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notesMasterIdLst>
    <p:notesMasterId r:id="rId122"/>
  </p:notesMasterIdLst>
  <p:sldIdLst>
    <p:sldId id="258" r:id="rId2"/>
    <p:sldId id="259" r:id="rId3"/>
    <p:sldId id="260" r:id="rId4"/>
    <p:sldId id="261" r:id="rId5"/>
    <p:sldId id="262" r:id="rId6"/>
    <p:sldId id="263" r:id="rId7"/>
    <p:sldId id="40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407" r:id="rId26"/>
    <p:sldId id="408" r:id="rId27"/>
    <p:sldId id="283" r:id="rId28"/>
    <p:sldId id="284" r:id="rId29"/>
    <p:sldId id="292" r:id="rId30"/>
    <p:sldId id="294" r:id="rId31"/>
    <p:sldId id="29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9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49" r:id="rId74"/>
    <p:sldId id="406" r:id="rId75"/>
    <p:sldId id="350" r:id="rId76"/>
    <p:sldId id="351" r:id="rId77"/>
    <p:sldId id="352" r:id="rId78"/>
    <p:sldId id="353" r:id="rId79"/>
    <p:sldId id="354" r:id="rId80"/>
    <p:sldId id="355" r:id="rId81"/>
    <p:sldId id="356" r:id="rId82"/>
    <p:sldId id="357" r:id="rId83"/>
    <p:sldId id="358" r:id="rId84"/>
    <p:sldId id="359" r:id="rId85"/>
    <p:sldId id="360" r:id="rId86"/>
    <p:sldId id="361" r:id="rId87"/>
    <p:sldId id="362" r:id="rId88"/>
    <p:sldId id="363" r:id="rId89"/>
    <p:sldId id="364" r:id="rId90"/>
    <p:sldId id="365" r:id="rId91"/>
    <p:sldId id="366" r:id="rId92"/>
    <p:sldId id="367" r:id="rId93"/>
    <p:sldId id="368" r:id="rId94"/>
    <p:sldId id="372" r:id="rId95"/>
    <p:sldId id="373" r:id="rId96"/>
    <p:sldId id="374" r:id="rId97"/>
    <p:sldId id="375" r:id="rId98"/>
    <p:sldId id="376" r:id="rId99"/>
    <p:sldId id="377" r:id="rId100"/>
    <p:sldId id="378" r:id="rId101"/>
    <p:sldId id="379" r:id="rId102"/>
    <p:sldId id="397" r:id="rId103"/>
    <p:sldId id="398" r:id="rId104"/>
    <p:sldId id="380" r:id="rId105"/>
    <p:sldId id="381" r:id="rId106"/>
    <p:sldId id="382" r:id="rId107"/>
    <p:sldId id="383" r:id="rId108"/>
    <p:sldId id="384" r:id="rId109"/>
    <p:sldId id="385" r:id="rId110"/>
    <p:sldId id="386" r:id="rId111"/>
    <p:sldId id="387" r:id="rId112"/>
    <p:sldId id="388" r:id="rId113"/>
    <p:sldId id="389" r:id="rId114"/>
    <p:sldId id="390" r:id="rId115"/>
    <p:sldId id="391" r:id="rId116"/>
    <p:sldId id="392" r:id="rId117"/>
    <p:sldId id="393" r:id="rId118"/>
    <p:sldId id="394" r:id="rId119"/>
    <p:sldId id="395" r:id="rId120"/>
    <p:sldId id="396" r:id="rId1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8516" autoAdjust="0"/>
  </p:normalViewPr>
  <p:slideViewPr>
    <p:cSldViewPr>
      <p:cViewPr varScale="1">
        <p:scale>
          <a:sx n="82" d="100"/>
          <a:sy n="82" d="100"/>
        </p:scale>
        <p:origin x="141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9:52:13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900 3354 24575,'31'-1250'0,"-10"622"0,8-80 0,-26 677 0,1-1 0,2 1 0,1 0 0,15-42 0,57-114 0,-21 53 0,4 4 0,-35 77 0,-19 34 0,-6 14 0,-1 0 0,1 1 0,0-1 0,1 1 0,-1 0 0,1-1 0,5-5 0,-8 10 0,1-1 0,-1 1 0,1-1 0,-1 1 0,1 0 0,-1-1 0,1 1 0,0 0 0,-1 0 0,1-1 0,-1 1 0,1 0 0,0 0 0,-1 0 0,1 0 0,0 0 0,-1 0 0,1 0 0,0 0 0,-1 0 0,1 0 0,-1 0 0,1 0 0,1 1 0,0 0 0,0 0 0,0 1 0,0-1 0,-1 1 0,1-1 0,0 1 0,-1-1 0,1 1 0,-1 0 0,3 4 0,6 11 0,0 2 0,-1-1 0,10 32 0,-13-33 0,317 814-101,40 54-404,-254-585 471,23 53 573,-6-38-429,-93-218-114,27 131-1,0 67 5,-58-279 0,-2-16 0,0 1 0,0-1 0,0 0 0,0 0 0,0 0 0,0 0 0,0 0 0,-1 0 0,1 0 0,0 0 0,0 0 0,0 0 0,0 0 0,0 1 0,0-1 0,0 0 0,0 0 0,0 0 0,0 0 0,0 0 0,0 0 0,0 0 0,0 0 0,-1 0 0,1 0 0,0 0 0,0 0 0,0 0 0,0 0 0,0 0 0,0 0 0,0 0 0,0 0 0,0 0 0,0 0 0,-1 0 0,1 0 0,0 0 0,0 0 0,0 0 0,0 0 0,0 0 0,0 0 0,0 0 0,0 0 0,0 0 0,0 0 0,0 0 0,-1 0 0,1-1 0,0 1 0,0 0 0,0 0 0,0 0 0,0 0 0,0 0 0,0 0 0,0 0 0,0 0 0,0 0 0,0 0 0,0 0 0,0 0 0,0-1 0,0 1 0,0 0 0,0 0 0,0 0 0,0 0 0,-18-30 0,6 9 0,-375-549 0,-51 30 0,312 402 0,-232-195 0,125 145 0,179 149 0,-1 3 0,-91-44 0,75 46 0,-138-59 0,173 80 0,1 2 0,-2 1 0,1 2 0,-44-4 0,-37 8 0,45 3 0,68 1 0,0-1 0,-1 1 0,1-1 0,0 0 0,0 0 0,-1 0 0,1-1 0,-7-3 0,10 5 0,0-1 0,1 1 0,-1-1 0,1 1 0,-1-1 0,0 1 0,1-1 0,-1 1 0,1-1 0,-1 0 0,1 1 0,0-1 0,-1 0 0,1 1 0,0-1 0,-1 0 0,1 1 0,0-1 0,0 0 0,0 0 0,-1-1 0,2 1 0,-1 0 0,0-1 0,1 1 0,-1 0 0,1 0 0,-1-1 0,1 1 0,0 0 0,-1 0 0,1 0 0,0 0 0,0 0 0,0 0 0,0 0 0,0 0 0,2-2 0,5-4 0,1 1 0,0 0 0,0 0 0,1 1 0,-1 0 0,15-5 0,68-17 0,-83 24 0,449-87-18,6 33-356,-247 33 196,368-42 178,308-38 0,-695 87 285,240 9 0,-423 11-285,-12 3 0,-18 16 0,14-21 0,-744 914 0,-27 35 0,692-866 0,-30 36 0,40-44 0,-26 34 0,90-103 0,0 0 0,-1-1 0,1 0 0,-1 0 0,0 0 0,-1-1 0,1 0 0,-1 0 0,-10 3 0,-13 6 0,-37 10 0,8-4 0,-76 26 0,85-30 0,11-3-682,-57 29-1,80-33-6143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9:52:29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0:03:08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0:02:30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1551 24575,'21'-507'0,"9"244"0,22-290 0,-52 457 0,1-21 0,-1 117 0,0-1 0,0 0 0,0 0 0,0 1 0,0-1 0,0 0 0,1 1 0,-1-1 0,0 0 0,0 0 0,0 1 0,1-1 0,-1 1 0,0-1 0,1 0 0,-1 1 0,0-1 0,1 0 0,-1 1 0,2-1 0,6 7 0,8 26 0,3 26 0,-3 2 0,11 72 0,-6-21 0,-3-30 0,56 291 0,-66-318 0,1-3 0,3 104 0,-13-128 0,2 1 0,1 0 0,10 53 0,-8-65 0,-1-1 0,0 1 0,-2-1 0,1 1 0,-2 0 0,-2 24 0,2-40 0,0 0 0,-1 1 0,1-1 0,0 0 0,0 1 0,0-1 0,0 0 0,-1 0 0,1 1 0,0-1 0,0 0 0,-1 0 0,1 1 0,0-1 0,0 0 0,-1 0 0,1 0 0,0 0 0,-1 1 0,1-1 0,0 0 0,-1 0 0,1 0 0,0 0 0,-1 0 0,1 0 0,0 0 0,-1 0 0,1 0 0,0 0 0,-1 0 0,1 0 0,0 0 0,-1 0 0,1 0 0,0 0 0,-1 0 0,1-1 0,0 1 0,-1 0 0,1 0 0,0 0 0,-1 0 0,1-1 0,0 1 0,0 0 0,-1 0 0,1-1 0,0 1 0,0 0 0,0-1 0,-1 1 0,1 0 0,-16-15 0,-10-14 0,-1 2 0,-2 1 0,-1 2 0,-41-28 0,-25-11 0,-62-37 0,155 99 0,0-1 0,0 0 0,0 0 0,1 0 0,-1 0 0,0 0 0,1 0 0,0-1 0,-1 1 0,1-1 0,0 0 0,0 1 0,0-1 0,1 0 0,-1 0 0,1 0 0,-1 0 0,1-1 0,0 1 0,1 0 0,-2-5 0,2 4 0,1 0 0,-1 0 0,1 0 0,0 0 0,0 1 0,0-1 0,0 0 0,1 1 0,-1-1 0,1 1 0,0-1 0,0 1 0,0 0 0,1 0 0,-1 0 0,1 0 0,0 0 0,5-4 0,12-8 0,1 0 0,0 2 0,0 0 0,2 2 0,-1 0 0,1 2 0,41-12 0,176-29 0,-201 43 0,0 2 0,1 2 0,74 3 0,-112 0 0,0 0 0,0 0 0,0 0 0,0 1 0,0-1 0,0 0 0,-1 1 0,1-1 0,0 1 0,0 0 0,0 0 0,-1 0 0,1 0 0,0 0 0,-1 0 0,1 0 0,-1 0 0,1 0 0,-1 1 0,0-1 0,0 1 0,1-1 0,-1 1 0,0-1 0,0 1 0,0 0 0,-1 0 0,1-1 0,0 1 0,-1 0 0,1 3 0,0-2 0,-2 1 0,1-1 0,0 1 0,-1-1 0,0 1 0,1-1 0,-1 1 0,-1-1 0,1 0 0,0 0 0,-1 0 0,0 0 0,1 0 0,-1 0 0,-1 0 0,-3 4 0,-121 139 0,19-10 0,77-99 0,-12 16 0,-2-2 0,-96 84 0,27-41-1365,98-82-5461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0:02:42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0:02:36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0:02:50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0:02:51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0:02:51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2AEEC59-1561-40FA-9AED-13EE9C5EDCA0}" type="datetimeFigureOut">
              <a:rPr lang="zh-CN" altLang="en-US"/>
              <a:pPr>
                <a:defRPr/>
              </a:pPr>
              <a:t>2022-12-08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48B23E8-71F1-4D5A-82BC-4D0F7B29B1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034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E91B46-C9D1-47D5-85DF-A22087E82A5A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E43F64-366A-41BD-80A0-81BEEAA78167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CN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55FAE7-3842-43F5-9A05-E986265DDA2B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D6804C-73EF-4673-8B0F-EC3589B15B0B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08690E-7E29-48B1-A855-1794A9C1E0EA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CN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E27672-AD0C-49F0-95F3-3B2D409875B6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 altLang="zh-CN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C1DDA-B6DA-4297-A53E-104706013800}" type="datetimeFigureOut">
              <a:rPr lang="zh-CN" altLang="en-US"/>
              <a:pPr>
                <a:defRPr/>
              </a:pPr>
              <a:t>2022-12-08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05E14-1FAB-4C25-8C20-6A275ECDF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9049E-E312-4040-99E7-96F72CCA3EAA}" type="datetimeFigureOut">
              <a:rPr lang="zh-CN" altLang="en-US"/>
              <a:pPr>
                <a:defRPr/>
              </a:pPr>
              <a:t>2022-12-08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01C80-86AB-47EB-92B1-4AB8F4AA11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EEC15-26BA-45B0-A9C2-A7AFCA820118}" type="datetimeFigureOut">
              <a:rPr lang="zh-CN" altLang="en-US"/>
              <a:pPr>
                <a:defRPr/>
              </a:pPr>
              <a:t>2022-12-08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913A0-B43D-4276-8872-87C0F6B8CD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AC512-B7BA-48F6-AA37-47CEAA496293}" type="datetimeFigureOut">
              <a:rPr lang="zh-CN" altLang="en-US"/>
              <a:pPr>
                <a:defRPr/>
              </a:pPr>
              <a:t>2022-12-08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75FF9-AF71-41E4-8EE8-A63450096E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F66F-5B37-4F43-A52C-EC44680191CE}" type="datetimeFigureOut">
              <a:rPr lang="zh-CN" altLang="en-US"/>
              <a:pPr>
                <a:defRPr/>
              </a:pPr>
              <a:t>2022-12-08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F58EB-3FBD-4A6C-956D-9B6B44FC1D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902F0-0EE9-4406-ABC5-3BD2A86D6BF7}" type="datetimeFigureOut">
              <a:rPr lang="zh-CN" altLang="en-US"/>
              <a:pPr>
                <a:defRPr/>
              </a:pPr>
              <a:t>2022-12-08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057CE-4FD6-447E-BE0F-AA70EC115D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6DF4-AEDA-480E-86BD-C469835A7137}" type="datetimeFigureOut">
              <a:rPr lang="zh-CN" altLang="en-US"/>
              <a:pPr>
                <a:defRPr/>
              </a:pPr>
              <a:t>2022-12-08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D3FA2-207D-4292-8559-92576E3436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99A1B-C5AB-4B05-A0AD-897A3156ABEF}" type="datetimeFigureOut">
              <a:rPr lang="zh-CN" altLang="en-US"/>
              <a:pPr>
                <a:defRPr/>
              </a:pPr>
              <a:t>2022-12-08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A43B1-AF26-46C9-82F3-D13EBBA56A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57C5A-8E16-4DD6-AF38-BD29777EB5BD}" type="datetimeFigureOut">
              <a:rPr lang="zh-CN" altLang="en-US"/>
              <a:pPr>
                <a:defRPr/>
              </a:pPr>
              <a:t>2022-12-08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51F5D-F275-4C98-B319-981B200702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50644-801C-4AB2-AFB1-40165DE7D205}" type="datetimeFigureOut">
              <a:rPr lang="zh-CN" altLang="en-US"/>
              <a:pPr>
                <a:defRPr/>
              </a:pPr>
              <a:t>2022-12-08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41C5C-A772-4384-8165-F713CADCA7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FFACA-C6DE-48A0-B787-803E138C81C3}" type="datetimeFigureOut">
              <a:rPr lang="zh-CN" altLang="en-US"/>
              <a:pPr>
                <a:defRPr/>
              </a:pPr>
              <a:t>2022-12-08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68110-2633-46ED-834A-FC3B09D70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FFD3A5-1C75-4F2F-88FE-20855DFA9D28}" type="datetimeFigureOut">
              <a:rPr lang="zh-CN" altLang="en-US"/>
              <a:pPr>
                <a:defRPr/>
              </a:pPr>
              <a:t>2022-12-08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3E7285-C8B1-4967-BFDC-C15E47FD44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8.xml"/><Relationship Id="rId3" Type="http://schemas.openxmlformats.org/officeDocument/2006/relationships/slide" Target="slide42.xml"/><Relationship Id="rId7" Type="http://schemas.openxmlformats.org/officeDocument/2006/relationships/slide" Target="slide106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3.xml"/><Relationship Id="rId11" Type="http://schemas.openxmlformats.org/officeDocument/2006/relationships/slide" Target="slide112.xml"/><Relationship Id="rId5" Type="http://schemas.openxmlformats.org/officeDocument/2006/relationships/slide" Target="slide76.xml"/><Relationship Id="rId10" Type="http://schemas.openxmlformats.org/officeDocument/2006/relationships/slide" Target="slide97.xml"/><Relationship Id="rId4" Type="http://schemas.openxmlformats.org/officeDocument/2006/relationships/slide" Target="slide83.xml"/><Relationship Id="rId9" Type="http://schemas.openxmlformats.org/officeDocument/2006/relationships/slide" Target="slide8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oleObject" Target="../embeddings/oleObject179.bin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emf"/><Relationship Id="rId7" Type="http://schemas.openxmlformats.org/officeDocument/2006/relationships/image" Target="../media/image183.png"/><Relationship Id="rId2" Type="http://schemas.openxmlformats.org/officeDocument/2006/relationships/oleObject" Target="../embeddings/oleObject18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81.emf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wmf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5.png"/><Relationship Id="rId5" Type="http://schemas.openxmlformats.org/officeDocument/2006/relationships/customXml" Target="../ink/ink3.xml"/><Relationship Id="rId4" Type="http://schemas.openxmlformats.org/officeDocument/2006/relationships/audio" Target="../media/audio4.wav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86.emf"/><Relationship Id="rId7" Type="http://schemas.openxmlformats.org/officeDocument/2006/relationships/image" Target="../media/image188.png"/><Relationship Id="rId2" Type="http://schemas.openxmlformats.org/officeDocument/2006/relationships/oleObject" Target="../embeddings/oleObject182.bin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187.emf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85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89.emf"/><Relationship Id="rId7" Type="http://schemas.openxmlformats.org/officeDocument/2006/relationships/image" Target="../media/image185.png"/><Relationship Id="rId2" Type="http://schemas.openxmlformats.org/officeDocument/2006/relationships/oleObject" Target="../embeddings/oleObject184.bin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190.emf"/><Relationship Id="rId10" Type="http://schemas.openxmlformats.org/officeDocument/2006/relationships/customXml" Target="../ink/ink9.xml"/><Relationship Id="rId4" Type="http://schemas.openxmlformats.org/officeDocument/2006/relationships/oleObject" Target="../embeddings/oleObject185.bin"/><Relationship Id="rId9" Type="http://schemas.openxmlformats.org/officeDocument/2006/relationships/customXml" Target="../ink/ink8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2" Type="http://schemas.openxmlformats.org/officeDocument/2006/relationships/oleObject" Target="../embeddings/oleObject186.bin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emf"/><Relationship Id="rId2" Type="http://schemas.openxmlformats.org/officeDocument/2006/relationships/oleObject" Target="../embeddings/oleObject187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20.bin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emf"/><Relationship Id="rId1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7.emf"/><Relationship Id="rId18" Type="http://schemas.openxmlformats.org/officeDocument/2006/relationships/oleObject" Target="../embeddings/oleObject29.bin"/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9.emf"/><Relationship Id="rId2" Type="http://schemas.openxmlformats.org/officeDocument/2006/relationships/oleObject" Target="../embeddings/oleObject21.bin"/><Relationship Id="rId16" Type="http://schemas.openxmlformats.org/officeDocument/2006/relationships/oleObject" Target="../embeddings/oleObject2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5" Type="http://schemas.openxmlformats.org/officeDocument/2006/relationships/image" Target="../media/image28.e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0.e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5.emf"/><Relationship Id="rId14" Type="http://schemas.openxmlformats.org/officeDocument/2006/relationships/oleObject" Target="../embeddings/oleObject2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3.e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8.emf"/><Relationship Id="rId2" Type="http://schemas.openxmlformats.org/officeDocument/2006/relationships/oleObject" Target="../embeddings/oleObject30.bin"/><Relationship Id="rId16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5.emf"/><Relationship Id="rId5" Type="http://schemas.openxmlformats.org/officeDocument/2006/relationships/image" Target="../media/image32.emf"/><Relationship Id="rId15" Type="http://schemas.openxmlformats.org/officeDocument/2006/relationships/image" Target="../media/image37.e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4.emf"/><Relationship Id="rId14" Type="http://schemas.openxmlformats.org/officeDocument/2006/relationships/oleObject" Target="../embeddings/oleObject3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1.emf"/><Relationship Id="rId12" Type="http://schemas.openxmlformats.org/officeDocument/2006/relationships/oleObject" Target="../embeddings/oleObject43.bin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3.emf"/><Relationship Id="rId5" Type="http://schemas.openxmlformats.org/officeDocument/2006/relationships/image" Target="../media/image40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4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48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7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4.emf"/><Relationship Id="rId17" Type="http://schemas.openxmlformats.org/officeDocument/2006/relationships/oleObject" Target="../embeddings/oleObject56.bin"/><Relationship Id="rId2" Type="http://schemas.openxmlformats.org/officeDocument/2006/relationships/image" Target="../media/image6.png"/><Relationship Id="rId16" Type="http://schemas.openxmlformats.org/officeDocument/2006/relationships/image" Target="../media/image5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3.e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5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3.emf"/><Relationship Id="rId18" Type="http://schemas.openxmlformats.org/officeDocument/2006/relationships/oleObject" Target="../embeddings/oleObject65.bin"/><Relationship Id="rId3" Type="http://schemas.openxmlformats.org/officeDocument/2006/relationships/image" Target="../media/image58.emf"/><Relationship Id="rId7" Type="http://schemas.openxmlformats.org/officeDocument/2006/relationships/image" Target="../media/image60.e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65.emf"/><Relationship Id="rId2" Type="http://schemas.openxmlformats.org/officeDocument/2006/relationships/oleObject" Target="../embeddings/oleObject57.bin"/><Relationship Id="rId16" Type="http://schemas.openxmlformats.org/officeDocument/2006/relationships/oleObject" Target="../embeddings/oleObject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2.emf"/><Relationship Id="rId5" Type="http://schemas.openxmlformats.org/officeDocument/2006/relationships/image" Target="../media/image59.emf"/><Relationship Id="rId15" Type="http://schemas.openxmlformats.org/officeDocument/2006/relationships/image" Target="../media/image64.e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66.e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1.emf"/><Relationship Id="rId14" Type="http://schemas.openxmlformats.org/officeDocument/2006/relationships/oleObject" Target="../embeddings/oleObject63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2.emf"/><Relationship Id="rId18" Type="http://schemas.openxmlformats.org/officeDocument/2006/relationships/oleObject" Target="../embeddings/oleObject74.bin"/><Relationship Id="rId3" Type="http://schemas.openxmlformats.org/officeDocument/2006/relationships/image" Target="../media/image67.emf"/><Relationship Id="rId7" Type="http://schemas.openxmlformats.org/officeDocument/2006/relationships/image" Target="../media/image69.emf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74.emf"/><Relationship Id="rId2" Type="http://schemas.openxmlformats.org/officeDocument/2006/relationships/oleObject" Target="../embeddings/oleObject66.bin"/><Relationship Id="rId16" Type="http://schemas.openxmlformats.org/officeDocument/2006/relationships/oleObject" Target="../embeddings/oleObject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71.emf"/><Relationship Id="rId5" Type="http://schemas.openxmlformats.org/officeDocument/2006/relationships/image" Target="../media/image68.emf"/><Relationship Id="rId15" Type="http://schemas.openxmlformats.org/officeDocument/2006/relationships/image" Target="../media/image73.emf"/><Relationship Id="rId10" Type="http://schemas.openxmlformats.org/officeDocument/2006/relationships/oleObject" Target="../embeddings/oleObject70.bin"/><Relationship Id="rId19" Type="http://schemas.openxmlformats.org/officeDocument/2006/relationships/image" Target="../media/image75.e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0.emf"/><Relationship Id="rId14" Type="http://schemas.openxmlformats.org/officeDocument/2006/relationships/oleObject" Target="../embeddings/oleObject72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1.emf"/><Relationship Id="rId18" Type="http://schemas.openxmlformats.org/officeDocument/2006/relationships/oleObject" Target="../embeddings/oleObject83.bin"/><Relationship Id="rId26" Type="http://schemas.openxmlformats.org/officeDocument/2006/relationships/oleObject" Target="../embeddings/oleObject87.bin"/><Relationship Id="rId39" Type="http://schemas.openxmlformats.org/officeDocument/2006/relationships/image" Target="../media/image94.emf"/><Relationship Id="rId21" Type="http://schemas.openxmlformats.org/officeDocument/2006/relationships/image" Target="../media/image85.emf"/><Relationship Id="rId34" Type="http://schemas.openxmlformats.org/officeDocument/2006/relationships/oleObject" Target="../embeddings/oleObject91.bin"/><Relationship Id="rId42" Type="http://schemas.openxmlformats.org/officeDocument/2006/relationships/oleObject" Target="../embeddings/oleObject95.bin"/><Relationship Id="rId47" Type="http://schemas.openxmlformats.org/officeDocument/2006/relationships/image" Target="../media/image98.emf"/><Relationship Id="rId50" Type="http://schemas.openxmlformats.org/officeDocument/2006/relationships/oleObject" Target="../embeddings/oleObject99.bin"/><Relationship Id="rId55" Type="http://schemas.openxmlformats.org/officeDocument/2006/relationships/image" Target="../media/image102.emf"/><Relationship Id="rId7" Type="http://schemas.openxmlformats.org/officeDocument/2006/relationships/image" Target="../media/image78.emf"/><Relationship Id="rId2" Type="http://schemas.openxmlformats.org/officeDocument/2006/relationships/oleObject" Target="../embeddings/oleObject75.bin"/><Relationship Id="rId16" Type="http://schemas.openxmlformats.org/officeDocument/2006/relationships/oleObject" Target="../embeddings/oleObject82.bin"/><Relationship Id="rId29" Type="http://schemas.openxmlformats.org/officeDocument/2006/relationships/image" Target="../media/image89.emf"/><Relationship Id="rId11" Type="http://schemas.openxmlformats.org/officeDocument/2006/relationships/image" Target="../media/image80.emf"/><Relationship Id="rId24" Type="http://schemas.openxmlformats.org/officeDocument/2006/relationships/oleObject" Target="../embeddings/oleObject86.bin"/><Relationship Id="rId32" Type="http://schemas.openxmlformats.org/officeDocument/2006/relationships/oleObject" Target="../embeddings/oleObject90.bin"/><Relationship Id="rId37" Type="http://schemas.openxmlformats.org/officeDocument/2006/relationships/image" Target="../media/image93.emf"/><Relationship Id="rId40" Type="http://schemas.openxmlformats.org/officeDocument/2006/relationships/oleObject" Target="../embeddings/oleObject94.bin"/><Relationship Id="rId45" Type="http://schemas.openxmlformats.org/officeDocument/2006/relationships/image" Target="../media/image97.emf"/><Relationship Id="rId53" Type="http://schemas.openxmlformats.org/officeDocument/2006/relationships/image" Target="../media/image101.emf"/><Relationship Id="rId5" Type="http://schemas.openxmlformats.org/officeDocument/2006/relationships/image" Target="../media/image77.emf"/><Relationship Id="rId19" Type="http://schemas.openxmlformats.org/officeDocument/2006/relationships/image" Target="../media/image84.e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79.emf"/><Relationship Id="rId14" Type="http://schemas.openxmlformats.org/officeDocument/2006/relationships/oleObject" Target="../embeddings/oleObject81.bin"/><Relationship Id="rId22" Type="http://schemas.openxmlformats.org/officeDocument/2006/relationships/oleObject" Target="../embeddings/oleObject85.bin"/><Relationship Id="rId27" Type="http://schemas.openxmlformats.org/officeDocument/2006/relationships/image" Target="../media/image88.emf"/><Relationship Id="rId30" Type="http://schemas.openxmlformats.org/officeDocument/2006/relationships/oleObject" Target="../embeddings/oleObject89.bin"/><Relationship Id="rId35" Type="http://schemas.openxmlformats.org/officeDocument/2006/relationships/image" Target="../media/image92.emf"/><Relationship Id="rId43" Type="http://schemas.openxmlformats.org/officeDocument/2006/relationships/image" Target="../media/image96.emf"/><Relationship Id="rId48" Type="http://schemas.openxmlformats.org/officeDocument/2006/relationships/oleObject" Target="../embeddings/oleObject98.bin"/><Relationship Id="rId56" Type="http://schemas.openxmlformats.org/officeDocument/2006/relationships/oleObject" Target="../embeddings/oleObject102.bin"/><Relationship Id="rId8" Type="http://schemas.openxmlformats.org/officeDocument/2006/relationships/oleObject" Target="../embeddings/oleObject78.bin"/><Relationship Id="rId51" Type="http://schemas.openxmlformats.org/officeDocument/2006/relationships/image" Target="../media/image100.emf"/><Relationship Id="rId3" Type="http://schemas.openxmlformats.org/officeDocument/2006/relationships/image" Target="../media/image76.e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83.emf"/><Relationship Id="rId25" Type="http://schemas.openxmlformats.org/officeDocument/2006/relationships/image" Target="../media/image87.emf"/><Relationship Id="rId33" Type="http://schemas.openxmlformats.org/officeDocument/2006/relationships/image" Target="../media/image91.emf"/><Relationship Id="rId38" Type="http://schemas.openxmlformats.org/officeDocument/2006/relationships/oleObject" Target="../embeddings/oleObject93.bin"/><Relationship Id="rId46" Type="http://schemas.openxmlformats.org/officeDocument/2006/relationships/oleObject" Target="../embeddings/oleObject97.bin"/><Relationship Id="rId20" Type="http://schemas.openxmlformats.org/officeDocument/2006/relationships/oleObject" Target="../embeddings/oleObject84.bin"/><Relationship Id="rId41" Type="http://schemas.openxmlformats.org/officeDocument/2006/relationships/image" Target="../media/image95.emf"/><Relationship Id="rId54" Type="http://schemas.openxmlformats.org/officeDocument/2006/relationships/oleObject" Target="../embeddings/oleObject10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7.bin"/><Relationship Id="rId15" Type="http://schemas.openxmlformats.org/officeDocument/2006/relationships/image" Target="../media/image82.emf"/><Relationship Id="rId23" Type="http://schemas.openxmlformats.org/officeDocument/2006/relationships/image" Target="../media/image86.emf"/><Relationship Id="rId28" Type="http://schemas.openxmlformats.org/officeDocument/2006/relationships/oleObject" Target="../embeddings/oleObject88.bin"/><Relationship Id="rId36" Type="http://schemas.openxmlformats.org/officeDocument/2006/relationships/oleObject" Target="../embeddings/oleObject92.bin"/><Relationship Id="rId49" Type="http://schemas.openxmlformats.org/officeDocument/2006/relationships/image" Target="../media/image99.emf"/><Relationship Id="rId57" Type="http://schemas.openxmlformats.org/officeDocument/2006/relationships/image" Target="../media/image103.emf"/><Relationship Id="rId10" Type="http://schemas.openxmlformats.org/officeDocument/2006/relationships/oleObject" Target="../embeddings/oleObject79.bin"/><Relationship Id="rId31" Type="http://schemas.openxmlformats.org/officeDocument/2006/relationships/image" Target="../media/image90.emf"/><Relationship Id="rId44" Type="http://schemas.openxmlformats.org/officeDocument/2006/relationships/oleObject" Target="../embeddings/oleObject96.bin"/><Relationship Id="rId52" Type="http://schemas.openxmlformats.org/officeDocument/2006/relationships/oleObject" Target="../embeddings/oleObject10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10.emf"/><Relationship Id="rId2" Type="http://schemas.openxmlformats.org/officeDocument/2006/relationships/audio" Target="../media/audio1.wav"/><Relationship Id="rId16" Type="http://schemas.openxmlformats.org/officeDocument/2006/relationships/image" Target="../media/image1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e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10" Type="http://schemas.openxmlformats.org/officeDocument/2006/relationships/image" Target="../media/image109.emf"/><Relationship Id="rId4" Type="http://schemas.openxmlformats.org/officeDocument/2006/relationships/image" Target="../media/image106.e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11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image" Target="../media/image113.emf"/><Relationship Id="rId7" Type="http://schemas.openxmlformats.org/officeDocument/2006/relationships/image" Target="../media/image115.emf"/><Relationship Id="rId2" Type="http://schemas.openxmlformats.org/officeDocument/2006/relationships/oleObject" Target="../embeddings/oleObject1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4.bin"/><Relationship Id="rId5" Type="http://schemas.openxmlformats.org/officeDocument/2006/relationships/image" Target="../media/image114.emf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16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oleObject" Target="../embeddings/oleObject11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8.emf"/><Relationship Id="rId4" Type="http://schemas.openxmlformats.org/officeDocument/2006/relationships/oleObject" Target="../embeddings/oleObject117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oleObject" Target="../embeddings/oleObject118.bin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image" Target="../media/image120.emf"/><Relationship Id="rId7" Type="http://schemas.openxmlformats.org/officeDocument/2006/relationships/image" Target="../media/image122.emf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24.wmf"/><Relationship Id="rId5" Type="http://schemas.openxmlformats.org/officeDocument/2006/relationships/image" Target="../media/image121.emf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23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oleObject" Target="../embeddings/oleObject12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6.wmf"/><Relationship Id="rId4" Type="http://schemas.openxmlformats.org/officeDocument/2006/relationships/oleObject" Target="../embeddings/oleObject125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7" Type="http://schemas.openxmlformats.org/officeDocument/2006/relationships/image" Target="../media/image129.emf"/><Relationship Id="rId2" Type="http://schemas.openxmlformats.org/officeDocument/2006/relationships/oleObject" Target="../embeddings/oleObject1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8.bin"/><Relationship Id="rId5" Type="http://schemas.openxmlformats.org/officeDocument/2006/relationships/image" Target="../media/image128.emf"/><Relationship Id="rId4" Type="http://schemas.openxmlformats.org/officeDocument/2006/relationships/oleObject" Target="../embeddings/oleObject127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oleObject" Target="../embeddings/oleObject1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2.bin"/><Relationship Id="rId5" Type="http://schemas.openxmlformats.org/officeDocument/2006/relationships/oleObject" Target="../embeddings/oleObject131.bin"/><Relationship Id="rId4" Type="http://schemas.openxmlformats.org/officeDocument/2006/relationships/oleObject" Target="../embeddings/oleObject130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3.tmp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.wmf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7" Type="http://schemas.openxmlformats.org/officeDocument/2006/relationships/image" Target="../media/image133.emf"/><Relationship Id="rId2" Type="http://schemas.openxmlformats.org/officeDocument/2006/relationships/oleObject" Target="../embeddings/oleObject13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5.bin"/><Relationship Id="rId5" Type="http://schemas.openxmlformats.org/officeDocument/2006/relationships/image" Target="../media/image132.emf"/><Relationship Id="rId4" Type="http://schemas.openxmlformats.org/officeDocument/2006/relationships/oleObject" Target="../embeddings/oleObject134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3" Type="http://schemas.openxmlformats.org/officeDocument/2006/relationships/image" Target="../media/image134.emf"/><Relationship Id="rId7" Type="http://schemas.openxmlformats.org/officeDocument/2006/relationships/image" Target="../media/image136.emf"/><Relationship Id="rId2" Type="http://schemas.openxmlformats.org/officeDocument/2006/relationships/oleObject" Target="../embeddings/oleObject1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8.bin"/><Relationship Id="rId5" Type="http://schemas.openxmlformats.org/officeDocument/2006/relationships/image" Target="../media/image135.emf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37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3" Type="http://schemas.openxmlformats.org/officeDocument/2006/relationships/tags" Target="../tags/tag18.xml"/><Relationship Id="rId21" Type="http://schemas.openxmlformats.org/officeDocument/2006/relationships/image" Target="../media/image138.png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image" Target="../media/image3.tmp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image" Target="../media/image139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oleObject" Target="../embeddings/oleObject14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gif"/><Relationship Id="rId5" Type="http://schemas.openxmlformats.org/officeDocument/2006/relationships/image" Target="../media/image141.emf"/><Relationship Id="rId4" Type="http://schemas.openxmlformats.org/officeDocument/2006/relationships/oleObject" Target="../embeddings/oleObject141.bin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3" Type="http://schemas.openxmlformats.org/officeDocument/2006/relationships/image" Target="../media/image143.emf"/><Relationship Id="rId7" Type="http://schemas.openxmlformats.org/officeDocument/2006/relationships/image" Target="../media/image145.emf"/><Relationship Id="rId2" Type="http://schemas.openxmlformats.org/officeDocument/2006/relationships/oleObject" Target="../embeddings/oleObject1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4.bin"/><Relationship Id="rId5" Type="http://schemas.openxmlformats.org/officeDocument/2006/relationships/image" Target="../media/image144.emf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46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7" Type="http://schemas.openxmlformats.org/officeDocument/2006/relationships/image" Target="../media/image149.wmf"/><Relationship Id="rId2" Type="http://schemas.openxmlformats.org/officeDocument/2006/relationships/oleObject" Target="../embeddings/oleObject1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8.bin"/><Relationship Id="rId5" Type="http://schemas.openxmlformats.org/officeDocument/2006/relationships/image" Target="../media/image148.emf"/><Relationship Id="rId4" Type="http://schemas.openxmlformats.org/officeDocument/2006/relationships/oleObject" Target="../embeddings/oleObject147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0.gif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oleObject" Target="../embeddings/oleObject149.bin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3" Type="http://schemas.openxmlformats.org/officeDocument/2006/relationships/image" Target="../media/image149.wmf"/><Relationship Id="rId7" Type="http://schemas.openxmlformats.org/officeDocument/2006/relationships/image" Target="../media/image153.emf"/><Relationship Id="rId2" Type="http://schemas.openxmlformats.org/officeDocument/2006/relationships/oleObject" Target="../embeddings/oleObject1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55.emf"/><Relationship Id="rId5" Type="http://schemas.openxmlformats.org/officeDocument/2006/relationships/image" Target="../media/image152.emf"/><Relationship Id="rId10" Type="http://schemas.openxmlformats.org/officeDocument/2006/relationships/oleObject" Target="../embeddings/oleObject154.bin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54.e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13" Type="http://schemas.openxmlformats.org/officeDocument/2006/relationships/image" Target="../media/image161.emf"/><Relationship Id="rId18" Type="http://schemas.openxmlformats.org/officeDocument/2006/relationships/oleObject" Target="../embeddings/oleObject163.bin"/><Relationship Id="rId3" Type="http://schemas.openxmlformats.org/officeDocument/2006/relationships/image" Target="../media/image156.emf"/><Relationship Id="rId21" Type="http://schemas.openxmlformats.org/officeDocument/2006/relationships/image" Target="../media/image165.emf"/><Relationship Id="rId7" Type="http://schemas.openxmlformats.org/officeDocument/2006/relationships/image" Target="../media/image158.emf"/><Relationship Id="rId12" Type="http://schemas.openxmlformats.org/officeDocument/2006/relationships/oleObject" Target="../embeddings/oleObject160.bin"/><Relationship Id="rId17" Type="http://schemas.openxmlformats.org/officeDocument/2006/relationships/image" Target="../media/image163.emf"/><Relationship Id="rId25" Type="http://schemas.openxmlformats.org/officeDocument/2006/relationships/image" Target="../media/image167.emf"/><Relationship Id="rId2" Type="http://schemas.openxmlformats.org/officeDocument/2006/relationships/oleObject" Target="../embeddings/oleObject155.bin"/><Relationship Id="rId16" Type="http://schemas.openxmlformats.org/officeDocument/2006/relationships/oleObject" Target="../embeddings/oleObject162.bin"/><Relationship Id="rId20" Type="http://schemas.openxmlformats.org/officeDocument/2006/relationships/oleObject" Target="../embeddings/oleObject1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160.emf"/><Relationship Id="rId24" Type="http://schemas.openxmlformats.org/officeDocument/2006/relationships/oleObject" Target="../embeddings/oleObject166.bin"/><Relationship Id="rId5" Type="http://schemas.openxmlformats.org/officeDocument/2006/relationships/image" Target="../media/image157.emf"/><Relationship Id="rId15" Type="http://schemas.openxmlformats.org/officeDocument/2006/relationships/image" Target="../media/image162.emf"/><Relationship Id="rId23" Type="http://schemas.openxmlformats.org/officeDocument/2006/relationships/image" Target="../media/image166.emf"/><Relationship Id="rId10" Type="http://schemas.openxmlformats.org/officeDocument/2006/relationships/oleObject" Target="../embeddings/oleObject159.bin"/><Relationship Id="rId19" Type="http://schemas.openxmlformats.org/officeDocument/2006/relationships/image" Target="../media/image164.emf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59.emf"/><Relationship Id="rId14" Type="http://schemas.openxmlformats.org/officeDocument/2006/relationships/oleObject" Target="../embeddings/oleObject161.bin"/><Relationship Id="rId22" Type="http://schemas.openxmlformats.org/officeDocument/2006/relationships/oleObject" Target="../embeddings/oleObject165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e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174.emf"/><Relationship Id="rId26" Type="http://schemas.openxmlformats.org/officeDocument/2006/relationships/image" Target="../media/image178.emf"/><Relationship Id="rId3" Type="http://schemas.openxmlformats.org/officeDocument/2006/relationships/audio" Target="../media/audio1.wav"/><Relationship Id="rId21" Type="http://schemas.openxmlformats.org/officeDocument/2006/relationships/oleObject" Target="../embeddings/oleObject175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71.emf"/><Relationship Id="rId17" Type="http://schemas.openxmlformats.org/officeDocument/2006/relationships/oleObject" Target="../embeddings/oleObject173.bin"/><Relationship Id="rId25" Type="http://schemas.openxmlformats.org/officeDocument/2006/relationships/oleObject" Target="../embeddings/oleObject177.bin"/><Relationship Id="rId2" Type="http://schemas.openxmlformats.org/officeDocument/2006/relationships/audio" Target="../media/audio2.wav"/><Relationship Id="rId16" Type="http://schemas.openxmlformats.org/officeDocument/2006/relationships/image" Target="../media/image173.emf"/><Relationship Id="rId20" Type="http://schemas.openxmlformats.org/officeDocument/2006/relationships/image" Target="../media/image17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emf"/><Relationship Id="rId11" Type="http://schemas.openxmlformats.org/officeDocument/2006/relationships/oleObject" Target="../embeddings/oleObject170.bin"/><Relationship Id="rId24" Type="http://schemas.openxmlformats.org/officeDocument/2006/relationships/image" Target="../media/image177.emf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23" Type="http://schemas.openxmlformats.org/officeDocument/2006/relationships/oleObject" Target="../embeddings/oleObject176.bin"/><Relationship Id="rId28" Type="http://schemas.openxmlformats.org/officeDocument/2006/relationships/image" Target="../media/image179.emf"/><Relationship Id="rId10" Type="http://schemas.openxmlformats.org/officeDocument/2006/relationships/image" Target="../media/image170.emf"/><Relationship Id="rId19" Type="http://schemas.openxmlformats.org/officeDocument/2006/relationships/oleObject" Target="../embeddings/oleObject174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72.emf"/><Relationship Id="rId22" Type="http://schemas.openxmlformats.org/officeDocument/2006/relationships/image" Target="../media/image176.emf"/><Relationship Id="rId27" Type="http://schemas.openxmlformats.org/officeDocument/2006/relationships/oleObject" Target="../embeddings/oleObject17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533400"/>
            <a:ext cx="83820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新魏" pitchFamily="2" charset="-122"/>
                <a:cs typeface="Times" panose="02020603050405020304" pitchFamily="18" charset="0"/>
              </a:rPr>
              <a:t>第</a:t>
            </a:r>
            <a:r>
              <a:rPr lang="en-US" altLang="zh-CN" sz="4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新魏" pitchFamily="2" charset="-122"/>
                <a:cs typeface="Times" panose="02020603050405020304" pitchFamily="18" charset="0"/>
              </a:rPr>
              <a:t>20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新魏" pitchFamily="2" charset="-122"/>
                <a:cs typeface="Times" panose="02020603050405020304" pitchFamily="18" charset="0"/>
              </a:rPr>
              <a:t>章 门电路和组合逻辑电路</a:t>
            </a:r>
            <a:endParaRPr lang="zh-CN" altLang="en-US" sz="40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  <a:ea typeface="华文新魏" pitchFamily="2" charset="-122"/>
              <a:cs typeface="Times" panose="02020603050405020304" pitchFamily="18" charset="0"/>
            </a:endParaRPr>
          </a:p>
        </p:txBody>
      </p:sp>
      <p:sp>
        <p:nvSpPr>
          <p:cNvPr id="94211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382713" y="1273175"/>
            <a:ext cx="510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20.1 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脉冲信号</a:t>
            </a:r>
          </a:p>
        </p:txBody>
      </p:sp>
      <p:sp>
        <p:nvSpPr>
          <p:cNvPr id="94212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371600" y="1757363"/>
            <a:ext cx="48768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20.2 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基本门电路及其组合</a:t>
            </a:r>
          </a:p>
        </p:txBody>
      </p:sp>
      <p:sp>
        <p:nvSpPr>
          <p:cNvPr id="94213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295400" y="2965450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 20.5 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逻辑代数</a:t>
            </a:r>
          </a:p>
        </p:txBody>
      </p:sp>
      <p:sp>
        <p:nvSpPr>
          <p:cNvPr id="94214" name="Rectangle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295400" y="2516188"/>
            <a:ext cx="396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 20.4   CMOS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门电路</a:t>
            </a:r>
          </a:p>
        </p:txBody>
      </p:sp>
      <p:sp>
        <p:nvSpPr>
          <p:cNvPr id="94215" name="Rectangle 7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371600" y="2036763"/>
            <a:ext cx="3886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20.3   TTL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门电路</a:t>
            </a:r>
          </a:p>
        </p:txBody>
      </p:sp>
      <p:sp>
        <p:nvSpPr>
          <p:cNvPr id="94216" name="Rectangle 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295400" y="3303588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 20.6 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组合逻辑电路的分析与综合</a:t>
            </a:r>
          </a:p>
        </p:txBody>
      </p:sp>
      <p:sp>
        <p:nvSpPr>
          <p:cNvPr id="94217" name="Rectangle 9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71600" y="3802063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20.7 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加法器</a:t>
            </a:r>
          </a:p>
        </p:txBody>
      </p:sp>
      <p:sp>
        <p:nvSpPr>
          <p:cNvPr id="94218" name="Rectangle 10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371600" y="4221163"/>
            <a:ext cx="2667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20.8 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编码器</a:t>
            </a:r>
          </a:p>
        </p:txBody>
      </p:sp>
      <p:sp>
        <p:nvSpPr>
          <p:cNvPr id="94219" name="Rectangle 1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371600" y="4648200"/>
            <a:ext cx="632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20.9 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译码器和数字显示</a:t>
            </a:r>
          </a:p>
        </p:txBody>
      </p:sp>
      <p:sp>
        <p:nvSpPr>
          <p:cNvPr id="94220" name="Rectangle 12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371600" y="5056188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20.10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数据分配器和数据选择器</a:t>
            </a:r>
          </a:p>
        </p:txBody>
      </p:sp>
      <p:sp>
        <p:nvSpPr>
          <p:cNvPr id="94221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371600" y="5548313"/>
            <a:ext cx="396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20.11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应用举例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1371600" y="1143000"/>
            <a:ext cx="2903538" cy="2366963"/>
            <a:chOff x="864" y="720"/>
            <a:chExt cx="1829" cy="1491"/>
          </a:xfrm>
        </p:grpSpPr>
        <p:sp>
          <p:nvSpPr>
            <p:cNvPr id="10286" name="Text Box 3"/>
            <p:cNvSpPr txBox="1">
              <a:spLocks noChangeArrowheads="1"/>
            </p:cNvSpPr>
            <p:nvPr/>
          </p:nvSpPr>
          <p:spPr bwMode="auto">
            <a:xfrm>
              <a:off x="1680" y="1104"/>
              <a:ext cx="246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287" name="Text Box 4"/>
            <p:cNvSpPr txBox="1">
              <a:spLocks noChangeArrowheads="1"/>
            </p:cNvSpPr>
            <p:nvPr/>
          </p:nvSpPr>
          <p:spPr bwMode="auto">
            <a:xfrm>
              <a:off x="1993" y="1452"/>
              <a:ext cx="412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</a:p>
          </p:txBody>
        </p:sp>
        <p:sp>
          <p:nvSpPr>
            <p:cNvPr id="10288" name="Text Box 5"/>
            <p:cNvSpPr txBox="1">
              <a:spLocks noChangeArrowheads="1"/>
            </p:cNvSpPr>
            <p:nvPr/>
          </p:nvSpPr>
          <p:spPr bwMode="auto">
            <a:xfrm>
              <a:off x="864" y="1538"/>
              <a:ext cx="547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220V</a:t>
              </a:r>
            </a:p>
          </p:txBody>
        </p:sp>
        <p:sp>
          <p:nvSpPr>
            <p:cNvPr id="10289" name="Line 6"/>
            <p:cNvSpPr>
              <a:spLocks noChangeShapeType="1"/>
            </p:cNvSpPr>
            <p:nvPr/>
          </p:nvSpPr>
          <p:spPr bwMode="auto">
            <a:xfrm>
              <a:off x="1509" y="96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0" name="Line 7"/>
            <p:cNvSpPr>
              <a:spLocks noChangeShapeType="1"/>
            </p:cNvSpPr>
            <p:nvPr/>
          </p:nvSpPr>
          <p:spPr bwMode="auto">
            <a:xfrm>
              <a:off x="2160" y="1126"/>
              <a:ext cx="36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1" name="AutoShape 8"/>
            <p:cNvSpPr>
              <a:spLocks noChangeArrowheads="1"/>
            </p:cNvSpPr>
            <p:nvPr/>
          </p:nvSpPr>
          <p:spPr bwMode="auto">
            <a:xfrm>
              <a:off x="2332" y="1453"/>
              <a:ext cx="361" cy="362"/>
            </a:xfrm>
            <a:prstGeom prst="flowChartSummingJunction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292" name="Line 9"/>
            <p:cNvSpPr>
              <a:spLocks noChangeShapeType="1"/>
            </p:cNvSpPr>
            <p:nvPr/>
          </p:nvSpPr>
          <p:spPr bwMode="auto">
            <a:xfrm>
              <a:off x="2521" y="1116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3" name="Rectangle 10"/>
            <p:cNvSpPr>
              <a:spLocks noChangeArrowheads="1"/>
            </p:cNvSpPr>
            <p:nvPr/>
          </p:nvSpPr>
          <p:spPr bwMode="auto">
            <a:xfrm>
              <a:off x="1680" y="720"/>
              <a:ext cx="343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294" name="Oval 11"/>
            <p:cNvSpPr>
              <a:spLocks noChangeArrowheads="1"/>
            </p:cNvSpPr>
            <p:nvPr/>
          </p:nvSpPr>
          <p:spPr bwMode="auto">
            <a:xfrm>
              <a:off x="1129" y="1116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295" name="Oval 12"/>
            <p:cNvSpPr>
              <a:spLocks noChangeArrowheads="1"/>
            </p:cNvSpPr>
            <p:nvPr/>
          </p:nvSpPr>
          <p:spPr bwMode="auto">
            <a:xfrm>
              <a:off x="1152" y="2112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296" name="Text Box 13"/>
            <p:cNvSpPr txBox="1">
              <a:spLocks noChangeArrowheads="1"/>
            </p:cNvSpPr>
            <p:nvPr/>
          </p:nvSpPr>
          <p:spPr bwMode="auto">
            <a:xfrm>
              <a:off x="1033" y="1116"/>
              <a:ext cx="3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+</a:t>
              </a:r>
            </a:p>
          </p:txBody>
        </p:sp>
        <p:sp>
          <p:nvSpPr>
            <p:cNvPr id="10297" name="Text Box 14"/>
            <p:cNvSpPr txBox="1">
              <a:spLocks noChangeArrowheads="1"/>
            </p:cNvSpPr>
            <p:nvPr/>
          </p:nvSpPr>
          <p:spPr bwMode="auto">
            <a:xfrm>
              <a:off x="1056" y="1920"/>
              <a:ext cx="1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-</a:t>
              </a:r>
            </a:p>
          </p:txBody>
        </p:sp>
        <p:sp>
          <p:nvSpPr>
            <p:cNvPr id="10298" name="Line 15"/>
            <p:cNvSpPr>
              <a:spLocks noChangeShapeType="1"/>
            </p:cNvSpPr>
            <p:nvPr/>
          </p:nvSpPr>
          <p:spPr bwMode="auto">
            <a:xfrm>
              <a:off x="1176" y="113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9" name="Line 16"/>
            <p:cNvSpPr>
              <a:spLocks noChangeShapeType="1"/>
            </p:cNvSpPr>
            <p:nvPr/>
          </p:nvSpPr>
          <p:spPr bwMode="auto">
            <a:xfrm>
              <a:off x="2521" y="1813"/>
              <a:ext cx="0" cy="3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0" name="Line 17"/>
            <p:cNvSpPr>
              <a:spLocks noChangeShapeType="1"/>
            </p:cNvSpPr>
            <p:nvPr/>
          </p:nvSpPr>
          <p:spPr bwMode="auto">
            <a:xfrm>
              <a:off x="1509" y="96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1" name="Line 18"/>
            <p:cNvSpPr>
              <a:spLocks noChangeShapeType="1"/>
            </p:cNvSpPr>
            <p:nvPr/>
          </p:nvSpPr>
          <p:spPr bwMode="auto">
            <a:xfrm>
              <a:off x="1920" y="96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2" name="Line 19"/>
            <p:cNvSpPr>
              <a:spLocks noChangeShapeType="1"/>
            </p:cNvSpPr>
            <p:nvPr/>
          </p:nvSpPr>
          <p:spPr bwMode="auto">
            <a:xfrm>
              <a:off x="2160" y="96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3" name="Line 20"/>
            <p:cNvSpPr>
              <a:spLocks noChangeShapeType="1"/>
            </p:cNvSpPr>
            <p:nvPr/>
          </p:nvSpPr>
          <p:spPr bwMode="auto">
            <a:xfrm>
              <a:off x="1514" y="1296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4" name="Line 21"/>
            <p:cNvSpPr>
              <a:spLocks noChangeShapeType="1"/>
            </p:cNvSpPr>
            <p:nvPr/>
          </p:nvSpPr>
          <p:spPr bwMode="auto">
            <a:xfrm>
              <a:off x="1925" y="1296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5" name="Line 22"/>
            <p:cNvSpPr>
              <a:spLocks noChangeShapeType="1"/>
            </p:cNvSpPr>
            <p:nvPr/>
          </p:nvSpPr>
          <p:spPr bwMode="auto">
            <a:xfrm>
              <a:off x="1203" y="2135"/>
              <a:ext cx="13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06" name="Group 23"/>
            <p:cNvGrpSpPr>
              <a:grpSpLocks/>
            </p:cNvGrpSpPr>
            <p:nvPr/>
          </p:nvGrpSpPr>
          <p:grpSpPr bwMode="auto">
            <a:xfrm>
              <a:off x="1680" y="960"/>
              <a:ext cx="240" cy="144"/>
              <a:chOff x="1680" y="960"/>
              <a:chExt cx="240" cy="144"/>
            </a:xfrm>
          </p:grpSpPr>
          <p:sp>
            <p:nvSpPr>
              <p:cNvPr id="10309" name="Line 24"/>
              <p:cNvSpPr>
                <a:spLocks noChangeShapeType="1"/>
              </p:cNvSpPr>
              <p:nvPr/>
            </p:nvSpPr>
            <p:spPr bwMode="auto">
              <a:xfrm flipV="1">
                <a:off x="1680" y="1003"/>
                <a:ext cx="179" cy="10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0" name="Oval 25"/>
              <p:cNvSpPr>
                <a:spLocks noChangeArrowheads="1"/>
              </p:cNvSpPr>
              <p:nvPr/>
            </p:nvSpPr>
            <p:spPr bwMode="auto">
              <a:xfrm>
                <a:off x="1872" y="960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10307" name="Line 26"/>
            <p:cNvSpPr>
              <a:spLocks noChangeShapeType="1"/>
            </p:cNvSpPr>
            <p:nvPr/>
          </p:nvSpPr>
          <p:spPr bwMode="auto">
            <a:xfrm flipV="1">
              <a:off x="1702" y="1339"/>
              <a:ext cx="179" cy="10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8" name="Oval 27"/>
            <p:cNvSpPr>
              <a:spLocks noChangeArrowheads="1"/>
            </p:cNvSpPr>
            <p:nvPr/>
          </p:nvSpPr>
          <p:spPr bwMode="auto">
            <a:xfrm>
              <a:off x="1872" y="1296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102428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685800" y="685800"/>
            <a:ext cx="3124200" cy="609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2. “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或”逻辑关系</a:t>
            </a:r>
            <a:endParaRPr lang="zh-CN" altLang="en-US" sz="280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29" name="Rectangle 29"/>
          <p:cNvSpPr>
            <a:spLocks noChangeArrowheads="1"/>
          </p:cNvSpPr>
          <p:nvPr/>
        </p:nvSpPr>
        <p:spPr bwMode="auto">
          <a:xfrm>
            <a:off x="762000" y="4648200"/>
            <a:ext cx="75438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CC0000"/>
                </a:solidFill>
                <a:latin typeface="" pitchFamily="18" charset="0"/>
                <a:ea typeface="+mn-ea"/>
              </a:rPr>
              <a:t>    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“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或”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逻辑关系是指当决定某事件的条件之一具备时，该事件就发生。</a:t>
            </a:r>
            <a:endParaRPr lang="zh-CN" altLang="en-US" sz="2800" b="1" dirty="0">
              <a:latin typeface="" pitchFamily="18" charset="0"/>
              <a:ea typeface="+mn-ea"/>
            </a:endParaRPr>
          </a:p>
        </p:txBody>
      </p:sp>
      <p:sp>
        <p:nvSpPr>
          <p:cNvPr id="102430" name="Rectangle 30" descr="40%"/>
          <p:cNvSpPr>
            <a:spLocks noChangeArrowheads="1"/>
          </p:cNvSpPr>
          <p:nvPr/>
        </p:nvSpPr>
        <p:spPr bwMode="auto">
          <a:xfrm>
            <a:off x="762000" y="3886200"/>
            <a:ext cx="3922713" cy="584200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逻辑表达式：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3200" b="1" i="1" dirty="0">
                <a:solidFill>
                  <a:srgbClr val="000099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altLang="zh-CN" sz="3200" b="1" dirty="0">
                <a:solidFill>
                  <a:srgbClr val="000099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=</a:t>
            </a:r>
            <a:r>
              <a:rPr lang="en-US" altLang="zh-CN" sz="3200" b="1" i="1" dirty="0">
                <a:solidFill>
                  <a:srgbClr val="000099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3200" b="1" dirty="0">
                <a:solidFill>
                  <a:srgbClr val="000099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+</a:t>
            </a:r>
            <a:r>
              <a:rPr lang="en-US" altLang="zh-CN" sz="3200" b="1" i="1" dirty="0">
                <a:solidFill>
                  <a:srgbClr val="000099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</a:p>
        </p:txBody>
      </p:sp>
      <p:sp>
        <p:nvSpPr>
          <p:cNvPr id="102431" name="Rectangle 31"/>
          <p:cNvSpPr>
            <a:spLocks noChangeArrowheads="1"/>
          </p:cNvSpPr>
          <p:nvPr/>
        </p:nvSpPr>
        <p:spPr bwMode="auto">
          <a:xfrm>
            <a:off x="5715000" y="890588"/>
            <a:ext cx="1255713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00001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状态表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257800" y="2027238"/>
            <a:ext cx="1524000" cy="519112"/>
            <a:chOff x="1584" y="2881"/>
            <a:chExt cx="960" cy="327"/>
          </a:xfrm>
        </p:grpSpPr>
        <p:sp>
          <p:nvSpPr>
            <p:cNvPr id="10284" name="Text Box 33"/>
            <p:cNvSpPr txBox="1">
              <a:spLocks noChangeArrowheads="1"/>
            </p:cNvSpPr>
            <p:nvPr/>
          </p:nvSpPr>
          <p:spPr bwMode="auto">
            <a:xfrm>
              <a:off x="1584" y="2881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285" name="Text Box 34"/>
            <p:cNvSpPr txBox="1">
              <a:spLocks noChangeArrowheads="1"/>
            </p:cNvSpPr>
            <p:nvPr/>
          </p:nvSpPr>
          <p:spPr bwMode="auto">
            <a:xfrm>
              <a:off x="2256" y="2881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5257800" y="2484438"/>
            <a:ext cx="1447800" cy="519112"/>
            <a:chOff x="1584" y="3169"/>
            <a:chExt cx="912" cy="327"/>
          </a:xfrm>
        </p:grpSpPr>
        <p:sp>
          <p:nvSpPr>
            <p:cNvPr id="10282" name="Text Box 36"/>
            <p:cNvSpPr txBox="1">
              <a:spLocks noChangeArrowheads="1"/>
            </p:cNvSpPr>
            <p:nvPr/>
          </p:nvSpPr>
          <p:spPr bwMode="auto">
            <a:xfrm>
              <a:off x="1584" y="3169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283" name="Rectangle 37"/>
            <p:cNvSpPr>
              <a:spLocks noChangeArrowheads="1"/>
            </p:cNvSpPr>
            <p:nvPr/>
          </p:nvSpPr>
          <p:spPr bwMode="auto">
            <a:xfrm>
              <a:off x="2256" y="3169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32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102438" name="Text Box 38"/>
          <p:cNvSpPr txBox="1">
            <a:spLocks noChangeArrowheads="1"/>
          </p:cNvSpPr>
          <p:nvPr/>
        </p:nvSpPr>
        <p:spPr bwMode="auto">
          <a:xfrm>
            <a:off x="7239000" y="248443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endParaRPr lang="en-US" altLang="zh-CN" sz="3200" b="1">
              <a:solidFill>
                <a:srgbClr val="000018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5257800" y="3446463"/>
            <a:ext cx="1428750" cy="519112"/>
            <a:chOff x="1584" y="3745"/>
            <a:chExt cx="900" cy="327"/>
          </a:xfrm>
        </p:grpSpPr>
        <p:sp>
          <p:nvSpPr>
            <p:cNvPr id="10280" name="Rectangle 40"/>
            <p:cNvSpPr>
              <a:spLocks noChangeArrowheads="1"/>
            </p:cNvSpPr>
            <p:nvPr/>
          </p:nvSpPr>
          <p:spPr bwMode="auto">
            <a:xfrm>
              <a:off x="1584" y="374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32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281" name="Rectangle 41"/>
            <p:cNvSpPr>
              <a:spLocks noChangeArrowheads="1"/>
            </p:cNvSpPr>
            <p:nvPr/>
          </p:nvSpPr>
          <p:spPr bwMode="auto">
            <a:xfrm>
              <a:off x="2256" y="374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32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102442" name="Rectangle 42"/>
          <p:cNvSpPr>
            <a:spLocks noChangeArrowheads="1"/>
          </p:cNvSpPr>
          <p:nvPr/>
        </p:nvSpPr>
        <p:spPr bwMode="auto">
          <a:xfrm>
            <a:off x="7239000" y="34766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endParaRPr lang="en-US" altLang="zh-CN" sz="3200" b="1">
              <a:solidFill>
                <a:srgbClr val="000018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5257800" y="2989263"/>
            <a:ext cx="1428750" cy="519112"/>
            <a:chOff x="3312" y="1883"/>
            <a:chExt cx="900" cy="327"/>
          </a:xfrm>
        </p:grpSpPr>
        <p:sp>
          <p:nvSpPr>
            <p:cNvPr id="10278" name="Rectangle 44"/>
            <p:cNvSpPr>
              <a:spLocks noChangeArrowheads="1"/>
            </p:cNvSpPr>
            <p:nvPr/>
          </p:nvSpPr>
          <p:spPr bwMode="auto">
            <a:xfrm>
              <a:off x="3984" y="188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endParaRPr lang="en-US" altLang="zh-CN" sz="32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279" name="Rectangle 45"/>
            <p:cNvSpPr>
              <a:spLocks noChangeArrowheads="1"/>
            </p:cNvSpPr>
            <p:nvPr/>
          </p:nvSpPr>
          <p:spPr bwMode="auto">
            <a:xfrm>
              <a:off x="3312" y="188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32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102446" name="Rectangle 46"/>
          <p:cNvSpPr>
            <a:spLocks noChangeArrowheads="1"/>
          </p:cNvSpPr>
          <p:nvPr/>
        </p:nvSpPr>
        <p:spPr bwMode="auto">
          <a:xfrm>
            <a:off x="7239000" y="29892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endParaRPr lang="en-US" altLang="zh-CN" sz="3200" b="1">
              <a:solidFill>
                <a:srgbClr val="000018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02447" name="Rectangle 47"/>
          <p:cNvSpPr>
            <a:spLocks noChangeArrowheads="1"/>
          </p:cNvSpPr>
          <p:nvPr/>
        </p:nvSpPr>
        <p:spPr bwMode="auto">
          <a:xfrm>
            <a:off x="7239000" y="1981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endParaRPr lang="en-US" altLang="zh-CN" sz="3200" b="1">
              <a:solidFill>
                <a:srgbClr val="000018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4953000" y="1371600"/>
            <a:ext cx="3048000" cy="2636838"/>
            <a:chOff x="3552" y="787"/>
            <a:chExt cx="1920" cy="1661"/>
          </a:xfrm>
        </p:grpSpPr>
        <p:sp>
          <p:nvSpPr>
            <p:cNvPr id="10270" name="Text Box 49"/>
            <p:cNvSpPr txBox="1">
              <a:spLocks noChangeArrowheads="1"/>
            </p:cNvSpPr>
            <p:nvPr/>
          </p:nvSpPr>
          <p:spPr bwMode="auto">
            <a:xfrm>
              <a:off x="3696" y="787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sz="2800" b="1" i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271" name="Text Box 50"/>
            <p:cNvSpPr txBox="1">
              <a:spLocks noChangeArrowheads="1"/>
            </p:cNvSpPr>
            <p:nvPr/>
          </p:nvSpPr>
          <p:spPr bwMode="auto">
            <a:xfrm>
              <a:off x="4368" y="787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sz="3200" b="1" i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272" name="Text Box 51"/>
            <p:cNvSpPr txBox="1">
              <a:spLocks noChangeArrowheads="1"/>
            </p:cNvSpPr>
            <p:nvPr/>
          </p:nvSpPr>
          <p:spPr bwMode="auto">
            <a:xfrm>
              <a:off x="5040" y="787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sz="3200" b="1" i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273" name="Line 52"/>
            <p:cNvSpPr>
              <a:spLocks noChangeShapeType="1"/>
            </p:cNvSpPr>
            <p:nvPr/>
          </p:nvSpPr>
          <p:spPr bwMode="auto">
            <a:xfrm>
              <a:off x="3552" y="816"/>
              <a:ext cx="187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4" name="Line 53"/>
            <p:cNvSpPr>
              <a:spLocks noChangeShapeType="1"/>
            </p:cNvSpPr>
            <p:nvPr/>
          </p:nvSpPr>
          <p:spPr bwMode="auto">
            <a:xfrm>
              <a:off x="4848" y="816"/>
              <a:ext cx="0" cy="16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5" name="Line 54"/>
            <p:cNvSpPr>
              <a:spLocks noChangeShapeType="1"/>
            </p:cNvSpPr>
            <p:nvPr/>
          </p:nvSpPr>
          <p:spPr bwMode="auto">
            <a:xfrm>
              <a:off x="4224" y="816"/>
              <a:ext cx="0" cy="16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6" name="Line 55"/>
            <p:cNvSpPr>
              <a:spLocks noChangeShapeType="1"/>
            </p:cNvSpPr>
            <p:nvPr/>
          </p:nvSpPr>
          <p:spPr bwMode="auto">
            <a:xfrm>
              <a:off x="3552" y="1153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7" name="Line 56"/>
            <p:cNvSpPr>
              <a:spLocks noChangeShapeType="1"/>
            </p:cNvSpPr>
            <p:nvPr/>
          </p:nvSpPr>
          <p:spPr bwMode="auto">
            <a:xfrm>
              <a:off x="3600" y="2448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2651125" y="1365250"/>
            <a:ext cx="1643063" cy="1541463"/>
            <a:chOff x="1670" y="860"/>
            <a:chExt cx="1035" cy="971"/>
          </a:xfrm>
        </p:grpSpPr>
        <p:sp>
          <p:nvSpPr>
            <p:cNvPr id="10268" name="Oval 59"/>
            <p:cNvSpPr>
              <a:spLocks noChangeArrowheads="1"/>
            </p:cNvSpPr>
            <p:nvPr/>
          </p:nvSpPr>
          <p:spPr bwMode="auto">
            <a:xfrm>
              <a:off x="2304" y="1440"/>
              <a:ext cx="401" cy="391"/>
            </a:xfrm>
            <a:prstGeom prst="ellipse">
              <a:avLst/>
            </a:prstGeom>
            <a:solidFill>
              <a:srgbClr val="FF3300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269" name="Line 60"/>
            <p:cNvSpPr>
              <a:spLocks noChangeShapeType="1"/>
            </p:cNvSpPr>
            <p:nvPr/>
          </p:nvSpPr>
          <p:spPr bwMode="auto">
            <a:xfrm flipH="1" flipV="1">
              <a:off x="1670" y="860"/>
              <a:ext cx="250" cy="2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7" name="Line 61"/>
          <p:cNvSpPr>
            <a:spLocks noChangeShapeType="1"/>
          </p:cNvSpPr>
          <p:nvPr/>
        </p:nvSpPr>
        <p:spPr bwMode="auto">
          <a:xfrm>
            <a:off x="2971800" y="2057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2667000" y="1898650"/>
            <a:ext cx="1627188" cy="1008063"/>
            <a:chOff x="1680" y="1196"/>
            <a:chExt cx="1025" cy="635"/>
          </a:xfrm>
        </p:grpSpPr>
        <p:sp>
          <p:nvSpPr>
            <p:cNvPr id="10266" name="Line 63"/>
            <p:cNvSpPr>
              <a:spLocks noChangeShapeType="1"/>
            </p:cNvSpPr>
            <p:nvPr/>
          </p:nvSpPr>
          <p:spPr bwMode="auto">
            <a:xfrm flipH="1" flipV="1">
              <a:off x="1680" y="1196"/>
              <a:ext cx="250" cy="2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7" name="Oval 64"/>
            <p:cNvSpPr>
              <a:spLocks noChangeArrowheads="1"/>
            </p:cNvSpPr>
            <p:nvPr/>
          </p:nvSpPr>
          <p:spPr bwMode="auto">
            <a:xfrm>
              <a:off x="2304" y="1440"/>
              <a:ext cx="401" cy="391"/>
            </a:xfrm>
            <a:prstGeom prst="ellipse">
              <a:avLst/>
            </a:prstGeom>
            <a:solidFill>
              <a:srgbClr val="FF3300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2667000" y="1905000"/>
            <a:ext cx="1627188" cy="1008063"/>
            <a:chOff x="1680" y="1196"/>
            <a:chExt cx="1025" cy="635"/>
          </a:xfrm>
        </p:grpSpPr>
        <p:sp>
          <p:nvSpPr>
            <p:cNvPr id="10264" name="Line 66"/>
            <p:cNvSpPr>
              <a:spLocks noChangeShapeType="1"/>
            </p:cNvSpPr>
            <p:nvPr/>
          </p:nvSpPr>
          <p:spPr bwMode="auto">
            <a:xfrm flipH="1" flipV="1">
              <a:off x="1680" y="1196"/>
              <a:ext cx="250" cy="2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Oval 67"/>
            <p:cNvSpPr>
              <a:spLocks noChangeArrowheads="1"/>
            </p:cNvSpPr>
            <p:nvPr/>
          </p:nvSpPr>
          <p:spPr bwMode="auto">
            <a:xfrm>
              <a:off x="2304" y="1440"/>
              <a:ext cx="401" cy="391"/>
            </a:xfrm>
            <a:prstGeom prst="ellipse">
              <a:avLst/>
            </a:prstGeom>
            <a:solidFill>
              <a:srgbClr val="FF3300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12" name="Group 68"/>
          <p:cNvGrpSpPr>
            <a:grpSpLocks/>
          </p:cNvGrpSpPr>
          <p:nvPr/>
        </p:nvGrpSpPr>
        <p:grpSpPr bwMode="auto">
          <a:xfrm>
            <a:off x="2640013" y="1435100"/>
            <a:ext cx="1654175" cy="1471613"/>
            <a:chOff x="1663" y="904"/>
            <a:chExt cx="1042" cy="927"/>
          </a:xfrm>
        </p:grpSpPr>
        <p:sp>
          <p:nvSpPr>
            <p:cNvPr id="10261" name="Oval 69"/>
            <p:cNvSpPr>
              <a:spLocks noChangeArrowheads="1"/>
            </p:cNvSpPr>
            <p:nvPr/>
          </p:nvSpPr>
          <p:spPr bwMode="auto">
            <a:xfrm>
              <a:off x="2304" y="1440"/>
              <a:ext cx="401" cy="391"/>
            </a:xfrm>
            <a:prstGeom prst="ellipse">
              <a:avLst/>
            </a:prstGeom>
            <a:solidFill>
              <a:srgbClr val="FF3300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262" name="Line 70"/>
            <p:cNvSpPr>
              <a:spLocks noChangeShapeType="1"/>
            </p:cNvSpPr>
            <p:nvPr/>
          </p:nvSpPr>
          <p:spPr bwMode="auto">
            <a:xfrm flipH="1" flipV="1">
              <a:off x="1709" y="904"/>
              <a:ext cx="250" cy="2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3" name="Line 71"/>
            <p:cNvSpPr>
              <a:spLocks noChangeShapeType="1"/>
            </p:cNvSpPr>
            <p:nvPr/>
          </p:nvSpPr>
          <p:spPr bwMode="auto">
            <a:xfrm flipH="1" flipV="1">
              <a:off x="1663" y="1193"/>
              <a:ext cx="250" cy="2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1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1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0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9" grpId="0" autoUpdateAnimBg="0"/>
      <p:bldP spid="102430" grpId="0" animBg="1" autoUpdateAnimBg="0"/>
      <p:bldP spid="102431" grpId="0" autoUpdateAnimBg="0"/>
      <p:bldP spid="102438" grpId="0" autoUpdateAnimBg="0"/>
      <p:bldP spid="102442" grpId="0" autoUpdateAnimBg="0"/>
      <p:bldP spid="102446" grpId="0" autoUpdateAnimBg="0"/>
      <p:bldP spid="102447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82" name="Group 2"/>
          <p:cNvGrpSpPr>
            <a:grpSpLocks/>
          </p:cNvGrpSpPr>
          <p:nvPr/>
        </p:nvGrpSpPr>
        <p:grpSpPr bwMode="auto">
          <a:xfrm>
            <a:off x="609600" y="777875"/>
            <a:ext cx="7105650" cy="4314825"/>
            <a:chOff x="384" y="490"/>
            <a:chExt cx="5040" cy="2718"/>
          </a:xfrm>
        </p:grpSpPr>
        <p:sp>
          <p:nvSpPr>
            <p:cNvPr id="122892" name="Rectangle 3"/>
            <p:cNvSpPr>
              <a:spLocks noChangeArrowheads="1"/>
            </p:cNvSpPr>
            <p:nvPr/>
          </p:nvSpPr>
          <p:spPr bwMode="auto">
            <a:xfrm>
              <a:off x="1968" y="2756"/>
              <a:ext cx="115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74LS139</a:t>
              </a:r>
              <a:r>
                <a:rPr lang="zh-CN" altLang="en-US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型译码器</a:t>
              </a:r>
            </a:p>
          </p:txBody>
        </p:sp>
        <p:sp>
          <p:nvSpPr>
            <p:cNvPr id="122893" name="Rectangle 4"/>
            <p:cNvSpPr>
              <a:spLocks noChangeArrowheads="1"/>
            </p:cNvSpPr>
            <p:nvPr/>
          </p:nvSpPr>
          <p:spPr bwMode="auto">
            <a:xfrm>
              <a:off x="1584" y="3034"/>
              <a:ext cx="187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(a) </a:t>
              </a:r>
              <a:r>
                <a:rPr lang="zh-CN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外引线排列图；</a:t>
              </a: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(b) </a:t>
              </a:r>
              <a:r>
                <a:rPr lang="zh-CN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逻辑图</a:t>
              </a:r>
            </a:p>
          </p:txBody>
        </p:sp>
        <p:sp>
          <p:nvSpPr>
            <p:cNvPr id="122894" name="Rectangle 5"/>
            <p:cNvSpPr>
              <a:spLocks noChangeArrowheads="1"/>
            </p:cNvSpPr>
            <p:nvPr/>
          </p:nvSpPr>
          <p:spPr bwMode="auto">
            <a:xfrm>
              <a:off x="1158" y="2602"/>
              <a:ext cx="186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(a)</a:t>
              </a:r>
            </a:p>
          </p:txBody>
        </p:sp>
        <p:grpSp>
          <p:nvGrpSpPr>
            <p:cNvPr id="122895" name="Group 6"/>
            <p:cNvGrpSpPr>
              <a:grpSpLocks/>
            </p:cNvGrpSpPr>
            <p:nvPr/>
          </p:nvGrpSpPr>
          <p:grpSpPr bwMode="auto">
            <a:xfrm>
              <a:off x="384" y="490"/>
              <a:ext cx="1741" cy="2096"/>
              <a:chOff x="432" y="832"/>
              <a:chExt cx="1833" cy="2208"/>
            </a:xfrm>
          </p:grpSpPr>
          <p:grpSp>
            <p:nvGrpSpPr>
              <p:cNvPr id="123016" name="Group 7"/>
              <p:cNvGrpSpPr>
                <a:grpSpLocks/>
              </p:cNvGrpSpPr>
              <p:nvPr/>
            </p:nvGrpSpPr>
            <p:grpSpPr bwMode="auto">
              <a:xfrm>
                <a:off x="432" y="888"/>
                <a:ext cx="340" cy="2092"/>
                <a:chOff x="588" y="912"/>
                <a:chExt cx="340" cy="2092"/>
              </a:xfrm>
            </p:grpSpPr>
            <p:sp>
              <p:nvSpPr>
                <p:cNvPr id="123060" name="Rectangle 8"/>
                <p:cNvSpPr>
                  <a:spLocks noChangeArrowheads="1"/>
                </p:cNvSpPr>
                <p:nvPr/>
              </p:nvSpPr>
              <p:spPr bwMode="auto">
                <a:xfrm>
                  <a:off x="588" y="2820"/>
                  <a:ext cx="340" cy="18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GND</a:t>
                  </a:r>
                </a:p>
              </p:txBody>
            </p:sp>
            <p:sp>
              <p:nvSpPr>
                <p:cNvPr id="123061" name="Rectangle 9"/>
                <p:cNvSpPr>
                  <a:spLocks noChangeArrowheads="1"/>
                </p:cNvSpPr>
                <p:nvPr/>
              </p:nvSpPr>
              <p:spPr bwMode="auto">
                <a:xfrm>
                  <a:off x="621" y="2565"/>
                  <a:ext cx="221" cy="18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r>
                    <a:rPr lang="en-US" altLang="zh-CN" b="1" i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Y</a:t>
                  </a:r>
                  <a:r>
                    <a:rPr lang="en-US" altLang="zh-CN" b="1" baseline="-25000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23062" name="Rectangle 10"/>
                <p:cNvSpPr>
                  <a:spLocks noChangeArrowheads="1"/>
                </p:cNvSpPr>
                <p:nvPr/>
              </p:nvSpPr>
              <p:spPr bwMode="auto">
                <a:xfrm>
                  <a:off x="621" y="2286"/>
                  <a:ext cx="221" cy="18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r>
                    <a:rPr lang="en-US" altLang="zh-CN" b="1" i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Y</a:t>
                  </a:r>
                  <a:r>
                    <a:rPr lang="en-US" altLang="zh-CN" b="1" baseline="-25000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23063" name="Rectangle 11"/>
                <p:cNvSpPr>
                  <a:spLocks noChangeArrowheads="1"/>
                </p:cNvSpPr>
                <p:nvPr/>
              </p:nvSpPr>
              <p:spPr bwMode="auto">
                <a:xfrm>
                  <a:off x="621" y="2016"/>
                  <a:ext cx="221" cy="18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r>
                    <a:rPr lang="en-US" altLang="zh-CN" b="1" i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Y</a:t>
                  </a:r>
                  <a:r>
                    <a:rPr lang="en-US" altLang="zh-CN" b="1" baseline="-25000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23064" name="Rectangle 12"/>
                <p:cNvSpPr>
                  <a:spLocks noChangeArrowheads="1"/>
                </p:cNvSpPr>
                <p:nvPr/>
              </p:nvSpPr>
              <p:spPr bwMode="auto">
                <a:xfrm>
                  <a:off x="621" y="1741"/>
                  <a:ext cx="221" cy="18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r>
                    <a:rPr lang="en-US" altLang="zh-CN" b="1" i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Y</a:t>
                  </a:r>
                  <a:r>
                    <a:rPr lang="en-US" altLang="zh-CN" b="1" baseline="-25000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23065" name="Rectangle 13"/>
                <p:cNvSpPr>
                  <a:spLocks noChangeArrowheads="1"/>
                </p:cNvSpPr>
                <p:nvPr/>
              </p:nvSpPr>
              <p:spPr bwMode="auto">
                <a:xfrm>
                  <a:off x="621" y="1463"/>
                  <a:ext cx="230" cy="18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r>
                    <a:rPr lang="en-US" altLang="zh-CN" b="1" i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A</a:t>
                  </a:r>
                  <a:r>
                    <a:rPr lang="en-US" altLang="zh-CN" b="1" baseline="-25000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23066" name="Rectangle 14"/>
                <p:cNvSpPr>
                  <a:spLocks noChangeArrowheads="1"/>
                </p:cNvSpPr>
                <p:nvPr/>
              </p:nvSpPr>
              <p:spPr bwMode="auto">
                <a:xfrm>
                  <a:off x="621" y="1188"/>
                  <a:ext cx="230" cy="18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r>
                    <a:rPr lang="en-US" altLang="zh-CN" b="1" i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A</a:t>
                  </a:r>
                  <a:r>
                    <a:rPr lang="en-US" altLang="zh-CN" b="1" baseline="-25000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23067" name="Rectangle 15"/>
                <p:cNvSpPr>
                  <a:spLocks noChangeArrowheads="1"/>
                </p:cNvSpPr>
                <p:nvPr/>
              </p:nvSpPr>
              <p:spPr bwMode="auto">
                <a:xfrm>
                  <a:off x="621" y="912"/>
                  <a:ext cx="162" cy="18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r>
                    <a:rPr lang="en-US" altLang="zh-CN" b="1" i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S</a:t>
                  </a:r>
                </a:p>
              </p:txBody>
            </p:sp>
          </p:grpSp>
          <p:grpSp>
            <p:nvGrpSpPr>
              <p:cNvPr id="123017" name="Group 16"/>
              <p:cNvGrpSpPr>
                <a:grpSpLocks/>
              </p:cNvGrpSpPr>
              <p:nvPr/>
            </p:nvGrpSpPr>
            <p:grpSpPr bwMode="auto">
              <a:xfrm>
                <a:off x="1065" y="875"/>
                <a:ext cx="92" cy="2128"/>
                <a:chOff x="1065" y="864"/>
                <a:chExt cx="92" cy="2128"/>
              </a:xfrm>
            </p:grpSpPr>
            <p:sp>
              <p:nvSpPr>
                <p:cNvPr id="123052" name="Rectangle 17"/>
                <p:cNvSpPr>
                  <a:spLocks noChangeArrowheads="1"/>
                </p:cNvSpPr>
                <p:nvPr/>
              </p:nvSpPr>
              <p:spPr bwMode="auto">
                <a:xfrm>
                  <a:off x="1072" y="2788"/>
                  <a:ext cx="85" cy="20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123053" name="Rectangle 18"/>
                <p:cNvSpPr>
                  <a:spLocks noChangeArrowheads="1"/>
                </p:cNvSpPr>
                <p:nvPr/>
              </p:nvSpPr>
              <p:spPr bwMode="auto">
                <a:xfrm>
                  <a:off x="1070" y="2515"/>
                  <a:ext cx="85" cy="20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7</a:t>
                  </a:r>
                </a:p>
              </p:txBody>
            </p:sp>
            <p:sp>
              <p:nvSpPr>
                <p:cNvPr id="123054" name="Rectangle 19"/>
                <p:cNvSpPr>
                  <a:spLocks noChangeArrowheads="1"/>
                </p:cNvSpPr>
                <p:nvPr/>
              </p:nvSpPr>
              <p:spPr bwMode="auto">
                <a:xfrm>
                  <a:off x="1072" y="2236"/>
                  <a:ext cx="85" cy="20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123055" name="Rectangle 20"/>
                <p:cNvSpPr>
                  <a:spLocks noChangeArrowheads="1"/>
                </p:cNvSpPr>
                <p:nvPr/>
              </p:nvSpPr>
              <p:spPr bwMode="auto">
                <a:xfrm>
                  <a:off x="1070" y="1966"/>
                  <a:ext cx="85" cy="20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123056" name="Rectangle 21"/>
                <p:cNvSpPr>
                  <a:spLocks noChangeArrowheads="1"/>
                </p:cNvSpPr>
                <p:nvPr/>
              </p:nvSpPr>
              <p:spPr bwMode="auto">
                <a:xfrm>
                  <a:off x="1072" y="1693"/>
                  <a:ext cx="85" cy="20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123057" name="Rectangle 22"/>
                <p:cNvSpPr>
                  <a:spLocks noChangeArrowheads="1"/>
                </p:cNvSpPr>
                <p:nvPr/>
              </p:nvSpPr>
              <p:spPr bwMode="auto">
                <a:xfrm>
                  <a:off x="1070" y="1413"/>
                  <a:ext cx="85" cy="20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23058" name="Rectangle 23"/>
                <p:cNvSpPr>
                  <a:spLocks noChangeArrowheads="1"/>
                </p:cNvSpPr>
                <p:nvPr/>
              </p:nvSpPr>
              <p:spPr bwMode="auto">
                <a:xfrm>
                  <a:off x="1070" y="1138"/>
                  <a:ext cx="85" cy="20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23059" name="Rectangle 24"/>
                <p:cNvSpPr>
                  <a:spLocks noChangeArrowheads="1"/>
                </p:cNvSpPr>
                <p:nvPr/>
              </p:nvSpPr>
              <p:spPr bwMode="auto">
                <a:xfrm>
                  <a:off x="1065" y="864"/>
                  <a:ext cx="85" cy="20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123018" name="Rectangle 25"/>
              <p:cNvSpPr>
                <a:spLocks noChangeArrowheads="1"/>
              </p:cNvSpPr>
              <p:nvPr/>
            </p:nvSpPr>
            <p:spPr bwMode="auto">
              <a:xfrm>
                <a:off x="1923" y="2517"/>
                <a:ext cx="238" cy="18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2Y</a:t>
                </a:r>
                <a:r>
                  <a:rPr lang="en-US" altLang="zh-CN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23019" name="Rectangle 26"/>
              <p:cNvSpPr>
                <a:spLocks noChangeArrowheads="1"/>
              </p:cNvSpPr>
              <p:nvPr/>
            </p:nvSpPr>
            <p:spPr bwMode="auto">
              <a:xfrm>
                <a:off x="1966" y="2771"/>
                <a:ext cx="238" cy="18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2Y</a:t>
                </a:r>
                <a:r>
                  <a:rPr lang="en-US" altLang="zh-CN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23020" name="Rectangle 27"/>
              <p:cNvSpPr>
                <a:spLocks noChangeArrowheads="1"/>
              </p:cNvSpPr>
              <p:nvPr/>
            </p:nvSpPr>
            <p:spPr bwMode="auto">
              <a:xfrm>
                <a:off x="1927" y="2237"/>
                <a:ext cx="238" cy="18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2Y</a:t>
                </a:r>
                <a:r>
                  <a:rPr lang="en-US" altLang="zh-CN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23021" name="Rectangle 28"/>
              <p:cNvSpPr>
                <a:spLocks noChangeArrowheads="1"/>
              </p:cNvSpPr>
              <p:nvPr/>
            </p:nvSpPr>
            <p:spPr bwMode="auto">
              <a:xfrm>
                <a:off x="1922" y="1968"/>
                <a:ext cx="238" cy="18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1Y</a:t>
                </a:r>
                <a:r>
                  <a:rPr lang="en-US" altLang="zh-CN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23022" name="Rectangle 29"/>
              <p:cNvSpPr>
                <a:spLocks noChangeArrowheads="1"/>
              </p:cNvSpPr>
              <p:nvPr/>
            </p:nvSpPr>
            <p:spPr bwMode="auto">
              <a:xfrm>
                <a:off x="1927" y="1693"/>
                <a:ext cx="238" cy="18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2A</a:t>
                </a:r>
                <a:r>
                  <a:rPr lang="en-US" altLang="zh-CN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23023" name="Rectangle 30"/>
              <p:cNvSpPr>
                <a:spLocks noChangeArrowheads="1"/>
              </p:cNvSpPr>
              <p:nvPr/>
            </p:nvSpPr>
            <p:spPr bwMode="auto">
              <a:xfrm>
                <a:off x="1922" y="1415"/>
                <a:ext cx="238" cy="18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2A</a:t>
                </a:r>
                <a:r>
                  <a:rPr lang="en-US" altLang="zh-CN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23024" name="Rectangle 31"/>
              <p:cNvSpPr>
                <a:spLocks noChangeArrowheads="1"/>
              </p:cNvSpPr>
              <p:nvPr/>
            </p:nvSpPr>
            <p:spPr bwMode="auto">
              <a:xfrm>
                <a:off x="1978" y="1140"/>
                <a:ext cx="162" cy="18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2S</a:t>
                </a:r>
              </a:p>
            </p:txBody>
          </p:sp>
          <p:sp>
            <p:nvSpPr>
              <p:cNvPr id="123025" name="Rectangle 32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345" cy="18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+</a:t>
                </a:r>
                <a:r>
                  <a:rPr lang="en-US" altLang="zh-CN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U</a:t>
                </a:r>
                <a:r>
                  <a:rPr lang="en-US" altLang="zh-CN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CC</a:t>
                </a:r>
              </a:p>
            </p:txBody>
          </p:sp>
          <p:sp>
            <p:nvSpPr>
              <p:cNvPr id="123026" name="Rectangle 33"/>
              <p:cNvSpPr>
                <a:spLocks noChangeArrowheads="1"/>
              </p:cNvSpPr>
              <p:nvPr/>
            </p:nvSpPr>
            <p:spPr bwMode="auto">
              <a:xfrm>
                <a:off x="1515" y="2529"/>
                <a:ext cx="170" cy="20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10</a:t>
                </a:r>
              </a:p>
            </p:txBody>
          </p:sp>
          <p:sp>
            <p:nvSpPr>
              <p:cNvPr id="123027" name="Rectangle 34"/>
              <p:cNvSpPr>
                <a:spLocks noChangeArrowheads="1"/>
              </p:cNvSpPr>
              <p:nvPr/>
            </p:nvSpPr>
            <p:spPr bwMode="auto">
              <a:xfrm>
                <a:off x="1571" y="2801"/>
                <a:ext cx="85" cy="20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9</a:t>
                </a:r>
              </a:p>
            </p:txBody>
          </p:sp>
          <p:sp>
            <p:nvSpPr>
              <p:cNvPr id="123028" name="Rectangle 35"/>
              <p:cNvSpPr>
                <a:spLocks noChangeArrowheads="1"/>
              </p:cNvSpPr>
              <p:nvPr/>
            </p:nvSpPr>
            <p:spPr bwMode="auto">
              <a:xfrm>
                <a:off x="1520" y="886"/>
                <a:ext cx="170" cy="20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16</a:t>
                </a:r>
              </a:p>
            </p:txBody>
          </p:sp>
          <p:sp>
            <p:nvSpPr>
              <p:cNvPr id="123029" name="Rectangle 36"/>
              <p:cNvSpPr>
                <a:spLocks noChangeArrowheads="1"/>
              </p:cNvSpPr>
              <p:nvPr/>
            </p:nvSpPr>
            <p:spPr bwMode="auto">
              <a:xfrm>
                <a:off x="1517" y="1152"/>
                <a:ext cx="170" cy="20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15</a:t>
                </a:r>
              </a:p>
            </p:txBody>
          </p:sp>
          <p:sp>
            <p:nvSpPr>
              <p:cNvPr id="123030" name="Rectangle 37"/>
              <p:cNvSpPr>
                <a:spLocks noChangeArrowheads="1"/>
              </p:cNvSpPr>
              <p:nvPr/>
            </p:nvSpPr>
            <p:spPr bwMode="auto">
              <a:xfrm>
                <a:off x="1513" y="1427"/>
                <a:ext cx="170" cy="20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14</a:t>
                </a:r>
              </a:p>
            </p:txBody>
          </p:sp>
          <p:sp>
            <p:nvSpPr>
              <p:cNvPr id="123031" name="Rectangle 38"/>
              <p:cNvSpPr>
                <a:spLocks noChangeArrowheads="1"/>
              </p:cNvSpPr>
              <p:nvPr/>
            </p:nvSpPr>
            <p:spPr bwMode="auto">
              <a:xfrm>
                <a:off x="1517" y="1707"/>
                <a:ext cx="170" cy="20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13</a:t>
                </a:r>
              </a:p>
            </p:txBody>
          </p:sp>
          <p:sp>
            <p:nvSpPr>
              <p:cNvPr id="123032" name="Rectangle 39"/>
              <p:cNvSpPr>
                <a:spLocks noChangeArrowheads="1"/>
              </p:cNvSpPr>
              <p:nvPr/>
            </p:nvSpPr>
            <p:spPr bwMode="auto">
              <a:xfrm>
                <a:off x="1517" y="1980"/>
                <a:ext cx="170" cy="20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12</a:t>
                </a:r>
              </a:p>
            </p:txBody>
          </p:sp>
          <p:sp>
            <p:nvSpPr>
              <p:cNvPr id="123033" name="Rectangle 40"/>
              <p:cNvSpPr>
                <a:spLocks noChangeArrowheads="1"/>
              </p:cNvSpPr>
              <p:nvPr/>
            </p:nvSpPr>
            <p:spPr bwMode="auto">
              <a:xfrm>
                <a:off x="1520" y="2249"/>
                <a:ext cx="161" cy="20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11</a:t>
                </a:r>
              </a:p>
            </p:txBody>
          </p:sp>
          <p:sp>
            <p:nvSpPr>
              <p:cNvPr id="123034" name="Rectangle 41"/>
              <p:cNvSpPr>
                <a:spLocks noChangeArrowheads="1"/>
              </p:cNvSpPr>
              <p:nvPr/>
            </p:nvSpPr>
            <p:spPr bwMode="auto">
              <a:xfrm rot="5400000">
                <a:off x="1069" y="1771"/>
                <a:ext cx="570" cy="18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74LS139</a:t>
                </a:r>
              </a:p>
            </p:txBody>
          </p:sp>
          <p:sp>
            <p:nvSpPr>
              <p:cNvPr id="123035" name="Rectangle 42"/>
              <p:cNvSpPr>
                <a:spLocks noChangeArrowheads="1"/>
              </p:cNvSpPr>
              <p:nvPr/>
            </p:nvSpPr>
            <p:spPr bwMode="auto">
              <a:xfrm>
                <a:off x="1018" y="832"/>
                <a:ext cx="713" cy="22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3036" name="Rectangle 43"/>
              <p:cNvSpPr>
                <a:spLocks noChangeArrowheads="1"/>
              </p:cNvSpPr>
              <p:nvPr/>
            </p:nvSpPr>
            <p:spPr bwMode="auto">
              <a:xfrm>
                <a:off x="874" y="2839"/>
                <a:ext cx="144" cy="1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3037" name="Rectangle 44"/>
              <p:cNvSpPr>
                <a:spLocks noChangeArrowheads="1"/>
              </p:cNvSpPr>
              <p:nvPr/>
            </p:nvSpPr>
            <p:spPr bwMode="auto">
              <a:xfrm>
                <a:off x="874" y="2568"/>
                <a:ext cx="144" cy="1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3038" name="Rectangle 45"/>
              <p:cNvSpPr>
                <a:spLocks noChangeArrowheads="1"/>
              </p:cNvSpPr>
              <p:nvPr/>
            </p:nvSpPr>
            <p:spPr bwMode="auto">
              <a:xfrm>
                <a:off x="874" y="2288"/>
                <a:ext cx="144" cy="1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3039" name="Rectangle 46"/>
              <p:cNvSpPr>
                <a:spLocks noChangeArrowheads="1"/>
              </p:cNvSpPr>
              <p:nvPr/>
            </p:nvSpPr>
            <p:spPr bwMode="auto">
              <a:xfrm>
                <a:off x="874" y="2020"/>
                <a:ext cx="144" cy="1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3040" name="Rectangle 47"/>
              <p:cNvSpPr>
                <a:spLocks noChangeArrowheads="1"/>
              </p:cNvSpPr>
              <p:nvPr/>
            </p:nvSpPr>
            <p:spPr bwMode="auto">
              <a:xfrm>
                <a:off x="874" y="1746"/>
                <a:ext cx="144" cy="13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3041" name="Rectangle 48"/>
              <p:cNvSpPr>
                <a:spLocks noChangeArrowheads="1"/>
              </p:cNvSpPr>
              <p:nvPr/>
            </p:nvSpPr>
            <p:spPr bwMode="auto">
              <a:xfrm>
                <a:off x="874" y="1466"/>
                <a:ext cx="144" cy="13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3042" name="Rectangle 49"/>
              <p:cNvSpPr>
                <a:spLocks noChangeArrowheads="1"/>
              </p:cNvSpPr>
              <p:nvPr/>
            </p:nvSpPr>
            <p:spPr bwMode="auto">
              <a:xfrm>
                <a:off x="874" y="1191"/>
                <a:ext cx="144" cy="1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3043" name="Rectangle 50"/>
              <p:cNvSpPr>
                <a:spLocks noChangeArrowheads="1"/>
              </p:cNvSpPr>
              <p:nvPr/>
            </p:nvSpPr>
            <p:spPr bwMode="auto">
              <a:xfrm>
                <a:off x="874" y="916"/>
                <a:ext cx="144" cy="1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3044" name="Rectangle 51"/>
              <p:cNvSpPr>
                <a:spLocks noChangeArrowheads="1"/>
              </p:cNvSpPr>
              <p:nvPr/>
            </p:nvSpPr>
            <p:spPr bwMode="auto">
              <a:xfrm>
                <a:off x="1731" y="2568"/>
                <a:ext cx="145" cy="1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3045" name="Rectangle 52"/>
              <p:cNvSpPr>
                <a:spLocks noChangeArrowheads="1"/>
              </p:cNvSpPr>
              <p:nvPr/>
            </p:nvSpPr>
            <p:spPr bwMode="auto">
              <a:xfrm>
                <a:off x="1731" y="2839"/>
                <a:ext cx="145" cy="1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3046" name="Rectangle 53"/>
              <p:cNvSpPr>
                <a:spLocks noChangeArrowheads="1"/>
              </p:cNvSpPr>
              <p:nvPr/>
            </p:nvSpPr>
            <p:spPr bwMode="auto">
              <a:xfrm>
                <a:off x="1731" y="2020"/>
                <a:ext cx="145" cy="1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3047" name="Rectangle 54"/>
              <p:cNvSpPr>
                <a:spLocks noChangeArrowheads="1"/>
              </p:cNvSpPr>
              <p:nvPr/>
            </p:nvSpPr>
            <p:spPr bwMode="auto">
              <a:xfrm>
                <a:off x="1731" y="2288"/>
                <a:ext cx="145" cy="1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3048" name="Rectangle 55"/>
              <p:cNvSpPr>
                <a:spLocks noChangeArrowheads="1"/>
              </p:cNvSpPr>
              <p:nvPr/>
            </p:nvSpPr>
            <p:spPr bwMode="auto">
              <a:xfrm>
                <a:off x="1731" y="1746"/>
                <a:ext cx="145" cy="13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3049" name="Rectangle 56"/>
              <p:cNvSpPr>
                <a:spLocks noChangeArrowheads="1"/>
              </p:cNvSpPr>
              <p:nvPr/>
            </p:nvSpPr>
            <p:spPr bwMode="auto">
              <a:xfrm>
                <a:off x="1731" y="1466"/>
                <a:ext cx="145" cy="13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3050" name="Rectangle 57"/>
              <p:cNvSpPr>
                <a:spLocks noChangeArrowheads="1"/>
              </p:cNvSpPr>
              <p:nvPr/>
            </p:nvSpPr>
            <p:spPr bwMode="auto">
              <a:xfrm>
                <a:off x="1731" y="1191"/>
                <a:ext cx="145" cy="1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3051" name="Rectangle 58"/>
              <p:cNvSpPr>
                <a:spLocks noChangeArrowheads="1"/>
              </p:cNvSpPr>
              <p:nvPr/>
            </p:nvSpPr>
            <p:spPr bwMode="auto">
              <a:xfrm>
                <a:off x="1731" y="916"/>
                <a:ext cx="145" cy="1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122896" name="Group 59"/>
            <p:cNvGrpSpPr>
              <a:grpSpLocks/>
            </p:cNvGrpSpPr>
            <p:nvPr/>
          </p:nvGrpSpPr>
          <p:grpSpPr bwMode="auto">
            <a:xfrm>
              <a:off x="525" y="1354"/>
              <a:ext cx="147" cy="240"/>
              <a:chOff x="573" y="1584"/>
              <a:chExt cx="147" cy="240"/>
            </a:xfrm>
          </p:grpSpPr>
          <p:sp>
            <p:nvSpPr>
              <p:cNvPr id="123014" name="Line 60"/>
              <p:cNvSpPr>
                <a:spLocks noChangeShapeType="1"/>
              </p:cNvSpPr>
              <p:nvPr/>
            </p:nvSpPr>
            <p:spPr bwMode="auto">
              <a:xfrm>
                <a:off x="576" y="158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5" name="Line 61"/>
              <p:cNvSpPr>
                <a:spLocks noChangeShapeType="1"/>
              </p:cNvSpPr>
              <p:nvPr/>
            </p:nvSpPr>
            <p:spPr bwMode="auto">
              <a:xfrm>
                <a:off x="573" y="182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2897" name="Line 62"/>
            <p:cNvSpPr>
              <a:spLocks noChangeShapeType="1"/>
            </p:cNvSpPr>
            <p:nvPr/>
          </p:nvSpPr>
          <p:spPr bwMode="auto">
            <a:xfrm>
              <a:off x="1920" y="235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8" name="Line 63"/>
            <p:cNvSpPr>
              <a:spLocks noChangeShapeType="1"/>
            </p:cNvSpPr>
            <p:nvPr/>
          </p:nvSpPr>
          <p:spPr bwMode="auto">
            <a:xfrm>
              <a:off x="1897" y="1571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899" name="Group 64"/>
            <p:cNvGrpSpPr>
              <a:grpSpLocks/>
            </p:cNvGrpSpPr>
            <p:nvPr/>
          </p:nvGrpSpPr>
          <p:grpSpPr bwMode="auto">
            <a:xfrm>
              <a:off x="528" y="1855"/>
              <a:ext cx="147" cy="267"/>
              <a:chOff x="573" y="1584"/>
              <a:chExt cx="147" cy="240"/>
            </a:xfrm>
          </p:grpSpPr>
          <p:sp>
            <p:nvSpPr>
              <p:cNvPr id="123012" name="Line 65"/>
              <p:cNvSpPr>
                <a:spLocks noChangeShapeType="1"/>
              </p:cNvSpPr>
              <p:nvPr/>
            </p:nvSpPr>
            <p:spPr bwMode="auto">
              <a:xfrm>
                <a:off x="576" y="158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3" name="Line 66"/>
              <p:cNvSpPr>
                <a:spLocks noChangeShapeType="1"/>
              </p:cNvSpPr>
              <p:nvPr/>
            </p:nvSpPr>
            <p:spPr bwMode="auto">
              <a:xfrm>
                <a:off x="573" y="182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2900" name="Group 67"/>
            <p:cNvGrpSpPr>
              <a:grpSpLocks/>
            </p:cNvGrpSpPr>
            <p:nvPr/>
          </p:nvGrpSpPr>
          <p:grpSpPr bwMode="auto">
            <a:xfrm>
              <a:off x="1894" y="1834"/>
              <a:ext cx="147" cy="267"/>
              <a:chOff x="573" y="1584"/>
              <a:chExt cx="147" cy="240"/>
            </a:xfrm>
          </p:grpSpPr>
          <p:sp>
            <p:nvSpPr>
              <p:cNvPr id="123010" name="Line 68"/>
              <p:cNvSpPr>
                <a:spLocks noChangeShapeType="1"/>
              </p:cNvSpPr>
              <p:nvPr/>
            </p:nvSpPr>
            <p:spPr bwMode="auto">
              <a:xfrm>
                <a:off x="576" y="158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1" name="Line 69"/>
              <p:cNvSpPr>
                <a:spLocks noChangeShapeType="1"/>
              </p:cNvSpPr>
              <p:nvPr/>
            </p:nvSpPr>
            <p:spPr bwMode="auto">
              <a:xfrm>
                <a:off x="573" y="182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2901" name="Line 70"/>
            <p:cNvSpPr>
              <a:spLocks noChangeShapeType="1"/>
            </p:cNvSpPr>
            <p:nvPr/>
          </p:nvSpPr>
          <p:spPr bwMode="auto">
            <a:xfrm>
              <a:off x="1920" y="801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2" name="Line 71"/>
            <p:cNvSpPr>
              <a:spLocks noChangeShapeType="1"/>
            </p:cNvSpPr>
            <p:nvPr/>
          </p:nvSpPr>
          <p:spPr bwMode="auto">
            <a:xfrm>
              <a:off x="458" y="561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3" name="Rectangle 72"/>
            <p:cNvSpPr>
              <a:spLocks noChangeArrowheads="1"/>
            </p:cNvSpPr>
            <p:nvPr/>
          </p:nvSpPr>
          <p:spPr bwMode="auto">
            <a:xfrm>
              <a:off x="3840" y="2602"/>
              <a:ext cx="195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(b)</a:t>
              </a:r>
            </a:p>
          </p:txBody>
        </p:sp>
        <p:sp>
          <p:nvSpPr>
            <p:cNvPr id="122904" name="Rectangle 73"/>
            <p:cNvSpPr>
              <a:spLocks noChangeArrowheads="1"/>
            </p:cNvSpPr>
            <p:nvPr/>
          </p:nvSpPr>
          <p:spPr bwMode="auto">
            <a:xfrm>
              <a:off x="3055" y="650"/>
              <a:ext cx="65" cy="15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2905" name="Rectangle 74"/>
            <p:cNvSpPr>
              <a:spLocks noChangeArrowheads="1"/>
            </p:cNvSpPr>
            <p:nvPr/>
          </p:nvSpPr>
          <p:spPr bwMode="auto">
            <a:xfrm>
              <a:off x="3055" y="1428"/>
              <a:ext cx="64" cy="1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2906" name="Rectangle 75"/>
            <p:cNvSpPr>
              <a:spLocks noChangeArrowheads="1"/>
            </p:cNvSpPr>
            <p:nvPr/>
          </p:nvSpPr>
          <p:spPr bwMode="auto">
            <a:xfrm>
              <a:off x="3055" y="2199"/>
              <a:ext cx="65" cy="15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2907" name="Rectangle 76"/>
            <p:cNvSpPr>
              <a:spLocks noChangeArrowheads="1"/>
            </p:cNvSpPr>
            <p:nvPr/>
          </p:nvSpPr>
          <p:spPr bwMode="auto">
            <a:xfrm>
              <a:off x="3817" y="1428"/>
              <a:ext cx="64" cy="1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2908" name="Rectangle 77"/>
            <p:cNvSpPr>
              <a:spLocks noChangeArrowheads="1"/>
            </p:cNvSpPr>
            <p:nvPr/>
          </p:nvSpPr>
          <p:spPr bwMode="auto">
            <a:xfrm>
              <a:off x="3817" y="2199"/>
              <a:ext cx="65" cy="15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2909" name="Rectangle 78"/>
            <p:cNvSpPr>
              <a:spLocks noChangeArrowheads="1"/>
            </p:cNvSpPr>
            <p:nvPr/>
          </p:nvSpPr>
          <p:spPr bwMode="auto">
            <a:xfrm>
              <a:off x="4633" y="641"/>
              <a:ext cx="107" cy="1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</a:p>
          </p:txBody>
        </p:sp>
        <p:sp>
          <p:nvSpPr>
            <p:cNvPr id="122910" name="Rectangle 79"/>
            <p:cNvSpPr>
              <a:spLocks noChangeArrowheads="1"/>
            </p:cNvSpPr>
            <p:nvPr/>
          </p:nvSpPr>
          <p:spPr bwMode="auto">
            <a:xfrm>
              <a:off x="5269" y="684"/>
              <a:ext cx="137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i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2911" name="Rectangle 80"/>
            <p:cNvSpPr>
              <a:spLocks noChangeArrowheads="1"/>
            </p:cNvSpPr>
            <p:nvPr/>
          </p:nvSpPr>
          <p:spPr bwMode="auto">
            <a:xfrm>
              <a:off x="4633" y="1190"/>
              <a:ext cx="107" cy="1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</a:p>
          </p:txBody>
        </p:sp>
        <p:sp>
          <p:nvSpPr>
            <p:cNvPr id="122912" name="Rectangle 81"/>
            <p:cNvSpPr>
              <a:spLocks noChangeArrowheads="1"/>
            </p:cNvSpPr>
            <p:nvPr/>
          </p:nvSpPr>
          <p:spPr bwMode="auto">
            <a:xfrm>
              <a:off x="5269" y="1234"/>
              <a:ext cx="137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i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2913" name="Rectangle 82"/>
            <p:cNvSpPr>
              <a:spLocks noChangeArrowheads="1"/>
            </p:cNvSpPr>
            <p:nvPr/>
          </p:nvSpPr>
          <p:spPr bwMode="auto">
            <a:xfrm>
              <a:off x="4633" y="1730"/>
              <a:ext cx="107" cy="1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</a:p>
          </p:txBody>
        </p:sp>
        <p:sp>
          <p:nvSpPr>
            <p:cNvPr id="122914" name="Rectangle 83"/>
            <p:cNvSpPr>
              <a:spLocks noChangeArrowheads="1"/>
            </p:cNvSpPr>
            <p:nvPr/>
          </p:nvSpPr>
          <p:spPr bwMode="auto">
            <a:xfrm>
              <a:off x="5269" y="1773"/>
              <a:ext cx="137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i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2915" name="Rectangle 84"/>
            <p:cNvSpPr>
              <a:spLocks noChangeArrowheads="1"/>
            </p:cNvSpPr>
            <p:nvPr/>
          </p:nvSpPr>
          <p:spPr bwMode="auto">
            <a:xfrm>
              <a:off x="4633" y="2268"/>
              <a:ext cx="107" cy="1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</a:p>
          </p:txBody>
        </p:sp>
        <p:sp>
          <p:nvSpPr>
            <p:cNvPr id="122916" name="Rectangle 85"/>
            <p:cNvSpPr>
              <a:spLocks noChangeArrowheads="1"/>
            </p:cNvSpPr>
            <p:nvPr/>
          </p:nvSpPr>
          <p:spPr bwMode="auto">
            <a:xfrm>
              <a:off x="5269" y="2309"/>
              <a:ext cx="137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i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22917" name="Rectangle 86"/>
            <p:cNvSpPr>
              <a:spLocks noChangeArrowheads="1"/>
            </p:cNvSpPr>
            <p:nvPr/>
          </p:nvSpPr>
          <p:spPr bwMode="auto">
            <a:xfrm>
              <a:off x="2445" y="589"/>
              <a:ext cx="81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22918" name="Rectangle 87"/>
            <p:cNvSpPr>
              <a:spLocks noChangeArrowheads="1"/>
            </p:cNvSpPr>
            <p:nvPr/>
          </p:nvSpPr>
          <p:spPr bwMode="auto">
            <a:xfrm>
              <a:off x="2398" y="1331"/>
              <a:ext cx="153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2919" name="Rectangle 88"/>
            <p:cNvSpPr>
              <a:spLocks noChangeArrowheads="1"/>
            </p:cNvSpPr>
            <p:nvPr/>
          </p:nvSpPr>
          <p:spPr bwMode="auto">
            <a:xfrm>
              <a:off x="2398" y="2102"/>
              <a:ext cx="332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2920" name="Rectangle 89"/>
            <p:cNvSpPr>
              <a:spLocks noChangeArrowheads="1"/>
            </p:cNvSpPr>
            <p:nvPr/>
          </p:nvSpPr>
          <p:spPr bwMode="auto">
            <a:xfrm>
              <a:off x="2963" y="618"/>
              <a:ext cx="206" cy="2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2921" name="Rectangle 90"/>
            <p:cNvSpPr>
              <a:spLocks noChangeArrowheads="1"/>
            </p:cNvSpPr>
            <p:nvPr/>
          </p:nvSpPr>
          <p:spPr bwMode="auto">
            <a:xfrm>
              <a:off x="2963" y="1398"/>
              <a:ext cx="206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2922" name="Rectangle 91"/>
            <p:cNvSpPr>
              <a:spLocks noChangeArrowheads="1"/>
            </p:cNvSpPr>
            <p:nvPr/>
          </p:nvSpPr>
          <p:spPr bwMode="auto">
            <a:xfrm>
              <a:off x="2963" y="2169"/>
              <a:ext cx="206" cy="2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2923" name="Rectangle 92"/>
            <p:cNvSpPr>
              <a:spLocks noChangeArrowheads="1"/>
            </p:cNvSpPr>
            <p:nvPr/>
          </p:nvSpPr>
          <p:spPr bwMode="auto">
            <a:xfrm>
              <a:off x="3725" y="1398"/>
              <a:ext cx="208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2924" name="Rectangle 93"/>
            <p:cNvSpPr>
              <a:spLocks noChangeArrowheads="1"/>
            </p:cNvSpPr>
            <p:nvPr/>
          </p:nvSpPr>
          <p:spPr bwMode="auto">
            <a:xfrm>
              <a:off x="3725" y="2169"/>
              <a:ext cx="208" cy="2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2925" name="Rectangle 94"/>
            <p:cNvSpPr>
              <a:spLocks noChangeArrowheads="1"/>
            </p:cNvSpPr>
            <p:nvPr/>
          </p:nvSpPr>
          <p:spPr bwMode="auto">
            <a:xfrm>
              <a:off x="4532" y="622"/>
              <a:ext cx="283" cy="4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2926" name="Freeform 95"/>
            <p:cNvSpPr>
              <a:spLocks/>
            </p:cNvSpPr>
            <p:nvPr/>
          </p:nvSpPr>
          <p:spPr bwMode="auto">
            <a:xfrm>
              <a:off x="4815" y="804"/>
              <a:ext cx="44" cy="45"/>
            </a:xfrm>
            <a:custGeom>
              <a:avLst/>
              <a:gdLst>
                <a:gd name="T0" fmla="*/ 44 w 44"/>
                <a:gd name="T1" fmla="*/ 23 h 46"/>
                <a:gd name="T2" fmla="*/ 38 w 44"/>
                <a:gd name="T3" fmla="*/ 7 h 46"/>
                <a:gd name="T4" fmla="*/ 23 w 44"/>
                <a:gd name="T5" fmla="*/ 0 h 46"/>
                <a:gd name="T6" fmla="*/ 7 w 44"/>
                <a:gd name="T7" fmla="*/ 7 h 46"/>
                <a:gd name="T8" fmla="*/ 0 w 44"/>
                <a:gd name="T9" fmla="*/ 23 h 46"/>
                <a:gd name="T10" fmla="*/ 7 w 44"/>
                <a:gd name="T11" fmla="*/ 23 h 46"/>
                <a:gd name="T12" fmla="*/ 23 w 44"/>
                <a:gd name="T13" fmla="*/ 25 h 46"/>
                <a:gd name="T14" fmla="*/ 38 w 44"/>
                <a:gd name="T15" fmla="*/ 23 h 46"/>
                <a:gd name="T16" fmla="*/ 44 w 44"/>
                <a:gd name="T17" fmla="*/ 23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"/>
                <a:gd name="T28" fmla="*/ 0 h 46"/>
                <a:gd name="T29" fmla="*/ 44 w 44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" h="46">
                  <a:moveTo>
                    <a:pt x="44" y="23"/>
                  </a:moveTo>
                  <a:lnTo>
                    <a:pt x="38" y="7"/>
                  </a:lnTo>
                  <a:lnTo>
                    <a:pt x="23" y="0"/>
                  </a:lnTo>
                  <a:lnTo>
                    <a:pt x="7" y="7"/>
                  </a:lnTo>
                  <a:lnTo>
                    <a:pt x="0" y="23"/>
                  </a:lnTo>
                  <a:lnTo>
                    <a:pt x="7" y="39"/>
                  </a:lnTo>
                  <a:lnTo>
                    <a:pt x="23" y="46"/>
                  </a:lnTo>
                  <a:lnTo>
                    <a:pt x="38" y="39"/>
                  </a:lnTo>
                  <a:lnTo>
                    <a:pt x="44" y="2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7" name="Line 96"/>
            <p:cNvSpPr>
              <a:spLocks noChangeShapeType="1"/>
            </p:cNvSpPr>
            <p:nvPr/>
          </p:nvSpPr>
          <p:spPr bwMode="auto">
            <a:xfrm>
              <a:off x="4859" y="826"/>
              <a:ext cx="34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8" name="Freeform 97"/>
            <p:cNvSpPr>
              <a:spLocks/>
            </p:cNvSpPr>
            <p:nvPr/>
          </p:nvSpPr>
          <p:spPr bwMode="auto">
            <a:xfrm>
              <a:off x="5200" y="804"/>
              <a:ext cx="44" cy="45"/>
            </a:xfrm>
            <a:custGeom>
              <a:avLst/>
              <a:gdLst>
                <a:gd name="T0" fmla="*/ 44 w 44"/>
                <a:gd name="T1" fmla="*/ 23 h 46"/>
                <a:gd name="T2" fmla="*/ 37 w 44"/>
                <a:gd name="T3" fmla="*/ 7 h 46"/>
                <a:gd name="T4" fmla="*/ 21 w 44"/>
                <a:gd name="T5" fmla="*/ 0 h 46"/>
                <a:gd name="T6" fmla="*/ 5 w 44"/>
                <a:gd name="T7" fmla="*/ 7 h 46"/>
                <a:gd name="T8" fmla="*/ 0 w 44"/>
                <a:gd name="T9" fmla="*/ 23 h 46"/>
                <a:gd name="T10" fmla="*/ 5 w 44"/>
                <a:gd name="T11" fmla="*/ 23 h 46"/>
                <a:gd name="T12" fmla="*/ 21 w 44"/>
                <a:gd name="T13" fmla="*/ 25 h 46"/>
                <a:gd name="T14" fmla="*/ 37 w 44"/>
                <a:gd name="T15" fmla="*/ 23 h 46"/>
                <a:gd name="T16" fmla="*/ 44 w 44"/>
                <a:gd name="T17" fmla="*/ 23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"/>
                <a:gd name="T28" fmla="*/ 0 h 46"/>
                <a:gd name="T29" fmla="*/ 44 w 44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" h="46">
                  <a:moveTo>
                    <a:pt x="44" y="23"/>
                  </a:moveTo>
                  <a:lnTo>
                    <a:pt x="37" y="7"/>
                  </a:lnTo>
                  <a:lnTo>
                    <a:pt x="21" y="0"/>
                  </a:lnTo>
                  <a:lnTo>
                    <a:pt x="5" y="7"/>
                  </a:lnTo>
                  <a:lnTo>
                    <a:pt x="0" y="23"/>
                  </a:lnTo>
                  <a:lnTo>
                    <a:pt x="5" y="39"/>
                  </a:lnTo>
                  <a:lnTo>
                    <a:pt x="21" y="46"/>
                  </a:lnTo>
                  <a:lnTo>
                    <a:pt x="37" y="39"/>
                  </a:lnTo>
                  <a:lnTo>
                    <a:pt x="44" y="2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9" name="Freeform 98"/>
            <p:cNvSpPr>
              <a:spLocks/>
            </p:cNvSpPr>
            <p:nvPr/>
          </p:nvSpPr>
          <p:spPr bwMode="auto">
            <a:xfrm>
              <a:off x="5200" y="1354"/>
              <a:ext cx="44" cy="44"/>
            </a:xfrm>
            <a:custGeom>
              <a:avLst/>
              <a:gdLst>
                <a:gd name="T0" fmla="*/ 44 w 44"/>
                <a:gd name="T1" fmla="*/ 23 h 44"/>
                <a:gd name="T2" fmla="*/ 37 w 44"/>
                <a:gd name="T3" fmla="*/ 7 h 44"/>
                <a:gd name="T4" fmla="*/ 21 w 44"/>
                <a:gd name="T5" fmla="*/ 0 h 44"/>
                <a:gd name="T6" fmla="*/ 5 w 44"/>
                <a:gd name="T7" fmla="*/ 7 h 44"/>
                <a:gd name="T8" fmla="*/ 0 w 44"/>
                <a:gd name="T9" fmla="*/ 23 h 44"/>
                <a:gd name="T10" fmla="*/ 5 w 44"/>
                <a:gd name="T11" fmla="*/ 39 h 44"/>
                <a:gd name="T12" fmla="*/ 21 w 44"/>
                <a:gd name="T13" fmla="*/ 44 h 44"/>
                <a:gd name="T14" fmla="*/ 37 w 44"/>
                <a:gd name="T15" fmla="*/ 39 h 44"/>
                <a:gd name="T16" fmla="*/ 44 w 44"/>
                <a:gd name="T17" fmla="*/ 23 h 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"/>
                <a:gd name="T28" fmla="*/ 0 h 44"/>
                <a:gd name="T29" fmla="*/ 44 w 44"/>
                <a:gd name="T30" fmla="*/ 44 h 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" h="44">
                  <a:moveTo>
                    <a:pt x="44" y="23"/>
                  </a:moveTo>
                  <a:lnTo>
                    <a:pt x="37" y="7"/>
                  </a:lnTo>
                  <a:lnTo>
                    <a:pt x="21" y="0"/>
                  </a:lnTo>
                  <a:lnTo>
                    <a:pt x="5" y="7"/>
                  </a:lnTo>
                  <a:lnTo>
                    <a:pt x="0" y="23"/>
                  </a:lnTo>
                  <a:lnTo>
                    <a:pt x="5" y="39"/>
                  </a:lnTo>
                  <a:lnTo>
                    <a:pt x="21" y="44"/>
                  </a:lnTo>
                  <a:lnTo>
                    <a:pt x="37" y="39"/>
                  </a:lnTo>
                  <a:lnTo>
                    <a:pt x="44" y="2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0" name="Freeform 99"/>
            <p:cNvSpPr>
              <a:spLocks/>
            </p:cNvSpPr>
            <p:nvPr/>
          </p:nvSpPr>
          <p:spPr bwMode="auto">
            <a:xfrm>
              <a:off x="4815" y="1354"/>
              <a:ext cx="44" cy="44"/>
            </a:xfrm>
            <a:custGeom>
              <a:avLst/>
              <a:gdLst>
                <a:gd name="T0" fmla="*/ 44 w 44"/>
                <a:gd name="T1" fmla="*/ 23 h 44"/>
                <a:gd name="T2" fmla="*/ 38 w 44"/>
                <a:gd name="T3" fmla="*/ 7 h 44"/>
                <a:gd name="T4" fmla="*/ 23 w 44"/>
                <a:gd name="T5" fmla="*/ 0 h 44"/>
                <a:gd name="T6" fmla="*/ 7 w 44"/>
                <a:gd name="T7" fmla="*/ 7 h 44"/>
                <a:gd name="T8" fmla="*/ 0 w 44"/>
                <a:gd name="T9" fmla="*/ 23 h 44"/>
                <a:gd name="T10" fmla="*/ 7 w 44"/>
                <a:gd name="T11" fmla="*/ 39 h 44"/>
                <a:gd name="T12" fmla="*/ 23 w 44"/>
                <a:gd name="T13" fmla="*/ 44 h 44"/>
                <a:gd name="T14" fmla="*/ 38 w 44"/>
                <a:gd name="T15" fmla="*/ 39 h 44"/>
                <a:gd name="T16" fmla="*/ 44 w 44"/>
                <a:gd name="T17" fmla="*/ 23 h 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"/>
                <a:gd name="T28" fmla="*/ 0 h 44"/>
                <a:gd name="T29" fmla="*/ 44 w 44"/>
                <a:gd name="T30" fmla="*/ 44 h 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" h="44">
                  <a:moveTo>
                    <a:pt x="44" y="23"/>
                  </a:moveTo>
                  <a:lnTo>
                    <a:pt x="38" y="7"/>
                  </a:lnTo>
                  <a:lnTo>
                    <a:pt x="23" y="0"/>
                  </a:lnTo>
                  <a:lnTo>
                    <a:pt x="7" y="7"/>
                  </a:lnTo>
                  <a:lnTo>
                    <a:pt x="0" y="23"/>
                  </a:lnTo>
                  <a:lnTo>
                    <a:pt x="7" y="39"/>
                  </a:lnTo>
                  <a:lnTo>
                    <a:pt x="23" y="44"/>
                  </a:lnTo>
                  <a:lnTo>
                    <a:pt x="38" y="39"/>
                  </a:lnTo>
                  <a:lnTo>
                    <a:pt x="44" y="2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1" name="Rectangle 100"/>
            <p:cNvSpPr>
              <a:spLocks noChangeArrowheads="1"/>
            </p:cNvSpPr>
            <p:nvPr/>
          </p:nvSpPr>
          <p:spPr bwMode="auto">
            <a:xfrm>
              <a:off x="4532" y="1171"/>
              <a:ext cx="283" cy="40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2932" name="Line 101"/>
            <p:cNvSpPr>
              <a:spLocks noChangeShapeType="1"/>
            </p:cNvSpPr>
            <p:nvPr/>
          </p:nvSpPr>
          <p:spPr bwMode="auto">
            <a:xfrm>
              <a:off x="4859" y="1377"/>
              <a:ext cx="34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3" name="Freeform 102"/>
            <p:cNvSpPr>
              <a:spLocks/>
            </p:cNvSpPr>
            <p:nvPr/>
          </p:nvSpPr>
          <p:spPr bwMode="auto">
            <a:xfrm>
              <a:off x="5200" y="1894"/>
              <a:ext cx="44" cy="43"/>
            </a:xfrm>
            <a:custGeom>
              <a:avLst/>
              <a:gdLst>
                <a:gd name="T0" fmla="*/ 44 w 44"/>
                <a:gd name="T1" fmla="*/ 22 h 44"/>
                <a:gd name="T2" fmla="*/ 37 w 44"/>
                <a:gd name="T3" fmla="*/ 7 h 44"/>
                <a:gd name="T4" fmla="*/ 21 w 44"/>
                <a:gd name="T5" fmla="*/ 0 h 44"/>
                <a:gd name="T6" fmla="*/ 5 w 44"/>
                <a:gd name="T7" fmla="*/ 7 h 44"/>
                <a:gd name="T8" fmla="*/ 0 w 44"/>
                <a:gd name="T9" fmla="*/ 22 h 44"/>
                <a:gd name="T10" fmla="*/ 5 w 44"/>
                <a:gd name="T11" fmla="*/ 22 h 44"/>
                <a:gd name="T12" fmla="*/ 21 w 44"/>
                <a:gd name="T13" fmla="*/ 23 h 44"/>
                <a:gd name="T14" fmla="*/ 37 w 44"/>
                <a:gd name="T15" fmla="*/ 22 h 44"/>
                <a:gd name="T16" fmla="*/ 44 w 44"/>
                <a:gd name="T17" fmla="*/ 22 h 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"/>
                <a:gd name="T28" fmla="*/ 0 h 44"/>
                <a:gd name="T29" fmla="*/ 44 w 44"/>
                <a:gd name="T30" fmla="*/ 44 h 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" h="44">
                  <a:moveTo>
                    <a:pt x="44" y="23"/>
                  </a:moveTo>
                  <a:lnTo>
                    <a:pt x="37" y="7"/>
                  </a:lnTo>
                  <a:lnTo>
                    <a:pt x="21" y="0"/>
                  </a:lnTo>
                  <a:lnTo>
                    <a:pt x="5" y="7"/>
                  </a:lnTo>
                  <a:lnTo>
                    <a:pt x="0" y="23"/>
                  </a:lnTo>
                  <a:lnTo>
                    <a:pt x="5" y="39"/>
                  </a:lnTo>
                  <a:lnTo>
                    <a:pt x="21" y="44"/>
                  </a:lnTo>
                  <a:lnTo>
                    <a:pt x="37" y="39"/>
                  </a:lnTo>
                  <a:lnTo>
                    <a:pt x="44" y="2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4" name="Freeform 103"/>
            <p:cNvSpPr>
              <a:spLocks/>
            </p:cNvSpPr>
            <p:nvPr/>
          </p:nvSpPr>
          <p:spPr bwMode="auto">
            <a:xfrm>
              <a:off x="4815" y="1894"/>
              <a:ext cx="44" cy="43"/>
            </a:xfrm>
            <a:custGeom>
              <a:avLst/>
              <a:gdLst>
                <a:gd name="T0" fmla="*/ 44 w 44"/>
                <a:gd name="T1" fmla="*/ 22 h 44"/>
                <a:gd name="T2" fmla="*/ 38 w 44"/>
                <a:gd name="T3" fmla="*/ 7 h 44"/>
                <a:gd name="T4" fmla="*/ 23 w 44"/>
                <a:gd name="T5" fmla="*/ 0 h 44"/>
                <a:gd name="T6" fmla="*/ 7 w 44"/>
                <a:gd name="T7" fmla="*/ 7 h 44"/>
                <a:gd name="T8" fmla="*/ 0 w 44"/>
                <a:gd name="T9" fmla="*/ 22 h 44"/>
                <a:gd name="T10" fmla="*/ 7 w 44"/>
                <a:gd name="T11" fmla="*/ 22 h 44"/>
                <a:gd name="T12" fmla="*/ 23 w 44"/>
                <a:gd name="T13" fmla="*/ 23 h 44"/>
                <a:gd name="T14" fmla="*/ 38 w 44"/>
                <a:gd name="T15" fmla="*/ 22 h 44"/>
                <a:gd name="T16" fmla="*/ 44 w 44"/>
                <a:gd name="T17" fmla="*/ 22 h 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"/>
                <a:gd name="T28" fmla="*/ 0 h 44"/>
                <a:gd name="T29" fmla="*/ 44 w 44"/>
                <a:gd name="T30" fmla="*/ 44 h 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" h="44">
                  <a:moveTo>
                    <a:pt x="44" y="23"/>
                  </a:moveTo>
                  <a:lnTo>
                    <a:pt x="38" y="7"/>
                  </a:lnTo>
                  <a:lnTo>
                    <a:pt x="23" y="0"/>
                  </a:lnTo>
                  <a:lnTo>
                    <a:pt x="7" y="7"/>
                  </a:lnTo>
                  <a:lnTo>
                    <a:pt x="0" y="23"/>
                  </a:lnTo>
                  <a:lnTo>
                    <a:pt x="7" y="39"/>
                  </a:lnTo>
                  <a:lnTo>
                    <a:pt x="23" y="44"/>
                  </a:lnTo>
                  <a:lnTo>
                    <a:pt x="38" y="39"/>
                  </a:lnTo>
                  <a:lnTo>
                    <a:pt x="44" y="2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5" name="Rectangle 104"/>
            <p:cNvSpPr>
              <a:spLocks noChangeArrowheads="1"/>
            </p:cNvSpPr>
            <p:nvPr/>
          </p:nvSpPr>
          <p:spPr bwMode="auto">
            <a:xfrm>
              <a:off x="4532" y="1711"/>
              <a:ext cx="283" cy="40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2936" name="Line 105"/>
            <p:cNvSpPr>
              <a:spLocks noChangeShapeType="1"/>
            </p:cNvSpPr>
            <p:nvPr/>
          </p:nvSpPr>
          <p:spPr bwMode="auto">
            <a:xfrm>
              <a:off x="4859" y="1917"/>
              <a:ext cx="34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7" name="Freeform 106"/>
            <p:cNvSpPr>
              <a:spLocks/>
            </p:cNvSpPr>
            <p:nvPr/>
          </p:nvSpPr>
          <p:spPr bwMode="auto">
            <a:xfrm>
              <a:off x="5200" y="2430"/>
              <a:ext cx="44" cy="45"/>
            </a:xfrm>
            <a:custGeom>
              <a:avLst/>
              <a:gdLst>
                <a:gd name="T0" fmla="*/ 44 w 44"/>
                <a:gd name="T1" fmla="*/ 23 h 46"/>
                <a:gd name="T2" fmla="*/ 37 w 44"/>
                <a:gd name="T3" fmla="*/ 7 h 46"/>
                <a:gd name="T4" fmla="*/ 21 w 44"/>
                <a:gd name="T5" fmla="*/ 0 h 46"/>
                <a:gd name="T6" fmla="*/ 5 w 44"/>
                <a:gd name="T7" fmla="*/ 7 h 46"/>
                <a:gd name="T8" fmla="*/ 0 w 44"/>
                <a:gd name="T9" fmla="*/ 23 h 46"/>
                <a:gd name="T10" fmla="*/ 5 w 44"/>
                <a:gd name="T11" fmla="*/ 23 h 46"/>
                <a:gd name="T12" fmla="*/ 21 w 44"/>
                <a:gd name="T13" fmla="*/ 25 h 46"/>
                <a:gd name="T14" fmla="*/ 37 w 44"/>
                <a:gd name="T15" fmla="*/ 23 h 46"/>
                <a:gd name="T16" fmla="*/ 44 w 44"/>
                <a:gd name="T17" fmla="*/ 23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"/>
                <a:gd name="T28" fmla="*/ 0 h 46"/>
                <a:gd name="T29" fmla="*/ 44 w 44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" h="46">
                  <a:moveTo>
                    <a:pt x="44" y="23"/>
                  </a:moveTo>
                  <a:lnTo>
                    <a:pt x="37" y="7"/>
                  </a:lnTo>
                  <a:lnTo>
                    <a:pt x="21" y="0"/>
                  </a:lnTo>
                  <a:lnTo>
                    <a:pt x="5" y="7"/>
                  </a:lnTo>
                  <a:lnTo>
                    <a:pt x="0" y="23"/>
                  </a:lnTo>
                  <a:lnTo>
                    <a:pt x="5" y="39"/>
                  </a:lnTo>
                  <a:lnTo>
                    <a:pt x="21" y="46"/>
                  </a:lnTo>
                  <a:lnTo>
                    <a:pt x="37" y="39"/>
                  </a:lnTo>
                  <a:lnTo>
                    <a:pt x="44" y="2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8" name="Freeform 107"/>
            <p:cNvSpPr>
              <a:spLocks/>
            </p:cNvSpPr>
            <p:nvPr/>
          </p:nvSpPr>
          <p:spPr bwMode="auto">
            <a:xfrm>
              <a:off x="4815" y="2430"/>
              <a:ext cx="44" cy="45"/>
            </a:xfrm>
            <a:custGeom>
              <a:avLst/>
              <a:gdLst>
                <a:gd name="T0" fmla="*/ 44 w 44"/>
                <a:gd name="T1" fmla="*/ 23 h 46"/>
                <a:gd name="T2" fmla="*/ 38 w 44"/>
                <a:gd name="T3" fmla="*/ 7 h 46"/>
                <a:gd name="T4" fmla="*/ 23 w 44"/>
                <a:gd name="T5" fmla="*/ 0 h 46"/>
                <a:gd name="T6" fmla="*/ 7 w 44"/>
                <a:gd name="T7" fmla="*/ 7 h 46"/>
                <a:gd name="T8" fmla="*/ 0 w 44"/>
                <a:gd name="T9" fmla="*/ 23 h 46"/>
                <a:gd name="T10" fmla="*/ 7 w 44"/>
                <a:gd name="T11" fmla="*/ 23 h 46"/>
                <a:gd name="T12" fmla="*/ 23 w 44"/>
                <a:gd name="T13" fmla="*/ 25 h 46"/>
                <a:gd name="T14" fmla="*/ 38 w 44"/>
                <a:gd name="T15" fmla="*/ 23 h 46"/>
                <a:gd name="T16" fmla="*/ 44 w 44"/>
                <a:gd name="T17" fmla="*/ 23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"/>
                <a:gd name="T28" fmla="*/ 0 h 46"/>
                <a:gd name="T29" fmla="*/ 44 w 44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" h="46">
                  <a:moveTo>
                    <a:pt x="44" y="23"/>
                  </a:moveTo>
                  <a:lnTo>
                    <a:pt x="38" y="7"/>
                  </a:lnTo>
                  <a:lnTo>
                    <a:pt x="23" y="0"/>
                  </a:lnTo>
                  <a:lnTo>
                    <a:pt x="7" y="7"/>
                  </a:lnTo>
                  <a:lnTo>
                    <a:pt x="0" y="23"/>
                  </a:lnTo>
                  <a:lnTo>
                    <a:pt x="7" y="39"/>
                  </a:lnTo>
                  <a:lnTo>
                    <a:pt x="23" y="46"/>
                  </a:lnTo>
                  <a:lnTo>
                    <a:pt x="38" y="39"/>
                  </a:lnTo>
                  <a:lnTo>
                    <a:pt x="44" y="2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9" name="Rectangle 108"/>
            <p:cNvSpPr>
              <a:spLocks noChangeArrowheads="1"/>
            </p:cNvSpPr>
            <p:nvPr/>
          </p:nvSpPr>
          <p:spPr bwMode="auto">
            <a:xfrm>
              <a:off x="4532" y="2247"/>
              <a:ext cx="283" cy="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2940" name="Line 109"/>
            <p:cNvSpPr>
              <a:spLocks noChangeShapeType="1"/>
            </p:cNvSpPr>
            <p:nvPr/>
          </p:nvSpPr>
          <p:spPr bwMode="auto">
            <a:xfrm>
              <a:off x="4859" y="2452"/>
              <a:ext cx="34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1" name="Freeform 110"/>
            <p:cNvSpPr>
              <a:spLocks/>
            </p:cNvSpPr>
            <p:nvPr/>
          </p:nvSpPr>
          <p:spPr bwMode="auto">
            <a:xfrm>
              <a:off x="3933" y="2249"/>
              <a:ext cx="44" cy="43"/>
            </a:xfrm>
            <a:custGeom>
              <a:avLst/>
              <a:gdLst>
                <a:gd name="T0" fmla="*/ 24 w 45"/>
                <a:gd name="T1" fmla="*/ 21 h 44"/>
                <a:gd name="T2" fmla="*/ 22 w 45"/>
                <a:gd name="T3" fmla="*/ 5 h 44"/>
                <a:gd name="T4" fmla="*/ 22 w 45"/>
                <a:gd name="T5" fmla="*/ 0 h 44"/>
                <a:gd name="T6" fmla="*/ 7 w 45"/>
                <a:gd name="T7" fmla="*/ 5 h 44"/>
                <a:gd name="T8" fmla="*/ 0 w 45"/>
                <a:gd name="T9" fmla="*/ 21 h 44"/>
                <a:gd name="T10" fmla="*/ 7 w 45"/>
                <a:gd name="T11" fmla="*/ 22 h 44"/>
                <a:gd name="T12" fmla="*/ 22 w 45"/>
                <a:gd name="T13" fmla="*/ 23 h 44"/>
                <a:gd name="T14" fmla="*/ 22 w 45"/>
                <a:gd name="T15" fmla="*/ 22 h 44"/>
                <a:gd name="T16" fmla="*/ 24 w 45"/>
                <a:gd name="T17" fmla="*/ 21 h 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5"/>
                <a:gd name="T28" fmla="*/ 0 h 44"/>
                <a:gd name="T29" fmla="*/ 45 w 45"/>
                <a:gd name="T30" fmla="*/ 44 h 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5" h="44">
                  <a:moveTo>
                    <a:pt x="45" y="21"/>
                  </a:moveTo>
                  <a:lnTo>
                    <a:pt x="38" y="5"/>
                  </a:lnTo>
                  <a:lnTo>
                    <a:pt x="23" y="0"/>
                  </a:lnTo>
                  <a:lnTo>
                    <a:pt x="7" y="5"/>
                  </a:lnTo>
                  <a:lnTo>
                    <a:pt x="0" y="21"/>
                  </a:lnTo>
                  <a:lnTo>
                    <a:pt x="7" y="37"/>
                  </a:lnTo>
                  <a:lnTo>
                    <a:pt x="23" y="44"/>
                  </a:lnTo>
                  <a:lnTo>
                    <a:pt x="38" y="37"/>
                  </a:lnTo>
                  <a:lnTo>
                    <a:pt x="45" y="2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2" name="Freeform 111"/>
            <p:cNvSpPr>
              <a:spLocks/>
            </p:cNvSpPr>
            <p:nvPr/>
          </p:nvSpPr>
          <p:spPr bwMode="auto">
            <a:xfrm>
              <a:off x="3169" y="2249"/>
              <a:ext cx="44" cy="43"/>
            </a:xfrm>
            <a:custGeom>
              <a:avLst/>
              <a:gdLst>
                <a:gd name="T0" fmla="*/ 44 w 44"/>
                <a:gd name="T1" fmla="*/ 21 h 44"/>
                <a:gd name="T2" fmla="*/ 39 w 44"/>
                <a:gd name="T3" fmla="*/ 5 h 44"/>
                <a:gd name="T4" fmla="*/ 23 w 44"/>
                <a:gd name="T5" fmla="*/ 0 h 44"/>
                <a:gd name="T6" fmla="*/ 7 w 44"/>
                <a:gd name="T7" fmla="*/ 5 h 44"/>
                <a:gd name="T8" fmla="*/ 0 w 44"/>
                <a:gd name="T9" fmla="*/ 21 h 44"/>
                <a:gd name="T10" fmla="*/ 7 w 44"/>
                <a:gd name="T11" fmla="*/ 22 h 44"/>
                <a:gd name="T12" fmla="*/ 23 w 44"/>
                <a:gd name="T13" fmla="*/ 23 h 44"/>
                <a:gd name="T14" fmla="*/ 39 w 44"/>
                <a:gd name="T15" fmla="*/ 22 h 44"/>
                <a:gd name="T16" fmla="*/ 44 w 44"/>
                <a:gd name="T17" fmla="*/ 21 h 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"/>
                <a:gd name="T28" fmla="*/ 0 h 44"/>
                <a:gd name="T29" fmla="*/ 44 w 44"/>
                <a:gd name="T30" fmla="*/ 44 h 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" h="44">
                  <a:moveTo>
                    <a:pt x="44" y="21"/>
                  </a:moveTo>
                  <a:lnTo>
                    <a:pt x="39" y="5"/>
                  </a:lnTo>
                  <a:lnTo>
                    <a:pt x="23" y="0"/>
                  </a:lnTo>
                  <a:lnTo>
                    <a:pt x="7" y="5"/>
                  </a:lnTo>
                  <a:lnTo>
                    <a:pt x="0" y="21"/>
                  </a:lnTo>
                  <a:lnTo>
                    <a:pt x="7" y="37"/>
                  </a:lnTo>
                  <a:lnTo>
                    <a:pt x="23" y="44"/>
                  </a:lnTo>
                  <a:lnTo>
                    <a:pt x="39" y="37"/>
                  </a:lnTo>
                  <a:lnTo>
                    <a:pt x="44" y="2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3" name="Freeform 112"/>
            <p:cNvSpPr>
              <a:spLocks/>
            </p:cNvSpPr>
            <p:nvPr/>
          </p:nvSpPr>
          <p:spPr bwMode="auto">
            <a:xfrm>
              <a:off x="3933" y="1478"/>
              <a:ext cx="44" cy="43"/>
            </a:xfrm>
            <a:custGeom>
              <a:avLst/>
              <a:gdLst>
                <a:gd name="T0" fmla="*/ 24 w 45"/>
                <a:gd name="T1" fmla="*/ 21 h 44"/>
                <a:gd name="T2" fmla="*/ 22 w 45"/>
                <a:gd name="T3" fmla="*/ 5 h 44"/>
                <a:gd name="T4" fmla="*/ 22 w 45"/>
                <a:gd name="T5" fmla="*/ 0 h 44"/>
                <a:gd name="T6" fmla="*/ 7 w 45"/>
                <a:gd name="T7" fmla="*/ 5 h 44"/>
                <a:gd name="T8" fmla="*/ 0 w 45"/>
                <a:gd name="T9" fmla="*/ 21 h 44"/>
                <a:gd name="T10" fmla="*/ 7 w 45"/>
                <a:gd name="T11" fmla="*/ 22 h 44"/>
                <a:gd name="T12" fmla="*/ 22 w 45"/>
                <a:gd name="T13" fmla="*/ 23 h 44"/>
                <a:gd name="T14" fmla="*/ 22 w 45"/>
                <a:gd name="T15" fmla="*/ 22 h 44"/>
                <a:gd name="T16" fmla="*/ 24 w 45"/>
                <a:gd name="T17" fmla="*/ 21 h 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5"/>
                <a:gd name="T28" fmla="*/ 0 h 44"/>
                <a:gd name="T29" fmla="*/ 45 w 45"/>
                <a:gd name="T30" fmla="*/ 44 h 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5" h="44">
                  <a:moveTo>
                    <a:pt x="45" y="21"/>
                  </a:moveTo>
                  <a:lnTo>
                    <a:pt x="38" y="5"/>
                  </a:lnTo>
                  <a:lnTo>
                    <a:pt x="23" y="0"/>
                  </a:lnTo>
                  <a:lnTo>
                    <a:pt x="7" y="5"/>
                  </a:lnTo>
                  <a:lnTo>
                    <a:pt x="0" y="21"/>
                  </a:lnTo>
                  <a:lnTo>
                    <a:pt x="7" y="37"/>
                  </a:lnTo>
                  <a:lnTo>
                    <a:pt x="23" y="44"/>
                  </a:lnTo>
                  <a:lnTo>
                    <a:pt x="38" y="37"/>
                  </a:lnTo>
                  <a:lnTo>
                    <a:pt x="45" y="2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4" name="Freeform 113"/>
            <p:cNvSpPr>
              <a:spLocks/>
            </p:cNvSpPr>
            <p:nvPr/>
          </p:nvSpPr>
          <p:spPr bwMode="auto">
            <a:xfrm>
              <a:off x="3169" y="1478"/>
              <a:ext cx="44" cy="43"/>
            </a:xfrm>
            <a:custGeom>
              <a:avLst/>
              <a:gdLst>
                <a:gd name="T0" fmla="*/ 44 w 44"/>
                <a:gd name="T1" fmla="*/ 21 h 44"/>
                <a:gd name="T2" fmla="*/ 39 w 44"/>
                <a:gd name="T3" fmla="*/ 5 h 44"/>
                <a:gd name="T4" fmla="*/ 23 w 44"/>
                <a:gd name="T5" fmla="*/ 0 h 44"/>
                <a:gd name="T6" fmla="*/ 7 w 44"/>
                <a:gd name="T7" fmla="*/ 5 h 44"/>
                <a:gd name="T8" fmla="*/ 0 w 44"/>
                <a:gd name="T9" fmla="*/ 21 h 44"/>
                <a:gd name="T10" fmla="*/ 7 w 44"/>
                <a:gd name="T11" fmla="*/ 22 h 44"/>
                <a:gd name="T12" fmla="*/ 23 w 44"/>
                <a:gd name="T13" fmla="*/ 23 h 44"/>
                <a:gd name="T14" fmla="*/ 39 w 44"/>
                <a:gd name="T15" fmla="*/ 22 h 44"/>
                <a:gd name="T16" fmla="*/ 44 w 44"/>
                <a:gd name="T17" fmla="*/ 21 h 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"/>
                <a:gd name="T28" fmla="*/ 0 h 44"/>
                <a:gd name="T29" fmla="*/ 44 w 44"/>
                <a:gd name="T30" fmla="*/ 44 h 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" h="44">
                  <a:moveTo>
                    <a:pt x="44" y="21"/>
                  </a:moveTo>
                  <a:lnTo>
                    <a:pt x="39" y="5"/>
                  </a:lnTo>
                  <a:lnTo>
                    <a:pt x="23" y="0"/>
                  </a:lnTo>
                  <a:lnTo>
                    <a:pt x="7" y="5"/>
                  </a:lnTo>
                  <a:lnTo>
                    <a:pt x="0" y="21"/>
                  </a:lnTo>
                  <a:lnTo>
                    <a:pt x="7" y="37"/>
                  </a:lnTo>
                  <a:lnTo>
                    <a:pt x="23" y="44"/>
                  </a:lnTo>
                  <a:lnTo>
                    <a:pt x="39" y="37"/>
                  </a:lnTo>
                  <a:lnTo>
                    <a:pt x="44" y="2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5" name="Freeform 114"/>
            <p:cNvSpPr>
              <a:spLocks/>
            </p:cNvSpPr>
            <p:nvPr/>
          </p:nvSpPr>
          <p:spPr bwMode="auto">
            <a:xfrm>
              <a:off x="2920" y="687"/>
              <a:ext cx="46" cy="45"/>
            </a:xfrm>
            <a:custGeom>
              <a:avLst/>
              <a:gdLst>
                <a:gd name="T0" fmla="*/ 46 w 46"/>
                <a:gd name="T1" fmla="*/ 23 h 46"/>
                <a:gd name="T2" fmla="*/ 39 w 46"/>
                <a:gd name="T3" fmla="*/ 8 h 46"/>
                <a:gd name="T4" fmla="*/ 23 w 46"/>
                <a:gd name="T5" fmla="*/ 0 h 46"/>
                <a:gd name="T6" fmla="*/ 7 w 46"/>
                <a:gd name="T7" fmla="*/ 8 h 46"/>
                <a:gd name="T8" fmla="*/ 0 w 46"/>
                <a:gd name="T9" fmla="*/ 23 h 46"/>
                <a:gd name="T10" fmla="*/ 7 w 46"/>
                <a:gd name="T11" fmla="*/ 23 h 46"/>
                <a:gd name="T12" fmla="*/ 23 w 46"/>
                <a:gd name="T13" fmla="*/ 25 h 46"/>
                <a:gd name="T14" fmla="*/ 39 w 46"/>
                <a:gd name="T15" fmla="*/ 23 h 46"/>
                <a:gd name="T16" fmla="*/ 46 w 46"/>
                <a:gd name="T17" fmla="*/ 23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"/>
                <a:gd name="T28" fmla="*/ 0 h 46"/>
                <a:gd name="T29" fmla="*/ 46 w 46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" h="46">
                  <a:moveTo>
                    <a:pt x="46" y="23"/>
                  </a:moveTo>
                  <a:lnTo>
                    <a:pt x="39" y="8"/>
                  </a:lnTo>
                  <a:lnTo>
                    <a:pt x="23" y="0"/>
                  </a:lnTo>
                  <a:lnTo>
                    <a:pt x="7" y="8"/>
                  </a:lnTo>
                  <a:lnTo>
                    <a:pt x="0" y="23"/>
                  </a:lnTo>
                  <a:lnTo>
                    <a:pt x="7" y="39"/>
                  </a:lnTo>
                  <a:lnTo>
                    <a:pt x="23" y="46"/>
                  </a:lnTo>
                  <a:lnTo>
                    <a:pt x="39" y="39"/>
                  </a:lnTo>
                  <a:lnTo>
                    <a:pt x="46" y="2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6" name="Line 115"/>
            <p:cNvSpPr>
              <a:spLocks noChangeShapeType="1"/>
            </p:cNvSpPr>
            <p:nvPr/>
          </p:nvSpPr>
          <p:spPr bwMode="auto">
            <a:xfrm flipH="1">
              <a:off x="2673" y="710"/>
              <a:ext cx="24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7" name="Freeform 116"/>
            <p:cNvSpPr>
              <a:spLocks/>
            </p:cNvSpPr>
            <p:nvPr/>
          </p:nvSpPr>
          <p:spPr bwMode="auto">
            <a:xfrm>
              <a:off x="2627" y="687"/>
              <a:ext cx="46" cy="45"/>
            </a:xfrm>
            <a:custGeom>
              <a:avLst/>
              <a:gdLst>
                <a:gd name="T0" fmla="*/ 46 w 46"/>
                <a:gd name="T1" fmla="*/ 23 h 46"/>
                <a:gd name="T2" fmla="*/ 39 w 46"/>
                <a:gd name="T3" fmla="*/ 8 h 46"/>
                <a:gd name="T4" fmla="*/ 23 w 46"/>
                <a:gd name="T5" fmla="*/ 0 h 46"/>
                <a:gd name="T6" fmla="*/ 7 w 46"/>
                <a:gd name="T7" fmla="*/ 8 h 46"/>
                <a:gd name="T8" fmla="*/ 0 w 46"/>
                <a:gd name="T9" fmla="*/ 23 h 46"/>
                <a:gd name="T10" fmla="*/ 7 w 46"/>
                <a:gd name="T11" fmla="*/ 23 h 46"/>
                <a:gd name="T12" fmla="*/ 23 w 46"/>
                <a:gd name="T13" fmla="*/ 25 h 46"/>
                <a:gd name="T14" fmla="*/ 39 w 46"/>
                <a:gd name="T15" fmla="*/ 23 h 46"/>
                <a:gd name="T16" fmla="*/ 46 w 46"/>
                <a:gd name="T17" fmla="*/ 23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"/>
                <a:gd name="T28" fmla="*/ 0 h 46"/>
                <a:gd name="T29" fmla="*/ 46 w 46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" h="46">
                  <a:moveTo>
                    <a:pt x="46" y="23"/>
                  </a:moveTo>
                  <a:lnTo>
                    <a:pt x="39" y="8"/>
                  </a:lnTo>
                  <a:lnTo>
                    <a:pt x="23" y="0"/>
                  </a:lnTo>
                  <a:lnTo>
                    <a:pt x="7" y="8"/>
                  </a:lnTo>
                  <a:lnTo>
                    <a:pt x="0" y="23"/>
                  </a:lnTo>
                  <a:lnTo>
                    <a:pt x="7" y="39"/>
                  </a:lnTo>
                  <a:lnTo>
                    <a:pt x="23" y="46"/>
                  </a:lnTo>
                  <a:lnTo>
                    <a:pt x="39" y="39"/>
                  </a:lnTo>
                  <a:lnTo>
                    <a:pt x="46" y="2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8" name="Line 117"/>
            <p:cNvSpPr>
              <a:spLocks noChangeShapeType="1"/>
            </p:cNvSpPr>
            <p:nvPr/>
          </p:nvSpPr>
          <p:spPr bwMode="auto">
            <a:xfrm flipH="1">
              <a:off x="2670" y="1500"/>
              <a:ext cx="29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9" name="Freeform 118"/>
            <p:cNvSpPr>
              <a:spLocks/>
            </p:cNvSpPr>
            <p:nvPr/>
          </p:nvSpPr>
          <p:spPr bwMode="auto">
            <a:xfrm>
              <a:off x="2624" y="1478"/>
              <a:ext cx="46" cy="45"/>
            </a:xfrm>
            <a:custGeom>
              <a:avLst/>
              <a:gdLst>
                <a:gd name="T0" fmla="*/ 46 w 46"/>
                <a:gd name="T1" fmla="*/ 23 h 46"/>
                <a:gd name="T2" fmla="*/ 39 w 46"/>
                <a:gd name="T3" fmla="*/ 7 h 46"/>
                <a:gd name="T4" fmla="*/ 23 w 46"/>
                <a:gd name="T5" fmla="*/ 0 h 46"/>
                <a:gd name="T6" fmla="*/ 7 w 46"/>
                <a:gd name="T7" fmla="*/ 7 h 46"/>
                <a:gd name="T8" fmla="*/ 0 w 46"/>
                <a:gd name="T9" fmla="*/ 23 h 46"/>
                <a:gd name="T10" fmla="*/ 7 w 46"/>
                <a:gd name="T11" fmla="*/ 23 h 46"/>
                <a:gd name="T12" fmla="*/ 23 w 46"/>
                <a:gd name="T13" fmla="*/ 25 h 46"/>
                <a:gd name="T14" fmla="*/ 39 w 46"/>
                <a:gd name="T15" fmla="*/ 23 h 46"/>
                <a:gd name="T16" fmla="*/ 46 w 46"/>
                <a:gd name="T17" fmla="*/ 23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"/>
                <a:gd name="T28" fmla="*/ 0 h 46"/>
                <a:gd name="T29" fmla="*/ 46 w 46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" h="46">
                  <a:moveTo>
                    <a:pt x="46" y="23"/>
                  </a:moveTo>
                  <a:lnTo>
                    <a:pt x="39" y="7"/>
                  </a:lnTo>
                  <a:lnTo>
                    <a:pt x="23" y="0"/>
                  </a:lnTo>
                  <a:lnTo>
                    <a:pt x="7" y="7"/>
                  </a:lnTo>
                  <a:lnTo>
                    <a:pt x="0" y="23"/>
                  </a:lnTo>
                  <a:lnTo>
                    <a:pt x="7" y="39"/>
                  </a:lnTo>
                  <a:lnTo>
                    <a:pt x="23" y="46"/>
                  </a:lnTo>
                  <a:lnTo>
                    <a:pt x="39" y="39"/>
                  </a:lnTo>
                  <a:lnTo>
                    <a:pt x="46" y="2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0" name="Line 119"/>
            <p:cNvSpPr>
              <a:spLocks noChangeShapeType="1"/>
            </p:cNvSpPr>
            <p:nvPr/>
          </p:nvSpPr>
          <p:spPr bwMode="auto">
            <a:xfrm flipH="1">
              <a:off x="2670" y="2271"/>
              <a:ext cx="29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1" name="Freeform 120"/>
            <p:cNvSpPr>
              <a:spLocks/>
            </p:cNvSpPr>
            <p:nvPr/>
          </p:nvSpPr>
          <p:spPr bwMode="auto">
            <a:xfrm>
              <a:off x="2624" y="2249"/>
              <a:ext cx="46" cy="45"/>
            </a:xfrm>
            <a:custGeom>
              <a:avLst/>
              <a:gdLst>
                <a:gd name="T0" fmla="*/ 46 w 46"/>
                <a:gd name="T1" fmla="*/ 23 h 46"/>
                <a:gd name="T2" fmla="*/ 39 w 46"/>
                <a:gd name="T3" fmla="*/ 7 h 46"/>
                <a:gd name="T4" fmla="*/ 23 w 46"/>
                <a:gd name="T5" fmla="*/ 0 h 46"/>
                <a:gd name="T6" fmla="*/ 7 w 46"/>
                <a:gd name="T7" fmla="*/ 7 h 46"/>
                <a:gd name="T8" fmla="*/ 0 w 46"/>
                <a:gd name="T9" fmla="*/ 23 h 46"/>
                <a:gd name="T10" fmla="*/ 7 w 46"/>
                <a:gd name="T11" fmla="*/ 23 h 46"/>
                <a:gd name="T12" fmla="*/ 23 w 46"/>
                <a:gd name="T13" fmla="*/ 25 h 46"/>
                <a:gd name="T14" fmla="*/ 39 w 46"/>
                <a:gd name="T15" fmla="*/ 23 h 46"/>
                <a:gd name="T16" fmla="*/ 46 w 46"/>
                <a:gd name="T17" fmla="*/ 23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"/>
                <a:gd name="T28" fmla="*/ 0 h 46"/>
                <a:gd name="T29" fmla="*/ 46 w 46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" h="46">
                  <a:moveTo>
                    <a:pt x="46" y="23"/>
                  </a:moveTo>
                  <a:lnTo>
                    <a:pt x="39" y="7"/>
                  </a:lnTo>
                  <a:lnTo>
                    <a:pt x="23" y="0"/>
                  </a:lnTo>
                  <a:lnTo>
                    <a:pt x="7" y="7"/>
                  </a:lnTo>
                  <a:lnTo>
                    <a:pt x="0" y="23"/>
                  </a:lnTo>
                  <a:lnTo>
                    <a:pt x="7" y="39"/>
                  </a:lnTo>
                  <a:lnTo>
                    <a:pt x="23" y="46"/>
                  </a:lnTo>
                  <a:lnTo>
                    <a:pt x="39" y="39"/>
                  </a:lnTo>
                  <a:lnTo>
                    <a:pt x="46" y="2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2" name="Line 121"/>
            <p:cNvSpPr>
              <a:spLocks noChangeShapeType="1"/>
            </p:cNvSpPr>
            <p:nvPr/>
          </p:nvSpPr>
          <p:spPr bwMode="auto">
            <a:xfrm>
              <a:off x="3213" y="2270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3" name="Line 122"/>
            <p:cNvSpPr>
              <a:spLocks noChangeShapeType="1"/>
            </p:cNvSpPr>
            <p:nvPr/>
          </p:nvSpPr>
          <p:spPr bwMode="auto">
            <a:xfrm flipV="1">
              <a:off x="3589" y="805"/>
              <a:ext cx="1" cy="14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4" name="Line 123"/>
            <p:cNvSpPr>
              <a:spLocks noChangeShapeType="1"/>
            </p:cNvSpPr>
            <p:nvPr/>
          </p:nvSpPr>
          <p:spPr bwMode="auto">
            <a:xfrm>
              <a:off x="3589" y="805"/>
              <a:ext cx="94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5" name="Line 124"/>
            <p:cNvSpPr>
              <a:spLocks noChangeShapeType="1"/>
            </p:cNvSpPr>
            <p:nvPr/>
          </p:nvSpPr>
          <p:spPr bwMode="auto">
            <a:xfrm flipH="1">
              <a:off x="3444" y="696"/>
              <a:ext cx="108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6" name="Line 125"/>
            <p:cNvSpPr>
              <a:spLocks noChangeShapeType="1"/>
            </p:cNvSpPr>
            <p:nvPr/>
          </p:nvSpPr>
          <p:spPr bwMode="auto">
            <a:xfrm>
              <a:off x="3444" y="696"/>
              <a:ext cx="1" cy="1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7" name="Line 126"/>
            <p:cNvSpPr>
              <a:spLocks noChangeShapeType="1"/>
            </p:cNvSpPr>
            <p:nvPr/>
          </p:nvSpPr>
          <p:spPr bwMode="auto">
            <a:xfrm>
              <a:off x="3444" y="1869"/>
              <a:ext cx="108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8" name="Line 127"/>
            <p:cNvSpPr>
              <a:spLocks noChangeShapeType="1"/>
            </p:cNvSpPr>
            <p:nvPr/>
          </p:nvSpPr>
          <p:spPr bwMode="auto">
            <a:xfrm flipH="1">
              <a:off x="4388" y="966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9" name="Line 128"/>
            <p:cNvSpPr>
              <a:spLocks noChangeShapeType="1"/>
            </p:cNvSpPr>
            <p:nvPr/>
          </p:nvSpPr>
          <p:spPr bwMode="auto">
            <a:xfrm>
              <a:off x="4388" y="966"/>
              <a:ext cx="1" cy="13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0" name="Line 129"/>
            <p:cNvSpPr>
              <a:spLocks noChangeShapeType="1"/>
            </p:cNvSpPr>
            <p:nvPr/>
          </p:nvSpPr>
          <p:spPr bwMode="auto">
            <a:xfrm>
              <a:off x="4388" y="2320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1" name="Line 130"/>
            <p:cNvSpPr>
              <a:spLocks noChangeShapeType="1"/>
            </p:cNvSpPr>
            <p:nvPr/>
          </p:nvSpPr>
          <p:spPr bwMode="auto">
            <a:xfrm flipH="1">
              <a:off x="4105" y="2585"/>
              <a:ext cx="42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2" name="Line 131"/>
            <p:cNvSpPr>
              <a:spLocks noChangeShapeType="1"/>
            </p:cNvSpPr>
            <p:nvPr/>
          </p:nvSpPr>
          <p:spPr bwMode="auto">
            <a:xfrm flipV="1">
              <a:off x="4105" y="2024"/>
              <a:ext cx="1" cy="5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3" name="Line 132"/>
            <p:cNvSpPr>
              <a:spLocks noChangeShapeType="1"/>
            </p:cNvSpPr>
            <p:nvPr/>
          </p:nvSpPr>
          <p:spPr bwMode="auto">
            <a:xfrm>
              <a:off x="4105" y="2024"/>
              <a:ext cx="42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4" name="Line 133"/>
            <p:cNvSpPr>
              <a:spLocks noChangeShapeType="1"/>
            </p:cNvSpPr>
            <p:nvPr/>
          </p:nvSpPr>
          <p:spPr bwMode="auto">
            <a:xfrm flipH="1">
              <a:off x="4249" y="2452"/>
              <a:ext cx="28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5" name="Line 134"/>
            <p:cNvSpPr>
              <a:spLocks noChangeShapeType="1"/>
            </p:cNvSpPr>
            <p:nvPr/>
          </p:nvSpPr>
          <p:spPr bwMode="auto">
            <a:xfrm flipV="1">
              <a:off x="4249" y="1498"/>
              <a:ext cx="1" cy="9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6" name="Line 135"/>
            <p:cNvSpPr>
              <a:spLocks noChangeShapeType="1"/>
            </p:cNvSpPr>
            <p:nvPr/>
          </p:nvSpPr>
          <p:spPr bwMode="auto">
            <a:xfrm>
              <a:off x="3977" y="1498"/>
              <a:ext cx="55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7" name="Line 136"/>
            <p:cNvSpPr>
              <a:spLocks noChangeShapeType="1"/>
            </p:cNvSpPr>
            <p:nvPr/>
          </p:nvSpPr>
          <p:spPr bwMode="auto">
            <a:xfrm flipH="1" flipV="1">
              <a:off x="3213" y="1498"/>
              <a:ext cx="512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8" name="Line 137"/>
            <p:cNvSpPr>
              <a:spLocks noChangeShapeType="1"/>
            </p:cNvSpPr>
            <p:nvPr/>
          </p:nvSpPr>
          <p:spPr bwMode="auto">
            <a:xfrm>
              <a:off x="3169" y="722"/>
              <a:ext cx="13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9" name="Line 138"/>
            <p:cNvSpPr>
              <a:spLocks noChangeShapeType="1"/>
            </p:cNvSpPr>
            <p:nvPr/>
          </p:nvSpPr>
          <p:spPr bwMode="auto">
            <a:xfrm>
              <a:off x="3306" y="722"/>
              <a:ext cx="1" cy="4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0" name="Line 139"/>
            <p:cNvSpPr>
              <a:spLocks noChangeShapeType="1"/>
            </p:cNvSpPr>
            <p:nvPr/>
          </p:nvSpPr>
          <p:spPr bwMode="auto">
            <a:xfrm>
              <a:off x="3306" y="1215"/>
              <a:ext cx="122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1" name="Line 140"/>
            <p:cNvSpPr>
              <a:spLocks noChangeShapeType="1"/>
            </p:cNvSpPr>
            <p:nvPr/>
          </p:nvSpPr>
          <p:spPr bwMode="auto">
            <a:xfrm flipH="1">
              <a:off x="3589" y="1321"/>
              <a:ext cx="94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2" name="Freeform 141"/>
            <p:cNvSpPr>
              <a:spLocks/>
            </p:cNvSpPr>
            <p:nvPr/>
          </p:nvSpPr>
          <p:spPr bwMode="auto">
            <a:xfrm>
              <a:off x="4388" y="1197"/>
              <a:ext cx="25" cy="18"/>
            </a:xfrm>
            <a:custGeom>
              <a:avLst/>
              <a:gdLst>
                <a:gd name="T0" fmla="*/ 25 w 25"/>
                <a:gd name="T1" fmla="*/ 18 h 18"/>
                <a:gd name="T2" fmla="*/ 18 w 25"/>
                <a:gd name="T3" fmla="*/ 0 h 18"/>
                <a:gd name="T4" fmla="*/ 0 w 25"/>
                <a:gd name="T5" fmla="*/ 18 h 18"/>
                <a:gd name="T6" fmla="*/ 25 w 25"/>
                <a:gd name="T7" fmla="*/ 18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"/>
                <a:gd name="T13" fmla="*/ 0 h 18"/>
                <a:gd name="T14" fmla="*/ 25 w 25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" h="18">
                  <a:moveTo>
                    <a:pt x="25" y="18"/>
                  </a:moveTo>
                  <a:lnTo>
                    <a:pt x="18" y="0"/>
                  </a:lnTo>
                  <a:lnTo>
                    <a:pt x="0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3" name="Freeform 142"/>
            <p:cNvSpPr>
              <a:spLocks/>
            </p:cNvSpPr>
            <p:nvPr/>
          </p:nvSpPr>
          <p:spPr bwMode="auto">
            <a:xfrm>
              <a:off x="4388" y="1197"/>
              <a:ext cx="25" cy="18"/>
            </a:xfrm>
            <a:custGeom>
              <a:avLst/>
              <a:gdLst>
                <a:gd name="T0" fmla="*/ 25 w 25"/>
                <a:gd name="T1" fmla="*/ 18 h 18"/>
                <a:gd name="T2" fmla="*/ 18 w 25"/>
                <a:gd name="T3" fmla="*/ 0 h 18"/>
                <a:gd name="T4" fmla="*/ 0 w 25"/>
                <a:gd name="T5" fmla="*/ 18 h 18"/>
                <a:gd name="T6" fmla="*/ 25 w 25"/>
                <a:gd name="T7" fmla="*/ 18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"/>
                <a:gd name="T13" fmla="*/ 0 h 18"/>
                <a:gd name="T14" fmla="*/ 25 w 25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" h="18">
                  <a:moveTo>
                    <a:pt x="25" y="18"/>
                  </a:moveTo>
                  <a:lnTo>
                    <a:pt x="18" y="0"/>
                  </a:lnTo>
                  <a:lnTo>
                    <a:pt x="0" y="18"/>
                  </a:lnTo>
                  <a:lnTo>
                    <a:pt x="25" y="1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4" name="Freeform 143"/>
            <p:cNvSpPr>
              <a:spLocks/>
            </p:cNvSpPr>
            <p:nvPr/>
          </p:nvSpPr>
          <p:spPr bwMode="auto">
            <a:xfrm>
              <a:off x="4388" y="1190"/>
              <a:ext cx="18" cy="25"/>
            </a:xfrm>
            <a:custGeom>
              <a:avLst/>
              <a:gdLst>
                <a:gd name="T0" fmla="*/ 18 w 18"/>
                <a:gd name="T1" fmla="*/ 7 h 25"/>
                <a:gd name="T2" fmla="*/ 0 w 18"/>
                <a:gd name="T3" fmla="*/ 0 h 25"/>
                <a:gd name="T4" fmla="*/ 0 w 18"/>
                <a:gd name="T5" fmla="*/ 25 h 25"/>
                <a:gd name="T6" fmla="*/ 18 w 18"/>
                <a:gd name="T7" fmla="*/ 7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25"/>
                <a:gd name="T14" fmla="*/ 18 w 18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25">
                  <a:moveTo>
                    <a:pt x="18" y="7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18" y="7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5" name="Freeform 144"/>
            <p:cNvSpPr>
              <a:spLocks/>
            </p:cNvSpPr>
            <p:nvPr/>
          </p:nvSpPr>
          <p:spPr bwMode="auto">
            <a:xfrm>
              <a:off x="4388" y="1190"/>
              <a:ext cx="18" cy="25"/>
            </a:xfrm>
            <a:custGeom>
              <a:avLst/>
              <a:gdLst>
                <a:gd name="T0" fmla="*/ 18 w 18"/>
                <a:gd name="T1" fmla="*/ 7 h 25"/>
                <a:gd name="T2" fmla="*/ 0 w 18"/>
                <a:gd name="T3" fmla="*/ 0 h 25"/>
                <a:gd name="T4" fmla="*/ 0 w 18"/>
                <a:gd name="T5" fmla="*/ 25 h 25"/>
                <a:gd name="T6" fmla="*/ 18 w 18"/>
                <a:gd name="T7" fmla="*/ 7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25"/>
                <a:gd name="T14" fmla="*/ 18 w 18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25">
                  <a:moveTo>
                    <a:pt x="18" y="7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18" y="7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6" name="Freeform 145"/>
            <p:cNvSpPr>
              <a:spLocks/>
            </p:cNvSpPr>
            <p:nvPr/>
          </p:nvSpPr>
          <p:spPr bwMode="auto">
            <a:xfrm>
              <a:off x="4371" y="1190"/>
              <a:ext cx="17" cy="25"/>
            </a:xfrm>
            <a:custGeom>
              <a:avLst/>
              <a:gdLst>
                <a:gd name="T0" fmla="*/ 9 w 18"/>
                <a:gd name="T1" fmla="*/ 0 h 25"/>
                <a:gd name="T2" fmla="*/ 0 w 18"/>
                <a:gd name="T3" fmla="*/ 7 h 25"/>
                <a:gd name="T4" fmla="*/ 9 w 18"/>
                <a:gd name="T5" fmla="*/ 25 h 25"/>
                <a:gd name="T6" fmla="*/ 9 w 18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25"/>
                <a:gd name="T14" fmla="*/ 18 w 18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25">
                  <a:moveTo>
                    <a:pt x="18" y="0"/>
                  </a:moveTo>
                  <a:lnTo>
                    <a:pt x="0" y="7"/>
                  </a:lnTo>
                  <a:lnTo>
                    <a:pt x="18" y="2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7" name="Freeform 146"/>
            <p:cNvSpPr>
              <a:spLocks/>
            </p:cNvSpPr>
            <p:nvPr/>
          </p:nvSpPr>
          <p:spPr bwMode="auto">
            <a:xfrm>
              <a:off x="4371" y="1190"/>
              <a:ext cx="17" cy="25"/>
            </a:xfrm>
            <a:custGeom>
              <a:avLst/>
              <a:gdLst>
                <a:gd name="T0" fmla="*/ 9 w 18"/>
                <a:gd name="T1" fmla="*/ 0 h 25"/>
                <a:gd name="T2" fmla="*/ 0 w 18"/>
                <a:gd name="T3" fmla="*/ 7 h 25"/>
                <a:gd name="T4" fmla="*/ 9 w 18"/>
                <a:gd name="T5" fmla="*/ 25 h 25"/>
                <a:gd name="T6" fmla="*/ 9 w 18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25"/>
                <a:gd name="T14" fmla="*/ 18 w 18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25">
                  <a:moveTo>
                    <a:pt x="18" y="0"/>
                  </a:moveTo>
                  <a:lnTo>
                    <a:pt x="0" y="7"/>
                  </a:lnTo>
                  <a:lnTo>
                    <a:pt x="18" y="25"/>
                  </a:lnTo>
                  <a:lnTo>
                    <a:pt x="18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8" name="Freeform 147"/>
            <p:cNvSpPr>
              <a:spLocks/>
            </p:cNvSpPr>
            <p:nvPr/>
          </p:nvSpPr>
          <p:spPr bwMode="auto">
            <a:xfrm>
              <a:off x="4364" y="1197"/>
              <a:ext cx="24" cy="18"/>
            </a:xfrm>
            <a:custGeom>
              <a:avLst/>
              <a:gdLst>
                <a:gd name="T0" fmla="*/ 7 w 25"/>
                <a:gd name="T1" fmla="*/ 0 h 18"/>
                <a:gd name="T2" fmla="*/ 0 w 25"/>
                <a:gd name="T3" fmla="*/ 18 h 18"/>
                <a:gd name="T4" fmla="*/ 12 w 25"/>
                <a:gd name="T5" fmla="*/ 18 h 18"/>
                <a:gd name="T6" fmla="*/ 7 w 25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"/>
                <a:gd name="T13" fmla="*/ 0 h 18"/>
                <a:gd name="T14" fmla="*/ 25 w 25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" h="18">
                  <a:moveTo>
                    <a:pt x="7" y="0"/>
                  </a:moveTo>
                  <a:lnTo>
                    <a:pt x="0" y="18"/>
                  </a:lnTo>
                  <a:lnTo>
                    <a:pt x="25" y="1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9" name="Freeform 148"/>
            <p:cNvSpPr>
              <a:spLocks/>
            </p:cNvSpPr>
            <p:nvPr/>
          </p:nvSpPr>
          <p:spPr bwMode="auto">
            <a:xfrm>
              <a:off x="4364" y="1197"/>
              <a:ext cx="24" cy="18"/>
            </a:xfrm>
            <a:custGeom>
              <a:avLst/>
              <a:gdLst>
                <a:gd name="T0" fmla="*/ 7 w 25"/>
                <a:gd name="T1" fmla="*/ 0 h 18"/>
                <a:gd name="T2" fmla="*/ 0 w 25"/>
                <a:gd name="T3" fmla="*/ 18 h 18"/>
                <a:gd name="T4" fmla="*/ 12 w 25"/>
                <a:gd name="T5" fmla="*/ 18 h 18"/>
                <a:gd name="T6" fmla="*/ 7 w 25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"/>
                <a:gd name="T13" fmla="*/ 0 h 18"/>
                <a:gd name="T14" fmla="*/ 25 w 25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" h="18">
                  <a:moveTo>
                    <a:pt x="7" y="0"/>
                  </a:moveTo>
                  <a:lnTo>
                    <a:pt x="0" y="18"/>
                  </a:lnTo>
                  <a:lnTo>
                    <a:pt x="25" y="18"/>
                  </a:lnTo>
                  <a:lnTo>
                    <a:pt x="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0" name="Freeform 149"/>
            <p:cNvSpPr>
              <a:spLocks/>
            </p:cNvSpPr>
            <p:nvPr/>
          </p:nvSpPr>
          <p:spPr bwMode="auto">
            <a:xfrm>
              <a:off x="4364" y="1215"/>
              <a:ext cx="24" cy="18"/>
            </a:xfrm>
            <a:custGeom>
              <a:avLst/>
              <a:gdLst>
                <a:gd name="T0" fmla="*/ 0 w 25"/>
                <a:gd name="T1" fmla="*/ 0 h 18"/>
                <a:gd name="T2" fmla="*/ 7 w 25"/>
                <a:gd name="T3" fmla="*/ 18 h 18"/>
                <a:gd name="T4" fmla="*/ 12 w 25"/>
                <a:gd name="T5" fmla="*/ 0 h 18"/>
                <a:gd name="T6" fmla="*/ 0 w 25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"/>
                <a:gd name="T13" fmla="*/ 0 h 18"/>
                <a:gd name="T14" fmla="*/ 25 w 25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" h="18">
                  <a:moveTo>
                    <a:pt x="0" y="0"/>
                  </a:moveTo>
                  <a:lnTo>
                    <a:pt x="7" y="18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1" name="Freeform 150"/>
            <p:cNvSpPr>
              <a:spLocks/>
            </p:cNvSpPr>
            <p:nvPr/>
          </p:nvSpPr>
          <p:spPr bwMode="auto">
            <a:xfrm>
              <a:off x="4364" y="1215"/>
              <a:ext cx="24" cy="18"/>
            </a:xfrm>
            <a:custGeom>
              <a:avLst/>
              <a:gdLst>
                <a:gd name="T0" fmla="*/ 0 w 25"/>
                <a:gd name="T1" fmla="*/ 0 h 18"/>
                <a:gd name="T2" fmla="*/ 7 w 25"/>
                <a:gd name="T3" fmla="*/ 18 h 18"/>
                <a:gd name="T4" fmla="*/ 12 w 25"/>
                <a:gd name="T5" fmla="*/ 0 h 18"/>
                <a:gd name="T6" fmla="*/ 0 w 25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"/>
                <a:gd name="T13" fmla="*/ 0 h 18"/>
                <a:gd name="T14" fmla="*/ 25 w 25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" h="18">
                  <a:moveTo>
                    <a:pt x="0" y="0"/>
                  </a:moveTo>
                  <a:lnTo>
                    <a:pt x="7" y="18"/>
                  </a:lnTo>
                  <a:lnTo>
                    <a:pt x="25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2" name="Freeform 151"/>
            <p:cNvSpPr>
              <a:spLocks/>
            </p:cNvSpPr>
            <p:nvPr/>
          </p:nvSpPr>
          <p:spPr bwMode="auto">
            <a:xfrm>
              <a:off x="4371" y="1215"/>
              <a:ext cx="17" cy="25"/>
            </a:xfrm>
            <a:custGeom>
              <a:avLst/>
              <a:gdLst>
                <a:gd name="T0" fmla="*/ 0 w 18"/>
                <a:gd name="T1" fmla="*/ 13 h 26"/>
                <a:gd name="T2" fmla="*/ 9 w 18"/>
                <a:gd name="T3" fmla="*/ 13 h 26"/>
                <a:gd name="T4" fmla="*/ 9 w 18"/>
                <a:gd name="T5" fmla="*/ 0 h 26"/>
                <a:gd name="T6" fmla="*/ 0 w 18"/>
                <a:gd name="T7" fmla="*/ 13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26"/>
                <a:gd name="T14" fmla="*/ 18 w 18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26">
                  <a:moveTo>
                    <a:pt x="0" y="18"/>
                  </a:moveTo>
                  <a:lnTo>
                    <a:pt x="18" y="26"/>
                  </a:lnTo>
                  <a:lnTo>
                    <a:pt x="18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3" name="Freeform 152"/>
            <p:cNvSpPr>
              <a:spLocks/>
            </p:cNvSpPr>
            <p:nvPr/>
          </p:nvSpPr>
          <p:spPr bwMode="auto">
            <a:xfrm>
              <a:off x="4371" y="1215"/>
              <a:ext cx="17" cy="25"/>
            </a:xfrm>
            <a:custGeom>
              <a:avLst/>
              <a:gdLst>
                <a:gd name="T0" fmla="*/ 0 w 18"/>
                <a:gd name="T1" fmla="*/ 13 h 26"/>
                <a:gd name="T2" fmla="*/ 9 w 18"/>
                <a:gd name="T3" fmla="*/ 13 h 26"/>
                <a:gd name="T4" fmla="*/ 9 w 18"/>
                <a:gd name="T5" fmla="*/ 0 h 26"/>
                <a:gd name="T6" fmla="*/ 0 w 18"/>
                <a:gd name="T7" fmla="*/ 13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26"/>
                <a:gd name="T14" fmla="*/ 18 w 18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26">
                  <a:moveTo>
                    <a:pt x="0" y="18"/>
                  </a:moveTo>
                  <a:lnTo>
                    <a:pt x="18" y="26"/>
                  </a:lnTo>
                  <a:lnTo>
                    <a:pt x="18" y="0"/>
                  </a:lnTo>
                  <a:lnTo>
                    <a:pt x="0" y="1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4" name="Freeform 153"/>
            <p:cNvSpPr>
              <a:spLocks/>
            </p:cNvSpPr>
            <p:nvPr/>
          </p:nvSpPr>
          <p:spPr bwMode="auto">
            <a:xfrm>
              <a:off x="4388" y="1215"/>
              <a:ext cx="18" cy="25"/>
            </a:xfrm>
            <a:custGeom>
              <a:avLst/>
              <a:gdLst>
                <a:gd name="T0" fmla="*/ 0 w 18"/>
                <a:gd name="T1" fmla="*/ 13 h 26"/>
                <a:gd name="T2" fmla="*/ 18 w 18"/>
                <a:gd name="T3" fmla="*/ 13 h 26"/>
                <a:gd name="T4" fmla="*/ 0 w 18"/>
                <a:gd name="T5" fmla="*/ 0 h 26"/>
                <a:gd name="T6" fmla="*/ 0 w 18"/>
                <a:gd name="T7" fmla="*/ 13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26"/>
                <a:gd name="T14" fmla="*/ 18 w 18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26">
                  <a:moveTo>
                    <a:pt x="0" y="26"/>
                  </a:moveTo>
                  <a:lnTo>
                    <a:pt x="18" y="18"/>
                  </a:lnTo>
                  <a:lnTo>
                    <a:pt x="0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5" name="Freeform 154"/>
            <p:cNvSpPr>
              <a:spLocks/>
            </p:cNvSpPr>
            <p:nvPr/>
          </p:nvSpPr>
          <p:spPr bwMode="auto">
            <a:xfrm>
              <a:off x="4388" y="1215"/>
              <a:ext cx="18" cy="25"/>
            </a:xfrm>
            <a:custGeom>
              <a:avLst/>
              <a:gdLst>
                <a:gd name="T0" fmla="*/ 0 w 18"/>
                <a:gd name="T1" fmla="*/ 13 h 26"/>
                <a:gd name="T2" fmla="*/ 18 w 18"/>
                <a:gd name="T3" fmla="*/ 13 h 26"/>
                <a:gd name="T4" fmla="*/ 0 w 18"/>
                <a:gd name="T5" fmla="*/ 0 h 26"/>
                <a:gd name="T6" fmla="*/ 0 w 18"/>
                <a:gd name="T7" fmla="*/ 13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26"/>
                <a:gd name="T14" fmla="*/ 18 w 18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26">
                  <a:moveTo>
                    <a:pt x="0" y="26"/>
                  </a:moveTo>
                  <a:lnTo>
                    <a:pt x="18" y="18"/>
                  </a:lnTo>
                  <a:lnTo>
                    <a:pt x="0" y="0"/>
                  </a:lnTo>
                  <a:lnTo>
                    <a:pt x="0" y="2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6" name="Freeform 155"/>
            <p:cNvSpPr>
              <a:spLocks/>
            </p:cNvSpPr>
            <p:nvPr/>
          </p:nvSpPr>
          <p:spPr bwMode="auto">
            <a:xfrm>
              <a:off x="4388" y="1215"/>
              <a:ext cx="25" cy="18"/>
            </a:xfrm>
            <a:custGeom>
              <a:avLst/>
              <a:gdLst>
                <a:gd name="T0" fmla="*/ 18 w 25"/>
                <a:gd name="T1" fmla="*/ 18 h 18"/>
                <a:gd name="T2" fmla="*/ 25 w 25"/>
                <a:gd name="T3" fmla="*/ 0 h 18"/>
                <a:gd name="T4" fmla="*/ 0 w 25"/>
                <a:gd name="T5" fmla="*/ 0 h 18"/>
                <a:gd name="T6" fmla="*/ 18 w 25"/>
                <a:gd name="T7" fmla="*/ 18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"/>
                <a:gd name="T13" fmla="*/ 0 h 18"/>
                <a:gd name="T14" fmla="*/ 25 w 25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" h="18">
                  <a:moveTo>
                    <a:pt x="18" y="18"/>
                  </a:moveTo>
                  <a:lnTo>
                    <a:pt x="25" y="0"/>
                  </a:lnTo>
                  <a:lnTo>
                    <a:pt x="0" y="0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7" name="Freeform 156"/>
            <p:cNvSpPr>
              <a:spLocks/>
            </p:cNvSpPr>
            <p:nvPr/>
          </p:nvSpPr>
          <p:spPr bwMode="auto">
            <a:xfrm>
              <a:off x="4388" y="1215"/>
              <a:ext cx="25" cy="18"/>
            </a:xfrm>
            <a:custGeom>
              <a:avLst/>
              <a:gdLst>
                <a:gd name="T0" fmla="*/ 18 w 25"/>
                <a:gd name="T1" fmla="*/ 18 h 18"/>
                <a:gd name="T2" fmla="*/ 25 w 25"/>
                <a:gd name="T3" fmla="*/ 0 h 18"/>
                <a:gd name="T4" fmla="*/ 0 w 25"/>
                <a:gd name="T5" fmla="*/ 0 h 18"/>
                <a:gd name="T6" fmla="*/ 18 w 25"/>
                <a:gd name="T7" fmla="*/ 18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"/>
                <a:gd name="T13" fmla="*/ 0 h 18"/>
                <a:gd name="T14" fmla="*/ 25 w 25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" h="18">
                  <a:moveTo>
                    <a:pt x="18" y="18"/>
                  </a:moveTo>
                  <a:lnTo>
                    <a:pt x="25" y="0"/>
                  </a:lnTo>
                  <a:lnTo>
                    <a:pt x="0" y="0"/>
                  </a:lnTo>
                  <a:lnTo>
                    <a:pt x="18" y="1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8" name="Freeform 157"/>
            <p:cNvSpPr>
              <a:spLocks/>
            </p:cNvSpPr>
            <p:nvPr/>
          </p:nvSpPr>
          <p:spPr bwMode="auto">
            <a:xfrm>
              <a:off x="3444" y="1483"/>
              <a:ext cx="25" cy="17"/>
            </a:xfrm>
            <a:custGeom>
              <a:avLst/>
              <a:gdLst>
                <a:gd name="T0" fmla="*/ 25 w 25"/>
                <a:gd name="T1" fmla="*/ 9 h 18"/>
                <a:gd name="T2" fmla="*/ 18 w 25"/>
                <a:gd name="T3" fmla="*/ 0 h 18"/>
                <a:gd name="T4" fmla="*/ 0 w 25"/>
                <a:gd name="T5" fmla="*/ 9 h 18"/>
                <a:gd name="T6" fmla="*/ 25 w 25"/>
                <a:gd name="T7" fmla="*/ 9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"/>
                <a:gd name="T13" fmla="*/ 0 h 18"/>
                <a:gd name="T14" fmla="*/ 25 w 25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" h="18">
                  <a:moveTo>
                    <a:pt x="25" y="18"/>
                  </a:moveTo>
                  <a:lnTo>
                    <a:pt x="18" y="0"/>
                  </a:lnTo>
                  <a:lnTo>
                    <a:pt x="0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9" name="Freeform 158"/>
            <p:cNvSpPr>
              <a:spLocks/>
            </p:cNvSpPr>
            <p:nvPr/>
          </p:nvSpPr>
          <p:spPr bwMode="auto">
            <a:xfrm>
              <a:off x="3444" y="1483"/>
              <a:ext cx="25" cy="17"/>
            </a:xfrm>
            <a:custGeom>
              <a:avLst/>
              <a:gdLst>
                <a:gd name="T0" fmla="*/ 25 w 25"/>
                <a:gd name="T1" fmla="*/ 9 h 18"/>
                <a:gd name="T2" fmla="*/ 18 w 25"/>
                <a:gd name="T3" fmla="*/ 0 h 18"/>
                <a:gd name="T4" fmla="*/ 0 w 25"/>
                <a:gd name="T5" fmla="*/ 9 h 18"/>
                <a:gd name="T6" fmla="*/ 25 w 25"/>
                <a:gd name="T7" fmla="*/ 9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"/>
                <a:gd name="T13" fmla="*/ 0 h 18"/>
                <a:gd name="T14" fmla="*/ 25 w 25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" h="18">
                  <a:moveTo>
                    <a:pt x="25" y="18"/>
                  </a:moveTo>
                  <a:lnTo>
                    <a:pt x="18" y="0"/>
                  </a:lnTo>
                  <a:lnTo>
                    <a:pt x="0" y="18"/>
                  </a:lnTo>
                  <a:lnTo>
                    <a:pt x="25" y="1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0" name="Freeform 159"/>
            <p:cNvSpPr>
              <a:spLocks/>
            </p:cNvSpPr>
            <p:nvPr/>
          </p:nvSpPr>
          <p:spPr bwMode="auto">
            <a:xfrm>
              <a:off x="3444" y="1476"/>
              <a:ext cx="18" cy="24"/>
            </a:xfrm>
            <a:custGeom>
              <a:avLst/>
              <a:gdLst>
                <a:gd name="T0" fmla="*/ 18 w 18"/>
                <a:gd name="T1" fmla="*/ 7 h 25"/>
                <a:gd name="T2" fmla="*/ 0 w 18"/>
                <a:gd name="T3" fmla="*/ 0 h 25"/>
                <a:gd name="T4" fmla="*/ 0 w 18"/>
                <a:gd name="T5" fmla="*/ 12 h 25"/>
                <a:gd name="T6" fmla="*/ 18 w 18"/>
                <a:gd name="T7" fmla="*/ 7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25"/>
                <a:gd name="T14" fmla="*/ 18 w 18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25">
                  <a:moveTo>
                    <a:pt x="18" y="7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18" y="7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1" name="Freeform 160"/>
            <p:cNvSpPr>
              <a:spLocks/>
            </p:cNvSpPr>
            <p:nvPr/>
          </p:nvSpPr>
          <p:spPr bwMode="auto">
            <a:xfrm>
              <a:off x="3444" y="1476"/>
              <a:ext cx="18" cy="24"/>
            </a:xfrm>
            <a:custGeom>
              <a:avLst/>
              <a:gdLst>
                <a:gd name="T0" fmla="*/ 18 w 18"/>
                <a:gd name="T1" fmla="*/ 7 h 25"/>
                <a:gd name="T2" fmla="*/ 0 w 18"/>
                <a:gd name="T3" fmla="*/ 0 h 25"/>
                <a:gd name="T4" fmla="*/ 0 w 18"/>
                <a:gd name="T5" fmla="*/ 12 h 25"/>
                <a:gd name="T6" fmla="*/ 18 w 18"/>
                <a:gd name="T7" fmla="*/ 7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25"/>
                <a:gd name="T14" fmla="*/ 18 w 18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25">
                  <a:moveTo>
                    <a:pt x="18" y="7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18" y="7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2" name="Freeform 161"/>
            <p:cNvSpPr>
              <a:spLocks/>
            </p:cNvSpPr>
            <p:nvPr/>
          </p:nvSpPr>
          <p:spPr bwMode="auto">
            <a:xfrm>
              <a:off x="3427" y="1476"/>
              <a:ext cx="17" cy="24"/>
            </a:xfrm>
            <a:custGeom>
              <a:avLst/>
              <a:gdLst>
                <a:gd name="T0" fmla="*/ 17 w 17"/>
                <a:gd name="T1" fmla="*/ 0 h 25"/>
                <a:gd name="T2" fmla="*/ 0 w 17"/>
                <a:gd name="T3" fmla="*/ 7 h 25"/>
                <a:gd name="T4" fmla="*/ 17 w 17"/>
                <a:gd name="T5" fmla="*/ 12 h 25"/>
                <a:gd name="T6" fmla="*/ 17 w 17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25"/>
                <a:gd name="T14" fmla="*/ 17 w 17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25">
                  <a:moveTo>
                    <a:pt x="17" y="0"/>
                  </a:moveTo>
                  <a:lnTo>
                    <a:pt x="0" y="7"/>
                  </a:lnTo>
                  <a:lnTo>
                    <a:pt x="17" y="2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3" name="Freeform 162"/>
            <p:cNvSpPr>
              <a:spLocks/>
            </p:cNvSpPr>
            <p:nvPr/>
          </p:nvSpPr>
          <p:spPr bwMode="auto">
            <a:xfrm>
              <a:off x="3427" y="1476"/>
              <a:ext cx="17" cy="24"/>
            </a:xfrm>
            <a:custGeom>
              <a:avLst/>
              <a:gdLst>
                <a:gd name="T0" fmla="*/ 17 w 17"/>
                <a:gd name="T1" fmla="*/ 0 h 25"/>
                <a:gd name="T2" fmla="*/ 0 w 17"/>
                <a:gd name="T3" fmla="*/ 7 h 25"/>
                <a:gd name="T4" fmla="*/ 17 w 17"/>
                <a:gd name="T5" fmla="*/ 12 h 25"/>
                <a:gd name="T6" fmla="*/ 17 w 17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25"/>
                <a:gd name="T14" fmla="*/ 17 w 17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25">
                  <a:moveTo>
                    <a:pt x="17" y="0"/>
                  </a:moveTo>
                  <a:lnTo>
                    <a:pt x="0" y="7"/>
                  </a:lnTo>
                  <a:lnTo>
                    <a:pt x="17" y="25"/>
                  </a:lnTo>
                  <a:lnTo>
                    <a:pt x="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4" name="Freeform 163"/>
            <p:cNvSpPr>
              <a:spLocks/>
            </p:cNvSpPr>
            <p:nvPr/>
          </p:nvSpPr>
          <p:spPr bwMode="auto">
            <a:xfrm>
              <a:off x="3420" y="1483"/>
              <a:ext cx="24" cy="17"/>
            </a:xfrm>
            <a:custGeom>
              <a:avLst/>
              <a:gdLst>
                <a:gd name="T0" fmla="*/ 7 w 24"/>
                <a:gd name="T1" fmla="*/ 0 h 18"/>
                <a:gd name="T2" fmla="*/ 0 w 24"/>
                <a:gd name="T3" fmla="*/ 9 h 18"/>
                <a:gd name="T4" fmla="*/ 24 w 24"/>
                <a:gd name="T5" fmla="*/ 9 h 18"/>
                <a:gd name="T6" fmla="*/ 7 w 24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8"/>
                <a:gd name="T14" fmla="*/ 24 w 24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8">
                  <a:moveTo>
                    <a:pt x="7" y="0"/>
                  </a:moveTo>
                  <a:lnTo>
                    <a:pt x="0" y="18"/>
                  </a:lnTo>
                  <a:lnTo>
                    <a:pt x="24" y="1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5" name="Freeform 164"/>
            <p:cNvSpPr>
              <a:spLocks/>
            </p:cNvSpPr>
            <p:nvPr/>
          </p:nvSpPr>
          <p:spPr bwMode="auto">
            <a:xfrm>
              <a:off x="3420" y="1483"/>
              <a:ext cx="24" cy="17"/>
            </a:xfrm>
            <a:custGeom>
              <a:avLst/>
              <a:gdLst>
                <a:gd name="T0" fmla="*/ 7 w 24"/>
                <a:gd name="T1" fmla="*/ 0 h 18"/>
                <a:gd name="T2" fmla="*/ 0 w 24"/>
                <a:gd name="T3" fmla="*/ 9 h 18"/>
                <a:gd name="T4" fmla="*/ 24 w 24"/>
                <a:gd name="T5" fmla="*/ 9 h 18"/>
                <a:gd name="T6" fmla="*/ 7 w 24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8"/>
                <a:gd name="T14" fmla="*/ 24 w 24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8">
                  <a:moveTo>
                    <a:pt x="7" y="0"/>
                  </a:moveTo>
                  <a:lnTo>
                    <a:pt x="0" y="18"/>
                  </a:lnTo>
                  <a:lnTo>
                    <a:pt x="24" y="18"/>
                  </a:lnTo>
                  <a:lnTo>
                    <a:pt x="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6" name="Freeform 165"/>
            <p:cNvSpPr>
              <a:spLocks/>
            </p:cNvSpPr>
            <p:nvPr/>
          </p:nvSpPr>
          <p:spPr bwMode="auto">
            <a:xfrm>
              <a:off x="3420" y="1500"/>
              <a:ext cx="24" cy="17"/>
            </a:xfrm>
            <a:custGeom>
              <a:avLst/>
              <a:gdLst>
                <a:gd name="T0" fmla="*/ 0 w 24"/>
                <a:gd name="T1" fmla="*/ 0 h 17"/>
                <a:gd name="T2" fmla="*/ 7 w 24"/>
                <a:gd name="T3" fmla="*/ 17 h 17"/>
                <a:gd name="T4" fmla="*/ 24 w 24"/>
                <a:gd name="T5" fmla="*/ 0 h 17"/>
                <a:gd name="T6" fmla="*/ 0 w 24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7"/>
                <a:gd name="T14" fmla="*/ 24 w 24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7">
                  <a:moveTo>
                    <a:pt x="0" y="0"/>
                  </a:moveTo>
                  <a:lnTo>
                    <a:pt x="7" y="17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7" name="Freeform 166"/>
            <p:cNvSpPr>
              <a:spLocks/>
            </p:cNvSpPr>
            <p:nvPr/>
          </p:nvSpPr>
          <p:spPr bwMode="auto">
            <a:xfrm>
              <a:off x="3420" y="1500"/>
              <a:ext cx="24" cy="17"/>
            </a:xfrm>
            <a:custGeom>
              <a:avLst/>
              <a:gdLst>
                <a:gd name="T0" fmla="*/ 0 w 24"/>
                <a:gd name="T1" fmla="*/ 0 h 17"/>
                <a:gd name="T2" fmla="*/ 7 w 24"/>
                <a:gd name="T3" fmla="*/ 17 h 17"/>
                <a:gd name="T4" fmla="*/ 24 w 24"/>
                <a:gd name="T5" fmla="*/ 0 h 17"/>
                <a:gd name="T6" fmla="*/ 0 w 24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7"/>
                <a:gd name="T14" fmla="*/ 24 w 24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7">
                  <a:moveTo>
                    <a:pt x="0" y="0"/>
                  </a:moveTo>
                  <a:lnTo>
                    <a:pt x="7" y="17"/>
                  </a:lnTo>
                  <a:lnTo>
                    <a:pt x="24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8" name="Freeform 167"/>
            <p:cNvSpPr>
              <a:spLocks/>
            </p:cNvSpPr>
            <p:nvPr/>
          </p:nvSpPr>
          <p:spPr bwMode="auto">
            <a:xfrm>
              <a:off x="3427" y="1500"/>
              <a:ext cx="17" cy="24"/>
            </a:xfrm>
            <a:custGeom>
              <a:avLst/>
              <a:gdLst>
                <a:gd name="T0" fmla="*/ 0 w 17"/>
                <a:gd name="T1" fmla="*/ 17 h 24"/>
                <a:gd name="T2" fmla="*/ 17 w 17"/>
                <a:gd name="T3" fmla="*/ 24 h 24"/>
                <a:gd name="T4" fmla="*/ 17 w 17"/>
                <a:gd name="T5" fmla="*/ 0 h 24"/>
                <a:gd name="T6" fmla="*/ 0 w 17"/>
                <a:gd name="T7" fmla="*/ 17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24"/>
                <a:gd name="T14" fmla="*/ 17 w 17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24">
                  <a:moveTo>
                    <a:pt x="0" y="17"/>
                  </a:moveTo>
                  <a:lnTo>
                    <a:pt x="17" y="24"/>
                  </a:lnTo>
                  <a:lnTo>
                    <a:pt x="17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9" name="Freeform 168"/>
            <p:cNvSpPr>
              <a:spLocks/>
            </p:cNvSpPr>
            <p:nvPr/>
          </p:nvSpPr>
          <p:spPr bwMode="auto">
            <a:xfrm>
              <a:off x="3427" y="1500"/>
              <a:ext cx="17" cy="24"/>
            </a:xfrm>
            <a:custGeom>
              <a:avLst/>
              <a:gdLst>
                <a:gd name="T0" fmla="*/ 0 w 17"/>
                <a:gd name="T1" fmla="*/ 17 h 24"/>
                <a:gd name="T2" fmla="*/ 17 w 17"/>
                <a:gd name="T3" fmla="*/ 24 h 24"/>
                <a:gd name="T4" fmla="*/ 17 w 17"/>
                <a:gd name="T5" fmla="*/ 0 h 24"/>
                <a:gd name="T6" fmla="*/ 0 w 17"/>
                <a:gd name="T7" fmla="*/ 17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24"/>
                <a:gd name="T14" fmla="*/ 17 w 17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24">
                  <a:moveTo>
                    <a:pt x="0" y="17"/>
                  </a:moveTo>
                  <a:lnTo>
                    <a:pt x="17" y="24"/>
                  </a:lnTo>
                  <a:lnTo>
                    <a:pt x="17" y="0"/>
                  </a:lnTo>
                  <a:lnTo>
                    <a:pt x="0" y="17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0" name="Freeform 169"/>
            <p:cNvSpPr>
              <a:spLocks/>
            </p:cNvSpPr>
            <p:nvPr/>
          </p:nvSpPr>
          <p:spPr bwMode="auto">
            <a:xfrm>
              <a:off x="3444" y="1500"/>
              <a:ext cx="18" cy="24"/>
            </a:xfrm>
            <a:custGeom>
              <a:avLst/>
              <a:gdLst>
                <a:gd name="T0" fmla="*/ 0 w 18"/>
                <a:gd name="T1" fmla="*/ 24 h 24"/>
                <a:gd name="T2" fmla="*/ 18 w 18"/>
                <a:gd name="T3" fmla="*/ 17 h 24"/>
                <a:gd name="T4" fmla="*/ 0 w 18"/>
                <a:gd name="T5" fmla="*/ 0 h 24"/>
                <a:gd name="T6" fmla="*/ 0 w 18"/>
                <a:gd name="T7" fmla="*/ 24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24"/>
                <a:gd name="T14" fmla="*/ 18 w 18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24">
                  <a:moveTo>
                    <a:pt x="0" y="24"/>
                  </a:moveTo>
                  <a:lnTo>
                    <a:pt x="18" y="17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1" name="Freeform 170"/>
            <p:cNvSpPr>
              <a:spLocks/>
            </p:cNvSpPr>
            <p:nvPr/>
          </p:nvSpPr>
          <p:spPr bwMode="auto">
            <a:xfrm>
              <a:off x="3444" y="1500"/>
              <a:ext cx="18" cy="24"/>
            </a:xfrm>
            <a:custGeom>
              <a:avLst/>
              <a:gdLst>
                <a:gd name="T0" fmla="*/ 0 w 18"/>
                <a:gd name="T1" fmla="*/ 24 h 24"/>
                <a:gd name="T2" fmla="*/ 18 w 18"/>
                <a:gd name="T3" fmla="*/ 17 h 24"/>
                <a:gd name="T4" fmla="*/ 0 w 18"/>
                <a:gd name="T5" fmla="*/ 0 h 24"/>
                <a:gd name="T6" fmla="*/ 0 w 18"/>
                <a:gd name="T7" fmla="*/ 24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24"/>
                <a:gd name="T14" fmla="*/ 18 w 18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24">
                  <a:moveTo>
                    <a:pt x="0" y="24"/>
                  </a:moveTo>
                  <a:lnTo>
                    <a:pt x="18" y="17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2" name="Freeform 171"/>
            <p:cNvSpPr>
              <a:spLocks/>
            </p:cNvSpPr>
            <p:nvPr/>
          </p:nvSpPr>
          <p:spPr bwMode="auto">
            <a:xfrm>
              <a:off x="3444" y="1500"/>
              <a:ext cx="25" cy="17"/>
            </a:xfrm>
            <a:custGeom>
              <a:avLst/>
              <a:gdLst>
                <a:gd name="T0" fmla="*/ 18 w 25"/>
                <a:gd name="T1" fmla="*/ 17 h 17"/>
                <a:gd name="T2" fmla="*/ 25 w 25"/>
                <a:gd name="T3" fmla="*/ 0 h 17"/>
                <a:gd name="T4" fmla="*/ 0 w 25"/>
                <a:gd name="T5" fmla="*/ 0 h 17"/>
                <a:gd name="T6" fmla="*/ 18 w 25"/>
                <a:gd name="T7" fmla="*/ 17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"/>
                <a:gd name="T13" fmla="*/ 0 h 17"/>
                <a:gd name="T14" fmla="*/ 25 w 25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" h="17">
                  <a:moveTo>
                    <a:pt x="18" y="17"/>
                  </a:moveTo>
                  <a:lnTo>
                    <a:pt x="25" y="0"/>
                  </a:lnTo>
                  <a:lnTo>
                    <a:pt x="0" y="0"/>
                  </a:lnTo>
                  <a:lnTo>
                    <a:pt x="18" y="17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3" name="Freeform 172"/>
            <p:cNvSpPr>
              <a:spLocks/>
            </p:cNvSpPr>
            <p:nvPr/>
          </p:nvSpPr>
          <p:spPr bwMode="auto">
            <a:xfrm>
              <a:off x="3444" y="1500"/>
              <a:ext cx="25" cy="17"/>
            </a:xfrm>
            <a:custGeom>
              <a:avLst/>
              <a:gdLst>
                <a:gd name="T0" fmla="*/ 18 w 25"/>
                <a:gd name="T1" fmla="*/ 17 h 17"/>
                <a:gd name="T2" fmla="*/ 25 w 25"/>
                <a:gd name="T3" fmla="*/ 0 h 17"/>
                <a:gd name="T4" fmla="*/ 0 w 25"/>
                <a:gd name="T5" fmla="*/ 0 h 17"/>
                <a:gd name="T6" fmla="*/ 18 w 25"/>
                <a:gd name="T7" fmla="*/ 17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"/>
                <a:gd name="T13" fmla="*/ 0 h 17"/>
                <a:gd name="T14" fmla="*/ 25 w 25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" h="17">
                  <a:moveTo>
                    <a:pt x="18" y="17"/>
                  </a:moveTo>
                  <a:lnTo>
                    <a:pt x="25" y="0"/>
                  </a:lnTo>
                  <a:lnTo>
                    <a:pt x="0" y="0"/>
                  </a:lnTo>
                  <a:lnTo>
                    <a:pt x="18" y="17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4" name="Line 173"/>
            <p:cNvSpPr>
              <a:spLocks noChangeShapeType="1"/>
            </p:cNvSpPr>
            <p:nvPr/>
          </p:nvSpPr>
          <p:spPr bwMode="auto">
            <a:xfrm>
              <a:off x="3984" y="226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5" name="Line 174"/>
            <p:cNvSpPr>
              <a:spLocks noChangeShapeType="1"/>
            </p:cNvSpPr>
            <p:nvPr/>
          </p:nvSpPr>
          <p:spPr bwMode="auto">
            <a:xfrm>
              <a:off x="5280" y="682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6" name="Line 175"/>
            <p:cNvSpPr>
              <a:spLocks noChangeShapeType="1"/>
            </p:cNvSpPr>
            <p:nvPr/>
          </p:nvSpPr>
          <p:spPr bwMode="auto">
            <a:xfrm>
              <a:off x="5280" y="1248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7" name="Line 176"/>
            <p:cNvSpPr>
              <a:spLocks noChangeShapeType="1"/>
            </p:cNvSpPr>
            <p:nvPr/>
          </p:nvSpPr>
          <p:spPr bwMode="auto">
            <a:xfrm>
              <a:off x="5280" y="1776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8" name="Line 177"/>
            <p:cNvSpPr>
              <a:spLocks noChangeShapeType="1"/>
            </p:cNvSpPr>
            <p:nvPr/>
          </p:nvSpPr>
          <p:spPr bwMode="auto">
            <a:xfrm>
              <a:off x="5280" y="2314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9" name="Line 178"/>
            <p:cNvSpPr>
              <a:spLocks noChangeShapeType="1"/>
            </p:cNvSpPr>
            <p:nvPr/>
          </p:nvSpPr>
          <p:spPr bwMode="auto">
            <a:xfrm>
              <a:off x="2425" y="618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483" name="Text Box 179"/>
          <p:cNvSpPr txBox="1">
            <a:spLocks noChangeArrowheads="1"/>
          </p:cNvSpPr>
          <p:nvPr/>
        </p:nvSpPr>
        <p:spPr bwMode="auto">
          <a:xfrm>
            <a:off x="642938" y="5105400"/>
            <a:ext cx="2938462" cy="519113"/>
          </a:xfrm>
          <a:prstGeom prst="rect">
            <a:avLst/>
          </a:prstGeom>
          <a:noFill/>
          <a:ln w="381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双 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2/4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线译码器</a:t>
            </a:r>
          </a:p>
        </p:txBody>
      </p:sp>
      <p:sp>
        <p:nvSpPr>
          <p:cNvPr id="226484" name="Text Box 180"/>
          <p:cNvSpPr txBox="1">
            <a:spLocks noChangeArrowheads="1"/>
          </p:cNvSpPr>
          <p:nvPr/>
        </p:nvSpPr>
        <p:spPr bwMode="auto">
          <a:xfrm>
            <a:off x="5072063" y="5105400"/>
            <a:ext cx="3309937" cy="519113"/>
          </a:xfrm>
          <a:prstGeom prst="rect">
            <a:avLst/>
          </a:prstGeom>
          <a:noFill/>
          <a:ln w="381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8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是输入端</a:t>
            </a:r>
          </a:p>
        </p:txBody>
      </p:sp>
      <p:grpSp>
        <p:nvGrpSpPr>
          <p:cNvPr id="9" name="Group 181"/>
          <p:cNvGrpSpPr>
            <a:grpSpLocks/>
          </p:cNvGrpSpPr>
          <p:nvPr/>
        </p:nvGrpSpPr>
        <p:grpSpPr bwMode="auto">
          <a:xfrm>
            <a:off x="762000" y="5638800"/>
            <a:ext cx="2819400" cy="519113"/>
            <a:chOff x="3792" y="2208"/>
            <a:chExt cx="1776" cy="327"/>
          </a:xfrm>
        </p:grpSpPr>
        <p:sp>
          <p:nvSpPr>
            <p:cNvPr id="226486" name="Text Box 182"/>
            <p:cNvSpPr txBox="1">
              <a:spLocks noChangeArrowheads="1"/>
            </p:cNvSpPr>
            <p:nvPr/>
          </p:nvSpPr>
          <p:spPr bwMode="auto">
            <a:xfrm>
              <a:off x="3792" y="2208"/>
              <a:ext cx="1776" cy="327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800" b="1" baseline="-25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r>
                <a:rPr lang="en-US" altLang="zh-CN" sz="28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~</a:t>
              </a:r>
              <a:r>
                <a:rPr lang="en-US" altLang="zh-CN" sz="2800" b="1" i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800" b="1" baseline="-25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r>
                <a:rPr lang="zh-CN" altLang="en-US" sz="28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是输出端</a:t>
              </a:r>
            </a:p>
          </p:txBody>
        </p:sp>
        <p:sp>
          <p:nvSpPr>
            <p:cNvPr id="122890" name="Line 183"/>
            <p:cNvSpPr>
              <a:spLocks noChangeShapeType="1"/>
            </p:cNvSpPr>
            <p:nvPr/>
          </p:nvSpPr>
          <p:spPr bwMode="auto">
            <a:xfrm>
              <a:off x="3936" y="2256"/>
              <a:ext cx="154" cy="1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891" name="Line 184"/>
            <p:cNvSpPr>
              <a:spLocks noChangeShapeType="1"/>
            </p:cNvSpPr>
            <p:nvPr/>
          </p:nvSpPr>
          <p:spPr bwMode="auto">
            <a:xfrm>
              <a:off x="4272" y="2256"/>
              <a:ext cx="154" cy="1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185"/>
          <p:cNvGrpSpPr>
            <a:grpSpLocks/>
          </p:cNvGrpSpPr>
          <p:nvPr/>
        </p:nvGrpSpPr>
        <p:grpSpPr bwMode="auto">
          <a:xfrm>
            <a:off x="5000625" y="5572125"/>
            <a:ext cx="2967038" cy="519113"/>
            <a:chOff x="3552" y="2664"/>
            <a:chExt cx="1440" cy="327"/>
          </a:xfrm>
        </p:grpSpPr>
        <p:sp>
          <p:nvSpPr>
            <p:cNvPr id="226490" name="Text Box 186"/>
            <p:cNvSpPr txBox="1">
              <a:spLocks noChangeArrowheads="1"/>
            </p:cNvSpPr>
            <p:nvPr/>
          </p:nvSpPr>
          <p:spPr bwMode="auto">
            <a:xfrm>
              <a:off x="3552" y="2664"/>
              <a:ext cx="1440" cy="327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   </a:t>
              </a:r>
              <a:r>
                <a:rPr lang="en-US" altLang="zh-CN" sz="2800" b="1" i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S</a:t>
              </a:r>
              <a:r>
                <a:rPr lang="en-US" altLang="zh-CN" sz="28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</a:t>
              </a:r>
              <a:r>
                <a:rPr lang="zh-CN" altLang="en-US" sz="28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是使能端</a:t>
              </a:r>
            </a:p>
          </p:txBody>
        </p:sp>
        <p:sp>
          <p:nvSpPr>
            <p:cNvPr id="122888" name="Line 187"/>
            <p:cNvSpPr>
              <a:spLocks noChangeShapeType="1"/>
            </p:cNvSpPr>
            <p:nvPr/>
          </p:nvSpPr>
          <p:spPr bwMode="auto">
            <a:xfrm>
              <a:off x="3760" y="2709"/>
              <a:ext cx="14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483" grpId="0" autoUpdateAnimBg="0"/>
      <p:bldP spid="226484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946150" y="1373188"/>
            <a:ext cx="3651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74LS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139</a:t>
            </a:r>
            <a:r>
              <a:rPr lang="zh-CN" altLang="zh-CN" sz="2800" b="1">
                <a:solidFill>
                  <a:srgbClr val="0066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译码器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功能表</a:t>
            </a:r>
          </a:p>
        </p:txBody>
      </p:sp>
      <p:grpSp>
        <p:nvGrpSpPr>
          <p:cNvPr id="123907" name="Group 3"/>
          <p:cNvGrpSpPr>
            <a:grpSpLocks/>
          </p:cNvGrpSpPr>
          <p:nvPr/>
        </p:nvGrpSpPr>
        <p:grpSpPr bwMode="auto">
          <a:xfrm>
            <a:off x="685800" y="1930400"/>
            <a:ext cx="4171950" cy="3632200"/>
            <a:chOff x="432" y="1216"/>
            <a:chExt cx="2719" cy="2288"/>
          </a:xfrm>
        </p:grpSpPr>
        <p:sp>
          <p:nvSpPr>
            <p:cNvPr id="123924" name="Line 4"/>
            <p:cNvSpPr>
              <a:spLocks noChangeShapeType="1"/>
            </p:cNvSpPr>
            <p:nvPr/>
          </p:nvSpPr>
          <p:spPr bwMode="auto">
            <a:xfrm>
              <a:off x="463" y="1216"/>
              <a:ext cx="2637" cy="9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5" name="Line 5"/>
            <p:cNvSpPr>
              <a:spLocks noChangeShapeType="1"/>
            </p:cNvSpPr>
            <p:nvPr/>
          </p:nvSpPr>
          <p:spPr bwMode="auto">
            <a:xfrm>
              <a:off x="463" y="1552"/>
              <a:ext cx="2646" cy="1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6" name="Line 6"/>
            <p:cNvSpPr>
              <a:spLocks noChangeShapeType="1"/>
            </p:cNvSpPr>
            <p:nvPr/>
          </p:nvSpPr>
          <p:spPr bwMode="auto">
            <a:xfrm>
              <a:off x="463" y="3504"/>
              <a:ext cx="2641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7" name="Line 7"/>
            <p:cNvSpPr>
              <a:spLocks noChangeShapeType="1"/>
            </p:cNvSpPr>
            <p:nvPr/>
          </p:nvSpPr>
          <p:spPr bwMode="auto">
            <a:xfrm>
              <a:off x="463" y="1234"/>
              <a:ext cx="0" cy="2256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8" name="Line 8"/>
            <p:cNvSpPr>
              <a:spLocks noChangeShapeType="1"/>
            </p:cNvSpPr>
            <p:nvPr/>
          </p:nvSpPr>
          <p:spPr bwMode="auto">
            <a:xfrm>
              <a:off x="463" y="1906"/>
              <a:ext cx="2637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9" name="Line 9"/>
            <p:cNvSpPr>
              <a:spLocks noChangeShapeType="1"/>
            </p:cNvSpPr>
            <p:nvPr/>
          </p:nvSpPr>
          <p:spPr bwMode="auto">
            <a:xfrm>
              <a:off x="1615" y="1234"/>
              <a:ext cx="0" cy="2256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30" name="Text Box 10"/>
            <p:cNvSpPr txBox="1">
              <a:spLocks noChangeArrowheads="1"/>
            </p:cNvSpPr>
            <p:nvPr/>
          </p:nvSpPr>
          <p:spPr bwMode="auto">
            <a:xfrm>
              <a:off x="432" y="1234"/>
              <a:ext cx="12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 </a:t>
              </a:r>
              <a:r>
                <a:rPr lang="zh-CN" altLang="en-US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输    入</a:t>
              </a:r>
            </a:p>
          </p:txBody>
        </p:sp>
        <p:sp>
          <p:nvSpPr>
            <p:cNvPr id="123931" name="Rectangle 11"/>
            <p:cNvSpPr>
              <a:spLocks noChangeArrowheads="1"/>
            </p:cNvSpPr>
            <p:nvPr/>
          </p:nvSpPr>
          <p:spPr bwMode="auto">
            <a:xfrm>
              <a:off x="1345" y="1216"/>
              <a:ext cx="18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      </a:t>
              </a:r>
              <a:r>
                <a:rPr lang="zh-CN" altLang="en-US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输       出</a:t>
              </a:r>
            </a:p>
          </p:txBody>
        </p:sp>
        <p:sp>
          <p:nvSpPr>
            <p:cNvPr id="123932" name="Text Box 12"/>
            <p:cNvSpPr txBox="1">
              <a:spLocks noChangeArrowheads="1"/>
            </p:cNvSpPr>
            <p:nvPr/>
          </p:nvSpPr>
          <p:spPr bwMode="auto">
            <a:xfrm>
              <a:off x="607" y="1552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S</a:t>
              </a:r>
              <a:endParaRPr lang="en-US" altLang="zh-CN" sz="2800" b="1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3933" name="Line 13"/>
            <p:cNvSpPr>
              <a:spLocks noChangeShapeType="1"/>
            </p:cNvSpPr>
            <p:nvPr/>
          </p:nvSpPr>
          <p:spPr bwMode="auto">
            <a:xfrm>
              <a:off x="631" y="1600"/>
              <a:ext cx="192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34" name="Text Box 14"/>
            <p:cNvSpPr txBox="1">
              <a:spLocks noChangeArrowheads="1"/>
            </p:cNvSpPr>
            <p:nvPr/>
          </p:nvSpPr>
          <p:spPr bwMode="auto">
            <a:xfrm>
              <a:off x="1183" y="155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lang="en-US" altLang="zh-CN" sz="2800" b="1" baseline="-25000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endParaRPr lang="en-US" altLang="zh-CN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3935" name="Rectangle 15"/>
            <p:cNvSpPr>
              <a:spLocks noChangeArrowheads="1"/>
            </p:cNvSpPr>
            <p:nvPr/>
          </p:nvSpPr>
          <p:spPr bwMode="auto">
            <a:xfrm>
              <a:off x="895" y="1552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lang="en-US" altLang="zh-CN" sz="2800" b="1" baseline="-25000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3936" name="Rectangle 16"/>
            <p:cNvSpPr>
              <a:spLocks noChangeArrowheads="1"/>
            </p:cNvSpPr>
            <p:nvPr/>
          </p:nvSpPr>
          <p:spPr bwMode="auto">
            <a:xfrm>
              <a:off x="2671" y="1579"/>
              <a:ext cx="3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2800" b="1" baseline="-25000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3937" name="Text Box 17"/>
            <p:cNvSpPr txBox="1">
              <a:spLocks noChangeArrowheads="1"/>
            </p:cNvSpPr>
            <p:nvPr/>
          </p:nvSpPr>
          <p:spPr bwMode="auto">
            <a:xfrm>
              <a:off x="607" y="190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3938" name="Rectangle 18"/>
            <p:cNvSpPr>
              <a:spLocks noChangeArrowheads="1"/>
            </p:cNvSpPr>
            <p:nvPr/>
          </p:nvSpPr>
          <p:spPr bwMode="auto">
            <a:xfrm>
              <a:off x="2728" y="192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3939" name="Rectangle 19"/>
            <p:cNvSpPr>
              <a:spLocks noChangeArrowheads="1"/>
            </p:cNvSpPr>
            <p:nvPr/>
          </p:nvSpPr>
          <p:spPr bwMode="auto">
            <a:xfrm>
              <a:off x="607" y="219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3940" name="Rectangle 20"/>
            <p:cNvSpPr>
              <a:spLocks noChangeArrowheads="1"/>
            </p:cNvSpPr>
            <p:nvPr/>
          </p:nvSpPr>
          <p:spPr bwMode="auto">
            <a:xfrm>
              <a:off x="943" y="219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CC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endParaRPr lang="en-US" altLang="zh-CN" sz="2800" b="1">
                <a:solidFill>
                  <a:srgbClr val="99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3941" name="Rectangle 21"/>
            <p:cNvSpPr>
              <a:spLocks noChangeArrowheads="1"/>
            </p:cNvSpPr>
            <p:nvPr/>
          </p:nvSpPr>
          <p:spPr bwMode="auto">
            <a:xfrm>
              <a:off x="1279" y="219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CC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endParaRPr lang="en-US" altLang="zh-CN" sz="2800" b="1">
                <a:solidFill>
                  <a:srgbClr val="99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3942" name="Rectangle 22"/>
            <p:cNvSpPr>
              <a:spLocks noChangeArrowheads="1"/>
            </p:cNvSpPr>
            <p:nvPr/>
          </p:nvSpPr>
          <p:spPr bwMode="auto">
            <a:xfrm>
              <a:off x="607" y="248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3943" name="Rectangle 23"/>
            <p:cNvSpPr>
              <a:spLocks noChangeArrowheads="1"/>
            </p:cNvSpPr>
            <p:nvPr/>
          </p:nvSpPr>
          <p:spPr bwMode="auto">
            <a:xfrm>
              <a:off x="943" y="248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99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endParaRPr lang="en-US" altLang="zh-CN" sz="2800" b="1">
                <a:solidFill>
                  <a:srgbClr val="0033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3944" name="Rectangle 24"/>
            <p:cNvSpPr>
              <a:spLocks noChangeArrowheads="1"/>
            </p:cNvSpPr>
            <p:nvPr/>
          </p:nvSpPr>
          <p:spPr bwMode="auto">
            <a:xfrm>
              <a:off x="1279" y="248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99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800" b="1">
                <a:solidFill>
                  <a:srgbClr val="0033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3945" name="Rectangle 25"/>
            <p:cNvSpPr>
              <a:spLocks noChangeArrowheads="1"/>
            </p:cNvSpPr>
            <p:nvPr/>
          </p:nvSpPr>
          <p:spPr bwMode="auto">
            <a:xfrm>
              <a:off x="943" y="277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800" b="1">
                <a:solidFill>
                  <a:srgbClr val="CC66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3946" name="Rectangle 26"/>
            <p:cNvSpPr>
              <a:spLocks noChangeArrowheads="1"/>
            </p:cNvSpPr>
            <p:nvPr/>
          </p:nvSpPr>
          <p:spPr bwMode="auto">
            <a:xfrm>
              <a:off x="1279" y="277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3947" name="Rectangle 27"/>
            <p:cNvSpPr>
              <a:spLocks noChangeArrowheads="1"/>
            </p:cNvSpPr>
            <p:nvPr/>
          </p:nvSpPr>
          <p:spPr bwMode="auto">
            <a:xfrm>
              <a:off x="607" y="277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3948" name="Rectangle 28"/>
            <p:cNvSpPr>
              <a:spLocks noChangeArrowheads="1"/>
            </p:cNvSpPr>
            <p:nvPr/>
          </p:nvSpPr>
          <p:spPr bwMode="auto">
            <a:xfrm>
              <a:off x="943" y="305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3949" name="Rectangle 29"/>
            <p:cNvSpPr>
              <a:spLocks noChangeArrowheads="1"/>
            </p:cNvSpPr>
            <p:nvPr/>
          </p:nvSpPr>
          <p:spPr bwMode="auto">
            <a:xfrm>
              <a:off x="1279" y="305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3950" name="Rectangle 30"/>
            <p:cNvSpPr>
              <a:spLocks noChangeArrowheads="1"/>
            </p:cNvSpPr>
            <p:nvPr/>
          </p:nvSpPr>
          <p:spPr bwMode="auto">
            <a:xfrm>
              <a:off x="607" y="305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3951" name="Rectangle 31"/>
            <p:cNvSpPr>
              <a:spLocks noChangeArrowheads="1"/>
            </p:cNvSpPr>
            <p:nvPr/>
          </p:nvSpPr>
          <p:spPr bwMode="auto">
            <a:xfrm>
              <a:off x="2719" y="3106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3952" name="Rectangle 32"/>
            <p:cNvSpPr>
              <a:spLocks noChangeArrowheads="1"/>
            </p:cNvSpPr>
            <p:nvPr/>
          </p:nvSpPr>
          <p:spPr bwMode="auto">
            <a:xfrm>
              <a:off x="2719" y="281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800" b="1" baseline="-25000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3953" name="Rectangle 33"/>
            <p:cNvSpPr>
              <a:spLocks noChangeArrowheads="1"/>
            </p:cNvSpPr>
            <p:nvPr/>
          </p:nvSpPr>
          <p:spPr bwMode="auto">
            <a:xfrm>
              <a:off x="2719" y="253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800" b="1" baseline="-25000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3954" name="Rectangle 34"/>
            <p:cNvSpPr>
              <a:spLocks noChangeArrowheads="1"/>
            </p:cNvSpPr>
            <p:nvPr/>
          </p:nvSpPr>
          <p:spPr bwMode="auto">
            <a:xfrm>
              <a:off x="2719" y="224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CC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endParaRPr lang="en-US" altLang="zh-CN" sz="2800" b="1" baseline="-25000">
                <a:solidFill>
                  <a:srgbClr val="99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3955" name="Line 35"/>
            <p:cNvSpPr>
              <a:spLocks noChangeShapeType="1"/>
            </p:cNvSpPr>
            <p:nvPr/>
          </p:nvSpPr>
          <p:spPr bwMode="auto">
            <a:xfrm>
              <a:off x="3103" y="1234"/>
              <a:ext cx="0" cy="2256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56" name="Text Box 36"/>
            <p:cNvSpPr txBox="1">
              <a:spLocks noChangeArrowheads="1"/>
            </p:cNvSpPr>
            <p:nvPr/>
          </p:nvSpPr>
          <p:spPr bwMode="auto">
            <a:xfrm>
              <a:off x="943" y="1854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  <a:sym typeface="Symbol" pitchFamily="18" charset="2"/>
                </a:rPr>
                <a:t></a:t>
              </a:r>
              <a:endParaRPr lang="en-US" altLang="zh-CN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3957" name="Text Box 37"/>
            <p:cNvSpPr txBox="1">
              <a:spLocks noChangeArrowheads="1"/>
            </p:cNvSpPr>
            <p:nvPr/>
          </p:nvSpPr>
          <p:spPr bwMode="auto">
            <a:xfrm>
              <a:off x="1232" y="1858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  <a:sym typeface="Symbol" pitchFamily="18" charset="2"/>
                </a:rPr>
                <a:t></a:t>
              </a:r>
              <a:endParaRPr lang="en-US" altLang="zh-CN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3958" name="Line 38"/>
            <p:cNvSpPr>
              <a:spLocks noChangeShapeType="1"/>
            </p:cNvSpPr>
            <p:nvPr/>
          </p:nvSpPr>
          <p:spPr bwMode="auto">
            <a:xfrm>
              <a:off x="2719" y="1618"/>
              <a:ext cx="192" cy="0"/>
            </a:xfrm>
            <a:prstGeom prst="line">
              <a:avLst/>
            </a:prstGeom>
            <a:noFill/>
            <a:ln w="38100" cap="sq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59" name="Rectangle 39"/>
            <p:cNvSpPr>
              <a:spLocks noChangeArrowheads="1"/>
            </p:cNvSpPr>
            <p:nvPr/>
          </p:nvSpPr>
          <p:spPr bwMode="auto">
            <a:xfrm>
              <a:off x="2335" y="1570"/>
              <a:ext cx="3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2800" b="1" baseline="-25000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3960" name="Line 40"/>
            <p:cNvSpPr>
              <a:spLocks noChangeShapeType="1"/>
            </p:cNvSpPr>
            <p:nvPr/>
          </p:nvSpPr>
          <p:spPr bwMode="auto">
            <a:xfrm>
              <a:off x="2383" y="1609"/>
              <a:ext cx="192" cy="0"/>
            </a:xfrm>
            <a:prstGeom prst="line">
              <a:avLst/>
            </a:prstGeom>
            <a:noFill/>
            <a:ln w="38100" cap="sq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61" name="Rectangle 41"/>
            <p:cNvSpPr>
              <a:spLocks noChangeArrowheads="1"/>
            </p:cNvSpPr>
            <p:nvPr/>
          </p:nvSpPr>
          <p:spPr bwMode="auto">
            <a:xfrm>
              <a:off x="1999" y="1579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2800" b="1" baseline="-25000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3962" name="Line 42"/>
            <p:cNvSpPr>
              <a:spLocks noChangeShapeType="1"/>
            </p:cNvSpPr>
            <p:nvPr/>
          </p:nvSpPr>
          <p:spPr bwMode="auto">
            <a:xfrm>
              <a:off x="2047" y="1618"/>
              <a:ext cx="192" cy="1"/>
            </a:xfrm>
            <a:prstGeom prst="line">
              <a:avLst/>
            </a:prstGeom>
            <a:noFill/>
            <a:ln w="38100" cap="sq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63" name="Rectangle 43"/>
            <p:cNvSpPr>
              <a:spLocks noChangeArrowheads="1"/>
            </p:cNvSpPr>
            <p:nvPr/>
          </p:nvSpPr>
          <p:spPr bwMode="auto">
            <a:xfrm>
              <a:off x="1693" y="1570"/>
              <a:ext cx="3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2800" b="1" baseline="-25000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23964" name="Line 44"/>
            <p:cNvSpPr>
              <a:spLocks noChangeShapeType="1"/>
            </p:cNvSpPr>
            <p:nvPr/>
          </p:nvSpPr>
          <p:spPr bwMode="auto">
            <a:xfrm>
              <a:off x="1741" y="1609"/>
              <a:ext cx="192" cy="0"/>
            </a:xfrm>
            <a:prstGeom prst="line">
              <a:avLst/>
            </a:prstGeom>
            <a:noFill/>
            <a:ln w="38100" cap="sq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65" name="Rectangle 45"/>
            <p:cNvSpPr>
              <a:spLocks noChangeArrowheads="1"/>
            </p:cNvSpPr>
            <p:nvPr/>
          </p:nvSpPr>
          <p:spPr bwMode="auto">
            <a:xfrm>
              <a:off x="2383" y="192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3966" name="Rectangle 46"/>
            <p:cNvSpPr>
              <a:spLocks noChangeArrowheads="1"/>
            </p:cNvSpPr>
            <p:nvPr/>
          </p:nvSpPr>
          <p:spPr bwMode="auto">
            <a:xfrm>
              <a:off x="2383" y="3076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3967" name="Rectangle 47"/>
            <p:cNvSpPr>
              <a:spLocks noChangeArrowheads="1"/>
            </p:cNvSpPr>
            <p:nvPr/>
          </p:nvSpPr>
          <p:spPr bwMode="auto">
            <a:xfrm>
              <a:off x="2383" y="278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800" b="1" baseline="-25000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3968" name="Rectangle 48"/>
            <p:cNvSpPr>
              <a:spLocks noChangeArrowheads="1"/>
            </p:cNvSpPr>
            <p:nvPr/>
          </p:nvSpPr>
          <p:spPr bwMode="auto">
            <a:xfrm>
              <a:off x="2383" y="25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99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endParaRPr lang="en-US" altLang="zh-CN" sz="2800" b="1" baseline="-25000">
                <a:solidFill>
                  <a:srgbClr val="0033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3969" name="Rectangle 49"/>
            <p:cNvSpPr>
              <a:spLocks noChangeArrowheads="1"/>
            </p:cNvSpPr>
            <p:nvPr/>
          </p:nvSpPr>
          <p:spPr bwMode="auto">
            <a:xfrm>
              <a:off x="2383" y="221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800" b="1" baseline="-25000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3970" name="Rectangle 50"/>
            <p:cNvSpPr>
              <a:spLocks noChangeArrowheads="1"/>
            </p:cNvSpPr>
            <p:nvPr/>
          </p:nvSpPr>
          <p:spPr bwMode="auto">
            <a:xfrm>
              <a:off x="2095" y="192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3971" name="Rectangle 51"/>
            <p:cNvSpPr>
              <a:spLocks noChangeArrowheads="1"/>
            </p:cNvSpPr>
            <p:nvPr/>
          </p:nvSpPr>
          <p:spPr bwMode="auto">
            <a:xfrm>
              <a:off x="2095" y="3076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3972" name="Rectangle 52"/>
            <p:cNvSpPr>
              <a:spLocks noChangeArrowheads="1"/>
            </p:cNvSpPr>
            <p:nvPr/>
          </p:nvSpPr>
          <p:spPr bwMode="auto">
            <a:xfrm>
              <a:off x="2095" y="278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endParaRPr lang="en-US" altLang="zh-CN" sz="2800" b="1" baseline="-25000">
                <a:solidFill>
                  <a:srgbClr val="CC66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3973" name="Rectangle 53"/>
            <p:cNvSpPr>
              <a:spLocks noChangeArrowheads="1"/>
            </p:cNvSpPr>
            <p:nvPr/>
          </p:nvSpPr>
          <p:spPr bwMode="auto">
            <a:xfrm>
              <a:off x="2095" y="25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800" b="1" baseline="-25000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3974" name="Rectangle 54"/>
            <p:cNvSpPr>
              <a:spLocks noChangeArrowheads="1"/>
            </p:cNvSpPr>
            <p:nvPr/>
          </p:nvSpPr>
          <p:spPr bwMode="auto">
            <a:xfrm>
              <a:off x="2095" y="221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800" b="1" baseline="-25000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3975" name="Rectangle 55"/>
            <p:cNvSpPr>
              <a:spLocks noChangeArrowheads="1"/>
            </p:cNvSpPr>
            <p:nvPr/>
          </p:nvSpPr>
          <p:spPr bwMode="auto">
            <a:xfrm>
              <a:off x="1759" y="193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3976" name="Rectangle 56"/>
            <p:cNvSpPr>
              <a:spLocks noChangeArrowheads="1"/>
            </p:cNvSpPr>
            <p:nvPr/>
          </p:nvSpPr>
          <p:spPr bwMode="auto">
            <a:xfrm>
              <a:off x="1759" y="3085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3977" name="Rectangle 57"/>
            <p:cNvSpPr>
              <a:spLocks noChangeArrowheads="1"/>
            </p:cNvSpPr>
            <p:nvPr/>
          </p:nvSpPr>
          <p:spPr bwMode="auto">
            <a:xfrm>
              <a:off x="1759" y="279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800" b="1" baseline="-25000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3978" name="Rectangle 58"/>
            <p:cNvSpPr>
              <a:spLocks noChangeArrowheads="1"/>
            </p:cNvSpPr>
            <p:nvPr/>
          </p:nvSpPr>
          <p:spPr bwMode="auto">
            <a:xfrm>
              <a:off x="1759" y="250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800" b="1" baseline="-25000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3979" name="Rectangle 59"/>
            <p:cNvSpPr>
              <a:spLocks noChangeArrowheads="1"/>
            </p:cNvSpPr>
            <p:nvPr/>
          </p:nvSpPr>
          <p:spPr bwMode="auto">
            <a:xfrm>
              <a:off x="1759" y="222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800" b="1" baseline="-25000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140292" name="Rectangle 60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85800"/>
            <a:ext cx="5486400" cy="5334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CC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74LS139</a:t>
            </a:r>
            <a:r>
              <a:rPr lang="zh-CN" altLang="en-US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型</a:t>
            </a:r>
            <a:r>
              <a:rPr lang="zh-CN" altLang="zh-CN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译码器</a:t>
            </a:r>
            <a:endParaRPr lang="zh-CN" altLang="en-US" b="1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5000625" y="1981200"/>
            <a:ext cx="3459163" cy="3490913"/>
            <a:chOff x="3264" y="1248"/>
            <a:chExt cx="2112" cy="2199"/>
          </a:xfrm>
        </p:grpSpPr>
        <p:grpSp>
          <p:nvGrpSpPr>
            <p:cNvPr id="123910" name="Group 62"/>
            <p:cNvGrpSpPr>
              <a:grpSpLocks/>
            </p:cNvGrpSpPr>
            <p:nvPr/>
          </p:nvGrpSpPr>
          <p:grpSpPr bwMode="auto">
            <a:xfrm>
              <a:off x="3264" y="1248"/>
              <a:ext cx="1872" cy="1479"/>
              <a:chOff x="3264" y="1248"/>
              <a:chExt cx="1872" cy="1479"/>
            </a:xfrm>
          </p:grpSpPr>
          <p:sp>
            <p:nvSpPr>
              <p:cNvPr id="227391" name="Text Box 63"/>
              <p:cNvSpPr txBox="1">
                <a:spLocks noChangeArrowheads="1"/>
              </p:cNvSpPr>
              <p:nvPr/>
            </p:nvSpPr>
            <p:spPr bwMode="auto">
              <a:xfrm>
                <a:off x="3360" y="1248"/>
                <a:ext cx="1686" cy="327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highlight>
                      <a:srgbClr val="FFFF00"/>
                    </a:highlight>
                    <a:latin typeface="Times New Roman" pitchFamily="18" charset="0"/>
                    <a:ea typeface="+mn-ea"/>
                    <a:cs typeface="Times New Roman" pitchFamily="18" charset="0"/>
                  </a:rPr>
                  <a:t>双 </a:t>
                </a:r>
                <a:r>
                  <a:rPr lang="en-US" altLang="zh-CN" sz="2800" b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highlight>
                      <a:srgbClr val="FFFF00"/>
                    </a:highlight>
                    <a:latin typeface="Times New Roman" pitchFamily="18" charset="0"/>
                    <a:ea typeface="+mn-ea"/>
                    <a:cs typeface="Times New Roman" pitchFamily="18" charset="0"/>
                  </a:rPr>
                  <a:t>2/4 </a:t>
                </a:r>
                <a:r>
                  <a:rPr lang="zh-CN" altLang="en-US" sz="2800" b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highlight>
                      <a:srgbClr val="FFFF00"/>
                    </a:highlight>
                    <a:latin typeface="Times New Roman" pitchFamily="18" charset="0"/>
                    <a:ea typeface="+mn-ea"/>
                    <a:cs typeface="Times New Roman" pitchFamily="18" charset="0"/>
                  </a:rPr>
                  <a:t>线译码器</a:t>
                </a:r>
              </a:p>
            </p:txBody>
          </p:sp>
          <p:sp>
            <p:nvSpPr>
              <p:cNvPr id="227392" name="Text Box 64"/>
              <p:cNvSpPr txBox="1">
                <a:spLocks noChangeArrowheads="1"/>
              </p:cNvSpPr>
              <p:nvPr/>
            </p:nvSpPr>
            <p:spPr bwMode="auto">
              <a:xfrm>
                <a:off x="3312" y="1584"/>
                <a:ext cx="1813" cy="327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A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0</a:t>
                </a:r>
                <a:r>
                  <a:rPr lang="zh-CN" altLang="en-US" sz="28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、</a:t>
                </a:r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A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1</a:t>
                </a:r>
                <a:r>
                  <a:rPr lang="zh-CN" altLang="en-US" sz="28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是输入端</a:t>
                </a:r>
              </a:p>
            </p:txBody>
          </p:sp>
          <p:grpSp>
            <p:nvGrpSpPr>
              <p:cNvPr id="123917" name="Group 65"/>
              <p:cNvGrpSpPr>
                <a:grpSpLocks/>
              </p:cNvGrpSpPr>
              <p:nvPr/>
            </p:nvGrpSpPr>
            <p:grpSpPr bwMode="auto">
              <a:xfrm>
                <a:off x="3264" y="1968"/>
                <a:ext cx="1776" cy="327"/>
                <a:chOff x="3792" y="2208"/>
                <a:chExt cx="1776" cy="327"/>
              </a:xfrm>
            </p:grpSpPr>
            <p:sp>
              <p:nvSpPr>
                <p:cNvPr id="22739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792" y="2208"/>
                  <a:ext cx="1776" cy="327"/>
                </a:xfrm>
                <a:prstGeom prst="rect">
                  <a:avLst/>
                </a:prstGeom>
                <a:noFill/>
                <a:ln w="38100" cap="sq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1" i="1" dirty="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Y</a:t>
                  </a:r>
                  <a:r>
                    <a:rPr lang="en-US" altLang="zh-CN" sz="2800" b="1" baseline="-25000" dirty="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0</a:t>
                  </a:r>
                  <a:r>
                    <a:rPr lang="en-US" altLang="zh-CN" sz="2800" b="1" dirty="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~</a:t>
                  </a:r>
                  <a:r>
                    <a:rPr lang="en-US" altLang="zh-CN" sz="2800" b="1" i="1" dirty="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Y</a:t>
                  </a:r>
                  <a:r>
                    <a:rPr lang="en-US" altLang="zh-CN" sz="2800" b="1" baseline="-25000" dirty="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3</a:t>
                  </a:r>
                  <a:r>
                    <a:rPr lang="zh-CN" altLang="en-US" sz="2800" b="1" dirty="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是输出端</a:t>
                  </a:r>
                </a:p>
              </p:txBody>
            </p:sp>
            <p:sp>
              <p:nvSpPr>
                <p:cNvPr id="123922" name="Line 67"/>
                <p:cNvSpPr>
                  <a:spLocks noChangeShapeType="1"/>
                </p:cNvSpPr>
                <p:nvPr/>
              </p:nvSpPr>
              <p:spPr bwMode="auto">
                <a:xfrm>
                  <a:off x="3972" y="2256"/>
                  <a:ext cx="154" cy="1"/>
                </a:xfrm>
                <a:prstGeom prst="line">
                  <a:avLst/>
                </a:prstGeom>
                <a:noFill/>
                <a:ln w="28575" cap="sq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923" name="Line 68"/>
                <p:cNvSpPr>
                  <a:spLocks noChangeShapeType="1"/>
                </p:cNvSpPr>
                <p:nvPr/>
              </p:nvSpPr>
              <p:spPr bwMode="auto">
                <a:xfrm>
                  <a:off x="4331" y="2256"/>
                  <a:ext cx="154" cy="1"/>
                </a:xfrm>
                <a:prstGeom prst="line">
                  <a:avLst/>
                </a:prstGeom>
                <a:noFill/>
                <a:ln w="28575" cap="sq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918" name="Group 69"/>
              <p:cNvGrpSpPr>
                <a:grpSpLocks/>
              </p:cNvGrpSpPr>
              <p:nvPr/>
            </p:nvGrpSpPr>
            <p:grpSpPr bwMode="auto">
              <a:xfrm>
                <a:off x="3360" y="2400"/>
                <a:ext cx="1443" cy="327"/>
                <a:chOff x="3552" y="2664"/>
                <a:chExt cx="1443" cy="327"/>
              </a:xfrm>
            </p:grpSpPr>
            <p:sp>
              <p:nvSpPr>
                <p:cNvPr id="22739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552" y="2664"/>
                  <a:ext cx="1443" cy="327"/>
                </a:xfrm>
                <a:prstGeom prst="rect">
                  <a:avLst/>
                </a:prstGeom>
                <a:noFill/>
                <a:ln w="38100" cap="sq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1" dirty="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   </a:t>
                  </a:r>
                  <a:r>
                    <a:rPr lang="en-US" altLang="zh-CN" sz="2800" b="1" i="1" dirty="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S</a:t>
                  </a:r>
                  <a:r>
                    <a:rPr lang="en-US" altLang="zh-CN" sz="2800" b="1" dirty="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</a:t>
                  </a:r>
                  <a:r>
                    <a:rPr lang="zh-CN" altLang="en-US" sz="2800" b="1" dirty="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是使能端</a:t>
                  </a:r>
                </a:p>
              </p:txBody>
            </p:sp>
            <p:sp>
              <p:nvSpPr>
                <p:cNvPr id="123920" name="Line 71"/>
                <p:cNvSpPr>
                  <a:spLocks noChangeShapeType="1"/>
                </p:cNvSpPr>
                <p:nvPr/>
              </p:nvSpPr>
              <p:spPr bwMode="auto">
                <a:xfrm>
                  <a:off x="3840" y="269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3911" name="Group 72"/>
            <p:cNvGrpSpPr>
              <a:grpSpLocks/>
            </p:cNvGrpSpPr>
            <p:nvPr/>
          </p:nvGrpSpPr>
          <p:grpSpPr bwMode="auto">
            <a:xfrm>
              <a:off x="3312" y="2784"/>
              <a:ext cx="2064" cy="663"/>
              <a:chOff x="3312" y="2784"/>
              <a:chExt cx="2064" cy="663"/>
            </a:xfrm>
          </p:grpSpPr>
          <p:sp>
            <p:nvSpPr>
              <p:cNvPr id="123912" name="Text Box 73"/>
              <p:cNvSpPr txBox="1">
                <a:spLocks noChangeArrowheads="1"/>
              </p:cNvSpPr>
              <p:nvPr/>
            </p:nvSpPr>
            <p:spPr bwMode="auto">
              <a:xfrm>
                <a:off x="3312" y="2784"/>
                <a:ext cx="2064" cy="327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rgbClr val="CC3300"/>
                    </a:solidFill>
                    <a:highlight>
                      <a:srgbClr val="FFFF00"/>
                    </a:highlight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S</a:t>
                </a:r>
                <a:r>
                  <a:rPr lang="en-US" altLang="zh-CN" sz="2800" b="1" dirty="0">
                    <a:solidFill>
                      <a:srgbClr val="CC3300"/>
                    </a:solidFill>
                    <a:highlight>
                      <a:srgbClr val="FFFF00"/>
                    </a:highlight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= 0</a:t>
                </a:r>
                <a:r>
                  <a:rPr lang="zh-CN" altLang="en-US" sz="2800" b="1" dirty="0">
                    <a:solidFill>
                      <a:srgbClr val="CC3300"/>
                    </a:solidFill>
                    <a:highlight>
                      <a:srgbClr val="FFFF00"/>
                    </a:highlight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时译码器工作</a:t>
                </a:r>
                <a:endParaRPr lang="zh-CN" altLang="en-US" sz="2800" b="1" dirty="0">
                  <a:solidFill>
                    <a:srgbClr val="00CCFF"/>
                  </a:solidFill>
                  <a:highlight>
                    <a:srgbClr val="FFFF00"/>
                  </a:highlight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3913" name="Text Box 74"/>
              <p:cNvSpPr txBox="1">
                <a:spLocks noChangeArrowheads="1"/>
              </p:cNvSpPr>
              <p:nvPr/>
            </p:nvSpPr>
            <p:spPr bwMode="auto">
              <a:xfrm>
                <a:off x="3312" y="3120"/>
                <a:ext cx="1728" cy="327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CC3300"/>
                    </a:solidFill>
                    <a:highlight>
                      <a:srgbClr val="FFFF00"/>
                    </a:highlight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输出低电平有效</a:t>
                </a:r>
                <a:endParaRPr lang="zh-CN" altLang="en-US" sz="2800" b="1" dirty="0">
                  <a:solidFill>
                    <a:srgbClr val="003366"/>
                  </a:solidFill>
                  <a:highlight>
                    <a:srgbClr val="FFFF00"/>
                  </a:highlight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3914" name="Line 75"/>
              <p:cNvSpPr>
                <a:spLocks noChangeShapeType="1"/>
              </p:cNvSpPr>
              <p:nvPr/>
            </p:nvSpPr>
            <p:spPr bwMode="auto">
              <a:xfrm>
                <a:off x="3360" y="2832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如何用译码器来实现三人表决电路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设计一个三人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C)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表决电路。每人有一按键，如果赞同，按键，表示“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1”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；如不赞同，不按键，表示 “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0”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。表决结果用指示灯表示，多数赞同，灯亮为“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1”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，反之灯不亮为“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0”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                             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自己思考？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654407"/>
              </p:ext>
            </p:extLst>
          </p:nvPr>
        </p:nvGraphicFramePr>
        <p:xfrm>
          <a:off x="899592" y="3356992"/>
          <a:ext cx="301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920" imgH="248760" progId="Equation.3">
                  <p:embed/>
                </p:oleObj>
              </mc:Choice>
              <mc:Fallback>
                <p:oleObj name="Equation" r:id="rId2" imgW="1663920" imgH="2487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356992"/>
                        <a:ext cx="30194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417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1540" y="191252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某逻辑电路的状态表如下，其输入变量为</a:t>
            </a:r>
            <a:r>
              <a:rPr lang="en-US" altLang="zh-CN" sz="1600" i="1" kern="100" dirty="0">
                <a:latin typeface="Times New Roman" panose="02020603050405020304" pitchFamily="18" charset="0"/>
              </a:rPr>
              <a:t>A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i="1" kern="100" dirty="0">
                <a:latin typeface="Times New Roman" panose="02020603050405020304" pitchFamily="18" charset="0"/>
              </a:rPr>
              <a:t>B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i="1" kern="100" dirty="0">
                <a:latin typeface="Times New Roman" panose="02020603050405020304" pitchFamily="18" charset="0"/>
              </a:rPr>
              <a:t>C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，输出为</a:t>
            </a:r>
            <a:r>
              <a:rPr lang="en-US" altLang="zh-CN" sz="1600" i="1" kern="100" dirty="0">
                <a:latin typeface="Times New Roman" panose="02020603050405020304" pitchFamily="18" charset="0"/>
              </a:rPr>
              <a:t>F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，试写出</a:t>
            </a:r>
            <a:r>
              <a:rPr lang="en-US" altLang="zh-CN" sz="1600" i="1" kern="100" dirty="0">
                <a:latin typeface="Times New Roman" panose="02020603050405020304" pitchFamily="18" charset="0"/>
              </a:rPr>
              <a:t>F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的逻辑式。试用</a:t>
            </a:r>
            <a:r>
              <a:rPr lang="zh-CN" altLang="zh-CN" kern="100" dirty="0">
                <a:ea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线－</a:t>
            </a:r>
            <a:r>
              <a:rPr lang="zh-CN" altLang="zh-CN" kern="100" dirty="0">
                <a:ea typeface="Times New Roman" panose="02020603050405020304" pitchFamily="18" charset="0"/>
              </a:rPr>
              <a:t>8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线译码器</a:t>
            </a:r>
            <a:r>
              <a:rPr lang="zh-CN" altLang="zh-CN" kern="100" dirty="0">
                <a:ea typeface="Times New Roman" panose="02020603050405020304" pitchFamily="18" charset="0"/>
              </a:rPr>
              <a:t>74LS138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及少量的门电路设计其逻辑电路。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679840"/>
              </p:ext>
            </p:extLst>
          </p:nvPr>
        </p:nvGraphicFramePr>
        <p:xfrm>
          <a:off x="1187624" y="1268760"/>
          <a:ext cx="5722937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750761" imgH="2111471" progId="Word.Document.12">
                  <p:embed/>
                </p:oleObj>
              </mc:Choice>
              <mc:Fallback>
                <p:oleObj name="文档" r:id="rId2" imgW="5750761" imgH="21114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7624" y="1268760"/>
                        <a:ext cx="5722937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362" name="图片 1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052736"/>
            <a:ext cx="3541712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68977"/>
              </p:ext>
            </p:extLst>
          </p:nvPr>
        </p:nvGraphicFramePr>
        <p:xfrm>
          <a:off x="254000" y="4098925"/>
          <a:ext cx="29908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984400" imgH="863280" progId="Equation.3">
                  <p:embed/>
                </p:oleObj>
              </mc:Choice>
              <mc:Fallback>
                <p:oleObj name="公式" r:id="rId5" imgW="2984400" imgH="863280" progId="Equation.3">
                  <p:embed/>
                  <p:pic>
                    <p:nvPicPr>
                      <p:cNvPr id="0" name="对象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4098925"/>
                        <a:ext cx="299085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7944" y="4149080"/>
            <a:ext cx="3626254" cy="203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1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57200"/>
            <a:ext cx="5943600" cy="609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20. 9. 2</a:t>
            </a:r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二</a:t>
            </a:r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</a:t>
            </a: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十进制显示译码器</a:t>
            </a: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762000" y="1254125"/>
            <a:ext cx="77724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     </a:t>
            </a:r>
            <a:r>
              <a:rPr lang="zh-CN" altLang="en-US" sz="2800" b="1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在数字电路中，常常需要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把运算结果用十进制 数显示出来，</a:t>
            </a:r>
            <a:r>
              <a:rPr lang="zh-CN" altLang="en-US" sz="2800" b="1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这就要用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显示译码器</a:t>
            </a:r>
            <a:r>
              <a:rPr lang="zh-CN" altLang="en-US" sz="2800" b="1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5400" y="2554288"/>
            <a:ext cx="6705600" cy="3119437"/>
            <a:chOff x="609" y="1646"/>
            <a:chExt cx="4527" cy="2314"/>
          </a:xfrm>
        </p:grpSpPr>
        <p:sp>
          <p:nvSpPr>
            <p:cNvPr id="124970" name="Text Box 5"/>
            <p:cNvSpPr txBox="1">
              <a:spLocks noChangeArrowheads="1"/>
            </p:cNvSpPr>
            <p:nvPr/>
          </p:nvSpPr>
          <p:spPr bwMode="auto">
            <a:xfrm>
              <a:off x="609" y="1646"/>
              <a:ext cx="384" cy="2314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99"/>
                  </a:solidFill>
                  <a:latin typeface="" pitchFamily="18" charset="0"/>
                  <a:ea typeface="华文楷体" pitchFamily="2" charset="-122"/>
                </a:rPr>
                <a:t>二</a:t>
              </a:r>
            </a:p>
            <a:p>
              <a:r>
                <a:rPr lang="zh-CN" altLang="en-US" sz="2800" b="1">
                  <a:solidFill>
                    <a:srgbClr val="000099"/>
                  </a:solidFill>
                  <a:latin typeface="" pitchFamily="18" charset="0"/>
                  <a:ea typeface="华文楷体" pitchFamily="2" charset="-122"/>
                </a:rPr>
                <a:t>  十进制代码</a:t>
              </a:r>
            </a:p>
          </p:txBody>
        </p:sp>
        <p:sp>
          <p:nvSpPr>
            <p:cNvPr id="124971" name="Line 6"/>
            <p:cNvSpPr>
              <a:spLocks noChangeShapeType="1"/>
            </p:cNvSpPr>
            <p:nvPr/>
          </p:nvSpPr>
          <p:spPr bwMode="auto">
            <a:xfrm>
              <a:off x="801" y="2078"/>
              <a:ext cx="0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59" name="Text Box 7"/>
            <p:cNvSpPr txBox="1">
              <a:spLocks noChangeArrowheads="1"/>
            </p:cNvSpPr>
            <p:nvPr/>
          </p:nvSpPr>
          <p:spPr bwMode="auto">
            <a:xfrm>
              <a:off x="1893" y="2208"/>
              <a:ext cx="507" cy="1047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译码器</a:t>
              </a:r>
            </a:p>
          </p:txBody>
        </p:sp>
        <p:sp>
          <p:nvSpPr>
            <p:cNvPr id="124973" name="AutoShape 8"/>
            <p:cNvSpPr>
              <a:spLocks noChangeArrowheads="1"/>
            </p:cNvSpPr>
            <p:nvPr/>
          </p:nvSpPr>
          <p:spPr bwMode="auto">
            <a:xfrm>
              <a:off x="1125" y="2592"/>
              <a:ext cx="720" cy="288"/>
            </a:xfrm>
            <a:prstGeom prst="rightArrow">
              <a:avLst>
                <a:gd name="adj1" fmla="val 50000"/>
                <a:gd name="adj2" fmla="val 6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CC00"/>
                </a:gs>
              </a:gsLst>
              <a:lin ang="0" scaled="1"/>
            </a:gra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28361" name="Text Box 9"/>
            <p:cNvSpPr txBox="1">
              <a:spLocks noChangeArrowheads="1"/>
            </p:cNvSpPr>
            <p:nvPr/>
          </p:nvSpPr>
          <p:spPr bwMode="auto">
            <a:xfrm>
              <a:off x="3285" y="2208"/>
              <a:ext cx="507" cy="1047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驱动器</a:t>
              </a:r>
            </a:p>
          </p:txBody>
        </p:sp>
        <p:sp>
          <p:nvSpPr>
            <p:cNvPr id="228362" name="Text Box 10"/>
            <p:cNvSpPr txBox="1">
              <a:spLocks noChangeArrowheads="1"/>
            </p:cNvSpPr>
            <p:nvPr/>
          </p:nvSpPr>
          <p:spPr bwMode="auto">
            <a:xfrm>
              <a:off x="4629" y="2208"/>
              <a:ext cx="507" cy="1047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显示器</a:t>
              </a:r>
            </a:p>
          </p:txBody>
        </p:sp>
        <p:sp>
          <p:nvSpPr>
            <p:cNvPr id="124976" name="AutoShape 11"/>
            <p:cNvSpPr>
              <a:spLocks noChangeArrowheads="1"/>
            </p:cNvSpPr>
            <p:nvPr/>
          </p:nvSpPr>
          <p:spPr bwMode="auto">
            <a:xfrm>
              <a:off x="2517" y="2592"/>
              <a:ext cx="720" cy="288"/>
            </a:xfrm>
            <a:prstGeom prst="rightArrow">
              <a:avLst>
                <a:gd name="adj1" fmla="val 50000"/>
                <a:gd name="adj2" fmla="val 6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CC00"/>
                </a:gs>
              </a:gsLst>
              <a:lin ang="0" scaled="1"/>
            </a:gra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4977" name="AutoShape 12"/>
            <p:cNvSpPr>
              <a:spLocks noChangeArrowheads="1"/>
            </p:cNvSpPr>
            <p:nvPr/>
          </p:nvSpPr>
          <p:spPr bwMode="auto">
            <a:xfrm>
              <a:off x="3861" y="2592"/>
              <a:ext cx="720" cy="288"/>
            </a:xfrm>
            <a:prstGeom prst="rightArrow">
              <a:avLst>
                <a:gd name="adj1" fmla="val 50000"/>
                <a:gd name="adj2" fmla="val 6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CC00"/>
                </a:gs>
              </a:gsLst>
              <a:lin ang="0" scaled="1"/>
            </a:gra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grpSp>
        <p:nvGrpSpPr>
          <p:cNvPr id="124933" name="Group 13"/>
          <p:cNvGrpSpPr>
            <a:grpSpLocks/>
          </p:cNvGrpSpPr>
          <p:nvPr/>
        </p:nvGrpSpPr>
        <p:grpSpPr bwMode="auto">
          <a:xfrm>
            <a:off x="838200" y="1066800"/>
            <a:ext cx="5324475" cy="171450"/>
            <a:chOff x="240" y="708"/>
            <a:chExt cx="3354" cy="108"/>
          </a:xfrm>
        </p:grpSpPr>
        <p:pic>
          <p:nvPicPr>
            <p:cNvPr id="124934" name="Picture 1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0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35" name="Picture 1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0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36" name="Picture 1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2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37" name="Picture 1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8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38" name="Picture 1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0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39" name="Picture 1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6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40" name="Picture 2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6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41" name="Picture 2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78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42" name="Picture 2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4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43" name="Picture 2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66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44" name="Picture 2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62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45" name="Picture 2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2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46" name="Picture 2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98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47" name="Picture 2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74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48" name="Picture 2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4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49" name="Picture 2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50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50" name="Picture 3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40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51" name="Picture 3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42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52" name="Picture 3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38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53" name="Picture 3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28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54" name="Picture 3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30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55" name="Picture 3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16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56" name="Picture 3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8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57" name="Picture 3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4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58" name="Picture 3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4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59" name="Picture 3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06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60" name="Picture 4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92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61" name="Picture 4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26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962" name="Picture 4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2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4963" name="Group 43"/>
            <p:cNvGrpSpPr>
              <a:grpSpLocks/>
            </p:cNvGrpSpPr>
            <p:nvPr/>
          </p:nvGrpSpPr>
          <p:grpSpPr bwMode="auto">
            <a:xfrm>
              <a:off x="240" y="708"/>
              <a:ext cx="582" cy="102"/>
              <a:chOff x="4698" y="720"/>
              <a:chExt cx="582" cy="102"/>
            </a:xfrm>
          </p:grpSpPr>
          <p:pic>
            <p:nvPicPr>
              <p:cNvPr id="124964" name="Picture 44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4965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4966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4967" name="Picture 4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4968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4969" name="Picture 4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54" name="Group 2"/>
          <p:cNvGrpSpPr>
            <a:grpSpLocks/>
          </p:cNvGrpSpPr>
          <p:nvPr/>
        </p:nvGrpSpPr>
        <p:grpSpPr bwMode="auto">
          <a:xfrm>
            <a:off x="5562600" y="914400"/>
            <a:ext cx="1601788" cy="2424113"/>
            <a:chOff x="3504" y="576"/>
            <a:chExt cx="1009" cy="1527"/>
          </a:xfrm>
        </p:grpSpPr>
        <p:grpSp>
          <p:nvGrpSpPr>
            <p:cNvPr id="126172" name="Group 3"/>
            <p:cNvGrpSpPr>
              <a:grpSpLocks/>
            </p:cNvGrpSpPr>
            <p:nvPr/>
          </p:nvGrpSpPr>
          <p:grpSpPr bwMode="auto">
            <a:xfrm>
              <a:off x="3696" y="896"/>
              <a:ext cx="576" cy="912"/>
              <a:chOff x="2784" y="768"/>
              <a:chExt cx="576" cy="912"/>
            </a:xfrm>
          </p:grpSpPr>
          <p:sp>
            <p:nvSpPr>
              <p:cNvPr id="126180" name="Rectangle 4"/>
              <p:cNvSpPr>
                <a:spLocks noChangeArrowheads="1"/>
              </p:cNvSpPr>
              <p:nvPr/>
            </p:nvSpPr>
            <p:spPr bwMode="auto">
              <a:xfrm>
                <a:off x="2832" y="768"/>
                <a:ext cx="480" cy="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6181" name="Rectangle 5"/>
              <p:cNvSpPr>
                <a:spLocks noChangeArrowheads="1"/>
              </p:cNvSpPr>
              <p:nvPr/>
            </p:nvSpPr>
            <p:spPr bwMode="auto">
              <a:xfrm>
                <a:off x="2832" y="1200"/>
                <a:ext cx="480" cy="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6182" name="Rectangle 6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480" cy="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6183" name="Rectangle 7"/>
              <p:cNvSpPr>
                <a:spLocks noChangeArrowheads="1"/>
              </p:cNvSpPr>
              <p:nvPr/>
            </p:nvSpPr>
            <p:spPr bwMode="auto">
              <a:xfrm>
                <a:off x="3312" y="816"/>
                <a:ext cx="48" cy="3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6184" name="Rectangle 8"/>
              <p:cNvSpPr>
                <a:spLocks noChangeArrowheads="1"/>
              </p:cNvSpPr>
              <p:nvPr/>
            </p:nvSpPr>
            <p:spPr bwMode="auto">
              <a:xfrm>
                <a:off x="2784" y="1248"/>
                <a:ext cx="48" cy="3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6185" name="Rectangle 9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48" cy="3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6186" name="Rectangle 10"/>
              <p:cNvSpPr>
                <a:spLocks noChangeArrowheads="1"/>
              </p:cNvSpPr>
              <p:nvPr/>
            </p:nvSpPr>
            <p:spPr bwMode="auto">
              <a:xfrm>
                <a:off x="3312" y="1248"/>
                <a:ext cx="48" cy="3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126173" name="Rectangle 11"/>
            <p:cNvSpPr>
              <a:spLocks noChangeArrowheads="1"/>
            </p:cNvSpPr>
            <p:nvPr/>
          </p:nvSpPr>
          <p:spPr bwMode="auto">
            <a:xfrm>
              <a:off x="3888" y="104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g</a:t>
              </a:r>
            </a:p>
          </p:txBody>
        </p:sp>
        <p:sp>
          <p:nvSpPr>
            <p:cNvPr id="126174" name="Rectangle 12"/>
            <p:cNvSpPr>
              <a:spLocks noChangeArrowheads="1"/>
            </p:cNvSpPr>
            <p:nvPr/>
          </p:nvSpPr>
          <p:spPr bwMode="auto">
            <a:xfrm>
              <a:off x="3504" y="960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f</a:t>
              </a:r>
              <a:endParaRPr lang="en-US" altLang="zh-CN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6175" name="Rectangle 13"/>
            <p:cNvSpPr>
              <a:spLocks noChangeArrowheads="1"/>
            </p:cNvSpPr>
            <p:nvPr/>
          </p:nvSpPr>
          <p:spPr bwMode="auto">
            <a:xfrm>
              <a:off x="3504" y="1392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e</a:t>
              </a:r>
              <a:endParaRPr lang="en-US" altLang="zh-CN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6176" name="Rectangle 14"/>
            <p:cNvSpPr>
              <a:spLocks noChangeArrowheads="1"/>
            </p:cNvSpPr>
            <p:nvPr/>
          </p:nvSpPr>
          <p:spPr bwMode="auto">
            <a:xfrm>
              <a:off x="3888" y="1776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endParaRPr lang="en-US" altLang="zh-CN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6177" name="Rectangle 15"/>
            <p:cNvSpPr>
              <a:spLocks noChangeArrowheads="1"/>
            </p:cNvSpPr>
            <p:nvPr/>
          </p:nvSpPr>
          <p:spPr bwMode="auto">
            <a:xfrm>
              <a:off x="4272" y="1376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endParaRPr lang="en-US" altLang="zh-CN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6178" name="Rectangle 16"/>
            <p:cNvSpPr>
              <a:spLocks noChangeArrowheads="1"/>
            </p:cNvSpPr>
            <p:nvPr/>
          </p:nvSpPr>
          <p:spPr bwMode="auto">
            <a:xfrm>
              <a:off x="4272" y="944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6179" name="Rectangle 17"/>
            <p:cNvSpPr>
              <a:spLocks noChangeArrowheads="1"/>
            </p:cNvSpPr>
            <p:nvPr/>
          </p:nvSpPr>
          <p:spPr bwMode="auto">
            <a:xfrm>
              <a:off x="3888" y="57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125955" name="Group 18"/>
          <p:cNvGrpSpPr>
            <a:grpSpLocks/>
          </p:cNvGrpSpPr>
          <p:nvPr/>
        </p:nvGrpSpPr>
        <p:grpSpPr bwMode="auto">
          <a:xfrm>
            <a:off x="838200" y="457200"/>
            <a:ext cx="7134225" cy="546100"/>
            <a:chOff x="240" y="222"/>
            <a:chExt cx="4494" cy="344"/>
          </a:xfrm>
        </p:grpSpPr>
        <p:sp>
          <p:nvSpPr>
            <p:cNvPr id="229395" name="Rectangle 19"/>
            <p:cNvSpPr>
              <a:spLocks noChangeArrowheads="1"/>
            </p:cNvSpPr>
            <p:nvPr/>
          </p:nvSpPr>
          <p:spPr bwMode="auto">
            <a:xfrm>
              <a:off x="240" y="222"/>
              <a:ext cx="18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006600"/>
                  </a:solidFill>
                  <a:highlight>
                    <a:srgbClr val="FFFF00"/>
                  </a:highlight>
                  <a:latin typeface="Times New Roman" pitchFamily="18" charset="0"/>
                  <a:ea typeface="+mn-ea"/>
                  <a:cs typeface="Times New Roman" pitchFamily="18" charset="0"/>
                </a:rPr>
                <a:t> </a:t>
              </a:r>
              <a:r>
                <a:rPr lang="en-US" altLang="zh-CN" sz="28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highlight>
                    <a:srgbClr val="FFFF00"/>
                  </a:highlight>
                  <a:latin typeface="Times New Roman" pitchFamily="18" charset="0"/>
                  <a:ea typeface="+mn-ea"/>
                  <a:cs typeface="Times New Roman" pitchFamily="18" charset="0"/>
                </a:rPr>
                <a:t>1.  </a:t>
              </a:r>
              <a:r>
                <a:rPr lang="zh-CN" altLang="en-US" sz="28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highlight>
                    <a:srgbClr val="FFFF00"/>
                  </a:highlight>
                  <a:latin typeface="Times New Roman" pitchFamily="18" charset="0"/>
                  <a:ea typeface="+mn-ea"/>
                  <a:cs typeface="Times New Roman" pitchFamily="18" charset="0"/>
                </a:rPr>
                <a:t>半导体数码管</a:t>
              </a:r>
            </a:p>
          </p:txBody>
        </p:sp>
        <p:sp>
          <p:nvSpPr>
            <p:cNvPr id="126171" name="Rectangle 20"/>
            <p:cNvSpPr>
              <a:spLocks noChangeArrowheads="1"/>
            </p:cNvSpPr>
            <p:nvPr/>
          </p:nvSpPr>
          <p:spPr bwMode="auto">
            <a:xfrm>
              <a:off x="2256" y="239"/>
              <a:ext cx="24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66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</a:t>
              </a:r>
              <a:r>
                <a:rPr lang="zh-CN" altLang="en-US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由七段发光二极管构成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838200" y="990600"/>
            <a:ext cx="2503488" cy="519113"/>
            <a:chOff x="528" y="624"/>
            <a:chExt cx="1577" cy="327"/>
          </a:xfrm>
        </p:grpSpPr>
        <p:sp>
          <p:nvSpPr>
            <p:cNvPr id="126168" name="Text Box 22"/>
            <p:cNvSpPr txBox="1">
              <a:spLocks noChangeArrowheads="1"/>
            </p:cNvSpPr>
            <p:nvPr/>
          </p:nvSpPr>
          <p:spPr bwMode="auto">
            <a:xfrm>
              <a:off x="528" y="624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例：</a:t>
              </a:r>
              <a:endParaRPr lang="zh-CN" altLang="en-US" sz="2800" b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6169" name="Rectangle 23"/>
            <p:cNvSpPr>
              <a:spLocks noChangeArrowheads="1"/>
            </p:cNvSpPr>
            <p:nvPr/>
          </p:nvSpPr>
          <p:spPr bwMode="auto">
            <a:xfrm>
              <a:off x="864" y="624"/>
              <a:ext cx="1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highlight>
                    <a:srgbClr val="FFFF00"/>
                  </a:highlight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共阴极接法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143000" y="1524000"/>
            <a:ext cx="3435350" cy="1112838"/>
            <a:chOff x="720" y="960"/>
            <a:chExt cx="2121" cy="701"/>
          </a:xfrm>
        </p:grpSpPr>
        <p:sp>
          <p:nvSpPr>
            <p:cNvPr id="126166" name="Rectangle 25"/>
            <p:cNvSpPr>
              <a:spLocks noChangeArrowheads="1"/>
            </p:cNvSpPr>
            <p:nvPr/>
          </p:nvSpPr>
          <p:spPr bwMode="auto">
            <a:xfrm>
              <a:off x="720" y="960"/>
              <a:ext cx="211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lang="en-US" altLang="zh-CN" sz="3200" b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</a:t>
              </a:r>
              <a:r>
                <a:rPr lang="en-US" altLang="zh-CN" sz="3200" b="1" i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r>
                <a:rPr lang="en-US" altLang="zh-CN" sz="3200" b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</a:t>
              </a:r>
              <a:r>
                <a:rPr lang="en-US" altLang="zh-CN" sz="3200" b="1" i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r>
                <a:rPr lang="en-US" altLang="zh-CN" sz="3200" b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</a:t>
              </a:r>
              <a:r>
                <a:rPr lang="en-US" altLang="zh-CN" sz="3200" b="1" i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3200" b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</a:t>
              </a:r>
              <a:r>
                <a:rPr lang="en-US" altLang="zh-CN" sz="3200" b="1" i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e</a:t>
              </a:r>
              <a:r>
                <a:rPr lang="en-US" altLang="zh-CN" sz="3200" b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</a:t>
              </a:r>
              <a:r>
                <a:rPr lang="en-US" altLang="zh-CN" sz="3200" b="1" i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f</a:t>
              </a:r>
              <a:r>
                <a:rPr lang="en-US" altLang="zh-CN" sz="3200" b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</a:t>
              </a:r>
              <a:r>
                <a:rPr lang="en-US" altLang="zh-CN" sz="3200" b="1" i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g</a:t>
              </a:r>
              <a:r>
                <a:rPr lang="en-US" altLang="zh-CN" sz="3200" b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26167" name="Rectangle 26"/>
            <p:cNvSpPr>
              <a:spLocks noChangeArrowheads="1"/>
            </p:cNvSpPr>
            <p:nvPr/>
          </p:nvSpPr>
          <p:spPr bwMode="auto">
            <a:xfrm>
              <a:off x="720" y="1296"/>
              <a:ext cx="212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99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0   1   1   0   0   0   0</a:t>
              </a:r>
              <a:endParaRPr lang="en-US" altLang="zh-CN" sz="3200" b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229403" name="Rectangle 27"/>
          <p:cNvSpPr>
            <a:spLocks noChangeArrowheads="1"/>
          </p:cNvSpPr>
          <p:nvPr/>
        </p:nvSpPr>
        <p:spPr bwMode="auto">
          <a:xfrm>
            <a:off x="1143000" y="2514600"/>
            <a:ext cx="343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1   1   0   1   1   0   1</a:t>
            </a:r>
          </a:p>
        </p:txBody>
      </p:sp>
      <p:sp>
        <p:nvSpPr>
          <p:cNvPr id="229404" name="Rectangle 28"/>
          <p:cNvSpPr>
            <a:spLocks noChangeArrowheads="1"/>
          </p:cNvSpPr>
          <p:nvPr/>
        </p:nvSpPr>
        <p:spPr bwMode="auto">
          <a:xfrm>
            <a:off x="8305800" y="3352800"/>
            <a:ext cx="533400" cy="2692400"/>
          </a:xfrm>
          <a:prstGeom prst="rect">
            <a:avLst/>
          </a:prstGeom>
          <a:noFill/>
          <a:ln w="38100" cap="sq">
            <a:solidFill>
              <a:srgbClr val="0066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低电平时发光</a:t>
            </a:r>
          </a:p>
        </p:txBody>
      </p:sp>
      <p:sp>
        <p:nvSpPr>
          <p:cNvPr id="229405" name="Rectangle 29"/>
          <p:cNvSpPr>
            <a:spLocks noChangeArrowheads="1"/>
          </p:cNvSpPr>
          <p:nvPr/>
        </p:nvSpPr>
        <p:spPr bwMode="auto">
          <a:xfrm flipH="1">
            <a:off x="228600" y="3200400"/>
            <a:ext cx="609600" cy="2692400"/>
          </a:xfrm>
          <a:prstGeom prst="rect">
            <a:avLst/>
          </a:prstGeom>
          <a:noFill/>
          <a:ln w="38100" cap="sq">
            <a:solidFill>
              <a:srgbClr val="0066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高电平时发光</a:t>
            </a:r>
            <a:endParaRPr lang="zh-CN" altLang="en-US" sz="2800" b="1">
              <a:solidFill>
                <a:srgbClr val="00FFFF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4902200" y="3290888"/>
            <a:ext cx="3290888" cy="2805112"/>
            <a:chOff x="2984" y="2073"/>
            <a:chExt cx="2073" cy="1767"/>
          </a:xfrm>
        </p:grpSpPr>
        <p:sp>
          <p:nvSpPr>
            <p:cNvPr id="126077" name="Rectangle 31"/>
            <p:cNvSpPr>
              <a:spLocks noChangeArrowheads="1"/>
            </p:cNvSpPr>
            <p:nvPr/>
          </p:nvSpPr>
          <p:spPr bwMode="auto">
            <a:xfrm>
              <a:off x="3470" y="3513"/>
              <a:ext cx="1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共阳极接法</a:t>
              </a:r>
              <a:endParaRPr lang="zh-CN" altLang="en-US" sz="3200" b="1">
                <a:solidFill>
                  <a:srgbClr val="CC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6078" name="Line 32"/>
            <p:cNvSpPr>
              <a:spLocks noChangeShapeType="1"/>
            </p:cNvSpPr>
            <p:nvPr/>
          </p:nvSpPr>
          <p:spPr bwMode="auto">
            <a:xfrm flipV="1">
              <a:off x="3221" y="2505"/>
              <a:ext cx="1735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6079" name="Group 33"/>
            <p:cNvGrpSpPr>
              <a:grpSpLocks/>
            </p:cNvGrpSpPr>
            <p:nvPr/>
          </p:nvGrpSpPr>
          <p:grpSpPr bwMode="auto">
            <a:xfrm>
              <a:off x="3120" y="2504"/>
              <a:ext cx="304" cy="851"/>
              <a:chOff x="3060" y="2447"/>
              <a:chExt cx="304" cy="851"/>
            </a:xfrm>
          </p:grpSpPr>
          <p:sp>
            <p:nvSpPr>
              <p:cNvPr id="126156" name="Line 34"/>
              <p:cNvSpPr>
                <a:spLocks noChangeShapeType="1"/>
              </p:cNvSpPr>
              <p:nvPr/>
            </p:nvSpPr>
            <p:spPr bwMode="auto">
              <a:xfrm rot="10800000">
                <a:off x="3160" y="2447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6157" name="Group 35"/>
              <p:cNvGrpSpPr>
                <a:grpSpLocks/>
              </p:cNvGrpSpPr>
              <p:nvPr/>
            </p:nvGrpSpPr>
            <p:grpSpPr bwMode="auto">
              <a:xfrm>
                <a:off x="3070" y="2736"/>
                <a:ext cx="182" cy="192"/>
                <a:chOff x="1968" y="3072"/>
                <a:chExt cx="384" cy="384"/>
              </a:xfrm>
            </p:grpSpPr>
            <p:sp>
              <p:nvSpPr>
                <p:cNvPr id="126163" name="Line 36"/>
                <p:cNvSpPr>
                  <a:spLocks noChangeShapeType="1"/>
                </p:cNvSpPr>
                <p:nvPr/>
              </p:nvSpPr>
              <p:spPr bwMode="auto">
                <a:xfrm>
                  <a:off x="1968" y="3072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164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2160" y="3072"/>
                  <a:ext cx="192" cy="38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165" name="Line 38"/>
                <p:cNvSpPr>
                  <a:spLocks noChangeShapeType="1"/>
                </p:cNvSpPr>
                <p:nvPr/>
              </p:nvSpPr>
              <p:spPr bwMode="auto">
                <a:xfrm>
                  <a:off x="1968" y="3072"/>
                  <a:ext cx="192" cy="38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6158" name="Line 39"/>
              <p:cNvSpPr>
                <a:spLocks noChangeShapeType="1"/>
              </p:cNvSpPr>
              <p:nvPr/>
            </p:nvSpPr>
            <p:spPr bwMode="auto">
              <a:xfrm>
                <a:off x="3060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6159" name="Group 40"/>
              <p:cNvGrpSpPr>
                <a:grpSpLocks/>
              </p:cNvGrpSpPr>
              <p:nvPr/>
            </p:nvGrpSpPr>
            <p:grpSpPr bwMode="auto">
              <a:xfrm>
                <a:off x="3228" y="2758"/>
                <a:ext cx="136" cy="144"/>
                <a:chOff x="1776" y="3024"/>
                <a:chExt cx="144" cy="144"/>
              </a:xfrm>
            </p:grpSpPr>
            <p:sp>
              <p:nvSpPr>
                <p:cNvPr id="126161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776" y="3024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162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824" y="3072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6160" name="Oval 43"/>
              <p:cNvSpPr>
                <a:spLocks noChangeArrowheads="1"/>
              </p:cNvSpPr>
              <p:nvPr/>
            </p:nvSpPr>
            <p:spPr bwMode="auto">
              <a:xfrm>
                <a:off x="3128" y="3216"/>
                <a:ext cx="78" cy="82"/>
              </a:xfrm>
              <a:prstGeom prst="ellips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126080" name="Group 44"/>
            <p:cNvGrpSpPr>
              <a:grpSpLocks/>
            </p:cNvGrpSpPr>
            <p:nvPr/>
          </p:nvGrpSpPr>
          <p:grpSpPr bwMode="auto">
            <a:xfrm>
              <a:off x="3140" y="3305"/>
              <a:ext cx="1917" cy="249"/>
              <a:chOff x="3080" y="3248"/>
              <a:chExt cx="1917" cy="249"/>
            </a:xfrm>
          </p:grpSpPr>
          <p:sp>
            <p:nvSpPr>
              <p:cNvPr id="126149" name="Rectangle 45"/>
              <p:cNvSpPr>
                <a:spLocks noChangeArrowheads="1"/>
              </p:cNvSpPr>
              <p:nvPr/>
            </p:nvSpPr>
            <p:spPr bwMode="auto">
              <a:xfrm>
                <a:off x="3080" y="3248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126150" name="Rectangle 46"/>
              <p:cNvSpPr>
                <a:spLocks noChangeArrowheads="1"/>
              </p:cNvSpPr>
              <p:nvPr/>
            </p:nvSpPr>
            <p:spPr bwMode="auto">
              <a:xfrm>
                <a:off x="3374" y="3248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126151" name="Rectangle 47"/>
              <p:cNvSpPr>
                <a:spLocks noChangeArrowheads="1"/>
              </p:cNvSpPr>
              <p:nvPr/>
            </p:nvSpPr>
            <p:spPr bwMode="auto">
              <a:xfrm>
                <a:off x="3666" y="3251"/>
                <a:ext cx="18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126152" name="Rectangle 48"/>
              <p:cNvSpPr>
                <a:spLocks noChangeArrowheads="1"/>
              </p:cNvSpPr>
              <p:nvPr/>
            </p:nvSpPr>
            <p:spPr bwMode="auto">
              <a:xfrm>
                <a:off x="4808" y="3248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126153" name="Rectangle 49"/>
              <p:cNvSpPr>
                <a:spLocks noChangeArrowheads="1"/>
              </p:cNvSpPr>
              <p:nvPr/>
            </p:nvSpPr>
            <p:spPr bwMode="auto">
              <a:xfrm>
                <a:off x="3941" y="3264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126154" name="Rectangle 50"/>
              <p:cNvSpPr>
                <a:spLocks noChangeArrowheads="1"/>
              </p:cNvSpPr>
              <p:nvPr/>
            </p:nvSpPr>
            <p:spPr bwMode="auto">
              <a:xfrm>
                <a:off x="4231" y="3248"/>
                <a:ext cx="18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126155" name="Rectangle 51"/>
              <p:cNvSpPr>
                <a:spLocks noChangeArrowheads="1"/>
              </p:cNvSpPr>
              <p:nvPr/>
            </p:nvSpPr>
            <p:spPr bwMode="auto">
              <a:xfrm>
                <a:off x="4517" y="3248"/>
                <a:ext cx="16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126081" name="Line 52"/>
            <p:cNvSpPr>
              <a:spLocks noChangeShapeType="1"/>
            </p:cNvSpPr>
            <p:nvPr/>
          </p:nvSpPr>
          <p:spPr bwMode="auto">
            <a:xfrm flipV="1">
              <a:off x="4099" y="2361"/>
              <a:ext cx="0" cy="1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082" name="Oval 53"/>
            <p:cNvSpPr>
              <a:spLocks noChangeArrowheads="1"/>
            </p:cNvSpPr>
            <p:nvPr/>
          </p:nvSpPr>
          <p:spPr bwMode="auto">
            <a:xfrm>
              <a:off x="4070" y="2289"/>
              <a:ext cx="60" cy="72"/>
            </a:xfrm>
            <a:prstGeom prst="ellips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126083" name="Group 54"/>
            <p:cNvGrpSpPr>
              <a:grpSpLocks/>
            </p:cNvGrpSpPr>
            <p:nvPr/>
          </p:nvGrpSpPr>
          <p:grpSpPr bwMode="auto">
            <a:xfrm>
              <a:off x="3420" y="2505"/>
              <a:ext cx="304" cy="851"/>
              <a:chOff x="3060" y="2447"/>
              <a:chExt cx="304" cy="851"/>
            </a:xfrm>
          </p:grpSpPr>
          <p:sp>
            <p:nvSpPr>
              <p:cNvPr id="126139" name="Line 55"/>
              <p:cNvSpPr>
                <a:spLocks noChangeShapeType="1"/>
              </p:cNvSpPr>
              <p:nvPr/>
            </p:nvSpPr>
            <p:spPr bwMode="auto">
              <a:xfrm rot="10800000">
                <a:off x="3160" y="2447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6140" name="Group 56"/>
              <p:cNvGrpSpPr>
                <a:grpSpLocks/>
              </p:cNvGrpSpPr>
              <p:nvPr/>
            </p:nvGrpSpPr>
            <p:grpSpPr bwMode="auto">
              <a:xfrm>
                <a:off x="3070" y="2736"/>
                <a:ext cx="182" cy="192"/>
                <a:chOff x="1968" y="3072"/>
                <a:chExt cx="384" cy="384"/>
              </a:xfrm>
            </p:grpSpPr>
            <p:sp>
              <p:nvSpPr>
                <p:cNvPr id="126146" name="Line 57"/>
                <p:cNvSpPr>
                  <a:spLocks noChangeShapeType="1"/>
                </p:cNvSpPr>
                <p:nvPr/>
              </p:nvSpPr>
              <p:spPr bwMode="auto">
                <a:xfrm>
                  <a:off x="1968" y="3072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147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2160" y="3072"/>
                  <a:ext cx="192" cy="38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148" name="Line 59"/>
                <p:cNvSpPr>
                  <a:spLocks noChangeShapeType="1"/>
                </p:cNvSpPr>
                <p:nvPr/>
              </p:nvSpPr>
              <p:spPr bwMode="auto">
                <a:xfrm>
                  <a:off x="1968" y="3072"/>
                  <a:ext cx="192" cy="38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6141" name="Line 60"/>
              <p:cNvSpPr>
                <a:spLocks noChangeShapeType="1"/>
              </p:cNvSpPr>
              <p:nvPr/>
            </p:nvSpPr>
            <p:spPr bwMode="auto">
              <a:xfrm>
                <a:off x="3060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6142" name="Group 61"/>
              <p:cNvGrpSpPr>
                <a:grpSpLocks/>
              </p:cNvGrpSpPr>
              <p:nvPr/>
            </p:nvGrpSpPr>
            <p:grpSpPr bwMode="auto">
              <a:xfrm>
                <a:off x="3228" y="2758"/>
                <a:ext cx="136" cy="144"/>
                <a:chOff x="1776" y="3024"/>
                <a:chExt cx="144" cy="144"/>
              </a:xfrm>
            </p:grpSpPr>
            <p:sp>
              <p:nvSpPr>
                <p:cNvPr id="126144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1776" y="3024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145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824" y="3072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6143" name="Oval 64"/>
              <p:cNvSpPr>
                <a:spLocks noChangeArrowheads="1"/>
              </p:cNvSpPr>
              <p:nvPr/>
            </p:nvSpPr>
            <p:spPr bwMode="auto">
              <a:xfrm>
                <a:off x="3128" y="3216"/>
                <a:ext cx="78" cy="82"/>
              </a:xfrm>
              <a:prstGeom prst="ellips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126084" name="Group 65"/>
            <p:cNvGrpSpPr>
              <a:grpSpLocks/>
            </p:cNvGrpSpPr>
            <p:nvPr/>
          </p:nvGrpSpPr>
          <p:grpSpPr bwMode="auto">
            <a:xfrm>
              <a:off x="3708" y="2505"/>
              <a:ext cx="304" cy="851"/>
              <a:chOff x="3060" y="2447"/>
              <a:chExt cx="304" cy="851"/>
            </a:xfrm>
          </p:grpSpPr>
          <p:sp>
            <p:nvSpPr>
              <p:cNvPr id="126129" name="Line 66"/>
              <p:cNvSpPr>
                <a:spLocks noChangeShapeType="1"/>
              </p:cNvSpPr>
              <p:nvPr/>
            </p:nvSpPr>
            <p:spPr bwMode="auto">
              <a:xfrm rot="10800000">
                <a:off x="3160" y="2447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6130" name="Group 67"/>
              <p:cNvGrpSpPr>
                <a:grpSpLocks/>
              </p:cNvGrpSpPr>
              <p:nvPr/>
            </p:nvGrpSpPr>
            <p:grpSpPr bwMode="auto">
              <a:xfrm>
                <a:off x="3070" y="2736"/>
                <a:ext cx="182" cy="192"/>
                <a:chOff x="1968" y="3072"/>
                <a:chExt cx="384" cy="384"/>
              </a:xfrm>
            </p:grpSpPr>
            <p:sp>
              <p:nvSpPr>
                <p:cNvPr id="126136" name="Line 68"/>
                <p:cNvSpPr>
                  <a:spLocks noChangeShapeType="1"/>
                </p:cNvSpPr>
                <p:nvPr/>
              </p:nvSpPr>
              <p:spPr bwMode="auto">
                <a:xfrm>
                  <a:off x="1968" y="3072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137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2160" y="3072"/>
                  <a:ext cx="192" cy="38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138" name="Line 70"/>
                <p:cNvSpPr>
                  <a:spLocks noChangeShapeType="1"/>
                </p:cNvSpPr>
                <p:nvPr/>
              </p:nvSpPr>
              <p:spPr bwMode="auto">
                <a:xfrm>
                  <a:off x="1968" y="3072"/>
                  <a:ext cx="192" cy="38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6131" name="Line 71"/>
              <p:cNvSpPr>
                <a:spLocks noChangeShapeType="1"/>
              </p:cNvSpPr>
              <p:nvPr/>
            </p:nvSpPr>
            <p:spPr bwMode="auto">
              <a:xfrm>
                <a:off x="3060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6132" name="Group 72"/>
              <p:cNvGrpSpPr>
                <a:grpSpLocks/>
              </p:cNvGrpSpPr>
              <p:nvPr/>
            </p:nvGrpSpPr>
            <p:grpSpPr bwMode="auto">
              <a:xfrm>
                <a:off x="3228" y="2758"/>
                <a:ext cx="136" cy="144"/>
                <a:chOff x="1776" y="3024"/>
                <a:chExt cx="144" cy="144"/>
              </a:xfrm>
            </p:grpSpPr>
            <p:sp>
              <p:nvSpPr>
                <p:cNvPr id="126134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1776" y="3024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135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1824" y="3072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6133" name="Oval 75"/>
              <p:cNvSpPr>
                <a:spLocks noChangeArrowheads="1"/>
              </p:cNvSpPr>
              <p:nvPr/>
            </p:nvSpPr>
            <p:spPr bwMode="auto">
              <a:xfrm>
                <a:off x="3128" y="3216"/>
                <a:ext cx="78" cy="82"/>
              </a:xfrm>
              <a:prstGeom prst="ellips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126085" name="Group 76"/>
            <p:cNvGrpSpPr>
              <a:grpSpLocks/>
            </p:cNvGrpSpPr>
            <p:nvPr/>
          </p:nvGrpSpPr>
          <p:grpSpPr bwMode="auto">
            <a:xfrm>
              <a:off x="3996" y="2505"/>
              <a:ext cx="304" cy="851"/>
              <a:chOff x="3060" y="2447"/>
              <a:chExt cx="304" cy="851"/>
            </a:xfrm>
          </p:grpSpPr>
          <p:sp>
            <p:nvSpPr>
              <p:cNvPr id="126119" name="Line 77"/>
              <p:cNvSpPr>
                <a:spLocks noChangeShapeType="1"/>
              </p:cNvSpPr>
              <p:nvPr/>
            </p:nvSpPr>
            <p:spPr bwMode="auto">
              <a:xfrm rot="10800000">
                <a:off x="3160" y="2447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6120" name="Group 78"/>
              <p:cNvGrpSpPr>
                <a:grpSpLocks/>
              </p:cNvGrpSpPr>
              <p:nvPr/>
            </p:nvGrpSpPr>
            <p:grpSpPr bwMode="auto">
              <a:xfrm>
                <a:off x="3070" y="2736"/>
                <a:ext cx="182" cy="192"/>
                <a:chOff x="1968" y="3072"/>
                <a:chExt cx="384" cy="384"/>
              </a:xfrm>
            </p:grpSpPr>
            <p:sp>
              <p:nvSpPr>
                <p:cNvPr id="126126" name="Line 79"/>
                <p:cNvSpPr>
                  <a:spLocks noChangeShapeType="1"/>
                </p:cNvSpPr>
                <p:nvPr/>
              </p:nvSpPr>
              <p:spPr bwMode="auto">
                <a:xfrm>
                  <a:off x="1968" y="3072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127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2160" y="3072"/>
                  <a:ext cx="192" cy="38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128" name="Line 81"/>
                <p:cNvSpPr>
                  <a:spLocks noChangeShapeType="1"/>
                </p:cNvSpPr>
                <p:nvPr/>
              </p:nvSpPr>
              <p:spPr bwMode="auto">
                <a:xfrm>
                  <a:off x="1968" y="3072"/>
                  <a:ext cx="192" cy="38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6121" name="Line 82"/>
              <p:cNvSpPr>
                <a:spLocks noChangeShapeType="1"/>
              </p:cNvSpPr>
              <p:nvPr/>
            </p:nvSpPr>
            <p:spPr bwMode="auto">
              <a:xfrm>
                <a:off x="3060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6122" name="Group 83"/>
              <p:cNvGrpSpPr>
                <a:grpSpLocks/>
              </p:cNvGrpSpPr>
              <p:nvPr/>
            </p:nvGrpSpPr>
            <p:grpSpPr bwMode="auto">
              <a:xfrm>
                <a:off x="3228" y="2758"/>
                <a:ext cx="136" cy="144"/>
                <a:chOff x="1776" y="3024"/>
                <a:chExt cx="144" cy="144"/>
              </a:xfrm>
            </p:grpSpPr>
            <p:sp>
              <p:nvSpPr>
                <p:cNvPr id="126124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1776" y="3024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125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1824" y="3072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6123" name="Oval 86"/>
              <p:cNvSpPr>
                <a:spLocks noChangeArrowheads="1"/>
              </p:cNvSpPr>
              <p:nvPr/>
            </p:nvSpPr>
            <p:spPr bwMode="auto">
              <a:xfrm>
                <a:off x="3128" y="3216"/>
                <a:ext cx="78" cy="82"/>
              </a:xfrm>
              <a:prstGeom prst="ellips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126086" name="Group 87"/>
            <p:cNvGrpSpPr>
              <a:grpSpLocks/>
            </p:cNvGrpSpPr>
            <p:nvPr/>
          </p:nvGrpSpPr>
          <p:grpSpPr bwMode="auto">
            <a:xfrm>
              <a:off x="4284" y="2505"/>
              <a:ext cx="304" cy="851"/>
              <a:chOff x="3060" y="2447"/>
              <a:chExt cx="304" cy="851"/>
            </a:xfrm>
          </p:grpSpPr>
          <p:sp>
            <p:nvSpPr>
              <p:cNvPr id="126109" name="Line 88"/>
              <p:cNvSpPr>
                <a:spLocks noChangeShapeType="1"/>
              </p:cNvSpPr>
              <p:nvPr/>
            </p:nvSpPr>
            <p:spPr bwMode="auto">
              <a:xfrm rot="10800000">
                <a:off x="3160" y="2447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6110" name="Group 89"/>
              <p:cNvGrpSpPr>
                <a:grpSpLocks/>
              </p:cNvGrpSpPr>
              <p:nvPr/>
            </p:nvGrpSpPr>
            <p:grpSpPr bwMode="auto">
              <a:xfrm>
                <a:off x="3070" y="2736"/>
                <a:ext cx="182" cy="192"/>
                <a:chOff x="1968" y="3072"/>
                <a:chExt cx="384" cy="384"/>
              </a:xfrm>
            </p:grpSpPr>
            <p:sp>
              <p:nvSpPr>
                <p:cNvPr id="126116" name="Line 90"/>
                <p:cNvSpPr>
                  <a:spLocks noChangeShapeType="1"/>
                </p:cNvSpPr>
                <p:nvPr/>
              </p:nvSpPr>
              <p:spPr bwMode="auto">
                <a:xfrm>
                  <a:off x="1968" y="3072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117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2160" y="3072"/>
                  <a:ext cx="192" cy="38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118" name="Line 92"/>
                <p:cNvSpPr>
                  <a:spLocks noChangeShapeType="1"/>
                </p:cNvSpPr>
                <p:nvPr/>
              </p:nvSpPr>
              <p:spPr bwMode="auto">
                <a:xfrm>
                  <a:off x="1968" y="3072"/>
                  <a:ext cx="192" cy="38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6111" name="Line 93"/>
              <p:cNvSpPr>
                <a:spLocks noChangeShapeType="1"/>
              </p:cNvSpPr>
              <p:nvPr/>
            </p:nvSpPr>
            <p:spPr bwMode="auto">
              <a:xfrm>
                <a:off x="3060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6112" name="Group 94"/>
              <p:cNvGrpSpPr>
                <a:grpSpLocks/>
              </p:cNvGrpSpPr>
              <p:nvPr/>
            </p:nvGrpSpPr>
            <p:grpSpPr bwMode="auto">
              <a:xfrm>
                <a:off x="3228" y="2758"/>
                <a:ext cx="136" cy="144"/>
                <a:chOff x="1776" y="3024"/>
                <a:chExt cx="144" cy="144"/>
              </a:xfrm>
            </p:grpSpPr>
            <p:sp>
              <p:nvSpPr>
                <p:cNvPr id="126114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776" y="3024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115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824" y="3072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6113" name="Oval 97"/>
              <p:cNvSpPr>
                <a:spLocks noChangeArrowheads="1"/>
              </p:cNvSpPr>
              <p:nvPr/>
            </p:nvSpPr>
            <p:spPr bwMode="auto">
              <a:xfrm>
                <a:off x="3128" y="3216"/>
                <a:ext cx="78" cy="82"/>
              </a:xfrm>
              <a:prstGeom prst="ellips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126087" name="Group 98"/>
            <p:cNvGrpSpPr>
              <a:grpSpLocks/>
            </p:cNvGrpSpPr>
            <p:nvPr/>
          </p:nvGrpSpPr>
          <p:grpSpPr bwMode="auto">
            <a:xfrm>
              <a:off x="4572" y="2505"/>
              <a:ext cx="304" cy="851"/>
              <a:chOff x="3060" y="2447"/>
              <a:chExt cx="304" cy="851"/>
            </a:xfrm>
          </p:grpSpPr>
          <p:sp>
            <p:nvSpPr>
              <p:cNvPr id="126099" name="Line 99"/>
              <p:cNvSpPr>
                <a:spLocks noChangeShapeType="1"/>
              </p:cNvSpPr>
              <p:nvPr/>
            </p:nvSpPr>
            <p:spPr bwMode="auto">
              <a:xfrm rot="10800000">
                <a:off x="3160" y="2447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6100" name="Group 100"/>
              <p:cNvGrpSpPr>
                <a:grpSpLocks/>
              </p:cNvGrpSpPr>
              <p:nvPr/>
            </p:nvGrpSpPr>
            <p:grpSpPr bwMode="auto">
              <a:xfrm>
                <a:off x="3070" y="2736"/>
                <a:ext cx="182" cy="192"/>
                <a:chOff x="1968" y="3072"/>
                <a:chExt cx="384" cy="384"/>
              </a:xfrm>
            </p:grpSpPr>
            <p:sp>
              <p:nvSpPr>
                <p:cNvPr id="126106" name="Line 101"/>
                <p:cNvSpPr>
                  <a:spLocks noChangeShapeType="1"/>
                </p:cNvSpPr>
                <p:nvPr/>
              </p:nvSpPr>
              <p:spPr bwMode="auto">
                <a:xfrm>
                  <a:off x="1968" y="3072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107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2160" y="3072"/>
                  <a:ext cx="192" cy="38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108" name="Line 103"/>
                <p:cNvSpPr>
                  <a:spLocks noChangeShapeType="1"/>
                </p:cNvSpPr>
                <p:nvPr/>
              </p:nvSpPr>
              <p:spPr bwMode="auto">
                <a:xfrm>
                  <a:off x="1968" y="3072"/>
                  <a:ext cx="192" cy="38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6101" name="Line 104"/>
              <p:cNvSpPr>
                <a:spLocks noChangeShapeType="1"/>
              </p:cNvSpPr>
              <p:nvPr/>
            </p:nvSpPr>
            <p:spPr bwMode="auto">
              <a:xfrm>
                <a:off x="3060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6102" name="Group 105"/>
              <p:cNvGrpSpPr>
                <a:grpSpLocks/>
              </p:cNvGrpSpPr>
              <p:nvPr/>
            </p:nvGrpSpPr>
            <p:grpSpPr bwMode="auto">
              <a:xfrm>
                <a:off x="3228" y="2758"/>
                <a:ext cx="136" cy="144"/>
                <a:chOff x="1776" y="3024"/>
                <a:chExt cx="144" cy="144"/>
              </a:xfrm>
            </p:grpSpPr>
            <p:sp>
              <p:nvSpPr>
                <p:cNvPr id="126104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1776" y="3024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105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1824" y="3072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6103" name="Oval 108"/>
              <p:cNvSpPr>
                <a:spLocks noChangeArrowheads="1"/>
              </p:cNvSpPr>
              <p:nvPr/>
            </p:nvSpPr>
            <p:spPr bwMode="auto">
              <a:xfrm>
                <a:off x="3128" y="3216"/>
                <a:ext cx="78" cy="82"/>
              </a:xfrm>
              <a:prstGeom prst="ellips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126088" name="Line 109"/>
            <p:cNvSpPr>
              <a:spLocks noChangeShapeType="1"/>
            </p:cNvSpPr>
            <p:nvPr/>
          </p:nvSpPr>
          <p:spPr bwMode="auto">
            <a:xfrm rot="10800000">
              <a:off x="4960" y="2505"/>
              <a:ext cx="0" cy="76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6089" name="Group 110"/>
            <p:cNvGrpSpPr>
              <a:grpSpLocks/>
            </p:cNvGrpSpPr>
            <p:nvPr/>
          </p:nvGrpSpPr>
          <p:grpSpPr bwMode="auto">
            <a:xfrm>
              <a:off x="4870" y="2794"/>
              <a:ext cx="182" cy="192"/>
              <a:chOff x="1968" y="3072"/>
              <a:chExt cx="384" cy="384"/>
            </a:xfrm>
          </p:grpSpPr>
          <p:sp>
            <p:nvSpPr>
              <p:cNvPr id="126096" name="Line 111"/>
              <p:cNvSpPr>
                <a:spLocks noChangeShapeType="1"/>
              </p:cNvSpPr>
              <p:nvPr/>
            </p:nvSpPr>
            <p:spPr bwMode="auto">
              <a:xfrm>
                <a:off x="1968" y="3072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097" name="Line 112"/>
              <p:cNvSpPr>
                <a:spLocks noChangeShapeType="1"/>
              </p:cNvSpPr>
              <p:nvPr/>
            </p:nvSpPr>
            <p:spPr bwMode="auto">
              <a:xfrm flipH="1">
                <a:off x="2160" y="3072"/>
                <a:ext cx="192" cy="38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098" name="Line 113"/>
              <p:cNvSpPr>
                <a:spLocks noChangeShapeType="1"/>
              </p:cNvSpPr>
              <p:nvPr/>
            </p:nvSpPr>
            <p:spPr bwMode="auto">
              <a:xfrm>
                <a:off x="1968" y="3072"/>
                <a:ext cx="192" cy="38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6090" name="Line 114"/>
            <p:cNvSpPr>
              <a:spLocks noChangeShapeType="1"/>
            </p:cNvSpPr>
            <p:nvPr/>
          </p:nvSpPr>
          <p:spPr bwMode="auto">
            <a:xfrm>
              <a:off x="4860" y="2986"/>
              <a:ext cx="19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6091" name="Group 115"/>
            <p:cNvGrpSpPr>
              <a:grpSpLocks/>
            </p:cNvGrpSpPr>
            <p:nvPr/>
          </p:nvGrpSpPr>
          <p:grpSpPr bwMode="auto">
            <a:xfrm>
              <a:off x="2984" y="2832"/>
              <a:ext cx="136" cy="144"/>
              <a:chOff x="1776" y="3024"/>
              <a:chExt cx="144" cy="144"/>
            </a:xfrm>
          </p:grpSpPr>
          <p:sp>
            <p:nvSpPr>
              <p:cNvPr id="126094" name="Line 116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095" name="Line 117"/>
              <p:cNvSpPr>
                <a:spLocks noChangeShapeType="1"/>
              </p:cNvSpPr>
              <p:nvPr/>
            </p:nvSpPr>
            <p:spPr bwMode="auto">
              <a:xfrm flipH="1">
                <a:off x="1824" y="307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6092" name="Oval 118"/>
            <p:cNvSpPr>
              <a:spLocks noChangeArrowheads="1"/>
            </p:cNvSpPr>
            <p:nvPr/>
          </p:nvSpPr>
          <p:spPr bwMode="auto">
            <a:xfrm>
              <a:off x="4928" y="3274"/>
              <a:ext cx="78" cy="82"/>
            </a:xfrm>
            <a:prstGeom prst="ellips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29495" name="Text Box 119"/>
            <p:cNvSpPr txBox="1">
              <a:spLocks noChangeArrowheads="1"/>
            </p:cNvSpPr>
            <p:nvPr/>
          </p:nvSpPr>
          <p:spPr bwMode="auto">
            <a:xfrm>
              <a:off x="4092" y="2073"/>
              <a:ext cx="240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+</a:t>
              </a:r>
            </a:p>
          </p:txBody>
        </p:sp>
      </p:grpSp>
      <p:grpSp>
        <p:nvGrpSpPr>
          <p:cNvPr id="29" name="Group 120"/>
          <p:cNvGrpSpPr>
            <a:grpSpLocks/>
          </p:cNvGrpSpPr>
          <p:nvPr/>
        </p:nvGrpSpPr>
        <p:grpSpPr bwMode="auto">
          <a:xfrm>
            <a:off x="5562600" y="914400"/>
            <a:ext cx="1601788" cy="2424113"/>
            <a:chOff x="3504" y="576"/>
            <a:chExt cx="1009" cy="1527"/>
          </a:xfrm>
        </p:grpSpPr>
        <p:sp>
          <p:nvSpPr>
            <p:cNvPr id="126062" name="Rectangle 121"/>
            <p:cNvSpPr>
              <a:spLocks noChangeArrowheads="1"/>
            </p:cNvSpPr>
            <p:nvPr/>
          </p:nvSpPr>
          <p:spPr bwMode="auto">
            <a:xfrm>
              <a:off x="3888" y="1776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endParaRPr lang="en-US" altLang="zh-CN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126063" name="Group 122"/>
            <p:cNvGrpSpPr>
              <a:grpSpLocks/>
            </p:cNvGrpSpPr>
            <p:nvPr/>
          </p:nvGrpSpPr>
          <p:grpSpPr bwMode="auto">
            <a:xfrm>
              <a:off x="3504" y="576"/>
              <a:ext cx="1009" cy="1232"/>
              <a:chOff x="4512" y="576"/>
              <a:chExt cx="1009" cy="1232"/>
            </a:xfrm>
          </p:grpSpPr>
          <p:sp>
            <p:nvSpPr>
              <p:cNvPr id="126064" name="Rectangle 123"/>
              <p:cNvSpPr>
                <a:spLocks noChangeArrowheads="1"/>
              </p:cNvSpPr>
              <p:nvPr/>
            </p:nvSpPr>
            <p:spPr bwMode="auto">
              <a:xfrm>
                <a:off x="4752" y="896"/>
                <a:ext cx="480" cy="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6065" name="Rectangle 124"/>
              <p:cNvSpPr>
                <a:spLocks noChangeArrowheads="1"/>
              </p:cNvSpPr>
              <p:nvPr/>
            </p:nvSpPr>
            <p:spPr bwMode="auto">
              <a:xfrm>
                <a:off x="4752" y="1328"/>
                <a:ext cx="480" cy="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6066" name="Rectangle 125"/>
              <p:cNvSpPr>
                <a:spLocks noChangeArrowheads="1"/>
              </p:cNvSpPr>
              <p:nvPr/>
            </p:nvSpPr>
            <p:spPr bwMode="auto">
              <a:xfrm>
                <a:off x="4752" y="1760"/>
                <a:ext cx="480" cy="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6067" name="Rectangle 126"/>
              <p:cNvSpPr>
                <a:spLocks noChangeArrowheads="1"/>
              </p:cNvSpPr>
              <p:nvPr/>
            </p:nvSpPr>
            <p:spPr bwMode="auto">
              <a:xfrm>
                <a:off x="5232" y="944"/>
                <a:ext cx="48" cy="384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6068" name="Rectangle 127"/>
              <p:cNvSpPr>
                <a:spLocks noChangeArrowheads="1"/>
              </p:cNvSpPr>
              <p:nvPr/>
            </p:nvSpPr>
            <p:spPr bwMode="auto">
              <a:xfrm>
                <a:off x="4704" y="1376"/>
                <a:ext cx="48" cy="3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6069" name="Rectangle 128"/>
              <p:cNvSpPr>
                <a:spLocks noChangeArrowheads="1"/>
              </p:cNvSpPr>
              <p:nvPr/>
            </p:nvSpPr>
            <p:spPr bwMode="auto">
              <a:xfrm>
                <a:off x="4704" y="944"/>
                <a:ext cx="48" cy="3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6070" name="Rectangle 129"/>
              <p:cNvSpPr>
                <a:spLocks noChangeArrowheads="1"/>
              </p:cNvSpPr>
              <p:nvPr/>
            </p:nvSpPr>
            <p:spPr bwMode="auto">
              <a:xfrm>
                <a:off x="5232" y="1376"/>
                <a:ext cx="48" cy="384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6071" name="Rectangle 130"/>
              <p:cNvSpPr>
                <a:spLocks noChangeArrowheads="1"/>
              </p:cNvSpPr>
              <p:nvPr/>
            </p:nvSpPr>
            <p:spPr bwMode="auto">
              <a:xfrm>
                <a:off x="4896" y="104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126072" name="Rectangle 131"/>
              <p:cNvSpPr>
                <a:spLocks noChangeArrowheads="1"/>
              </p:cNvSpPr>
              <p:nvPr/>
            </p:nvSpPr>
            <p:spPr bwMode="auto">
              <a:xfrm>
                <a:off x="4512" y="960"/>
                <a:ext cx="19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f</a:t>
                </a:r>
                <a:endParaRPr lang="en-US" altLang="zh-CN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6073" name="Rectangle 132"/>
              <p:cNvSpPr>
                <a:spLocks noChangeArrowheads="1"/>
              </p:cNvSpPr>
              <p:nvPr/>
            </p:nvSpPr>
            <p:spPr bwMode="auto">
              <a:xfrm>
                <a:off x="4512" y="1392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e</a:t>
                </a:r>
                <a:endParaRPr lang="en-US" altLang="zh-CN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6074" name="Rectangle 133"/>
              <p:cNvSpPr>
                <a:spLocks noChangeArrowheads="1"/>
              </p:cNvSpPr>
              <p:nvPr/>
            </p:nvSpPr>
            <p:spPr bwMode="auto">
              <a:xfrm>
                <a:off x="5280" y="1376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c</a:t>
                </a:r>
                <a:endParaRPr lang="en-US" altLang="zh-CN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6075" name="Rectangle 134"/>
              <p:cNvSpPr>
                <a:spLocks noChangeArrowheads="1"/>
              </p:cNvSpPr>
              <p:nvPr/>
            </p:nvSpPr>
            <p:spPr bwMode="auto">
              <a:xfrm>
                <a:off x="5280" y="944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b</a:t>
                </a:r>
                <a:endParaRPr lang="en-US" altLang="zh-CN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6076" name="Rectangle 135"/>
              <p:cNvSpPr>
                <a:spLocks noChangeArrowheads="1"/>
              </p:cNvSpPr>
              <p:nvPr/>
            </p:nvSpPr>
            <p:spPr bwMode="auto">
              <a:xfrm>
                <a:off x="4896" y="576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</a:t>
                </a:r>
                <a:endParaRPr lang="en-US" altLang="zh-CN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</p:grpSp>
      <p:grpSp>
        <p:nvGrpSpPr>
          <p:cNvPr id="31" name="Group 136"/>
          <p:cNvGrpSpPr>
            <a:grpSpLocks/>
          </p:cNvGrpSpPr>
          <p:nvPr/>
        </p:nvGrpSpPr>
        <p:grpSpPr bwMode="auto">
          <a:xfrm>
            <a:off x="5562600" y="914400"/>
            <a:ext cx="1581150" cy="2424113"/>
            <a:chOff x="4512" y="624"/>
            <a:chExt cx="996" cy="1527"/>
          </a:xfrm>
        </p:grpSpPr>
        <p:sp>
          <p:nvSpPr>
            <p:cNvPr id="126048" name="Rectangle 137"/>
            <p:cNvSpPr>
              <a:spLocks noChangeArrowheads="1"/>
            </p:cNvSpPr>
            <p:nvPr/>
          </p:nvSpPr>
          <p:spPr bwMode="auto">
            <a:xfrm>
              <a:off x="4752" y="944"/>
              <a:ext cx="480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6049" name="Rectangle 138"/>
            <p:cNvSpPr>
              <a:spLocks noChangeArrowheads="1"/>
            </p:cNvSpPr>
            <p:nvPr/>
          </p:nvSpPr>
          <p:spPr bwMode="auto">
            <a:xfrm>
              <a:off x="4752" y="1376"/>
              <a:ext cx="480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6050" name="Rectangle 139"/>
            <p:cNvSpPr>
              <a:spLocks noChangeArrowheads="1"/>
            </p:cNvSpPr>
            <p:nvPr/>
          </p:nvSpPr>
          <p:spPr bwMode="auto">
            <a:xfrm>
              <a:off x="4752" y="1808"/>
              <a:ext cx="480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6051" name="Rectangle 140"/>
            <p:cNvSpPr>
              <a:spLocks noChangeArrowheads="1"/>
            </p:cNvSpPr>
            <p:nvPr/>
          </p:nvSpPr>
          <p:spPr bwMode="auto">
            <a:xfrm>
              <a:off x="5232" y="992"/>
              <a:ext cx="48" cy="38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6052" name="Rectangle 141"/>
            <p:cNvSpPr>
              <a:spLocks noChangeArrowheads="1"/>
            </p:cNvSpPr>
            <p:nvPr/>
          </p:nvSpPr>
          <p:spPr bwMode="auto">
            <a:xfrm>
              <a:off x="4704" y="1424"/>
              <a:ext cx="48" cy="38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6053" name="Rectangle 142"/>
            <p:cNvSpPr>
              <a:spLocks noChangeArrowheads="1"/>
            </p:cNvSpPr>
            <p:nvPr/>
          </p:nvSpPr>
          <p:spPr bwMode="auto">
            <a:xfrm>
              <a:off x="4704" y="992"/>
              <a:ext cx="48" cy="3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6054" name="Rectangle 143"/>
            <p:cNvSpPr>
              <a:spLocks noChangeArrowheads="1"/>
            </p:cNvSpPr>
            <p:nvPr/>
          </p:nvSpPr>
          <p:spPr bwMode="auto">
            <a:xfrm>
              <a:off x="5232" y="1424"/>
              <a:ext cx="48" cy="3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6055" name="Rectangle 144"/>
            <p:cNvSpPr>
              <a:spLocks noChangeArrowheads="1"/>
            </p:cNvSpPr>
            <p:nvPr/>
          </p:nvSpPr>
          <p:spPr bwMode="auto">
            <a:xfrm>
              <a:off x="4896" y="108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g</a:t>
              </a:r>
            </a:p>
          </p:txBody>
        </p:sp>
        <p:sp>
          <p:nvSpPr>
            <p:cNvPr id="126056" name="Rectangle 145"/>
            <p:cNvSpPr>
              <a:spLocks noChangeArrowheads="1"/>
            </p:cNvSpPr>
            <p:nvPr/>
          </p:nvSpPr>
          <p:spPr bwMode="auto">
            <a:xfrm>
              <a:off x="4512" y="1008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f</a:t>
              </a:r>
              <a:endParaRPr lang="en-US" altLang="zh-CN" b="1" i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6057" name="Rectangle 146"/>
            <p:cNvSpPr>
              <a:spLocks noChangeArrowheads="1"/>
            </p:cNvSpPr>
            <p:nvPr/>
          </p:nvSpPr>
          <p:spPr bwMode="auto">
            <a:xfrm>
              <a:off x="4512" y="1440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e</a:t>
              </a:r>
              <a:endParaRPr lang="en-US" altLang="zh-CN" b="1" i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6058" name="Rectangle 147"/>
            <p:cNvSpPr>
              <a:spLocks noChangeArrowheads="1"/>
            </p:cNvSpPr>
            <p:nvPr/>
          </p:nvSpPr>
          <p:spPr bwMode="auto">
            <a:xfrm>
              <a:off x="4896" y="182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endParaRPr lang="en-US" altLang="zh-CN" b="1" i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6059" name="Rectangle 148"/>
            <p:cNvSpPr>
              <a:spLocks noChangeArrowheads="1"/>
            </p:cNvSpPr>
            <p:nvPr/>
          </p:nvSpPr>
          <p:spPr bwMode="auto">
            <a:xfrm>
              <a:off x="5280" y="1424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endParaRPr lang="en-US" altLang="zh-CN" b="1" i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6060" name="Rectangle 149"/>
            <p:cNvSpPr>
              <a:spLocks noChangeArrowheads="1"/>
            </p:cNvSpPr>
            <p:nvPr/>
          </p:nvSpPr>
          <p:spPr bwMode="auto">
            <a:xfrm>
              <a:off x="5280" y="99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b="1" i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6061" name="Rectangle 150"/>
            <p:cNvSpPr>
              <a:spLocks noChangeArrowheads="1"/>
            </p:cNvSpPr>
            <p:nvPr/>
          </p:nvSpPr>
          <p:spPr bwMode="auto">
            <a:xfrm>
              <a:off x="4896" y="62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b="1" i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134144" name="Group 151"/>
          <p:cNvGrpSpPr>
            <a:grpSpLocks/>
          </p:cNvGrpSpPr>
          <p:nvPr/>
        </p:nvGrpSpPr>
        <p:grpSpPr bwMode="auto">
          <a:xfrm>
            <a:off x="914400" y="3505200"/>
            <a:ext cx="3668713" cy="2514600"/>
            <a:chOff x="643" y="2208"/>
            <a:chExt cx="2311" cy="1584"/>
          </a:xfrm>
        </p:grpSpPr>
        <p:sp>
          <p:nvSpPr>
            <p:cNvPr id="125965" name="Rectangle 152"/>
            <p:cNvSpPr>
              <a:spLocks noChangeArrowheads="1"/>
            </p:cNvSpPr>
            <p:nvPr/>
          </p:nvSpPr>
          <p:spPr bwMode="auto">
            <a:xfrm>
              <a:off x="1154" y="3465"/>
              <a:ext cx="1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66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共阴极接法</a:t>
              </a:r>
              <a:endParaRPr lang="zh-CN" altLang="en-US" sz="3200" b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125966" name="Group 153"/>
            <p:cNvGrpSpPr>
              <a:grpSpLocks/>
            </p:cNvGrpSpPr>
            <p:nvPr/>
          </p:nvGrpSpPr>
          <p:grpSpPr bwMode="auto">
            <a:xfrm>
              <a:off x="643" y="2208"/>
              <a:ext cx="2311" cy="1248"/>
              <a:chOff x="576" y="2217"/>
              <a:chExt cx="2311" cy="1248"/>
            </a:xfrm>
          </p:grpSpPr>
          <p:grpSp>
            <p:nvGrpSpPr>
              <p:cNvPr id="125967" name="Group 154"/>
              <p:cNvGrpSpPr>
                <a:grpSpLocks/>
              </p:cNvGrpSpPr>
              <p:nvPr/>
            </p:nvGrpSpPr>
            <p:grpSpPr bwMode="auto">
              <a:xfrm>
                <a:off x="768" y="2217"/>
                <a:ext cx="2119" cy="233"/>
                <a:chOff x="3164" y="3552"/>
                <a:chExt cx="2214" cy="233"/>
              </a:xfrm>
            </p:grpSpPr>
            <p:sp>
              <p:nvSpPr>
                <p:cNvPr id="126041" name="Rectangle 155"/>
                <p:cNvSpPr>
                  <a:spLocks noChangeArrowheads="1"/>
                </p:cNvSpPr>
                <p:nvPr/>
              </p:nvSpPr>
              <p:spPr bwMode="auto">
                <a:xfrm>
                  <a:off x="3164" y="3552"/>
                  <a:ext cx="19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26042" name="Rectangle 156"/>
                <p:cNvSpPr>
                  <a:spLocks noChangeArrowheads="1"/>
                </p:cNvSpPr>
                <p:nvPr/>
              </p:nvSpPr>
              <p:spPr bwMode="auto">
                <a:xfrm>
                  <a:off x="3499" y="3552"/>
                  <a:ext cx="19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126043" name="Rectangle 157"/>
                <p:cNvSpPr>
                  <a:spLocks noChangeArrowheads="1"/>
                </p:cNvSpPr>
                <p:nvPr/>
              </p:nvSpPr>
              <p:spPr bwMode="auto">
                <a:xfrm>
                  <a:off x="3842" y="3552"/>
                  <a:ext cx="189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126044" name="Rectangle 158"/>
                <p:cNvSpPr>
                  <a:spLocks noChangeArrowheads="1"/>
                </p:cNvSpPr>
                <p:nvPr/>
              </p:nvSpPr>
              <p:spPr bwMode="auto">
                <a:xfrm>
                  <a:off x="4171" y="3552"/>
                  <a:ext cx="19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126045" name="Rectangle 159"/>
                <p:cNvSpPr>
                  <a:spLocks noChangeArrowheads="1"/>
                </p:cNvSpPr>
                <p:nvPr/>
              </p:nvSpPr>
              <p:spPr bwMode="auto">
                <a:xfrm>
                  <a:off x="4514" y="3552"/>
                  <a:ext cx="189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e</a:t>
                  </a:r>
                </a:p>
              </p:txBody>
            </p:sp>
            <p:sp>
              <p:nvSpPr>
                <p:cNvPr id="126046" name="Rectangle 160"/>
                <p:cNvSpPr>
                  <a:spLocks noChangeArrowheads="1"/>
                </p:cNvSpPr>
                <p:nvPr/>
              </p:nvSpPr>
              <p:spPr bwMode="auto">
                <a:xfrm>
                  <a:off x="4860" y="3552"/>
                  <a:ext cx="17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f</a:t>
                  </a:r>
                </a:p>
              </p:txBody>
            </p:sp>
            <p:sp>
              <p:nvSpPr>
                <p:cNvPr id="126047" name="Rectangle 161"/>
                <p:cNvSpPr>
                  <a:spLocks noChangeArrowheads="1"/>
                </p:cNvSpPr>
                <p:nvPr/>
              </p:nvSpPr>
              <p:spPr bwMode="auto">
                <a:xfrm>
                  <a:off x="5180" y="3552"/>
                  <a:ext cx="19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g</a:t>
                  </a:r>
                </a:p>
              </p:txBody>
            </p:sp>
          </p:grpSp>
          <p:sp>
            <p:nvSpPr>
              <p:cNvPr id="125968" name="Line 162"/>
              <p:cNvSpPr>
                <a:spLocks noChangeShapeType="1"/>
              </p:cNvSpPr>
              <p:nvPr/>
            </p:nvSpPr>
            <p:spPr bwMode="auto">
              <a:xfrm flipV="1">
                <a:off x="814" y="3342"/>
                <a:ext cx="1974" cy="0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5969" name="Group 163"/>
              <p:cNvGrpSpPr>
                <a:grpSpLocks/>
              </p:cNvGrpSpPr>
              <p:nvPr/>
            </p:nvGrpSpPr>
            <p:grpSpPr bwMode="auto">
              <a:xfrm>
                <a:off x="1707" y="3321"/>
                <a:ext cx="94" cy="144"/>
                <a:chOff x="1680" y="3312"/>
                <a:chExt cx="96" cy="144"/>
              </a:xfrm>
            </p:grpSpPr>
            <p:sp>
              <p:nvSpPr>
                <p:cNvPr id="126039" name="Line 164"/>
                <p:cNvSpPr>
                  <a:spLocks noChangeShapeType="1"/>
                </p:cNvSpPr>
                <p:nvPr/>
              </p:nvSpPr>
              <p:spPr bwMode="auto">
                <a:xfrm>
                  <a:off x="1728" y="3312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040" name="Line 165"/>
                <p:cNvSpPr>
                  <a:spLocks noChangeShapeType="1"/>
                </p:cNvSpPr>
                <p:nvPr/>
              </p:nvSpPr>
              <p:spPr bwMode="auto">
                <a:xfrm>
                  <a:off x="1680" y="3456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970" name="Group 166"/>
              <p:cNvGrpSpPr>
                <a:grpSpLocks/>
              </p:cNvGrpSpPr>
              <p:nvPr/>
            </p:nvGrpSpPr>
            <p:grpSpPr bwMode="auto">
              <a:xfrm>
                <a:off x="720" y="2505"/>
                <a:ext cx="305" cy="836"/>
                <a:chOff x="3072" y="1584"/>
                <a:chExt cx="311" cy="836"/>
              </a:xfrm>
            </p:grpSpPr>
            <p:sp>
              <p:nvSpPr>
                <p:cNvPr id="126030" name="Line 167"/>
                <p:cNvSpPr>
                  <a:spLocks noChangeShapeType="1"/>
                </p:cNvSpPr>
                <p:nvPr/>
              </p:nvSpPr>
              <p:spPr bwMode="auto">
                <a:xfrm>
                  <a:off x="3072" y="189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031" name="Line 168"/>
                <p:cNvSpPr>
                  <a:spLocks noChangeShapeType="1"/>
                </p:cNvSpPr>
                <p:nvPr/>
              </p:nvSpPr>
              <p:spPr bwMode="auto">
                <a:xfrm flipH="1">
                  <a:off x="3168" y="1892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6032" name="Group 169"/>
                <p:cNvGrpSpPr>
                  <a:grpSpLocks/>
                </p:cNvGrpSpPr>
                <p:nvPr/>
              </p:nvGrpSpPr>
              <p:grpSpPr bwMode="auto">
                <a:xfrm>
                  <a:off x="3239" y="1920"/>
                  <a:ext cx="144" cy="144"/>
                  <a:chOff x="3264" y="1892"/>
                  <a:chExt cx="144" cy="144"/>
                </a:xfrm>
              </p:grpSpPr>
              <p:sp>
                <p:nvSpPr>
                  <p:cNvPr id="126037" name="Line 1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64" y="1892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rgbClr val="3333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38" name="Line 17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1940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rgbClr val="3333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6033" name="Line 172"/>
                <p:cNvSpPr>
                  <a:spLocks noChangeShapeType="1"/>
                </p:cNvSpPr>
                <p:nvPr/>
              </p:nvSpPr>
              <p:spPr bwMode="auto">
                <a:xfrm>
                  <a:off x="3168" y="1652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034" name="Line 173"/>
                <p:cNvSpPr>
                  <a:spLocks noChangeShapeType="1"/>
                </p:cNvSpPr>
                <p:nvPr/>
              </p:nvSpPr>
              <p:spPr bwMode="auto">
                <a:xfrm>
                  <a:off x="3072" y="1892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035" name="Oval 174"/>
                <p:cNvSpPr>
                  <a:spLocks noChangeArrowheads="1"/>
                </p:cNvSpPr>
                <p:nvPr/>
              </p:nvSpPr>
              <p:spPr bwMode="auto">
                <a:xfrm>
                  <a:off x="3130" y="1584"/>
                  <a:ext cx="72" cy="73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26036" name="Line 175"/>
                <p:cNvSpPr>
                  <a:spLocks noChangeShapeType="1"/>
                </p:cNvSpPr>
                <p:nvPr/>
              </p:nvSpPr>
              <p:spPr bwMode="auto">
                <a:xfrm>
                  <a:off x="3072" y="2097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971" name="Group 176"/>
              <p:cNvGrpSpPr>
                <a:grpSpLocks/>
              </p:cNvGrpSpPr>
              <p:nvPr/>
            </p:nvGrpSpPr>
            <p:grpSpPr bwMode="auto">
              <a:xfrm>
                <a:off x="1660" y="2505"/>
                <a:ext cx="305" cy="836"/>
                <a:chOff x="3072" y="1584"/>
                <a:chExt cx="311" cy="836"/>
              </a:xfrm>
            </p:grpSpPr>
            <p:sp>
              <p:nvSpPr>
                <p:cNvPr id="126021" name="Line 177"/>
                <p:cNvSpPr>
                  <a:spLocks noChangeShapeType="1"/>
                </p:cNvSpPr>
                <p:nvPr/>
              </p:nvSpPr>
              <p:spPr bwMode="auto">
                <a:xfrm>
                  <a:off x="3072" y="189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022" name="Line 178"/>
                <p:cNvSpPr>
                  <a:spLocks noChangeShapeType="1"/>
                </p:cNvSpPr>
                <p:nvPr/>
              </p:nvSpPr>
              <p:spPr bwMode="auto">
                <a:xfrm flipH="1">
                  <a:off x="3168" y="1892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6023" name="Group 179"/>
                <p:cNvGrpSpPr>
                  <a:grpSpLocks/>
                </p:cNvGrpSpPr>
                <p:nvPr/>
              </p:nvGrpSpPr>
              <p:grpSpPr bwMode="auto">
                <a:xfrm>
                  <a:off x="3239" y="1920"/>
                  <a:ext cx="144" cy="144"/>
                  <a:chOff x="3264" y="1892"/>
                  <a:chExt cx="144" cy="144"/>
                </a:xfrm>
              </p:grpSpPr>
              <p:sp>
                <p:nvSpPr>
                  <p:cNvPr id="126028" name="Line 18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64" y="1892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rgbClr val="3333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29" name="Line 18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1940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rgbClr val="3333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6024" name="Line 182"/>
                <p:cNvSpPr>
                  <a:spLocks noChangeShapeType="1"/>
                </p:cNvSpPr>
                <p:nvPr/>
              </p:nvSpPr>
              <p:spPr bwMode="auto">
                <a:xfrm>
                  <a:off x="3168" y="1652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025" name="Line 183"/>
                <p:cNvSpPr>
                  <a:spLocks noChangeShapeType="1"/>
                </p:cNvSpPr>
                <p:nvPr/>
              </p:nvSpPr>
              <p:spPr bwMode="auto">
                <a:xfrm>
                  <a:off x="3072" y="1892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026" name="Oval 184"/>
                <p:cNvSpPr>
                  <a:spLocks noChangeArrowheads="1"/>
                </p:cNvSpPr>
                <p:nvPr/>
              </p:nvSpPr>
              <p:spPr bwMode="auto">
                <a:xfrm>
                  <a:off x="3130" y="1584"/>
                  <a:ext cx="72" cy="73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26027" name="Line 185"/>
                <p:cNvSpPr>
                  <a:spLocks noChangeShapeType="1"/>
                </p:cNvSpPr>
                <p:nvPr/>
              </p:nvSpPr>
              <p:spPr bwMode="auto">
                <a:xfrm>
                  <a:off x="3072" y="2097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972" name="Group 186"/>
              <p:cNvGrpSpPr>
                <a:grpSpLocks/>
              </p:cNvGrpSpPr>
              <p:nvPr/>
            </p:nvGrpSpPr>
            <p:grpSpPr bwMode="auto">
              <a:xfrm>
                <a:off x="1989" y="2505"/>
                <a:ext cx="305" cy="836"/>
                <a:chOff x="3072" y="1584"/>
                <a:chExt cx="311" cy="836"/>
              </a:xfrm>
            </p:grpSpPr>
            <p:sp>
              <p:nvSpPr>
                <p:cNvPr id="126012" name="Line 187"/>
                <p:cNvSpPr>
                  <a:spLocks noChangeShapeType="1"/>
                </p:cNvSpPr>
                <p:nvPr/>
              </p:nvSpPr>
              <p:spPr bwMode="auto">
                <a:xfrm>
                  <a:off x="3072" y="189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013" name="Line 188"/>
                <p:cNvSpPr>
                  <a:spLocks noChangeShapeType="1"/>
                </p:cNvSpPr>
                <p:nvPr/>
              </p:nvSpPr>
              <p:spPr bwMode="auto">
                <a:xfrm flipH="1">
                  <a:off x="3168" y="1892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6014" name="Group 189"/>
                <p:cNvGrpSpPr>
                  <a:grpSpLocks/>
                </p:cNvGrpSpPr>
                <p:nvPr/>
              </p:nvGrpSpPr>
              <p:grpSpPr bwMode="auto">
                <a:xfrm>
                  <a:off x="3239" y="1920"/>
                  <a:ext cx="144" cy="144"/>
                  <a:chOff x="3264" y="1892"/>
                  <a:chExt cx="144" cy="144"/>
                </a:xfrm>
              </p:grpSpPr>
              <p:sp>
                <p:nvSpPr>
                  <p:cNvPr id="126019" name="Line 19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64" y="1892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rgbClr val="3333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20" name="Line 19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1940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rgbClr val="3333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6015" name="Line 192"/>
                <p:cNvSpPr>
                  <a:spLocks noChangeShapeType="1"/>
                </p:cNvSpPr>
                <p:nvPr/>
              </p:nvSpPr>
              <p:spPr bwMode="auto">
                <a:xfrm>
                  <a:off x="3168" y="1652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016" name="Line 193"/>
                <p:cNvSpPr>
                  <a:spLocks noChangeShapeType="1"/>
                </p:cNvSpPr>
                <p:nvPr/>
              </p:nvSpPr>
              <p:spPr bwMode="auto">
                <a:xfrm>
                  <a:off x="3072" y="1892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017" name="Oval 194"/>
                <p:cNvSpPr>
                  <a:spLocks noChangeArrowheads="1"/>
                </p:cNvSpPr>
                <p:nvPr/>
              </p:nvSpPr>
              <p:spPr bwMode="auto">
                <a:xfrm>
                  <a:off x="3130" y="1584"/>
                  <a:ext cx="72" cy="73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26018" name="Line 195"/>
                <p:cNvSpPr>
                  <a:spLocks noChangeShapeType="1"/>
                </p:cNvSpPr>
                <p:nvPr/>
              </p:nvSpPr>
              <p:spPr bwMode="auto">
                <a:xfrm>
                  <a:off x="3072" y="2097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973" name="Group 196"/>
              <p:cNvGrpSpPr>
                <a:grpSpLocks/>
              </p:cNvGrpSpPr>
              <p:nvPr/>
            </p:nvGrpSpPr>
            <p:grpSpPr bwMode="auto">
              <a:xfrm>
                <a:off x="2318" y="2505"/>
                <a:ext cx="305" cy="836"/>
                <a:chOff x="3072" y="1584"/>
                <a:chExt cx="311" cy="836"/>
              </a:xfrm>
            </p:grpSpPr>
            <p:sp>
              <p:nvSpPr>
                <p:cNvPr id="126003" name="Line 197"/>
                <p:cNvSpPr>
                  <a:spLocks noChangeShapeType="1"/>
                </p:cNvSpPr>
                <p:nvPr/>
              </p:nvSpPr>
              <p:spPr bwMode="auto">
                <a:xfrm>
                  <a:off x="3072" y="189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004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3168" y="1892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6005" name="Group 199"/>
                <p:cNvGrpSpPr>
                  <a:grpSpLocks/>
                </p:cNvGrpSpPr>
                <p:nvPr/>
              </p:nvGrpSpPr>
              <p:grpSpPr bwMode="auto">
                <a:xfrm>
                  <a:off x="3239" y="1920"/>
                  <a:ext cx="144" cy="144"/>
                  <a:chOff x="3264" y="1892"/>
                  <a:chExt cx="144" cy="144"/>
                </a:xfrm>
              </p:grpSpPr>
              <p:sp>
                <p:nvSpPr>
                  <p:cNvPr id="126010" name="Line 2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64" y="1892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rgbClr val="3333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11" name="Line 2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1940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rgbClr val="3333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6006" name="Line 202"/>
                <p:cNvSpPr>
                  <a:spLocks noChangeShapeType="1"/>
                </p:cNvSpPr>
                <p:nvPr/>
              </p:nvSpPr>
              <p:spPr bwMode="auto">
                <a:xfrm>
                  <a:off x="3168" y="1652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007" name="Line 203"/>
                <p:cNvSpPr>
                  <a:spLocks noChangeShapeType="1"/>
                </p:cNvSpPr>
                <p:nvPr/>
              </p:nvSpPr>
              <p:spPr bwMode="auto">
                <a:xfrm>
                  <a:off x="3072" y="1892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008" name="Oval 204"/>
                <p:cNvSpPr>
                  <a:spLocks noChangeArrowheads="1"/>
                </p:cNvSpPr>
                <p:nvPr/>
              </p:nvSpPr>
              <p:spPr bwMode="auto">
                <a:xfrm>
                  <a:off x="3130" y="1584"/>
                  <a:ext cx="72" cy="73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26009" name="Line 205"/>
                <p:cNvSpPr>
                  <a:spLocks noChangeShapeType="1"/>
                </p:cNvSpPr>
                <p:nvPr/>
              </p:nvSpPr>
              <p:spPr bwMode="auto">
                <a:xfrm>
                  <a:off x="3072" y="2097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5974" name="Line 206"/>
              <p:cNvSpPr>
                <a:spLocks noChangeShapeType="1"/>
              </p:cNvSpPr>
              <p:nvPr/>
            </p:nvSpPr>
            <p:spPr bwMode="auto">
              <a:xfrm>
                <a:off x="2694" y="2813"/>
                <a:ext cx="188" cy="0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75" name="Line 207"/>
              <p:cNvSpPr>
                <a:spLocks noChangeShapeType="1"/>
              </p:cNvSpPr>
              <p:nvPr/>
            </p:nvSpPr>
            <p:spPr bwMode="auto">
              <a:xfrm flipH="1">
                <a:off x="2788" y="2813"/>
                <a:ext cx="94" cy="192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76" name="Line 208"/>
              <p:cNvSpPr>
                <a:spLocks noChangeShapeType="1"/>
              </p:cNvSpPr>
              <p:nvPr/>
            </p:nvSpPr>
            <p:spPr bwMode="auto">
              <a:xfrm>
                <a:off x="2788" y="2573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77" name="Line 209"/>
              <p:cNvSpPr>
                <a:spLocks noChangeShapeType="1"/>
              </p:cNvSpPr>
              <p:nvPr/>
            </p:nvSpPr>
            <p:spPr bwMode="auto">
              <a:xfrm>
                <a:off x="2694" y="2813"/>
                <a:ext cx="94" cy="192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78" name="Oval 210"/>
              <p:cNvSpPr>
                <a:spLocks noChangeArrowheads="1"/>
              </p:cNvSpPr>
              <p:nvPr/>
            </p:nvSpPr>
            <p:spPr bwMode="auto">
              <a:xfrm>
                <a:off x="2751" y="2505"/>
                <a:ext cx="70" cy="73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5979" name="Line 211"/>
              <p:cNvSpPr>
                <a:spLocks noChangeShapeType="1"/>
              </p:cNvSpPr>
              <p:nvPr/>
            </p:nvSpPr>
            <p:spPr bwMode="auto">
              <a:xfrm>
                <a:off x="2694" y="3018"/>
                <a:ext cx="1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5980" name="Group 212"/>
              <p:cNvGrpSpPr>
                <a:grpSpLocks/>
              </p:cNvGrpSpPr>
              <p:nvPr/>
            </p:nvGrpSpPr>
            <p:grpSpPr bwMode="auto">
              <a:xfrm>
                <a:off x="1331" y="2505"/>
                <a:ext cx="305" cy="836"/>
                <a:chOff x="3072" y="1584"/>
                <a:chExt cx="311" cy="836"/>
              </a:xfrm>
            </p:grpSpPr>
            <p:sp>
              <p:nvSpPr>
                <p:cNvPr id="125994" name="Line 213"/>
                <p:cNvSpPr>
                  <a:spLocks noChangeShapeType="1"/>
                </p:cNvSpPr>
                <p:nvPr/>
              </p:nvSpPr>
              <p:spPr bwMode="auto">
                <a:xfrm>
                  <a:off x="3072" y="189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995" name="Line 214"/>
                <p:cNvSpPr>
                  <a:spLocks noChangeShapeType="1"/>
                </p:cNvSpPr>
                <p:nvPr/>
              </p:nvSpPr>
              <p:spPr bwMode="auto">
                <a:xfrm flipH="1">
                  <a:off x="3168" y="1892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5996" name="Group 215"/>
                <p:cNvGrpSpPr>
                  <a:grpSpLocks/>
                </p:cNvGrpSpPr>
                <p:nvPr/>
              </p:nvGrpSpPr>
              <p:grpSpPr bwMode="auto">
                <a:xfrm>
                  <a:off x="3239" y="1920"/>
                  <a:ext cx="144" cy="144"/>
                  <a:chOff x="3264" y="1892"/>
                  <a:chExt cx="144" cy="144"/>
                </a:xfrm>
              </p:grpSpPr>
              <p:sp>
                <p:nvSpPr>
                  <p:cNvPr id="126001" name="Line 2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64" y="1892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rgbClr val="3333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02" name="Line 2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1940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rgbClr val="3333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5997" name="Line 218"/>
                <p:cNvSpPr>
                  <a:spLocks noChangeShapeType="1"/>
                </p:cNvSpPr>
                <p:nvPr/>
              </p:nvSpPr>
              <p:spPr bwMode="auto">
                <a:xfrm>
                  <a:off x="3168" y="1652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998" name="Line 219"/>
                <p:cNvSpPr>
                  <a:spLocks noChangeShapeType="1"/>
                </p:cNvSpPr>
                <p:nvPr/>
              </p:nvSpPr>
              <p:spPr bwMode="auto">
                <a:xfrm>
                  <a:off x="3072" y="1892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999" name="Oval 220"/>
                <p:cNvSpPr>
                  <a:spLocks noChangeArrowheads="1"/>
                </p:cNvSpPr>
                <p:nvPr/>
              </p:nvSpPr>
              <p:spPr bwMode="auto">
                <a:xfrm>
                  <a:off x="3130" y="1584"/>
                  <a:ext cx="72" cy="73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26000" name="Line 221"/>
                <p:cNvSpPr>
                  <a:spLocks noChangeShapeType="1"/>
                </p:cNvSpPr>
                <p:nvPr/>
              </p:nvSpPr>
              <p:spPr bwMode="auto">
                <a:xfrm>
                  <a:off x="3072" y="2097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981" name="Group 222"/>
              <p:cNvGrpSpPr>
                <a:grpSpLocks/>
              </p:cNvGrpSpPr>
              <p:nvPr/>
            </p:nvGrpSpPr>
            <p:grpSpPr bwMode="auto">
              <a:xfrm>
                <a:off x="1002" y="2505"/>
                <a:ext cx="305" cy="836"/>
                <a:chOff x="3072" y="1584"/>
                <a:chExt cx="311" cy="836"/>
              </a:xfrm>
            </p:grpSpPr>
            <p:sp>
              <p:nvSpPr>
                <p:cNvPr id="125985" name="Line 223"/>
                <p:cNvSpPr>
                  <a:spLocks noChangeShapeType="1"/>
                </p:cNvSpPr>
                <p:nvPr/>
              </p:nvSpPr>
              <p:spPr bwMode="auto">
                <a:xfrm>
                  <a:off x="3072" y="189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986" name="Line 224"/>
                <p:cNvSpPr>
                  <a:spLocks noChangeShapeType="1"/>
                </p:cNvSpPr>
                <p:nvPr/>
              </p:nvSpPr>
              <p:spPr bwMode="auto">
                <a:xfrm flipH="1">
                  <a:off x="3168" y="1892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5987" name="Group 225"/>
                <p:cNvGrpSpPr>
                  <a:grpSpLocks/>
                </p:cNvGrpSpPr>
                <p:nvPr/>
              </p:nvGrpSpPr>
              <p:grpSpPr bwMode="auto">
                <a:xfrm>
                  <a:off x="3239" y="1920"/>
                  <a:ext cx="144" cy="144"/>
                  <a:chOff x="3264" y="1892"/>
                  <a:chExt cx="144" cy="144"/>
                </a:xfrm>
              </p:grpSpPr>
              <p:sp>
                <p:nvSpPr>
                  <p:cNvPr id="125992" name="Line 2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64" y="1892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rgbClr val="3333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93" name="Line 2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1940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rgbClr val="3333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5988" name="Line 228"/>
                <p:cNvSpPr>
                  <a:spLocks noChangeShapeType="1"/>
                </p:cNvSpPr>
                <p:nvPr/>
              </p:nvSpPr>
              <p:spPr bwMode="auto">
                <a:xfrm>
                  <a:off x="3168" y="1652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989" name="Line 229"/>
                <p:cNvSpPr>
                  <a:spLocks noChangeShapeType="1"/>
                </p:cNvSpPr>
                <p:nvPr/>
              </p:nvSpPr>
              <p:spPr bwMode="auto">
                <a:xfrm>
                  <a:off x="3072" y="1892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990" name="Oval 230"/>
                <p:cNvSpPr>
                  <a:spLocks noChangeArrowheads="1"/>
                </p:cNvSpPr>
                <p:nvPr/>
              </p:nvSpPr>
              <p:spPr bwMode="auto">
                <a:xfrm>
                  <a:off x="3130" y="1584"/>
                  <a:ext cx="72" cy="73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25991" name="Line 231"/>
                <p:cNvSpPr>
                  <a:spLocks noChangeShapeType="1"/>
                </p:cNvSpPr>
                <p:nvPr/>
              </p:nvSpPr>
              <p:spPr bwMode="auto">
                <a:xfrm>
                  <a:off x="3072" y="2097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982" name="Group 232"/>
              <p:cNvGrpSpPr>
                <a:grpSpLocks/>
              </p:cNvGrpSpPr>
              <p:nvPr/>
            </p:nvGrpSpPr>
            <p:grpSpPr bwMode="auto">
              <a:xfrm>
                <a:off x="576" y="2832"/>
                <a:ext cx="141" cy="144"/>
                <a:chOff x="3264" y="1892"/>
                <a:chExt cx="144" cy="144"/>
              </a:xfrm>
            </p:grpSpPr>
            <p:sp>
              <p:nvSpPr>
                <p:cNvPr id="125983" name="Line 233"/>
                <p:cNvSpPr>
                  <a:spLocks noChangeShapeType="1"/>
                </p:cNvSpPr>
                <p:nvPr/>
              </p:nvSpPr>
              <p:spPr bwMode="auto">
                <a:xfrm flipH="1">
                  <a:off x="3264" y="1892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rgbClr val="3333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984" name="Line 234"/>
                <p:cNvSpPr>
                  <a:spLocks noChangeShapeType="1"/>
                </p:cNvSpPr>
                <p:nvPr/>
              </p:nvSpPr>
              <p:spPr bwMode="auto">
                <a:xfrm flipH="1">
                  <a:off x="3312" y="1940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rgbClr val="3333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2294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感叹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03" grpId="0" autoUpdateAnimBg="0"/>
      <p:bldP spid="229404" grpId="0" animBg="1" autoUpdateAnimBg="0"/>
      <p:bldP spid="229405" grpId="0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914400" y="533400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 2.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七段译码显示器</a:t>
            </a:r>
          </a:p>
        </p:txBody>
      </p:sp>
      <p:grpSp>
        <p:nvGrpSpPr>
          <p:cNvPr id="126979" name="Group 3"/>
          <p:cNvGrpSpPr>
            <a:grpSpLocks/>
          </p:cNvGrpSpPr>
          <p:nvPr/>
        </p:nvGrpSpPr>
        <p:grpSpPr bwMode="auto">
          <a:xfrm>
            <a:off x="914400" y="1066800"/>
            <a:ext cx="3352800" cy="171450"/>
            <a:chOff x="240" y="756"/>
            <a:chExt cx="2112" cy="108"/>
          </a:xfrm>
        </p:grpSpPr>
        <p:pic>
          <p:nvPicPr>
            <p:cNvPr id="127049" name="Picture 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0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7050" name="Picture 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0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7051" name="Picture 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2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7052" name="Picture 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8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7053" name="Picture 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0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7054" name="Picture 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6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7055" name="Picture 1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6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7056" name="Picture 1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78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7057" name="Picture 1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4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7058" name="Picture 1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66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7059" name="Picture 1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62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7060" name="Picture 1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2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7061" name="Picture 1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98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7062" name="Picture 1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74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7063" name="Picture 1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4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7064" name="Picture 1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50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7065" name="Group 20"/>
            <p:cNvGrpSpPr>
              <a:grpSpLocks/>
            </p:cNvGrpSpPr>
            <p:nvPr/>
          </p:nvGrpSpPr>
          <p:grpSpPr bwMode="auto">
            <a:xfrm>
              <a:off x="240" y="756"/>
              <a:ext cx="582" cy="102"/>
              <a:chOff x="4698" y="720"/>
              <a:chExt cx="582" cy="102"/>
            </a:xfrm>
          </p:grpSpPr>
          <p:pic>
            <p:nvPicPr>
              <p:cNvPr id="127066" name="Picture 21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7067" name="Picture 22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7068" name="Picture 23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7069" name="Picture 24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7070" name="Picture 25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7071" name="Picture 26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990600" y="1828800"/>
            <a:ext cx="7467600" cy="3486150"/>
            <a:chOff x="480" y="1155"/>
            <a:chExt cx="4704" cy="2196"/>
          </a:xfrm>
        </p:grpSpPr>
        <p:sp>
          <p:nvSpPr>
            <p:cNvPr id="127008" name="Rectangle 28"/>
            <p:cNvSpPr>
              <a:spLocks noChangeArrowheads="1"/>
            </p:cNvSpPr>
            <p:nvPr/>
          </p:nvSpPr>
          <p:spPr bwMode="auto">
            <a:xfrm>
              <a:off x="2304" y="1487"/>
              <a:ext cx="768" cy="14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3333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127009" name="Line 29"/>
            <p:cNvSpPr>
              <a:spLocks noChangeShapeType="1"/>
            </p:cNvSpPr>
            <p:nvPr/>
          </p:nvSpPr>
          <p:spPr bwMode="auto">
            <a:xfrm>
              <a:off x="1872" y="1823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10" name="Line 30"/>
            <p:cNvSpPr>
              <a:spLocks noChangeShapeType="1"/>
            </p:cNvSpPr>
            <p:nvPr/>
          </p:nvSpPr>
          <p:spPr bwMode="auto">
            <a:xfrm>
              <a:off x="1872" y="2063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11" name="Line 31"/>
            <p:cNvSpPr>
              <a:spLocks noChangeShapeType="1"/>
            </p:cNvSpPr>
            <p:nvPr/>
          </p:nvSpPr>
          <p:spPr bwMode="auto">
            <a:xfrm>
              <a:off x="1872" y="2303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12" name="Line 32"/>
            <p:cNvSpPr>
              <a:spLocks noChangeShapeType="1"/>
            </p:cNvSpPr>
            <p:nvPr/>
          </p:nvSpPr>
          <p:spPr bwMode="auto">
            <a:xfrm>
              <a:off x="1872" y="2543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13" name="Rectangle 33"/>
            <p:cNvSpPr>
              <a:spLocks noChangeArrowheads="1"/>
            </p:cNvSpPr>
            <p:nvPr/>
          </p:nvSpPr>
          <p:spPr bwMode="auto">
            <a:xfrm>
              <a:off x="1536" y="2351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Q</a:t>
              </a:r>
              <a:r>
                <a:rPr lang="en-US" altLang="zh-CN" sz="2800" b="1" baseline="-25000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3 </a:t>
              </a:r>
            </a:p>
          </p:txBody>
        </p:sp>
        <p:sp>
          <p:nvSpPr>
            <p:cNvPr id="127014" name="Rectangle 34"/>
            <p:cNvSpPr>
              <a:spLocks noChangeArrowheads="1"/>
            </p:cNvSpPr>
            <p:nvPr/>
          </p:nvSpPr>
          <p:spPr bwMode="auto">
            <a:xfrm>
              <a:off x="1536" y="2111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Q</a:t>
              </a:r>
              <a:r>
                <a:rPr lang="en-US" altLang="zh-CN" sz="2800" b="1" baseline="-25000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2</a:t>
              </a:r>
            </a:p>
          </p:txBody>
        </p:sp>
        <p:sp>
          <p:nvSpPr>
            <p:cNvPr id="127015" name="Rectangle 35"/>
            <p:cNvSpPr>
              <a:spLocks noChangeArrowheads="1"/>
            </p:cNvSpPr>
            <p:nvPr/>
          </p:nvSpPr>
          <p:spPr bwMode="auto">
            <a:xfrm>
              <a:off x="1536" y="1823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Q</a:t>
              </a:r>
              <a:r>
                <a:rPr lang="en-US" altLang="zh-CN" sz="2800" b="1" baseline="-25000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1</a:t>
              </a:r>
            </a:p>
          </p:txBody>
        </p:sp>
        <p:sp>
          <p:nvSpPr>
            <p:cNvPr id="127016" name="Rectangle 36"/>
            <p:cNvSpPr>
              <a:spLocks noChangeArrowheads="1"/>
            </p:cNvSpPr>
            <p:nvPr/>
          </p:nvSpPr>
          <p:spPr bwMode="auto">
            <a:xfrm>
              <a:off x="1536" y="1583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Q</a:t>
              </a:r>
              <a:r>
                <a:rPr lang="en-US" altLang="zh-CN" sz="2800" b="1" baseline="-25000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0</a:t>
              </a:r>
            </a:p>
          </p:txBody>
        </p:sp>
        <p:sp>
          <p:nvSpPr>
            <p:cNvPr id="127017" name="AutoShape 37"/>
            <p:cNvSpPr>
              <a:spLocks/>
            </p:cNvSpPr>
            <p:nvPr/>
          </p:nvSpPr>
          <p:spPr bwMode="auto">
            <a:xfrm>
              <a:off x="1488" y="1728"/>
              <a:ext cx="48" cy="912"/>
            </a:xfrm>
            <a:prstGeom prst="leftBrace">
              <a:avLst>
                <a:gd name="adj1" fmla="val 15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7018" name="Line 38"/>
            <p:cNvSpPr>
              <a:spLocks noChangeShapeType="1"/>
            </p:cNvSpPr>
            <p:nvPr/>
          </p:nvSpPr>
          <p:spPr bwMode="auto">
            <a:xfrm>
              <a:off x="3072" y="278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19" name="Line 39"/>
            <p:cNvSpPr>
              <a:spLocks noChangeShapeType="1"/>
            </p:cNvSpPr>
            <p:nvPr/>
          </p:nvSpPr>
          <p:spPr bwMode="auto">
            <a:xfrm>
              <a:off x="3072" y="259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20" name="Line 40"/>
            <p:cNvSpPr>
              <a:spLocks noChangeShapeType="1"/>
            </p:cNvSpPr>
            <p:nvPr/>
          </p:nvSpPr>
          <p:spPr bwMode="auto">
            <a:xfrm>
              <a:off x="3072" y="240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21" name="Line 41"/>
            <p:cNvSpPr>
              <a:spLocks noChangeShapeType="1"/>
            </p:cNvSpPr>
            <p:nvPr/>
          </p:nvSpPr>
          <p:spPr bwMode="auto">
            <a:xfrm>
              <a:off x="3072" y="220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22" name="Line 42"/>
            <p:cNvSpPr>
              <a:spLocks noChangeShapeType="1"/>
            </p:cNvSpPr>
            <p:nvPr/>
          </p:nvSpPr>
          <p:spPr bwMode="auto">
            <a:xfrm>
              <a:off x="3072" y="20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23" name="Line 43"/>
            <p:cNvSpPr>
              <a:spLocks noChangeShapeType="1"/>
            </p:cNvSpPr>
            <p:nvPr/>
          </p:nvSpPr>
          <p:spPr bwMode="auto">
            <a:xfrm>
              <a:off x="3072" y="182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24" name="Line 44"/>
            <p:cNvSpPr>
              <a:spLocks noChangeShapeType="1"/>
            </p:cNvSpPr>
            <p:nvPr/>
          </p:nvSpPr>
          <p:spPr bwMode="auto">
            <a:xfrm>
              <a:off x="3072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7025" name="Group 45"/>
            <p:cNvGrpSpPr>
              <a:grpSpLocks/>
            </p:cNvGrpSpPr>
            <p:nvPr/>
          </p:nvGrpSpPr>
          <p:grpSpPr bwMode="auto">
            <a:xfrm>
              <a:off x="3504" y="1344"/>
              <a:ext cx="244" cy="1575"/>
              <a:chOff x="3600" y="1392"/>
              <a:chExt cx="244" cy="1575"/>
            </a:xfrm>
          </p:grpSpPr>
          <p:sp>
            <p:nvSpPr>
              <p:cNvPr id="127042" name="Text Box 46"/>
              <p:cNvSpPr txBox="1">
                <a:spLocks noChangeArrowheads="1"/>
              </p:cNvSpPr>
              <p:nvPr/>
            </p:nvSpPr>
            <p:spPr bwMode="auto">
              <a:xfrm>
                <a:off x="3600" y="1392"/>
                <a:ext cx="24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 i="1">
                    <a:solidFill>
                      <a:srgbClr val="333300"/>
                    </a:solidFill>
                    <a:latin typeface="" pitchFamily="18" charset="0"/>
                    <a:ea typeface="华文楷体" pitchFamily="2" charset="-122"/>
                  </a:rPr>
                  <a:t>a</a:t>
                </a:r>
              </a:p>
            </p:txBody>
          </p:sp>
          <p:sp>
            <p:nvSpPr>
              <p:cNvPr id="127043" name="Rectangle 47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333300"/>
                    </a:solidFill>
                    <a:latin typeface="" pitchFamily="18" charset="0"/>
                    <a:ea typeface="华文楷体" pitchFamily="2" charset="-122"/>
                  </a:rPr>
                  <a:t>g</a:t>
                </a:r>
                <a:endParaRPr lang="en-US" altLang="zh-CN" sz="3600" b="1" i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endParaRPr>
              </a:p>
            </p:txBody>
          </p:sp>
          <p:sp>
            <p:nvSpPr>
              <p:cNvPr id="127044" name="Rectangle 48"/>
              <p:cNvSpPr>
                <a:spLocks noChangeArrowheads="1"/>
              </p:cNvSpPr>
              <p:nvPr/>
            </p:nvSpPr>
            <p:spPr bwMode="auto">
              <a:xfrm>
                <a:off x="3600" y="2448"/>
                <a:ext cx="20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i="1">
                    <a:solidFill>
                      <a:srgbClr val="333300"/>
                    </a:solidFill>
                    <a:latin typeface="" pitchFamily="18" charset="0"/>
                    <a:ea typeface="华文楷体" pitchFamily="2" charset="-122"/>
                  </a:rPr>
                  <a:t>f</a:t>
                </a:r>
                <a:endParaRPr lang="en-US" altLang="zh-CN" sz="3600" b="1" i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endParaRPr>
              </a:p>
            </p:txBody>
          </p:sp>
          <p:sp>
            <p:nvSpPr>
              <p:cNvPr id="127045" name="Rectangle 49"/>
              <p:cNvSpPr>
                <a:spLocks noChangeArrowheads="1"/>
              </p:cNvSpPr>
              <p:nvPr/>
            </p:nvSpPr>
            <p:spPr bwMode="auto">
              <a:xfrm>
                <a:off x="3600" y="2208"/>
                <a:ext cx="24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 i="1">
                    <a:solidFill>
                      <a:srgbClr val="333300"/>
                    </a:solidFill>
                    <a:latin typeface="" pitchFamily="18" charset="0"/>
                    <a:ea typeface="华文楷体" pitchFamily="2" charset="-122"/>
                  </a:rPr>
                  <a:t>e</a:t>
                </a:r>
              </a:p>
            </p:txBody>
          </p:sp>
          <p:sp>
            <p:nvSpPr>
              <p:cNvPr id="127046" name="Rectangle 50"/>
              <p:cNvSpPr>
                <a:spLocks noChangeArrowheads="1"/>
              </p:cNvSpPr>
              <p:nvPr/>
            </p:nvSpPr>
            <p:spPr bwMode="auto">
              <a:xfrm>
                <a:off x="3600" y="2064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333300"/>
                    </a:solidFill>
                    <a:latin typeface="" pitchFamily="18" charset="0"/>
                    <a:ea typeface="华文楷体" pitchFamily="2" charset="-122"/>
                  </a:rPr>
                  <a:t>d</a:t>
                </a:r>
                <a:endParaRPr lang="en-US" altLang="zh-CN" sz="3600" b="1" i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endParaRPr>
              </a:p>
            </p:txBody>
          </p:sp>
          <p:sp>
            <p:nvSpPr>
              <p:cNvPr id="127047" name="Rectangle 51"/>
              <p:cNvSpPr>
                <a:spLocks noChangeArrowheads="1"/>
              </p:cNvSpPr>
              <p:nvPr/>
            </p:nvSpPr>
            <p:spPr bwMode="auto">
              <a:xfrm>
                <a:off x="3600" y="1824"/>
                <a:ext cx="24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 i="1">
                    <a:solidFill>
                      <a:srgbClr val="333300"/>
                    </a:solidFill>
                    <a:latin typeface="" pitchFamily="18" charset="0"/>
                    <a:ea typeface="华文楷体" pitchFamily="2" charset="-122"/>
                  </a:rPr>
                  <a:t>c</a:t>
                </a:r>
              </a:p>
            </p:txBody>
          </p:sp>
          <p:sp>
            <p:nvSpPr>
              <p:cNvPr id="127048" name="Rectangle 52"/>
              <p:cNvSpPr>
                <a:spLocks noChangeArrowheads="1"/>
              </p:cNvSpPr>
              <p:nvPr/>
            </p:nvSpPr>
            <p:spPr bwMode="auto">
              <a:xfrm>
                <a:off x="3600" y="1694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333300"/>
                    </a:solidFill>
                    <a:latin typeface="" pitchFamily="18" charset="0"/>
                    <a:ea typeface="华文楷体" pitchFamily="2" charset="-122"/>
                  </a:rPr>
                  <a:t>b</a:t>
                </a:r>
                <a:endParaRPr lang="en-US" altLang="zh-CN" sz="3600" b="1" i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endParaRPr>
              </a:p>
            </p:txBody>
          </p:sp>
        </p:grpSp>
        <p:sp>
          <p:nvSpPr>
            <p:cNvPr id="127026" name="AutoShape 53"/>
            <p:cNvSpPr>
              <a:spLocks/>
            </p:cNvSpPr>
            <p:nvPr/>
          </p:nvSpPr>
          <p:spPr bwMode="auto">
            <a:xfrm>
              <a:off x="3792" y="1584"/>
              <a:ext cx="48" cy="1296"/>
            </a:xfrm>
            <a:prstGeom prst="rightBrace">
              <a:avLst>
                <a:gd name="adj1" fmla="val 22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7027" name="Rectangle 54"/>
            <p:cNvSpPr>
              <a:spLocks noChangeArrowheads="1"/>
            </p:cNvSpPr>
            <p:nvPr/>
          </p:nvSpPr>
          <p:spPr bwMode="auto">
            <a:xfrm>
              <a:off x="4416" y="1584"/>
              <a:ext cx="768" cy="1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grpSp>
          <p:nvGrpSpPr>
            <p:cNvPr id="127028" name="Group 55"/>
            <p:cNvGrpSpPr>
              <a:grpSpLocks/>
            </p:cNvGrpSpPr>
            <p:nvPr/>
          </p:nvGrpSpPr>
          <p:grpSpPr bwMode="auto">
            <a:xfrm>
              <a:off x="4512" y="1728"/>
              <a:ext cx="576" cy="912"/>
              <a:chOff x="3552" y="464"/>
              <a:chExt cx="576" cy="912"/>
            </a:xfrm>
          </p:grpSpPr>
          <p:sp>
            <p:nvSpPr>
              <p:cNvPr id="127035" name="Rectangle 56"/>
              <p:cNvSpPr>
                <a:spLocks noChangeArrowheads="1"/>
              </p:cNvSpPr>
              <p:nvPr/>
            </p:nvSpPr>
            <p:spPr bwMode="auto">
              <a:xfrm>
                <a:off x="3600" y="464"/>
                <a:ext cx="480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27036" name="Rectangle 57"/>
              <p:cNvSpPr>
                <a:spLocks noChangeArrowheads="1"/>
              </p:cNvSpPr>
              <p:nvPr/>
            </p:nvSpPr>
            <p:spPr bwMode="auto">
              <a:xfrm>
                <a:off x="3600" y="896"/>
                <a:ext cx="480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27037" name="Rectangle 58"/>
              <p:cNvSpPr>
                <a:spLocks noChangeArrowheads="1"/>
              </p:cNvSpPr>
              <p:nvPr/>
            </p:nvSpPr>
            <p:spPr bwMode="auto">
              <a:xfrm>
                <a:off x="3600" y="1328"/>
                <a:ext cx="480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27038" name="Rectangle 59"/>
              <p:cNvSpPr>
                <a:spLocks noChangeArrowheads="1"/>
              </p:cNvSpPr>
              <p:nvPr/>
            </p:nvSpPr>
            <p:spPr bwMode="auto">
              <a:xfrm>
                <a:off x="4080" y="512"/>
                <a:ext cx="48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27039" name="Rectangle 60"/>
              <p:cNvSpPr>
                <a:spLocks noChangeArrowheads="1"/>
              </p:cNvSpPr>
              <p:nvPr/>
            </p:nvSpPr>
            <p:spPr bwMode="auto">
              <a:xfrm>
                <a:off x="3552" y="944"/>
                <a:ext cx="48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27040" name="Rectangle 61"/>
              <p:cNvSpPr>
                <a:spLocks noChangeArrowheads="1"/>
              </p:cNvSpPr>
              <p:nvPr/>
            </p:nvSpPr>
            <p:spPr bwMode="auto">
              <a:xfrm>
                <a:off x="3552" y="512"/>
                <a:ext cx="48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27041" name="Rectangle 62"/>
              <p:cNvSpPr>
                <a:spLocks noChangeArrowheads="1"/>
              </p:cNvSpPr>
              <p:nvPr/>
            </p:nvSpPr>
            <p:spPr bwMode="auto">
              <a:xfrm>
                <a:off x="4080" y="944"/>
                <a:ext cx="48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</p:grpSp>
        <p:sp>
          <p:nvSpPr>
            <p:cNvPr id="127029" name="Text Box 63"/>
            <p:cNvSpPr txBox="1">
              <a:spLocks noChangeArrowheads="1"/>
            </p:cNvSpPr>
            <p:nvPr/>
          </p:nvSpPr>
          <p:spPr bwMode="auto">
            <a:xfrm>
              <a:off x="2448" y="1680"/>
              <a:ext cx="384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latin typeface="" pitchFamily="18" charset="0"/>
                  <a:ea typeface="华文楷体" pitchFamily="2" charset="-122"/>
                </a:rPr>
                <a:t>译码器</a:t>
              </a:r>
            </a:p>
          </p:txBody>
        </p:sp>
        <p:sp>
          <p:nvSpPr>
            <p:cNvPr id="127030" name="Text Box 64"/>
            <p:cNvSpPr txBox="1">
              <a:spLocks noChangeArrowheads="1"/>
            </p:cNvSpPr>
            <p:nvPr/>
          </p:nvSpPr>
          <p:spPr bwMode="auto">
            <a:xfrm>
              <a:off x="480" y="1155"/>
              <a:ext cx="384" cy="1965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CC0000"/>
                  </a:solidFill>
                  <a:latin typeface="" pitchFamily="18" charset="0"/>
                  <a:ea typeface="华文楷体" pitchFamily="2" charset="-122"/>
                </a:rPr>
                <a:t>二</a:t>
              </a:r>
            </a:p>
            <a:p>
              <a:r>
                <a:rPr lang="zh-CN" altLang="en-US" sz="2800" b="1">
                  <a:solidFill>
                    <a:srgbClr val="CC0000"/>
                  </a:solidFill>
                  <a:latin typeface="" pitchFamily="18" charset="0"/>
                  <a:ea typeface="华文楷体" pitchFamily="2" charset="-122"/>
                </a:rPr>
                <a:t>  十进制代码</a:t>
              </a:r>
            </a:p>
          </p:txBody>
        </p:sp>
        <p:sp>
          <p:nvSpPr>
            <p:cNvPr id="127031" name="Line 65"/>
            <p:cNvSpPr>
              <a:spLocks noChangeShapeType="1"/>
            </p:cNvSpPr>
            <p:nvPr/>
          </p:nvSpPr>
          <p:spPr bwMode="auto">
            <a:xfrm>
              <a:off x="624" y="1539"/>
              <a:ext cx="0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32" name="AutoShape 66"/>
            <p:cNvSpPr>
              <a:spLocks noChangeArrowheads="1"/>
            </p:cNvSpPr>
            <p:nvPr/>
          </p:nvSpPr>
          <p:spPr bwMode="auto">
            <a:xfrm>
              <a:off x="1008" y="2088"/>
              <a:ext cx="432" cy="216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006600"/>
                </a:gs>
              </a:gsLst>
              <a:lin ang="0" scaled="1"/>
            </a:gra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30467" name="Text Box 67"/>
            <p:cNvSpPr txBox="1">
              <a:spLocks noChangeArrowheads="1"/>
            </p:cNvSpPr>
            <p:nvPr/>
          </p:nvSpPr>
          <p:spPr bwMode="auto">
            <a:xfrm>
              <a:off x="2160" y="3024"/>
              <a:ext cx="101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fontAlgn="auto" hangingPunct="0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+mn-ea"/>
                </a:rPr>
                <a:t>(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+mn-ea"/>
                </a:rPr>
                <a:t>共阴极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+mn-ea"/>
                </a:rPr>
                <a:t>)</a:t>
              </a:r>
            </a:p>
          </p:txBody>
        </p:sp>
        <p:sp>
          <p:nvSpPr>
            <p:cNvPr id="127034" name="AutoShape 68"/>
            <p:cNvSpPr>
              <a:spLocks noChangeArrowheads="1"/>
            </p:cNvSpPr>
            <p:nvPr/>
          </p:nvSpPr>
          <p:spPr bwMode="auto">
            <a:xfrm>
              <a:off x="3888" y="2064"/>
              <a:ext cx="432" cy="216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006600"/>
                </a:gs>
              </a:gsLst>
              <a:lin ang="0" scaled="1"/>
            </a:gra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3505200" y="2438400"/>
            <a:ext cx="361950" cy="1662113"/>
            <a:chOff x="1918" y="1422"/>
            <a:chExt cx="228" cy="1047"/>
          </a:xfrm>
        </p:grpSpPr>
        <p:sp>
          <p:nvSpPr>
            <p:cNvPr id="127004" name="Text Box 70"/>
            <p:cNvSpPr txBox="1">
              <a:spLocks noChangeArrowheads="1"/>
            </p:cNvSpPr>
            <p:nvPr/>
          </p:nvSpPr>
          <p:spPr bwMode="auto">
            <a:xfrm>
              <a:off x="1920" y="1422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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27005" name="Text Box 71"/>
            <p:cNvSpPr txBox="1">
              <a:spLocks noChangeArrowheads="1"/>
            </p:cNvSpPr>
            <p:nvPr/>
          </p:nvSpPr>
          <p:spPr bwMode="auto">
            <a:xfrm>
              <a:off x="1920" y="1681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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27006" name="Text Box 72"/>
            <p:cNvSpPr txBox="1">
              <a:spLocks noChangeArrowheads="1"/>
            </p:cNvSpPr>
            <p:nvPr/>
          </p:nvSpPr>
          <p:spPr bwMode="auto">
            <a:xfrm>
              <a:off x="1920" y="1902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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27007" name="Text Box 73"/>
            <p:cNvSpPr txBox="1">
              <a:spLocks noChangeArrowheads="1"/>
            </p:cNvSpPr>
            <p:nvPr/>
          </p:nvSpPr>
          <p:spPr bwMode="auto">
            <a:xfrm>
              <a:off x="1918" y="2142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" pitchFamily="18" charset="0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5410200" y="2209800"/>
            <a:ext cx="358775" cy="2320925"/>
            <a:chOff x="3182" y="1248"/>
            <a:chExt cx="226" cy="1462"/>
          </a:xfrm>
        </p:grpSpPr>
        <p:sp>
          <p:nvSpPr>
            <p:cNvPr id="126994" name="Text Box 75"/>
            <p:cNvSpPr txBox="1">
              <a:spLocks noChangeArrowheads="1"/>
            </p:cNvSpPr>
            <p:nvPr/>
          </p:nvSpPr>
          <p:spPr bwMode="auto">
            <a:xfrm>
              <a:off x="3182" y="1999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" pitchFamily="18" charset="0"/>
                  <a:ea typeface="楷体_GB2312" pitchFamily="49" charset="-122"/>
                </a:rPr>
                <a:t>0</a:t>
              </a:r>
            </a:p>
          </p:txBody>
        </p:sp>
        <p:grpSp>
          <p:nvGrpSpPr>
            <p:cNvPr id="126995" name="Group 76"/>
            <p:cNvGrpSpPr>
              <a:grpSpLocks/>
            </p:cNvGrpSpPr>
            <p:nvPr/>
          </p:nvGrpSpPr>
          <p:grpSpPr bwMode="auto">
            <a:xfrm>
              <a:off x="3182" y="1248"/>
              <a:ext cx="226" cy="502"/>
              <a:chOff x="3182" y="1248"/>
              <a:chExt cx="226" cy="502"/>
            </a:xfrm>
          </p:grpSpPr>
          <p:sp>
            <p:nvSpPr>
              <p:cNvPr id="127002" name="Text Box 77"/>
              <p:cNvSpPr txBox="1">
                <a:spLocks noChangeArrowheads="1"/>
              </p:cNvSpPr>
              <p:nvPr/>
            </p:nvSpPr>
            <p:spPr bwMode="auto">
              <a:xfrm>
                <a:off x="3182" y="1248"/>
                <a:ext cx="22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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127003" name="Text Box 78"/>
              <p:cNvSpPr txBox="1">
                <a:spLocks noChangeArrowheads="1"/>
              </p:cNvSpPr>
              <p:nvPr/>
            </p:nvSpPr>
            <p:spPr bwMode="auto">
              <a:xfrm>
                <a:off x="3182" y="1423"/>
                <a:ext cx="22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" pitchFamily="18" charset="0"/>
                    <a:ea typeface="楷体_GB2312" pitchFamily="49" charset="-122"/>
                  </a:rPr>
                  <a:t>1</a:t>
                </a:r>
              </a:p>
            </p:txBody>
          </p:sp>
        </p:grpSp>
        <p:grpSp>
          <p:nvGrpSpPr>
            <p:cNvPr id="126996" name="Group 79"/>
            <p:cNvGrpSpPr>
              <a:grpSpLocks/>
            </p:cNvGrpSpPr>
            <p:nvPr/>
          </p:nvGrpSpPr>
          <p:grpSpPr bwMode="auto">
            <a:xfrm>
              <a:off x="3182" y="1610"/>
              <a:ext cx="226" cy="502"/>
              <a:chOff x="3182" y="1248"/>
              <a:chExt cx="226" cy="502"/>
            </a:xfrm>
          </p:grpSpPr>
          <p:sp>
            <p:nvSpPr>
              <p:cNvPr id="127000" name="Text Box 80"/>
              <p:cNvSpPr txBox="1">
                <a:spLocks noChangeArrowheads="1"/>
              </p:cNvSpPr>
              <p:nvPr/>
            </p:nvSpPr>
            <p:spPr bwMode="auto">
              <a:xfrm>
                <a:off x="3182" y="1248"/>
                <a:ext cx="22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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127001" name="Text Box 81"/>
              <p:cNvSpPr txBox="1">
                <a:spLocks noChangeArrowheads="1"/>
              </p:cNvSpPr>
              <p:nvPr/>
            </p:nvSpPr>
            <p:spPr bwMode="auto">
              <a:xfrm>
                <a:off x="3182" y="1423"/>
                <a:ext cx="22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" pitchFamily="18" charset="0"/>
                    <a:ea typeface="楷体_GB2312" pitchFamily="49" charset="-122"/>
                  </a:rPr>
                  <a:t>1</a:t>
                </a:r>
              </a:p>
            </p:txBody>
          </p:sp>
        </p:grpSp>
        <p:grpSp>
          <p:nvGrpSpPr>
            <p:cNvPr id="126997" name="Group 82"/>
            <p:cNvGrpSpPr>
              <a:grpSpLocks/>
            </p:cNvGrpSpPr>
            <p:nvPr/>
          </p:nvGrpSpPr>
          <p:grpSpPr bwMode="auto">
            <a:xfrm>
              <a:off x="3182" y="2208"/>
              <a:ext cx="226" cy="502"/>
              <a:chOff x="3182" y="1248"/>
              <a:chExt cx="226" cy="502"/>
            </a:xfrm>
          </p:grpSpPr>
          <p:sp>
            <p:nvSpPr>
              <p:cNvPr id="126998" name="Text Box 83"/>
              <p:cNvSpPr txBox="1">
                <a:spLocks noChangeArrowheads="1"/>
              </p:cNvSpPr>
              <p:nvPr/>
            </p:nvSpPr>
            <p:spPr bwMode="auto">
              <a:xfrm>
                <a:off x="3182" y="1248"/>
                <a:ext cx="22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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126999" name="Text Box 84"/>
              <p:cNvSpPr txBox="1">
                <a:spLocks noChangeArrowheads="1"/>
              </p:cNvSpPr>
              <p:nvPr/>
            </p:nvSpPr>
            <p:spPr bwMode="auto">
              <a:xfrm>
                <a:off x="3182" y="1423"/>
                <a:ext cx="22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" pitchFamily="18" charset="0"/>
                    <a:ea typeface="楷体_GB2312" pitchFamily="49" charset="-122"/>
                  </a:rPr>
                  <a:t>1</a:t>
                </a:r>
              </a:p>
            </p:txBody>
          </p:sp>
        </p:grpSp>
      </p:grpSp>
      <p:grpSp>
        <p:nvGrpSpPr>
          <p:cNvPr id="12" name="Group 85"/>
          <p:cNvGrpSpPr>
            <a:grpSpLocks/>
          </p:cNvGrpSpPr>
          <p:nvPr/>
        </p:nvGrpSpPr>
        <p:grpSpPr bwMode="auto">
          <a:xfrm>
            <a:off x="1870075" y="2765425"/>
            <a:ext cx="5292725" cy="587375"/>
            <a:chOff x="1178" y="1742"/>
            <a:chExt cx="3334" cy="370"/>
          </a:xfrm>
        </p:grpSpPr>
        <p:sp>
          <p:nvSpPr>
            <p:cNvPr id="126992" name="Rectangle 86"/>
            <p:cNvSpPr>
              <a:spLocks noChangeArrowheads="1"/>
            </p:cNvSpPr>
            <p:nvPr/>
          </p:nvSpPr>
          <p:spPr bwMode="auto">
            <a:xfrm>
              <a:off x="4058" y="1742"/>
              <a:ext cx="454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33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7</a:t>
              </a:r>
              <a:r>
                <a:rPr lang="zh-CN" altLang="en-US" sz="2800" b="1">
                  <a:solidFill>
                    <a:srgbClr val="003399"/>
                  </a:solidFill>
                  <a:latin typeface="" pitchFamily="18" charset="0"/>
                  <a:ea typeface="华文楷体" pitchFamily="2" charset="-122"/>
                  <a:cs typeface="Times New Roman" pitchFamily="18" charset="0"/>
                </a:rPr>
                <a:t>个</a:t>
              </a:r>
            </a:p>
          </p:txBody>
        </p:sp>
        <p:sp>
          <p:nvSpPr>
            <p:cNvPr id="126993" name="Rectangle 87"/>
            <p:cNvSpPr>
              <a:spLocks noChangeArrowheads="1"/>
            </p:cNvSpPr>
            <p:nvPr/>
          </p:nvSpPr>
          <p:spPr bwMode="auto">
            <a:xfrm>
              <a:off x="1178" y="1785"/>
              <a:ext cx="454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33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4</a:t>
              </a:r>
              <a:r>
                <a:rPr lang="zh-CN" altLang="en-US" sz="2800" b="1">
                  <a:solidFill>
                    <a:srgbClr val="003399"/>
                  </a:solidFill>
                  <a:latin typeface="" pitchFamily="18" charset="0"/>
                  <a:ea typeface="华文楷体" pitchFamily="2" charset="-122"/>
                  <a:cs typeface="Times New Roman" pitchFamily="18" charset="0"/>
                </a:rPr>
                <a:t>位</a:t>
              </a:r>
            </a:p>
          </p:txBody>
        </p:sp>
      </p:grpSp>
      <p:grpSp>
        <p:nvGrpSpPr>
          <p:cNvPr id="13" name="Group 88"/>
          <p:cNvGrpSpPr>
            <a:grpSpLocks/>
          </p:cNvGrpSpPr>
          <p:nvPr/>
        </p:nvGrpSpPr>
        <p:grpSpPr bwMode="auto">
          <a:xfrm>
            <a:off x="7467600" y="2743200"/>
            <a:ext cx="914400" cy="1447800"/>
            <a:chOff x="4896" y="2880"/>
            <a:chExt cx="576" cy="912"/>
          </a:xfrm>
        </p:grpSpPr>
        <p:sp>
          <p:nvSpPr>
            <p:cNvPr id="126985" name="Rectangle 89"/>
            <p:cNvSpPr>
              <a:spLocks noChangeArrowheads="1"/>
            </p:cNvSpPr>
            <p:nvPr/>
          </p:nvSpPr>
          <p:spPr bwMode="auto">
            <a:xfrm>
              <a:off x="4944" y="2880"/>
              <a:ext cx="480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6986" name="Rectangle 90"/>
            <p:cNvSpPr>
              <a:spLocks noChangeArrowheads="1"/>
            </p:cNvSpPr>
            <p:nvPr/>
          </p:nvSpPr>
          <p:spPr bwMode="auto">
            <a:xfrm>
              <a:off x="4944" y="3312"/>
              <a:ext cx="480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6987" name="Rectangle 91"/>
            <p:cNvSpPr>
              <a:spLocks noChangeArrowheads="1"/>
            </p:cNvSpPr>
            <p:nvPr/>
          </p:nvSpPr>
          <p:spPr bwMode="auto">
            <a:xfrm>
              <a:off x="4944" y="3744"/>
              <a:ext cx="480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6988" name="Rectangle 92"/>
            <p:cNvSpPr>
              <a:spLocks noChangeArrowheads="1"/>
            </p:cNvSpPr>
            <p:nvPr/>
          </p:nvSpPr>
          <p:spPr bwMode="auto">
            <a:xfrm>
              <a:off x="5424" y="2928"/>
              <a:ext cx="48" cy="38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6989" name="Rectangle 93"/>
            <p:cNvSpPr>
              <a:spLocks noChangeArrowheads="1"/>
            </p:cNvSpPr>
            <p:nvPr/>
          </p:nvSpPr>
          <p:spPr bwMode="auto">
            <a:xfrm>
              <a:off x="4896" y="3360"/>
              <a:ext cx="48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6990" name="Rectangle 94"/>
            <p:cNvSpPr>
              <a:spLocks noChangeArrowheads="1"/>
            </p:cNvSpPr>
            <p:nvPr/>
          </p:nvSpPr>
          <p:spPr bwMode="auto">
            <a:xfrm>
              <a:off x="4896" y="2928"/>
              <a:ext cx="48" cy="38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6991" name="Rectangle 95"/>
            <p:cNvSpPr>
              <a:spLocks noChangeArrowheads="1"/>
            </p:cNvSpPr>
            <p:nvPr/>
          </p:nvSpPr>
          <p:spPr bwMode="auto">
            <a:xfrm>
              <a:off x="5424" y="3360"/>
              <a:ext cx="48" cy="38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2200275" y="533400"/>
            <a:ext cx="3879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七段显示译码器状态表</a:t>
            </a:r>
          </a:p>
        </p:txBody>
      </p:sp>
      <p:grpSp>
        <p:nvGrpSpPr>
          <p:cNvPr id="128003" name="Group 3"/>
          <p:cNvGrpSpPr>
            <a:grpSpLocks/>
          </p:cNvGrpSpPr>
          <p:nvPr/>
        </p:nvGrpSpPr>
        <p:grpSpPr bwMode="auto">
          <a:xfrm>
            <a:off x="0" y="1843088"/>
            <a:ext cx="1581150" cy="2424112"/>
            <a:chOff x="3408" y="448"/>
            <a:chExt cx="996" cy="1527"/>
          </a:xfrm>
        </p:grpSpPr>
        <p:grpSp>
          <p:nvGrpSpPr>
            <p:cNvPr id="128039" name="Group 4"/>
            <p:cNvGrpSpPr>
              <a:grpSpLocks/>
            </p:cNvGrpSpPr>
            <p:nvPr/>
          </p:nvGrpSpPr>
          <p:grpSpPr bwMode="auto">
            <a:xfrm>
              <a:off x="3600" y="768"/>
              <a:ext cx="576" cy="912"/>
              <a:chOff x="2784" y="768"/>
              <a:chExt cx="576" cy="912"/>
            </a:xfrm>
          </p:grpSpPr>
          <p:sp>
            <p:nvSpPr>
              <p:cNvPr id="128047" name="Rectangle 5"/>
              <p:cNvSpPr>
                <a:spLocks noChangeArrowheads="1"/>
              </p:cNvSpPr>
              <p:nvPr/>
            </p:nvSpPr>
            <p:spPr bwMode="auto">
              <a:xfrm>
                <a:off x="2832" y="768"/>
                <a:ext cx="480" cy="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8048" name="Rectangle 6"/>
              <p:cNvSpPr>
                <a:spLocks noChangeArrowheads="1"/>
              </p:cNvSpPr>
              <p:nvPr/>
            </p:nvSpPr>
            <p:spPr bwMode="auto">
              <a:xfrm>
                <a:off x="2832" y="1200"/>
                <a:ext cx="480" cy="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8049" name="Rectangle 7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480" cy="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8050" name="Rectangle 8"/>
              <p:cNvSpPr>
                <a:spLocks noChangeArrowheads="1"/>
              </p:cNvSpPr>
              <p:nvPr/>
            </p:nvSpPr>
            <p:spPr bwMode="auto">
              <a:xfrm>
                <a:off x="3312" y="816"/>
                <a:ext cx="48" cy="3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8051" name="Rectangle 9"/>
              <p:cNvSpPr>
                <a:spLocks noChangeArrowheads="1"/>
              </p:cNvSpPr>
              <p:nvPr/>
            </p:nvSpPr>
            <p:spPr bwMode="auto">
              <a:xfrm>
                <a:off x="2784" y="1248"/>
                <a:ext cx="48" cy="3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8052" name="Rectangle 10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48" cy="3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8053" name="Rectangle 11"/>
              <p:cNvSpPr>
                <a:spLocks noChangeArrowheads="1"/>
              </p:cNvSpPr>
              <p:nvPr/>
            </p:nvSpPr>
            <p:spPr bwMode="auto">
              <a:xfrm>
                <a:off x="3312" y="1248"/>
                <a:ext cx="48" cy="3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128040" name="Rectangle 12"/>
            <p:cNvSpPr>
              <a:spLocks noChangeArrowheads="1"/>
            </p:cNvSpPr>
            <p:nvPr/>
          </p:nvSpPr>
          <p:spPr bwMode="auto">
            <a:xfrm>
              <a:off x="3792" y="91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g</a:t>
              </a:r>
              <a:endParaRPr lang="en-US" altLang="zh-CN" sz="2800" b="1" i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8041" name="Rectangle 13"/>
            <p:cNvSpPr>
              <a:spLocks noChangeArrowheads="1"/>
            </p:cNvSpPr>
            <p:nvPr/>
          </p:nvSpPr>
          <p:spPr bwMode="auto">
            <a:xfrm>
              <a:off x="3408" y="832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f</a:t>
              </a:r>
              <a:endParaRPr lang="en-US" altLang="zh-CN" b="1" i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8042" name="Rectangle 14"/>
            <p:cNvSpPr>
              <a:spLocks noChangeArrowheads="1"/>
            </p:cNvSpPr>
            <p:nvPr/>
          </p:nvSpPr>
          <p:spPr bwMode="auto">
            <a:xfrm>
              <a:off x="3408" y="1264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e</a:t>
              </a:r>
              <a:endParaRPr lang="en-US" altLang="zh-CN" b="1" i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8043" name="Rectangle 15"/>
            <p:cNvSpPr>
              <a:spLocks noChangeArrowheads="1"/>
            </p:cNvSpPr>
            <p:nvPr/>
          </p:nvSpPr>
          <p:spPr bwMode="auto">
            <a:xfrm>
              <a:off x="3792" y="164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endParaRPr lang="en-US" altLang="zh-CN" b="1" i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8044" name="Rectangle 16"/>
            <p:cNvSpPr>
              <a:spLocks noChangeArrowheads="1"/>
            </p:cNvSpPr>
            <p:nvPr/>
          </p:nvSpPr>
          <p:spPr bwMode="auto">
            <a:xfrm>
              <a:off x="4176" y="1248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endParaRPr lang="en-US" altLang="zh-CN" b="1" i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8045" name="Rectangle 17"/>
            <p:cNvSpPr>
              <a:spLocks noChangeArrowheads="1"/>
            </p:cNvSpPr>
            <p:nvPr/>
          </p:nvSpPr>
          <p:spPr bwMode="auto">
            <a:xfrm>
              <a:off x="4176" y="81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b="1" i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8046" name="Rectangle 18"/>
            <p:cNvSpPr>
              <a:spLocks noChangeArrowheads="1"/>
            </p:cNvSpPr>
            <p:nvPr/>
          </p:nvSpPr>
          <p:spPr bwMode="auto">
            <a:xfrm>
              <a:off x="3792" y="44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b="1" i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pic>
        <p:nvPicPr>
          <p:cNvPr id="128004" name="Picture 19" descr="NA0088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230813"/>
            <a:ext cx="1371600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1444" name="Line 20"/>
          <p:cNvSpPr>
            <a:spLocks noChangeShapeType="1"/>
          </p:cNvSpPr>
          <p:nvPr/>
        </p:nvSpPr>
        <p:spPr bwMode="auto">
          <a:xfrm>
            <a:off x="1438275" y="4495800"/>
            <a:ext cx="5892800" cy="0"/>
          </a:xfrm>
          <a:prstGeom prst="line">
            <a:avLst/>
          </a:prstGeom>
          <a:noFill/>
          <a:ln w="19050">
            <a:solidFill>
              <a:srgbClr val="0033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06388" y="2362200"/>
            <a:ext cx="914400" cy="1447800"/>
            <a:chOff x="-1056" y="1856"/>
            <a:chExt cx="576" cy="912"/>
          </a:xfrm>
        </p:grpSpPr>
        <p:sp>
          <p:nvSpPr>
            <p:cNvPr id="128034" name="Rectangle 22"/>
            <p:cNvSpPr>
              <a:spLocks noChangeArrowheads="1"/>
            </p:cNvSpPr>
            <p:nvPr/>
          </p:nvSpPr>
          <p:spPr bwMode="auto">
            <a:xfrm>
              <a:off x="-1008" y="1856"/>
              <a:ext cx="480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8035" name="Rectangle 23"/>
            <p:cNvSpPr>
              <a:spLocks noChangeArrowheads="1"/>
            </p:cNvSpPr>
            <p:nvPr/>
          </p:nvSpPr>
          <p:spPr bwMode="auto">
            <a:xfrm>
              <a:off x="-1008" y="2288"/>
              <a:ext cx="480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8036" name="Rectangle 24"/>
            <p:cNvSpPr>
              <a:spLocks noChangeArrowheads="1"/>
            </p:cNvSpPr>
            <p:nvPr/>
          </p:nvSpPr>
          <p:spPr bwMode="auto">
            <a:xfrm>
              <a:off x="-1008" y="2720"/>
              <a:ext cx="480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8037" name="Rectangle 25"/>
            <p:cNvSpPr>
              <a:spLocks noChangeArrowheads="1"/>
            </p:cNvSpPr>
            <p:nvPr/>
          </p:nvSpPr>
          <p:spPr bwMode="auto">
            <a:xfrm>
              <a:off x="-1056" y="1904"/>
              <a:ext cx="48" cy="38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8038" name="Rectangle 26"/>
            <p:cNvSpPr>
              <a:spLocks noChangeArrowheads="1"/>
            </p:cNvSpPr>
            <p:nvPr/>
          </p:nvSpPr>
          <p:spPr bwMode="auto">
            <a:xfrm>
              <a:off x="-528" y="2336"/>
              <a:ext cx="48" cy="38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06388" y="2438400"/>
            <a:ext cx="914400" cy="1295400"/>
            <a:chOff x="-817" y="1904"/>
            <a:chExt cx="576" cy="816"/>
          </a:xfrm>
        </p:grpSpPr>
        <p:sp>
          <p:nvSpPr>
            <p:cNvPr id="128030" name="Rectangle 28"/>
            <p:cNvSpPr>
              <a:spLocks noChangeArrowheads="1"/>
            </p:cNvSpPr>
            <p:nvPr/>
          </p:nvSpPr>
          <p:spPr bwMode="auto">
            <a:xfrm>
              <a:off x="-769" y="2288"/>
              <a:ext cx="480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8031" name="Rectangle 29"/>
            <p:cNvSpPr>
              <a:spLocks noChangeArrowheads="1"/>
            </p:cNvSpPr>
            <p:nvPr/>
          </p:nvSpPr>
          <p:spPr bwMode="auto">
            <a:xfrm>
              <a:off x="-289" y="1904"/>
              <a:ext cx="48" cy="38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8032" name="Rectangle 30"/>
            <p:cNvSpPr>
              <a:spLocks noChangeArrowheads="1"/>
            </p:cNvSpPr>
            <p:nvPr/>
          </p:nvSpPr>
          <p:spPr bwMode="auto">
            <a:xfrm>
              <a:off x="-817" y="1904"/>
              <a:ext cx="48" cy="38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8033" name="Rectangle 31"/>
            <p:cNvSpPr>
              <a:spLocks noChangeArrowheads="1"/>
            </p:cNvSpPr>
            <p:nvPr/>
          </p:nvSpPr>
          <p:spPr bwMode="auto">
            <a:xfrm>
              <a:off x="-289" y="2336"/>
              <a:ext cx="48" cy="38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231456" name="Line 32"/>
          <p:cNvSpPr>
            <a:spLocks noChangeShapeType="1"/>
          </p:cNvSpPr>
          <p:nvPr/>
        </p:nvSpPr>
        <p:spPr bwMode="auto">
          <a:xfrm>
            <a:off x="1514475" y="4114800"/>
            <a:ext cx="5892800" cy="1588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09" name="Line 34"/>
          <p:cNvSpPr>
            <a:spLocks noChangeShapeType="1"/>
          </p:cNvSpPr>
          <p:nvPr/>
        </p:nvSpPr>
        <p:spPr bwMode="auto">
          <a:xfrm>
            <a:off x="1409700" y="2106613"/>
            <a:ext cx="6592888" cy="9525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0" name="Line 35"/>
          <p:cNvSpPr>
            <a:spLocks noChangeShapeType="1"/>
          </p:cNvSpPr>
          <p:nvPr/>
        </p:nvSpPr>
        <p:spPr bwMode="auto">
          <a:xfrm>
            <a:off x="3503613" y="1125538"/>
            <a:ext cx="0" cy="50292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1" name="Line 36"/>
          <p:cNvSpPr>
            <a:spLocks noChangeShapeType="1"/>
          </p:cNvSpPr>
          <p:nvPr/>
        </p:nvSpPr>
        <p:spPr bwMode="auto">
          <a:xfrm>
            <a:off x="6994525" y="1125538"/>
            <a:ext cx="0" cy="50292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2" name="Rectangle 37"/>
          <p:cNvSpPr>
            <a:spLocks noChangeArrowheads="1"/>
          </p:cNvSpPr>
          <p:nvPr/>
        </p:nvSpPr>
        <p:spPr bwMode="auto">
          <a:xfrm>
            <a:off x="1487488" y="1600200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Q</a:t>
            </a:r>
            <a:r>
              <a:rPr lang="en-US" altLang="zh-CN" b="1" baseline="-25000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  </a:t>
            </a:r>
            <a:r>
              <a:rPr lang="en-US" altLang="zh-CN" b="1" i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</a:t>
            </a:r>
            <a:r>
              <a:rPr lang="en-US" altLang="zh-CN" b="1" baseline="-25000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  </a:t>
            </a:r>
            <a:r>
              <a:rPr lang="en-US" altLang="zh-CN" b="1" i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</a:t>
            </a:r>
            <a:r>
              <a:rPr lang="en-US" altLang="zh-CN" b="1" baseline="-25000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 </a:t>
            </a:r>
            <a:r>
              <a:rPr lang="en-US" altLang="zh-CN" b="1" i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</a:t>
            </a:r>
            <a:r>
              <a:rPr lang="en-US" altLang="zh-CN" b="1" baseline="-25000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128013" name="Rectangle 38"/>
          <p:cNvSpPr>
            <a:spLocks noChangeArrowheads="1"/>
          </p:cNvSpPr>
          <p:nvPr/>
        </p:nvSpPr>
        <p:spPr bwMode="auto">
          <a:xfrm>
            <a:off x="3736975" y="1630363"/>
            <a:ext cx="3017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</a:t>
            </a:r>
            <a:r>
              <a:rPr lang="en-US" altLang="zh-CN" sz="2800" b="1" i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lang="en-US" altLang="zh-CN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</a:t>
            </a:r>
            <a:r>
              <a:rPr lang="en-US" altLang="zh-CN" sz="2800" b="1" i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lang="en-US" altLang="zh-CN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</a:t>
            </a:r>
            <a:r>
              <a:rPr lang="en-US" altLang="zh-CN" sz="2800" b="1" i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</a:t>
            </a:r>
            <a:r>
              <a:rPr lang="en-US" altLang="zh-CN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</a:t>
            </a:r>
            <a:r>
              <a:rPr lang="en-US" altLang="zh-CN" sz="2800" b="1" i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e</a:t>
            </a:r>
            <a:r>
              <a:rPr lang="en-US" altLang="zh-CN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f   g </a:t>
            </a:r>
          </a:p>
        </p:txBody>
      </p:sp>
      <p:sp>
        <p:nvSpPr>
          <p:cNvPr id="128014" name="Rectangle 39"/>
          <p:cNvSpPr>
            <a:spLocks noChangeArrowheads="1"/>
          </p:cNvSpPr>
          <p:nvPr/>
        </p:nvSpPr>
        <p:spPr bwMode="auto">
          <a:xfrm>
            <a:off x="1565275" y="2116138"/>
            <a:ext cx="5962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0   0   0   0       1   1   1   1   1   1   0       0</a:t>
            </a:r>
          </a:p>
        </p:txBody>
      </p:sp>
      <p:sp>
        <p:nvSpPr>
          <p:cNvPr id="128015" name="Rectangle 40"/>
          <p:cNvSpPr>
            <a:spLocks noChangeArrowheads="1"/>
          </p:cNvSpPr>
          <p:nvPr/>
        </p:nvSpPr>
        <p:spPr bwMode="auto">
          <a:xfrm>
            <a:off x="1565275" y="2497138"/>
            <a:ext cx="5962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0   0   0   1       0   1   1   0   0   0   0       1</a:t>
            </a:r>
          </a:p>
        </p:txBody>
      </p:sp>
      <p:sp>
        <p:nvSpPr>
          <p:cNvPr id="128016" name="Rectangle 41"/>
          <p:cNvSpPr>
            <a:spLocks noChangeArrowheads="1"/>
          </p:cNvSpPr>
          <p:nvPr/>
        </p:nvSpPr>
        <p:spPr bwMode="auto">
          <a:xfrm>
            <a:off x="1565275" y="2878138"/>
            <a:ext cx="5962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0   0   1   0       1   1   0   1   1   0   1       2</a:t>
            </a:r>
          </a:p>
        </p:txBody>
      </p:sp>
      <p:sp>
        <p:nvSpPr>
          <p:cNvPr id="128017" name="Rectangle 42"/>
          <p:cNvSpPr>
            <a:spLocks noChangeArrowheads="1"/>
          </p:cNvSpPr>
          <p:nvPr/>
        </p:nvSpPr>
        <p:spPr bwMode="auto">
          <a:xfrm>
            <a:off x="1565275" y="3259138"/>
            <a:ext cx="5962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33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0   0   1   1       1   1   1   1   0   0   1       3</a:t>
            </a:r>
          </a:p>
        </p:txBody>
      </p:sp>
      <p:sp>
        <p:nvSpPr>
          <p:cNvPr id="128018" name="Rectangle 43"/>
          <p:cNvSpPr>
            <a:spLocks noChangeArrowheads="1"/>
          </p:cNvSpPr>
          <p:nvPr/>
        </p:nvSpPr>
        <p:spPr bwMode="auto">
          <a:xfrm>
            <a:off x="1565275" y="3640138"/>
            <a:ext cx="5962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0   1   0   0       0   1   1   0   0   1   1       4</a:t>
            </a:r>
          </a:p>
        </p:txBody>
      </p:sp>
      <p:sp>
        <p:nvSpPr>
          <p:cNvPr id="128019" name="Rectangle 44"/>
          <p:cNvSpPr>
            <a:spLocks noChangeArrowheads="1"/>
          </p:cNvSpPr>
          <p:nvPr/>
        </p:nvSpPr>
        <p:spPr bwMode="auto">
          <a:xfrm>
            <a:off x="1565275" y="4021138"/>
            <a:ext cx="5962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0   1   0   1       1   0   1   1   0   1   1       5</a:t>
            </a:r>
          </a:p>
        </p:txBody>
      </p:sp>
      <p:sp>
        <p:nvSpPr>
          <p:cNvPr id="128020" name="Rectangle 45"/>
          <p:cNvSpPr>
            <a:spLocks noChangeArrowheads="1"/>
          </p:cNvSpPr>
          <p:nvPr/>
        </p:nvSpPr>
        <p:spPr bwMode="auto">
          <a:xfrm>
            <a:off x="1565275" y="4478338"/>
            <a:ext cx="5962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99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0   1   1   0       1   0   1   1   1   1   1       6</a:t>
            </a:r>
          </a:p>
        </p:txBody>
      </p:sp>
      <p:sp>
        <p:nvSpPr>
          <p:cNvPr id="128021" name="Rectangle 46"/>
          <p:cNvSpPr>
            <a:spLocks noChangeArrowheads="1"/>
          </p:cNvSpPr>
          <p:nvPr/>
        </p:nvSpPr>
        <p:spPr bwMode="auto">
          <a:xfrm>
            <a:off x="1565275" y="4859338"/>
            <a:ext cx="5962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0   1   1   1       1   1   1   0   0   0   0       7</a:t>
            </a:r>
          </a:p>
        </p:txBody>
      </p:sp>
      <p:sp>
        <p:nvSpPr>
          <p:cNvPr id="128022" name="Rectangle 47"/>
          <p:cNvSpPr>
            <a:spLocks noChangeArrowheads="1"/>
          </p:cNvSpPr>
          <p:nvPr/>
        </p:nvSpPr>
        <p:spPr bwMode="auto">
          <a:xfrm>
            <a:off x="1565275" y="5240338"/>
            <a:ext cx="5962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1   0   0   0       1   1   1   1   1   1   1       8</a:t>
            </a:r>
          </a:p>
        </p:txBody>
      </p:sp>
      <p:sp>
        <p:nvSpPr>
          <p:cNvPr id="128023" name="Rectangle 48"/>
          <p:cNvSpPr>
            <a:spLocks noChangeArrowheads="1"/>
          </p:cNvSpPr>
          <p:nvPr/>
        </p:nvSpPr>
        <p:spPr bwMode="auto">
          <a:xfrm>
            <a:off x="1565275" y="5697538"/>
            <a:ext cx="5962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1   0   0   1       1   1   1   1   0   1   1       9</a:t>
            </a:r>
          </a:p>
        </p:txBody>
      </p:sp>
      <p:sp>
        <p:nvSpPr>
          <p:cNvPr id="231473" name="Rectangle 49"/>
          <p:cNvSpPr>
            <a:spLocks noChangeArrowheads="1"/>
          </p:cNvSpPr>
          <p:nvPr/>
        </p:nvSpPr>
        <p:spPr bwMode="auto">
          <a:xfrm>
            <a:off x="1952625" y="1125538"/>
            <a:ext cx="1076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输  入</a:t>
            </a:r>
          </a:p>
        </p:txBody>
      </p:sp>
      <p:sp>
        <p:nvSpPr>
          <p:cNvPr id="231474" name="Rectangle 50"/>
          <p:cNvSpPr>
            <a:spLocks noChangeArrowheads="1"/>
          </p:cNvSpPr>
          <p:nvPr/>
        </p:nvSpPr>
        <p:spPr bwMode="auto">
          <a:xfrm>
            <a:off x="4589463" y="1125538"/>
            <a:ext cx="1431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输      出</a:t>
            </a:r>
          </a:p>
        </p:txBody>
      </p:sp>
      <p:sp>
        <p:nvSpPr>
          <p:cNvPr id="231475" name="Rectangle 51"/>
          <p:cNvSpPr>
            <a:spLocks noChangeArrowheads="1"/>
          </p:cNvSpPr>
          <p:nvPr/>
        </p:nvSpPr>
        <p:spPr bwMode="auto">
          <a:xfrm>
            <a:off x="7072313" y="1201738"/>
            <a:ext cx="1244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显示数码</a:t>
            </a:r>
          </a:p>
        </p:txBody>
      </p:sp>
      <p:sp>
        <p:nvSpPr>
          <p:cNvPr id="128027" name="Line 52"/>
          <p:cNvSpPr>
            <a:spLocks noChangeShapeType="1"/>
          </p:cNvSpPr>
          <p:nvPr/>
        </p:nvSpPr>
        <p:spPr bwMode="auto">
          <a:xfrm>
            <a:off x="1487488" y="1582738"/>
            <a:ext cx="55070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8" name="Line 53"/>
          <p:cNvSpPr>
            <a:spLocks noChangeShapeType="1"/>
          </p:cNvSpPr>
          <p:nvPr/>
        </p:nvSpPr>
        <p:spPr bwMode="auto">
          <a:xfrm>
            <a:off x="1487488" y="1125538"/>
            <a:ext cx="6515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9" name="Line 54"/>
          <p:cNvSpPr>
            <a:spLocks noChangeShapeType="1"/>
          </p:cNvSpPr>
          <p:nvPr/>
        </p:nvSpPr>
        <p:spPr bwMode="auto">
          <a:xfrm>
            <a:off x="1331913" y="6154738"/>
            <a:ext cx="6515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44" grpId="0" animBg="1"/>
      <p:bldP spid="23145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26" name="Group 3"/>
          <p:cNvGrpSpPr>
            <a:grpSpLocks/>
          </p:cNvGrpSpPr>
          <p:nvPr/>
        </p:nvGrpSpPr>
        <p:grpSpPr bwMode="auto">
          <a:xfrm>
            <a:off x="685800" y="561975"/>
            <a:ext cx="7961313" cy="5076825"/>
            <a:chOff x="432" y="354"/>
            <a:chExt cx="5015" cy="3198"/>
          </a:xfrm>
        </p:grpSpPr>
        <p:grpSp>
          <p:nvGrpSpPr>
            <p:cNvPr id="129027" name="Group 4"/>
            <p:cNvGrpSpPr>
              <a:grpSpLocks/>
            </p:cNvGrpSpPr>
            <p:nvPr/>
          </p:nvGrpSpPr>
          <p:grpSpPr bwMode="auto">
            <a:xfrm>
              <a:off x="432" y="354"/>
              <a:ext cx="5015" cy="3198"/>
              <a:chOff x="568" y="528"/>
              <a:chExt cx="4835" cy="3083"/>
            </a:xfrm>
          </p:grpSpPr>
          <p:sp>
            <p:nvSpPr>
              <p:cNvPr id="129029" name="Rectangle 5"/>
              <p:cNvSpPr>
                <a:spLocks noChangeArrowheads="1"/>
              </p:cNvSpPr>
              <p:nvPr/>
            </p:nvSpPr>
            <p:spPr bwMode="auto">
              <a:xfrm>
                <a:off x="4704" y="2736"/>
                <a:ext cx="382" cy="16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BS204</a:t>
                </a:r>
              </a:p>
            </p:txBody>
          </p:sp>
          <p:grpSp>
            <p:nvGrpSpPr>
              <p:cNvPr id="129030" name="Group 6"/>
              <p:cNvGrpSpPr>
                <a:grpSpLocks/>
              </p:cNvGrpSpPr>
              <p:nvPr/>
            </p:nvGrpSpPr>
            <p:grpSpPr bwMode="auto">
              <a:xfrm>
                <a:off x="2880" y="1461"/>
                <a:ext cx="218" cy="1067"/>
                <a:chOff x="2784" y="1461"/>
                <a:chExt cx="218" cy="1067"/>
              </a:xfrm>
            </p:grpSpPr>
            <p:sp>
              <p:nvSpPr>
                <p:cNvPr id="129199" name="Rectangle 7"/>
                <p:cNvSpPr>
                  <a:spLocks noChangeArrowheads="1"/>
                </p:cNvSpPr>
                <p:nvPr/>
              </p:nvSpPr>
              <p:spPr bwMode="auto">
                <a:xfrm>
                  <a:off x="2784" y="2266"/>
                  <a:ext cx="218" cy="2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800" b="1" i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A</a:t>
                  </a:r>
                  <a:r>
                    <a:rPr lang="en-US" altLang="zh-CN" sz="2800" b="1" baseline="-25000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29200" name="Rectangle 8"/>
                <p:cNvSpPr>
                  <a:spLocks noChangeArrowheads="1"/>
                </p:cNvSpPr>
                <p:nvPr/>
              </p:nvSpPr>
              <p:spPr bwMode="auto">
                <a:xfrm>
                  <a:off x="2784" y="1987"/>
                  <a:ext cx="218" cy="2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800" b="1" i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A</a:t>
                  </a:r>
                  <a:r>
                    <a:rPr lang="en-US" altLang="zh-CN" sz="2800" b="1" baseline="-25000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29201" name="Rectangle 9"/>
                <p:cNvSpPr>
                  <a:spLocks noChangeArrowheads="1"/>
                </p:cNvSpPr>
                <p:nvPr/>
              </p:nvSpPr>
              <p:spPr bwMode="auto">
                <a:xfrm>
                  <a:off x="2784" y="1730"/>
                  <a:ext cx="218" cy="2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800" b="1" i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A</a:t>
                  </a:r>
                  <a:r>
                    <a:rPr lang="en-US" altLang="zh-CN" sz="2800" b="1" baseline="-25000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29202" name="Rectangle 10"/>
                <p:cNvSpPr>
                  <a:spLocks noChangeArrowheads="1"/>
                </p:cNvSpPr>
                <p:nvPr/>
              </p:nvSpPr>
              <p:spPr bwMode="auto">
                <a:xfrm>
                  <a:off x="2784" y="1461"/>
                  <a:ext cx="217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800" b="1" i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A</a:t>
                  </a:r>
                  <a:r>
                    <a:rPr lang="en-US" altLang="zh-CN" sz="2800" b="1" baseline="-25000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3</a:t>
                  </a:r>
                </a:p>
              </p:txBody>
            </p:sp>
          </p:grpSp>
          <p:sp>
            <p:nvSpPr>
              <p:cNvPr id="129031" name="Rectangle 11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9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CC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74LS247</a:t>
                </a:r>
              </a:p>
            </p:txBody>
          </p:sp>
          <p:sp>
            <p:nvSpPr>
              <p:cNvPr id="129032" name="Rectangle 12"/>
              <p:cNvSpPr>
                <a:spLocks noChangeArrowheads="1"/>
              </p:cNvSpPr>
              <p:nvPr/>
            </p:nvSpPr>
            <p:spPr bwMode="auto">
              <a:xfrm>
                <a:off x="3595" y="528"/>
                <a:ext cx="251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+5V</a:t>
                </a:r>
              </a:p>
            </p:txBody>
          </p:sp>
          <p:grpSp>
            <p:nvGrpSpPr>
              <p:cNvPr id="129033" name="Group 13"/>
              <p:cNvGrpSpPr>
                <a:grpSpLocks/>
              </p:cNvGrpSpPr>
              <p:nvPr/>
            </p:nvGrpSpPr>
            <p:grpSpPr bwMode="auto">
              <a:xfrm>
                <a:off x="2592" y="1392"/>
                <a:ext cx="162" cy="1091"/>
                <a:chOff x="2496" y="1392"/>
                <a:chExt cx="162" cy="1091"/>
              </a:xfrm>
            </p:grpSpPr>
            <p:sp>
              <p:nvSpPr>
                <p:cNvPr id="129194" name="Rectangle 14"/>
                <p:cNvSpPr>
                  <a:spLocks noChangeArrowheads="1"/>
                </p:cNvSpPr>
                <p:nvPr/>
              </p:nvSpPr>
              <p:spPr bwMode="auto">
                <a:xfrm>
                  <a:off x="2496" y="1392"/>
                  <a:ext cx="140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zh-CN" altLang="en-US" b="1">
                      <a:solidFill>
                        <a:srgbClr val="0066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来</a:t>
                  </a:r>
                </a:p>
              </p:txBody>
            </p:sp>
            <p:sp>
              <p:nvSpPr>
                <p:cNvPr id="129195" name="Rectangle 15"/>
                <p:cNvSpPr>
                  <a:spLocks noChangeArrowheads="1"/>
                </p:cNvSpPr>
                <p:nvPr/>
              </p:nvSpPr>
              <p:spPr bwMode="auto">
                <a:xfrm>
                  <a:off x="2496" y="1594"/>
                  <a:ext cx="140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zh-CN" altLang="en-US" b="1">
                      <a:solidFill>
                        <a:srgbClr val="0066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自</a:t>
                  </a:r>
                </a:p>
              </p:txBody>
            </p:sp>
            <p:sp>
              <p:nvSpPr>
                <p:cNvPr id="129196" name="Rectangle 16"/>
                <p:cNvSpPr>
                  <a:spLocks noChangeArrowheads="1"/>
                </p:cNvSpPr>
                <p:nvPr/>
              </p:nvSpPr>
              <p:spPr bwMode="auto">
                <a:xfrm>
                  <a:off x="2496" y="1834"/>
                  <a:ext cx="140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zh-CN" altLang="en-US" b="1">
                      <a:solidFill>
                        <a:srgbClr val="0066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计</a:t>
                  </a:r>
                </a:p>
              </p:txBody>
            </p:sp>
            <p:sp>
              <p:nvSpPr>
                <p:cNvPr id="129197" name="Rectangle 17"/>
                <p:cNvSpPr>
                  <a:spLocks noChangeArrowheads="1"/>
                </p:cNvSpPr>
                <p:nvPr/>
              </p:nvSpPr>
              <p:spPr bwMode="auto">
                <a:xfrm>
                  <a:off x="2496" y="2064"/>
                  <a:ext cx="140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zh-CN" altLang="en-US" b="1">
                      <a:solidFill>
                        <a:srgbClr val="0066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数</a:t>
                  </a:r>
                </a:p>
              </p:txBody>
            </p:sp>
            <p:sp>
              <p:nvSpPr>
                <p:cNvPr id="129198" name="Rectangle 18"/>
                <p:cNvSpPr>
                  <a:spLocks noChangeArrowheads="1"/>
                </p:cNvSpPr>
                <p:nvPr/>
              </p:nvSpPr>
              <p:spPr bwMode="auto">
                <a:xfrm rot="60000">
                  <a:off x="2518" y="2315"/>
                  <a:ext cx="140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zh-CN" altLang="en-US" b="1">
                      <a:solidFill>
                        <a:srgbClr val="0066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器</a:t>
                  </a:r>
                </a:p>
              </p:txBody>
            </p:sp>
          </p:grpSp>
          <p:sp>
            <p:nvSpPr>
              <p:cNvPr id="129034" name="Rectangle 19"/>
              <p:cNvSpPr>
                <a:spLocks noChangeArrowheads="1"/>
              </p:cNvSpPr>
              <p:nvPr/>
            </p:nvSpPr>
            <p:spPr bwMode="auto">
              <a:xfrm>
                <a:off x="2783" y="3350"/>
                <a:ext cx="262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6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七段译码器和数码管的连接图</a:t>
                </a:r>
              </a:p>
            </p:txBody>
          </p:sp>
          <p:sp>
            <p:nvSpPr>
              <p:cNvPr id="129035" name="Rectangle 20"/>
              <p:cNvSpPr>
                <a:spLocks noChangeArrowheads="1"/>
              </p:cNvSpPr>
              <p:nvPr/>
            </p:nvSpPr>
            <p:spPr bwMode="auto">
              <a:xfrm>
                <a:off x="3984" y="3024"/>
                <a:ext cx="533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510Ω×7</a:t>
                </a:r>
              </a:p>
            </p:txBody>
          </p:sp>
          <p:sp>
            <p:nvSpPr>
              <p:cNvPr id="129036" name="Rectangle 21"/>
              <p:cNvSpPr>
                <a:spLocks noChangeArrowheads="1"/>
              </p:cNvSpPr>
              <p:nvPr/>
            </p:nvSpPr>
            <p:spPr bwMode="auto">
              <a:xfrm>
                <a:off x="3407" y="1101"/>
                <a:ext cx="692" cy="18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9037" name="Rectangle 22"/>
              <p:cNvSpPr>
                <a:spLocks noChangeArrowheads="1"/>
              </p:cNvSpPr>
              <p:nvPr/>
            </p:nvSpPr>
            <p:spPr bwMode="auto">
              <a:xfrm>
                <a:off x="4614" y="1087"/>
                <a:ext cx="714" cy="19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9038" name="Line 23"/>
              <p:cNvSpPr>
                <a:spLocks noChangeShapeType="1"/>
              </p:cNvSpPr>
              <p:nvPr/>
            </p:nvSpPr>
            <p:spPr bwMode="auto">
              <a:xfrm>
                <a:off x="3537" y="912"/>
                <a:ext cx="1431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39" name="Line 24"/>
              <p:cNvSpPr>
                <a:spLocks noChangeShapeType="1"/>
              </p:cNvSpPr>
              <p:nvPr/>
            </p:nvSpPr>
            <p:spPr bwMode="auto">
              <a:xfrm>
                <a:off x="4967" y="912"/>
                <a:ext cx="3" cy="17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40" name="Line 25"/>
              <p:cNvSpPr>
                <a:spLocks noChangeShapeType="1"/>
              </p:cNvSpPr>
              <p:nvPr/>
            </p:nvSpPr>
            <p:spPr bwMode="auto">
              <a:xfrm flipV="1">
                <a:off x="3752" y="824"/>
                <a:ext cx="1" cy="2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41" name="Line 26"/>
              <p:cNvSpPr>
                <a:spLocks noChangeShapeType="1"/>
              </p:cNvSpPr>
              <p:nvPr/>
            </p:nvSpPr>
            <p:spPr bwMode="auto">
              <a:xfrm flipV="1">
                <a:off x="3944" y="963"/>
                <a:ext cx="1" cy="7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42" name="Freeform 27"/>
              <p:cNvSpPr>
                <a:spLocks/>
              </p:cNvSpPr>
              <p:nvPr/>
            </p:nvSpPr>
            <p:spPr bwMode="auto">
              <a:xfrm>
                <a:off x="4099" y="1205"/>
                <a:ext cx="42" cy="42"/>
              </a:xfrm>
              <a:custGeom>
                <a:avLst/>
                <a:gdLst>
                  <a:gd name="T0" fmla="*/ 22 w 43"/>
                  <a:gd name="T1" fmla="*/ 21 h 43"/>
                  <a:gd name="T2" fmla="*/ 21 w 43"/>
                  <a:gd name="T3" fmla="*/ 6 h 43"/>
                  <a:gd name="T4" fmla="*/ 21 w 43"/>
                  <a:gd name="T5" fmla="*/ 0 h 43"/>
                  <a:gd name="T6" fmla="*/ 5 w 43"/>
                  <a:gd name="T7" fmla="*/ 6 h 43"/>
                  <a:gd name="T8" fmla="*/ 0 w 43"/>
                  <a:gd name="T9" fmla="*/ 21 h 43"/>
                  <a:gd name="T10" fmla="*/ 5 w 43"/>
                  <a:gd name="T11" fmla="*/ 21 h 43"/>
                  <a:gd name="T12" fmla="*/ 21 w 43"/>
                  <a:gd name="T13" fmla="*/ 22 h 43"/>
                  <a:gd name="T14" fmla="*/ 21 w 43"/>
                  <a:gd name="T15" fmla="*/ 21 h 43"/>
                  <a:gd name="T16" fmla="*/ 22 w 43"/>
                  <a:gd name="T17" fmla="*/ 21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3"/>
                  <a:gd name="T28" fmla="*/ 0 h 43"/>
                  <a:gd name="T29" fmla="*/ 43 w 43"/>
                  <a:gd name="T30" fmla="*/ 43 h 4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3" h="43">
                    <a:moveTo>
                      <a:pt x="43" y="22"/>
                    </a:moveTo>
                    <a:lnTo>
                      <a:pt x="36" y="6"/>
                    </a:lnTo>
                    <a:lnTo>
                      <a:pt x="22" y="0"/>
                    </a:lnTo>
                    <a:lnTo>
                      <a:pt x="5" y="6"/>
                    </a:lnTo>
                    <a:lnTo>
                      <a:pt x="0" y="22"/>
                    </a:lnTo>
                    <a:lnTo>
                      <a:pt x="5" y="36"/>
                    </a:lnTo>
                    <a:lnTo>
                      <a:pt x="22" y="43"/>
                    </a:lnTo>
                    <a:lnTo>
                      <a:pt x="36" y="36"/>
                    </a:lnTo>
                    <a:lnTo>
                      <a:pt x="43" y="2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43" name="Line 28"/>
              <p:cNvSpPr>
                <a:spLocks noChangeShapeType="1"/>
              </p:cNvSpPr>
              <p:nvPr/>
            </p:nvSpPr>
            <p:spPr bwMode="auto">
              <a:xfrm>
                <a:off x="4141" y="1227"/>
                <a:ext cx="12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44" name="Rectangle 29"/>
              <p:cNvSpPr>
                <a:spLocks noChangeArrowheads="1"/>
              </p:cNvSpPr>
              <p:nvPr/>
            </p:nvSpPr>
            <p:spPr bwMode="auto">
              <a:xfrm>
                <a:off x="4270" y="1202"/>
                <a:ext cx="161" cy="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9045" name="Line 30"/>
              <p:cNvSpPr>
                <a:spLocks noChangeShapeType="1"/>
              </p:cNvSpPr>
              <p:nvPr/>
            </p:nvSpPr>
            <p:spPr bwMode="auto">
              <a:xfrm>
                <a:off x="4431" y="1227"/>
                <a:ext cx="183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46" name="Line 31"/>
              <p:cNvSpPr>
                <a:spLocks noChangeShapeType="1"/>
              </p:cNvSpPr>
              <p:nvPr/>
            </p:nvSpPr>
            <p:spPr bwMode="auto">
              <a:xfrm>
                <a:off x="4431" y="1495"/>
                <a:ext cx="183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47" name="Line 32"/>
              <p:cNvSpPr>
                <a:spLocks noChangeShapeType="1"/>
              </p:cNvSpPr>
              <p:nvPr/>
            </p:nvSpPr>
            <p:spPr bwMode="auto">
              <a:xfrm>
                <a:off x="4141" y="1495"/>
                <a:ext cx="12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48" name="Freeform 33"/>
              <p:cNvSpPr>
                <a:spLocks/>
              </p:cNvSpPr>
              <p:nvPr/>
            </p:nvSpPr>
            <p:spPr bwMode="auto">
              <a:xfrm>
                <a:off x="4099" y="1475"/>
                <a:ext cx="42" cy="41"/>
              </a:xfrm>
              <a:custGeom>
                <a:avLst/>
                <a:gdLst>
                  <a:gd name="T0" fmla="*/ 22 w 43"/>
                  <a:gd name="T1" fmla="*/ 10 h 43"/>
                  <a:gd name="T2" fmla="*/ 21 w 43"/>
                  <a:gd name="T3" fmla="*/ 5 h 43"/>
                  <a:gd name="T4" fmla="*/ 21 w 43"/>
                  <a:gd name="T5" fmla="*/ 0 h 43"/>
                  <a:gd name="T6" fmla="*/ 5 w 43"/>
                  <a:gd name="T7" fmla="*/ 5 h 43"/>
                  <a:gd name="T8" fmla="*/ 0 w 43"/>
                  <a:gd name="T9" fmla="*/ 10 h 43"/>
                  <a:gd name="T10" fmla="*/ 5 w 43"/>
                  <a:gd name="T11" fmla="*/ 13 h 43"/>
                  <a:gd name="T12" fmla="*/ 21 w 43"/>
                  <a:gd name="T13" fmla="*/ 16 h 43"/>
                  <a:gd name="T14" fmla="*/ 21 w 43"/>
                  <a:gd name="T15" fmla="*/ 13 h 43"/>
                  <a:gd name="T16" fmla="*/ 22 w 43"/>
                  <a:gd name="T17" fmla="*/ 10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3"/>
                  <a:gd name="T28" fmla="*/ 0 h 43"/>
                  <a:gd name="T29" fmla="*/ 43 w 43"/>
                  <a:gd name="T30" fmla="*/ 43 h 4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3" h="43">
                    <a:moveTo>
                      <a:pt x="43" y="21"/>
                    </a:moveTo>
                    <a:lnTo>
                      <a:pt x="36" y="5"/>
                    </a:lnTo>
                    <a:lnTo>
                      <a:pt x="22" y="0"/>
                    </a:lnTo>
                    <a:lnTo>
                      <a:pt x="5" y="5"/>
                    </a:lnTo>
                    <a:lnTo>
                      <a:pt x="0" y="21"/>
                    </a:lnTo>
                    <a:lnTo>
                      <a:pt x="5" y="36"/>
                    </a:lnTo>
                    <a:lnTo>
                      <a:pt x="22" y="43"/>
                    </a:lnTo>
                    <a:lnTo>
                      <a:pt x="36" y="36"/>
                    </a:lnTo>
                    <a:lnTo>
                      <a:pt x="43" y="2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49" name="Rectangle 34"/>
              <p:cNvSpPr>
                <a:spLocks noChangeArrowheads="1"/>
              </p:cNvSpPr>
              <p:nvPr/>
            </p:nvSpPr>
            <p:spPr bwMode="auto">
              <a:xfrm>
                <a:off x="4270" y="1473"/>
                <a:ext cx="161" cy="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9050" name="Line 35"/>
              <p:cNvSpPr>
                <a:spLocks noChangeShapeType="1"/>
              </p:cNvSpPr>
              <p:nvPr/>
            </p:nvSpPr>
            <p:spPr bwMode="auto">
              <a:xfrm>
                <a:off x="4431" y="1767"/>
                <a:ext cx="183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51" name="Line 36"/>
              <p:cNvSpPr>
                <a:spLocks noChangeShapeType="1"/>
              </p:cNvSpPr>
              <p:nvPr/>
            </p:nvSpPr>
            <p:spPr bwMode="auto">
              <a:xfrm>
                <a:off x="4141" y="1767"/>
                <a:ext cx="12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52" name="Freeform 37"/>
              <p:cNvSpPr>
                <a:spLocks/>
              </p:cNvSpPr>
              <p:nvPr/>
            </p:nvSpPr>
            <p:spPr bwMode="auto">
              <a:xfrm>
                <a:off x="4099" y="1747"/>
                <a:ext cx="42" cy="41"/>
              </a:xfrm>
              <a:custGeom>
                <a:avLst/>
                <a:gdLst>
                  <a:gd name="T0" fmla="*/ 22 w 43"/>
                  <a:gd name="T1" fmla="*/ 10 h 43"/>
                  <a:gd name="T2" fmla="*/ 21 w 43"/>
                  <a:gd name="T3" fmla="*/ 7 h 43"/>
                  <a:gd name="T4" fmla="*/ 21 w 43"/>
                  <a:gd name="T5" fmla="*/ 0 h 43"/>
                  <a:gd name="T6" fmla="*/ 5 w 43"/>
                  <a:gd name="T7" fmla="*/ 7 h 43"/>
                  <a:gd name="T8" fmla="*/ 0 w 43"/>
                  <a:gd name="T9" fmla="*/ 10 h 43"/>
                  <a:gd name="T10" fmla="*/ 5 w 43"/>
                  <a:gd name="T11" fmla="*/ 13 h 43"/>
                  <a:gd name="T12" fmla="*/ 21 w 43"/>
                  <a:gd name="T13" fmla="*/ 16 h 43"/>
                  <a:gd name="T14" fmla="*/ 21 w 43"/>
                  <a:gd name="T15" fmla="*/ 13 h 43"/>
                  <a:gd name="T16" fmla="*/ 22 w 43"/>
                  <a:gd name="T17" fmla="*/ 10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3"/>
                  <a:gd name="T28" fmla="*/ 0 h 43"/>
                  <a:gd name="T29" fmla="*/ 43 w 43"/>
                  <a:gd name="T30" fmla="*/ 43 h 4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3" h="43">
                    <a:moveTo>
                      <a:pt x="43" y="21"/>
                    </a:moveTo>
                    <a:lnTo>
                      <a:pt x="36" y="7"/>
                    </a:lnTo>
                    <a:lnTo>
                      <a:pt x="22" y="0"/>
                    </a:lnTo>
                    <a:lnTo>
                      <a:pt x="5" y="7"/>
                    </a:lnTo>
                    <a:lnTo>
                      <a:pt x="0" y="21"/>
                    </a:lnTo>
                    <a:lnTo>
                      <a:pt x="5" y="37"/>
                    </a:lnTo>
                    <a:lnTo>
                      <a:pt x="22" y="43"/>
                    </a:lnTo>
                    <a:lnTo>
                      <a:pt x="36" y="37"/>
                    </a:lnTo>
                    <a:lnTo>
                      <a:pt x="43" y="2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53" name="Rectangle 38"/>
              <p:cNvSpPr>
                <a:spLocks noChangeArrowheads="1"/>
              </p:cNvSpPr>
              <p:nvPr/>
            </p:nvSpPr>
            <p:spPr bwMode="auto">
              <a:xfrm>
                <a:off x="4270" y="1745"/>
                <a:ext cx="161" cy="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9054" name="Line 39"/>
              <p:cNvSpPr>
                <a:spLocks noChangeShapeType="1"/>
              </p:cNvSpPr>
              <p:nvPr/>
            </p:nvSpPr>
            <p:spPr bwMode="auto">
              <a:xfrm>
                <a:off x="4431" y="2043"/>
                <a:ext cx="183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55" name="Line 40"/>
              <p:cNvSpPr>
                <a:spLocks noChangeShapeType="1"/>
              </p:cNvSpPr>
              <p:nvPr/>
            </p:nvSpPr>
            <p:spPr bwMode="auto">
              <a:xfrm>
                <a:off x="4141" y="2043"/>
                <a:ext cx="12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56" name="Freeform 41"/>
              <p:cNvSpPr>
                <a:spLocks/>
              </p:cNvSpPr>
              <p:nvPr/>
            </p:nvSpPr>
            <p:spPr bwMode="auto">
              <a:xfrm>
                <a:off x="4099" y="2021"/>
                <a:ext cx="42" cy="42"/>
              </a:xfrm>
              <a:custGeom>
                <a:avLst/>
                <a:gdLst>
                  <a:gd name="T0" fmla="*/ 22 w 43"/>
                  <a:gd name="T1" fmla="*/ 21 h 43"/>
                  <a:gd name="T2" fmla="*/ 21 w 43"/>
                  <a:gd name="T3" fmla="*/ 6 h 43"/>
                  <a:gd name="T4" fmla="*/ 21 w 43"/>
                  <a:gd name="T5" fmla="*/ 0 h 43"/>
                  <a:gd name="T6" fmla="*/ 5 w 43"/>
                  <a:gd name="T7" fmla="*/ 6 h 43"/>
                  <a:gd name="T8" fmla="*/ 0 w 43"/>
                  <a:gd name="T9" fmla="*/ 21 h 43"/>
                  <a:gd name="T10" fmla="*/ 5 w 43"/>
                  <a:gd name="T11" fmla="*/ 21 h 43"/>
                  <a:gd name="T12" fmla="*/ 21 w 43"/>
                  <a:gd name="T13" fmla="*/ 22 h 43"/>
                  <a:gd name="T14" fmla="*/ 21 w 43"/>
                  <a:gd name="T15" fmla="*/ 21 h 43"/>
                  <a:gd name="T16" fmla="*/ 22 w 43"/>
                  <a:gd name="T17" fmla="*/ 21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3"/>
                  <a:gd name="T28" fmla="*/ 0 h 43"/>
                  <a:gd name="T29" fmla="*/ 43 w 43"/>
                  <a:gd name="T30" fmla="*/ 43 h 4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3" h="43">
                    <a:moveTo>
                      <a:pt x="43" y="22"/>
                    </a:moveTo>
                    <a:lnTo>
                      <a:pt x="36" y="6"/>
                    </a:lnTo>
                    <a:lnTo>
                      <a:pt x="22" y="0"/>
                    </a:lnTo>
                    <a:lnTo>
                      <a:pt x="5" y="6"/>
                    </a:lnTo>
                    <a:lnTo>
                      <a:pt x="0" y="22"/>
                    </a:lnTo>
                    <a:lnTo>
                      <a:pt x="5" y="36"/>
                    </a:lnTo>
                    <a:lnTo>
                      <a:pt x="22" y="43"/>
                    </a:lnTo>
                    <a:lnTo>
                      <a:pt x="36" y="36"/>
                    </a:lnTo>
                    <a:lnTo>
                      <a:pt x="43" y="2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57" name="Rectangle 42"/>
              <p:cNvSpPr>
                <a:spLocks noChangeArrowheads="1"/>
              </p:cNvSpPr>
              <p:nvPr/>
            </p:nvSpPr>
            <p:spPr bwMode="auto">
              <a:xfrm>
                <a:off x="4270" y="2020"/>
                <a:ext cx="161" cy="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9058" name="Line 43"/>
              <p:cNvSpPr>
                <a:spLocks noChangeShapeType="1"/>
              </p:cNvSpPr>
              <p:nvPr/>
            </p:nvSpPr>
            <p:spPr bwMode="auto">
              <a:xfrm>
                <a:off x="4431" y="2320"/>
                <a:ext cx="183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59" name="Line 44"/>
              <p:cNvSpPr>
                <a:spLocks noChangeShapeType="1"/>
              </p:cNvSpPr>
              <p:nvPr/>
            </p:nvSpPr>
            <p:spPr bwMode="auto">
              <a:xfrm>
                <a:off x="4141" y="2320"/>
                <a:ext cx="12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60" name="Freeform 45"/>
              <p:cNvSpPr>
                <a:spLocks/>
              </p:cNvSpPr>
              <p:nvPr/>
            </p:nvSpPr>
            <p:spPr bwMode="auto">
              <a:xfrm>
                <a:off x="4099" y="2299"/>
                <a:ext cx="42" cy="42"/>
              </a:xfrm>
              <a:custGeom>
                <a:avLst/>
                <a:gdLst>
                  <a:gd name="T0" fmla="*/ 22 w 43"/>
                  <a:gd name="T1" fmla="*/ 21 h 43"/>
                  <a:gd name="T2" fmla="*/ 21 w 43"/>
                  <a:gd name="T3" fmla="*/ 7 h 43"/>
                  <a:gd name="T4" fmla="*/ 21 w 43"/>
                  <a:gd name="T5" fmla="*/ 0 h 43"/>
                  <a:gd name="T6" fmla="*/ 5 w 43"/>
                  <a:gd name="T7" fmla="*/ 7 h 43"/>
                  <a:gd name="T8" fmla="*/ 0 w 43"/>
                  <a:gd name="T9" fmla="*/ 21 h 43"/>
                  <a:gd name="T10" fmla="*/ 5 w 43"/>
                  <a:gd name="T11" fmla="*/ 21 h 43"/>
                  <a:gd name="T12" fmla="*/ 21 w 43"/>
                  <a:gd name="T13" fmla="*/ 22 h 43"/>
                  <a:gd name="T14" fmla="*/ 21 w 43"/>
                  <a:gd name="T15" fmla="*/ 21 h 43"/>
                  <a:gd name="T16" fmla="*/ 22 w 43"/>
                  <a:gd name="T17" fmla="*/ 21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3"/>
                  <a:gd name="T28" fmla="*/ 0 h 43"/>
                  <a:gd name="T29" fmla="*/ 43 w 43"/>
                  <a:gd name="T30" fmla="*/ 43 h 4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3" h="43">
                    <a:moveTo>
                      <a:pt x="43" y="21"/>
                    </a:moveTo>
                    <a:lnTo>
                      <a:pt x="36" y="7"/>
                    </a:lnTo>
                    <a:lnTo>
                      <a:pt x="22" y="0"/>
                    </a:lnTo>
                    <a:lnTo>
                      <a:pt x="5" y="7"/>
                    </a:lnTo>
                    <a:lnTo>
                      <a:pt x="0" y="21"/>
                    </a:lnTo>
                    <a:lnTo>
                      <a:pt x="5" y="37"/>
                    </a:lnTo>
                    <a:lnTo>
                      <a:pt x="22" y="43"/>
                    </a:lnTo>
                    <a:lnTo>
                      <a:pt x="36" y="37"/>
                    </a:lnTo>
                    <a:lnTo>
                      <a:pt x="43" y="2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61" name="Rectangle 46"/>
              <p:cNvSpPr>
                <a:spLocks noChangeArrowheads="1"/>
              </p:cNvSpPr>
              <p:nvPr/>
            </p:nvSpPr>
            <p:spPr bwMode="auto">
              <a:xfrm>
                <a:off x="4270" y="2297"/>
                <a:ext cx="161" cy="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9062" name="Line 47"/>
              <p:cNvSpPr>
                <a:spLocks noChangeShapeType="1"/>
              </p:cNvSpPr>
              <p:nvPr/>
            </p:nvSpPr>
            <p:spPr bwMode="auto">
              <a:xfrm>
                <a:off x="4431" y="2594"/>
                <a:ext cx="183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63" name="Line 48"/>
              <p:cNvSpPr>
                <a:spLocks noChangeShapeType="1"/>
              </p:cNvSpPr>
              <p:nvPr/>
            </p:nvSpPr>
            <p:spPr bwMode="auto">
              <a:xfrm>
                <a:off x="4141" y="2594"/>
                <a:ext cx="12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64" name="Freeform 49"/>
              <p:cNvSpPr>
                <a:spLocks/>
              </p:cNvSpPr>
              <p:nvPr/>
            </p:nvSpPr>
            <p:spPr bwMode="auto">
              <a:xfrm>
                <a:off x="4099" y="2572"/>
                <a:ext cx="42" cy="43"/>
              </a:xfrm>
              <a:custGeom>
                <a:avLst/>
                <a:gdLst>
                  <a:gd name="T0" fmla="*/ 22 w 43"/>
                  <a:gd name="T1" fmla="*/ 22 h 44"/>
                  <a:gd name="T2" fmla="*/ 21 w 43"/>
                  <a:gd name="T3" fmla="*/ 8 h 44"/>
                  <a:gd name="T4" fmla="*/ 21 w 43"/>
                  <a:gd name="T5" fmla="*/ 0 h 44"/>
                  <a:gd name="T6" fmla="*/ 5 w 43"/>
                  <a:gd name="T7" fmla="*/ 8 h 44"/>
                  <a:gd name="T8" fmla="*/ 0 w 43"/>
                  <a:gd name="T9" fmla="*/ 22 h 44"/>
                  <a:gd name="T10" fmla="*/ 5 w 43"/>
                  <a:gd name="T11" fmla="*/ 22 h 44"/>
                  <a:gd name="T12" fmla="*/ 21 w 43"/>
                  <a:gd name="T13" fmla="*/ 23 h 44"/>
                  <a:gd name="T14" fmla="*/ 21 w 43"/>
                  <a:gd name="T15" fmla="*/ 22 h 44"/>
                  <a:gd name="T16" fmla="*/ 22 w 43"/>
                  <a:gd name="T17" fmla="*/ 22 h 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3"/>
                  <a:gd name="T28" fmla="*/ 0 h 44"/>
                  <a:gd name="T29" fmla="*/ 43 w 43"/>
                  <a:gd name="T30" fmla="*/ 44 h 4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3" h="44">
                    <a:moveTo>
                      <a:pt x="43" y="22"/>
                    </a:moveTo>
                    <a:lnTo>
                      <a:pt x="36" y="8"/>
                    </a:lnTo>
                    <a:lnTo>
                      <a:pt x="22" y="0"/>
                    </a:lnTo>
                    <a:lnTo>
                      <a:pt x="5" y="8"/>
                    </a:lnTo>
                    <a:lnTo>
                      <a:pt x="0" y="22"/>
                    </a:lnTo>
                    <a:lnTo>
                      <a:pt x="5" y="36"/>
                    </a:lnTo>
                    <a:lnTo>
                      <a:pt x="22" y="44"/>
                    </a:lnTo>
                    <a:lnTo>
                      <a:pt x="36" y="36"/>
                    </a:lnTo>
                    <a:lnTo>
                      <a:pt x="43" y="2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65" name="Rectangle 50"/>
              <p:cNvSpPr>
                <a:spLocks noChangeArrowheads="1"/>
              </p:cNvSpPr>
              <p:nvPr/>
            </p:nvSpPr>
            <p:spPr bwMode="auto">
              <a:xfrm>
                <a:off x="4270" y="2571"/>
                <a:ext cx="161" cy="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9066" name="Line 51"/>
              <p:cNvSpPr>
                <a:spLocks noChangeShapeType="1"/>
              </p:cNvSpPr>
              <p:nvPr/>
            </p:nvSpPr>
            <p:spPr bwMode="auto">
              <a:xfrm>
                <a:off x="4431" y="2857"/>
                <a:ext cx="183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67" name="Line 52"/>
              <p:cNvSpPr>
                <a:spLocks noChangeShapeType="1"/>
              </p:cNvSpPr>
              <p:nvPr/>
            </p:nvSpPr>
            <p:spPr bwMode="auto">
              <a:xfrm>
                <a:off x="4141" y="2857"/>
                <a:ext cx="12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68" name="Freeform 53"/>
              <p:cNvSpPr>
                <a:spLocks/>
              </p:cNvSpPr>
              <p:nvPr/>
            </p:nvSpPr>
            <p:spPr bwMode="auto">
              <a:xfrm>
                <a:off x="4099" y="2836"/>
                <a:ext cx="42" cy="42"/>
              </a:xfrm>
              <a:custGeom>
                <a:avLst/>
                <a:gdLst>
                  <a:gd name="T0" fmla="*/ 22 w 43"/>
                  <a:gd name="T1" fmla="*/ 11 h 44"/>
                  <a:gd name="T2" fmla="*/ 21 w 43"/>
                  <a:gd name="T3" fmla="*/ 7 h 44"/>
                  <a:gd name="T4" fmla="*/ 21 w 43"/>
                  <a:gd name="T5" fmla="*/ 0 h 44"/>
                  <a:gd name="T6" fmla="*/ 5 w 43"/>
                  <a:gd name="T7" fmla="*/ 7 h 44"/>
                  <a:gd name="T8" fmla="*/ 0 w 43"/>
                  <a:gd name="T9" fmla="*/ 11 h 44"/>
                  <a:gd name="T10" fmla="*/ 5 w 43"/>
                  <a:gd name="T11" fmla="*/ 14 h 44"/>
                  <a:gd name="T12" fmla="*/ 21 w 43"/>
                  <a:gd name="T13" fmla="*/ 17 h 44"/>
                  <a:gd name="T14" fmla="*/ 21 w 43"/>
                  <a:gd name="T15" fmla="*/ 14 h 44"/>
                  <a:gd name="T16" fmla="*/ 22 w 43"/>
                  <a:gd name="T17" fmla="*/ 11 h 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3"/>
                  <a:gd name="T28" fmla="*/ 0 h 44"/>
                  <a:gd name="T29" fmla="*/ 43 w 43"/>
                  <a:gd name="T30" fmla="*/ 44 h 4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3" h="44">
                    <a:moveTo>
                      <a:pt x="43" y="22"/>
                    </a:moveTo>
                    <a:lnTo>
                      <a:pt x="36" y="7"/>
                    </a:lnTo>
                    <a:lnTo>
                      <a:pt x="22" y="0"/>
                    </a:lnTo>
                    <a:lnTo>
                      <a:pt x="5" y="7"/>
                    </a:lnTo>
                    <a:lnTo>
                      <a:pt x="0" y="22"/>
                    </a:lnTo>
                    <a:lnTo>
                      <a:pt x="5" y="38"/>
                    </a:lnTo>
                    <a:lnTo>
                      <a:pt x="22" y="44"/>
                    </a:lnTo>
                    <a:lnTo>
                      <a:pt x="36" y="38"/>
                    </a:lnTo>
                    <a:lnTo>
                      <a:pt x="43" y="2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69" name="Rectangle 54"/>
              <p:cNvSpPr>
                <a:spLocks noChangeArrowheads="1"/>
              </p:cNvSpPr>
              <p:nvPr/>
            </p:nvSpPr>
            <p:spPr bwMode="auto">
              <a:xfrm>
                <a:off x="4270" y="2834"/>
                <a:ext cx="161" cy="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grpSp>
            <p:nvGrpSpPr>
              <p:cNvPr id="129070" name="Group 55"/>
              <p:cNvGrpSpPr>
                <a:grpSpLocks/>
              </p:cNvGrpSpPr>
              <p:nvPr/>
            </p:nvGrpSpPr>
            <p:grpSpPr bwMode="auto">
              <a:xfrm>
                <a:off x="3688" y="2998"/>
                <a:ext cx="131" cy="139"/>
                <a:chOff x="3592" y="2998"/>
                <a:chExt cx="131" cy="139"/>
              </a:xfrm>
            </p:grpSpPr>
            <p:sp>
              <p:nvSpPr>
                <p:cNvPr id="129192" name="Line 56"/>
                <p:cNvSpPr>
                  <a:spLocks noChangeShapeType="1"/>
                </p:cNvSpPr>
                <p:nvPr/>
              </p:nvSpPr>
              <p:spPr bwMode="auto">
                <a:xfrm>
                  <a:off x="3656" y="2998"/>
                  <a:ext cx="1" cy="13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193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3592" y="3136"/>
                  <a:ext cx="131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9071" name="Line 58"/>
              <p:cNvSpPr>
                <a:spLocks noChangeShapeType="1"/>
              </p:cNvSpPr>
              <p:nvPr/>
            </p:nvSpPr>
            <p:spPr bwMode="auto">
              <a:xfrm>
                <a:off x="4794" y="2452"/>
                <a:ext cx="248" cy="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72" name="Line 59"/>
              <p:cNvSpPr>
                <a:spLocks noChangeShapeType="1"/>
              </p:cNvSpPr>
              <p:nvPr/>
            </p:nvSpPr>
            <p:spPr bwMode="auto">
              <a:xfrm flipV="1">
                <a:off x="5064" y="2088"/>
                <a:ext cx="48" cy="2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73" name="Line 60"/>
              <p:cNvSpPr>
                <a:spLocks noChangeShapeType="1"/>
              </p:cNvSpPr>
              <p:nvPr/>
            </p:nvSpPr>
            <p:spPr bwMode="auto">
              <a:xfrm flipV="1">
                <a:off x="4771" y="2088"/>
                <a:ext cx="49" cy="2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74" name="Line 61"/>
              <p:cNvSpPr>
                <a:spLocks noChangeShapeType="1"/>
              </p:cNvSpPr>
              <p:nvPr/>
            </p:nvSpPr>
            <p:spPr bwMode="auto">
              <a:xfrm>
                <a:off x="4832" y="2048"/>
                <a:ext cx="249" cy="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75" name="Line 62"/>
              <p:cNvSpPr>
                <a:spLocks noChangeShapeType="1"/>
              </p:cNvSpPr>
              <p:nvPr/>
            </p:nvSpPr>
            <p:spPr bwMode="auto">
              <a:xfrm>
                <a:off x="4899" y="1631"/>
                <a:ext cx="248" cy="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76" name="Line 63"/>
              <p:cNvSpPr>
                <a:spLocks noChangeShapeType="1"/>
              </p:cNvSpPr>
              <p:nvPr/>
            </p:nvSpPr>
            <p:spPr bwMode="auto">
              <a:xfrm flipV="1">
                <a:off x="4837" y="1671"/>
                <a:ext cx="50" cy="29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77" name="Line 64"/>
              <p:cNvSpPr>
                <a:spLocks noChangeShapeType="1"/>
              </p:cNvSpPr>
              <p:nvPr/>
            </p:nvSpPr>
            <p:spPr bwMode="auto">
              <a:xfrm flipV="1">
                <a:off x="5130" y="1671"/>
                <a:ext cx="49" cy="29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78" name="Line 65"/>
              <p:cNvSpPr>
                <a:spLocks noChangeShapeType="1"/>
              </p:cNvSpPr>
              <p:nvPr/>
            </p:nvSpPr>
            <p:spPr bwMode="auto">
              <a:xfrm flipH="1">
                <a:off x="3162" y="2454"/>
                <a:ext cx="24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79" name="Freeform 66"/>
              <p:cNvSpPr>
                <a:spLocks/>
              </p:cNvSpPr>
              <p:nvPr/>
            </p:nvSpPr>
            <p:spPr bwMode="auto">
              <a:xfrm>
                <a:off x="3123" y="2435"/>
                <a:ext cx="39" cy="39"/>
              </a:xfrm>
              <a:custGeom>
                <a:avLst/>
                <a:gdLst>
                  <a:gd name="T0" fmla="*/ 20 w 40"/>
                  <a:gd name="T1" fmla="*/ 10 h 41"/>
                  <a:gd name="T2" fmla="*/ 20 w 40"/>
                  <a:gd name="T3" fmla="*/ 5 h 41"/>
                  <a:gd name="T4" fmla="*/ 20 w 40"/>
                  <a:gd name="T5" fmla="*/ 0 h 41"/>
                  <a:gd name="T6" fmla="*/ 6 w 40"/>
                  <a:gd name="T7" fmla="*/ 5 h 41"/>
                  <a:gd name="T8" fmla="*/ 0 w 40"/>
                  <a:gd name="T9" fmla="*/ 10 h 41"/>
                  <a:gd name="T10" fmla="*/ 6 w 40"/>
                  <a:gd name="T11" fmla="*/ 11 h 41"/>
                  <a:gd name="T12" fmla="*/ 20 w 40"/>
                  <a:gd name="T13" fmla="*/ 14 h 41"/>
                  <a:gd name="T14" fmla="*/ 20 w 40"/>
                  <a:gd name="T15" fmla="*/ 11 h 41"/>
                  <a:gd name="T16" fmla="*/ 20 w 40"/>
                  <a:gd name="T17" fmla="*/ 10 h 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0"/>
                  <a:gd name="T28" fmla="*/ 0 h 41"/>
                  <a:gd name="T29" fmla="*/ 40 w 40"/>
                  <a:gd name="T30" fmla="*/ 41 h 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0" h="41">
                    <a:moveTo>
                      <a:pt x="40" y="20"/>
                    </a:moveTo>
                    <a:lnTo>
                      <a:pt x="35" y="5"/>
                    </a:lnTo>
                    <a:lnTo>
                      <a:pt x="20" y="0"/>
                    </a:lnTo>
                    <a:lnTo>
                      <a:pt x="6" y="5"/>
                    </a:lnTo>
                    <a:lnTo>
                      <a:pt x="0" y="20"/>
                    </a:lnTo>
                    <a:lnTo>
                      <a:pt x="6" y="34"/>
                    </a:lnTo>
                    <a:lnTo>
                      <a:pt x="20" y="41"/>
                    </a:lnTo>
                    <a:lnTo>
                      <a:pt x="35" y="34"/>
                    </a:lnTo>
                    <a:lnTo>
                      <a:pt x="40" y="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80" name="Line 67"/>
              <p:cNvSpPr>
                <a:spLocks noChangeShapeType="1"/>
              </p:cNvSpPr>
              <p:nvPr/>
            </p:nvSpPr>
            <p:spPr bwMode="auto">
              <a:xfrm flipH="1">
                <a:off x="3162" y="2178"/>
                <a:ext cx="24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81" name="Freeform 68"/>
              <p:cNvSpPr>
                <a:spLocks/>
              </p:cNvSpPr>
              <p:nvPr/>
            </p:nvSpPr>
            <p:spPr bwMode="auto">
              <a:xfrm>
                <a:off x="3123" y="2158"/>
                <a:ext cx="39" cy="40"/>
              </a:xfrm>
              <a:custGeom>
                <a:avLst/>
                <a:gdLst>
                  <a:gd name="T0" fmla="*/ 20 w 40"/>
                  <a:gd name="T1" fmla="*/ 20 h 41"/>
                  <a:gd name="T2" fmla="*/ 20 w 40"/>
                  <a:gd name="T3" fmla="*/ 7 h 41"/>
                  <a:gd name="T4" fmla="*/ 20 w 40"/>
                  <a:gd name="T5" fmla="*/ 0 h 41"/>
                  <a:gd name="T6" fmla="*/ 6 w 40"/>
                  <a:gd name="T7" fmla="*/ 7 h 41"/>
                  <a:gd name="T8" fmla="*/ 0 w 40"/>
                  <a:gd name="T9" fmla="*/ 20 h 41"/>
                  <a:gd name="T10" fmla="*/ 6 w 40"/>
                  <a:gd name="T11" fmla="*/ 20 h 41"/>
                  <a:gd name="T12" fmla="*/ 20 w 40"/>
                  <a:gd name="T13" fmla="*/ 20 h 41"/>
                  <a:gd name="T14" fmla="*/ 20 w 40"/>
                  <a:gd name="T15" fmla="*/ 20 h 41"/>
                  <a:gd name="T16" fmla="*/ 20 w 40"/>
                  <a:gd name="T17" fmla="*/ 20 h 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0"/>
                  <a:gd name="T28" fmla="*/ 0 h 41"/>
                  <a:gd name="T29" fmla="*/ 40 w 40"/>
                  <a:gd name="T30" fmla="*/ 41 h 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0" h="41">
                    <a:moveTo>
                      <a:pt x="40" y="21"/>
                    </a:moveTo>
                    <a:lnTo>
                      <a:pt x="35" y="7"/>
                    </a:lnTo>
                    <a:lnTo>
                      <a:pt x="20" y="0"/>
                    </a:lnTo>
                    <a:lnTo>
                      <a:pt x="6" y="7"/>
                    </a:lnTo>
                    <a:lnTo>
                      <a:pt x="0" y="21"/>
                    </a:lnTo>
                    <a:lnTo>
                      <a:pt x="6" y="36"/>
                    </a:lnTo>
                    <a:lnTo>
                      <a:pt x="20" y="41"/>
                    </a:lnTo>
                    <a:lnTo>
                      <a:pt x="35" y="36"/>
                    </a:lnTo>
                    <a:lnTo>
                      <a:pt x="40" y="2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82" name="Line 69"/>
              <p:cNvSpPr>
                <a:spLocks noChangeShapeType="1"/>
              </p:cNvSpPr>
              <p:nvPr/>
            </p:nvSpPr>
            <p:spPr bwMode="auto">
              <a:xfrm flipH="1">
                <a:off x="3162" y="1921"/>
                <a:ext cx="24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83" name="Freeform 70"/>
              <p:cNvSpPr>
                <a:spLocks/>
              </p:cNvSpPr>
              <p:nvPr/>
            </p:nvSpPr>
            <p:spPr bwMode="auto">
              <a:xfrm>
                <a:off x="3123" y="1899"/>
                <a:ext cx="39" cy="40"/>
              </a:xfrm>
              <a:custGeom>
                <a:avLst/>
                <a:gdLst>
                  <a:gd name="T0" fmla="*/ 20 w 40"/>
                  <a:gd name="T1" fmla="*/ 20 h 41"/>
                  <a:gd name="T2" fmla="*/ 20 w 40"/>
                  <a:gd name="T3" fmla="*/ 7 h 41"/>
                  <a:gd name="T4" fmla="*/ 20 w 40"/>
                  <a:gd name="T5" fmla="*/ 0 h 41"/>
                  <a:gd name="T6" fmla="*/ 6 w 40"/>
                  <a:gd name="T7" fmla="*/ 7 h 41"/>
                  <a:gd name="T8" fmla="*/ 0 w 40"/>
                  <a:gd name="T9" fmla="*/ 20 h 41"/>
                  <a:gd name="T10" fmla="*/ 6 w 40"/>
                  <a:gd name="T11" fmla="*/ 20 h 41"/>
                  <a:gd name="T12" fmla="*/ 20 w 40"/>
                  <a:gd name="T13" fmla="*/ 20 h 41"/>
                  <a:gd name="T14" fmla="*/ 20 w 40"/>
                  <a:gd name="T15" fmla="*/ 20 h 41"/>
                  <a:gd name="T16" fmla="*/ 20 w 40"/>
                  <a:gd name="T17" fmla="*/ 20 h 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0"/>
                  <a:gd name="T28" fmla="*/ 0 h 41"/>
                  <a:gd name="T29" fmla="*/ 40 w 40"/>
                  <a:gd name="T30" fmla="*/ 41 h 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0" h="41">
                    <a:moveTo>
                      <a:pt x="40" y="22"/>
                    </a:moveTo>
                    <a:lnTo>
                      <a:pt x="35" y="7"/>
                    </a:lnTo>
                    <a:lnTo>
                      <a:pt x="20" y="0"/>
                    </a:lnTo>
                    <a:lnTo>
                      <a:pt x="6" y="7"/>
                    </a:lnTo>
                    <a:lnTo>
                      <a:pt x="0" y="22"/>
                    </a:lnTo>
                    <a:lnTo>
                      <a:pt x="6" y="36"/>
                    </a:lnTo>
                    <a:lnTo>
                      <a:pt x="20" y="41"/>
                    </a:lnTo>
                    <a:lnTo>
                      <a:pt x="35" y="36"/>
                    </a:lnTo>
                    <a:lnTo>
                      <a:pt x="40" y="2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84" name="Line 71"/>
              <p:cNvSpPr>
                <a:spLocks noChangeShapeType="1"/>
              </p:cNvSpPr>
              <p:nvPr/>
            </p:nvSpPr>
            <p:spPr bwMode="auto">
              <a:xfrm flipH="1">
                <a:off x="3162" y="1650"/>
                <a:ext cx="24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85" name="Freeform 72"/>
              <p:cNvSpPr>
                <a:spLocks/>
              </p:cNvSpPr>
              <p:nvPr/>
            </p:nvSpPr>
            <p:spPr bwMode="auto">
              <a:xfrm>
                <a:off x="3123" y="1631"/>
                <a:ext cx="39" cy="40"/>
              </a:xfrm>
              <a:custGeom>
                <a:avLst/>
                <a:gdLst>
                  <a:gd name="T0" fmla="*/ 20 w 40"/>
                  <a:gd name="T1" fmla="*/ 19 h 41"/>
                  <a:gd name="T2" fmla="*/ 20 w 40"/>
                  <a:gd name="T3" fmla="*/ 5 h 41"/>
                  <a:gd name="T4" fmla="*/ 20 w 40"/>
                  <a:gd name="T5" fmla="*/ 0 h 41"/>
                  <a:gd name="T6" fmla="*/ 6 w 40"/>
                  <a:gd name="T7" fmla="*/ 5 h 41"/>
                  <a:gd name="T8" fmla="*/ 0 w 40"/>
                  <a:gd name="T9" fmla="*/ 19 h 41"/>
                  <a:gd name="T10" fmla="*/ 6 w 40"/>
                  <a:gd name="T11" fmla="*/ 20 h 41"/>
                  <a:gd name="T12" fmla="*/ 20 w 40"/>
                  <a:gd name="T13" fmla="*/ 20 h 41"/>
                  <a:gd name="T14" fmla="*/ 20 w 40"/>
                  <a:gd name="T15" fmla="*/ 20 h 41"/>
                  <a:gd name="T16" fmla="*/ 20 w 40"/>
                  <a:gd name="T17" fmla="*/ 19 h 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0"/>
                  <a:gd name="T28" fmla="*/ 0 h 41"/>
                  <a:gd name="T29" fmla="*/ 40 w 40"/>
                  <a:gd name="T30" fmla="*/ 41 h 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0" h="41">
                    <a:moveTo>
                      <a:pt x="40" y="19"/>
                    </a:moveTo>
                    <a:lnTo>
                      <a:pt x="35" y="5"/>
                    </a:lnTo>
                    <a:lnTo>
                      <a:pt x="20" y="0"/>
                    </a:lnTo>
                    <a:lnTo>
                      <a:pt x="6" y="5"/>
                    </a:lnTo>
                    <a:lnTo>
                      <a:pt x="0" y="19"/>
                    </a:lnTo>
                    <a:lnTo>
                      <a:pt x="6" y="34"/>
                    </a:lnTo>
                    <a:lnTo>
                      <a:pt x="20" y="41"/>
                    </a:lnTo>
                    <a:lnTo>
                      <a:pt x="35" y="34"/>
                    </a:lnTo>
                    <a:lnTo>
                      <a:pt x="40" y="1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86" name="Freeform 73"/>
              <p:cNvSpPr>
                <a:spLocks/>
              </p:cNvSpPr>
              <p:nvPr/>
            </p:nvSpPr>
            <p:spPr bwMode="auto">
              <a:xfrm>
                <a:off x="3498" y="1042"/>
                <a:ext cx="59" cy="59"/>
              </a:xfrm>
              <a:custGeom>
                <a:avLst/>
                <a:gdLst>
                  <a:gd name="T0" fmla="*/ 32 w 61"/>
                  <a:gd name="T1" fmla="*/ 15 h 61"/>
                  <a:gd name="T2" fmla="*/ 27 w 61"/>
                  <a:gd name="T3" fmla="*/ 9 h 61"/>
                  <a:gd name="T4" fmla="*/ 15 w 61"/>
                  <a:gd name="T5" fmla="*/ 0 h 61"/>
                  <a:gd name="T6" fmla="*/ 9 w 61"/>
                  <a:gd name="T7" fmla="*/ 9 h 61"/>
                  <a:gd name="T8" fmla="*/ 0 w 61"/>
                  <a:gd name="T9" fmla="*/ 15 h 61"/>
                  <a:gd name="T10" fmla="*/ 9 w 61"/>
                  <a:gd name="T11" fmla="*/ 27 h 61"/>
                  <a:gd name="T12" fmla="*/ 15 w 61"/>
                  <a:gd name="T13" fmla="*/ 32 h 61"/>
                  <a:gd name="T14" fmla="*/ 27 w 61"/>
                  <a:gd name="T15" fmla="*/ 27 h 61"/>
                  <a:gd name="T16" fmla="*/ 32 w 61"/>
                  <a:gd name="T17" fmla="*/ 15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"/>
                  <a:gd name="T28" fmla="*/ 0 h 61"/>
                  <a:gd name="T29" fmla="*/ 61 w 61"/>
                  <a:gd name="T30" fmla="*/ 61 h 6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" h="61">
                    <a:moveTo>
                      <a:pt x="61" y="30"/>
                    </a:moveTo>
                    <a:lnTo>
                      <a:pt x="52" y="9"/>
                    </a:lnTo>
                    <a:lnTo>
                      <a:pt x="31" y="0"/>
                    </a:lnTo>
                    <a:lnTo>
                      <a:pt x="9" y="9"/>
                    </a:lnTo>
                    <a:lnTo>
                      <a:pt x="0" y="30"/>
                    </a:lnTo>
                    <a:lnTo>
                      <a:pt x="9" y="52"/>
                    </a:lnTo>
                    <a:lnTo>
                      <a:pt x="31" y="61"/>
                    </a:lnTo>
                    <a:lnTo>
                      <a:pt x="52" y="52"/>
                    </a:lnTo>
                    <a:lnTo>
                      <a:pt x="61" y="3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87" name="Freeform 74"/>
              <p:cNvSpPr>
                <a:spLocks/>
              </p:cNvSpPr>
              <p:nvPr/>
            </p:nvSpPr>
            <p:spPr bwMode="auto">
              <a:xfrm>
                <a:off x="3723" y="1042"/>
                <a:ext cx="59" cy="59"/>
              </a:xfrm>
              <a:custGeom>
                <a:avLst/>
                <a:gdLst>
                  <a:gd name="T0" fmla="*/ 32 w 61"/>
                  <a:gd name="T1" fmla="*/ 15 h 61"/>
                  <a:gd name="T2" fmla="*/ 27 w 61"/>
                  <a:gd name="T3" fmla="*/ 9 h 61"/>
                  <a:gd name="T4" fmla="*/ 15 w 61"/>
                  <a:gd name="T5" fmla="*/ 0 h 61"/>
                  <a:gd name="T6" fmla="*/ 9 w 61"/>
                  <a:gd name="T7" fmla="*/ 9 h 61"/>
                  <a:gd name="T8" fmla="*/ 0 w 61"/>
                  <a:gd name="T9" fmla="*/ 15 h 61"/>
                  <a:gd name="T10" fmla="*/ 9 w 61"/>
                  <a:gd name="T11" fmla="*/ 27 h 61"/>
                  <a:gd name="T12" fmla="*/ 15 w 61"/>
                  <a:gd name="T13" fmla="*/ 32 h 61"/>
                  <a:gd name="T14" fmla="*/ 27 w 61"/>
                  <a:gd name="T15" fmla="*/ 27 h 61"/>
                  <a:gd name="T16" fmla="*/ 32 w 61"/>
                  <a:gd name="T17" fmla="*/ 15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"/>
                  <a:gd name="T28" fmla="*/ 0 h 61"/>
                  <a:gd name="T29" fmla="*/ 61 w 61"/>
                  <a:gd name="T30" fmla="*/ 61 h 6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" h="61">
                    <a:moveTo>
                      <a:pt x="61" y="30"/>
                    </a:moveTo>
                    <a:lnTo>
                      <a:pt x="52" y="9"/>
                    </a:lnTo>
                    <a:lnTo>
                      <a:pt x="30" y="0"/>
                    </a:lnTo>
                    <a:lnTo>
                      <a:pt x="9" y="9"/>
                    </a:lnTo>
                    <a:lnTo>
                      <a:pt x="0" y="30"/>
                    </a:lnTo>
                    <a:lnTo>
                      <a:pt x="9" y="52"/>
                    </a:lnTo>
                    <a:lnTo>
                      <a:pt x="30" y="61"/>
                    </a:lnTo>
                    <a:lnTo>
                      <a:pt x="52" y="52"/>
                    </a:lnTo>
                    <a:lnTo>
                      <a:pt x="61" y="3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88" name="Freeform 75"/>
              <p:cNvSpPr>
                <a:spLocks/>
              </p:cNvSpPr>
              <p:nvPr/>
            </p:nvSpPr>
            <p:spPr bwMode="auto">
              <a:xfrm>
                <a:off x="3915" y="1042"/>
                <a:ext cx="60" cy="59"/>
              </a:xfrm>
              <a:custGeom>
                <a:avLst/>
                <a:gdLst>
                  <a:gd name="T0" fmla="*/ 40 w 61"/>
                  <a:gd name="T1" fmla="*/ 15 h 61"/>
                  <a:gd name="T2" fmla="*/ 31 w 61"/>
                  <a:gd name="T3" fmla="*/ 9 h 61"/>
                  <a:gd name="T4" fmla="*/ 30 w 61"/>
                  <a:gd name="T5" fmla="*/ 0 h 61"/>
                  <a:gd name="T6" fmla="*/ 9 w 61"/>
                  <a:gd name="T7" fmla="*/ 9 h 61"/>
                  <a:gd name="T8" fmla="*/ 0 w 61"/>
                  <a:gd name="T9" fmla="*/ 15 h 61"/>
                  <a:gd name="T10" fmla="*/ 9 w 61"/>
                  <a:gd name="T11" fmla="*/ 27 h 61"/>
                  <a:gd name="T12" fmla="*/ 30 w 61"/>
                  <a:gd name="T13" fmla="*/ 32 h 61"/>
                  <a:gd name="T14" fmla="*/ 31 w 61"/>
                  <a:gd name="T15" fmla="*/ 27 h 61"/>
                  <a:gd name="T16" fmla="*/ 40 w 61"/>
                  <a:gd name="T17" fmla="*/ 15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"/>
                  <a:gd name="T28" fmla="*/ 0 h 61"/>
                  <a:gd name="T29" fmla="*/ 61 w 61"/>
                  <a:gd name="T30" fmla="*/ 61 h 6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" h="61">
                    <a:moveTo>
                      <a:pt x="61" y="30"/>
                    </a:moveTo>
                    <a:lnTo>
                      <a:pt x="52" y="9"/>
                    </a:lnTo>
                    <a:lnTo>
                      <a:pt x="30" y="0"/>
                    </a:lnTo>
                    <a:lnTo>
                      <a:pt x="9" y="9"/>
                    </a:lnTo>
                    <a:lnTo>
                      <a:pt x="0" y="30"/>
                    </a:lnTo>
                    <a:lnTo>
                      <a:pt x="9" y="52"/>
                    </a:lnTo>
                    <a:lnTo>
                      <a:pt x="30" y="61"/>
                    </a:lnTo>
                    <a:lnTo>
                      <a:pt x="52" y="52"/>
                    </a:lnTo>
                    <a:lnTo>
                      <a:pt x="61" y="3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89" name="Freeform 76"/>
              <p:cNvSpPr>
                <a:spLocks/>
              </p:cNvSpPr>
              <p:nvPr/>
            </p:nvSpPr>
            <p:spPr bwMode="auto">
              <a:xfrm>
                <a:off x="3723" y="764"/>
                <a:ext cx="59" cy="60"/>
              </a:xfrm>
              <a:custGeom>
                <a:avLst/>
                <a:gdLst>
                  <a:gd name="T0" fmla="*/ 32 w 61"/>
                  <a:gd name="T1" fmla="*/ 15 h 62"/>
                  <a:gd name="T2" fmla="*/ 27 w 61"/>
                  <a:gd name="T3" fmla="*/ 9 h 62"/>
                  <a:gd name="T4" fmla="*/ 15 w 61"/>
                  <a:gd name="T5" fmla="*/ 0 h 62"/>
                  <a:gd name="T6" fmla="*/ 9 w 61"/>
                  <a:gd name="T7" fmla="*/ 9 h 62"/>
                  <a:gd name="T8" fmla="*/ 0 w 61"/>
                  <a:gd name="T9" fmla="*/ 15 h 62"/>
                  <a:gd name="T10" fmla="*/ 9 w 61"/>
                  <a:gd name="T11" fmla="*/ 28 h 62"/>
                  <a:gd name="T12" fmla="*/ 15 w 61"/>
                  <a:gd name="T13" fmla="*/ 33 h 62"/>
                  <a:gd name="T14" fmla="*/ 27 w 61"/>
                  <a:gd name="T15" fmla="*/ 28 h 62"/>
                  <a:gd name="T16" fmla="*/ 32 w 61"/>
                  <a:gd name="T17" fmla="*/ 15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"/>
                  <a:gd name="T28" fmla="*/ 0 h 62"/>
                  <a:gd name="T29" fmla="*/ 61 w 61"/>
                  <a:gd name="T30" fmla="*/ 62 h 6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" h="62">
                    <a:moveTo>
                      <a:pt x="61" y="31"/>
                    </a:moveTo>
                    <a:lnTo>
                      <a:pt x="52" y="9"/>
                    </a:lnTo>
                    <a:lnTo>
                      <a:pt x="30" y="0"/>
                    </a:lnTo>
                    <a:lnTo>
                      <a:pt x="9" y="9"/>
                    </a:lnTo>
                    <a:lnTo>
                      <a:pt x="0" y="31"/>
                    </a:lnTo>
                    <a:lnTo>
                      <a:pt x="9" y="53"/>
                    </a:lnTo>
                    <a:lnTo>
                      <a:pt x="30" y="62"/>
                    </a:lnTo>
                    <a:lnTo>
                      <a:pt x="52" y="53"/>
                    </a:lnTo>
                    <a:lnTo>
                      <a:pt x="61" y="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90" name="Line 77"/>
              <p:cNvSpPr>
                <a:spLocks noChangeShapeType="1"/>
              </p:cNvSpPr>
              <p:nvPr/>
            </p:nvSpPr>
            <p:spPr bwMode="auto">
              <a:xfrm flipV="1">
                <a:off x="3525" y="912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9091" name="Group 78"/>
              <p:cNvGrpSpPr>
                <a:grpSpLocks/>
              </p:cNvGrpSpPr>
              <p:nvPr/>
            </p:nvGrpSpPr>
            <p:grpSpPr bwMode="auto">
              <a:xfrm>
                <a:off x="4128" y="1031"/>
                <a:ext cx="89" cy="187"/>
                <a:chOff x="4022" y="1008"/>
                <a:chExt cx="89" cy="187"/>
              </a:xfrm>
            </p:grpSpPr>
            <p:sp>
              <p:nvSpPr>
                <p:cNvPr id="129190" name="Rectangle 79"/>
                <p:cNvSpPr>
                  <a:spLocks noChangeArrowheads="1"/>
                </p:cNvSpPr>
                <p:nvPr/>
              </p:nvSpPr>
              <p:spPr bwMode="auto">
                <a:xfrm>
                  <a:off x="4022" y="1008"/>
                  <a:ext cx="78" cy="1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b="1" i="1">
                      <a:solidFill>
                        <a:srgbClr val="0000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29191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4028" y="1056"/>
                  <a:ext cx="83" cy="1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9092" name="Group 81"/>
              <p:cNvGrpSpPr>
                <a:grpSpLocks/>
              </p:cNvGrpSpPr>
              <p:nvPr/>
            </p:nvGrpSpPr>
            <p:grpSpPr bwMode="auto">
              <a:xfrm>
                <a:off x="4118" y="1298"/>
                <a:ext cx="93" cy="187"/>
                <a:chOff x="4022" y="1276"/>
                <a:chExt cx="93" cy="187"/>
              </a:xfrm>
            </p:grpSpPr>
            <p:sp>
              <p:nvSpPr>
                <p:cNvPr id="129188" name="Rectangle 82"/>
                <p:cNvSpPr>
                  <a:spLocks noChangeArrowheads="1"/>
                </p:cNvSpPr>
                <p:nvPr/>
              </p:nvSpPr>
              <p:spPr bwMode="auto">
                <a:xfrm>
                  <a:off x="4022" y="1276"/>
                  <a:ext cx="78" cy="18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b="1" i="1">
                      <a:solidFill>
                        <a:srgbClr val="0000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129189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4032" y="1295"/>
                  <a:ext cx="83" cy="1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9093" name="Group 84"/>
              <p:cNvGrpSpPr>
                <a:grpSpLocks/>
              </p:cNvGrpSpPr>
              <p:nvPr/>
            </p:nvGrpSpPr>
            <p:grpSpPr bwMode="auto">
              <a:xfrm>
                <a:off x="4120" y="1550"/>
                <a:ext cx="91" cy="187"/>
                <a:chOff x="4024" y="1528"/>
                <a:chExt cx="91" cy="187"/>
              </a:xfrm>
            </p:grpSpPr>
            <p:sp>
              <p:nvSpPr>
                <p:cNvPr id="129186" name="Rectangle 85"/>
                <p:cNvSpPr>
                  <a:spLocks noChangeArrowheads="1"/>
                </p:cNvSpPr>
                <p:nvPr/>
              </p:nvSpPr>
              <p:spPr bwMode="auto">
                <a:xfrm>
                  <a:off x="4024" y="1528"/>
                  <a:ext cx="69" cy="18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b="1" i="1">
                      <a:solidFill>
                        <a:srgbClr val="0000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129187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4032" y="1583"/>
                  <a:ext cx="83" cy="1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9094" name="Group 87"/>
              <p:cNvGrpSpPr>
                <a:grpSpLocks/>
              </p:cNvGrpSpPr>
              <p:nvPr/>
            </p:nvGrpSpPr>
            <p:grpSpPr bwMode="auto">
              <a:xfrm>
                <a:off x="4116" y="1824"/>
                <a:ext cx="95" cy="187"/>
                <a:chOff x="4020" y="1802"/>
                <a:chExt cx="95" cy="187"/>
              </a:xfrm>
            </p:grpSpPr>
            <p:sp>
              <p:nvSpPr>
                <p:cNvPr id="129184" name="Rectangle 88"/>
                <p:cNvSpPr>
                  <a:spLocks noChangeArrowheads="1"/>
                </p:cNvSpPr>
                <p:nvPr/>
              </p:nvSpPr>
              <p:spPr bwMode="auto">
                <a:xfrm>
                  <a:off x="4020" y="1802"/>
                  <a:ext cx="78" cy="18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b="1" i="1">
                      <a:solidFill>
                        <a:srgbClr val="0000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129185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4032" y="1823"/>
                  <a:ext cx="83" cy="1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9095" name="Group 90"/>
              <p:cNvGrpSpPr>
                <a:grpSpLocks/>
              </p:cNvGrpSpPr>
              <p:nvPr/>
            </p:nvGrpSpPr>
            <p:grpSpPr bwMode="auto">
              <a:xfrm>
                <a:off x="4116" y="2112"/>
                <a:ext cx="95" cy="187"/>
                <a:chOff x="4020" y="2079"/>
                <a:chExt cx="95" cy="187"/>
              </a:xfrm>
            </p:grpSpPr>
            <p:sp>
              <p:nvSpPr>
                <p:cNvPr id="129182" name="Rectangle 91"/>
                <p:cNvSpPr>
                  <a:spLocks noChangeArrowheads="1"/>
                </p:cNvSpPr>
                <p:nvPr/>
              </p:nvSpPr>
              <p:spPr bwMode="auto">
                <a:xfrm>
                  <a:off x="4020" y="2079"/>
                  <a:ext cx="69" cy="18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b="1" i="1">
                      <a:solidFill>
                        <a:srgbClr val="0000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e</a:t>
                  </a:r>
                </a:p>
              </p:txBody>
            </p:sp>
            <p:sp>
              <p:nvSpPr>
                <p:cNvPr id="129183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032" y="2159"/>
                  <a:ext cx="83" cy="1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9096" name="Group 93"/>
              <p:cNvGrpSpPr>
                <a:grpSpLocks/>
              </p:cNvGrpSpPr>
              <p:nvPr/>
            </p:nvGrpSpPr>
            <p:grpSpPr bwMode="auto">
              <a:xfrm>
                <a:off x="4116" y="2378"/>
                <a:ext cx="95" cy="187"/>
                <a:chOff x="4020" y="2400"/>
                <a:chExt cx="95" cy="187"/>
              </a:xfrm>
            </p:grpSpPr>
            <p:sp>
              <p:nvSpPr>
                <p:cNvPr id="129180" name="Rectangle 94"/>
                <p:cNvSpPr>
                  <a:spLocks noChangeArrowheads="1"/>
                </p:cNvSpPr>
                <p:nvPr/>
              </p:nvSpPr>
              <p:spPr bwMode="auto">
                <a:xfrm>
                  <a:off x="4020" y="2400"/>
                  <a:ext cx="52" cy="18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b="1" i="1">
                      <a:solidFill>
                        <a:srgbClr val="0000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f</a:t>
                  </a:r>
                </a:p>
              </p:txBody>
            </p:sp>
            <p:sp>
              <p:nvSpPr>
                <p:cNvPr id="129181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4032" y="2425"/>
                  <a:ext cx="83" cy="1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9097" name="Group 96"/>
              <p:cNvGrpSpPr>
                <a:grpSpLocks/>
              </p:cNvGrpSpPr>
              <p:nvPr/>
            </p:nvGrpSpPr>
            <p:grpSpPr bwMode="auto">
              <a:xfrm>
                <a:off x="4116" y="2640"/>
                <a:ext cx="95" cy="187"/>
                <a:chOff x="4020" y="2616"/>
                <a:chExt cx="95" cy="187"/>
              </a:xfrm>
            </p:grpSpPr>
            <p:sp>
              <p:nvSpPr>
                <p:cNvPr id="129178" name="Rectangle 97"/>
                <p:cNvSpPr>
                  <a:spLocks noChangeArrowheads="1"/>
                </p:cNvSpPr>
                <p:nvPr/>
              </p:nvSpPr>
              <p:spPr bwMode="auto">
                <a:xfrm>
                  <a:off x="4020" y="2616"/>
                  <a:ext cx="78" cy="18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b="1" i="1">
                      <a:solidFill>
                        <a:srgbClr val="0000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g</a:t>
                  </a:r>
                </a:p>
              </p:txBody>
            </p:sp>
            <p:sp>
              <p:nvSpPr>
                <p:cNvPr id="129179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4032" y="2687"/>
                  <a:ext cx="83" cy="1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9098" name="Group 99"/>
              <p:cNvGrpSpPr>
                <a:grpSpLocks/>
              </p:cNvGrpSpPr>
              <p:nvPr/>
            </p:nvGrpSpPr>
            <p:grpSpPr bwMode="auto">
              <a:xfrm>
                <a:off x="3408" y="1152"/>
                <a:ext cx="269" cy="187"/>
                <a:chOff x="3312" y="1152"/>
                <a:chExt cx="269" cy="187"/>
              </a:xfrm>
            </p:grpSpPr>
            <p:sp>
              <p:nvSpPr>
                <p:cNvPr id="129176" name="Rectangle 100"/>
                <p:cNvSpPr>
                  <a:spLocks noChangeArrowheads="1"/>
                </p:cNvSpPr>
                <p:nvPr/>
              </p:nvSpPr>
              <p:spPr bwMode="auto">
                <a:xfrm>
                  <a:off x="3312" y="1152"/>
                  <a:ext cx="269" cy="1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b="1" i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RBI</a:t>
                  </a:r>
                </a:p>
              </p:txBody>
            </p:sp>
            <p:sp>
              <p:nvSpPr>
                <p:cNvPr id="129177" name="Line 101"/>
                <p:cNvSpPr>
                  <a:spLocks noChangeShapeType="1"/>
                </p:cNvSpPr>
                <p:nvPr/>
              </p:nvSpPr>
              <p:spPr bwMode="auto">
                <a:xfrm>
                  <a:off x="3312" y="115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9099" name="Group 102"/>
              <p:cNvGrpSpPr>
                <a:grpSpLocks/>
              </p:cNvGrpSpPr>
              <p:nvPr/>
            </p:nvGrpSpPr>
            <p:grpSpPr bwMode="auto">
              <a:xfrm>
                <a:off x="3744" y="1145"/>
                <a:ext cx="203" cy="187"/>
                <a:chOff x="3648" y="1145"/>
                <a:chExt cx="203" cy="187"/>
              </a:xfrm>
            </p:grpSpPr>
            <p:sp>
              <p:nvSpPr>
                <p:cNvPr id="129174" name="Rectangle 103"/>
                <p:cNvSpPr>
                  <a:spLocks noChangeArrowheads="1"/>
                </p:cNvSpPr>
                <p:nvPr/>
              </p:nvSpPr>
              <p:spPr bwMode="auto">
                <a:xfrm>
                  <a:off x="3648" y="1145"/>
                  <a:ext cx="203" cy="1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b="1" i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BI </a:t>
                  </a:r>
                </a:p>
              </p:txBody>
            </p:sp>
            <p:sp>
              <p:nvSpPr>
                <p:cNvPr id="129175" name="Line 104"/>
                <p:cNvSpPr>
                  <a:spLocks noChangeShapeType="1"/>
                </p:cNvSpPr>
                <p:nvPr/>
              </p:nvSpPr>
              <p:spPr bwMode="auto">
                <a:xfrm>
                  <a:off x="3648" y="1152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9100" name="Group 105"/>
              <p:cNvGrpSpPr>
                <a:grpSpLocks/>
              </p:cNvGrpSpPr>
              <p:nvPr/>
            </p:nvGrpSpPr>
            <p:grpSpPr bwMode="auto">
              <a:xfrm>
                <a:off x="3216" y="864"/>
                <a:ext cx="276" cy="186"/>
                <a:chOff x="3120" y="864"/>
                <a:chExt cx="276" cy="186"/>
              </a:xfrm>
            </p:grpSpPr>
            <p:sp>
              <p:nvSpPr>
                <p:cNvPr id="129172" name="Rectangle 106"/>
                <p:cNvSpPr>
                  <a:spLocks noChangeArrowheads="1"/>
                </p:cNvSpPr>
                <p:nvPr/>
              </p:nvSpPr>
              <p:spPr bwMode="auto">
                <a:xfrm>
                  <a:off x="3120" y="864"/>
                  <a:ext cx="276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2000" b="1" i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LT</a:t>
                  </a:r>
                </a:p>
              </p:txBody>
            </p:sp>
            <p:sp>
              <p:nvSpPr>
                <p:cNvPr id="129173" name="Line 107"/>
                <p:cNvSpPr>
                  <a:spLocks noChangeShapeType="1"/>
                </p:cNvSpPr>
                <p:nvPr/>
              </p:nvSpPr>
              <p:spPr bwMode="auto">
                <a:xfrm>
                  <a:off x="3120" y="864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9101" name="Rectangle 108"/>
              <p:cNvSpPr>
                <a:spLocks noChangeArrowheads="1"/>
              </p:cNvSpPr>
              <p:nvPr/>
            </p:nvSpPr>
            <p:spPr bwMode="auto">
              <a:xfrm>
                <a:off x="666" y="852"/>
                <a:ext cx="156" cy="18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</a:t>
                </a:r>
                <a:r>
                  <a:rPr lang="en-US" altLang="zh-CN" sz="2000" b="1" baseline="-25000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29102" name="Rectangle 109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78" cy="18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29103" name="Rectangle 110"/>
              <p:cNvSpPr>
                <a:spLocks noChangeArrowheads="1"/>
              </p:cNvSpPr>
              <p:nvPr/>
            </p:nvSpPr>
            <p:spPr bwMode="auto">
              <a:xfrm>
                <a:off x="666" y="1123"/>
                <a:ext cx="156" cy="18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</a:t>
                </a:r>
                <a:r>
                  <a:rPr lang="en-US" altLang="zh-CN" sz="2000" b="1" baseline="-25000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29104" name="Rectangle 111"/>
              <p:cNvSpPr>
                <a:spLocks noChangeArrowheads="1"/>
              </p:cNvSpPr>
              <p:nvPr/>
            </p:nvSpPr>
            <p:spPr bwMode="auto">
              <a:xfrm>
                <a:off x="1158" y="1133"/>
                <a:ext cx="78" cy="18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29105" name="Rectangle 112"/>
              <p:cNvSpPr>
                <a:spLocks noChangeArrowheads="1"/>
              </p:cNvSpPr>
              <p:nvPr/>
            </p:nvSpPr>
            <p:spPr bwMode="auto">
              <a:xfrm>
                <a:off x="664" y="1395"/>
                <a:ext cx="188" cy="18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LT</a:t>
                </a:r>
              </a:p>
            </p:txBody>
          </p:sp>
          <p:sp>
            <p:nvSpPr>
              <p:cNvPr id="129106" name="Rectangle 113"/>
              <p:cNvSpPr>
                <a:spLocks noChangeArrowheads="1"/>
              </p:cNvSpPr>
              <p:nvPr/>
            </p:nvSpPr>
            <p:spPr bwMode="auto">
              <a:xfrm>
                <a:off x="1157" y="1407"/>
                <a:ext cx="78" cy="18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29107" name="Rectangle 114"/>
              <p:cNvSpPr>
                <a:spLocks noChangeArrowheads="1"/>
              </p:cNvSpPr>
              <p:nvPr/>
            </p:nvSpPr>
            <p:spPr bwMode="auto">
              <a:xfrm>
                <a:off x="666" y="1654"/>
                <a:ext cx="165" cy="18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BI</a:t>
                </a:r>
              </a:p>
            </p:txBody>
          </p:sp>
          <p:sp>
            <p:nvSpPr>
              <p:cNvPr id="129108" name="Rectangle 115"/>
              <p:cNvSpPr>
                <a:spLocks noChangeArrowheads="1"/>
              </p:cNvSpPr>
              <p:nvPr/>
            </p:nvSpPr>
            <p:spPr bwMode="auto">
              <a:xfrm>
                <a:off x="1160" y="1666"/>
                <a:ext cx="78" cy="18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29109" name="Rectangle 116"/>
              <p:cNvSpPr>
                <a:spLocks noChangeArrowheads="1"/>
              </p:cNvSpPr>
              <p:nvPr/>
            </p:nvSpPr>
            <p:spPr bwMode="auto">
              <a:xfrm>
                <a:off x="620" y="1934"/>
                <a:ext cx="269" cy="18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RBI</a:t>
                </a:r>
              </a:p>
            </p:txBody>
          </p:sp>
          <p:sp>
            <p:nvSpPr>
              <p:cNvPr id="129110" name="Rectangle 117"/>
              <p:cNvSpPr>
                <a:spLocks noChangeArrowheads="1"/>
              </p:cNvSpPr>
              <p:nvPr/>
            </p:nvSpPr>
            <p:spPr bwMode="auto">
              <a:xfrm>
                <a:off x="1157" y="1945"/>
                <a:ext cx="78" cy="18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129111" name="Rectangle 118"/>
              <p:cNvSpPr>
                <a:spLocks noChangeArrowheads="1"/>
              </p:cNvSpPr>
              <p:nvPr/>
            </p:nvSpPr>
            <p:spPr bwMode="auto">
              <a:xfrm>
                <a:off x="666" y="2204"/>
                <a:ext cx="156" cy="18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</a:t>
                </a:r>
                <a:r>
                  <a:rPr lang="en-US" altLang="zh-CN" sz="2000" b="1" baseline="-25000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29112" name="Rectangle 119"/>
              <p:cNvSpPr>
                <a:spLocks noChangeArrowheads="1"/>
              </p:cNvSpPr>
              <p:nvPr/>
            </p:nvSpPr>
            <p:spPr bwMode="auto">
              <a:xfrm>
                <a:off x="1158" y="2215"/>
                <a:ext cx="78" cy="18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129113" name="Rectangle 120"/>
              <p:cNvSpPr>
                <a:spLocks noChangeArrowheads="1"/>
              </p:cNvSpPr>
              <p:nvPr/>
            </p:nvSpPr>
            <p:spPr bwMode="auto">
              <a:xfrm>
                <a:off x="666" y="2460"/>
                <a:ext cx="156" cy="18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</a:t>
                </a:r>
                <a:r>
                  <a:rPr lang="en-US" altLang="zh-CN" sz="2000" b="1" baseline="-25000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29114" name="Rectangle 121"/>
              <p:cNvSpPr>
                <a:spLocks noChangeArrowheads="1"/>
              </p:cNvSpPr>
              <p:nvPr/>
            </p:nvSpPr>
            <p:spPr bwMode="auto">
              <a:xfrm>
                <a:off x="1157" y="2470"/>
                <a:ext cx="78" cy="18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7</a:t>
                </a:r>
              </a:p>
            </p:txBody>
          </p:sp>
          <p:sp>
            <p:nvSpPr>
              <p:cNvPr id="129115" name="Rectangle 122"/>
              <p:cNvSpPr>
                <a:spLocks noChangeArrowheads="1"/>
              </p:cNvSpPr>
              <p:nvPr/>
            </p:nvSpPr>
            <p:spPr bwMode="auto">
              <a:xfrm>
                <a:off x="568" y="2736"/>
                <a:ext cx="347" cy="18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GND</a:t>
                </a:r>
              </a:p>
            </p:txBody>
          </p:sp>
          <p:sp>
            <p:nvSpPr>
              <p:cNvPr id="129116" name="Rectangle 123"/>
              <p:cNvSpPr>
                <a:spLocks noChangeArrowheads="1"/>
              </p:cNvSpPr>
              <p:nvPr/>
            </p:nvSpPr>
            <p:spPr bwMode="auto">
              <a:xfrm>
                <a:off x="1158" y="2747"/>
                <a:ext cx="78" cy="18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8</a:t>
                </a:r>
              </a:p>
            </p:txBody>
          </p:sp>
          <p:sp>
            <p:nvSpPr>
              <p:cNvPr id="129117" name="Rectangle 124"/>
              <p:cNvSpPr>
                <a:spLocks noChangeArrowheads="1"/>
              </p:cNvSpPr>
              <p:nvPr/>
            </p:nvSpPr>
            <p:spPr bwMode="auto">
              <a:xfrm>
                <a:off x="1626" y="2747"/>
                <a:ext cx="78" cy="18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9</a:t>
                </a:r>
              </a:p>
            </p:txBody>
          </p:sp>
          <p:sp>
            <p:nvSpPr>
              <p:cNvPr id="129118" name="Rectangle 125"/>
              <p:cNvSpPr>
                <a:spLocks noChangeArrowheads="1"/>
              </p:cNvSpPr>
              <p:nvPr/>
            </p:nvSpPr>
            <p:spPr bwMode="auto">
              <a:xfrm>
                <a:off x="1583" y="2215"/>
                <a:ext cx="147" cy="18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11</a:t>
                </a:r>
              </a:p>
            </p:txBody>
          </p:sp>
          <p:sp>
            <p:nvSpPr>
              <p:cNvPr id="129119" name="Rectangle 126"/>
              <p:cNvSpPr>
                <a:spLocks noChangeArrowheads="1"/>
              </p:cNvSpPr>
              <p:nvPr/>
            </p:nvSpPr>
            <p:spPr bwMode="auto">
              <a:xfrm>
                <a:off x="1577" y="2470"/>
                <a:ext cx="156" cy="18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10</a:t>
                </a:r>
              </a:p>
            </p:txBody>
          </p:sp>
          <p:sp>
            <p:nvSpPr>
              <p:cNvPr id="129120" name="Rectangle 127"/>
              <p:cNvSpPr>
                <a:spLocks noChangeArrowheads="1"/>
              </p:cNvSpPr>
              <p:nvPr/>
            </p:nvSpPr>
            <p:spPr bwMode="auto">
              <a:xfrm>
                <a:off x="1577" y="1945"/>
                <a:ext cx="156" cy="18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12</a:t>
                </a:r>
              </a:p>
            </p:txBody>
          </p:sp>
          <p:sp>
            <p:nvSpPr>
              <p:cNvPr id="129121" name="Rectangle 128"/>
              <p:cNvSpPr>
                <a:spLocks noChangeArrowheads="1"/>
              </p:cNvSpPr>
              <p:nvPr/>
            </p:nvSpPr>
            <p:spPr bwMode="auto">
              <a:xfrm>
                <a:off x="1577" y="1666"/>
                <a:ext cx="156" cy="18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13</a:t>
                </a:r>
              </a:p>
            </p:txBody>
          </p:sp>
          <p:sp>
            <p:nvSpPr>
              <p:cNvPr id="129122" name="Rectangle 129"/>
              <p:cNvSpPr>
                <a:spLocks noChangeArrowheads="1"/>
              </p:cNvSpPr>
              <p:nvPr/>
            </p:nvSpPr>
            <p:spPr bwMode="auto">
              <a:xfrm>
                <a:off x="1576" y="1407"/>
                <a:ext cx="156" cy="18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14</a:t>
                </a:r>
              </a:p>
            </p:txBody>
          </p:sp>
          <p:sp>
            <p:nvSpPr>
              <p:cNvPr id="129123" name="Rectangle 130"/>
              <p:cNvSpPr>
                <a:spLocks noChangeArrowheads="1"/>
              </p:cNvSpPr>
              <p:nvPr/>
            </p:nvSpPr>
            <p:spPr bwMode="auto">
              <a:xfrm>
                <a:off x="1577" y="1133"/>
                <a:ext cx="155" cy="18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15</a:t>
                </a:r>
              </a:p>
            </p:txBody>
          </p:sp>
          <p:sp>
            <p:nvSpPr>
              <p:cNvPr id="129124" name="Rectangle 131"/>
              <p:cNvSpPr>
                <a:spLocks noChangeArrowheads="1"/>
              </p:cNvSpPr>
              <p:nvPr/>
            </p:nvSpPr>
            <p:spPr bwMode="auto">
              <a:xfrm>
                <a:off x="1577" y="864"/>
                <a:ext cx="155" cy="18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16</a:t>
                </a:r>
              </a:p>
            </p:txBody>
          </p:sp>
          <p:sp>
            <p:nvSpPr>
              <p:cNvPr id="129125" name="Rectangle 132"/>
              <p:cNvSpPr>
                <a:spLocks noChangeArrowheads="1"/>
              </p:cNvSpPr>
              <p:nvPr/>
            </p:nvSpPr>
            <p:spPr bwMode="auto">
              <a:xfrm>
                <a:off x="1972" y="864"/>
                <a:ext cx="340" cy="18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+</a:t>
                </a:r>
                <a:r>
                  <a:rPr lang="en-US" altLang="zh-CN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U</a:t>
                </a:r>
                <a:r>
                  <a:rPr lang="en-US" altLang="zh-CN" sz="2000" b="1" baseline="-25000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CC</a:t>
                </a:r>
              </a:p>
            </p:txBody>
          </p:sp>
          <p:sp>
            <p:nvSpPr>
              <p:cNvPr id="129126" name="Rectangle 133"/>
              <p:cNvSpPr>
                <a:spLocks noChangeArrowheads="1"/>
              </p:cNvSpPr>
              <p:nvPr/>
            </p:nvSpPr>
            <p:spPr bwMode="auto">
              <a:xfrm rot="-5400000">
                <a:off x="1432" y="2285"/>
                <a:ext cx="0" cy="18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zh-CN" sz="20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9127" name="Rectangle 134"/>
              <p:cNvSpPr>
                <a:spLocks noChangeArrowheads="1"/>
              </p:cNvSpPr>
              <p:nvPr/>
            </p:nvSpPr>
            <p:spPr bwMode="auto">
              <a:xfrm>
                <a:off x="616" y="3120"/>
                <a:ext cx="1452" cy="24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600" b="1" dirty="0">
                    <a:highlight>
                      <a:srgbClr val="FFFF00"/>
                    </a:highlight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 74LS247</a:t>
                </a:r>
                <a:r>
                  <a:rPr lang="zh-CN" altLang="en-US" sz="2600" b="1" dirty="0">
                    <a:highlight>
                      <a:srgbClr val="FFFF00"/>
                    </a:highlight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型译码</a:t>
                </a:r>
              </a:p>
            </p:txBody>
          </p:sp>
          <p:sp>
            <p:nvSpPr>
              <p:cNvPr id="129128" name="Rectangle 135"/>
              <p:cNvSpPr>
                <a:spLocks noChangeArrowheads="1"/>
              </p:cNvSpPr>
              <p:nvPr/>
            </p:nvSpPr>
            <p:spPr bwMode="auto">
              <a:xfrm>
                <a:off x="616" y="3370"/>
                <a:ext cx="1612" cy="24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6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器的外引线排列图</a:t>
                </a:r>
              </a:p>
            </p:txBody>
          </p:sp>
          <p:sp>
            <p:nvSpPr>
              <p:cNvPr id="129129" name="Freeform 136"/>
              <p:cNvSpPr>
                <a:spLocks/>
              </p:cNvSpPr>
              <p:nvPr/>
            </p:nvSpPr>
            <p:spPr bwMode="auto">
              <a:xfrm>
                <a:off x="1090" y="816"/>
                <a:ext cx="687" cy="2178"/>
              </a:xfrm>
              <a:custGeom>
                <a:avLst/>
                <a:gdLst>
                  <a:gd name="T0" fmla="*/ 1768 w 640"/>
                  <a:gd name="T1" fmla="*/ 0 h 2028"/>
                  <a:gd name="T2" fmla="*/ 2833 w 640"/>
                  <a:gd name="T3" fmla="*/ 0 h 2028"/>
                  <a:gd name="T4" fmla="*/ 2833 w 640"/>
                  <a:gd name="T5" fmla="*/ 9073 h 2028"/>
                  <a:gd name="T6" fmla="*/ 0 w 640"/>
                  <a:gd name="T7" fmla="*/ 9073 h 2028"/>
                  <a:gd name="T8" fmla="*/ 0 w 640"/>
                  <a:gd name="T9" fmla="*/ 0 h 2028"/>
                  <a:gd name="T10" fmla="*/ 1064 w 640"/>
                  <a:gd name="T11" fmla="*/ 0 h 20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40"/>
                  <a:gd name="T19" fmla="*/ 0 h 2028"/>
                  <a:gd name="T20" fmla="*/ 640 w 640"/>
                  <a:gd name="T21" fmla="*/ 2028 h 202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40" h="2028">
                    <a:moveTo>
                      <a:pt x="399" y="0"/>
                    </a:moveTo>
                    <a:lnTo>
                      <a:pt x="640" y="0"/>
                    </a:lnTo>
                    <a:lnTo>
                      <a:pt x="640" y="2028"/>
                    </a:lnTo>
                    <a:lnTo>
                      <a:pt x="0" y="2028"/>
                    </a:lnTo>
                    <a:lnTo>
                      <a:pt x="0" y="0"/>
                    </a:lnTo>
                    <a:lnTo>
                      <a:pt x="241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130" name="Rectangle 137"/>
              <p:cNvSpPr>
                <a:spLocks noChangeArrowheads="1"/>
              </p:cNvSpPr>
              <p:nvPr/>
            </p:nvSpPr>
            <p:spPr bwMode="auto">
              <a:xfrm>
                <a:off x="938" y="902"/>
                <a:ext cx="152" cy="13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9131" name="Rectangle 138"/>
              <p:cNvSpPr>
                <a:spLocks noChangeArrowheads="1"/>
              </p:cNvSpPr>
              <p:nvPr/>
            </p:nvSpPr>
            <p:spPr bwMode="auto">
              <a:xfrm>
                <a:off x="938" y="1173"/>
                <a:ext cx="152" cy="1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9132" name="Rectangle 139"/>
              <p:cNvSpPr>
                <a:spLocks noChangeArrowheads="1"/>
              </p:cNvSpPr>
              <p:nvPr/>
            </p:nvSpPr>
            <p:spPr bwMode="auto">
              <a:xfrm>
                <a:off x="938" y="1445"/>
                <a:ext cx="152" cy="1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9133" name="Rectangle 140"/>
              <p:cNvSpPr>
                <a:spLocks noChangeArrowheads="1"/>
              </p:cNvSpPr>
              <p:nvPr/>
            </p:nvSpPr>
            <p:spPr bwMode="auto">
              <a:xfrm>
                <a:off x="938" y="1705"/>
                <a:ext cx="152" cy="1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9134" name="Rectangle 141"/>
              <p:cNvSpPr>
                <a:spLocks noChangeArrowheads="1"/>
              </p:cNvSpPr>
              <p:nvPr/>
            </p:nvSpPr>
            <p:spPr bwMode="auto">
              <a:xfrm>
                <a:off x="938" y="1983"/>
                <a:ext cx="152" cy="1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9135" name="Rectangle 142"/>
              <p:cNvSpPr>
                <a:spLocks noChangeArrowheads="1"/>
              </p:cNvSpPr>
              <p:nvPr/>
            </p:nvSpPr>
            <p:spPr bwMode="auto">
              <a:xfrm>
                <a:off x="938" y="2254"/>
                <a:ext cx="152" cy="13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9136" name="Rectangle 143"/>
              <p:cNvSpPr>
                <a:spLocks noChangeArrowheads="1"/>
              </p:cNvSpPr>
              <p:nvPr/>
            </p:nvSpPr>
            <p:spPr bwMode="auto">
              <a:xfrm>
                <a:off x="938" y="2510"/>
                <a:ext cx="152" cy="1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9137" name="Rectangle 144"/>
              <p:cNvSpPr>
                <a:spLocks noChangeArrowheads="1"/>
              </p:cNvSpPr>
              <p:nvPr/>
            </p:nvSpPr>
            <p:spPr bwMode="auto">
              <a:xfrm>
                <a:off x="938" y="2786"/>
                <a:ext cx="152" cy="1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9138" name="Rectangle 145"/>
              <p:cNvSpPr>
                <a:spLocks noChangeArrowheads="1"/>
              </p:cNvSpPr>
              <p:nvPr/>
            </p:nvSpPr>
            <p:spPr bwMode="auto">
              <a:xfrm>
                <a:off x="1777" y="2786"/>
                <a:ext cx="151" cy="1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9139" name="Rectangle 146"/>
              <p:cNvSpPr>
                <a:spLocks noChangeArrowheads="1"/>
              </p:cNvSpPr>
              <p:nvPr/>
            </p:nvSpPr>
            <p:spPr bwMode="auto">
              <a:xfrm>
                <a:off x="1777" y="2254"/>
                <a:ext cx="151" cy="13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9140" name="Rectangle 147"/>
              <p:cNvSpPr>
                <a:spLocks noChangeArrowheads="1"/>
              </p:cNvSpPr>
              <p:nvPr/>
            </p:nvSpPr>
            <p:spPr bwMode="auto">
              <a:xfrm>
                <a:off x="1777" y="2510"/>
                <a:ext cx="151" cy="1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9141" name="Rectangle 148"/>
              <p:cNvSpPr>
                <a:spLocks noChangeArrowheads="1"/>
              </p:cNvSpPr>
              <p:nvPr/>
            </p:nvSpPr>
            <p:spPr bwMode="auto">
              <a:xfrm>
                <a:off x="1777" y="1983"/>
                <a:ext cx="151" cy="1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9142" name="Rectangle 149"/>
              <p:cNvSpPr>
                <a:spLocks noChangeArrowheads="1"/>
              </p:cNvSpPr>
              <p:nvPr/>
            </p:nvSpPr>
            <p:spPr bwMode="auto">
              <a:xfrm>
                <a:off x="1777" y="1705"/>
                <a:ext cx="151" cy="1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9143" name="Rectangle 150"/>
              <p:cNvSpPr>
                <a:spLocks noChangeArrowheads="1"/>
              </p:cNvSpPr>
              <p:nvPr/>
            </p:nvSpPr>
            <p:spPr bwMode="auto">
              <a:xfrm>
                <a:off x="1777" y="1445"/>
                <a:ext cx="151" cy="1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9144" name="Rectangle 151"/>
              <p:cNvSpPr>
                <a:spLocks noChangeArrowheads="1"/>
              </p:cNvSpPr>
              <p:nvPr/>
            </p:nvSpPr>
            <p:spPr bwMode="auto">
              <a:xfrm>
                <a:off x="1777" y="1173"/>
                <a:ext cx="151" cy="1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9145" name="Rectangle 152"/>
              <p:cNvSpPr>
                <a:spLocks noChangeArrowheads="1"/>
              </p:cNvSpPr>
              <p:nvPr/>
            </p:nvSpPr>
            <p:spPr bwMode="auto">
              <a:xfrm>
                <a:off x="1777" y="902"/>
                <a:ext cx="151" cy="13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9146" name="Freeform 153"/>
              <p:cNvSpPr>
                <a:spLocks/>
              </p:cNvSpPr>
              <p:nvPr/>
            </p:nvSpPr>
            <p:spPr bwMode="auto">
              <a:xfrm>
                <a:off x="1349" y="816"/>
                <a:ext cx="169" cy="86"/>
              </a:xfrm>
              <a:custGeom>
                <a:avLst/>
                <a:gdLst>
                  <a:gd name="T0" fmla="*/ 0 w 158"/>
                  <a:gd name="T1" fmla="*/ 0 h 80"/>
                  <a:gd name="T2" fmla="*/ 42 w 158"/>
                  <a:gd name="T3" fmla="*/ 183 h 80"/>
                  <a:gd name="T4" fmla="*/ 164 w 158"/>
                  <a:gd name="T5" fmla="*/ 325 h 80"/>
                  <a:gd name="T6" fmla="*/ 328 w 158"/>
                  <a:gd name="T7" fmla="*/ 361 h 80"/>
                  <a:gd name="T8" fmla="*/ 481 w 158"/>
                  <a:gd name="T9" fmla="*/ 325 h 80"/>
                  <a:gd name="T10" fmla="*/ 608 w 158"/>
                  <a:gd name="T11" fmla="*/ 183 h 80"/>
                  <a:gd name="T12" fmla="*/ 650 w 158"/>
                  <a:gd name="T13" fmla="*/ 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"/>
                  <a:gd name="T22" fmla="*/ 0 h 80"/>
                  <a:gd name="T23" fmla="*/ 158 w 158"/>
                  <a:gd name="T24" fmla="*/ 80 h 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" h="80">
                    <a:moveTo>
                      <a:pt x="0" y="0"/>
                    </a:moveTo>
                    <a:lnTo>
                      <a:pt x="10" y="40"/>
                    </a:lnTo>
                    <a:lnTo>
                      <a:pt x="40" y="70"/>
                    </a:lnTo>
                    <a:lnTo>
                      <a:pt x="80" y="80"/>
                    </a:lnTo>
                    <a:lnTo>
                      <a:pt x="118" y="70"/>
                    </a:lnTo>
                    <a:lnTo>
                      <a:pt x="148" y="40"/>
                    </a:lnTo>
                    <a:lnTo>
                      <a:pt x="15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9147" name="Group 154"/>
              <p:cNvGrpSpPr>
                <a:grpSpLocks/>
              </p:cNvGrpSpPr>
              <p:nvPr/>
            </p:nvGrpSpPr>
            <p:grpSpPr bwMode="auto">
              <a:xfrm>
                <a:off x="2008" y="1127"/>
                <a:ext cx="101" cy="1796"/>
                <a:chOff x="4116" y="1127"/>
                <a:chExt cx="101" cy="1796"/>
              </a:xfrm>
            </p:grpSpPr>
            <p:grpSp>
              <p:nvGrpSpPr>
                <p:cNvPr id="129151" name="Group 155"/>
                <p:cNvGrpSpPr>
                  <a:grpSpLocks/>
                </p:cNvGrpSpPr>
                <p:nvPr/>
              </p:nvGrpSpPr>
              <p:grpSpPr bwMode="auto">
                <a:xfrm>
                  <a:off x="4128" y="1127"/>
                  <a:ext cx="89" cy="187"/>
                  <a:chOff x="4022" y="1008"/>
                  <a:chExt cx="89" cy="187"/>
                </a:xfrm>
              </p:grpSpPr>
              <p:sp>
                <p:nvSpPr>
                  <p:cNvPr id="129170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1008"/>
                    <a:ext cx="78" cy="1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2000" b="1" i="1">
                        <a:solidFill>
                          <a:srgbClr val="000099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129171" name="Line 1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28" y="1056"/>
                    <a:ext cx="83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99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9152" name="Group 158"/>
                <p:cNvGrpSpPr>
                  <a:grpSpLocks/>
                </p:cNvGrpSpPr>
                <p:nvPr/>
              </p:nvGrpSpPr>
              <p:grpSpPr bwMode="auto">
                <a:xfrm>
                  <a:off x="4118" y="1394"/>
                  <a:ext cx="93" cy="187"/>
                  <a:chOff x="4022" y="1276"/>
                  <a:chExt cx="93" cy="187"/>
                </a:xfrm>
              </p:grpSpPr>
              <p:sp>
                <p:nvSpPr>
                  <p:cNvPr id="129168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1276"/>
                    <a:ext cx="78" cy="187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2000" b="1" i="1">
                        <a:solidFill>
                          <a:srgbClr val="000099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b</a:t>
                    </a:r>
                  </a:p>
                </p:txBody>
              </p:sp>
              <p:sp>
                <p:nvSpPr>
                  <p:cNvPr id="129169" name="Line 1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32" y="1295"/>
                    <a:ext cx="83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99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9153" name="Group 161"/>
                <p:cNvGrpSpPr>
                  <a:grpSpLocks/>
                </p:cNvGrpSpPr>
                <p:nvPr/>
              </p:nvGrpSpPr>
              <p:grpSpPr bwMode="auto">
                <a:xfrm>
                  <a:off x="4120" y="1645"/>
                  <a:ext cx="91" cy="186"/>
                  <a:chOff x="4024" y="1527"/>
                  <a:chExt cx="91" cy="186"/>
                </a:xfrm>
              </p:grpSpPr>
              <p:sp>
                <p:nvSpPr>
                  <p:cNvPr id="129166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4024" y="1527"/>
                    <a:ext cx="69" cy="186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2000" b="1" i="1">
                        <a:solidFill>
                          <a:srgbClr val="000099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c</a:t>
                    </a:r>
                  </a:p>
                </p:txBody>
              </p:sp>
              <p:sp>
                <p:nvSpPr>
                  <p:cNvPr id="129167" name="Line 1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32" y="1583"/>
                    <a:ext cx="83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99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9154" name="Group 164"/>
                <p:cNvGrpSpPr>
                  <a:grpSpLocks/>
                </p:cNvGrpSpPr>
                <p:nvPr/>
              </p:nvGrpSpPr>
              <p:grpSpPr bwMode="auto">
                <a:xfrm>
                  <a:off x="4116" y="1920"/>
                  <a:ext cx="95" cy="187"/>
                  <a:chOff x="4020" y="1802"/>
                  <a:chExt cx="95" cy="187"/>
                </a:xfrm>
              </p:grpSpPr>
              <p:sp>
                <p:nvSpPr>
                  <p:cNvPr id="129164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802"/>
                    <a:ext cx="78" cy="187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2000" b="1" i="1">
                        <a:solidFill>
                          <a:srgbClr val="000099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d</a:t>
                    </a:r>
                  </a:p>
                </p:txBody>
              </p:sp>
              <p:sp>
                <p:nvSpPr>
                  <p:cNvPr id="129165" name="Line 16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32" y="1823"/>
                    <a:ext cx="83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99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9155" name="Group 167"/>
                <p:cNvGrpSpPr>
                  <a:grpSpLocks/>
                </p:cNvGrpSpPr>
                <p:nvPr/>
              </p:nvGrpSpPr>
              <p:grpSpPr bwMode="auto">
                <a:xfrm>
                  <a:off x="4116" y="2208"/>
                  <a:ext cx="95" cy="187"/>
                  <a:chOff x="4020" y="2079"/>
                  <a:chExt cx="95" cy="187"/>
                </a:xfrm>
              </p:grpSpPr>
              <p:sp>
                <p:nvSpPr>
                  <p:cNvPr id="129162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2079"/>
                    <a:ext cx="69" cy="187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2000" b="1" i="1">
                        <a:solidFill>
                          <a:srgbClr val="000099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e</a:t>
                    </a:r>
                  </a:p>
                </p:txBody>
              </p:sp>
              <p:sp>
                <p:nvSpPr>
                  <p:cNvPr id="129163" name="Line 16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32" y="2159"/>
                    <a:ext cx="83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99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9156" name="Group 170"/>
                <p:cNvGrpSpPr>
                  <a:grpSpLocks/>
                </p:cNvGrpSpPr>
                <p:nvPr/>
              </p:nvGrpSpPr>
              <p:grpSpPr bwMode="auto">
                <a:xfrm>
                  <a:off x="4116" y="2473"/>
                  <a:ext cx="95" cy="187"/>
                  <a:chOff x="4020" y="2399"/>
                  <a:chExt cx="95" cy="187"/>
                </a:xfrm>
              </p:grpSpPr>
              <p:sp>
                <p:nvSpPr>
                  <p:cNvPr id="129160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2399"/>
                    <a:ext cx="52" cy="187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2000" b="1" i="1">
                        <a:solidFill>
                          <a:srgbClr val="000099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f</a:t>
                    </a:r>
                  </a:p>
                </p:txBody>
              </p:sp>
              <p:sp>
                <p:nvSpPr>
                  <p:cNvPr id="129161" name="Line 17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32" y="2425"/>
                    <a:ext cx="83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99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9157" name="Group 173"/>
                <p:cNvGrpSpPr>
                  <a:grpSpLocks/>
                </p:cNvGrpSpPr>
                <p:nvPr/>
              </p:nvGrpSpPr>
              <p:grpSpPr bwMode="auto">
                <a:xfrm>
                  <a:off x="4116" y="2736"/>
                  <a:ext cx="95" cy="187"/>
                  <a:chOff x="4020" y="2616"/>
                  <a:chExt cx="95" cy="187"/>
                </a:xfrm>
              </p:grpSpPr>
              <p:sp>
                <p:nvSpPr>
                  <p:cNvPr id="129158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2616"/>
                    <a:ext cx="78" cy="187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2000" b="1" i="1">
                        <a:solidFill>
                          <a:srgbClr val="000099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g</a:t>
                    </a:r>
                  </a:p>
                </p:txBody>
              </p:sp>
              <p:sp>
                <p:nvSpPr>
                  <p:cNvPr id="129159" name="Line 1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32" y="2687"/>
                    <a:ext cx="83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99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29148" name="Line 176"/>
              <p:cNvSpPr>
                <a:spLocks noChangeShapeType="1"/>
              </p:cNvSpPr>
              <p:nvPr/>
            </p:nvSpPr>
            <p:spPr bwMode="auto">
              <a:xfrm>
                <a:off x="664" y="1392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149" name="Line 177"/>
              <p:cNvSpPr>
                <a:spLocks noChangeShapeType="1"/>
              </p:cNvSpPr>
              <p:nvPr/>
            </p:nvSpPr>
            <p:spPr bwMode="auto">
              <a:xfrm>
                <a:off x="664" y="1655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150" name="Line 178"/>
              <p:cNvSpPr>
                <a:spLocks noChangeShapeType="1"/>
              </p:cNvSpPr>
              <p:nvPr/>
            </p:nvSpPr>
            <p:spPr bwMode="auto">
              <a:xfrm>
                <a:off x="640" y="1920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9028" name="Rectangle 179"/>
            <p:cNvSpPr>
              <a:spLocks noChangeArrowheads="1"/>
            </p:cNvSpPr>
            <p:nvPr/>
          </p:nvSpPr>
          <p:spPr bwMode="auto">
            <a:xfrm rot="5400000">
              <a:off x="975" y="1752"/>
              <a:ext cx="7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74LS247</a:t>
              </a:r>
            </a:p>
          </p:txBody>
        </p:sp>
      </p:grp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439025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20. 10  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数据分配器和数据选择器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685800" y="990600"/>
            <a:ext cx="7685088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      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在数字电路中，当需要进行远距离多路数字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传输时，为了减少传输线的数目，发送端常通过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一条公共传输线，用多路选择器分时发送数据到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接收端，接收端利用多路分配器分时将数据分配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给各路接收端，其原理如图所示。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 flipH="1">
            <a:off x="6750050" y="2951163"/>
            <a:ext cx="1841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 b="1" baseline="-25000">
              <a:solidFill>
                <a:schemeClr val="bg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3429000" y="3211513"/>
            <a:ext cx="1841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 b="1" baseline="-25000">
              <a:solidFill>
                <a:schemeClr val="bg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2819400" y="3211513"/>
            <a:ext cx="1841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 b="1" baseline="-25000">
              <a:solidFill>
                <a:schemeClr val="bg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3352800" y="31242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 b="1" baseline="-25000">
              <a:solidFill>
                <a:srgbClr val="FF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0056" name="Rectangle 8"/>
          <p:cNvSpPr>
            <a:spLocks noChangeArrowheads="1"/>
          </p:cNvSpPr>
          <p:nvPr/>
        </p:nvSpPr>
        <p:spPr bwMode="auto">
          <a:xfrm>
            <a:off x="2819400" y="3219450"/>
            <a:ext cx="1841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 b="1" baseline="-25000">
              <a:solidFill>
                <a:srgbClr val="FF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0057" name="Rectangle 9"/>
          <p:cNvSpPr>
            <a:spLocks noChangeArrowheads="1"/>
          </p:cNvSpPr>
          <p:nvPr/>
        </p:nvSpPr>
        <p:spPr bwMode="auto">
          <a:xfrm flipH="1">
            <a:off x="6750050" y="2874963"/>
            <a:ext cx="1841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 b="1" baseline="-25000">
              <a:solidFill>
                <a:schemeClr val="bg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3429000" y="3135313"/>
            <a:ext cx="1841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 b="1" baseline="-25000">
              <a:solidFill>
                <a:schemeClr val="bg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0059" name="Rectangle 11"/>
          <p:cNvSpPr>
            <a:spLocks noChangeArrowheads="1"/>
          </p:cNvSpPr>
          <p:nvPr/>
        </p:nvSpPr>
        <p:spPr bwMode="auto">
          <a:xfrm>
            <a:off x="2819400" y="3135313"/>
            <a:ext cx="1841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 b="1" baseline="-25000">
              <a:solidFill>
                <a:schemeClr val="bg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0060" name="Rectangle 12"/>
          <p:cNvSpPr>
            <a:spLocks noChangeArrowheads="1"/>
          </p:cNvSpPr>
          <p:nvPr/>
        </p:nvSpPr>
        <p:spPr bwMode="auto">
          <a:xfrm>
            <a:off x="2819400" y="3143250"/>
            <a:ext cx="1841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 b="1" baseline="-25000">
              <a:solidFill>
                <a:srgbClr val="FF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33485" name="AutoShape 13" descr="40%"/>
          <p:cNvSpPr>
            <a:spLocks noChangeArrowheads="1"/>
          </p:cNvSpPr>
          <p:nvPr/>
        </p:nvSpPr>
        <p:spPr bwMode="auto">
          <a:xfrm>
            <a:off x="3810000" y="5638800"/>
            <a:ext cx="1066800" cy="533400"/>
          </a:xfrm>
          <a:prstGeom prst="wedgeRoundRectCallout">
            <a:avLst>
              <a:gd name="adj1" fmla="val -109375"/>
              <a:gd name="adj2" fmla="val -296"/>
              <a:gd name="adj3" fmla="val 16667"/>
            </a:avLst>
          </a:prstGeom>
          <a:pattFill prst="pct40">
            <a:fgClr>
              <a:srgbClr val="FFCCCC"/>
            </a:fgClr>
            <a:bgClr>
              <a:srgbClr val="FFFFFF"/>
            </a:bgClr>
          </a:patt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使能端</a:t>
            </a:r>
          </a:p>
        </p:txBody>
      </p:sp>
      <p:sp>
        <p:nvSpPr>
          <p:cNvPr id="233486" name="Rectangle 14"/>
          <p:cNvSpPr>
            <a:spLocks noChangeArrowheads="1"/>
          </p:cNvSpPr>
          <p:nvPr/>
        </p:nvSpPr>
        <p:spPr bwMode="auto">
          <a:xfrm>
            <a:off x="762000" y="5638800"/>
            <a:ext cx="1346200" cy="369888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多路选择器</a:t>
            </a:r>
          </a:p>
        </p:txBody>
      </p:sp>
      <p:sp>
        <p:nvSpPr>
          <p:cNvPr id="233487" name="Rectangle 15"/>
          <p:cNvSpPr>
            <a:spLocks noChangeArrowheads="1"/>
          </p:cNvSpPr>
          <p:nvPr/>
        </p:nvSpPr>
        <p:spPr bwMode="auto">
          <a:xfrm>
            <a:off x="6629400" y="5638800"/>
            <a:ext cx="1346200" cy="369888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多路分配器</a:t>
            </a:r>
          </a:p>
        </p:txBody>
      </p:sp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2209800" y="3471863"/>
            <a:ext cx="2743200" cy="1023937"/>
            <a:chOff x="1392" y="2256"/>
            <a:chExt cx="1728" cy="576"/>
          </a:xfrm>
        </p:grpSpPr>
        <p:sp>
          <p:nvSpPr>
            <p:cNvPr id="130146" name="Oval 90"/>
            <p:cNvSpPr>
              <a:spLocks noChangeArrowheads="1"/>
            </p:cNvSpPr>
            <p:nvPr/>
          </p:nvSpPr>
          <p:spPr bwMode="auto">
            <a:xfrm>
              <a:off x="1392" y="2273"/>
              <a:ext cx="768" cy="240"/>
            </a:xfrm>
            <a:prstGeom prst="ellips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130147" name="Group 91"/>
            <p:cNvGrpSpPr>
              <a:grpSpLocks/>
            </p:cNvGrpSpPr>
            <p:nvPr/>
          </p:nvGrpSpPr>
          <p:grpSpPr bwMode="auto">
            <a:xfrm>
              <a:off x="2352" y="2256"/>
              <a:ext cx="768" cy="576"/>
              <a:chOff x="2352" y="2256"/>
              <a:chExt cx="768" cy="576"/>
            </a:xfrm>
          </p:grpSpPr>
          <p:sp>
            <p:nvSpPr>
              <p:cNvPr id="233564" name="AutoShape 92" descr="40%"/>
              <p:cNvSpPr>
                <a:spLocks noChangeArrowheads="1"/>
              </p:cNvSpPr>
              <p:nvPr/>
            </p:nvSpPr>
            <p:spPr bwMode="auto">
              <a:xfrm>
                <a:off x="2352" y="2256"/>
                <a:ext cx="720" cy="576"/>
              </a:xfrm>
              <a:prstGeom prst="wedgeRoundRectCallout">
                <a:avLst>
                  <a:gd name="adj1" fmla="val -95000"/>
                  <a:gd name="adj2" fmla="val -39407"/>
                  <a:gd name="adj3" fmla="val 16667"/>
                </a:avLst>
              </a:prstGeom>
              <a:pattFill prst="pct40">
                <a:fgClr>
                  <a:srgbClr val="00FF00"/>
                </a:fgClr>
                <a:bgClr>
                  <a:srgbClr val="FFFFFF"/>
                </a:bgClr>
              </a:pattFill>
              <a:ln w="28575">
                <a:solidFill>
                  <a:srgbClr val="FF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endParaRPr lang="zh-CN" altLang="zh-CN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33565" name="Rectangle 93"/>
              <p:cNvSpPr>
                <a:spLocks noChangeArrowheads="1"/>
              </p:cNvSpPr>
              <p:nvPr/>
            </p:nvSpPr>
            <p:spPr bwMode="auto">
              <a:xfrm>
                <a:off x="2352" y="2256"/>
                <a:ext cx="768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数据选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择控制</a:t>
                </a:r>
              </a:p>
            </p:txBody>
          </p:sp>
        </p:grp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5410200" y="3200400"/>
            <a:ext cx="2743200" cy="838200"/>
            <a:chOff x="3408" y="2016"/>
            <a:chExt cx="1728" cy="528"/>
          </a:xfrm>
        </p:grpSpPr>
        <p:sp>
          <p:nvSpPr>
            <p:cNvPr id="130142" name="Oval 95"/>
            <p:cNvSpPr>
              <a:spLocks noChangeArrowheads="1"/>
            </p:cNvSpPr>
            <p:nvPr/>
          </p:nvSpPr>
          <p:spPr bwMode="auto">
            <a:xfrm>
              <a:off x="3408" y="2232"/>
              <a:ext cx="768" cy="240"/>
            </a:xfrm>
            <a:prstGeom prst="ellips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130143" name="Group 96"/>
            <p:cNvGrpSpPr>
              <a:grpSpLocks/>
            </p:cNvGrpSpPr>
            <p:nvPr/>
          </p:nvGrpSpPr>
          <p:grpSpPr bwMode="auto">
            <a:xfrm>
              <a:off x="4368" y="2016"/>
              <a:ext cx="768" cy="528"/>
              <a:chOff x="4368" y="2016"/>
              <a:chExt cx="768" cy="528"/>
            </a:xfrm>
          </p:grpSpPr>
          <p:sp>
            <p:nvSpPr>
              <p:cNvPr id="233569" name="AutoShape 97" descr="40%"/>
              <p:cNvSpPr>
                <a:spLocks noChangeArrowheads="1"/>
              </p:cNvSpPr>
              <p:nvPr/>
            </p:nvSpPr>
            <p:spPr bwMode="auto">
              <a:xfrm>
                <a:off x="4368" y="2016"/>
                <a:ext cx="720" cy="528"/>
              </a:xfrm>
              <a:prstGeom prst="wedgeRoundRectCallout">
                <a:avLst>
                  <a:gd name="adj1" fmla="val -99306"/>
                  <a:gd name="adj2" fmla="val 1324"/>
                  <a:gd name="adj3" fmla="val 16667"/>
                </a:avLst>
              </a:prstGeom>
              <a:pattFill prst="pct40">
                <a:fgClr>
                  <a:srgbClr val="00FF00"/>
                </a:fgClr>
                <a:bgClr>
                  <a:srgbClr val="FFFFFF"/>
                </a:bgClr>
              </a:pattFill>
              <a:ln w="28575">
                <a:solidFill>
                  <a:srgbClr val="FF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endParaRPr lang="zh-CN" altLang="zh-CN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33570" name="Rectangle 98"/>
              <p:cNvSpPr>
                <a:spLocks noChangeArrowheads="1"/>
              </p:cNvSpPr>
              <p:nvPr/>
            </p:nvSpPr>
            <p:spPr bwMode="auto">
              <a:xfrm>
                <a:off x="4368" y="2016"/>
                <a:ext cx="768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数据分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配控制</a:t>
                </a:r>
              </a:p>
            </p:txBody>
          </p:sp>
        </p:grp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604838" y="3392488"/>
            <a:ext cx="7786687" cy="2808287"/>
            <a:chOff x="381" y="2137"/>
            <a:chExt cx="4905" cy="1769"/>
          </a:xfrm>
        </p:grpSpPr>
        <p:grpSp>
          <p:nvGrpSpPr>
            <p:cNvPr id="130067" name="Group 16"/>
            <p:cNvGrpSpPr>
              <a:grpSpLocks/>
            </p:cNvGrpSpPr>
            <p:nvPr/>
          </p:nvGrpSpPr>
          <p:grpSpPr bwMode="auto">
            <a:xfrm>
              <a:off x="381" y="2137"/>
              <a:ext cx="4905" cy="1769"/>
              <a:chOff x="381" y="2137"/>
              <a:chExt cx="4905" cy="1769"/>
            </a:xfrm>
          </p:grpSpPr>
          <p:sp>
            <p:nvSpPr>
              <p:cNvPr id="233489" name="Text Box 17"/>
              <p:cNvSpPr txBox="1">
                <a:spLocks noChangeArrowheads="1"/>
              </p:cNvSpPr>
              <p:nvPr/>
            </p:nvSpPr>
            <p:spPr bwMode="auto">
              <a:xfrm>
                <a:off x="381" y="2688"/>
                <a:ext cx="388" cy="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发送端</a:t>
                </a:r>
              </a:p>
            </p:txBody>
          </p:sp>
          <p:sp>
            <p:nvSpPr>
              <p:cNvPr id="233490" name="Text Box 18"/>
              <p:cNvSpPr txBox="1">
                <a:spLocks noChangeArrowheads="1"/>
              </p:cNvSpPr>
              <p:nvPr/>
            </p:nvSpPr>
            <p:spPr bwMode="auto">
              <a:xfrm>
                <a:off x="4898" y="2736"/>
                <a:ext cx="388" cy="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接收端</a:t>
                </a:r>
              </a:p>
            </p:txBody>
          </p:sp>
          <p:grpSp>
            <p:nvGrpSpPr>
              <p:cNvPr id="130072" name="Group 19"/>
              <p:cNvGrpSpPr>
                <a:grpSpLocks/>
              </p:cNvGrpSpPr>
              <p:nvPr/>
            </p:nvGrpSpPr>
            <p:grpSpPr bwMode="auto">
              <a:xfrm>
                <a:off x="3024" y="2832"/>
                <a:ext cx="916" cy="287"/>
                <a:chOff x="3179" y="3031"/>
                <a:chExt cx="916" cy="287"/>
              </a:xfrm>
            </p:grpSpPr>
            <p:sp>
              <p:nvSpPr>
                <p:cNvPr id="130139" name="Oval 20"/>
                <p:cNvSpPr>
                  <a:spLocks noChangeArrowheads="1"/>
                </p:cNvSpPr>
                <p:nvPr/>
              </p:nvSpPr>
              <p:spPr bwMode="auto">
                <a:xfrm flipH="1">
                  <a:off x="3729" y="3236"/>
                  <a:ext cx="91" cy="82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3014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3179" y="3277"/>
                  <a:ext cx="550" cy="0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141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820" y="3031"/>
                  <a:ext cx="275" cy="205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0073" name="Text Box 23"/>
              <p:cNvSpPr txBox="1">
                <a:spLocks noChangeArrowheads="1"/>
              </p:cNvSpPr>
              <p:nvPr/>
            </p:nvSpPr>
            <p:spPr bwMode="auto">
              <a:xfrm flipH="1">
                <a:off x="3120" y="2784"/>
                <a:ext cx="24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chemeClr val="accent2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I</a:t>
                </a:r>
              </a:p>
            </p:txBody>
          </p:sp>
          <p:sp>
            <p:nvSpPr>
              <p:cNvPr id="130074" name="Rectangle 24"/>
              <p:cNvSpPr>
                <a:spLocks noChangeArrowheads="1"/>
              </p:cNvSpPr>
              <p:nvPr/>
            </p:nvSpPr>
            <p:spPr bwMode="auto">
              <a:xfrm>
                <a:off x="1392" y="2698"/>
                <a:ext cx="720" cy="806"/>
              </a:xfrm>
              <a:prstGeom prst="rect">
                <a:avLst/>
              </a:prstGeom>
              <a:noFill/>
              <a:ln w="28575">
                <a:solidFill>
                  <a:srgbClr val="33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grpSp>
            <p:nvGrpSpPr>
              <p:cNvPr id="130075" name="Group 25"/>
              <p:cNvGrpSpPr>
                <a:grpSpLocks/>
              </p:cNvGrpSpPr>
              <p:nvPr/>
            </p:nvGrpSpPr>
            <p:grpSpPr bwMode="auto">
              <a:xfrm>
                <a:off x="1008" y="2784"/>
                <a:ext cx="674" cy="624"/>
                <a:chOff x="705" y="2951"/>
                <a:chExt cx="962" cy="697"/>
              </a:xfrm>
            </p:grpSpPr>
            <p:sp>
              <p:nvSpPr>
                <p:cNvPr id="130127" name="Line 26"/>
                <p:cNvSpPr>
                  <a:spLocks noChangeShapeType="1"/>
                </p:cNvSpPr>
                <p:nvPr/>
              </p:nvSpPr>
              <p:spPr bwMode="auto">
                <a:xfrm>
                  <a:off x="796" y="2992"/>
                  <a:ext cx="779" cy="0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128" name="Line 27"/>
                <p:cNvSpPr>
                  <a:spLocks noChangeShapeType="1"/>
                </p:cNvSpPr>
                <p:nvPr/>
              </p:nvSpPr>
              <p:spPr bwMode="auto">
                <a:xfrm>
                  <a:off x="796" y="3197"/>
                  <a:ext cx="779" cy="0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129" name="Line 28"/>
                <p:cNvSpPr>
                  <a:spLocks noChangeShapeType="1"/>
                </p:cNvSpPr>
                <p:nvPr/>
              </p:nvSpPr>
              <p:spPr bwMode="auto">
                <a:xfrm>
                  <a:off x="796" y="3402"/>
                  <a:ext cx="779" cy="0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130" name="Line 29"/>
                <p:cNvSpPr>
                  <a:spLocks noChangeShapeType="1"/>
                </p:cNvSpPr>
                <p:nvPr/>
              </p:nvSpPr>
              <p:spPr bwMode="auto">
                <a:xfrm>
                  <a:off x="796" y="3607"/>
                  <a:ext cx="779" cy="0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131" name="Oval 30"/>
                <p:cNvSpPr>
                  <a:spLocks noChangeArrowheads="1"/>
                </p:cNvSpPr>
                <p:nvPr/>
              </p:nvSpPr>
              <p:spPr bwMode="auto">
                <a:xfrm>
                  <a:off x="705" y="2951"/>
                  <a:ext cx="91" cy="81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30132" name="Oval 31"/>
                <p:cNvSpPr>
                  <a:spLocks noChangeArrowheads="1"/>
                </p:cNvSpPr>
                <p:nvPr/>
              </p:nvSpPr>
              <p:spPr bwMode="auto">
                <a:xfrm>
                  <a:off x="705" y="3156"/>
                  <a:ext cx="91" cy="82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30133" name="Oval 32"/>
                <p:cNvSpPr>
                  <a:spLocks noChangeArrowheads="1"/>
                </p:cNvSpPr>
                <p:nvPr/>
              </p:nvSpPr>
              <p:spPr bwMode="auto">
                <a:xfrm>
                  <a:off x="705" y="3362"/>
                  <a:ext cx="91" cy="81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30134" name="Oval 33"/>
                <p:cNvSpPr>
                  <a:spLocks noChangeArrowheads="1"/>
                </p:cNvSpPr>
                <p:nvPr/>
              </p:nvSpPr>
              <p:spPr bwMode="auto">
                <a:xfrm>
                  <a:off x="705" y="3566"/>
                  <a:ext cx="91" cy="82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30135" name="Oval 34"/>
                <p:cNvSpPr>
                  <a:spLocks noChangeArrowheads="1"/>
                </p:cNvSpPr>
                <p:nvPr/>
              </p:nvSpPr>
              <p:spPr bwMode="auto">
                <a:xfrm>
                  <a:off x="1575" y="2951"/>
                  <a:ext cx="92" cy="81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30136" name="Oval 35"/>
                <p:cNvSpPr>
                  <a:spLocks noChangeArrowheads="1"/>
                </p:cNvSpPr>
                <p:nvPr/>
              </p:nvSpPr>
              <p:spPr bwMode="auto">
                <a:xfrm>
                  <a:off x="1575" y="3566"/>
                  <a:ext cx="92" cy="82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30137" name="Oval 36"/>
                <p:cNvSpPr>
                  <a:spLocks noChangeArrowheads="1"/>
                </p:cNvSpPr>
                <p:nvPr/>
              </p:nvSpPr>
              <p:spPr bwMode="auto">
                <a:xfrm>
                  <a:off x="1575" y="3362"/>
                  <a:ext cx="92" cy="81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30138" name="Oval 37"/>
                <p:cNvSpPr>
                  <a:spLocks noChangeArrowheads="1"/>
                </p:cNvSpPr>
                <p:nvPr/>
              </p:nvSpPr>
              <p:spPr bwMode="auto">
                <a:xfrm>
                  <a:off x="1575" y="3156"/>
                  <a:ext cx="92" cy="82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30076" name="Group 38"/>
              <p:cNvGrpSpPr>
                <a:grpSpLocks/>
              </p:cNvGrpSpPr>
              <p:nvPr/>
            </p:nvGrpSpPr>
            <p:grpSpPr bwMode="auto">
              <a:xfrm>
                <a:off x="1728" y="3504"/>
                <a:ext cx="91" cy="244"/>
                <a:chOff x="1759" y="3813"/>
                <a:chExt cx="91" cy="244"/>
              </a:xfrm>
            </p:grpSpPr>
            <p:sp>
              <p:nvSpPr>
                <p:cNvPr id="130125" name="Line 39"/>
                <p:cNvSpPr>
                  <a:spLocks noChangeShapeType="1"/>
                </p:cNvSpPr>
                <p:nvPr/>
              </p:nvSpPr>
              <p:spPr bwMode="auto">
                <a:xfrm>
                  <a:off x="1804" y="3813"/>
                  <a:ext cx="0" cy="162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126" name="Oval 40"/>
                <p:cNvSpPr>
                  <a:spLocks noChangeArrowheads="1"/>
                </p:cNvSpPr>
                <p:nvPr/>
              </p:nvSpPr>
              <p:spPr bwMode="auto">
                <a:xfrm>
                  <a:off x="1759" y="3975"/>
                  <a:ext cx="91" cy="82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30077" name="Group 41"/>
              <p:cNvGrpSpPr>
                <a:grpSpLocks/>
              </p:cNvGrpSpPr>
              <p:nvPr/>
            </p:nvGrpSpPr>
            <p:grpSpPr bwMode="auto">
              <a:xfrm>
                <a:off x="1680" y="2832"/>
                <a:ext cx="916" cy="288"/>
                <a:chOff x="1667" y="3032"/>
                <a:chExt cx="916" cy="288"/>
              </a:xfrm>
            </p:grpSpPr>
            <p:sp>
              <p:nvSpPr>
                <p:cNvPr id="130122" name="Oval 42"/>
                <p:cNvSpPr>
                  <a:spLocks noChangeArrowheads="1"/>
                </p:cNvSpPr>
                <p:nvPr/>
              </p:nvSpPr>
              <p:spPr bwMode="auto">
                <a:xfrm>
                  <a:off x="1942" y="3238"/>
                  <a:ext cx="92" cy="82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30123" name="Line 43"/>
                <p:cNvSpPr>
                  <a:spLocks noChangeShapeType="1"/>
                </p:cNvSpPr>
                <p:nvPr/>
              </p:nvSpPr>
              <p:spPr bwMode="auto">
                <a:xfrm>
                  <a:off x="2034" y="3279"/>
                  <a:ext cx="549" cy="0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124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667" y="3032"/>
                  <a:ext cx="275" cy="206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0078" name="Text Box 45"/>
              <p:cNvSpPr txBox="1">
                <a:spLocks noChangeArrowheads="1"/>
              </p:cNvSpPr>
              <p:nvPr/>
            </p:nvSpPr>
            <p:spPr bwMode="auto">
              <a:xfrm>
                <a:off x="2208" y="2784"/>
                <a:ext cx="24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chemeClr val="accent2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130079" name="Rectangle 46"/>
              <p:cNvSpPr>
                <a:spLocks noChangeArrowheads="1"/>
              </p:cNvSpPr>
              <p:nvPr/>
            </p:nvSpPr>
            <p:spPr bwMode="auto">
              <a:xfrm>
                <a:off x="672" y="3216"/>
                <a:ext cx="36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D</a:t>
                </a:r>
                <a:r>
                  <a:rPr lang="en-US" altLang="zh-CN" b="1" baseline="-25000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30080" name="Rectangle 47"/>
              <p:cNvSpPr>
                <a:spLocks noChangeArrowheads="1"/>
              </p:cNvSpPr>
              <p:nvPr/>
            </p:nvSpPr>
            <p:spPr bwMode="auto">
              <a:xfrm>
                <a:off x="672" y="3010"/>
                <a:ext cx="36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D</a:t>
                </a:r>
                <a:r>
                  <a:rPr lang="en-US" altLang="zh-CN" b="1" baseline="-25000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30081" name="Rectangle 48"/>
              <p:cNvSpPr>
                <a:spLocks noChangeArrowheads="1"/>
              </p:cNvSpPr>
              <p:nvPr/>
            </p:nvSpPr>
            <p:spPr bwMode="auto">
              <a:xfrm>
                <a:off x="672" y="2837"/>
                <a:ext cx="27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D</a:t>
                </a:r>
                <a:r>
                  <a:rPr lang="en-US" altLang="zh-CN" b="1" baseline="-25000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30082" name="Rectangle 49"/>
              <p:cNvSpPr>
                <a:spLocks noChangeArrowheads="1"/>
              </p:cNvSpPr>
              <p:nvPr/>
            </p:nvSpPr>
            <p:spPr bwMode="auto">
              <a:xfrm>
                <a:off x="672" y="2632"/>
                <a:ext cx="27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D</a:t>
                </a:r>
                <a:r>
                  <a:rPr lang="en-US" altLang="zh-CN" b="1" baseline="-25000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30083" name="Rectangle 50"/>
              <p:cNvSpPr>
                <a:spLocks noChangeArrowheads="1"/>
              </p:cNvSpPr>
              <p:nvPr/>
            </p:nvSpPr>
            <p:spPr bwMode="auto">
              <a:xfrm>
                <a:off x="1824" y="3552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3366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S</a:t>
                </a:r>
                <a:endParaRPr lang="en-US" altLang="zh-CN" sz="2800" b="1" baseline="-25000">
                  <a:solidFill>
                    <a:srgbClr val="003366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grpSp>
            <p:nvGrpSpPr>
              <p:cNvPr id="130084" name="Group 51"/>
              <p:cNvGrpSpPr>
                <a:grpSpLocks/>
              </p:cNvGrpSpPr>
              <p:nvPr/>
            </p:nvGrpSpPr>
            <p:grpSpPr bwMode="auto">
              <a:xfrm>
                <a:off x="1440" y="2137"/>
                <a:ext cx="640" cy="563"/>
                <a:chOff x="1514" y="2183"/>
                <a:chExt cx="640" cy="563"/>
              </a:xfrm>
            </p:grpSpPr>
            <p:sp>
              <p:nvSpPr>
                <p:cNvPr id="130116" name="Line 52"/>
                <p:cNvSpPr>
                  <a:spLocks noChangeShapeType="1"/>
                </p:cNvSpPr>
                <p:nvPr/>
              </p:nvSpPr>
              <p:spPr bwMode="auto">
                <a:xfrm>
                  <a:off x="1667" y="2580"/>
                  <a:ext cx="0" cy="166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117" name="Line 53"/>
                <p:cNvSpPr>
                  <a:spLocks noChangeShapeType="1"/>
                </p:cNvSpPr>
                <p:nvPr/>
              </p:nvSpPr>
              <p:spPr bwMode="auto">
                <a:xfrm>
                  <a:off x="1988" y="2580"/>
                  <a:ext cx="0" cy="166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118" name="Oval 54"/>
                <p:cNvSpPr>
                  <a:spLocks noChangeArrowheads="1"/>
                </p:cNvSpPr>
                <p:nvPr/>
              </p:nvSpPr>
              <p:spPr bwMode="auto">
                <a:xfrm>
                  <a:off x="1621" y="2497"/>
                  <a:ext cx="92" cy="83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30119" name="Oval 55"/>
                <p:cNvSpPr>
                  <a:spLocks noChangeArrowheads="1"/>
                </p:cNvSpPr>
                <p:nvPr/>
              </p:nvSpPr>
              <p:spPr bwMode="auto">
                <a:xfrm>
                  <a:off x="1942" y="2497"/>
                  <a:ext cx="92" cy="83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30120" name="Rectangle 56"/>
                <p:cNvSpPr>
                  <a:spLocks noChangeArrowheads="1"/>
                </p:cNvSpPr>
                <p:nvPr/>
              </p:nvSpPr>
              <p:spPr bwMode="auto">
                <a:xfrm>
                  <a:off x="1813" y="2191"/>
                  <a:ext cx="341" cy="3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CC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A</a:t>
                  </a:r>
                  <a:r>
                    <a:rPr lang="en-US" altLang="zh-CN" sz="2800" b="1" baseline="-25000">
                      <a:solidFill>
                        <a:srgbClr val="CC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30121" name="Rectangle 57"/>
                <p:cNvSpPr>
                  <a:spLocks noChangeArrowheads="1"/>
                </p:cNvSpPr>
                <p:nvPr/>
              </p:nvSpPr>
              <p:spPr bwMode="auto">
                <a:xfrm>
                  <a:off x="1514" y="2183"/>
                  <a:ext cx="341" cy="3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CC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A</a:t>
                  </a:r>
                  <a:r>
                    <a:rPr lang="en-US" altLang="zh-CN" sz="2800" b="1" baseline="-25000">
                      <a:solidFill>
                        <a:srgbClr val="CC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130085" name="Line 58"/>
              <p:cNvSpPr>
                <a:spLocks noChangeShapeType="1"/>
              </p:cNvSpPr>
              <p:nvPr/>
            </p:nvSpPr>
            <p:spPr bwMode="auto">
              <a:xfrm>
                <a:off x="2592" y="3072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531" name="Text Box 59"/>
              <p:cNvSpPr txBox="1">
                <a:spLocks noChangeArrowheads="1"/>
              </p:cNvSpPr>
              <p:nvPr/>
            </p:nvSpPr>
            <p:spPr bwMode="auto">
              <a:xfrm>
                <a:off x="2400" y="3120"/>
                <a:ext cx="55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传输线</a:t>
                </a:r>
              </a:p>
            </p:txBody>
          </p:sp>
          <p:sp>
            <p:nvSpPr>
              <p:cNvPr id="130087" name="Rectangle 60"/>
              <p:cNvSpPr>
                <a:spLocks noChangeArrowheads="1"/>
              </p:cNvSpPr>
              <p:nvPr/>
            </p:nvSpPr>
            <p:spPr bwMode="auto">
              <a:xfrm>
                <a:off x="3408" y="2736"/>
                <a:ext cx="720" cy="806"/>
              </a:xfrm>
              <a:prstGeom prst="rect">
                <a:avLst/>
              </a:prstGeom>
              <a:noFill/>
              <a:ln w="28575">
                <a:solidFill>
                  <a:srgbClr val="33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grpSp>
            <p:nvGrpSpPr>
              <p:cNvPr id="130088" name="Group 61"/>
              <p:cNvGrpSpPr>
                <a:grpSpLocks/>
              </p:cNvGrpSpPr>
              <p:nvPr/>
            </p:nvGrpSpPr>
            <p:grpSpPr bwMode="auto">
              <a:xfrm>
                <a:off x="3960" y="2806"/>
                <a:ext cx="674" cy="624"/>
                <a:chOff x="705" y="2951"/>
                <a:chExt cx="962" cy="697"/>
              </a:xfrm>
            </p:grpSpPr>
            <p:sp>
              <p:nvSpPr>
                <p:cNvPr id="130104" name="Line 62"/>
                <p:cNvSpPr>
                  <a:spLocks noChangeShapeType="1"/>
                </p:cNvSpPr>
                <p:nvPr/>
              </p:nvSpPr>
              <p:spPr bwMode="auto">
                <a:xfrm>
                  <a:off x="796" y="2992"/>
                  <a:ext cx="779" cy="0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105" name="Line 63"/>
                <p:cNvSpPr>
                  <a:spLocks noChangeShapeType="1"/>
                </p:cNvSpPr>
                <p:nvPr/>
              </p:nvSpPr>
              <p:spPr bwMode="auto">
                <a:xfrm>
                  <a:off x="796" y="3197"/>
                  <a:ext cx="779" cy="0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106" name="Line 64"/>
                <p:cNvSpPr>
                  <a:spLocks noChangeShapeType="1"/>
                </p:cNvSpPr>
                <p:nvPr/>
              </p:nvSpPr>
              <p:spPr bwMode="auto">
                <a:xfrm>
                  <a:off x="796" y="3402"/>
                  <a:ext cx="779" cy="0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107" name="Line 65"/>
                <p:cNvSpPr>
                  <a:spLocks noChangeShapeType="1"/>
                </p:cNvSpPr>
                <p:nvPr/>
              </p:nvSpPr>
              <p:spPr bwMode="auto">
                <a:xfrm>
                  <a:off x="796" y="3607"/>
                  <a:ext cx="779" cy="0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108" name="Oval 66"/>
                <p:cNvSpPr>
                  <a:spLocks noChangeArrowheads="1"/>
                </p:cNvSpPr>
                <p:nvPr/>
              </p:nvSpPr>
              <p:spPr bwMode="auto">
                <a:xfrm>
                  <a:off x="705" y="2951"/>
                  <a:ext cx="91" cy="81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30109" name="Oval 67"/>
                <p:cNvSpPr>
                  <a:spLocks noChangeArrowheads="1"/>
                </p:cNvSpPr>
                <p:nvPr/>
              </p:nvSpPr>
              <p:spPr bwMode="auto">
                <a:xfrm>
                  <a:off x="705" y="3156"/>
                  <a:ext cx="91" cy="82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30110" name="Oval 68"/>
                <p:cNvSpPr>
                  <a:spLocks noChangeArrowheads="1"/>
                </p:cNvSpPr>
                <p:nvPr/>
              </p:nvSpPr>
              <p:spPr bwMode="auto">
                <a:xfrm>
                  <a:off x="705" y="3362"/>
                  <a:ext cx="91" cy="81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30111" name="Oval 69"/>
                <p:cNvSpPr>
                  <a:spLocks noChangeArrowheads="1"/>
                </p:cNvSpPr>
                <p:nvPr/>
              </p:nvSpPr>
              <p:spPr bwMode="auto">
                <a:xfrm>
                  <a:off x="705" y="3566"/>
                  <a:ext cx="91" cy="82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30112" name="Oval 70"/>
                <p:cNvSpPr>
                  <a:spLocks noChangeArrowheads="1"/>
                </p:cNvSpPr>
                <p:nvPr/>
              </p:nvSpPr>
              <p:spPr bwMode="auto">
                <a:xfrm>
                  <a:off x="1575" y="2951"/>
                  <a:ext cx="92" cy="81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30113" name="Oval 71"/>
                <p:cNvSpPr>
                  <a:spLocks noChangeArrowheads="1"/>
                </p:cNvSpPr>
                <p:nvPr/>
              </p:nvSpPr>
              <p:spPr bwMode="auto">
                <a:xfrm>
                  <a:off x="1575" y="3566"/>
                  <a:ext cx="92" cy="82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30114" name="Oval 72"/>
                <p:cNvSpPr>
                  <a:spLocks noChangeArrowheads="1"/>
                </p:cNvSpPr>
                <p:nvPr/>
              </p:nvSpPr>
              <p:spPr bwMode="auto">
                <a:xfrm>
                  <a:off x="1575" y="3362"/>
                  <a:ext cx="92" cy="81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30115" name="Oval 73"/>
                <p:cNvSpPr>
                  <a:spLocks noChangeArrowheads="1"/>
                </p:cNvSpPr>
                <p:nvPr/>
              </p:nvSpPr>
              <p:spPr bwMode="auto">
                <a:xfrm>
                  <a:off x="1575" y="3156"/>
                  <a:ext cx="92" cy="82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30089" name="Group 74"/>
              <p:cNvGrpSpPr>
                <a:grpSpLocks/>
              </p:cNvGrpSpPr>
              <p:nvPr/>
            </p:nvGrpSpPr>
            <p:grpSpPr bwMode="auto">
              <a:xfrm>
                <a:off x="3456" y="2160"/>
                <a:ext cx="640" cy="563"/>
                <a:chOff x="1514" y="2183"/>
                <a:chExt cx="640" cy="563"/>
              </a:xfrm>
            </p:grpSpPr>
            <p:sp>
              <p:nvSpPr>
                <p:cNvPr id="130098" name="Line 75"/>
                <p:cNvSpPr>
                  <a:spLocks noChangeShapeType="1"/>
                </p:cNvSpPr>
                <p:nvPr/>
              </p:nvSpPr>
              <p:spPr bwMode="auto">
                <a:xfrm>
                  <a:off x="1667" y="2580"/>
                  <a:ext cx="0" cy="166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099" name="Line 76"/>
                <p:cNvSpPr>
                  <a:spLocks noChangeShapeType="1"/>
                </p:cNvSpPr>
                <p:nvPr/>
              </p:nvSpPr>
              <p:spPr bwMode="auto">
                <a:xfrm>
                  <a:off x="1988" y="2580"/>
                  <a:ext cx="0" cy="166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100" name="Oval 77"/>
                <p:cNvSpPr>
                  <a:spLocks noChangeArrowheads="1"/>
                </p:cNvSpPr>
                <p:nvPr/>
              </p:nvSpPr>
              <p:spPr bwMode="auto">
                <a:xfrm>
                  <a:off x="1621" y="2497"/>
                  <a:ext cx="92" cy="83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30101" name="Oval 78"/>
                <p:cNvSpPr>
                  <a:spLocks noChangeArrowheads="1"/>
                </p:cNvSpPr>
                <p:nvPr/>
              </p:nvSpPr>
              <p:spPr bwMode="auto">
                <a:xfrm>
                  <a:off x="1942" y="2497"/>
                  <a:ext cx="92" cy="83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30102" name="Rectangle 79"/>
                <p:cNvSpPr>
                  <a:spLocks noChangeArrowheads="1"/>
                </p:cNvSpPr>
                <p:nvPr/>
              </p:nvSpPr>
              <p:spPr bwMode="auto">
                <a:xfrm>
                  <a:off x="1813" y="2191"/>
                  <a:ext cx="341" cy="3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A</a:t>
                  </a:r>
                  <a:r>
                    <a:rPr lang="en-US" altLang="zh-CN" sz="2800" b="1" baseline="-25000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30103" name="Rectangle 80"/>
                <p:cNvSpPr>
                  <a:spLocks noChangeArrowheads="1"/>
                </p:cNvSpPr>
                <p:nvPr/>
              </p:nvSpPr>
              <p:spPr bwMode="auto">
                <a:xfrm>
                  <a:off x="1514" y="2183"/>
                  <a:ext cx="341" cy="3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A</a:t>
                  </a:r>
                  <a:r>
                    <a:rPr lang="en-US" altLang="zh-CN" sz="2800" b="1" baseline="-25000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endParaRPr lang="en-US" altLang="zh-CN" sz="2800" b="1" baseline="-25000">
                    <a:solidFill>
                      <a:srgbClr val="CC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30090" name="Rectangle 81"/>
              <p:cNvSpPr>
                <a:spLocks noChangeArrowheads="1"/>
              </p:cNvSpPr>
              <p:nvPr/>
            </p:nvSpPr>
            <p:spPr bwMode="auto">
              <a:xfrm>
                <a:off x="4608" y="3264"/>
                <a:ext cx="36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D</a:t>
                </a:r>
                <a:r>
                  <a:rPr lang="en-US" altLang="zh-CN" b="1" baseline="-25000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30091" name="Rectangle 82"/>
              <p:cNvSpPr>
                <a:spLocks noChangeArrowheads="1"/>
              </p:cNvSpPr>
              <p:nvPr/>
            </p:nvSpPr>
            <p:spPr bwMode="auto">
              <a:xfrm>
                <a:off x="4608" y="3072"/>
                <a:ext cx="36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D</a:t>
                </a:r>
                <a:r>
                  <a:rPr lang="en-US" altLang="zh-CN" b="1" baseline="-25000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30092" name="Rectangle 83"/>
              <p:cNvSpPr>
                <a:spLocks noChangeArrowheads="1"/>
              </p:cNvSpPr>
              <p:nvPr/>
            </p:nvSpPr>
            <p:spPr bwMode="auto">
              <a:xfrm>
                <a:off x="4608" y="2880"/>
                <a:ext cx="27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D</a:t>
                </a:r>
                <a:r>
                  <a:rPr lang="en-US" altLang="zh-CN" b="1" baseline="-25000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30093" name="Rectangle 84"/>
              <p:cNvSpPr>
                <a:spLocks noChangeArrowheads="1"/>
              </p:cNvSpPr>
              <p:nvPr/>
            </p:nvSpPr>
            <p:spPr bwMode="auto">
              <a:xfrm>
                <a:off x="4608" y="2688"/>
                <a:ext cx="27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D</a:t>
                </a:r>
                <a:r>
                  <a:rPr lang="en-US" altLang="zh-CN" b="1" baseline="-25000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3</a:t>
                </a:r>
              </a:p>
            </p:txBody>
          </p:sp>
          <p:grpSp>
            <p:nvGrpSpPr>
              <p:cNvPr id="130094" name="Group 85"/>
              <p:cNvGrpSpPr>
                <a:grpSpLocks/>
              </p:cNvGrpSpPr>
              <p:nvPr/>
            </p:nvGrpSpPr>
            <p:grpSpPr bwMode="auto">
              <a:xfrm>
                <a:off x="3696" y="3552"/>
                <a:ext cx="91" cy="244"/>
                <a:chOff x="1759" y="3813"/>
                <a:chExt cx="91" cy="244"/>
              </a:xfrm>
            </p:grpSpPr>
            <p:sp>
              <p:nvSpPr>
                <p:cNvPr id="130096" name="Line 86"/>
                <p:cNvSpPr>
                  <a:spLocks noChangeShapeType="1"/>
                </p:cNvSpPr>
                <p:nvPr/>
              </p:nvSpPr>
              <p:spPr bwMode="auto">
                <a:xfrm>
                  <a:off x="1804" y="3813"/>
                  <a:ext cx="0" cy="162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097" name="Oval 87"/>
                <p:cNvSpPr>
                  <a:spLocks noChangeArrowheads="1"/>
                </p:cNvSpPr>
                <p:nvPr/>
              </p:nvSpPr>
              <p:spPr bwMode="auto">
                <a:xfrm>
                  <a:off x="1759" y="3975"/>
                  <a:ext cx="91" cy="82"/>
                </a:xfrm>
                <a:prstGeom prst="ellips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30095" name="Rectangle 88"/>
              <p:cNvSpPr>
                <a:spLocks noChangeArrowheads="1"/>
              </p:cNvSpPr>
              <p:nvPr/>
            </p:nvSpPr>
            <p:spPr bwMode="auto">
              <a:xfrm>
                <a:off x="3456" y="3552"/>
                <a:ext cx="241" cy="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3366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S</a:t>
                </a:r>
                <a:endParaRPr lang="en-US" altLang="zh-CN" sz="2800" b="1">
                  <a:solidFill>
                    <a:srgbClr val="003366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130068" name="Line 99"/>
            <p:cNvSpPr>
              <a:spLocks noChangeShapeType="1"/>
            </p:cNvSpPr>
            <p:nvPr/>
          </p:nvSpPr>
          <p:spPr bwMode="auto">
            <a:xfrm>
              <a:off x="1872" y="3600"/>
              <a:ext cx="19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69" name="Line 100"/>
            <p:cNvSpPr>
              <a:spLocks noChangeShapeType="1"/>
            </p:cNvSpPr>
            <p:nvPr/>
          </p:nvSpPr>
          <p:spPr bwMode="auto">
            <a:xfrm>
              <a:off x="3504" y="3600"/>
              <a:ext cx="19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autoUpdateAnimBg="0"/>
      <p:bldP spid="233485" grpId="0" animBg="1" autoUpdateAnimBg="0"/>
      <p:bldP spid="233486" grpId="0" animBg="1" autoUpdateAnimBg="0"/>
      <p:bldP spid="23348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838200"/>
            <a:ext cx="2971800" cy="533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3. “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非”逻辑关系</a:t>
            </a: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990600" y="4876800"/>
            <a:ext cx="723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ct val="30000"/>
              </a:spcBef>
              <a:spcAft>
                <a:spcPts val="0"/>
              </a:spcAft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非”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逻辑关系是否定或相反的意思。</a:t>
            </a:r>
            <a:endParaRPr lang="zh-CN" altLang="en-US" sz="3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3962400"/>
            <a:ext cx="3400425" cy="579438"/>
            <a:chOff x="912" y="2448"/>
            <a:chExt cx="2067" cy="365"/>
          </a:xfrm>
        </p:grpSpPr>
        <p:sp>
          <p:nvSpPr>
            <p:cNvPr id="103429" name="Rectangle 5"/>
            <p:cNvSpPr>
              <a:spLocks noChangeArrowheads="1"/>
            </p:cNvSpPr>
            <p:nvPr/>
          </p:nvSpPr>
          <p:spPr bwMode="auto">
            <a:xfrm>
              <a:off x="912" y="2448"/>
              <a:ext cx="20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逻辑表达式：</a:t>
              </a:r>
              <a:r>
                <a:rPr lang="en-US" altLang="zh-CN" sz="32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Y </a:t>
              </a:r>
              <a:r>
                <a:rPr lang="en-US" altLang="zh-CN" sz="32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= </a:t>
              </a:r>
              <a:r>
                <a:rPr lang="en-US" altLang="zh-CN" sz="32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305" name="Line 6"/>
            <p:cNvSpPr>
              <a:spLocks noChangeShapeType="1"/>
            </p:cNvSpPr>
            <p:nvPr/>
          </p:nvSpPr>
          <p:spPr bwMode="auto">
            <a:xfrm>
              <a:off x="2705" y="2517"/>
              <a:ext cx="14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334000" y="1600200"/>
            <a:ext cx="2286000" cy="2103438"/>
            <a:chOff x="3360" y="1008"/>
            <a:chExt cx="1440" cy="1325"/>
          </a:xfrm>
        </p:grpSpPr>
        <p:sp>
          <p:nvSpPr>
            <p:cNvPr id="103432" name="Text Box 8"/>
            <p:cNvSpPr txBox="1">
              <a:spLocks noChangeArrowheads="1"/>
            </p:cNvSpPr>
            <p:nvPr/>
          </p:nvSpPr>
          <p:spPr bwMode="auto">
            <a:xfrm>
              <a:off x="3697" y="1008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1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状态表</a:t>
              </a:r>
              <a:endParaRPr lang="zh-CN" altLang="en-US" sz="3200" b="1">
                <a:solidFill>
                  <a:srgbClr val="00001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294" name="Text Box 9"/>
            <p:cNvSpPr txBox="1">
              <a:spLocks noChangeArrowheads="1"/>
            </p:cNvSpPr>
            <p:nvPr/>
          </p:nvSpPr>
          <p:spPr bwMode="auto">
            <a:xfrm>
              <a:off x="3554" y="200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32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295" name="Text Box 10"/>
            <p:cNvSpPr txBox="1">
              <a:spLocks noChangeArrowheads="1"/>
            </p:cNvSpPr>
            <p:nvPr/>
          </p:nvSpPr>
          <p:spPr bwMode="auto">
            <a:xfrm>
              <a:off x="4349" y="200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1296" name="Text Box 11"/>
            <p:cNvSpPr txBox="1">
              <a:spLocks noChangeArrowheads="1"/>
            </p:cNvSpPr>
            <p:nvPr/>
          </p:nvSpPr>
          <p:spPr bwMode="auto">
            <a:xfrm>
              <a:off x="4349" y="169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32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297" name="Line 12"/>
            <p:cNvSpPr>
              <a:spLocks noChangeShapeType="1"/>
            </p:cNvSpPr>
            <p:nvPr/>
          </p:nvSpPr>
          <p:spPr bwMode="auto">
            <a:xfrm>
              <a:off x="3360" y="1392"/>
              <a:ext cx="14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Line 13"/>
            <p:cNvSpPr>
              <a:spLocks noChangeShapeType="1"/>
            </p:cNvSpPr>
            <p:nvPr/>
          </p:nvSpPr>
          <p:spPr bwMode="auto">
            <a:xfrm>
              <a:off x="3360" y="1728"/>
              <a:ext cx="14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9" name="Line 14"/>
            <p:cNvSpPr>
              <a:spLocks noChangeShapeType="1"/>
            </p:cNvSpPr>
            <p:nvPr/>
          </p:nvSpPr>
          <p:spPr bwMode="auto">
            <a:xfrm>
              <a:off x="3360" y="2332"/>
              <a:ext cx="14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Line 15"/>
            <p:cNvSpPr>
              <a:spLocks noChangeShapeType="1"/>
            </p:cNvSpPr>
            <p:nvPr/>
          </p:nvSpPr>
          <p:spPr bwMode="auto">
            <a:xfrm>
              <a:off x="4055" y="1392"/>
              <a:ext cx="0" cy="9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1" name="Text Box 16"/>
            <p:cNvSpPr txBox="1">
              <a:spLocks noChangeArrowheads="1"/>
            </p:cNvSpPr>
            <p:nvPr/>
          </p:nvSpPr>
          <p:spPr bwMode="auto">
            <a:xfrm>
              <a:off x="3558" y="1421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sz="3200" b="1" i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302" name="Text Box 17"/>
            <p:cNvSpPr txBox="1">
              <a:spLocks noChangeArrowheads="1"/>
            </p:cNvSpPr>
            <p:nvPr/>
          </p:nvSpPr>
          <p:spPr bwMode="auto">
            <a:xfrm>
              <a:off x="4353" y="1421"/>
              <a:ext cx="1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sz="3200" b="1" i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303" name="Text Box 18"/>
            <p:cNvSpPr txBox="1">
              <a:spLocks noChangeArrowheads="1"/>
            </p:cNvSpPr>
            <p:nvPr/>
          </p:nvSpPr>
          <p:spPr bwMode="auto">
            <a:xfrm>
              <a:off x="3554" y="170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endParaRPr lang="en-US" altLang="zh-CN" sz="32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11270" name="Text Box 19"/>
          <p:cNvSpPr txBox="1">
            <a:spLocks noChangeArrowheads="1"/>
          </p:cNvSpPr>
          <p:nvPr/>
        </p:nvSpPr>
        <p:spPr bwMode="auto">
          <a:xfrm>
            <a:off x="3621088" y="2386013"/>
            <a:ext cx="6540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Y</a:t>
            </a:r>
          </a:p>
        </p:txBody>
      </p:sp>
      <p:sp>
        <p:nvSpPr>
          <p:cNvPr id="11271" name="Text Box 20"/>
          <p:cNvSpPr txBox="1">
            <a:spLocks noChangeArrowheads="1"/>
          </p:cNvSpPr>
          <p:nvPr/>
        </p:nvSpPr>
        <p:spPr bwMode="auto">
          <a:xfrm>
            <a:off x="1676400" y="2443163"/>
            <a:ext cx="868363" cy="4619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220V</a:t>
            </a:r>
          </a:p>
        </p:txBody>
      </p:sp>
      <p:sp>
        <p:nvSpPr>
          <p:cNvPr id="11272" name="Line 21"/>
          <p:cNvSpPr>
            <a:spLocks noChangeShapeType="1"/>
          </p:cNvSpPr>
          <p:nvPr/>
        </p:nvSpPr>
        <p:spPr bwMode="auto">
          <a:xfrm>
            <a:off x="2057400" y="1833563"/>
            <a:ext cx="5429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Line 22"/>
          <p:cNvSpPr>
            <a:spLocks noChangeShapeType="1"/>
          </p:cNvSpPr>
          <p:nvPr/>
        </p:nvSpPr>
        <p:spPr bwMode="auto">
          <a:xfrm>
            <a:off x="2971800" y="1833563"/>
            <a:ext cx="1484313" cy="793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AutoShape 23"/>
          <p:cNvSpPr>
            <a:spLocks noChangeArrowheads="1"/>
          </p:cNvSpPr>
          <p:nvPr/>
        </p:nvSpPr>
        <p:spPr bwMode="auto">
          <a:xfrm>
            <a:off x="4191000" y="2366963"/>
            <a:ext cx="573088" cy="574675"/>
          </a:xfrm>
          <a:prstGeom prst="flowChartSummingJunction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1275" name="Line 24"/>
          <p:cNvSpPr>
            <a:spLocks noChangeShapeType="1"/>
          </p:cNvSpPr>
          <p:nvPr/>
        </p:nvSpPr>
        <p:spPr bwMode="auto">
          <a:xfrm>
            <a:off x="4459288" y="1852613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Rectangle 25"/>
          <p:cNvSpPr>
            <a:spLocks noChangeArrowheads="1"/>
          </p:cNvSpPr>
          <p:nvPr/>
        </p:nvSpPr>
        <p:spPr bwMode="auto">
          <a:xfrm>
            <a:off x="3048000" y="2209800"/>
            <a:ext cx="544513" cy="3698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</a:p>
        </p:txBody>
      </p:sp>
      <p:sp>
        <p:nvSpPr>
          <p:cNvPr id="11277" name="Oval 26"/>
          <p:cNvSpPr>
            <a:spLocks noChangeArrowheads="1"/>
          </p:cNvSpPr>
          <p:nvPr/>
        </p:nvSpPr>
        <p:spPr bwMode="auto">
          <a:xfrm>
            <a:off x="1981200" y="1792288"/>
            <a:ext cx="76200" cy="76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1278" name="Oval 27"/>
          <p:cNvSpPr>
            <a:spLocks noChangeArrowheads="1"/>
          </p:cNvSpPr>
          <p:nvPr/>
        </p:nvSpPr>
        <p:spPr bwMode="auto">
          <a:xfrm>
            <a:off x="1938338" y="3433763"/>
            <a:ext cx="76200" cy="76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1279" name="Text Box 28"/>
          <p:cNvSpPr txBox="1">
            <a:spLocks noChangeArrowheads="1"/>
          </p:cNvSpPr>
          <p:nvPr/>
        </p:nvSpPr>
        <p:spPr bwMode="auto">
          <a:xfrm>
            <a:off x="1905000" y="1833563"/>
            <a:ext cx="381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</a:t>
            </a:r>
          </a:p>
        </p:txBody>
      </p:sp>
      <p:sp>
        <p:nvSpPr>
          <p:cNvPr id="11280" name="Text Box 29"/>
          <p:cNvSpPr txBox="1">
            <a:spLocks noChangeArrowheads="1"/>
          </p:cNvSpPr>
          <p:nvPr/>
        </p:nvSpPr>
        <p:spPr bwMode="auto">
          <a:xfrm>
            <a:off x="1828800" y="3052763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-</a:t>
            </a:r>
          </a:p>
        </p:txBody>
      </p:sp>
      <p:sp>
        <p:nvSpPr>
          <p:cNvPr id="11281" name="Line 30"/>
          <p:cNvSpPr>
            <a:spLocks noChangeShapeType="1"/>
          </p:cNvSpPr>
          <p:nvPr/>
        </p:nvSpPr>
        <p:spPr bwMode="auto">
          <a:xfrm>
            <a:off x="4459288" y="2959100"/>
            <a:ext cx="0" cy="528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2" name="Line 31"/>
          <p:cNvSpPr>
            <a:spLocks noChangeShapeType="1"/>
          </p:cNvSpPr>
          <p:nvPr/>
        </p:nvSpPr>
        <p:spPr bwMode="auto">
          <a:xfrm>
            <a:off x="3505200" y="1833563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3" name="Line 32"/>
          <p:cNvSpPr>
            <a:spLocks noChangeShapeType="1"/>
          </p:cNvSpPr>
          <p:nvPr/>
        </p:nvSpPr>
        <p:spPr bwMode="auto">
          <a:xfrm>
            <a:off x="3352800" y="2286000"/>
            <a:ext cx="152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4" name="Line 33"/>
          <p:cNvSpPr>
            <a:spLocks noChangeShapeType="1"/>
          </p:cNvSpPr>
          <p:nvPr/>
        </p:nvSpPr>
        <p:spPr bwMode="auto">
          <a:xfrm>
            <a:off x="3505200" y="2671763"/>
            <a:ext cx="0" cy="798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5" name="Rectangle 34"/>
          <p:cNvSpPr>
            <a:spLocks noChangeArrowheads="1"/>
          </p:cNvSpPr>
          <p:nvPr/>
        </p:nvSpPr>
        <p:spPr bwMode="auto">
          <a:xfrm>
            <a:off x="2590800" y="1752600"/>
            <a:ext cx="381000" cy="152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1286" name="Line 35"/>
          <p:cNvSpPr>
            <a:spLocks noChangeShapeType="1"/>
          </p:cNvSpPr>
          <p:nvPr/>
        </p:nvSpPr>
        <p:spPr bwMode="auto">
          <a:xfrm>
            <a:off x="2017713" y="3470275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7" name="Rectangle 36"/>
          <p:cNvSpPr>
            <a:spLocks noChangeArrowheads="1"/>
          </p:cNvSpPr>
          <p:nvPr/>
        </p:nvSpPr>
        <p:spPr bwMode="auto">
          <a:xfrm>
            <a:off x="2514600" y="1833563"/>
            <a:ext cx="544513" cy="369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3295650" y="2286000"/>
            <a:ext cx="1504950" cy="685800"/>
            <a:chOff x="2076" y="1440"/>
            <a:chExt cx="948" cy="432"/>
          </a:xfrm>
        </p:grpSpPr>
        <p:sp>
          <p:nvSpPr>
            <p:cNvPr id="11291" name="Line 38"/>
            <p:cNvSpPr>
              <a:spLocks noChangeShapeType="1"/>
            </p:cNvSpPr>
            <p:nvPr/>
          </p:nvSpPr>
          <p:spPr bwMode="auto">
            <a:xfrm flipV="1">
              <a:off x="2076" y="1440"/>
              <a:ext cx="18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Oval 39"/>
            <p:cNvSpPr>
              <a:spLocks noChangeArrowheads="1"/>
            </p:cNvSpPr>
            <p:nvPr/>
          </p:nvSpPr>
          <p:spPr bwMode="auto">
            <a:xfrm>
              <a:off x="2640" y="1488"/>
              <a:ext cx="384" cy="384"/>
            </a:xfrm>
            <a:prstGeom prst="ellipse">
              <a:avLst/>
            </a:prstGeom>
            <a:solidFill>
              <a:srgbClr val="FF33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11289" name="Oval 40"/>
          <p:cNvSpPr>
            <a:spLocks noChangeArrowheads="1"/>
          </p:cNvSpPr>
          <p:nvPr/>
        </p:nvSpPr>
        <p:spPr bwMode="auto">
          <a:xfrm>
            <a:off x="3468688" y="2590800"/>
            <a:ext cx="76200" cy="76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1290" name="Line 41"/>
          <p:cNvSpPr>
            <a:spLocks noChangeShapeType="1"/>
          </p:cNvSpPr>
          <p:nvPr/>
        </p:nvSpPr>
        <p:spPr bwMode="auto">
          <a:xfrm>
            <a:off x="3352800" y="2286000"/>
            <a:ext cx="152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33400"/>
            <a:ext cx="4495800" cy="4572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20. 10. 1  </a:t>
            </a: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数据选择器</a:t>
            </a: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609600" y="121920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" pitchFamily="18" charset="0"/>
                <a:ea typeface="华文楷体" pitchFamily="2" charset="-122"/>
              </a:rPr>
              <a:t>从</a:t>
            </a:r>
            <a:r>
              <a:rPr lang="zh-CN" altLang="en-US" sz="2800" b="1">
                <a:solidFill>
                  <a:srgbClr val="CC0000"/>
                </a:solidFill>
                <a:latin typeface="" pitchFamily="18" charset="0"/>
                <a:ea typeface="华文楷体" pitchFamily="2" charset="-122"/>
              </a:rPr>
              <a:t>多路</a:t>
            </a:r>
            <a:r>
              <a:rPr lang="zh-CN" altLang="en-US" sz="2800" b="1">
                <a:latin typeface="" pitchFamily="18" charset="0"/>
                <a:ea typeface="华文楷体" pitchFamily="2" charset="-122"/>
              </a:rPr>
              <a:t>数据中选择其中所需要的</a:t>
            </a:r>
            <a:r>
              <a:rPr lang="zh-CN" altLang="en-US" sz="2800" b="1">
                <a:solidFill>
                  <a:srgbClr val="CC0000"/>
                </a:solidFill>
                <a:latin typeface="" pitchFamily="18" charset="0"/>
                <a:ea typeface="华文楷体" pitchFamily="2" charset="-122"/>
              </a:rPr>
              <a:t>一路</a:t>
            </a:r>
            <a:r>
              <a:rPr lang="zh-CN" altLang="en-US" sz="2800" b="1">
                <a:latin typeface="" pitchFamily="18" charset="0"/>
                <a:ea typeface="华文楷体" pitchFamily="2" charset="-122"/>
              </a:rPr>
              <a:t>数据输出。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685800" y="1752600"/>
            <a:ext cx="375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" pitchFamily="18" charset="0"/>
                <a:ea typeface="华文楷体" pitchFamily="2" charset="-122"/>
              </a:rPr>
              <a:t>例：</a:t>
            </a:r>
            <a:r>
              <a:rPr lang="zh-CN" altLang="en-US" sz="2800" b="1">
                <a:latin typeface="" pitchFamily="18" charset="0"/>
                <a:ea typeface="华文楷体" pitchFamily="2" charset="-122"/>
              </a:rPr>
              <a:t>四选一数据选择器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3657600"/>
            <a:ext cx="990600" cy="1828800"/>
            <a:chOff x="528" y="2440"/>
            <a:chExt cx="624" cy="1152"/>
          </a:xfrm>
        </p:grpSpPr>
        <p:sp>
          <p:nvSpPr>
            <p:cNvPr id="131117" name="AutoShape 6"/>
            <p:cNvSpPr>
              <a:spLocks/>
            </p:cNvSpPr>
            <p:nvPr/>
          </p:nvSpPr>
          <p:spPr bwMode="auto">
            <a:xfrm>
              <a:off x="1100" y="2594"/>
              <a:ext cx="52" cy="771"/>
            </a:xfrm>
            <a:prstGeom prst="leftBrace">
              <a:avLst>
                <a:gd name="adj1" fmla="val 123558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31118" name="Text Box 7"/>
            <p:cNvSpPr txBox="1">
              <a:spLocks noChangeArrowheads="1"/>
            </p:cNvSpPr>
            <p:nvPr/>
          </p:nvSpPr>
          <p:spPr bwMode="auto">
            <a:xfrm>
              <a:off x="528" y="2440"/>
              <a:ext cx="416" cy="115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latin typeface="" pitchFamily="18" charset="0"/>
                  <a:ea typeface="华文楷体" pitchFamily="2" charset="-122"/>
                </a:rPr>
                <a:t>输入数据</a:t>
              </a:r>
              <a:endParaRPr lang="zh-CN" altLang="en-US" sz="2800" b="1">
                <a:solidFill>
                  <a:srgbClr val="3333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</p:grpSp>
      <p:sp>
        <p:nvSpPr>
          <p:cNvPr id="234504" name="AutoShape 8" descr="40%"/>
          <p:cNvSpPr>
            <a:spLocks noChangeArrowheads="1"/>
          </p:cNvSpPr>
          <p:nvPr/>
        </p:nvSpPr>
        <p:spPr bwMode="auto">
          <a:xfrm>
            <a:off x="6629400" y="3733800"/>
            <a:ext cx="1825625" cy="592138"/>
          </a:xfrm>
          <a:prstGeom prst="wedgeRoundRectCallout">
            <a:avLst>
              <a:gd name="adj1" fmla="val -85824"/>
              <a:gd name="adj2" fmla="val 74398"/>
              <a:gd name="adj3" fmla="val 16667"/>
            </a:avLst>
          </a:prstGeom>
          <a:pattFill prst="pct40">
            <a:fgClr>
              <a:srgbClr val="00FF00"/>
            </a:fgClr>
            <a:bgClr>
              <a:srgbClr val="FFFFFF"/>
            </a:bgClr>
          </a:pattFill>
          <a:ln w="38100" cap="sq">
            <a:solidFill>
              <a:srgbClr val="00CC99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" pitchFamily="18" charset="0"/>
                <a:ea typeface="华文楷体" pitchFamily="2" charset="-122"/>
              </a:rPr>
              <a:t>输出数据</a:t>
            </a:r>
            <a:endParaRPr lang="zh-CN" altLang="en-US" sz="2800" b="1">
              <a:solidFill>
                <a:srgbClr val="FF3300"/>
              </a:solidFill>
              <a:latin typeface="" pitchFamily="18" charset="0"/>
              <a:ea typeface="楷体_GB2312" pitchFamily="49" charset="-122"/>
            </a:endParaRPr>
          </a:p>
        </p:txBody>
      </p:sp>
      <p:sp>
        <p:nvSpPr>
          <p:cNvPr id="234505" name="AutoShape 9" descr="40%"/>
          <p:cNvSpPr>
            <a:spLocks noChangeArrowheads="1"/>
          </p:cNvSpPr>
          <p:nvPr/>
        </p:nvSpPr>
        <p:spPr bwMode="auto">
          <a:xfrm>
            <a:off x="5257800" y="5410200"/>
            <a:ext cx="1447800" cy="592138"/>
          </a:xfrm>
          <a:prstGeom prst="wedgeRoundRectCallout">
            <a:avLst>
              <a:gd name="adj1" fmla="val -112060"/>
              <a:gd name="adj2" fmla="val 81097"/>
              <a:gd name="adj3" fmla="val 16667"/>
            </a:avLst>
          </a:prstGeom>
          <a:pattFill prst="pct40">
            <a:fgClr>
              <a:srgbClr val="FFFF00"/>
            </a:fgClr>
            <a:bgClr>
              <a:srgbClr val="FFFFFF"/>
            </a:bgClr>
          </a:pattFill>
          <a:ln w="38100" cap="sq">
            <a:solidFill>
              <a:srgbClr val="FF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" pitchFamily="18" charset="0"/>
                <a:ea typeface="华文楷体" pitchFamily="2" charset="-122"/>
              </a:rPr>
              <a:t>使能端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05000" y="2362200"/>
            <a:ext cx="4267200" cy="4144963"/>
            <a:chOff x="1200" y="1708"/>
            <a:chExt cx="2688" cy="2611"/>
          </a:xfrm>
        </p:grpSpPr>
        <p:sp>
          <p:nvSpPr>
            <p:cNvPr id="131085" name="Rectangle 12"/>
            <p:cNvSpPr>
              <a:spLocks noChangeArrowheads="1"/>
            </p:cNvSpPr>
            <p:nvPr/>
          </p:nvSpPr>
          <p:spPr bwMode="auto">
            <a:xfrm>
              <a:off x="1200" y="3206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D</a:t>
              </a:r>
              <a:r>
                <a:rPr lang="en-US" altLang="zh-CN" sz="2800" b="1" baseline="-25000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0</a:t>
              </a:r>
            </a:p>
          </p:txBody>
        </p:sp>
        <p:sp>
          <p:nvSpPr>
            <p:cNvPr id="131086" name="Rectangle 13"/>
            <p:cNvSpPr>
              <a:spLocks noChangeArrowheads="1"/>
            </p:cNvSpPr>
            <p:nvPr/>
          </p:nvSpPr>
          <p:spPr bwMode="auto">
            <a:xfrm>
              <a:off x="1200" y="2986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D</a:t>
              </a:r>
              <a:r>
                <a:rPr lang="en-US" altLang="zh-CN" sz="2800" b="1" baseline="-25000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1</a:t>
              </a:r>
            </a:p>
          </p:txBody>
        </p:sp>
        <p:sp>
          <p:nvSpPr>
            <p:cNvPr id="131087" name="Rectangle 14"/>
            <p:cNvSpPr>
              <a:spLocks noChangeArrowheads="1"/>
            </p:cNvSpPr>
            <p:nvPr/>
          </p:nvSpPr>
          <p:spPr bwMode="auto">
            <a:xfrm>
              <a:off x="1200" y="2767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D</a:t>
              </a:r>
              <a:r>
                <a:rPr lang="en-US" altLang="zh-CN" sz="2800" b="1" baseline="-25000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2</a:t>
              </a:r>
            </a:p>
          </p:txBody>
        </p:sp>
        <p:sp>
          <p:nvSpPr>
            <p:cNvPr id="131088" name="Rectangle 15"/>
            <p:cNvSpPr>
              <a:spLocks noChangeArrowheads="1"/>
            </p:cNvSpPr>
            <p:nvPr/>
          </p:nvSpPr>
          <p:spPr bwMode="auto">
            <a:xfrm>
              <a:off x="1200" y="2548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D</a:t>
              </a:r>
              <a:r>
                <a:rPr lang="en-US" altLang="zh-CN" sz="2800" b="1" baseline="-25000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3</a:t>
              </a:r>
            </a:p>
          </p:txBody>
        </p:sp>
        <p:grpSp>
          <p:nvGrpSpPr>
            <p:cNvPr id="131089" name="Group 16"/>
            <p:cNvGrpSpPr>
              <a:grpSpLocks/>
            </p:cNvGrpSpPr>
            <p:nvPr/>
          </p:nvGrpSpPr>
          <p:grpSpPr bwMode="auto">
            <a:xfrm>
              <a:off x="1536" y="1708"/>
              <a:ext cx="2352" cy="2611"/>
              <a:chOff x="1536" y="1708"/>
              <a:chExt cx="2352" cy="2611"/>
            </a:xfrm>
          </p:grpSpPr>
          <p:sp>
            <p:nvSpPr>
              <p:cNvPr id="131090" name="Rectangle 17" descr="蓝色砂纸"/>
              <p:cNvSpPr>
                <a:spLocks noChangeArrowheads="1"/>
              </p:cNvSpPr>
              <p:nvPr/>
            </p:nvSpPr>
            <p:spPr bwMode="auto">
              <a:xfrm>
                <a:off x="2208" y="2461"/>
                <a:ext cx="912" cy="1137"/>
              </a:xfrm>
              <a:prstGeom prst="rect">
                <a:avLst/>
              </a:prstGeom>
              <a:noFill/>
              <a:ln w="28575">
                <a:solidFill>
                  <a:srgbClr val="33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31091" name="Line 18"/>
              <p:cNvSpPr>
                <a:spLocks noChangeShapeType="1"/>
              </p:cNvSpPr>
              <p:nvPr/>
            </p:nvSpPr>
            <p:spPr bwMode="auto">
              <a:xfrm>
                <a:off x="1632" y="2723"/>
                <a:ext cx="816" cy="0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092" name="Line 19"/>
              <p:cNvSpPr>
                <a:spLocks noChangeShapeType="1"/>
              </p:cNvSpPr>
              <p:nvPr/>
            </p:nvSpPr>
            <p:spPr bwMode="auto">
              <a:xfrm>
                <a:off x="1632" y="2942"/>
                <a:ext cx="816" cy="0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093" name="Line 20"/>
              <p:cNvSpPr>
                <a:spLocks noChangeShapeType="1"/>
              </p:cNvSpPr>
              <p:nvPr/>
            </p:nvSpPr>
            <p:spPr bwMode="auto">
              <a:xfrm>
                <a:off x="1632" y="3161"/>
                <a:ext cx="816" cy="0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094" name="Line 21"/>
              <p:cNvSpPr>
                <a:spLocks noChangeShapeType="1"/>
              </p:cNvSpPr>
              <p:nvPr/>
            </p:nvSpPr>
            <p:spPr bwMode="auto">
              <a:xfrm>
                <a:off x="1632" y="3380"/>
                <a:ext cx="816" cy="0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095" name="Line 22"/>
              <p:cNvSpPr>
                <a:spLocks noChangeShapeType="1"/>
              </p:cNvSpPr>
              <p:nvPr/>
            </p:nvSpPr>
            <p:spPr bwMode="auto">
              <a:xfrm>
                <a:off x="2544" y="2155"/>
                <a:ext cx="0" cy="306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096" name="Line 23"/>
              <p:cNvSpPr>
                <a:spLocks noChangeShapeType="1"/>
              </p:cNvSpPr>
              <p:nvPr/>
            </p:nvSpPr>
            <p:spPr bwMode="auto">
              <a:xfrm>
                <a:off x="2880" y="2155"/>
                <a:ext cx="0" cy="306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097" name="Oval 24"/>
              <p:cNvSpPr>
                <a:spLocks noChangeArrowheads="1"/>
              </p:cNvSpPr>
              <p:nvPr/>
            </p:nvSpPr>
            <p:spPr bwMode="auto">
              <a:xfrm>
                <a:off x="1536" y="2680"/>
                <a:ext cx="96" cy="87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31098" name="Oval 25"/>
              <p:cNvSpPr>
                <a:spLocks noChangeArrowheads="1"/>
              </p:cNvSpPr>
              <p:nvPr/>
            </p:nvSpPr>
            <p:spPr bwMode="auto">
              <a:xfrm>
                <a:off x="1536" y="2898"/>
                <a:ext cx="96" cy="88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31099" name="Oval 26"/>
              <p:cNvSpPr>
                <a:spLocks noChangeArrowheads="1"/>
              </p:cNvSpPr>
              <p:nvPr/>
            </p:nvSpPr>
            <p:spPr bwMode="auto">
              <a:xfrm>
                <a:off x="1536" y="3117"/>
                <a:ext cx="96" cy="88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31100" name="Oval 27"/>
              <p:cNvSpPr>
                <a:spLocks noChangeArrowheads="1"/>
              </p:cNvSpPr>
              <p:nvPr/>
            </p:nvSpPr>
            <p:spPr bwMode="auto">
              <a:xfrm>
                <a:off x="1536" y="3336"/>
                <a:ext cx="96" cy="87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31101" name="Oval 28"/>
              <p:cNvSpPr>
                <a:spLocks noChangeArrowheads="1"/>
              </p:cNvSpPr>
              <p:nvPr/>
            </p:nvSpPr>
            <p:spPr bwMode="auto">
              <a:xfrm>
                <a:off x="2448" y="2680"/>
                <a:ext cx="96" cy="87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31102" name="Oval 29"/>
              <p:cNvSpPr>
                <a:spLocks noChangeArrowheads="1"/>
              </p:cNvSpPr>
              <p:nvPr/>
            </p:nvSpPr>
            <p:spPr bwMode="auto">
              <a:xfrm>
                <a:off x="2832" y="2986"/>
                <a:ext cx="96" cy="87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31103" name="Line 30"/>
              <p:cNvSpPr>
                <a:spLocks noChangeShapeType="1"/>
              </p:cNvSpPr>
              <p:nvPr/>
            </p:nvSpPr>
            <p:spPr bwMode="auto">
              <a:xfrm>
                <a:off x="2928" y="3030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04" name="Oval 31"/>
              <p:cNvSpPr>
                <a:spLocks noChangeArrowheads="1"/>
              </p:cNvSpPr>
              <p:nvPr/>
            </p:nvSpPr>
            <p:spPr bwMode="auto">
              <a:xfrm>
                <a:off x="2448" y="3336"/>
                <a:ext cx="96" cy="87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31105" name="Oval 32"/>
              <p:cNvSpPr>
                <a:spLocks noChangeArrowheads="1"/>
              </p:cNvSpPr>
              <p:nvPr/>
            </p:nvSpPr>
            <p:spPr bwMode="auto">
              <a:xfrm>
                <a:off x="2448" y="3117"/>
                <a:ext cx="96" cy="88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31106" name="Oval 33"/>
              <p:cNvSpPr>
                <a:spLocks noChangeArrowheads="1"/>
              </p:cNvSpPr>
              <p:nvPr/>
            </p:nvSpPr>
            <p:spPr bwMode="auto">
              <a:xfrm>
                <a:off x="2448" y="2898"/>
                <a:ext cx="96" cy="88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31107" name="Oval 34"/>
              <p:cNvSpPr>
                <a:spLocks noChangeArrowheads="1"/>
              </p:cNvSpPr>
              <p:nvPr/>
            </p:nvSpPr>
            <p:spPr bwMode="auto">
              <a:xfrm>
                <a:off x="2496" y="2067"/>
                <a:ext cx="96" cy="88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31108" name="Oval 35"/>
              <p:cNvSpPr>
                <a:spLocks noChangeArrowheads="1"/>
              </p:cNvSpPr>
              <p:nvPr/>
            </p:nvSpPr>
            <p:spPr bwMode="auto">
              <a:xfrm>
                <a:off x="2832" y="2067"/>
                <a:ext cx="96" cy="88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31109" name="Line 36"/>
              <p:cNvSpPr>
                <a:spLocks noChangeShapeType="1"/>
              </p:cNvSpPr>
              <p:nvPr/>
            </p:nvSpPr>
            <p:spPr bwMode="auto">
              <a:xfrm>
                <a:off x="2688" y="3598"/>
                <a:ext cx="0" cy="307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10" name="Oval 37"/>
              <p:cNvSpPr>
                <a:spLocks noChangeArrowheads="1"/>
              </p:cNvSpPr>
              <p:nvPr/>
            </p:nvSpPr>
            <p:spPr bwMode="auto">
              <a:xfrm>
                <a:off x="2640" y="3905"/>
                <a:ext cx="96" cy="87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31111" name="Line 38"/>
              <p:cNvSpPr>
                <a:spLocks noChangeShapeType="1"/>
              </p:cNvSpPr>
              <p:nvPr/>
            </p:nvSpPr>
            <p:spPr bwMode="auto">
              <a:xfrm flipH="1" flipV="1">
                <a:off x="2544" y="2767"/>
                <a:ext cx="288" cy="219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12" name="Text Box 39"/>
              <p:cNvSpPr txBox="1">
                <a:spLocks noChangeArrowheads="1"/>
              </p:cNvSpPr>
              <p:nvPr/>
            </p:nvSpPr>
            <p:spPr bwMode="auto">
              <a:xfrm>
                <a:off x="3504" y="2899"/>
                <a:ext cx="38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333300"/>
                    </a:solidFill>
                    <a:latin typeface="" pitchFamily="18" charset="0"/>
                    <a:ea typeface="华文楷体" pitchFamily="2" charset="-122"/>
                  </a:rPr>
                  <a:t>Y</a:t>
                </a:r>
                <a:endParaRPr lang="en-US" altLang="zh-CN" sz="3600" b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endParaRPr>
              </a:p>
            </p:txBody>
          </p:sp>
          <p:sp>
            <p:nvSpPr>
              <p:cNvPr id="131113" name="Rectangle 40"/>
              <p:cNvSpPr>
                <a:spLocks noChangeArrowheads="1"/>
              </p:cNvSpPr>
              <p:nvPr/>
            </p:nvSpPr>
            <p:spPr bwMode="auto">
              <a:xfrm>
                <a:off x="2544" y="3992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333300"/>
                    </a:solidFill>
                    <a:latin typeface="" pitchFamily="18" charset="0"/>
                    <a:ea typeface="华文楷体" pitchFamily="2" charset="-122"/>
                  </a:rPr>
                  <a:t>S</a:t>
                </a:r>
                <a:endParaRPr lang="en-US" altLang="zh-CN" sz="2800" b="1" baseline="-25000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endParaRPr>
              </a:p>
            </p:txBody>
          </p:sp>
          <p:sp>
            <p:nvSpPr>
              <p:cNvPr id="131114" name="Rectangle 41"/>
              <p:cNvSpPr>
                <a:spLocks noChangeArrowheads="1"/>
              </p:cNvSpPr>
              <p:nvPr/>
            </p:nvSpPr>
            <p:spPr bwMode="auto">
              <a:xfrm>
                <a:off x="2711" y="1717"/>
                <a:ext cx="33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0000"/>
                    </a:solidFill>
                    <a:latin typeface="" pitchFamily="18" charset="0"/>
                    <a:ea typeface="华文楷体" pitchFamily="2" charset="-122"/>
                  </a:rPr>
                  <a:t>A</a:t>
                </a:r>
                <a:r>
                  <a:rPr lang="en-US" altLang="zh-CN" sz="2800" b="1" baseline="-25000">
                    <a:solidFill>
                      <a:srgbClr val="FF0000"/>
                    </a:solidFill>
                    <a:latin typeface="" pitchFamily="18" charset="0"/>
                    <a:ea typeface="华文楷体" pitchFamily="2" charset="-122"/>
                  </a:rPr>
                  <a:t>1</a:t>
                </a:r>
              </a:p>
            </p:txBody>
          </p:sp>
          <p:sp>
            <p:nvSpPr>
              <p:cNvPr id="131115" name="Rectangle 42"/>
              <p:cNvSpPr>
                <a:spLocks noChangeArrowheads="1"/>
              </p:cNvSpPr>
              <p:nvPr/>
            </p:nvSpPr>
            <p:spPr bwMode="auto">
              <a:xfrm>
                <a:off x="2352" y="1708"/>
                <a:ext cx="33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0000"/>
                    </a:solidFill>
                    <a:latin typeface="" pitchFamily="18" charset="0"/>
                    <a:ea typeface="华文楷体" pitchFamily="2" charset="-122"/>
                  </a:rPr>
                  <a:t>A</a:t>
                </a:r>
                <a:r>
                  <a:rPr lang="en-US" altLang="zh-CN" sz="2800" b="1" baseline="-25000">
                    <a:solidFill>
                      <a:srgbClr val="FF0000"/>
                    </a:solidFill>
                    <a:latin typeface="" pitchFamily="18" charset="0"/>
                    <a:ea typeface="华文楷体" pitchFamily="2" charset="-122"/>
                  </a:rPr>
                  <a:t>0</a:t>
                </a:r>
              </a:p>
            </p:txBody>
          </p:sp>
          <p:sp>
            <p:nvSpPr>
              <p:cNvPr id="131116" name="Line 43"/>
              <p:cNvSpPr>
                <a:spLocks noChangeShapeType="1"/>
              </p:cNvSpPr>
              <p:nvPr/>
            </p:nvSpPr>
            <p:spPr bwMode="auto">
              <a:xfrm>
                <a:off x="2618" y="4037"/>
                <a:ext cx="136" cy="0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657600" y="2514600"/>
            <a:ext cx="3578225" cy="973138"/>
            <a:chOff x="2304" y="1584"/>
            <a:chExt cx="2254" cy="613"/>
          </a:xfrm>
        </p:grpSpPr>
        <p:sp>
          <p:nvSpPr>
            <p:cNvPr id="131083" name="AutoShape 45" descr="40%"/>
            <p:cNvSpPr>
              <a:spLocks noChangeArrowheads="1"/>
            </p:cNvSpPr>
            <p:nvPr/>
          </p:nvSpPr>
          <p:spPr bwMode="auto">
            <a:xfrm>
              <a:off x="3408" y="1824"/>
              <a:ext cx="1150" cy="373"/>
            </a:xfrm>
            <a:prstGeom prst="wedgeRoundRectCallout">
              <a:avLst>
                <a:gd name="adj1" fmla="val -83218"/>
                <a:gd name="adj2" fmla="val -49463"/>
                <a:gd name="adj3" fmla="val 16667"/>
              </a:avLst>
            </a:prstGeom>
            <a:pattFill prst="pct40">
              <a:fgClr>
                <a:srgbClr val="FFCCCC"/>
              </a:fgClr>
              <a:bgClr>
                <a:srgbClr val="FFFFFF"/>
              </a:bgClr>
            </a:pattFill>
            <a:ln w="38100" cap="sq">
              <a:solidFill>
                <a:srgbClr val="00CC99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" pitchFamily="18" charset="0"/>
                  <a:ea typeface="华文楷体" pitchFamily="2" charset="-122"/>
                </a:rPr>
                <a:t>控制信号</a:t>
              </a:r>
            </a:p>
          </p:txBody>
        </p:sp>
        <p:sp>
          <p:nvSpPr>
            <p:cNvPr id="131084" name="Oval 46"/>
            <p:cNvSpPr>
              <a:spLocks noChangeArrowheads="1"/>
            </p:cNvSpPr>
            <p:nvPr/>
          </p:nvSpPr>
          <p:spPr bwMode="auto">
            <a:xfrm>
              <a:off x="2304" y="1584"/>
              <a:ext cx="816" cy="240"/>
            </a:xfrm>
            <a:prstGeom prst="ellips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感叹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45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感叹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autoUpdateAnimBg="0"/>
      <p:bldP spid="234500" grpId="0" autoUpdateAnimBg="0"/>
      <p:bldP spid="234504" grpId="0" animBg="1" autoUpdateAnimBg="0"/>
      <p:bldP spid="234505" grpId="0" animBg="1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2057400" y="4572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endParaRPr lang="en-US" altLang="zh-CN" sz="3600" b="1">
              <a:solidFill>
                <a:srgbClr val="33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3124200" y="4572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 flipV="1">
            <a:off x="2971800" y="2362200"/>
            <a:ext cx="0" cy="3581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>
            <a:off x="2590800" y="838200"/>
            <a:ext cx="4572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>
            <a:off x="2590800" y="1752600"/>
            <a:ext cx="4572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4953000" y="4724400"/>
            <a:ext cx="685800" cy="838200"/>
          </a:xfrm>
          <a:prstGeom prst="rect">
            <a:avLst/>
          </a:prstGeom>
          <a:noFill/>
          <a:ln w="2857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5029200" y="4789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&amp;</a:t>
            </a:r>
          </a:p>
        </p:txBody>
      </p:sp>
      <p:sp>
        <p:nvSpPr>
          <p:cNvPr id="132105" name="Rectangle 9"/>
          <p:cNvSpPr>
            <a:spLocks noChangeArrowheads="1"/>
          </p:cNvSpPr>
          <p:nvPr/>
        </p:nvSpPr>
        <p:spPr bwMode="auto">
          <a:xfrm>
            <a:off x="1981200" y="1447800"/>
            <a:ext cx="457200" cy="609600"/>
          </a:xfrm>
          <a:prstGeom prst="rect">
            <a:avLst/>
          </a:prstGeom>
          <a:noFill/>
          <a:ln w="2857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2057400" y="13716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endParaRPr lang="en-US" altLang="zh-CN" sz="3600" b="1">
              <a:solidFill>
                <a:srgbClr val="33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07" name="Oval 11"/>
          <p:cNvSpPr>
            <a:spLocks noChangeArrowheads="1"/>
          </p:cNvSpPr>
          <p:nvPr/>
        </p:nvSpPr>
        <p:spPr bwMode="auto">
          <a:xfrm>
            <a:off x="2438400" y="1676400"/>
            <a:ext cx="152400" cy="152400"/>
          </a:xfrm>
          <a:prstGeom prst="ellips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08" name="Rectangle 12"/>
          <p:cNvSpPr>
            <a:spLocks noChangeArrowheads="1"/>
          </p:cNvSpPr>
          <p:nvPr/>
        </p:nvSpPr>
        <p:spPr bwMode="auto">
          <a:xfrm>
            <a:off x="3048000" y="1447800"/>
            <a:ext cx="457200" cy="609600"/>
          </a:xfrm>
          <a:prstGeom prst="rect">
            <a:avLst/>
          </a:prstGeom>
          <a:noFill/>
          <a:ln w="2857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3124200" y="13716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endParaRPr lang="en-US" altLang="zh-CN" sz="3600" b="1">
              <a:solidFill>
                <a:srgbClr val="33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10" name="Oval 14"/>
          <p:cNvSpPr>
            <a:spLocks noChangeArrowheads="1"/>
          </p:cNvSpPr>
          <p:nvPr/>
        </p:nvSpPr>
        <p:spPr bwMode="auto">
          <a:xfrm>
            <a:off x="3505200" y="1676400"/>
            <a:ext cx="152400" cy="152400"/>
          </a:xfrm>
          <a:prstGeom prst="ellips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11" name="Rectangle 15"/>
          <p:cNvSpPr>
            <a:spLocks noChangeArrowheads="1"/>
          </p:cNvSpPr>
          <p:nvPr/>
        </p:nvSpPr>
        <p:spPr bwMode="auto">
          <a:xfrm>
            <a:off x="1981200" y="533400"/>
            <a:ext cx="457200" cy="609600"/>
          </a:xfrm>
          <a:prstGeom prst="rect">
            <a:avLst/>
          </a:prstGeom>
          <a:noFill/>
          <a:ln w="2857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12" name="Oval 16"/>
          <p:cNvSpPr>
            <a:spLocks noChangeArrowheads="1"/>
          </p:cNvSpPr>
          <p:nvPr/>
        </p:nvSpPr>
        <p:spPr bwMode="auto">
          <a:xfrm>
            <a:off x="2438400" y="762000"/>
            <a:ext cx="152400" cy="152400"/>
          </a:xfrm>
          <a:prstGeom prst="ellips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13" name="Rectangle 17"/>
          <p:cNvSpPr>
            <a:spLocks noChangeArrowheads="1"/>
          </p:cNvSpPr>
          <p:nvPr/>
        </p:nvSpPr>
        <p:spPr bwMode="auto">
          <a:xfrm>
            <a:off x="3048000" y="533400"/>
            <a:ext cx="457200" cy="609600"/>
          </a:xfrm>
          <a:prstGeom prst="rect">
            <a:avLst/>
          </a:prstGeom>
          <a:noFill/>
          <a:ln w="2857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14" name="Oval 18"/>
          <p:cNvSpPr>
            <a:spLocks noChangeArrowheads="1"/>
          </p:cNvSpPr>
          <p:nvPr/>
        </p:nvSpPr>
        <p:spPr bwMode="auto">
          <a:xfrm>
            <a:off x="3505200" y="762000"/>
            <a:ext cx="152400" cy="152400"/>
          </a:xfrm>
          <a:prstGeom prst="ellips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15" name="Rectangle 19"/>
          <p:cNvSpPr>
            <a:spLocks noChangeArrowheads="1"/>
          </p:cNvSpPr>
          <p:nvPr/>
        </p:nvSpPr>
        <p:spPr bwMode="auto">
          <a:xfrm>
            <a:off x="1981200" y="5638800"/>
            <a:ext cx="457200" cy="609600"/>
          </a:xfrm>
          <a:prstGeom prst="rect">
            <a:avLst/>
          </a:prstGeom>
          <a:noFill/>
          <a:ln w="2857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2057400" y="55626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endParaRPr lang="en-US" altLang="zh-CN" sz="3600" b="1">
              <a:solidFill>
                <a:srgbClr val="33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17" name="Oval 21"/>
          <p:cNvSpPr>
            <a:spLocks noChangeArrowheads="1"/>
          </p:cNvSpPr>
          <p:nvPr/>
        </p:nvSpPr>
        <p:spPr bwMode="auto">
          <a:xfrm>
            <a:off x="2438400" y="5867400"/>
            <a:ext cx="152400" cy="152400"/>
          </a:xfrm>
          <a:prstGeom prst="ellips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18" name="Line 22"/>
          <p:cNvSpPr>
            <a:spLocks noChangeShapeType="1"/>
          </p:cNvSpPr>
          <p:nvPr/>
        </p:nvSpPr>
        <p:spPr bwMode="auto">
          <a:xfrm>
            <a:off x="1447800" y="838200"/>
            <a:ext cx="5334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9" name="Line 23"/>
          <p:cNvSpPr>
            <a:spLocks noChangeShapeType="1"/>
          </p:cNvSpPr>
          <p:nvPr/>
        </p:nvSpPr>
        <p:spPr bwMode="auto">
          <a:xfrm>
            <a:off x="1447800" y="1752600"/>
            <a:ext cx="5334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20" name="Rectangle 24"/>
          <p:cNvSpPr>
            <a:spLocks noChangeArrowheads="1"/>
          </p:cNvSpPr>
          <p:nvPr/>
        </p:nvSpPr>
        <p:spPr bwMode="auto">
          <a:xfrm>
            <a:off x="4953000" y="3733800"/>
            <a:ext cx="685800" cy="838200"/>
          </a:xfrm>
          <a:prstGeom prst="rect">
            <a:avLst/>
          </a:prstGeom>
          <a:noFill/>
          <a:ln w="2857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5029200" y="3798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&amp;</a:t>
            </a:r>
          </a:p>
        </p:txBody>
      </p:sp>
      <p:sp>
        <p:nvSpPr>
          <p:cNvPr id="132122" name="Rectangle 26"/>
          <p:cNvSpPr>
            <a:spLocks noChangeArrowheads="1"/>
          </p:cNvSpPr>
          <p:nvPr/>
        </p:nvSpPr>
        <p:spPr bwMode="auto">
          <a:xfrm>
            <a:off x="4953000" y="2743200"/>
            <a:ext cx="685800" cy="838200"/>
          </a:xfrm>
          <a:prstGeom prst="rect">
            <a:avLst/>
          </a:prstGeom>
          <a:noFill/>
          <a:ln w="2857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23" name="Text Box 27"/>
          <p:cNvSpPr txBox="1">
            <a:spLocks noChangeArrowheads="1"/>
          </p:cNvSpPr>
          <p:nvPr/>
        </p:nvSpPr>
        <p:spPr bwMode="auto">
          <a:xfrm>
            <a:off x="5029200" y="28082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&amp;</a:t>
            </a:r>
          </a:p>
        </p:txBody>
      </p:sp>
      <p:sp>
        <p:nvSpPr>
          <p:cNvPr id="132124" name="Rectangle 28"/>
          <p:cNvSpPr>
            <a:spLocks noChangeArrowheads="1"/>
          </p:cNvSpPr>
          <p:nvPr/>
        </p:nvSpPr>
        <p:spPr bwMode="auto">
          <a:xfrm>
            <a:off x="4953000" y="1752600"/>
            <a:ext cx="685800" cy="838200"/>
          </a:xfrm>
          <a:prstGeom prst="rect">
            <a:avLst/>
          </a:prstGeom>
          <a:noFill/>
          <a:ln w="2857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25" name="Text Box 29"/>
          <p:cNvSpPr txBox="1">
            <a:spLocks noChangeArrowheads="1"/>
          </p:cNvSpPr>
          <p:nvPr/>
        </p:nvSpPr>
        <p:spPr bwMode="auto">
          <a:xfrm>
            <a:off x="5029200" y="18176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&amp;</a:t>
            </a:r>
          </a:p>
        </p:txBody>
      </p:sp>
      <p:sp>
        <p:nvSpPr>
          <p:cNvPr id="132126" name="Line 30"/>
          <p:cNvSpPr>
            <a:spLocks noChangeShapeType="1"/>
          </p:cNvSpPr>
          <p:nvPr/>
        </p:nvSpPr>
        <p:spPr bwMode="auto">
          <a:xfrm>
            <a:off x="1447800" y="2209800"/>
            <a:ext cx="35052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27" name="Line 31"/>
          <p:cNvSpPr>
            <a:spLocks noChangeShapeType="1"/>
          </p:cNvSpPr>
          <p:nvPr/>
        </p:nvSpPr>
        <p:spPr bwMode="auto">
          <a:xfrm>
            <a:off x="3657600" y="838200"/>
            <a:ext cx="8382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28" name="Line 32"/>
          <p:cNvSpPr>
            <a:spLocks noChangeShapeType="1"/>
          </p:cNvSpPr>
          <p:nvPr/>
        </p:nvSpPr>
        <p:spPr bwMode="auto">
          <a:xfrm>
            <a:off x="4495800" y="838200"/>
            <a:ext cx="0" cy="30480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29" name="Line 33"/>
          <p:cNvSpPr>
            <a:spLocks noChangeShapeType="1"/>
          </p:cNvSpPr>
          <p:nvPr/>
        </p:nvSpPr>
        <p:spPr bwMode="auto">
          <a:xfrm>
            <a:off x="4495800" y="1905000"/>
            <a:ext cx="4572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30" name="Line 34"/>
          <p:cNvSpPr>
            <a:spLocks noChangeShapeType="1"/>
          </p:cNvSpPr>
          <p:nvPr/>
        </p:nvSpPr>
        <p:spPr bwMode="auto">
          <a:xfrm>
            <a:off x="4495800" y="3886200"/>
            <a:ext cx="4572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31" name="Line 35"/>
          <p:cNvSpPr>
            <a:spLocks noChangeShapeType="1"/>
          </p:cNvSpPr>
          <p:nvPr/>
        </p:nvSpPr>
        <p:spPr bwMode="auto">
          <a:xfrm>
            <a:off x="1524000" y="4191000"/>
            <a:ext cx="34290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32" name="Line 36"/>
          <p:cNvSpPr>
            <a:spLocks noChangeShapeType="1"/>
          </p:cNvSpPr>
          <p:nvPr/>
        </p:nvSpPr>
        <p:spPr bwMode="auto">
          <a:xfrm>
            <a:off x="3657600" y="1752600"/>
            <a:ext cx="3048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33" name="Line 37"/>
          <p:cNvSpPr>
            <a:spLocks noChangeShapeType="1"/>
          </p:cNvSpPr>
          <p:nvPr/>
        </p:nvSpPr>
        <p:spPr bwMode="auto">
          <a:xfrm>
            <a:off x="3962400" y="1752600"/>
            <a:ext cx="0" cy="13716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34" name="Line 38"/>
          <p:cNvSpPr>
            <a:spLocks noChangeShapeType="1"/>
          </p:cNvSpPr>
          <p:nvPr/>
        </p:nvSpPr>
        <p:spPr bwMode="auto">
          <a:xfrm>
            <a:off x="3962400" y="2057400"/>
            <a:ext cx="9906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35" name="Line 39"/>
          <p:cNvSpPr>
            <a:spLocks noChangeShapeType="1"/>
          </p:cNvSpPr>
          <p:nvPr/>
        </p:nvSpPr>
        <p:spPr bwMode="auto">
          <a:xfrm>
            <a:off x="3962400" y="3124200"/>
            <a:ext cx="9906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>
            <a:off x="1524000" y="3276600"/>
            <a:ext cx="34290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2819400" y="838200"/>
            <a:ext cx="0" cy="4572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38" name="Line 42"/>
          <p:cNvSpPr>
            <a:spLocks noChangeShapeType="1"/>
          </p:cNvSpPr>
          <p:nvPr/>
        </p:nvSpPr>
        <p:spPr bwMode="auto">
          <a:xfrm>
            <a:off x="2819400" y="1295400"/>
            <a:ext cx="13716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39" name="Line 43"/>
          <p:cNvSpPr>
            <a:spLocks noChangeShapeType="1"/>
          </p:cNvSpPr>
          <p:nvPr/>
        </p:nvSpPr>
        <p:spPr bwMode="auto">
          <a:xfrm>
            <a:off x="4191000" y="1295400"/>
            <a:ext cx="0" cy="35814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40" name="Line 44"/>
          <p:cNvSpPr>
            <a:spLocks noChangeShapeType="1"/>
          </p:cNvSpPr>
          <p:nvPr/>
        </p:nvSpPr>
        <p:spPr bwMode="auto">
          <a:xfrm>
            <a:off x="4191000" y="2971800"/>
            <a:ext cx="7620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41" name="Line 45"/>
          <p:cNvSpPr>
            <a:spLocks noChangeShapeType="1"/>
          </p:cNvSpPr>
          <p:nvPr/>
        </p:nvSpPr>
        <p:spPr bwMode="auto">
          <a:xfrm>
            <a:off x="4191000" y="4876800"/>
            <a:ext cx="7620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42" name="Line 46"/>
          <p:cNvSpPr>
            <a:spLocks noChangeShapeType="1"/>
          </p:cNvSpPr>
          <p:nvPr/>
        </p:nvSpPr>
        <p:spPr bwMode="auto">
          <a:xfrm>
            <a:off x="2819400" y="1752600"/>
            <a:ext cx="0" cy="8382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43" name="Line 47"/>
          <p:cNvSpPr>
            <a:spLocks noChangeShapeType="1"/>
          </p:cNvSpPr>
          <p:nvPr/>
        </p:nvSpPr>
        <p:spPr bwMode="auto">
          <a:xfrm>
            <a:off x="2819400" y="2590800"/>
            <a:ext cx="7620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44" name="Line 48"/>
          <p:cNvSpPr>
            <a:spLocks noChangeShapeType="1"/>
          </p:cNvSpPr>
          <p:nvPr/>
        </p:nvSpPr>
        <p:spPr bwMode="auto">
          <a:xfrm>
            <a:off x="3581400" y="2590800"/>
            <a:ext cx="0" cy="24384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45" name="Line 49"/>
          <p:cNvSpPr>
            <a:spLocks noChangeShapeType="1"/>
          </p:cNvSpPr>
          <p:nvPr/>
        </p:nvSpPr>
        <p:spPr bwMode="auto">
          <a:xfrm>
            <a:off x="3581400" y="4038600"/>
            <a:ext cx="13716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46" name="Line 50"/>
          <p:cNvSpPr>
            <a:spLocks noChangeShapeType="1"/>
          </p:cNvSpPr>
          <p:nvPr/>
        </p:nvSpPr>
        <p:spPr bwMode="auto">
          <a:xfrm>
            <a:off x="3581400" y="5029200"/>
            <a:ext cx="13716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47" name="Line 51"/>
          <p:cNvSpPr>
            <a:spLocks noChangeShapeType="1"/>
          </p:cNvSpPr>
          <p:nvPr/>
        </p:nvSpPr>
        <p:spPr bwMode="auto">
          <a:xfrm>
            <a:off x="1524000" y="5181600"/>
            <a:ext cx="34290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48" name="Line 52"/>
          <p:cNvSpPr>
            <a:spLocks noChangeShapeType="1"/>
          </p:cNvSpPr>
          <p:nvPr/>
        </p:nvSpPr>
        <p:spPr bwMode="auto">
          <a:xfrm>
            <a:off x="2590800" y="5943600"/>
            <a:ext cx="381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49" name="Line 53"/>
          <p:cNvSpPr>
            <a:spLocks noChangeShapeType="1"/>
          </p:cNvSpPr>
          <p:nvPr/>
        </p:nvSpPr>
        <p:spPr bwMode="auto">
          <a:xfrm>
            <a:off x="2971800" y="2362200"/>
            <a:ext cx="1981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50" name="Line 54"/>
          <p:cNvSpPr>
            <a:spLocks noChangeShapeType="1"/>
          </p:cNvSpPr>
          <p:nvPr/>
        </p:nvSpPr>
        <p:spPr bwMode="auto">
          <a:xfrm>
            <a:off x="2971800" y="4343400"/>
            <a:ext cx="1981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51" name="Line 55"/>
          <p:cNvSpPr>
            <a:spLocks noChangeShapeType="1"/>
          </p:cNvSpPr>
          <p:nvPr/>
        </p:nvSpPr>
        <p:spPr bwMode="auto">
          <a:xfrm>
            <a:off x="2971800" y="3429000"/>
            <a:ext cx="1981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52" name="Line 56"/>
          <p:cNvSpPr>
            <a:spLocks noChangeShapeType="1"/>
          </p:cNvSpPr>
          <p:nvPr/>
        </p:nvSpPr>
        <p:spPr bwMode="auto">
          <a:xfrm>
            <a:off x="2971800" y="5334000"/>
            <a:ext cx="1981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53" name="Oval 57"/>
          <p:cNvSpPr>
            <a:spLocks noChangeArrowheads="1"/>
          </p:cNvSpPr>
          <p:nvPr/>
        </p:nvSpPr>
        <p:spPr bwMode="auto">
          <a:xfrm>
            <a:off x="1371600" y="798513"/>
            <a:ext cx="93663" cy="93662"/>
          </a:xfrm>
          <a:prstGeom prst="ellips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54" name="Line 58"/>
          <p:cNvSpPr>
            <a:spLocks noChangeShapeType="1"/>
          </p:cNvSpPr>
          <p:nvPr/>
        </p:nvSpPr>
        <p:spPr bwMode="auto">
          <a:xfrm flipH="1">
            <a:off x="1524000" y="5943600"/>
            <a:ext cx="4572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55" name="Rectangle 59"/>
          <p:cNvSpPr>
            <a:spLocks noChangeArrowheads="1"/>
          </p:cNvSpPr>
          <p:nvPr/>
        </p:nvSpPr>
        <p:spPr bwMode="auto">
          <a:xfrm>
            <a:off x="6781800" y="3048000"/>
            <a:ext cx="685800" cy="990600"/>
          </a:xfrm>
          <a:prstGeom prst="rect">
            <a:avLst/>
          </a:prstGeom>
          <a:noFill/>
          <a:ln w="2857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56" name="Line 60"/>
          <p:cNvSpPr>
            <a:spLocks noChangeShapeType="1"/>
          </p:cNvSpPr>
          <p:nvPr/>
        </p:nvSpPr>
        <p:spPr bwMode="auto">
          <a:xfrm flipV="1">
            <a:off x="6248400" y="3657600"/>
            <a:ext cx="0" cy="4572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57" name="Line 61"/>
          <p:cNvSpPr>
            <a:spLocks noChangeShapeType="1"/>
          </p:cNvSpPr>
          <p:nvPr/>
        </p:nvSpPr>
        <p:spPr bwMode="auto">
          <a:xfrm>
            <a:off x="5638800" y="2209800"/>
            <a:ext cx="8382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58" name="Line 62"/>
          <p:cNvSpPr>
            <a:spLocks noChangeShapeType="1"/>
          </p:cNvSpPr>
          <p:nvPr/>
        </p:nvSpPr>
        <p:spPr bwMode="auto">
          <a:xfrm>
            <a:off x="6477000" y="2209800"/>
            <a:ext cx="0" cy="9906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59" name="Line 63"/>
          <p:cNvSpPr>
            <a:spLocks noChangeShapeType="1"/>
          </p:cNvSpPr>
          <p:nvPr/>
        </p:nvSpPr>
        <p:spPr bwMode="auto">
          <a:xfrm>
            <a:off x="6477000" y="3200400"/>
            <a:ext cx="3048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60" name="Line 64"/>
          <p:cNvSpPr>
            <a:spLocks noChangeShapeType="1"/>
          </p:cNvSpPr>
          <p:nvPr/>
        </p:nvSpPr>
        <p:spPr bwMode="auto">
          <a:xfrm>
            <a:off x="5638800" y="3124200"/>
            <a:ext cx="6096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61" name="Line 65"/>
          <p:cNvSpPr>
            <a:spLocks noChangeShapeType="1"/>
          </p:cNvSpPr>
          <p:nvPr/>
        </p:nvSpPr>
        <p:spPr bwMode="auto">
          <a:xfrm>
            <a:off x="6248400" y="3124200"/>
            <a:ext cx="0" cy="3048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62" name="Line 66"/>
          <p:cNvSpPr>
            <a:spLocks noChangeShapeType="1"/>
          </p:cNvSpPr>
          <p:nvPr/>
        </p:nvSpPr>
        <p:spPr bwMode="auto">
          <a:xfrm>
            <a:off x="6248400" y="3429000"/>
            <a:ext cx="5334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63" name="Line 67"/>
          <p:cNvSpPr>
            <a:spLocks noChangeShapeType="1"/>
          </p:cNvSpPr>
          <p:nvPr/>
        </p:nvSpPr>
        <p:spPr bwMode="auto">
          <a:xfrm>
            <a:off x="5638800" y="4114800"/>
            <a:ext cx="6096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64" name="Line 68"/>
          <p:cNvSpPr>
            <a:spLocks noChangeShapeType="1"/>
          </p:cNvSpPr>
          <p:nvPr/>
        </p:nvSpPr>
        <p:spPr bwMode="auto">
          <a:xfrm>
            <a:off x="6248400" y="3657600"/>
            <a:ext cx="5334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65" name="Line 69"/>
          <p:cNvSpPr>
            <a:spLocks noChangeShapeType="1"/>
          </p:cNvSpPr>
          <p:nvPr/>
        </p:nvSpPr>
        <p:spPr bwMode="auto">
          <a:xfrm>
            <a:off x="5638800" y="5181600"/>
            <a:ext cx="8382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66" name="Line 70"/>
          <p:cNvSpPr>
            <a:spLocks noChangeShapeType="1"/>
          </p:cNvSpPr>
          <p:nvPr/>
        </p:nvSpPr>
        <p:spPr bwMode="auto">
          <a:xfrm flipV="1">
            <a:off x="6477000" y="3886200"/>
            <a:ext cx="0" cy="12954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67" name="Line 71"/>
          <p:cNvSpPr>
            <a:spLocks noChangeShapeType="1"/>
          </p:cNvSpPr>
          <p:nvPr/>
        </p:nvSpPr>
        <p:spPr bwMode="auto">
          <a:xfrm>
            <a:off x="6477000" y="3886200"/>
            <a:ext cx="3048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68" name="Line 72"/>
          <p:cNvSpPr>
            <a:spLocks noChangeShapeType="1"/>
          </p:cNvSpPr>
          <p:nvPr/>
        </p:nvSpPr>
        <p:spPr bwMode="auto">
          <a:xfrm>
            <a:off x="7467600" y="3505200"/>
            <a:ext cx="4572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69" name="Text Box 73"/>
          <p:cNvSpPr txBox="1">
            <a:spLocks noChangeArrowheads="1"/>
          </p:cNvSpPr>
          <p:nvPr/>
        </p:nvSpPr>
        <p:spPr bwMode="auto">
          <a:xfrm>
            <a:off x="6858000" y="3124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&gt;1</a:t>
            </a:r>
            <a:endParaRPr lang="en-US" altLang="zh-CN" sz="3600" b="1">
              <a:solidFill>
                <a:srgbClr val="33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70" name="Line 74"/>
          <p:cNvSpPr>
            <a:spLocks noChangeShapeType="1"/>
          </p:cNvSpPr>
          <p:nvPr/>
        </p:nvSpPr>
        <p:spPr bwMode="auto">
          <a:xfrm flipH="1">
            <a:off x="6934200" y="3429000"/>
            <a:ext cx="228600" cy="1524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71" name="Text Box 75"/>
          <p:cNvSpPr txBox="1">
            <a:spLocks noChangeArrowheads="1"/>
          </p:cNvSpPr>
          <p:nvPr/>
        </p:nvSpPr>
        <p:spPr bwMode="auto">
          <a:xfrm>
            <a:off x="7772400" y="29718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Y</a:t>
            </a:r>
            <a:endParaRPr lang="en-US" altLang="zh-CN" sz="3600" b="1">
              <a:solidFill>
                <a:srgbClr val="33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72" name="Rectangle 76"/>
          <p:cNvSpPr>
            <a:spLocks noChangeArrowheads="1"/>
          </p:cNvSpPr>
          <p:nvPr/>
        </p:nvSpPr>
        <p:spPr bwMode="auto">
          <a:xfrm>
            <a:off x="914400" y="48768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</a:t>
            </a:r>
            <a:r>
              <a:rPr lang="en-US" altLang="zh-CN" sz="2800" b="1" baseline="-25000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132173" name="Rectangle 77"/>
          <p:cNvSpPr>
            <a:spLocks noChangeArrowheads="1"/>
          </p:cNvSpPr>
          <p:nvPr/>
        </p:nvSpPr>
        <p:spPr bwMode="auto">
          <a:xfrm>
            <a:off x="914400" y="39624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</a:t>
            </a:r>
            <a:r>
              <a:rPr lang="en-US" altLang="zh-CN" sz="2800" b="1" baseline="-25000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132174" name="Rectangle 78"/>
          <p:cNvSpPr>
            <a:spLocks noChangeArrowheads="1"/>
          </p:cNvSpPr>
          <p:nvPr/>
        </p:nvSpPr>
        <p:spPr bwMode="auto">
          <a:xfrm>
            <a:off x="914400" y="3048000"/>
            <a:ext cx="561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</a:t>
            </a:r>
            <a:r>
              <a:rPr lang="en-US" altLang="zh-CN" sz="2800" b="1" baseline="-25000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132175" name="Rectangle 79"/>
          <p:cNvSpPr>
            <a:spLocks noChangeArrowheads="1"/>
          </p:cNvSpPr>
          <p:nvPr/>
        </p:nvSpPr>
        <p:spPr bwMode="auto">
          <a:xfrm>
            <a:off x="914400" y="19812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</a:t>
            </a:r>
            <a:r>
              <a:rPr lang="en-US" altLang="zh-CN" sz="2800" b="1" baseline="-25000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</a:t>
            </a:r>
          </a:p>
        </p:txBody>
      </p:sp>
      <p:sp>
        <p:nvSpPr>
          <p:cNvPr id="132176" name="Rectangle 80"/>
          <p:cNvSpPr>
            <a:spLocks noChangeArrowheads="1"/>
          </p:cNvSpPr>
          <p:nvPr/>
        </p:nvSpPr>
        <p:spPr bwMode="auto">
          <a:xfrm>
            <a:off x="914400" y="6096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132177" name="Rectangle 81"/>
          <p:cNvSpPr>
            <a:spLocks noChangeArrowheads="1"/>
          </p:cNvSpPr>
          <p:nvPr/>
        </p:nvSpPr>
        <p:spPr bwMode="auto">
          <a:xfrm>
            <a:off x="762000" y="14478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</a:p>
        </p:txBody>
      </p:sp>
      <p:grpSp>
        <p:nvGrpSpPr>
          <p:cNvPr id="132178" name="Group 82"/>
          <p:cNvGrpSpPr>
            <a:grpSpLocks/>
          </p:cNvGrpSpPr>
          <p:nvPr/>
        </p:nvGrpSpPr>
        <p:grpSpPr bwMode="auto">
          <a:xfrm>
            <a:off x="990600" y="5715000"/>
            <a:ext cx="382588" cy="519113"/>
            <a:chOff x="192" y="3600"/>
            <a:chExt cx="241" cy="327"/>
          </a:xfrm>
        </p:grpSpPr>
        <p:sp>
          <p:nvSpPr>
            <p:cNvPr id="132196" name="Rectangle 83"/>
            <p:cNvSpPr>
              <a:spLocks noChangeArrowheads="1"/>
            </p:cNvSpPr>
            <p:nvPr/>
          </p:nvSpPr>
          <p:spPr bwMode="auto">
            <a:xfrm>
              <a:off x="192" y="360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S</a:t>
              </a:r>
              <a:endParaRPr lang="en-US" altLang="zh-CN" sz="2800" b="1" baseline="-2500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2197" name="Line 84"/>
            <p:cNvSpPr>
              <a:spLocks noChangeShapeType="1"/>
            </p:cNvSpPr>
            <p:nvPr/>
          </p:nvSpPr>
          <p:spPr bwMode="auto">
            <a:xfrm>
              <a:off x="240" y="3648"/>
              <a:ext cx="14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605" name="Rectangle 85"/>
          <p:cNvSpPr>
            <a:spLocks noChangeArrowheads="1"/>
          </p:cNvSpPr>
          <p:nvPr/>
        </p:nvSpPr>
        <p:spPr bwMode="auto">
          <a:xfrm>
            <a:off x="1524000" y="5410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235606" name="Rectangle 86"/>
          <p:cNvSpPr>
            <a:spLocks noChangeArrowheads="1"/>
          </p:cNvSpPr>
          <p:nvPr/>
        </p:nvSpPr>
        <p:spPr bwMode="auto">
          <a:xfrm>
            <a:off x="2514600" y="5410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35607" name="Rectangle 87"/>
          <p:cNvSpPr>
            <a:spLocks noChangeArrowheads="1"/>
          </p:cNvSpPr>
          <p:nvPr/>
        </p:nvSpPr>
        <p:spPr bwMode="auto">
          <a:xfrm>
            <a:off x="7772400" y="3505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endParaRPr lang="en-US" altLang="zh-CN" sz="2800" b="1">
              <a:solidFill>
                <a:schemeClr val="bg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5791200" y="1752600"/>
            <a:ext cx="361950" cy="3567113"/>
            <a:chOff x="3312" y="1056"/>
            <a:chExt cx="228" cy="2247"/>
          </a:xfrm>
        </p:grpSpPr>
        <p:sp>
          <p:nvSpPr>
            <p:cNvPr id="132192" name="Rectangle 89"/>
            <p:cNvSpPr>
              <a:spLocks noChangeArrowheads="1"/>
            </p:cNvSpPr>
            <p:nvPr/>
          </p:nvSpPr>
          <p:spPr bwMode="auto">
            <a:xfrm>
              <a:off x="3312" y="297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2193" name="Rectangle 90"/>
            <p:cNvSpPr>
              <a:spLocks noChangeArrowheads="1"/>
            </p:cNvSpPr>
            <p:nvPr/>
          </p:nvSpPr>
          <p:spPr bwMode="auto">
            <a:xfrm>
              <a:off x="3312" y="230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2194" name="Rectangle 91"/>
            <p:cNvSpPr>
              <a:spLocks noChangeArrowheads="1"/>
            </p:cNvSpPr>
            <p:nvPr/>
          </p:nvSpPr>
          <p:spPr bwMode="auto">
            <a:xfrm>
              <a:off x="3312" y="168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2195" name="Rectangle 92"/>
            <p:cNvSpPr>
              <a:spLocks noChangeArrowheads="1"/>
            </p:cNvSpPr>
            <p:nvPr/>
          </p:nvSpPr>
          <p:spPr bwMode="auto">
            <a:xfrm>
              <a:off x="3312" y="105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235613" name="Text Box 93" descr="40%"/>
          <p:cNvSpPr txBox="1">
            <a:spLocks noChangeArrowheads="1"/>
          </p:cNvSpPr>
          <p:nvPr/>
        </p:nvSpPr>
        <p:spPr bwMode="auto">
          <a:xfrm>
            <a:off x="5867400" y="838200"/>
            <a:ext cx="2209800" cy="800100"/>
          </a:xfrm>
          <a:prstGeom prst="rect">
            <a:avLst/>
          </a:prstGeom>
          <a:pattFill prst="pct40">
            <a:fgClr>
              <a:srgbClr val="00FF00"/>
            </a:fgClr>
            <a:bgClr>
              <a:schemeClr val="bg1"/>
            </a:bgClr>
          </a:patt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与”门被封锁，选择器不工作。</a:t>
            </a:r>
            <a:endParaRPr lang="zh-CN" altLang="en-US" sz="2800" b="1">
              <a:solidFill>
                <a:srgbClr val="000099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2184" name="Text Box 94"/>
          <p:cNvSpPr txBox="1">
            <a:spLocks noChangeArrowheads="1"/>
          </p:cNvSpPr>
          <p:nvPr/>
        </p:nvSpPr>
        <p:spPr bwMode="auto">
          <a:xfrm>
            <a:off x="3055938" y="5715000"/>
            <a:ext cx="4364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99"/>
                </a:solidFill>
                <a:highlight>
                  <a:srgbClr val="FFFF00"/>
                </a:highligh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74LS153</a:t>
            </a:r>
            <a:r>
              <a:rPr lang="zh-CN" altLang="en-US" sz="2800" b="1" dirty="0">
                <a:solidFill>
                  <a:srgbClr val="000099"/>
                </a:solidFill>
                <a:highlight>
                  <a:srgbClr val="FFFF00"/>
                </a:highligh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型</a:t>
            </a:r>
            <a:r>
              <a:rPr lang="en-US" altLang="zh-CN" sz="2800" b="1" dirty="0">
                <a:solidFill>
                  <a:srgbClr val="000099"/>
                </a:solidFill>
                <a:highlight>
                  <a:srgbClr val="FFFF00"/>
                </a:highligh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4</a:t>
            </a:r>
            <a:r>
              <a:rPr lang="zh-CN" altLang="en-US" sz="2800" b="1" dirty="0">
                <a:solidFill>
                  <a:srgbClr val="000099"/>
                </a:solidFill>
                <a:highlight>
                  <a:srgbClr val="FFFF00"/>
                </a:highligh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选</a:t>
            </a:r>
            <a:r>
              <a:rPr lang="en-US" altLang="zh-CN" sz="2800" b="1" dirty="0">
                <a:solidFill>
                  <a:srgbClr val="000099"/>
                </a:solidFill>
                <a:highlight>
                  <a:srgbClr val="FFFF00"/>
                </a:highligh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99"/>
                </a:solidFill>
                <a:highlight>
                  <a:srgbClr val="FFFF00"/>
                </a:highligh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数据选择器</a:t>
            </a:r>
          </a:p>
        </p:txBody>
      </p:sp>
      <p:sp>
        <p:nvSpPr>
          <p:cNvPr id="132185" name="Oval 95"/>
          <p:cNvSpPr>
            <a:spLocks noChangeArrowheads="1"/>
          </p:cNvSpPr>
          <p:nvPr/>
        </p:nvSpPr>
        <p:spPr bwMode="auto">
          <a:xfrm>
            <a:off x="1371600" y="1712913"/>
            <a:ext cx="93663" cy="93662"/>
          </a:xfrm>
          <a:prstGeom prst="ellips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86" name="Oval 96"/>
          <p:cNvSpPr>
            <a:spLocks noChangeArrowheads="1"/>
          </p:cNvSpPr>
          <p:nvPr/>
        </p:nvSpPr>
        <p:spPr bwMode="auto">
          <a:xfrm>
            <a:off x="1371600" y="2170113"/>
            <a:ext cx="93663" cy="93662"/>
          </a:xfrm>
          <a:prstGeom prst="ellips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87" name="Oval 97"/>
          <p:cNvSpPr>
            <a:spLocks noChangeArrowheads="1"/>
          </p:cNvSpPr>
          <p:nvPr/>
        </p:nvSpPr>
        <p:spPr bwMode="auto">
          <a:xfrm>
            <a:off x="1409700" y="3238500"/>
            <a:ext cx="93663" cy="93663"/>
          </a:xfrm>
          <a:prstGeom prst="ellips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88" name="Oval 98"/>
          <p:cNvSpPr>
            <a:spLocks noChangeArrowheads="1"/>
          </p:cNvSpPr>
          <p:nvPr/>
        </p:nvSpPr>
        <p:spPr bwMode="auto">
          <a:xfrm>
            <a:off x="1409700" y="4148138"/>
            <a:ext cx="93663" cy="93662"/>
          </a:xfrm>
          <a:prstGeom prst="ellips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89" name="Oval 99"/>
          <p:cNvSpPr>
            <a:spLocks noChangeArrowheads="1"/>
          </p:cNvSpPr>
          <p:nvPr/>
        </p:nvSpPr>
        <p:spPr bwMode="auto">
          <a:xfrm>
            <a:off x="1409700" y="5124450"/>
            <a:ext cx="93663" cy="115888"/>
          </a:xfrm>
          <a:prstGeom prst="ellips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90" name="Oval 100"/>
          <p:cNvSpPr>
            <a:spLocks noChangeArrowheads="1"/>
          </p:cNvSpPr>
          <p:nvPr/>
        </p:nvSpPr>
        <p:spPr bwMode="auto">
          <a:xfrm>
            <a:off x="1409700" y="5880100"/>
            <a:ext cx="93663" cy="93663"/>
          </a:xfrm>
          <a:prstGeom prst="ellips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2191" name="Oval 101"/>
          <p:cNvSpPr>
            <a:spLocks noChangeArrowheads="1"/>
          </p:cNvSpPr>
          <p:nvPr/>
        </p:nvSpPr>
        <p:spPr bwMode="auto">
          <a:xfrm>
            <a:off x="7924800" y="3446463"/>
            <a:ext cx="93663" cy="93662"/>
          </a:xfrm>
          <a:prstGeom prst="ellips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EBF9EA2-B6D3-B8DA-47CC-2673AB9167AA}"/>
                  </a:ext>
                </a:extLst>
              </p14:cNvPr>
              <p14:cNvContentPartPr/>
              <p14:nvPr/>
            </p14:nvContentPartPr>
            <p14:xfrm>
              <a:off x="10535337" y="1097233"/>
              <a:ext cx="360" cy="3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EBF9EA2-B6D3-B8DA-47CC-2673AB9167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26697" y="108859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6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感叹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356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感叹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56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感叹时奏乐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6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感叹时奏乐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5" grpId="0" autoUpdateAnimBg="0"/>
      <p:bldP spid="235606" grpId="0" autoUpdateAnimBg="0"/>
      <p:bldP spid="235607" grpId="0" autoUpdateAnimBg="0"/>
      <p:bldP spid="235613" grpId="0" animBg="1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2300288" y="304800"/>
            <a:ext cx="3619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endParaRPr lang="en-US" altLang="zh-CN" sz="3600" b="1">
              <a:solidFill>
                <a:srgbClr val="33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3313113" y="304800"/>
            <a:ext cx="361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 flipV="1">
            <a:off x="3168650" y="2114550"/>
            <a:ext cx="0" cy="3400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2806700" y="666750"/>
            <a:ext cx="434975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>
            <a:off x="2806700" y="1535113"/>
            <a:ext cx="434975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5049838" y="4357688"/>
            <a:ext cx="650875" cy="795337"/>
          </a:xfrm>
          <a:prstGeom prst="rect">
            <a:avLst/>
          </a:prstGeom>
          <a:noFill/>
          <a:ln w="2857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5122863" y="4419600"/>
            <a:ext cx="4333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&amp;</a:t>
            </a:r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2228850" y="1246188"/>
            <a:ext cx="433388" cy="577850"/>
          </a:xfrm>
          <a:prstGeom prst="rect">
            <a:avLst/>
          </a:prstGeom>
          <a:noFill/>
          <a:ln w="2857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2300288" y="1173163"/>
            <a:ext cx="361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endParaRPr lang="en-US" altLang="zh-CN" sz="3600" b="1">
              <a:solidFill>
                <a:srgbClr val="33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131" name="Oval 11"/>
          <p:cNvSpPr>
            <a:spLocks noChangeArrowheads="1"/>
          </p:cNvSpPr>
          <p:nvPr/>
        </p:nvSpPr>
        <p:spPr bwMode="auto">
          <a:xfrm>
            <a:off x="2662238" y="1462088"/>
            <a:ext cx="144462" cy="146050"/>
          </a:xfrm>
          <a:prstGeom prst="ellips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3241675" y="1246188"/>
            <a:ext cx="433388" cy="577850"/>
          </a:xfrm>
          <a:prstGeom prst="rect">
            <a:avLst/>
          </a:prstGeom>
          <a:noFill/>
          <a:ln w="2857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133" name="Text Box 13"/>
          <p:cNvSpPr txBox="1">
            <a:spLocks noChangeArrowheads="1"/>
          </p:cNvSpPr>
          <p:nvPr/>
        </p:nvSpPr>
        <p:spPr bwMode="auto">
          <a:xfrm>
            <a:off x="3313113" y="1173163"/>
            <a:ext cx="361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endParaRPr lang="en-US" altLang="zh-CN" sz="3600" b="1">
              <a:solidFill>
                <a:srgbClr val="33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134" name="Oval 14"/>
          <p:cNvSpPr>
            <a:spLocks noChangeArrowheads="1"/>
          </p:cNvSpPr>
          <p:nvPr/>
        </p:nvSpPr>
        <p:spPr bwMode="auto">
          <a:xfrm>
            <a:off x="3675063" y="1462088"/>
            <a:ext cx="144462" cy="146050"/>
          </a:xfrm>
          <a:prstGeom prst="ellips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2228850" y="377825"/>
            <a:ext cx="433388" cy="577850"/>
          </a:xfrm>
          <a:prstGeom prst="rect">
            <a:avLst/>
          </a:prstGeom>
          <a:noFill/>
          <a:ln w="2857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136" name="Oval 16"/>
          <p:cNvSpPr>
            <a:spLocks noChangeArrowheads="1"/>
          </p:cNvSpPr>
          <p:nvPr/>
        </p:nvSpPr>
        <p:spPr bwMode="auto">
          <a:xfrm>
            <a:off x="2662238" y="593725"/>
            <a:ext cx="144462" cy="146050"/>
          </a:xfrm>
          <a:prstGeom prst="ellips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3241675" y="377825"/>
            <a:ext cx="433388" cy="577850"/>
          </a:xfrm>
          <a:prstGeom prst="rect">
            <a:avLst/>
          </a:prstGeom>
          <a:noFill/>
          <a:ln w="2857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138" name="Oval 18"/>
          <p:cNvSpPr>
            <a:spLocks noChangeArrowheads="1"/>
          </p:cNvSpPr>
          <p:nvPr/>
        </p:nvSpPr>
        <p:spPr bwMode="auto">
          <a:xfrm>
            <a:off x="3675063" y="593725"/>
            <a:ext cx="144462" cy="146050"/>
          </a:xfrm>
          <a:prstGeom prst="ellips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2228850" y="5226050"/>
            <a:ext cx="433388" cy="577850"/>
          </a:xfrm>
          <a:prstGeom prst="rect">
            <a:avLst/>
          </a:prstGeom>
          <a:noFill/>
          <a:ln w="2857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2300288" y="51530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endParaRPr lang="en-US" altLang="zh-CN" sz="3600" b="1">
              <a:solidFill>
                <a:srgbClr val="33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141" name="Oval 21"/>
          <p:cNvSpPr>
            <a:spLocks noChangeArrowheads="1"/>
          </p:cNvSpPr>
          <p:nvPr/>
        </p:nvSpPr>
        <p:spPr bwMode="auto">
          <a:xfrm>
            <a:off x="2662238" y="5441950"/>
            <a:ext cx="144462" cy="146050"/>
          </a:xfrm>
          <a:prstGeom prst="ellips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142" name="Line 22"/>
          <p:cNvSpPr>
            <a:spLocks noChangeShapeType="1"/>
          </p:cNvSpPr>
          <p:nvPr/>
        </p:nvSpPr>
        <p:spPr bwMode="auto">
          <a:xfrm>
            <a:off x="1722438" y="666750"/>
            <a:ext cx="506412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43" name="Line 23"/>
          <p:cNvSpPr>
            <a:spLocks noChangeShapeType="1"/>
          </p:cNvSpPr>
          <p:nvPr/>
        </p:nvSpPr>
        <p:spPr bwMode="auto">
          <a:xfrm>
            <a:off x="1722438" y="1535113"/>
            <a:ext cx="506412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5049838" y="3416300"/>
            <a:ext cx="650875" cy="796925"/>
          </a:xfrm>
          <a:prstGeom prst="rect">
            <a:avLst/>
          </a:prstGeom>
          <a:noFill/>
          <a:ln w="2857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145" name="Text Box 25"/>
          <p:cNvSpPr txBox="1">
            <a:spLocks noChangeArrowheads="1"/>
          </p:cNvSpPr>
          <p:nvPr/>
        </p:nvSpPr>
        <p:spPr bwMode="auto">
          <a:xfrm>
            <a:off x="5122863" y="3478213"/>
            <a:ext cx="4333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&amp;</a:t>
            </a:r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5049838" y="2476500"/>
            <a:ext cx="650875" cy="795338"/>
          </a:xfrm>
          <a:prstGeom prst="rect">
            <a:avLst/>
          </a:prstGeom>
          <a:noFill/>
          <a:ln w="2857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147" name="Text Box 27"/>
          <p:cNvSpPr txBox="1">
            <a:spLocks noChangeArrowheads="1"/>
          </p:cNvSpPr>
          <p:nvPr/>
        </p:nvSpPr>
        <p:spPr bwMode="auto">
          <a:xfrm>
            <a:off x="5122863" y="2536825"/>
            <a:ext cx="4333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&amp;</a:t>
            </a:r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5049838" y="1535113"/>
            <a:ext cx="650875" cy="795337"/>
          </a:xfrm>
          <a:prstGeom prst="rect">
            <a:avLst/>
          </a:prstGeom>
          <a:noFill/>
          <a:ln w="2857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149" name="Text Box 29"/>
          <p:cNvSpPr txBox="1">
            <a:spLocks noChangeArrowheads="1"/>
          </p:cNvSpPr>
          <p:nvPr/>
        </p:nvSpPr>
        <p:spPr bwMode="auto">
          <a:xfrm>
            <a:off x="5122863" y="1597025"/>
            <a:ext cx="4333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&amp;</a:t>
            </a:r>
          </a:p>
        </p:txBody>
      </p:sp>
      <p:sp>
        <p:nvSpPr>
          <p:cNvPr id="133150" name="Line 30"/>
          <p:cNvSpPr>
            <a:spLocks noChangeShapeType="1"/>
          </p:cNvSpPr>
          <p:nvPr/>
        </p:nvSpPr>
        <p:spPr bwMode="auto">
          <a:xfrm>
            <a:off x="1722438" y="1968500"/>
            <a:ext cx="33274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1" name="Line 31"/>
          <p:cNvSpPr>
            <a:spLocks noChangeShapeType="1"/>
          </p:cNvSpPr>
          <p:nvPr/>
        </p:nvSpPr>
        <p:spPr bwMode="auto">
          <a:xfrm>
            <a:off x="3819525" y="666750"/>
            <a:ext cx="796925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2" name="Line 32"/>
          <p:cNvSpPr>
            <a:spLocks noChangeShapeType="1"/>
          </p:cNvSpPr>
          <p:nvPr/>
        </p:nvSpPr>
        <p:spPr bwMode="auto">
          <a:xfrm>
            <a:off x="4616450" y="666750"/>
            <a:ext cx="0" cy="2894013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3" name="Line 33"/>
          <p:cNvSpPr>
            <a:spLocks noChangeShapeType="1"/>
          </p:cNvSpPr>
          <p:nvPr/>
        </p:nvSpPr>
        <p:spPr bwMode="auto">
          <a:xfrm>
            <a:off x="4616450" y="1679575"/>
            <a:ext cx="433388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4" name="Line 34"/>
          <p:cNvSpPr>
            <a:spLocks noChangeShapeType="1"/>
          </p:cNvSpPr>
          <p:nvPr/>
        </p:nvSpPr>
        <p:spPr bwMode="auto">
          <a:xfrm>
            <a:off x="4616450" y="3560763"/>
            <a:ext cx="433388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5" name="Line 35"/>
          <p:cNvSpPr>
            <a:spLocks noChangeShapeType="1"/>
          </p:cNvSpPr>
          <p:nvPr/>
        </p:nvSpPr>
        <p:spPr bwMode="auto">
          <a:xfrm>
            <a:off x="1793875" y="3851275"/>
            <a:ext cx="3255963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6" name="Line 36"/>
          <p:cNvSpPr>
            <a:spLocks noChangeShapeType="1"/>
          </p:cNvSpPr>
          <p:nvPr/>
        </p:nvSpPr>
        <p:spPr bwMode="auto">
          <a:xfrm>
            <a:off x="3819525" y="1535113"/>
            <a:ext cx="290513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7" name="Line 37"/>
          <p:cNvSpPr>
            <a:spLocks noChangeShapeType="1"/>
          </p:cNvSpPr>
          <p:nvPr/>
        </p:nvSpPr>
        <p:spPr bwMode="auto">
          <a:xfrm>
            <a:off x="4110038" y="1535113"/>
            <a:ext cx="0" cy="130175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8" name="Line 38"/>
          <p:cNvSpPr>
            <a:spLocks noChangeShapeType="1"/>
          </p:cNvSpPr>
          <p:nvPr/>
        </p:nvSpPr>
        <p:spPr bwMode="auto">
          <a:xfrm>
            <a:off x="4110038" y="1824038"/>
            <a:ext cx="9398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>
            <a:off x="4110038" y="2836863"/>
            <a:ext cx="9398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>
            <a:off x="1793875" y="2982913"/>
            <a:ext cx="3255963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>
            <a:off x="3024188" y="666750"/>
            <a:ext cx="0" cy="433388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2" name="Line 42"/>
          <p:cNvSpPr>
            <a:spLocks noChangeShapeType="1"/>
          </p:cNvSpPr>
          <p:nvPr/>
        </p:nvSpPr>
        <p:spPr bwMode="auto">
          <a:xfrm>
            <a:off x="3024188" y="1100138"/>
            <a:ext cx="130175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3" name="Line 43"/>
          <p:cNvSpPr>
            <a:spLocks noChangeShapeType="1"/>
          </p:cNvSpPr>
          <p:nvPr/>
        </p:nvSpPr>
        <p:spPr bwMode="auto">
          <a:xfrm>
            <a:off x="4325938" y="1100138"/>
            <a:ext cx="0" cy="3402012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4" name="Line 44"/>
          <p:cNvSpPr>
            <a:spLocks noChangeShapeType="1"/>
          </p:cNvSpPr>
          <p:nvPr/>
        </p:nvSpPr>
        <p:spPr bwMode="auto">
          <a:xfrm>
            <a:off x="4325938" y="2692400"/>
            <a:ext cx="7239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5" name="Line 45"/>
          <p:cNvSpPr>
            <a:spLocks noChangeShapeType="1"/>
          </p:cNvSpPr>
          <p:nvPr/>
        </p:nvSpPr>
        <p:spPr bwMode="auto">
          <a:xfrm>
            <a:off x="4325938" y="4502150"/>
            <a:ext cx="7239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6" name="Line 46"/>
          <p:cNvSpPr>
            <a:spLocks noChangeShapeType="1"/>
          </p:cNvSpPr>
          <p:nvPr/>
        </p:nvSpPr>
        <p:spPr bwMode="auto">
          <a:xfrm>
            <a:off x="3024188" y="1535113"/>
            <a:ext cx="0" cy="795337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7" name="Line 47"/>
          <p:cNvSpPr>
            <a:spLocks noChangeShapeType="1"/>
          </p:cNvSpPr>
          <p:nvPr/>
        </p:nvSpPr>
        <p:spPr bwMode="auto">
          <a:xfrm>
            <a:off x="3024188" y="2330450"/>
            <a:ext cx="72390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8" name="Line 48"/>
          <p:cNvSpPr>
            <a:spLocks noChangeShapeType="1"/>
          </p:cNvSpPr>
          <p:nvPr/>
        </p:nvSpPr>
        <p:spPr bwMode="auto">
          <a:xfrm>
            <a:off x="3748088" y="2330450"/>
            <a:ext cx="0" cy="2316163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9" name="Line 49"/>
          <p:cNvSpPr>
            <a:spLocks noChangeShapeType="1"/>
          </p:cNvSpPr>
          <p:nvPr/>
        </p:nvSpPr>
        <p:spPr bwMode="auto">
          <a:xfrm>
            <a:off x="3748088" y="3705225"/>
            <a:ext cx="130175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0" name="Line 50"/>
          <p:cNvSpPr>
            <a:spLocks noChangeShapeType="1"/>
          </p:cNvSpPr>
          <p:nvPr/>
        </p:nvSpPr>
        <p:spPr bwMode="auto">
          <a:xfrm>
            <a:off x="3748088" y="4646613"/>
            <a:ext cx="1301750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1" name="Line 51"/>
          <p:cNvSpPr>
            <a:spLocks noChangeShapeType="1"/>
          </p:cNvSpPr>
          <p:nvPr/>
        </p:nvSpPr>
        <p:spPr bwMode="auto">
          <a:xfrm>
            <a:off x="1793875" y="4791075"/>
            <a:ext cx="3255963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2" name="Line 52"/>
          <p:cNvSpPr>
            <a:spLocks noChangeShapeType="1"/>
          </p:cNvSpPr>
          <p:nvPr/>
        </p:nvSpPr>
        <p:spPr bwMode="auto">
          <a:xfrm>
            <a:off x="2806700" y="5514975"/>
            <a:ext cx="3619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3" name="Line 53"/>
          <p:cNvSpPr>
            <a:spLocks noChangeShapeType="1"/>
          </p:cNvSpPr>
          <p:nvPr/>
        </p:nvSpPr>
        <p:spPr bwMode="auto">
          <a:xfrm>
            <a:off x="3168650" y="2114550"/>
            <a:ext cx="18811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4" name="Line 54"/>
          <p:cNvSpPr>
            <a:spLocks noChangeShapeType="1"/>
          </p:cNvSpPr>
          <p:nvPr/>
        </p:nvSpPr>
        <p:spPr bwMode="auto">
          <a:xfrm>
            <a:off x="3168650" y="3995738"/>
            <a:ext cx="18811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5" name="Line 55"/>
          <p:cNvSpPr>
            <a:spLocks noChangeShapeType="1"/>
          </p:cNvSpPr>
          <p:nvPr/>
        </p:nvSpPr>
        <p:spPr bwMode="auto">
          <a:xfrm>
            <a:off x="3168650" y="3127375"/>
            <a:ext cx="18811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6" name="Line 56"/>
          <p:cNvSpPr>
            <a:spLocks noChangeShapeType="1"/>
          </p:cNvSpPr>
          <p:nvPr/>
        </p:nvSpPr>
        <p:spPr bwMode="auto">
          <a:xfrm>
            <a:off x="3168650" y="4935538"/>
            <a:ext cx="18811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7" name="Oval 57"/>
          <p:cNvSpPr>
            <a:spLocks noChangeArrowheads="1"/>
          </p:cNvSpPr>
          <p:nvPr/>
        </p:nvSpPr>
        <p:spPr bwMode="auto">
          <a:xfrm>
            <a:off x="1649413" y="628650"/>
            <a:ext cx="88900" cy="88900"/>
          </a:xfrm>
          <a:prstGeom prst="ellips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178" name="Line 58"/>
          <p:cNvSpPr>
            <a:spLocks noChangeShapeType="1"/>
          </p:cNvSpPr>
          <p:nvPr/>
        </p:nvSpPr>
        <p:spPr bwMode="auto">
          <a:xfrm flipH="1">
            <a:off x="1793875" y="5514975"/>
            <a:ext cx="434975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9" name="Rectangle 59"/>
          <p:cNvSpPr>
            <a:spLocks noChangeArrowheads="1"/>
          </p:cNvSpPr>
          <p:nvPr/>
        </p:nvSpPr>
        <p:spPr bwMode="auto">
          <a:xfrm>
            <a:off x="6786563" y="2765425"/>
            <a:ext cx="650875" cy="939800"/>
          </a:xfrm>
          <a:prstGeom prst="rect">
            <a:avLst/>
          </a:prstGeom>
          <a:noFill/>
          <a:ln w="2857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180" name="Line 60"/>
          <p:cNvSpPr>
            <a:spLocks noChangeShapeType="1"/>
          </p:cNvSpPr>
          <p:nvPr/>
        </p:nvSpPr>
        <p:spPr bwMode="auto">
          <a:xfrm flipV="1">
            <a:off x="6280150" y="3344863"/>
            <a:ext cx="0" cy="433387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1" name="Line 61"/>
          <p:cNvSpPr>
            <a:spLocks noChangeShapeType="1"/>
          </p:cNvSpPr>
          <p:nvPr/>
        </p:nvSpPr>
        <p:spPr bwMode="auto">
          <a:xfrm>
            <a:off x="5700713" y="1968500"/>
            <a:ext cx="796925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2" name="Line 62"/>
          <p:cNvSpPr>
            <a:spLocks noChangeShapeType="1"/>
          </p:cNvSpPr>
          <p:nvPr/>
        </p:nvSpPr>
        <p:spPr bwMode="auto">
          <a:xfrm>
            <a:off x="6497638" y="1968500"/>
            <a:ext cx="0" cy="941388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3" name="Line 63"/>
          <p:cNvSpPr>
            <a:spLocks noChangeShapeType="1"/>
          </p:cNvSpPr>
          <p:nvPr/>
        </p:nvSpPr>
        <p:spPr bwMode="auto">
          <a:xfrm>
            <a:off x="6497638" y="2909888"/>
            <a:ext cx="288925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4" name="Line 64"/>
          <p:cNvSpPr>
            <a:spLocks noChangeShapeType="1"/>
          </p:cNvSpPr>
          <p:nvPr/>
        </p:nvSpPr>
        <p:spPr bwMode="auto">
          <a:xfrm>
            <a:off x="5700713" y="2836863"/>
            <a:ext cx="579437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5" name="Line 65"/>
          <p:cNvSpPr>
            <a:spLocks noChangeShapeType="1"/>
          </p:cNvSpPr>
          <p:nvPr/>
        </p:nvSpPr>
        <p:spPr bwMode="auto">
          <a:xfrm>
            <a:off x="6280150" y="2836863"/>
            <a:ext cx="0" cy="290512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6" name="Line 66"/>
          <p:cNvSpPr>
            <a:spLocks noChangeShapeType="1"/>
          </p:cNvSpPr>
          <p:nvPr/>
        </p:nvSpPr>
        <p:spPr bwMode="auto">
          <a:xfrm>
            <a:off x="6280150" y="3127375"/>
            <a:ext cx="506413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7" name="Line 67"/>
          <p:cNvSpPr>
            <a:spLocks noChangeShapeType="1"/>
          </p:cNvSpPr>
          <p:nvPr/>
        </p:nvSpPr>
        <p:spPr bwMode="auto">
          <a:xfrm>
            <a:off x="5700713" y="3778250"/>
            <a:ext cx="579437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8" name="Line 68"/>
          <p:cNvSpPr>
            <a:spLocks noChangeShapeType="1"/>
          </p:cNvSpPr>
          <p:nvPr/>
        </p:nvSpPr>
        <p:spPr bwMode="auto">
          <a:xfrm>
            <a:off x="6280150" y="3344863"/>
            <a:ext cx="506413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9" name="Line 69"/>
          <p:cNvSpPr>
            <a:spLocks noChangeShapeType="1"/>
          </p:cNvSpPr>
          <p:nvPr/>
        </p:nvSpPr>
        <p:spPr bwMode="auto">
          <a:xfrm>
            <a:off x="5700713" y="4791075"/>
            <a:ext cx="796925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0" name="Line 70"/>
          <p:cNvSpPr>
            <a:spLocks noChangeShapeType="1"/>
          </p:cNvSpPr>
          <p:nvPr/>
        </p:nvSpPr>
        <p:spPr bwMode="auto">
          <a:xfrm flipV="1">
            <a:off x="6497638" y="3560763"/>
            <a:ext cx="0" cy="1230312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1" name="Line 71"/>
          <p:cNvSpPr>
            <a:spLocks noChangeShapeType="1"/>
          </p:cNvSpPr>
          <p:nvPr/>
        </p:nvSpPr>
        <p:spPr bwMode="auto">
          <a:xfrm>
            <a:off x="6497638" y="3560763"/>
            <a:ext cx="288925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2" name="Line 72"/>
          <p:cNvSpPr>
            <a:spLocks noChangeShapeType="1"/>
          </p:cNvSpPr>
          <p:nvPr/>
        </p:nvSpPr>
        <p:spPr bwMode="auto">
          <a:xfrm>
            <a:off x="7437438" y="3198813"/>
            <a:ext cx="434975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3" name="Text Box 73"/>
          <p:cNvSpPr txBox="1">
            <a:spLocks noChangeArrowheads="1"/>
          </p:cNvSpPr>
          <p:nvPr/>
        </p:nvSpPr>
        <p:spPr bwMode="auto">
          <a:xfrm>
            <a:off x="6858000" y="2836863"/>
            <a:ext cx="652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&gt;1</a:t>
            </a:r>
            <a:endParaRPr lang="en-US" altLang="zh-CN" sz="3600" b="1">
              <a:solidFill>
                <a:srgbClr val="33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194" name="Line 74"/>
          <p:cNvSpPr>
            <a:spLocks noChangeShapeType="1"/>
          </p:cNvSpPr>
          <p:nvPr/>
        </p:nvSpPr>
        <p:spPr bwMode="auto">
          <a:xfrm flipH="1">
            <a:off x="6931025" y="3127375"/>
            <a:ext cx="217488" cy="144463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5" name="Text Box 75"/>
          <p:cNvSpPr txBox="1">
            <a:spLocks noChangeArrowheads="1"/>
          </p:cNvSpPr>
          <p:nvPr/>
        </p:nvSpPr>
        <p:spPr bwMode="auto">
          <a:xfrm>
            <a:off x="7726363" y="2692400"/>
            <a:ext cx="579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Y</a:t>
            </a:r>
            <a:endParaRPr lang="en-US" altLang="zh-CN" sz="3600" b="1">
              <a:solidFill>
                <a:srgbClr val="33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196" name="Rectangle 76"/>
          <p:cNvSpPr>
            <a:spLocks noChangeArrowheads="1"/>
          </p:cNvSpPr>
          <p:nvPr/>
        </p:nvSpPr>
        <p:spPr bwMode="auto">
          <a:xfrm>
            <a:off x="1216025" y="4502150"/>
            <a:ext cx="577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</a:t>
            </a:r>
            <a:r>
              <a:rPr lang="en-US" altLang="zh-CN" sz="2800" b="1" baseline="-25000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133197" name="Rectangle 77"/>
          <p:cNvSpPr>
            <a:spLocks noChangeArrowheads="1"/>
          </p:cNvSpPr>
          <p:nvPr/>
        </p:nvSpPr>
        <p:spPr bwMode="auto">
          <a:xfrm>
            <a:off x="1216025" y="3633788"/>
            <a:ext cx="577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</a:t>
            </a:r>
            <a:r>
              <a:rPr lang="en-US" altLang="zh-CN" sz="2800" b="1" baseline="-25000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133198" name="Rectangle 78"/>
          <p:cNvSpPr>
            <a:spLocks noChangeArrowheads="1"/>
          </p:cNvSpPr>
          <p:nvPr/>
        </p:nvSpPr>
        <p:spPr bwMode="auto">
          <a:xfrm>
            <a:off x="1216025" y="2765425"/>
            <a:ext cx="561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</a:t>
            </a:r>
            <a:r>
              <a:rPr lang="en-US" altLang="zh-CN" sz="2800" b="1" baseline="-25000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133199" name="Rectangle 79"/>
          <p:cNvSpPr>
            <a:spLocks noChangeArrowheads="1"/>
          </p:cNvSpPr>
          <p:nvPr/>
        </p:nvSpPr>
        <p:spPr bwMode="auto">
          <a:xfrm>
            <a:off x="1216025" y="1752600"/>
            <a:ext cx="577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</a:t>
            </a:r>
            <a:r>
              <a:rPr lang="en-US" altLang="zh-CN" sz="2800" b="1" baseline="-25000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</a:t>
            </a:r>
          </a:p>
        </p:txBody>
      </p:sp>
      <p:sp>
        <p:nvSpPr>
          <p:cNvPr id="133200" name="Rectangle 80"/>
          <p:cNvSpPr>
            <a:spLocks noChangeArrowheads="1"/>
          </p:cNvSpPr>
          <p:nvPr/>
        </p:nvSpPr>
        <p:spPr bwMode="auto">
          <a:xfrm>
            <a:off x="1216025" y="449263"/>
            <a:ext cx="54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133201" name="Rectangle 81"/>
          <p:cNvSpPr>
            <a:spLocks noChangeArrowheads="1"/>
          </p:cNvSpPr>
          <p:nvPr/>
        </p:nvSpPr>
        <p:spPr bwMode="auto">
          <a:xfrm>
            <a:off x="1143000" y="1246188"/>
            <a:ext cx="650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</a:p>
        </p:txBody>
      </p:sp>
      <p:grpSp>
        <p:nvGrpSpPr>
          <p:cNvPr id="133202" name="Group 82"/>
          <p:cNvGrpSpPr>
            <a:grpSpLocks/>
          </p:cNvGrpSpPr>
          <p:nvPr/>
        </p:nvGrpSpPr>
        <p:grpSpPr bwMode="auto">
          <a:xfrm>
            <a:off x="1287463" y="5297488"/>
            <a:ext cx="382587" cy="519112"/>
            <a:chOff x="192" y="3600"/>
            <a:chExt cx="254" cy="344"/>
          </a:xfrm>
        </p:grpSpPr>
        <p:sp>
          <p:nvSpPr>
            <p:cNvPr id="133232" name="Rectangle 83"/>
            <p:cNvSpPr>
              <a:spLocks noChangeArrowheads="1"/>
            </p:cNvSpPr>
            <p:nvPr/>
          </p:nvSpPr>
          <p:spPr bwMode="auto">
            <a:xfrm>
              <a:off x="192" y="3600"/>
              <a:ext cx="25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S</a:t>
              </a:r>
              <a:endParaRPr lang="en-US" altLang="zh-CN" sz="2800" b="1" baseline="-2500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3233" name="Line 84"/>
            <p:cNvSpPr>
              <a:spLocks noChangeShapeType="1"/>
            </p:cNvSpPr>
            <p:nvPr/>
          </p:nvSpPr>
          <p:spPr bwMode="auto">
            <a:xfrm>
              <a:off x="240" y="3648"/>
              <a:ext cx="14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6629" name="Rectangle 85"/>
          <p:cNvSpPr>
            <a:spLocks noChangeArrowheads="1"/>
          </p:cNvSpPr>
          <p:nvPr/>
        </p:nvSpPr>
        <p:spPr bwMode="auto">
          <a:xfrm>
            <a:off x="1793875" y="5008563"/>
            <a:ext cx="344488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36630" name="Rectangle 86"/>
          <p:cNvSpPr>
            <a:spLocks noChangeArrowheads="1"/>
          </p:cNvSpPr>
          <p:nvPr/>
        </p:nvSpPr>
        <p:spPr bwMode="auto">
          <a:xfrm>
            <a:off x="2735263" y="5008563"/>
            <a:ext cx="36195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</a:p>
        </p:txBody>
      </p: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5845175" y="1462088"/>
            <a:ext cx="428625" cy="3467100"/>
            <a:chOff x="3312" y="1056"/>
            <a:chExt cx="284" cy="2299"/>
          </a:xfrm>
        </p:grpSpPr>
        <p:sp>
          <p:nvSpPr>
            <p:cNvPr id="133228" name="Rectangle 88"/>
            <p:cNvSpPr>
              <a:spLocks noChangeArrowheads="1"/>
            </p:cNvSpPr>
            <p:nvPr/>
          </p:nvSpPr>
          <p:spPr bwMode="auto">
            <a:xfrm>
              <a:off x="3312" y="3008"/>
              <a:ext cx="284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endParaRPr lang="en-US" altLang="zh-CN" sz="28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3229" name="Rectangle 89"/>
            <p:cNvSpPr>
              <a:spLocks noChangeArrowheads="1"/>
            </p:cNvSpPr>
            <p:nvPr/>
          </p:nvSpPr>
          <p:spPr bwMode="auto">
            <a:xfrm>
              <a:off x="3312" y="2304"/>
              <a:ext cx="240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3230" name="Rectangle 90"/>
            <p:cNvSpPr>
              <a:spLocks noChangeArrowheads="1"/>
            </p:cNvSpPr>
            <p:nvPr/>
          </p:nvSpPr>
          <p:spPr bwMode="auto">
            <a:xfrm>
              <a:off x="3312" y="1680"/>
              <a:ext cx="24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3231" name="Rectangle 91"/>
            <p:cNvSpPr>
              <a:spLocks noChangeArrowheads="1"/>
            </p:cNvSpPr>
            <p:nvPr/>
          </p:nvSpPr>
          <p:spPr bwMode="auto">
            <a:xfrm>
              <a:off x="3312" y="1056"/>
              <a:ext cx="240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236636" name="Text Box 92" descr="40%"/>
          <p:cNvSpPr txBox="1">
            <a:spLocks noChangeArrowheads="1"/>
          </p:cNvSpPr>
          <p:nvPr/>
        </p:nvSpPr>
        <p:spPr bwMode="auto">
          <a:xfrm>
            <a:off x="6280150" y="4935538"/>
            <a:ext cx="1808163" cy="646112"/>
          </a:xfrm>
          <a:prstGeom prst="rect">
            <a:avLst/>
          </a:prstGeom>
          <a:pattFill prst="pct40">
            <a:fgClr>
              <a:srgbClr val="00FF00"/>
            </a:fgClr>
            <a:bgClr>
              <a:schemeClr val="bg1"/>
            </a:bgClr>
          </a:patt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与”门打开，选择器工作。</a:t>
            </a:r>
          </a:p>
        </p:txBody>
      </p:sp>
      <p:sp>
        <p:nvSpPr>
          <p:cNvPr id="133207" name="Oval 93"/>
          <p:cNvSpPr>
            <a:spLocks noChangeArrowheads="1"/>
          </p:cNvSpPr>
          <p:nvPr/>
        </p:nvSpPr>
        <p:spPr bwMode="auto">
          <a:xfrm>
            <a:off x="1649413" y="1497013"/>
            <a:ext cx="88900" cy="88900"/>
          </a:xfrm>
          <a:prstGeom prst="ellips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208" name="Oval 94"/>
          <p:cNvSpPr>
            <a:spLocks noChangeArrowheads="1"/>
          </p:cNvSpPr>
          <p:nvPr/>
        </p:nvSpPr>
        <p:spPr bwMode="auto">
          <a:xfrm>
            <a:off x="1649413" y="1931988"/>
            <a:ext cx="88900" cy="88900"/>
          </a:xfrm>
          <a:prstGeom prst="ellips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209" name="Oval 95"/>
          <p:cNvSpPr>
            <a:spLocks noChangeArrowheads="1"/>
          </p:cNvSpPr>
          <p:nvPr/>
        </p:nvSpPr>
        <p:spPr bwMode="auto">
          <a:xfrm>
            <a:off x="1685925" y="2946400"/>
            <a:ext cx="88900" cy="88900"/>
          </a:xfrm>
          <a:prstGeom prst="ellips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210" name="Oval 96"/>
          <p:cNvSpPr>
            <a:spLocks noChangeArrowheads="1"/>
          </p:cNvSpPr>
          <p:nvPr/>
        </p:nvSpPr>
        <p:spPr bwMode="auto">
          <a:xfrm>
            <a:off x="1685925" y="3810000"/>
            <a:ext cx="88900" cy="88900"/>
          </a:xfrm>
          <a:prstGeom prst="ellips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211" name="Oval 97"/>
          <p:cNvSpPr>
            <a:spLocks noChangeArrowheads="1"/>
          </p:cNvSpPr>
          <p:nvPr/>
        </p:nvSpPr>
        <p:spPr bwMode="auto">
          <a:xfrm>
            <a:off x="1685925" y="4737100"/>
            <a:ext cx="88900" cy="109538"/>
          </a:xfrm>
          <a:prstGeom prst="ellips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212" name="Oval 98"/>
          <p:cNvSpPr>
            <a:spLocks noChangeArrowheads="1"/>
          </p:cNvSpPr>
          <p:nvPr/>
        </p:nvSpPr>
        <p:spPr bwMode="auto">
          <a:xfrm>
            <a:off x="1685925" y="5454650"/>
            <a:ext cx="88900" cy="88900"/>
          </a:xfrm>
          <a:prstGeom prst="ellips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3213" name="Oval 99"/>
          <p:cNvSpPr>
            <a:spLocks noChangeArrowheads="1"/>
          </p:cNvSpPr>
          <p:nvPr/>
        </p:nvSpPr>
        <p:spPr bwMode="auto">
          <a:xfrm>
            <a:off x="7872413" y="3143250"/>
            <a:ext cx="88900" cy="88900"/>
          </a:xfrm>
          <a:prstGeom prst="ellipse">
            <a:avLst/>
          </a:prstGeom>
          <a:noFill/>
          <a:ln w="2857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36644" name="Text Box 100" descr="40%"/>
          <p:cNvSpPr txBox="1">
            <a:spLocks noChangeArrowheads="1"/>
          </p:cNvSpPr>
          <p:nvPr/>
        </p:nvSpPr>
        <p:spPr bwMode="auto">
          <a:xfrm>
            <a:off x="6005513" y="304800"/>
            <a:ext cx="2605087" cy="646113"/>
          </a:xfrm>
          <a:prstGeom prst="rect">
            <a:avLst/>
          </a:prstGeom>
          <a:pattFill prst="pct40">
            <a:fgClr>
              <a:srgbClr val="FFCCCC"/>
            </a:fgClr>
            <a:bgClr>
              <a:schemeClr val="bg1"/>
            </a:bgClr>
          </a:pattFill>
          <a:ln w="28575">
            <a:solidFill>
              <a:srgbClr val="3399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由控制端决定选择哪一路数据输出。</a:t>
            </a:r>
            <a:endParaRPr lang="zh-CN" altLang="en-US" b="1">
              <a:solidFill>
                <a:srgbClr val="FF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36645" name="AutoShape 101"/>
          <p:cNvSpPr>
            <a:spLocks noChangeArrowheads="1"/>
          </p:cNvSpPr>
          <p:nvPr/>
        </p:nvSpPr>
        <p:spPr bwMode="auto">
          <a:xfrm>
            <a:off x="4110038" y="5297488"/>
            <a:ext cx="868362" cy="361950"/>
          </a:xfrm>
          <a:prstGeom prst="wedgeRoundRectCallout">
            <a:avLst>
              <a:gd name="adj1" fmla="val 75000"/>
              <a:gd name="adj2" fmla="val -150000"/>
              <a:gd name="adj3" fmla="val 16667"/>
            </a:avLst>
          </a:prstGeom>
          <a:solidFill>
            <a:srgbClr val="FFFFCC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选中</a:t>
            </a:r>
            <a:endParaRPr lang="zh-CN" altLang="en-US" b="1">
              <a:solidFill>
                <a:schemeClr val="bg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36646" name="Rectangle 102"/>
          <p:cNvSpPr>
            <a:spLocks noChangeArrowheads="1"/>
          </p:cNvSpPr>
          <p:nvPr/>
        </p:nvSpPr>
        <p:spPr bwMode="auto">
          <a:xfrm>
            <a:off x="7786688" y="3127375"/>
            <a:ext cx="42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</a:t>
            </a:r>
            <a:r>
              <a:rPr lang="en-US" altLang="zh-CN" b="1" baseline="-2500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</a:p>
        </p:txBody>
      </p: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1722438" y="155575"/>
            <a:ext cx="2460625" cy="1481138"/>
            <a:chOff x="1085" y="98"/>
            <a:chExt cx="1550" cy="933"/>
          </a:xfrm>
        </p:grpSpPr>
        <p:grpSp>
          <p:nvGrpSpPr>
            <p:cNvPr id="133219" name="Group 104"/>
            <p:cNvGrpSpPr>
              <a:grpSpLocks/>
            </p:cNvGrpSpPr>
            <p:nvPr/>
          </p:nvGrpSpPr>
          <p:grpSpPr bwMode="auto">
            <a:xfrm>
              <a:off x="1085" y="98"/>
              <a:ext cx="1550" cy="933"/>
              <a:chOff x="624" y="205"/>
              <a:chExt cx="1633" cy="983"/>
            </a:xfrm>
          </p:grpSpPr>
          <p:grpSp>
            <p:nvGrpSpPr>
              <p:cNvPr id="133221" name="Group 105"/>
              <p:cNvGrpSpPr>
                <a:grpSpLocks/>
              </p:cNvGrpSpPr>
              <p:nvPr/>
            </p:nvGrpSpPr>
            <p:grpSpPr bwMode="auto">
              <a:xfrm>
                <a:off x="624" y="220"/>
                <a:ext cx="240" cy="921"/>
                <a:chOff x="624" y="220"/>
                <a:chExt cx="240" cy="921"/>
              </a:xfrm>
            </p:grpSpPr>
            <p:sp>
              <p:nvSpPr>
                <p:cNvPr id="133226" name="Rectangle 106"/>
                <p:cNvSpPr>
                  <a:spLocks noChangeArrowheads="1"/>
                </p:cNvSpPr>
                <p:nvPr/>
              </p:nvSpPr>
              <p:spPr bwMode="auto">
                <a:xfrm>
                  <a:off x="624" y="220"/>
                  <a:ext cx="240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33227" name="Rectangle 107"/>
                <p:cNvSpPr>
                  <a:spLocks noChangeArrowheads="1"/>
                </p:cNvSpPr>
                <p:nvPr/>
              </p:nvSpPr>
              <p:spPr bwMode="auto">
                <a:xfrm>
                  <a:off x="624" y="796"/>
                  <a:ext cx="240" cy="3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133222" name="Rectangle 108"/>
              <p:cNvSpPr>
                <a:spLocks noChangeArrowheads="1"/>
              </p:cNvSpPr>
              <p:nvPr/>
            </p:nvSpPr>
            <p:spPr bwMode="auto">
              <a:xfrm>
                <a:off x="1344" y="220"/>
                <a:ext cx="240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33223" name="Rectangle 109"/>
              <p:cNvSpPr>
                <a:spLocks noChangeArrowheads="1"/>
              </p:cNvSpPr>
              <p:nvPr/>
            </p:nvSpPr>
            <p:spPr bwMode="auto">
              <a:xfrm>
                <a:off x="1344" y="796"/>
                <a:ext cx="240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33224" name="Rectangle 110"/>
              <p:cNvSpPr>
                <a:spLocks noChangeArrowheads="1"/>
              </p:cNvSpPr>
              <p:nvPr/>
            </p:nvSpPr>
            <p:spPr bwMode="auto">
              <a:xfrm>
                <a:off x="2113" y="205"/>
                <a:ext cx="122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33225" name="Rectangle 111"/>
              <p:cNvSpPr>
                <a:spLocks noChangeArrowheads="1"/>
              </p:cNvSpPr>
              <p:nvPr/>
            </p:nvSpPr>
            <p:spPr bwMode="auto">
              <a:xfrm>
                <a:off x="2017" y="844"/>
                <a:ext cx="240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133220" name="Rectangle 112"/>
            <p:cNvSpPr>
              <a:spLocks noChangeArrowheads="1"/>
            </p:cNvSpPr>
            <p:nvPr/>
          </p:nvSpPr>
          <p:spPr bwMode="auto">
            <a:xfrm>
              <a:off x="2400" y="14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133218" name="Rectangle 113"/>
          <p:cNvSpPr>
            <a:spLocks noChangeArrowheads="1"/>
          </p:cNvSpPr>
          <p:nvPr/>
        </p:nvSpPr>
        <p:spPr bwMode="auto">
          <a:xfrm>
            <a:off x="1912938" y="5881688"/>
            <a:ext cx="4364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74LS153</a:t>
            </a: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型</a:t>
            </a:r>
            <a:r>
              <a: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选</a:t>
            </a:r>
            <a:r>
              <a: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数据选择器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3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3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629" grpId="0" autoUpdateAnimBg="0"/>
      <p:bldP spid="236630" grpId="0" autoUpdateAnimBg="0"/>
      <p:bldP spid="236636" grpId="0" animBg="1" autoUpdateAnimBg="0"/>
      <p:bldP spid="236644" grpId="0" animBg="1" autoUpdateAnimBg="0"/>
      <p:bldP spid="236645" grpId="0" animBg="1" autoUpdateAnimBg="0"/>
      <p:bldP spid="236646" grpId="0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Line 2"/>
          <p:cNvSpPr>
            <a:spLocks noChangeShapeType="1"/>
          </p:cNvSpPr>
          <p:nvPr/>
        </p:nvSpPr>
        <p:spPr bwMode="auto">
          <a:xfrm>
            <a:off x="1905000" y="1295400"/>
            <a:ext cx="4953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4113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由逻辑图写出逻辑表达式</a:t>
            </a:r>
          </a:p>
        </p:txBody>
      </p:sp>
      <p:graphicFrame>
        <p:nvGraphicFramePr>
          <p:cNvPr id="237572" name="Object 4"/>
          <p:cNvGraphicFramePr>
            <a:graphicFrameLocks noChangeAspect="1"/>
          </p:cNvGraphicFramePr>
          <p:nvPr/>
        </p:nvGraphicFramePr>
        <p:xfrm>
          <a:off x="838200" y="838200"/>
          <a:ext cx="7772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044960" imgH="296640" progId="Equation.3">
                  <p:embed/>
                </p:oleObj>
              </mc:Choice>
              <mc:Fallback>
                <p:oleObj name="公式" r:id="rId2" imgW="4044960" imgH="29664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838200"/>
                        <a:ext cx="77724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309688"/>
            <a:ext cx="3733800" cy="3800475"/>
            <a:chOff x="432" y="912"/>
            <a:chExt cx="2352" cy="2394"/>
          </a:xfrm>
        </p:grpSpPr>
        <p:sp>
          <p:nvSpPr>
            <p:cNvPr id="134254" name="Text Box 6"/>
            <p:cNvSpPr txBox="1">
              <a:spLocks noChangeArrowheads="1"/>
            </p:cNvSpPr>
            <p:nvPr/>
          </p:nvSpPr>
          <p:spPr bwMode="auto">
            <a:xfrm>
              <a:off x="672" y="912"/>
              <a:ext cx="173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74LS153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功能表</a:t>
              </a:r>
              <a:endParaRPr lang="zh-CN" altLang="en-US" sz="2800" b="1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4255" name="Line 7"/>
            <p:cNvSpPr>
              <a:spLocks noChangeShapeType="1"/>
            </p:cNvSpPr>
            <p:nvPr/>
          </p:nvSpPr>
          <p:spPr bwMode="auto">
            <a:xfrm>
              <a:off x="480" y="1576"/>
              <a:ext cx="2304" cy="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256" name="Line 8"/>
            <p:cNvSpPr>
              <a:spLocks noChangeShapeType="1"/>
            </p:cNvSpPr>
            <p:nvPr/>
          </p:nvSpPr>
          <p:spPr bwMode="auto">
            <a:xfrm>
              <a:off x="1056" y="1264"/>
              <a:ext cx="0" cy="200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257" name="Line 9"/>
            <p:cNvSpPr>
              <a:spLocks noChangeShapeType="1"/>
            </p:cNvSpPr>
            <p:nvPr/>
          </p:nvSpPr>
          <p:spPr bwMode="auto">
            <a:xfrm>
              <a:off x="2208" y="1248"/>
              <a:ext cx="0" cy="2016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258" name="Text Box 10"/>
            <p:cNvSpPr txBox="1">
              <a:spLocks noChangeArrowheads="1"/>
            </p:cNvSpPr>
            <p:nvPr/>
          </p:nvSpPr>
          <p:spPr bwMode="auto">
            <a:xfrm>
              <a:off x="432" y="1264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使能</a:t>
              </a:r>
            </a:p>
          </p:txBody>
        </p:sp>
        <p:sp>
          <p:nvSpPr>
            <p:cNvPr id="134259" name="Rectangle 11"/>
            <p:cNvSpPr>
              <a:spLocks noChangeArrowheads="1"/>
            </p:cNvSpPr>
            <p:nvPr/>
          </p:nvSpPr>
          <p:spPr bwMode="auto">
            <a:xfrm>
              <a:off x="1248" y="1294"/>
              <a:ext cx="7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选   通</a:t>
              </a:r>
            </a:p>
          </p:txBody>
        </p:sp>
        <p:sp>
          <p:nvSpPr>
            <p:cNvPr id="134260" name="Rectangle 12"/>
            <p:cNvSpPr>
              <a:spLocks noChangeArrowheads="1"/>
            </p:cNvSpPr>
            <p:nvPr/>
          </p:nvSpPr>
          <p:spPr bwMode="auto">
            <a:xfrm>
              <a:off x="2208" y="1271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输出</a:t>
              </a:r>
            </a:p>
          </p:txBody>
        </p:sp>
        <p:sp>
          <p:nvSpPr>
            <p:cNvPr id="134261" name="Text Box 13"/>
            <p:cNvSpPr txBox="1">
              <a:spLocks noChangeArrowheads="1"/>
            </p:cNvSpPr>
            <p:nvPr/>
          </p:nvSpPr>
          <p:spPr bwMode="auto">
            <a:xfrm>
              <a:off x="624" y="1576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S</a:t>
              </a:r>
              <a:endParaRPr lang="en-US" altLang="zh-CN" sz="28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4262" name="Line 14"/>
            <p:cNvSpPr>
              <a:spLocks noChangeShapeType="1"/>
            </p:cNvSpPr>
            <p:nvPr/>
          </p:nvSpPr>
          <p:spPr bwMode="auto">
            <a:xfrm flipV="1">
              <a:off x="672" y="1621"/>
              <a:ext cx="144" cy="11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263" name="Text Box 15"/>
            <p:cNvSpPr txBox="1">
              <a:spLocks noChangeArrowheads="1"/>
            </p:cNvSpPr>
            <p:nvPr/>
          </p:nvSpPr>
          <p:spPr bwMode="auto">
            <a:xfrm>
              <a:off x="1680" y="158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lang="en-US" altLang="zh-CN" sz="2800" b="1" baseline="-25000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endParaRPr lang="en-US" altLang="zh-CN" sz="28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4264" name="Rectangle 16"/>
            <p:cNvSpPr>
              <a:spLocks noChangeArrowheads="1"/>
            </p:cNvSpPr>
            <p:nvPr/>
          </p:nvSpPr>
          <p:spPr bwMode="auto">
            <a:xfrm>
              <a:off x="1200" y="1576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lang="en-US" altLang="zh-CN" sz="2800" b="1" baseline="-25000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4265" name="Rectangle 17"/>
            <p:cNvSpPr>
              <a:spLocks noChangeArrowheads="1"/>
            </p:cNvSpPr>
            <p:nvPr/>
          </p:nvSpPr>
          <p:spPr bwMode="auto">
            <a:xfrm>
              <a:off x="2304" y="1594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sz="2800" b="1" baseline="-2500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4266" name="Text Box 18"/>
            <p:cNvSpPr txBox="1">
              <a:spLocks noChangeArrowheads="1"/>
            </p:cNvSpPr>
            <p:nvPr/>
          </p:nvSpPr>
          <p:spPr bwMode="auto">
            <a:xfrm>
              <a:off x="624" y="188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800" b="1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4267" name="Rectangle 19"/>
            <p:cNvSpPr>
              <a:spLocks noChangeArrowheads="1"/>
            </p:cNvSpPr>
            <p:nvPr/>
          </p:nvSpPr>
          <p:spPr bwMode="auto">
            <a:xfrm>
              <a:off x="2304" y="192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endParaRPr lang="en-US" altLang="zh-CN" sz="2800" b="1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4268" name="Rectangle 20"/>
            <p:cNvSpPr>
              <a:spLocks noChangeArrowheads="1"/>
            </p:cNvSpPr>
            <p:nvPr/>
          </p:nvSpPr>
          <p:spPr bwMode="auto">
            <a:xfrm>
              <a:off x="624" y="215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4269" name="Rectangle 21"/>
            <p:cNvSpPr>
              <a:spLocks noChangeArrowheads="1"/>
            </p:cNvSpPr>
            <p:nvPr/>
          </p:nvSpPr>
          <p:spPr bwMode="auto">
            <a:xfrm>
              <a:off x="1248" y="214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4270" name="Rectangle 22"/>
            <p:cNvSpPr>
              <a:spLocks noChangeArrowheads="1"/>
            </p:cNvSpPr>
            <p:nvPr/>
          </p:nvSpPr>
          <p:spPr bwMode="auto">
            <a:xfrm>
              <a:off x="1728" y="216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4271" name="Rectangle 23"/>
            <p:cNvSpPr>
              <a:spLocks noChangeArrowheads="1"/>
            </p:cNvSpPr>
            <p:nvPr/>
          </p:nvSpPr>
          <p:spPr bwMode="auto">
            <a:xfrm>
              <a:off x="624" y="242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4272" name="Rectangle 24"/>
            <p:cNvSpPr>
              <a:spLocks noChangeArrowheads="1"/>
            </p:cNvSpPr>
            <p:nvPr/>
          </p:nvSpPr>
          <p:spPr bwMode="auto">
            <a:xfrm>
              <a:off x="1248" y="242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660066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endParaRPr lang="en-US" altLang="zh-CN" sz="2800" b="1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4273" name="Rectangle 25"/>
            <p:cNvSpPr>
              <a:spLocks noChangeArrowheads="1"/>
            </p:cNvSpPr>
            <p:nvPr/>
          </p:nvSpPr>
          <p:spPr bwMode="auto">
            <a:xfrm>
              <a:off x="1728" y="244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660066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800" b="1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4274" name="Rectangle 26"/>
            <p:cNvSpPr>
              <a:spLocks noChangeArrowheads="1"/>
            </p:cNvSpPr>
            <p:nvPr/>
          </p:nvSpPr>
          <p:spPr bwMode="auto">
            <a:xfrm>
              <a:off x="1248" y="269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3366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800" b="1">
                <a:solidFill>
                  <a:srgbClr val="66FF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4275" name="Rectangle 27"/>
            <p:cNvSpPr>
              <a:spLocks noChangeArrowheads="1"/>
            </p:cNvSpPr>
            <p:nvPr/>
          </p:nvSpPr>
          <p:spPr bwMode="auto">
            <a:xfrm>
              <a:off x="1728" y="270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3366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endParaRPr lang="en-US" altLang="zh-CN" sz="2800" b="1">
                <a:solidFill>
                  <a:srgbClr val="66FF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4276" name="Rectangle 28"/>
            <p:cNvSpPr>
              <a:spLocks noChangeArrowheads="1"/>
            </p:cNvSpPr>
            <p:nvPr/>
          </p:nvSpPr>
          <p:spPr bwMode="auto">
            <a:xfrm>
              <a:off x="624" y="269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4277" name="Rectangle 29"/>
            <p:cNvSpPr>
              <a:spLocks noChangeArrowheads="1"/>
            </p:cNvSpPr>
            <p:nvPr/>
          </p:nvSpPr>
          <p:spPr bwMode="auto">
            <a:xfrm>
              <a:off x="1248" y="295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800" b="1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4278" name="Rectangle 30"/>
            <p:cNvSpPr>
              <a:spLocks noChangeArrowheads="1"/>
            </p:cNvSpPr>
            <p:nvPr/>
          </p:nvSpPr>
          <p:spPr bwMode="auto">
            <a:xfrm>
              <a:off x="1728" y="297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800" b="1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4279" name="Rectangle 31"/>
            <p:cNvSpPr>
              <a:spLocks noChangeArrowheads="1"/>
            </p:cNvSpPr>
            <p:nvPr/>
          </p:nvSpPr>
          <p:spPr bwMode="auto">
            <a:xfrm>
              <a:off x="624" y="295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4280" name="Rectangle 32"/>
            <p:cNvSpPr>
              <a:spLocks noChangeArrowheads="1"/>
            </p:cNvSpPr>
            <p:nvPr/>
          </p:nvSpPr>
          <p:spPr bwMode="auto">
            <a:xfrm>
              <a:off x="2304" y="2976"/>
              <a:ext cx="3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800" b="1" baseline="-25000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</a:t>
              </a:r>
              <a:endParaRPr lang="en-US" altLang="zh-CN" sz="2800" b="1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4281" name="Rectangle 33"/>
            <p:cNvSpPr>
              <a:spLocks noChangeArrowheads="1"/>
            </p:cNvSpPr>
            <p:nvPr/>
          </p:nvSpPr>
          <p:spPr bwMode="auto">
            <a:xfrm>
              <a:off x="2304" y="2688"/>
              <a:ext cx="3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3366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800" b="1" baseline="-25000">
                  <a:solidFill>
                    <a:srgbClr val="003366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  <a:endParaRPr lang="en-US" altLang="zh-CN" sz="2800" b="1" baseline="-2500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4282" name="Rectangle 34"/>
            <p:cNvSpPr>
              <a:spLocks noChangeArrowheads="1"/>
            </p:cNvSpPr>
            <p:nvPr/>
          </p:nvSpPr>
          <p:spPr bwMode="auto">
            <a:xfrm>
              <a:off x="2304" y="2448"/>
              <a:ext cx="3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660066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800" b="1" baseline="-25000">
                  <a:solidFill>
                    <a:srgbClr val="660066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4283" name="Rectangle 35"/>
            <p:cNvSpPr>
              <a:spLocks noChangeArrowheads="1"/>
            </p:cNvSpPr>
            <p:nvPr/>
          </p:nvSpPr>
          <p:spPr bwMode="auto">
            <a:xfrm>
              <a:off x="2304" y="2178"/>
              <a:ext cx="3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4284" name="Text Box 36"/>
            <p:cNvSpPr txBox="1">
              <a:spLocks noChangeArrowheads="1"/>
            </p:cNvSpPr>
            <p:nvPr/>
          </p:nvSpPr>
          <p:spPr bwMode="auto">
            <a:xfrm>
              <a:off x="1248" y="1841"/>
              <a:ext cx="24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  <a:sym typeface="Symbol" pitchFamily="18" charset="2"/>
                </a:rPr>
                <a:t></a:t>
              </a:r>
              <a:endParaRPr lang="en-US" altLang="zh-CN" sz="2800" b="1">
                <a:solidFill>
                  <a:srgbClr val="FFFF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4285" name="Text Box 37"/>
            <p:cNvSpPr txBox="1">
              <a:spLocks noChangeArrowheads="1"/>
            </p:cNvSpPr>
            <p:nvPr/>
          </p:nvSpPr>
          <p:spPr bwMode="auto">
            <a:xfrm>
              <a:off x="1729" y="1862"/>
              <a:ext cx="24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  <a:sym typeface="Symbol" pitchFamily="18" charset="2"/>
                </a:rPr>
                <a:t></a:t>
              </a:r>
              <a:endParaRPr lang="en-US" altLang="zh-CN" sz="2800" b="1">
                <a:solidFill>
                  <a:srgbClr val="FFFF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4286" name="Line 38"/>
            <p:cNvSpPr>
              <a:spLocks noChangeShapeType="1"/>
            </p:cNvSpPr>
            <p:nvPr/>
          </p:nvSpPr>
          <p:spPr bwMode="auto">
            <a:xfrm>
              <a:off x="480" y="1248"/>
              <a:ext cx="2304" cy="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287" name="Line 39"/>
            <p:cNvSpPr>
              <a:spLocks noChangeShapeType="1"/>
            </p:cNvSpPr>
            <p:nvPr/>
          </p:nvSpPr>
          <p:spPr bwMode="auto">
            <a:xfrm>
              <a:off x="480" y="1920"/>
              <a:ext cx="2304" cy="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288" name="Line 40"/>
            <p:cNvSpPr>
              <a:spLocks noChangeShapeType="1"/>
            </p:cNvSpPr>
            <p:nvPr/>
          </p:nvSpPr>
          <p:spPr bwMode="auto">
            <a:xfrm>
              <a:off x="480" y="3264"/>
              <a:ext cx="2304" cy="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37609" name="Object 41"/>
          <p:cNvGraphicFramePr>
            <a:graphicFrameLocks noChangeAspect="1"/>
          </p:cNvGraphicFramePr>
          <p:nvPr/>
        </p:nvGraphicFramePr>
        <p:xfrm>
          <a:off x="762000" y="5089525"/>
          <a:ext cx="7772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22160" imgH="286920" progId="Equation.3">
                  <p:embed/>
                </p:oleObj>
              </mc:Choice>
              <mc:Fallback>
                <p:oleObj name="Equation" r:id="rId4" imgW="4322160" imgH="28692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089525"/>
                        <a:ext cx="77724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610" name="Rectangle 42"/>
          <p:cNvSpPr>
            <a:spLocks noChangeArrowheads="1"/>
          </p:cNvSpPr>
          <p:nvPr/>
        </p:nvSpPr>
        <p:spPr bwMode="auto">
          <a:xfrm>
            <a:off x="685800" y="5530850"/>
            <a:ext cx="8077200" cy="946150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多路选择器广泛应用于多路模拟量的采集及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A/D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转换器中。</a:t>
            </a: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841875" y="1676400"/>
            <a:ext cx="3924300" cy="3324225"/>
            <a:chOff x="3050" y="1056"/>
            <a:chExt cx="2472" cy="1961"/>
          </a:xfrm>
        </p:grpSpPr>
        <p:sp>
          <p:nvSpPr>
            <p:cNvPr id="134153" name="Text Box 44"/>
            <p:cNvSpPr txBox="1">
              <a:spLocks noChangeArrowheads="1"/>
            </p:cNvSpPr>
            <p:nvPr/>
          </p:nvSpPr>
          <p:spPr bwMode="auto">
            <a:xfrm>
              <a:off x="3050" y="2784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S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4154" name="Line 45"/>
            <p:cNvSpPr>
              <a:spLocks noChangeShapeType="1"/>
            </p:cNvSpPr>
            <p:nvPr/>
          </p:nvSpPr>
          <p:spPr bwMode="auto">
            <a:xfrm>
              <a:off x="3235" y="28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55" name="Text Box 46"/>
            <p:cNvSpPr txBox="1">
              <a:spLocks noChangeArrowheads="1"/>
            </p:cNvSpPr>
            <p:nvPr/>
          </p:nvSpPr>
          <p:spPr bwMode="auto">
            <a:xfrm>
              <a:off x="3373" y="2784"/>
              <a:ext cx="2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4156" name="Rectangle 47"/>
            <p:cNvSpPr>
              <a:spLocks noChangeArrowheads="1"/>
            </p:cNvSpPr>
            <p:nvPr/>
          </p:nvSpPr>
          <p:spPr bwMode="auto">
            <a:xfrm>
              <a:off x="3603" y="2784"/>
              <a:ext cx="4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4157" name="Rectangle 48"/>
            <p:cNvSpPr>
              <a:spLocks noChangeArrowheads="1"/>
            </p:cNvSpPr>
            <p:nvPr/>
          </p:nvSpPr>
          <p:spPr bwMode="auto">
            <a:xfrm>
              <a:off x="3926" y="2784"/>
              <a:ext cx="3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34158" name="Rectangle 49"/>
            <p:cNvSpPr>
              <a:spLocks noChangeArrowheads="1"/>
            </p:cNvSpPr>
            <p:nvPr/>
          </p:nvSpPr>
          <p:spPr bwMode="auto">
            <a:xfrm>
              <a:off x="4203" y="2784"/>
              <a:ext cx="4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4159" name="Rectangle 50"/>
            <p:cNvSpPr>
              <a:spLocks noChangeArrowheads="1"/>
            </p:cNvSpPr>
            <p:nvPr/>
          </p:nvSpPr>
          <p:spPr bwMode="auto">
            <a:xfrm>
              <a:off x="4479" y="2784"/>
              <a:ext cx="3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4160" name="Rectangle 51"/>
            <p:cNvSpPr>
              <a:spLocks noChangeArrowheads="1"/>
            </p:cNvSpPr>
            <p:nvPr/>
          </p:nvSpPr>
          <p:spPr bwMode="auto">
            <a:xfrm>
              <a:off x="4756" y="278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b="1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4161" name="Rectangle 52"/>
            <p:cNvSpPr>
              <a:spLocks noChangeArrowheads="1"/>
            </p:cNvSpPr>
            <p:nvPr/>
          </p:nvSpPr>
          <p:spPr bwMode="auto">
            <a:xfrm>
              <a:off x="5079" y="2784"/>
              <a:ext cx="2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地</a:t>
              </a:r>
              <a:endParaRPr lang="zh-CN" altLang="en-US" b="1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4162" name="Rectangle 53"/>
            <p:cNvSpPr>
              <a:spLocks noChangeArrowheads="1"/>
            </p:cNvSpPr>
            <p:nvPr/>
          </p:nvSpPr>
          <p:spPr bwMode="auto">
            <a:xfrm>
              <a:off x="3050" y="1488"/>
              <a:ext cx="2472" cy="1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4163" name="Text Box 54"/>
            <p:cNvSpPr txBox="1">
              <a:spLocks noChangeArrowheads="1"/>
            </p:cNvSpPr>
            <p:nvPr/>
          </p:nvSpPr>
          <p:spPr bwMode="auto">
            <a:xfrm>
              <a:off x="3706" y="1728"/>
              <a:ext cx="9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74LS153</a:t>
              </a:r>
            </a:p>
          </p:txBody>
        </p:sp>
        <p:sp>
          <p:nvSpPr>
            <p:cNvPr id="134164" name="Rectangle 55"/>
            <p:cNvSpPr>
              <a:spLocks noChangeArrowheads="1"/>
            </p:cNvSpPr>
            <p:nvPr/>
          </p:nvSpPr>
          <p:spPr bwMode="auto">
            <a:xfrm>
              <a:off x="3770" y="2016"/>
              <a:ext cx="940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(</a:t>
              </a:r>
              <a:r>
                <a:rPr lang="zh-CN" altLang="en-US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双</a:t>
              </a: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4</a:t>
              </a:r>
              <a:r>
                <a:rPr lang="zh-CN" altLang="en-US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选</a:t>
              </a: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1)</a:t>
              </a:r>
              <a:endParaRPr lang="en-US" altLang="zh-CN" sz="2800" b="1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4165" name="Rectangle 56"/>
            <p:cNvSpPr>
              <a:spLocks noChangeArrowheads="1"/>
            </p:cNvSpPr>
            <p:nvPr/>
          </p:nvSpPr>
          <p:spPr bwMode="auto">
            <a:xfrm>
              <a:off x="3914" y="1056"/>
              <a:ext cx="3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4166" name="Rectangle 57"/>
            <p:cNvSpPr>
              <a:spLocks noChangeArrowheads="1"/>
            </p:cNvSpPr>
            <p:nvPr/>
          </p:nvSpPr>
          <p:spPr bwMode="auto">
            <a:xfrm>
              <a:off x="4202" y="1056"/>
              <a:ext cx="3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34167" name="Rectangle 58"/>
            <p:cNvSpPr>
              <a:spLocks noChangeArrowheads="1"/>
            </p:cNvSpPr>
            <p:nvPr/>
          </p:nvSpPr>
          <p:spPr bwMode="auto">
            <a:xfrm>
              <a:off x="4490" y="1056"/>
              <a:ext cx="43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4168" name="Rectangle 59"/>
            <p:cNvSpPr>
              <a:spLocks noChangeArrowheads="1"/>
            </p:cNvSpPr>
            <p:nvPr/>
          </p:nvSpPr>
          <p:spPr bwMode="auto">
            <a:xfrm>
              <a:off x="4778" y="1056"/>
              <a:ext cx="43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4169" name="Rectangle 60"/>
            <p:cNvSpPr>
              <a:spLocks noChangeArrowheads="1"/>
            </p:cNvSpPr>
            <p:nvPr/>
          </p:nvSpPr>
          <p:spPr bwMode="auto">
            <a:xfrm>
              <a:off x="5066" y="1056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b="1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4170" name="Rectangle 61"/>
            <p:cNvSpPr>
              <a:spLocks noChangeArrowheads="1"/>
            </p:cNvSpPr>
            <p:nvPr/>
          </p:nvSpPr>
          <p:spPr bwMode="auto">
            <a:xfrm>
              <a:off x="3674" y="1056"/>
              <a:ext cx="2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4171" name="Text Box 62"/>
            <p:cNvSpPr txBox="1">
              <a:spLocks noChangeArrowheads="1"/>
            </p:cNvSpPr>
            <p:nvPr/>
          </p:nvSpPr>
          <p:spPr bwMode="auto">
            <a:xfrm>
              <a:off x="3386" y="1056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S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4172" name="Rectangle 63"/>
            <p:cNvSpPr>
              <a:spLocks noChangeArrowheads="1"/>
            </p:cNvSpPr>
            <p:nvPr/>
          </p:nvSpPr>
          <p:spPr bwMode="auto">
            <a:xfrm>
              <a:off x="3050" y="1056"/>
              <a:ext cx="4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U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CC</a:t>
              </a:r>
            </a:p>
          </p:txBody>
        </p:sp>
        <p:grpSp>
          <p:nvGrpSpPr>
            <p:cNvPr id="134173" name="Group 64"/>
            <p:cNvGrpSpPr>
              <a:grpSpLocks/>
            </p:cNvGrpSpPr>
            <p:nvPr/>
          </p:nvGrpSpPr>
          <p:grpSpPr bwMode="auto">
            <a:xfrm>
              <a:off x="3459" y="1344"/>
              <a:ext cx="170" cy="144"/>
              <a:chOff x="3312" y="1488"/>
              <a:chExt cx="192" cy="144"/>
            </a:xfrm>
          </p:grpSpPr>
          <p:sp>
            <p:nvSpPr>
              <p:cNvPr id="134251" name="Line 65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52" name="Line 66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53" name="Line 67"/>
              <p:cNvSpPr>
                <a:spLocks noChangeShapeType="1"/>
              </p:cNvSpPr>
              <p:nvPr/>
            </p:nvSpPr>
            <p:spPr bwMode="auto">
              <a:xfrm>
                <a:off x="3504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74" name="Rectangle 68"/>
            <p:cNvSpPr>
              <a:spLocks noChangeArrowheads="1"/>
            </p:cNvSpPr>
            <p:nvPr/>
          </p:nvSpPr>
          <p:spPr bwMode="auto">
            <a:xfrm>
              <a:off x="3414" y="1296"/>
              <a:ext cx="27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15</a:t>
              </a:r>
            </a:p>
          </p:txBody>
        </p:sp>
        <p:grpSp>
          <p:nvGrpSpPr>
            <p:cNvPr id="134175" name="Group 69"/>
            <p:cNvGrpSpPr>
              <a:grpSpLocks/>
            </p:cNvGrpSpPr>
            <p:nvPr/>
          </p:nvGrpSpPr>
          <p:grpSpPr bwMode="auto">
            <a:xfrm>
              <a:off x="3747" y="1344"/>
              <a:ext cx="170" cy="144"/>
              <a:chOff x="3312" y="1488"/>
              <a:chExt cx="192" cy="144"/>
            </a:xfrm>
          </p:grpSpPr>
          <p:sp>
            <p:nvSpPr>
              <p:cNvPr id="134248" name="Line 70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49" name="Line 71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50" name="Line 72"/>
              <p:cNvSpPr>
                <a:spLocks noChangeShapeType="1"/>
              </p:cNvSpPr>
              <p:nvPr/>
            </p:nvSpPr>
            <p:spPr bwMode="auto">
              <a:xfrm>
                <a:off x="3504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76" name="Rectangle 73"/>
            <p:cNvSpPr>
              <a:spLocks noChangeArrowheads="1"/>
            </p:cNvSpPr>
            <p:nvPr/>
          </p:nvSpPr>
          <p:spPr bwMode="auto">
            <a:xfrm>
              <a:off x="3684" y="1296"/>
              <a:ext cx="27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14</a:t>
              </a:r>
            </a:p>
          </p:txBody>
        </p:sp>
        <p:grpSp>
          <p:nvGrpSpPr>
            <p:cNvPr id="134177" name="Group 74"/>
            <p:cNvGrpSpPr>
              <a:grpSpLocks/>
            </p:cNvGrpSpPr>
            <p:nvPr/>
          </p:nvGrpSpPr>
          <p:grpSpPr bwMode="auto">
            <a:xfrm>
              <a:off x="4035" y="1344"/>
              <a:ext cx="170" cy="144"/>
              <a:chOff x="3312" y="1488"/>
              <a:chExt cx="192" cy="144"/>
            </a:xfrm>
          </p:grpSpPr>
          <p:sp>
            <p:nvSpPr>
              <p:cNvPr id="134245" name="Line 75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46" name="Line 76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47" name="Line 77"/>
              <p:cNvSpPr>
                <a:spLocks noChangeShapeType="1"/>
              </p:cNvSpPr>
              <p:nvPr/>
            </p:nvSpPr>
            <p:spPr bwMode="auto">
              <a:xfrm>
                <a:off x="3504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78" name="Rectangle 78"/>
            <p:cNvSpPr>
              <a:spLocks noChangeArrowheads="1"/>
            </p:cNvSpPr>
            <p:nvPr/>
          </p:nvSpPr>
          <p:spPr bwMode="auto">
            <a:xfrm>
              <a:off x="3999" y="1296"/>
              <a:ext cx="27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13</a:t>
              </a:r>
            </a:p>
          </p:txBody>
        </p:sp>
        <p:grpSp>
          <p:nvGrpSpPr>
            <p:cNvPr id="134179" name="Group 79"/>
            <p:cNvGrpSpPr>
              <a:grpSpLocks/>
            </p:cNvGrpSpPr>
            <p:nvPr/>
          </p:nvGrpSpPr>
          <p:grpSpPr bwMode="auto">
            <a:xfrm>
              <a:off x="4323" y="1344"/>
              <a:ext cx="170" cy="144"/>
              <a:chOff x="3312" y="1488"/>
              <a:chExt cx="192" cy="144"/>
            </a:xfrm>
          </p:grpSpPr>
          <p:sp>
            <p:nvSpPr>
              <p:cNvPr id="134242" name="Line 80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43" name="Line 81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44" name="Line 82"/>
              <p:cNvSpPr>
                <a:spLocks noChangeShapeType="1"/>
              </p:cNvSpPr>
              <p:nvPr/>
            </p:nvSpPr>
            <p:spPr bwMode="auto">
              <a:xfrm>
                <a:off x="3504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80" name="Rectangle 83"/>
            <p:cNvSpPr>
              <a:spLocks noChangeArrowheads="1"/>
            </p:cNvSpPr>
            <p:nvPr/>
          </p:nvSpPr>
          <p:spPr bwMode="auto">
            <a:xfrm>
              <a:off x="4269" y="1296"/>
              <a:ext cx="27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12</a:t>
              </a:r>
            </a:p>
          </p:txBody>
        </p:sp>
        <p:grpSp>
          <p:nvGrpSpPr>
            <p:cNvPr id="134181" name="Group 84"/>
            <p:cNvGrpSpPr>
              <a:grpSpLocks/>
            </p:cNvGrpSpPr>
            <p:nvPr/>
          </p:nvGrpSpPr>
          <p:grpSpPr bwMode="auto">
            <a:xfrm>
              <a:off x="4611" y="1344"/>
              <a:ext cx="170" cy="144"/>
              <a:chOff x="3312" y="1488"/>
              <a:chExt cx="192" cy="144"/>
            </a:xfrm>
          </p:grpSpPr>
          <p:sp>
            <p:nvSpPr>
              <p:cNvPr id="134239" name="Line 85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40" name="Line 86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41" name="Line 87"/>
              <p:cNvSpPr>
                <a:spLocks noChangeShapeType="1"/>
              </p:cNvSpPr>
              <p:nvPr/>
            </p:nvSpPr>
            <p:spPr bwMode="auto">
              <a:xfrm>
                <a:off x="3504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82" name="Rectangle 88"/>
            <p:cNvSpPr>
              <a:spLocks noChangeArrowheads="1"/>
            </p:cNvSpPr>
            <p:nvPr/>
          </p:nvSpPr>
          <p:spPr bwMode="auto">
            <a:xfrm>
              <a:off x="4545" y="1296"/>
              <a:ext cx="27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11</a:t>
              </a:r>
            </a:p>
          </p:txBody>
        </p:sp>
        <p:grpSp>
          <p:nvGrpSpPr>
            <p:cNvPr id="134183" name="Group 89"/>
            <p:cNvGrpSpPr>
              <a:grpSpLocks/>
            </p:cNvGrpSpPr>
            <p:nvPr/>
          </p:nvGrpSpPr>
          <p:grpSpPr bwMode="auto">
            <a:xfrm>
              <a:off x="4899" y="1344"/>
              <a:ext cx="170" cy="144"/>
              <a:chOff x="3312" y="1488"/>
              <a:chExt cx="192" cy="144"/>
            </a:xfrm>
          </p:grpSpPr>
          <p:sp>
            <p:nvSpPr>
              <p:cNvPr id="134236" name="Line 90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37" name="Line 91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38" name="Line 92"/>
              <p:cNvSpPr>
                <a:spLocks noChangeShapeType="1"/>
              </p:cNvSpPr>
              <p:nvPr/>
            </p:nvSpPr>
            <p:spPr bwMode="auto">
              <a:xfrm>
                <a:off x="3504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84" name="Rectangle 93"/>
            <p:cNvSpPr>
              <a:spLocks noChangeArrowheads="1"/>
            </p:cNvSpPr>
            <p:nvPr/>
          </p:nvSpPr>
          <p:spPr bwMode="auto">
            <a:xfrm>
              <a:off x="4854" y="1296"/>
              <a:ext cx="27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10</a:t>
              </a:r>
            </a:p>
          </p:txBody>
        </p:sp>
        <p:grpSp>
          <p:nvGrpSpPr>
            <p:cNvPr id="134185" name="Group 94"/>
            <p:cNvGrpSpPr>
              <a:grpSpLocks/>
            </p:cNvGrpSpPr>
            <p:nvPr/>
          </p:nvGrpSpPr>
          <p:grpSpPr bwMode="auto">
            <a:xfrm>
              <a:off x="5187" y="1344"/>
              <a:ext cx="170" cy="144"/>
              <a:chOff x="3312" y="1488"/>
              <a:chExt cx="192" cy="144"/>
            </a:xfrm>
          </p:grpSpPr>
          <p:sp>
            <p:nvSpPr>
              <p:cNvPr id="134233" name="Line 95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34" name="Line 96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35" name="Line 97"/>
              <p:cNvSpPr>
                <a:spLocks noChangeShapeType="1"/>
              </p:cNvSpPr>
              <p:nvPr/>
            </p:nvSpPr>
            <p:spPr bwMode="auto">
              <a:xfrm>
                <a:off x="3504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86" name="Rectangle 98"/>
            <p:cNvSpPr>
              <a:spLocks noChangeArrowheads="1"/>
            </p:cNvSpPr>
            <p:nvPr/>
          </p:nvSpPr>
          <p:spPr bwMode="auto">
            <a:xfrm>
              <a:off x="5154" y="1296"/>
              <a:ext cx="19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9</a:t>
              </a:r>
            </a:p>
          </p:txBody>
        </p:sp>
        <p:grpSp>
          <p:nvGrpSpPr>
            <p:cNvPr id="134187" name="Group 99"/>
            <p:cNvGrpSpPr>
              <a:grpSpLocks/>
            </p:cNvGrpSpPr>
            <p:nvPr/>
          </p:nvGrpSpPr>
          <p:grpSpPr bwMode="auto">
            <a:xfrm>
              <a:off x="3171" y="1344"/>
              <a:ext cx="170" cy="144"/>
              <a:chOff x="3312" y="1488"/>
              <a:chExt cx="192" cy="144"/>
            </a:xfrm>
          </p:grpSpPr>
          <p:sp>
            <p:nvSpPr>
              <p:cNvPr id="134230" name="Line 100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31" name="Line 101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32" name="Line 102"/>
              <p:cNvSpPr>
                <a:spLocks noChangeShapeType="1"/>
              </p:cNvSpPr>
              <p:nvPr/>
            </p:nvSpPr>
            <p:spPr bwMode="auto">
              <a:xfrm>
                <a:off x="3504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88" name="Rectangle 103"/>
            <p:cNvSpPr>
              <a:spLocks noChangeArrowheads="1"/>
            </p:cNvSpPr>
            <p:nvPr/>
          </p:nvSpPr>
          <p:spPr bwMode="auto">
            <a:xfrm>
              <a:off x="3105" y="1296"/>
              <a:ext cx="27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134189" name="Rectangle 104"/>
            <p:cNvSpPr>
              <a:spLocks noChangeArrowheads="1"/>
            </p:cNvSpPr>
            <p:nvPr/>
          </p:nvSpPr>
          <p:spPr bwMode="auto">
            <a:xfrm>
              <a:off x="3146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grpSp>
          <p:nvGrpSpPr>
            <p:cNvPr id="134190" name="Group 105"/>
            <p:cNvGrpSpPr>
              <a:grpSpLocks/>
            </p:cNvGrpSpPr>
            <p:nvPr/>
          </p:nvGrpSpPr>
          <p:grpSpPr bwMode="auto">
            <a:xfrm>
              <a:off x="3146" y="2640"/>
              <a:ext cx="170" cy="144"/>
              <a:chOff x="3888" y="2784"/>
              <a:chExt cx="192" cy="144"/>
            </a:xfrm>
          </p:grpSpPr>
          <p:sp>
            <p:nvSpPr>
              <p:cNvPr id="134227" name="Line 106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28" name="Line 107"/>
              <p:cNvSpPr>
                <a:spLocks noChangeShapeType="1"/>
              </p:cNvSpPr>
              <p:nvPr/>
            </p:nvSpPr>
            <p:spPr bwMode="auto">
              <a:xfrm>
                <a:off x="3888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29" name="Line 108"/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91" name="Rectangle 109"/>
            <p:cNvSpPr>
              <a:spLocks noChangeArrowheads="1"/>
            </p:cNvSpPr>
            <p:nvPr/>
          </p:nvSpPr>
          <p:spPr bwMode="auto">
            <a:xfrm>
              <a:off x="3722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</a:t>
              </a:r>
            </a:p>
          </p:txBody>
        </p:sp>
        <p:grpSp>
          <p:nvGrpSpPr>
            <p:cNvPr id="134192" name="Group 110"/>
            <p:cNvGrpSpPr>
              <a:grpSpLocks/>
            </p:cNvGrpSpPr>
            <p:nvPr/>
          </p:nvGrpSpPr>
          <p:grpSpPr bwMode="auto">
            <a:xfrm>
              <a:off x="3722" y="2640"/>
              <a:ext cx="170" cy="144"/>
              <a:chOff x="3888" y="2784"/>
              <a:chExt cx="192" cy="144"/>
            </a:xfrm>
          </p:grpSpPr>
          <p:sp>
            <p:nvSpPr>
              <p:cNvPr id="134224" name="Line 111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25" name="Line 112"/>
              <p:cNvSpPr>
                <a:spLocks noChangeShapeType="1"/>
              </p:cNvSpPr>
              <p:nvPr/>
            </p:nvSpPr>
            <p:spPr bwMode="auto">
              <a:xfrm>
                <a:off x="3888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26" name="Line 113"/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93" name="Rectangle 114"/>
            <p:cNvSpPr>
              <a:spLocks noChangeArrowheads="1"/>
            </p:cNvSpPr>
            <p:nvPr/>
          </p:nvSpPr>
          <p:spPr bwMode="auto">
            <a:xfrm>
              <a:off x="3434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</a:p>
          </p:txBody>
        </p:sp>
        <p:grpSp>
          <p:nvGrpSpPr>
            <p:cNvPr id="134194" name="Group 115"/>
            <p:cNvGrpSpPr>
              <a:grpSpLocks/>
            </p:cNvGrpSpPr>
            <p:nvPr/>
          </p:nvGrpSpPr>
          <p:grpSpPr bwMode="auto">
            <a:xfrm>
              <a:off x="3434" y="2640"/>
              <a:ext cx="170" cy="144"/>
              <a:chOff x="3888" y="2784"/>
              <a:chExt cx="192" cy="144"/>
            </a:xfrm>
          </p:grpSpPr>
          <p:sp>
            <p:nvSpPr>
              <p:cNvPr id="134221" name="Line 116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22" name="Line 117"/>
              <p:cNvSpPr>
                <a:spLocks noChangeShapeType="1"/>
              </p:cNvSpPr>
              <p:nvPr/>
            </p:nvSpPr>
            <p:spPr bwMode="auto">
              <a:xfrm>
                <a:off x="3888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23" name="Line 118"/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95" name="Rectangle 119"/>
            <p:cNvSpPr>
              <a:spLocks noChangeArrowheads="1"/>
            </p:cNvSpPr>
            <p:nvPr/>
          </p:nvSpPr>
          <p:spPr bwMode="auto">
            <a:xfrm>
              <a:off x="4010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4</a:t>
              </a:r>
            </a:p>
          </p:txBody>
        </p:sp>
        <p:grpSp>
          <p:nvGrpSpPr>
            <p:cNvPr id="134196" name="Group 120"/>
            <p:cNvGrpSpPr>
              <a:grpSpLocks/>
            </p:cNvGrpSpPr>
            <p:nvPr/>
          </p:nvGrpSpPr>
          <p:grpSpPr bwMode="auto">
            <a:xfrm>
              <a:off x="4010" y="2640"/>
              <a:ext cx="170" cy="144"/>
              <a:chOff x="3888" y="2784"/>
              <a:chExt cx="192" cy="144"/>
            </a:xfrm>
          </p:grpSpPr>
          <p:sp>
            <p:nvSpPr>
              <p:cNvPr id="134218" name="Line 121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19" name="Line 122"/>
              <p:cNvSpPr>
                <a:spLocks noChangeShapeType="1"/>
              </p:cNvSpPr>
              <p:nvPr/>
            </p:nvSpPr>
            <p:spPr bwMode="auto">
              <a:xfrm>
                <a:off x="3888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20" name="Line 123"/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97" name="Rectangle 124"/>
            <p:cNvSpPr>
              <a:spLocks noChangeArrowheads="1"/>
            </p:cNvSpPr>
            <p:nvPr/>
          </p:nvSpPr>
          <p:spPr bwMode="auto">
            <a:xfrm>
              <a:off x="4298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5</a:t>
              </a:r>
            </a:p>
          </p:txBody>
        </p:sp>
        <p:grpSp>
          <p:nvGrpSpPr>
            <p:cNvPr id="134198" name="Group 125"/>
            <p:cNvGrpSpPr>
              <a:grpSpLocks/>
            </p:cNvGrpSpPr>
            <p:nvPr/>
          </p:nvGrpSpPr>
          <p:grpSpPr bwMode="auto">
            <a:xfrm>
              <a:off x="4298" y="2640"/>
              <a:ext cx="170" cy="144"/>
              <a:chOff x="3888" y="2784"/>
              <a:chExt cx="192" cy="144"/>
            </a:xfrm>
          </p:grpSpPr>
          <p:sp>
            <p:nvSpPr>
              <p:cNvPr id="134215" name="Line 126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16" name="Line 127"/>
              <p:cNvSpPr>
                <a:spLocks noChangeShapeType="1"/>
              </p:cNvSpPr>
              <p:nvPr/>
            </p:nvSpPr>
            <p:spPr bwMode="auto">
              <a:xfrm>
                <a:off x="3888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17" name="Line 128"/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99" name="Rectangle 129"/>
            <p:cNvSpPr>
              <a:spLocks noChangeArrowheads="1"/>
            </p:cNvSpPr>
            <p:nvPr/>
          </p:nvSpPr>
          <p:spPr bwMode="auto">
            <a:xfrm>
              <a:off x="4586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6</a:t>
              </a:r>
            </a:p>
          </p:txBody>
        </p:sp>
        <p:grpSp>
          <p:nvGrpSpPr>
            <p:cNvPr id="134200" name="Group 130"/>
            <p:cNvGrpSpPr>
              <a:grpSpLocks/>
            </p:cNvGrpSpPr>
            <p:nvPr/>
          </p:nvGrpSpPr>
          <p:grpSpPr bwMode="auto">
            <a:xfrm>
              <a:off x="4586" y="2640"/>
              <a:ext cx="170" cy="144"/>
              <a:chOff x="3888" y="2784"/>
              <a:chExt cx="192" cy="144"/>
            </a:xfrm>
          </p:grpSpPr>
          <p:sp>
            <p:nvSpPr>
              <p:cNvPr id="134212" name="Line 131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13" name="Line 132"/>
              <p:cNvSpPr>
                <a:spLocks noChangeShapeType="1"/>
              </p:cNvSpPr>
              <p:nvPr/>
            </p:nvSpPr>
            <p:spPr bwMode="auto">
              <a:xfrm>
                <a:off x="3888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14" name="Line 133"/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201" name="Rectangle 134"/>
            <p:cNvSpPr>
              <a:spLocks noChangeArrowheads="1"/>
            </p:cNvSpPr>
            <p:nvPr/>
          </p:nvSpPr>
          <p:spPr bwMode="auto">
            <a:xfrm>
              <a:off x="4874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7</a:t>
              </a:r>
            </a:p>
          </p:txBody>
        </p:sp>
        <p:grpSp>
          <p:nvGrpSpPr>
            <p:cNvPr id="134202" name="Group 135"/>
            <p:cNvGrpSpPr>
              <a:grpSpLocks/>
            </p:cNvGrpSpPr>
            <p:nvPr/>
          </p:nvGrpSpPr>
          <p:grpSpPr bwMode="auto">
            <a:xfrm>
              <a:off x="4874" y="2640"/>
              <a:ext cx="170" cy="144"/>
              <a:chOff x="3888" y="2784"/>
              <a:chExt cx="192" cy="144"/>
            </a:xfrm>
          </p:grpSpPr>
          <p:sp>
            <p:nvSpPr>
              <p:cNvPr id="134209" name="Line 136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10" name="Line 137"/>
              <p:cNvSpPr>
                <a:spLocks noChangeShapeType="1"/>
              </p:cNvSpPr>
              <p:nvPr/>
            </p:nvSpPr>
            <p:spPr bwMode="auto">
              <a:xfrm>
                <a:off x="3888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11" name="Line 138"/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203" name="Rectangle 139"/>
            <p:cNvSpPr>
              <a:spLocks noChangeArrowheads="1"/>
            </p:cNvSpPr>
            <p:nvPr/>
          </p:nvSpPr>
          <p:spPr bwMode="auto">
            <a:xfrm>
              <a:off x="5162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8</a:t>
              </a:r>
            </a:p>
          </p:txBody>
        </p:sp>
        <p:grpSp>
          <p:nvGrpSpPr>
            <p:cNvPr id="134204" name="Group 140"/>
            <p:cNvGrpSpPr>
              <a:grpSpLocks/>
            </p:cNvGrpSpPr>
            <p:nvPr/>
          </p:nvGrpSpPr>
          <p:grpSpPr bwMode="auto">
            <a:xfrm>
              <a:off x="5162" y="2640"/>
              <a:ext cx="170" cy="144"/>
              <a:chOff x="3888" y="2784"/>
              <a:chExt cx="192" cy="144"/>
            </a:xfrm>
          </p:grpSpPr>
          <p:sp>
            <p:nvSpPr>
              <p:cNvPr id="134206" name="Line 141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07" name="Line 142"/>
              <p:cNvSpPr>
                <a:spLocks noChangeShapeType="1"/>
              </p:cNvSpPr>
              <p:nvPr/>
            </p:nvSpPr>
            <p:spPr bwMode="auto">
              <a:xfrm>
                <a:off x="3888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08" name="Line 143"/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205" name="Line 144"/>
            <p:cNvSpPr>
              <a:spLocks noChangeShapeType="1"/>
            </p:cNvSpPr>
            <p:nvPr/>
          </p:nvSpPr>
          <p:spPr bwMode="auto">
            <a:xfrm>
              <a:off x="3552" y="110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B263BE1-3380-F4BB-16ED-A305FCBB1F00}"/>
                  </a:ext>
                </a:extLst>
              </p14:cNvPr>
              <p14:cNvContentPartPr/>
              <p14:nvPr/>
            </p14:nvContentPartPr>
            <p14:xfrm>
              <a:off x="468720" y="4974921"/>
              <a:ext cx="277200" cy="558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B263BE1-3380-F4BB-16ED-A305FCBB1F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9720" y="4966281"/>
                <a:ext cx="29484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F49EA88-3228-8DFD-F5B9-A9111D97A805}"/>
                  </a:ext>
                </a:extLst>
              </p14:cNvPr>
              <p14:cNvContentPartPr/>
              <p14:nvPr/>
            </p14:nvContentPartPr>
            <p14:xfrm>
              <a:off x="-1091880" y="942561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F49EA88-3228-8DFD-F5B9-A9111D97A8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100520" y="93356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10" grpId="0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968375" y="457200"/>
            <a:ext cx="6111266" cy="5254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+mn-ea"/>
              </a:rPr>
              <a:t>用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+mn-ea"/>
              </a:rPr>
              <a:t>2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+mn-ea"/>
              </a:rPr>
              <a:t>片</a:t>
            </a:r>
            <a:r>
              <a:rPr lang="en-US" altLang="zh-CN" sz="2800" b="1" dirty="0">
                <a:solidFill>
                  <a:srgbClr val="0033CC"/>
                </a:solidFill>
                <a:highlight>
                  <a:srgbClr val="FFFF00"/>
                </a:highlight>
                <a:latin typeface="+mn-lt"/>
                <a:ea typeface="+mn-ea"/>
              </a:rPr>
              <a:t>74LS153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+mn-ea"/>
              </a:rPr>
              <a:t>多路选择器选择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+mn-ea"/>
              </a:rPr>
              <a:t>8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+mn-ea"/>
              </a:rPr>
              <a:t>路信号</a:t>
            </a:r>
          </a:p>
        </p:txBody>
      </p:sp>
      <p:graphicFrame>
        <p:nvGraphicFramePr>
          <p:cNvPr id="238595" name="Object 3"/>
          <p:cNvGraphicFramePr>
            <a:graphicFrameLocks noChangeAspect="1"/>
          </p:cNvGraphicFramePr>
          <p:nvPr/>
        </p:nvGraphicFramePr>
        <p:xfrm>
          <a:off x="1044575" y="4572000"/>
          <a:ext cx="426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38280" imgH="286920" progId="Equation.3">
                  <p:embed/>
                </p:oleObj>
              </mc:Choice>
              <mc:Fallback>
                <p:oleObj name="公式" r:id="rId2" imgW="2438280" imgH="28692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4572000"/>
                        <a:ext cx="4267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6" name="Object 4"/>
          <p:cNvGraphicFramePr>
            <a:graphicFrameLocks noChangeAspect="1"/>
          </p:cNvGraphicFramePr>
          <p:nvPr/>
        </p:nvGraphicFramePr>
        <p:xfrm>
          <a:off x="1120775" y="5181600"/>
          <a:ext cx="4162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19200" imgH="286920" progId="Equation.3">
                  <p:embed/>
                </p:oleObj>
              </mc:Choice>
              <mc:Fallback>
                <p:oleObj name="公式" r:id="rId4" imgW="2419200" imgH="28692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5181600"/>
                        <a:ext cx="41624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892175" y="5715000"/>
            <a:ext cx="7187330" cy="5254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  <a:highlight>
                  <a:srgbClr val="FFFF00"/>
                </a:highlight>
                <a:latin typeface="Franklin Gothic Book" pitchFamily="34" charset="0"/>
                <a:ea typeface="华文楷体" pitchFamily="2" charset="-122"/>
              </a:rPr>
              <a:t>若</a:t>
            </a:r>
            <a:r>
              <a:rPr lang="en-US" altLang="zh-CN" sz="2800" b="1" i="1" dirty="0">
                <a:solidFill>
                  <a:srgbClr val="CC0000"/>
                </a:solidFill>
                <a:highlight>
                  <a:srgbClr val="FFFF00"/>
                </a:highlight>
                <a:latin typeface="Franklin Gothic Book" pitchFamily="34" charset="0"/>
                <a:ea typeface="华文楷体" pitchFamily="2" charset="-122"/>
              </a:rPr>
              <a:t>A</a:t>
            </a:r>
            <a:r>
              <a:rPr lang="en-US" altLang="zh-CN" sz="2800" b="1" baseline="-25000" dirty="0">
                <a:solidFill>
                  <a:srgbClr val="CC0000"/>
                </a:solidFill>
                <a:highlight>
                  <a:srgbClr val="FFFF00"/>
                </a:highlight>
                <a:latin typeface="Franklin Gothic Book" pitchFamily="34" charset="0"/>
                <a:ea typeface="华文楷体" pitchFamily="2" charset="-122"/>
              </a:rPr>
              <a:t>2</a:t>
            </a:r>
            <a:r>
              <a:rPr lang="en-US" altLang="zh-CN" sz="2800" b="1" i="1" dirty="0">
                <a:solidFill>
                  <a:srgbClr val="CC0000"/>
                </a:solidFill>
                <a:highlight>
                  <a:srgbClr val="FFFF00"/>
                </a:highlight>
                <a:latin typeface="Franklin Gothic Book" pitchFamily="34" charset="0"/>
                <a:ea typeface="华文楷体" pitchFamily="2" charset="-122"/>
              </a:rPr>
              <a:t>A</a:t>
            </a:r>
            <a:r>
              <a:rPr lang="en-US" altLang="zh-CN" sz="2800" b="1" baseline="-25000" dirty="0">
                <a:solidFill>
                  <a:srgbClr val="CC0000"/>
                </a:solidFill>
                <a:highlight>
                  <a:srgbClr val="FFFF00"/>
                </a:highlight>
                <a:latin typeface="Franklin Gothic Book" pitchFamily="34" charset="0"/>
                <a:ea typeface="华文楷体" pitchFamily="2" charset="-122"/>
              </a:rPr>
              <a:t>1</a:t>
            </a:r>
            <a:r>
              <a:rPr lang="en-US" altLang="zh-CN" sz="2800" b="1" i="1" dirty="0">
                <a:solidFill>
                  <a:srgbClr val="CC0000"/>
                </a:solidFill>
                <a:highlight>
                  <a:srgbClr val="FFFF00"/>
                </a:highlight>
                <a:latin typeface="Franklin Gothic Book" pitchFamily="34" charset="0"/>
                <a:ea typeface="华文楷体" pitchFamily="2" charset="-122"/>
              </a:rPr>
              <a:t>A</a:t>
            </a:r>
            <a:r>
              <a:rPr lang="en-US" altLang="zh-CN" sz="2800" b="1" baseline="-25000" dirty="0">
                <a:solidFill>
                  <a:srgbClr val="CC0000"/>
                </a:solidFill>
                <a:highlight>
                  <a:srgbClr val="FFFF00"/>
                </a:highlight>
                <a:latin typeface="Franklin Gothic Book" pitchFamily="34" charset="0"/>
                <a:ea typeface="华文楷体" pitchFamily="2" charset="-122"/>
              </a:rPr>
              <a:t>0</a:t>
            </a:r>
            <a:r>
              <a:rPr lang="en-US" altLang="zh-CN" sz="2800" b="1" dirty="0">
                <a:solidFill>
                  <a:srgbClr val="CC0000"/>
                </a:solidFill>
                <a:highlight>
                  <a:srgbClr val="FFFF00"/>
                </a:highlight>
                <a:latin typeface="Franklin Gothic Book" pitchFamily="34" charset="0"/>
                <a:ea typeface="华文楷体" pitchFamily="2" charset="-122"/>
              </a:rPr>
              <a:t>=010</a:t>
            </a:r>
            <a:r>
              <a:rPr lang="en-US" altLang="zh-CN" sz="2800" b="1" dirty="0">
                <a:solidFill>
                  <a:srgbClr val="000099"/>
                </a:solidFill>
                <a:highlight>
                  <a:srgbClr val="FFFF00"/>
                </a:highlight>
                <a:latin typeface="Franklin Gothic Book" pitchFamily="34" charset="0"/>
                <a:ea typeface="华文楷体" pitchFamily="2" charset="-122"/>
              </a:rPr>
              <a:t>,  </a:t>
            </a:r>
            <a:r>
              <a:rPr lang="zh-CN" altLang="en-US" sz="2800" b="1" dirty="0">
                <a:solidFill>
                  <a:srgbClr val="000099"/>
                </a:solidFill>
                <a:highlight>
                  <a:srgbClr val="FFFF00"/>
                </a:highlight>
                <a:latin typeface="Franklin Gothic Book" pitchFamily="34" charset="0"/>
                <a:ea typeface="华文楷体" pitchFamily="2" charset="-122"/>
              </a:rPr>
              <a:t>输出选中</a:t>
            </a:r>
            <a:r>
              <a:rPr lang="en-US" altLang="zh-CN" sz="2800" b="1" dirty="0">
                <a:solidFill>
                  <a:srgbClr val="CC0000"/>
                </a:solidFill>
                <a:highlight>
                  <a:srgbClr val="FFFF00"/>
                </a:highlight>
                <a:latin typeface="Franklin Gothic Book" pitchFamily="34" charset="0"/>
                <a:ea typeface="华文楷体" pitchFamily="2" charset="-122"/>
              </a:rPr>
              <a:t>1</a:t>
            </a:r>
            <a:r>
              <a:rPr lang="en-US" altLang="zh-CN" sz="2800" b="1" i="1" dirty="0">
                <a:solidFill>
                  <a:srgbClr val="CC0000"/>
                </a:solidFill>
                <a:highlight>
                  <a:srgbClr val="FFFF00"/>
                </a:highlight>
                <a:latin typeface="Franklin Gothic Book" pitchFamily="34" charset="0"/>
                <a:ea typeface="华文楷体" pitchFamily="2" charset="-122"/>
              </a:rPr>
              <a:t>D</a:t>
            </a:r>
            <a:r>
              <a:rPr lang="en-US" altLang="zh-CN" sz="2800" b="1" baseline="-25000" dirty="0">
                <a:solidFill>
                  <a:srgbClr val="CC0000"/>
                </a:solidFill>
                <a:highlight>
                  <a:srgbClr val="FFFF00"/>
                </a:highlight>
                <a:latin typeface="Franklin Gothic Book" pitchFamily="34" charset="0"/>
                <a:ea typeface="华文楷体" pitchFamily="2" charset="-122"/>
              </a:rPr>
              <a:t>2</a:t>
            </a:r>
            <a:r>
              <a:rPr lang="zh-CN" altLang="en-US" sz="2800" b="1" dirty="0">
                <a:solidFill>
                  <a:srgbClr val="000099"/>
                </a:solidFill>
                <a:highlight>
                  <a:srgbClr val="FFFF00"/>
                </a:highlight>
                <a:latin typeface="Franklin Gothic Book" pitchFamily="34" charset="0"/>
                <a:ea typeface="华文楷体" pitchFamily="2" charset="-122"/>
              </a:rPr>
              <a:t>路的数据信号。</a:t>
            </a:r>
          </a:p>
        </p:txBody>
      </p:sp>
      <p:sp>
        <p:nvSpPr>
          <p:cNvPr id="135174" name="Line 6"/>
          <p:cNvSpPr>
            <a:spLocks noChangeShapeType="1"/>
          </p:cNvSpPr>
          <p:nvPr/>
        </p:nvSpPr>
        <p:spPr bwMode="auto">
          <a:xfrm>
            <a:off x="1958975" y="1143000"/>
            <a:ext cx="0" cy="17526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5175" name="Line 7"/>
          <p:cNvSpPr>
            <a:spLocks noChangeShapeType="1"/>
          </p:cNvSpPr>
          <p:nvPr/>
        </p:nvSpPr>
        <p:spPr bwMode="auto">
          <a:xfrm>
            <a:off x="1958975" y="1143000"/>
            <a:ext cx="13716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5176" name="Group 8"/>
          <p:cNvGrpSpPr>
            <a:grpSpLocks/>
          </p:cNvGrpSpPr>
          <p:nvPr/>
        </p:nvGrpSpPr>
        <p:grpSpPr bwMode="auto">
          <a:xfrm>
            <a:off x="2428876" y="1143000"/>
            <a:ext cx="4406901" cy="2895601"/>
            <a:chOff x="1530" y="720"/>
            <a:chExt cx="2776" cy="1824"/>
          </a:xfrm>
        </p:grpSpPr>
        <p:sp>
          <p:nvSpPr>
            <p:cNvPr id="135195" name="Rectangle 9"/>
            <p:cNvSpPr>
              <a:spLocks noChangeArrowheads="1"/>
            </p:cNvSpPr>
            <p:nvPr/>
          </p:nvSpPr>
          <p:spPr bwMode="auto">
            <a:xfrm>
              <a:off x="1618" y="1152"/>
              <a:ext cx="2400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35196" name="Text Box 10"/>
            <p:cNvSpPr txBox="1">
              <a:spLocks noChangeArrowheads="1"/>
            </p:cNvSpPr>
            <p:nvPr/>
          </p:nvSpPr>
          <p:spPr bwMode="auto">
            <a:xfrm>
              <a:off x="2194" y="1296"/>
              <a:ext cx="9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" pitchFamily="18" charset="0"/>
                  <a:ea typeface="华文楷体" pitchFamily="2" charset="-122"/>
                </a:rPr>
                <a:t>74LS153</a:t>
              </a:r>
            </a:p>
          </p:txBody>
        </p:sp>
        <p:sp>
          <p:nvSpPr>
            <p:cNvPr id="135197" name="Rectangle 11"/>
            <p:cNvSpPr>
              <a:spLocks noChangeArrowheads="1"/>
            </p:cNvSpPr>
            <p:nvPr/>
          </p:nvSpPr>
          <p:spPr bwMode="auto">
            <a:xfrm>
              <a:off x="2338" y="1584"/>
              <a:ext cx="9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" pitchFamily="18" charset="0"/>
                  <a:ea typeface="华文楷体" pitchFamily="2" charset="-122"/>
                </a:rPr>
                <a:t>(</a:t>
              </a:r>
              <a:r>
                <a:rPr lang="zh-CN" altLang="en-US" sz="2800" b="1">
                  <a:latin typeface="" pitchFamily="18" charset="0"/>
                  <a:ea typeface="华文楷体" pitchFamily="2" charset="-122"/>
                </a:rPr>
                <a:t>双</a:t>
              </a:r>
              <a:r>
                <a:rPr lang="en-US" altLang="zh-CN" sz="2800" b="1">
                  <a:latin typeface="" pitchFamily="18" charset="0"/>
                  <a:ea typeface="华文楷体" pitchFamily="2" charset="-122"/>
                </a:rPr>
                <a:t>4</a:t>
              </a:r>
              <a:r>
                <a:rPr lang="zh-CN" altLang="en-US" sz="2800" b="1">
                  <a:latin typeface="" pitchFamily="18" charset="0"/>
                  <a:ea typeface="华文楷体" pitchFamily="2" charset="-122"/>
                </a:rPr>
                <a:t>选</a:t>
              </a:r>
              <a:r>
                <a:rPr lang="en-US" altLang="zh-CN" sz="2800" b="1">
                  <a:latin typeface="" pitchFamily="18" charset="0"/>
                  <a:ea typeface="华文楷体" pitchFamily="2" charset="-122"/>
                </a:rPr>
                <a:t>1)</a:t>
              </a:r>
              <a:endParaRPr lang="en-US" altLang="zh-CN" sz="2800" b="1" baseline="-25000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135198" name="Rectangle 12"/>
            <p:cNvSpPr>
              <a:spLocks noChangeArrowheads="1"/>
            </p:cNvSpPr>
            <p:nvPr/>
          </p:nvSpPr>
          <p:spPr bwMode="auto">
            <a:xfrm>
              <a:off x="2482" y="720"/>
              <a:ext cx="4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" pitchFamily="18" charset="0"/>
                  <a:ea typeface="华文楷体" pitchFamily="2" charset="-122"/>
                </a:rPr>
                <a:t>2</a:t>
              </a:r>
              <a:r>
                <a:rPr lang="en-US" altLang="zh-CN" b="1" i="1">
                  <a:latin typeface="" pitchFamily="18" charset="0"/>
                  <a:ea typeface="华文楷体" pitchFamily="2" charset="-122"/>
                </a:rPr>
                <a:t>D</a:t>
              </a:r>
              <a:r>
                <a:rPr lang="en-US" altLang="zh-CN" b="1" baseline="-25000">
                  <a:latin typeface="" pitchFamily="18" charset="0"/>
                  <a:ea typeface="华文楷体" pitchFamily="2" charset="-122"/>
                </a:rPr>
                <a:t>3</a:t>
              </a:r>
            </a:p>
          </p:txBody>
        </p:sp>
        <p:sp>
          <p:nvSpPr>
            <p:cNvPr id="135199" name="Rectangle 13"/>
            <p:cNvSpPr>
              <a:spLocks noChangeArrowheads="1"/>
            </p:cNvSpPr>
            <p:nvPr/>
          </p:nvSpPr>
          <p:spPr bwMode="auto">
            <a:xfrm>
              <a:off x="2770" y="720"/>
              <a:ext cx="4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" pitchFamily="18" charset="0"/>
                  <a:ea typeface="华文楷体" pitchFamily="2" charset="-122"/>
                </a:rPr>
                <a:t>2</a:t>
              </a:r>
              <a:r>
                <a:rPr lang="en-US" altLang="zh-CN" b="1" i="1" dirty="0">
                  <a:latin typeface="" pitchFamily="18" charset="0"/>
                  <a:ea typeface="华文楷体" pitchFamily="2" charset="-122"/>
                </a:rPr>
                <a:t>D</a:t>
              </a:r>
              <a:r>
                <a:rPr lang="en-US" altLang="zh-CN" b="1" baseline="-25000" dirty="0">
                  <a:latin typeface="" pitchFamily="18" charset="0"/>
                  <a:ea typeface="华文楷体" pitchFamily="2" charset="-122"/>
                </a:rPr>
                <a:t>2</a:t>
              </a:r>
            </a:p>
          </p:txBody>
        </p:sp>
        <p:sp>
          <p:nvSpPr>
            <p:cNvPr id="135200" name="Rectangle 14"/>
            <p:cNvSpPr>
              <a:spLocks noChangeArrowheads="1"/>
            </p:cNvSpPr>
            <p:nvPr/>
          </p:nvSpPr>
          <p:spPr bwMode="auto">
            <a:xfrm>
              <a:off x="3058" y="72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" pitchFamily="18" charset="0"/>
                  <a:ea typeface="华文楷体" pitchFamily="2" charset="-122"/>
                </a:rPr>
                <a:t>2</a:t>
              </a:r>
              <a:r>
                <a:rPr lang="en-US" altLang="zh-CN" b="1" i="1">
                  <a:latin typeface="" pitchFamily="18" charset="0"/>
                  <a:ea typeface="华文楷体" pitchFamily="2" charset="-122"/>
                </a:rPr>
                <a:t>D</a:t>
              </a:r>
              <a:r>
                <a:rPr lang="en-US" altLang="zh-CN" b="1" baseline="-25000">
                  <a:latin typeface="" pitchFamily="18" charset="0"/>
                  <a:ea typeface="华文楷体" pitchFamily="2" charset="-122"/>
                </a:rPr>
                <a:t>1</a:t>
              </a:r>
            </a:p>
          </p:txBody>
        </p:sp>
        <p:sp>
          <p:nvSpPr>
            <p:cNvPr id="135201" name="Rectangle 15"/>
            <p:cNvSpPr>
              <a:spLocks noChangeArrowheads="1"/>
            </p:cNvSpPr>
            <p:nvPr/>
          </p:nvSpPr>
          <p:spPr bwMode="auto">
            <a:xfrm>
              <a:off x="3346" y="72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" pitchFamily="18" charset="0"/>
                  <a:ea typeface="华文楷体" pitchFamily="2" charset="-122"/>
                </a:rPr>
                <a:t>2</a:t>
              </a:r>
              <a:r>
                <a:rPr lang="en-US" altLang="zh-CN" b="1" i="1">
                  <a:latin typeface="" pitchFamily="18" charset="0"/>
                  <a:ea typeface="华文楷体" pitchFamily="2" charset="-122"/>
                </a:rPr>
                <a:t>D</a:t>
              </a:r>
              <a:r>
                <a:rPr lang="en-US" altLang="zh-CN" b="1" baseline="-25000">
                  <a:latin typeface="" pitchFamily="18" charset="0"/>
                  <a:ea typeface="华文楷体" pitchFamily="2" charset="-122"/>
                </a:rPr>
                <a:t>0</a:t>
              </a:r>
            </a:p>
          </p:txBody>
        </p:sp>
        <p:sp>
          <p:nvSpPr>
            <p:cNvPr id="135202" name="Rectangle 16"/>
            <p:cNvSpPr>
              <a:spLocks noChangeArrowheads="1"/>
            </p:cNvSpPr>
            <p:nvPr/>
          </p:nvSpPr>
          <p:spPr bwMode="auto">
            <a:xfrm>
              <a:off x="3634" y="720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" pitchFamily="18" charset="0"/>
                  <a:ea typeface="华文楷体" pitchFamily="2" charset="-122"/>
                </a:rPr>
                <a:t>2</a:t>
              </a:r>
              <a:r>
                <a:rPr lang="en-US" altLang="zh-CN" b="1" i="1">
                  <a:latin typeface="" pitchFamily="18" charset="0"/>
                  <a:ea typeface="华文楷体" pitchFamily="2" charset="-122"/>
                </a:rPr>
                <a:t>Y</a:t>
              </a:r>
              <a:endParaRPr lang="en-US" altLang="zh-CN" b="1" baseline="-25000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135203" name="Rectangle 17"/>
            <p:cNvSpPr>
              <a:spLocks noChangeArrowheads="1"/>
            </p:cNvSpPr>
            <p:nvPr/>
          </p:nvSpPr>
          <p:spPr bwMode="auto">
            <a:xfrm>
              <a:off x="2160" y="72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" pitchFamily="18" charset="0"/>
                  <a:ea typeface="华文楷体" pitchFamily="2" charset="-122"/>
                </a:rPr>
                <a:t>A</a:t>
              </a:r>
              <a:r>
                <a:rPr lang="en-US" altLang="zh-CN" b="1" baseline="-25000" dirty="0">
                  <a:latin typeface="" pitchFamily="18" charset="0"/>
                  <a:ea typeface="华文楷体" pitchFamily="2" charset="-122"/>
                </a:rPr>
                <a:t>0</a:t>
              </a:r>
            </a:p>
          </p:txBody>
        </p:sp>
        <p:sp>
          <p:nvSpPr>
            <p:cNvPr id="135204" name="Text Box 18"/>
            <p:cNvSpPr txBox="1">
              <a:spLocks noChangeArrowheads="1"/>
            </p:cNvSpPr>
            <p:nvPr/>
          </p:nvSpPr>
          <p:spPr bwMode="auto">
            <a:xfrm>
              <a:off x="1890" y="720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" pitchFamily="18" charset="0"/>
                  <a:ea typeface="华文楷体" pitchFamily="2" charset="-122"/>
                </a:rPr>
                <a:t>2</a:t>
              </a:r>
              <a:r>
                <a:rPr lang="en-US" altLang="zh-CN" b="1" i="1" dirty="0">
                  <a:latin typeface="" pitchFamily="18" charset="0"/>
                  <a:ea typeface="华文楷体" pitchFamily="2" charset="-122"/>
                </a:rPr>
                <a:t>S</a:t>
              </a:r>
              <a:endParaRPr lang="en-US" altLang="zh-CN" b="1" dirty="0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135205" name="Line 19"/>
            <p:cNvSpPr>
              <a:spLocks noChangeShapeType="1"/>
            </p:cNvSpPr>
            <p:nvPr/>
          </p:nvSpPr>
          <p:spPr bwMode="auto">
            <a:xfrm>
              <a:off x="2064" y="765"/>
              <a:ext cx="96" cy="0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5206" name="Rectangle 20"/>
            <p:cNvSpPr>
              <a:spLocks noChangeArrowheads="1"/>
            </p:cNvSpPr>
            <p:nvPr/>
          </p:nvSpPr>
          <p:spPr bwMode="auto">
            <a:xfrm>
              <a:off x="1618" y="72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" pitchFamily="18" charset="0"/>
                  <a:ea typeface="华文楷体" pitchFamily="2" charset="-122"/>
                </a:rPr>
                <a:t>U</a:t>
              </a:r>
              <a:r>
                <a:rPr lang="en-US" altLang="zh-CN" b="1" baseline="-25000" dirty="0">
                  <a:latin typeface="" pitchFamily="18" charset="0"/>
                  <a:ea typeface="华文楷体" pitchFamily="2" charset="-122"/>
                </a:rPr>
                <a:t>CC</a:t>
              </a:r>
            </a:p>
          </p:txBody>
        </p:sp>
        <p:grpSp>
          <p:nvGrpSpPr>
            <p:cNvPr id="135207" name="Group 21"/>
            <p:cNvGrpSpPr>
              <a:grpSpLocks/>
            </p:cNvGrpSpPr>
            <p:nvPr/>
          </p:nvGrpSpPr>
          <p:grpSpPr bwMode="auto">
            <a:xfrm>
              <a:off x="2027" y="1008"/>
              <a:ext cx="170" cy="144"/>
              <a:chOff x="3312" y="1488"/>
              <a:chExt cx="192" cy="144"/>
            </a:xfrm>
          </p:grpSpPr>
          <p:sp>
            <p:nvSpPr>
              <p:cNvPr id="135296" name="Line 22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97" name="Line 23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98" name="Line 24"/>
              <p:cNvSpPr>
                <a:spLocks noChangeShapeType="1"/>
              </p:cNvSpPr>
              <p:nvPr/>
            </p:nvSpPr>
            <p:spPr bwMode="auto">
              <a:xfrm>
                <a:off x="3504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08" name="Rectangle 25"/>
            <p:cNvSpPr>
              <a:spLocks noChangeArrowheads="1"/>
            </p:cNvSpPr>
            <p:nvPr/>
          </p:nvSpPr>
          <p:spPr bwMode="auto">
            <a:xfrm>
              <a:off x="1949" y="96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dirty="0">
                  <a:latin typeface="" pitchFamily="18" charset="0"/>
                  <a:ea typeface="华文楷体" pitchFamily="2" charset="-122"/>
                </a:rPr>
                <a:t>15</a:t>
              </a:r>
            </a:p>
          </p:txBody>
        </p:sp>
        <p:grpSp>
          <p:nvGrpSpPr>
            <p:cNvPr id="135209" name="Group 26"/>
            <p:cNvGrpSpPr>
              <a:grpSpLocks/>
            </p:cNvGrpSpPr>
            <p:nvPr/>
          </p:nvGrpSpPr>
          <p:grpSpPr bwMode="auto">
            <a:xfrm>
              <a:off x="2315" y="1008"/>
              <a:ext cx="170" cy="144"/>
              <a:chOff x="3312" y="1488"/>
              <a:chExt cx="192" cy="144"/>
            </a:xfrm>
          </p:grpSpPr>
          <p:sp>
            <p:nvSpPr>
              <p:cNvPr id="135293" name="Line 27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94" name="Line 28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95" name="Line 29"/>
              <p:cNvSpPr>
                <a:spLocks noChangeShapeType="1"/>
              </p:cNvSpPr>
              <p:nvPr/>
            </p:nvSpPr>
            <p:spPr bwMode="auto">
              <a:xfrm>
                <a:off x="3504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10" name="Rectangle 30"/>
            <p:cNvSpPr>
              <a:spLocks noChangeArrowheads="1"/>
            </p:cNvSpPr>
            <p:nvPr/>
          </p:nvSpPr>
          <p:spPr bwMode="auto">
            <a:xfrm>
              <a:off x="2237" y="96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dirty="0">
                  <a:latin typeface="" pitchFamily="18" charset="0"/>
                  <a:ea typeface="华文楷体" pitchFamily="2" charset="-122"/>
                </a:rPr>
                <a:t>14</a:t>
              </a:r>
            </a:p>
          </p:txBody>
        </p:sp>
        <p:grpSp>
          <p:nvGrpSpPr>
            <p:cNvPr id="135211" name="Group 31"/>
            <p:cNvGrpSpPr>
              <a:grpSpLocks/>
            </p:cNvGrpSpPr>
            <p:nvPr/>
          </p:nvGrpSpPr>
          <p:grpSpPr bwMode="auto">
            <a:xfrm>
              <a:off x="2603" y="1008"/>
              <a:ext cx="170" cy="144"/>
              <a:chOff x="3312" y="1488"/>
              <a:chExt cx="192" cy="144"/>
            </a:xfrm>
          </p:grpSpPr>
          <p:sp>
            <p:nvSpPr>
              <p:cNvPr id="135290" name="Line 32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91" name="Line 33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92" name="Line 34"/>
              <p:cNvSpPr>
                <a:spLocks noChangeShapeType="1"/>
              </p:cNvSpPr>
              <p:nvPr/>
            </p:nvSpPr>
            <p:spPr bwMode="auto">
              <a:xfrm>
                <a:off x="3504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12" name="Rectangle 35"/>
            <p:cNvSpPr>
              <a:spLocks noChangeArrowheads="1"/>
            </p:cNvSpPr>
            <p:nvPr/>
          </p:nvSpPr>
          <p:spPr bwMode="auto">
            <a:xfrm>
              <a:off x="2525" y="96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dirty="0">
                  <a:latin typeface="" pitchFamily="18" charset="0"/>
                  <a:ea typeface="华文楷体" pitchFamily="2" charset="-122"/>
                </a:rPr>
                <a:t>13</a:t>
              </a:r>
            </a:p>
          </p:txBody>
        </p:sp>
        <p:grpSp>
          <p:nvGrpSpPr>
            <p:cNvPr id="135213" name="Group 36"/>
            <p:cNvGrpSpPr>
              <a:grpSpLocks/>
            </p:cNvGrpSpPr>
            <p:nvPr/>
          </p:nvGrpSpPr>
          <p:grpSpPr bwMode="auto">
            <a:xfrm>
              <a:off x="2891" y="1008"/>
              <a:ext cx="170" cy="144"/>
              <a:chOff x="3312" y="1488"/>
              <a:chExt cx="192" cy="144"/>
            </a:xfrm>
          </p:grpSpPr>
          <p:sp>
            <p:nvSpPr>
              <p:cNvPr id="135287" name="Line 37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88" name="Line 38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89" name="Line 39"/>
              <p:cNvSpPr>
                <a:spLocks noChangeShapeType="1"/>
              </p:cNvSpPr>
              <p:nvPr/>
            </p:nvSpPr>
            <p:spPr bwMode="auto">
              <a:xfrm>
                <a:off x="3504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14" name="Rectangle 40"/>
            <p:cNvSpPr>
              <a:spLocks noChangeArrowheads="1"/>
            </p:cNvSpPr>
            <p:nvPr/>
          </p:nvSpPr>
          <p:spPr bwMode="auto">
            <a:xfrm>
              <a:off x="2813" y="96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dirty="0">
                  <a:latin typeface="" pitchFamily="18" charset="0"/>
                  <a:ea typeface="华文楷体" pitchFamily="2" charset="-122"/>
                </a:rPr>
                <a:t>12</a:t>
              </a:r>
            </a:p>
          </p:txBody>
        </p:sp>
        <p:grpSp>
          <p:nvGrpSpPr>
            <p:cNvPr id="135215" name="Group 41"/>
            <p:cNvGrpSpPr>
              <a:grpSpLocks/>
            </p:cNvGrpSpPr>
            <p:nvPr/>
          </p:nvGrpSpPr>
          <p:grpSpPr bwMode="auto">
            <a:xfrm>
              <a:off x="3179" y="1008"/>
              <a:ext cx="170" cy="144"/>
              <a:chOff x="3312" y="1488"/>
              <a:chExt cx="192" cy="144"/>
            </a:xfrm>
          </p:grpSpPr>
          <p:sp>
            <p:nvSpPr>
              <p:cNvPr id="135284" name="Line 42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85" name="Line 43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86" name="Line 44"/>
              <p:cNvSpPr>
                <a:spLocks noChangeShapeType="1"/>
              </p:cNvSpPr>
              <p:nvPr/>
            </p:nvSpPr>
            <p:spPr bwMode="auto">
              <a:xfrm>
                <a:off x="3504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16" name="Rectangle 45"/>
            <p:cNvSpPr>
              <a:spLocks noChangeArrowheads="1"/>
            </p:cNvSpPr>
            <p:nvPr/>
          </p:nvSpPr>
          <p:spPr bwMode="auto">
            <a:xfrm>
              <a:off x="3134" y="96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dirty="0">
                  <a:latin typeface="" pitchFamily="18" charset="0"/>
                  <a:ea typeface="华文楷体" pitchFamily="2" charset="-122"/>
                </a:rPr>
                <a:t>11</a:t>
              </a:r>
            </a:p>
          </p:txBody>
        </p:sp>
        <p:grpSp>
          <p:nvGrpSpPr>
            <p:cNvPr id="135217" name="Group 46"/>
            <p:cNvGrpSpPr>
              <a:grpSpLocks/>
            </p:cNvGrpSpPr>
            <p:nvPr/>
          </p:nvGrpSpPr>
          <p:grpSpPr bwMode="auto">
            <a:xfrm>
              <a:off x="3467" y="1008"/>
              <a:ext cx="170" cy="144"/>
              <a:chOff x="3312" y="1488"/>
              <a:chExt cx="192" cy="144"/>
            </a:xfrm>
          </p:grpSpPr>
          <p:sp>
            <p:nvSpPr>
              <p:cNvPr id="135281" name="Line 47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82" name="Line 48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83" name="Line 49"/>
              <p:cNvSpPr>
                <a:spLocks noChangeShapeType="1"/>
              </p:cNvSpPr>
              <p:nvPr/>
            </p:nvSpPr>
            <p:spPr bwMode="auto">
              <a:xfrm>
                <a:off x="3504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18" name="Rectangle 50"/>
            <p:cNvSpPr>
              <a:spLocks noChangeArrowheads="1"/>
            </p:cNvSpPr>
            <p:nvPr/>
          </p:nvSpPr>
          <p:spPr bwMode="auto">
            <a:xfrm>
              <a:off x="3389" y="96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dirty="0">
                  <a:latin typeface="" pitchFamily="18" charset="0"/>
                  <a:ea typeface="华文楷体" pitchFamily="2" charset="-122"/>
                </a:rPr>
                <a:t>10</a:t>
              </a:r>
            </a:p>
          </p:txBody>
        </p:sp>
        <p:grpSp>
          <p:nvGrpSpPr>
            <p:cNvPr id="135219" name="Group 51"/>
            <p:cNvGrpSpPr>
              <a:grpSpLocks/>
            </p:cNvGrpSpPr>
            <p:nvPr/>
          </p:nvGrpSpPr>
          <p:grpSpPr bwMode="auto">
            <a:xfrm>
              <a:off x="3755" y="1008"/>
              <a:ext cx="170" cy="144"/>
              <a:chOff x="3312" y="1488"/>
              <a:chExt cx="192" cy="144"/>
            </a:xfrm>
          </p:grpSpPr>
          <p:sp>
            <p:nvSpPr>
              <p:cNvPr id="135278" name="Line 52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79" name="Line 53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80" name="Line 54"/>
              <p:cNvSpPr>
                <a:spLocks noChangeShapeType="1"/>
              </p:cNvSpPr>
              <p:nvPr/>
            </p:nvSpPr>
            <p:spPr bwMode="auto">
              <a:xfrm>
                <a:off x="3504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20" name="Rectangle 55"/>
            <p:cNvSpPr>
              <a:spLocks noChangeArrowheads="1"/>
            </p:cNvSpPr>
            <p:nvPr/>
          </p:nvSpPr>
          <p:spPr bwMode="auto">
            <a:xfrm>
              <a:off x="3719" y="960"/>
              <a:ext cx="2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dirty="0">
                  <a:latin typeface="" pitchFamily="18" charset="0"/>
                  <a:ea typeface="华文楷体" pitchFamily="2" charset="-122"/>
                </a:rPr>
                <a:t>9</a:t>
              </a:r>
            </a:p>
          </p:txBody>
        </p:sp>
        <p:grpSp>
          <p:nvGrpSpPr>
            <p:cNvPr id="135221" name="Group 56"/>
            <p:cNvGrpSpPr>
              <a:grpSpLocks/>
            </p:cNvGrpSpPr>
            <p:nvPr/>
          </p:nvGrpSpPr>
          <p:grpSpPr bwMode="auto">
            <a:xfrm>
              <a:off x="1739" y="1008"/>
              <a:ext cx="170" cy="144"/>
              <a:chOff x="3312" y="1488"/>
              <a:chExt cx="192" cy="144"/>
            </a:xfrm>
          </p:grpSpPr>
          <p:sp>
            <p:nvSpPr>
              <p:cNvPr id="135275" name="Line 57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76" name="Line 58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77" name="Line 59"/>
              <p:cNvSpPr>
                <a:spLocks noChangeShapeType="1"/>
              </p:cNvSpPr>
              <p:nvPr/>
            </p:nvSpPr>
            <p:spPr bwMode="auto">
              <a:xfrm>
                <a:off x="3504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22" name="Rectangle 60"/>
            <p:cNvSpPr>
              <a:spLocks noChangeArrowheads="1"/>
            </p:cNvSpPr>
            <p:nvPr/>
          </p:nvSpPr>
          <p:spPr bwMode="auto">
            <a:xfrm>
              <a:off x="1661" y="96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dirty="0">
                  <a:latin typeface="" pitchFamily="18" charset="0"/>
                  <a:ea typeface="华文楷体" pitchFamily="2" charset="-122"/>
                </a:rPr>
                <a:t>16</a:t>
              </a:r>
            </a:p>
          </p:txBody>
        </p:sp>
        <p:sp>
          <p:nvSpPr>
            <p:cNvPr id="135223" name="Text Box 61"/>
            <p:cNvSpPr txBox="1">
              <a:spLocks noChangeArrowheads="1"/>
            </p:cNvSpPr>
            <p:nvPr/>
          </p:nvSpPr>
          <p:spPr bwMode="auto">
            <a:xfrm>
              <a:off x="1530" y="2250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" pitchFamily="18" charset="0"/>
                  <a:ea typeface="华文楷体" pitchFamily="2" charset="-122"/>
                </a:rPr>
                <a:t>1</a:t>
              </a:r>
              <a:r>
                <a:rPr lang="en-US" altLang="zh-CN" b="1" i="1" dirty="0">
                  <a:latin typeface="" pitchFamily="18" charset="0"/>
                  <a:ea typeface="华文楷体" pitchFamily="2" charset="-122"/>
                </a:rPr>
                <a:t>S</a:t>
              </a:r>
              <a:endParaRPr lang="en-US" altLang="zh-CN" b="1" dirty="0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135224" name="Line 62"/>
            <p:cNvSpPr>
              <a:spLocks noChangeShapeType="1"/>
            </p:cNvSpPr>
            <p:nvPr/>
          </p:nvSpPr>
          <p:spPr bwMode="auto">
            <a:xfrm>
              <a:off x="1710" y="230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5225" name="Text Box 63"/>
            <p:cNvSpPr txBox="1">
              <a:spLocks noChangeArrowheads="1"/>
            </p:cNvSpPr>
            <p:nvPr/>
          </p:nvSpPr>
          <p:spPr bwMode="auto">
            <a:xfrm>
              <a:off x="1845" y="225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" pitchFamily="18" charset="0"/>
                  <a:ea typeface="华文楷体" pitchFamily="2" charset="-122"/>
                </a:rPr>
                <a:t>A</a:t>
              </a:r>
              <a:r>
                <a:rPr lang="en-US" altLang="zh-CN" b="1" baseline="-25000" dirty="0">
                  <a:latin typeface="" pitchFamily="18" charset="0"/>
                  <a:ea typeface="华文楷体" pitchFamily="2" charset="-122"/>
                </a:rPr>
                <a:t>1</a:t>
              </a:r>
              <a:endParaRPr lang="en-US" altLang="zh-CN" b="1" dirty="0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135226" name="Rectangle 64"/>
            <p:cNvSpPr>
              <a:spLocks noChangeArrowheads="1"/>
            </p:cNvSpPr>
            <p:nvPr/>
          </p:nvSpPr>
          <p:spPr bwMode="auto">
            <a:xfrm>
              <a:off x="2194" y="225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" pitchFamily="18" charset="0"/>
                  <a:ea typeface="华文楷体" pitchFamily="2" charset="-122"/>
                </a:rPr>
                <a:t>1</a:t>
              </a:r>
              <a:r>
                <a:rPr lang="en-US" altLang="zh-CN" b="1" i="1">
                  <a:latin typeface="" pitchFamily="18" charset="0"/>
                  <a:ea typeface="华文楷体" pitchFamily="2" charset="-122"/>
                </a:rPr>
                <a:t>D</a:t>
              </a:r>
              <a:r>
                <a:rPr lang="en-US" altLang="zh-CN" b="1" baseline="-25000">
                  <a:latin typeface="" pitchFamily="18" charset="0"/>
                  <a:ea typeface="华文楷体" pitchFamily="2" charset="-122"/>
                </a:rPr>
                <a:t>3</a:t>
              </a:r>
            </a:p>
          </p:txBody>
        </p:sp>
        <p:sp>
          <p:nvSpPr>
            <p:cNvPr id="135227" name="Rectangle 65"/>
            <p:cNvSpPr>
              <a:spLocks noChangeArrowheads="1"/>
            </p:cNvSpPr>
            <p:nvPr/>
          </p:nvSpPr>
          <p:spPr bwMode="auto">
            <a:xfrm>
              <a:off x="2530" y="2256"/>
              <a:ext cx="4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" pitchFamily="18" charset="0"/>
                  <a:ea typeface="华文楷体" pitchFamily="2" charset="-122"/>
                </a:rPr>
                <a:t>1</a:t>
              </a:r>
              <a:r>
                <a:rPr lang="en-US" altLang="zh-CN" b="1" i="1" dirty="0">
                  <a:latin typeface="" pitchFamily="18" charset="0"/>
                  <a:ea typeface="华文楷体" pitchFamily="2" charset="-122"/>
                </a:rPr>
                <a:t>D</a:t>
              </a:r>
              <a:r>
                <a:rPr lang="en-US" altLang="zh-CN" b="1" baseline="-25000" dirty="0">
                  <a:latin typeface="" pitchFamily="18" charset="0"/>
                  <a:ea typeface="华文楷体" pitchFamily="2" charset="-122"/>
                </a:rPr>
                <a:t>2</a:t>
              </a:r>
            </a:p>
          </p:txBody>
        </p:sp>
        <p:sp>
          <p:nvSpPr>
            <p:cNvPr id="135228" name="Rectangle 66"/>
            <p:cNvSpPr>
              <a:spLocks noChangeArrowheads="1"/>
            </p:cNvSpPr>
            <p:nvPr/>
          </p:nvSpPr>
          <p:spPr bwMode="auto">
            <a:xfrm>
              <a:off x="2818" y="225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" pitchFamily="18" charset="0"/>
                  <a:ea typeface="华文楷体" pitchFamily="2" charset="-122"/>
                </a:rPr>
                <a:t>1</a:t>
              </a:r>
              <a:r>
                <a:rPr lang="en-US" altLang="zh-CN" b="1" i="1">
                  <a:latin typeface="" pitchFamily="18" charset="0"/>
                  <a:ea typeface="华文楷体" pitchFamily="2" charset="-122"/>
                </a:rPr>
                <a:t>D</a:t>
              </a:r>
              <a:r>
                <a:rPr lang="en-US" altLang="zh-CN" b="1" baseline="-25000">
                  <a:latin typeface="" pitchFamily="18" charset="0"/>
                  <a:ea typeface="华文楷体" pitchFamily="2" charset="-122"/>
                </a:rPr>
                <a:t>1</a:t>
              </a:r>
            </a:p>
          </p:txBody>
        </p:sp>
        <p:sp>
          <p:nvSpPr>
            <p:cNvPr id="135229" name="Rectangle 67"/>
            <p:cNvSpPr>
              <a:spLocks noChangeArrowheads="1"/>
            </p:cNvSpPr>
            <p:nvPr/>
          </p:nvSpPr>
          <p:spPr bwMode="auto">
            <a:xfrm>
              <a:off x="3106" y="2256"/>
              <a:ext cx="4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" pitchFamily="18" charset="0"/>
                  <a:ea typeface="华文楷体" pitchFamily="2" charset="-122"/>
                </a:rPr>
                <a:t>1</a:t>
              </a:r>
              <a:r>
                <a:rPr lang="en-US" altLang="zh-CN" b="1" i="1" dirty="0">
                  <a:latin typeface="" pitchFamily="18" charset="0"/>
                  <a:ea typeface="华文楷体" pitchFamily="2" charset="-122"/>
                </a:rPr>
                <a:t>D</a:t>
              </a:r>
              <a:r>
                <a:rPr lang="en-US" altLang="zh-CN" b="1" baseline="-25000" dirty="0">
                  <a:latin typeface="" pitchFamily="18" charset="0"/>
                  <a:ea typeface="华文楷体" pitchFamily="2" charset="-122"/>
                </a:rPr>
                <a:t>0</a:t>
              </a:r>
            </a:p>
          </p:txBody>
        </p:sp>
        <p:sp>
          <p:nvSpPr>
            <p:cNvPr id="135230" name="Rectangle 68"/>
            <p:cNvSpPr>
              <a:spLocks noChangeArrowheads="1"/>
            </p:cNvSpPr>
            <p:nvPr/>
          </p:nvSpPr>
          <p:spPr bwMode="auto">
            <a:xfrm>
              <a:off x="3394" y="2256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" pitchFamily="18" charset="0"/>
                  <a:ea typeface="华文楷体" pitchFamily="2" charset="-122"/>
                </a:rPr>
                <a:t>1</a:t>
              </a:r>
              <a:r>
                <a:rPr lang="en-US" altLang="zh-CN" b="1" i="1">
                  <a:latin typeface="" pitchFamily="18" charset="0"/>
                  <a:ea typeface="华文楷体" pitchFamily="2" charset="-122"/>
                </a:rPr>
                <a:t>Y</a:t>
              </a:r>
              <a:endParaRPr lang="en-US" altLang="zh-CN" b="1" i="1" baseline="-25000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135231" name="Rectangle 69"/>
            <p:cNvSpPr>
              <a:spLocks noChangeArrowheads="1"/>
            </p:cNvSpPr>
            <p:nvPr/>
          </p:nvSpPr>
          <p:spPr bwMode="auto">
            <a:xfrm>
              <a:off x="3682" y="225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" pitchFamily="18" charset="0"/>
                  <a:ea typeface="华文楷体" pitchFamily="2" charset="-122"/>
                </a:rPr>
                <a:t>地</a:t>
              </a:r>
              <a:endParaRPr lang="zh-CN" altLang="en-US" b="1" baseline="-25000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135232" name="Rectangle 70"/>
            <p:cNvSpPr>
              <a:spLocks noChangeArrowheads="1"/>
            </p:cNvSpPr>
            <p:nvPr/>
          </p:nvSpPr>
          <p:spPr bwMode="auto">
            <a:xfrm>
              <a:off x="1710" y="2064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" pitchFamily="18" charset="0"/>
                  <a:ea typeface="华文楷体" pitchFamily="2" charset="-122"/>
                </a:rPr>
                <a:t>1</a:t>
              </a:r>
            </a:p>
          </p:txBody>
        </p:sp>
        <p:grpSp>
          <p:nvGrpSpPr>
            <p:cNvPr id="135233" name="Group 71"/>
            <p:cNvGrpSpPr>
              <a:grpSpLocks/>
            </p:cNvGrpSpPr>
            <p:nvPr/>
          </p:nvGrpSpPr>
          <p:grpSpPr bwMode="auto">
            <a:xfrm>
              <a:off x="1714" y="2112"/>
              <a:ext cx="170" cy="144"/>
              <a:chOff x="3888" y="2784"/>
              <a:chExt cx="192" cy="144"/>
            </a:xfrm>
          </p:grpSpPr>
          <p:sp>
            <p:nvSpPr>
              <p:cNvPr id="135272" name="Line 72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73" name="Line 73"/>
              <p:cNvSpPr>
                <a:spLocks noChangeShapeType="1"/>
              </p:cNvSpPr>
              <p:nvPr/>
            </p:nvSpPr>
            <p:spPr bwMode="auto">
              <a:xfrm>
                <a:off x="3888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74" name="Line 74"/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34" name="Rectangle 75"/>
            <p:cNvSpPr>
              <a:spLocks noChangeArrowheads="1"/>
            </p:cNvSpPr>
            <p:nvPr/>
          </p:nvSpPr>
          <p:spPr bwMode="auto">
            <a:xfrm>
              <a:off x="2290" y="2064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" pitchFamily="18" charset="0"/>
                  <a:ea typeface="华文楷体" pitchFamily="2" charset="-122"/>
                </a:rPr>
                <a:t>3</a:t>
              </a:r>
            </a:p>
          </p:txBody>
        </p:sp>
        <p:grpSp>
          <p:nvGrpSpPr>
            <p:cNvPr id="135235" name="Group 76"/>
            <p:cNvGrpSpPr>
              <a:grpSpLocks/>
            </p:cNvGrpSpPr>
            <p:nvPr/>
          </p:nvGrpSpPr>
          <p:grpSpPr bwMode="auto">
            <a:xfrm>
              <a:off x="2290" y="2112"/>
              <a:ext cx="170" cy="144"/>
              <a:chOff x="3888" y="2784"/>
              <a:chExt cx="192" cy="144"/>
            </a:xfrm>
          </p:grpSpPr>
          <p:sp>
            <p:nvSpPr>
              <p:cNvPr id="135269" name="Line 77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70" name="Line 78"/>
              <p:cNvSpPr>
                <a:spLocks noChangeShapeType="1"/>
              </p:cNvSpPr>
              <p:nvPr/>
            </p:nvSpPr>
            <p:spPr bwMode="auto">
              <a:xfrm>
                <a:off x="3888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71" name="Line 79"/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36" name="Rectangle 80"/>
            <p:cNvSpPr>
              <a:spLocks noChangeArrowheads="1"/>
            </p:cNvSpPr>
            <p:nvPr/>
          </p:nvSpPr>
          <p:spPr bwMode="auto">
            <a:xfrm>
              <a:off x="2002" y="2064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" pitchFamily="18" charset="0"/>
                  <a:ea typeface="华文楷体" pitchFamily="2" charset="-122"/>
                </a:rPr>
                <a:t>2</a:t>
              </a:r>
            </a:p>
          </p:txBody>
        </p:sp>
        <p:grpSp>
          <p:nvGrpSpPr>
            <p:cNvPr id="135237" name="Group 81"/>
            <p:cNvGrpSpPr>
              <a:grpSpLocks/>
            </p:cNvGrpSpPr>
            <p:nvPr/>
          </p:nvGrpSpPr>
          <p:grpSpPr bwMode="auto">
            <a:xfrm>
              <a:off x="2002" y="2112"/>
              <a:ext cx="170" cy="144"/>
              <a:chOff x="3888" y="2784"/>
              <a:chExt cx="192" cy="144"/>
            </a:xfrm>
          </p:grpSpPr>
          <p:sp>
            <p:nvSpPr>
              <p:cNvPr id="135266" name="Line 82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67" name="Line 83"/>
              <p:cNvSpPr>
                <a:spLocks noChangeShapeType="1"/>
              </p:cNvSpPr>
              <p:nvPr/>
            </p:nvSpPr>
            <p:spPr bwMode="auto">
              <a:xfrm>
                <a:off x="3888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68" name="Line 84"/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38" name="Rectangle 85"/>
            <p:cNvSpPr>
              <a:spLocks noChangeArrowheads="1"/>
            </p:cNvSpPr>
            <p:nvPr/>
          </p:nvSpPr>
          <p:spPr bwMode="auto">
            <a:xfrm>
              <a:off x="2578" y="2064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" pitchFamily="18" charset="0"/>
                  <a:ea typeface="华文楷体" pitchFamily="2" charset="-122"/>
                </a:rPr>
                <a:t>4</a:t>
              </a:r>
            </a:p>
          </p:txBody>
        </p:sp>
        <p:grpSp>
          <p:nvGrpSpPr>
            <p:cNvPr id="135239" name="Group 86"/>
            <p:cNvGrpSpPr>
              <a:grpSpLocks/>
            </p:cNvGrpSpPr>
            <p:nvPr/>
          </p:nvGrpSpPr>
          <p:grpSpPr bwMode="auto">
            <a:xfrm>
              <a:off x="2578" y="2112"/>
              <a:ext cx="170" cy="144"/>
              <a:chOff x="3888" y="2784"/>
              <a:chExt cx="192" cy="144"/>
            </a:xfrm>
          </p:grpSpPr>
          <p:sp>
            <p:nvSpPr>
              <p:cNvPr id="135263" name="Line 87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64" name="Line 88"/>
              <p:cNvSpPr>
                <a:spLocks noChangeShapeType="1"/>
              </p:cNvSpPr>
              <p:nvPr/>
            </p:nvSpPr>
            <p:spPr bwMode="auto">
              <a:xfrm>
                <a:off x="3888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65" name="Line 89"/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40" name="Rectangle 90"/>
            <p:cNvSpPr>
              <a:spLocks noChangeArrowheads="1"/>
            </p:cNvSpPr>
            <p:nvPr/>
          </p:nvSpPr>
          <p:spPr bwMode="auto">
            <a:xfrm>
              <a:off x="2866" y="2064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" pitchFamily="18" charset="0"/>
                  <a:ea typeface="华文楷体" pitchFamily="2" charset="-122"/>
                </a:rPr>
                <a:t>5</a:t>
              </a:r>
            </a:p>
          </p:txBody>
        </p:sp>
        <p:grpSp>
          <p:nvGrpSpPr>
            <p:cNvPr id="135241" name="Group 91"/>
            <p:cNvGrpSpPr>
              <a:grpSpLocks/>
            </p:cNvGrpSpPr>
            <p:nvPr/>
          </p:nvGrpSpPr>
          <p:grpSpPr bwMode="auto">
            <a:xfrm>
              <a:off x="2866" y="2112"/>
              <a:ext cx="170" cy="144"/>
              <a:chOff x="3888" y="2784"/>
              <a:chExt cx="192" cy="144"/>
            </a:xfrm>
          </p:grpSpPr>
          <p:sp>
            <p:nvSpPr>
              <p:cNvPr id="135260" name="Line 92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61" name="Line 93"/>
              <p:cNvSpPr>
                <a:spLocks noChangeShapeType="1"/>
              </p:cNvSpPr>
              <p:nvPr/>
            </p:nvSpPr>
            <p:spPr bwMode="auto">
              <a:xfrm>
                <a:off x="3888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62" name="Line 94"/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42" name="Rectangle 95"/>
            <p:cNvSpPr>
              <a:spLocks noChangeArrowheads="1"/>
            </p:cNvSpPr>
            <p:nvPr/>
          </p:nvSpPr>
          <p:spPr bwMode="auto">
            <a:xfrm>
              <a:off x="3154" y="2064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" pitchFamily="18" charset="0"/>
                  <a:ea typeface="华文楷体" pitchFamily="2" charset="-122"/>
                </a:rPr>
                <a:t>6</a:t>
              </a:r>
            </a:p>
          </p:txBody>
        </p:sp>
        <p:grpSp>
          <p:nvGrpSpPr>
            <p:cNvPr id="135243" name="Group 96"/>
            <p:cNvGrpSpPr>
              <a:grpSpLocks/>
            </p:cNvGrpSpPr>
            <p:nvPr/>
          </p:nvGrpSpPr>
          <p:grpSpPr bwMode="auto">
            <a:xfrm>
              <a:off x="3154" y="2112"/>
              <a:ext cx="170" cy="144"/>
              <a:chOff x="3888" y="2784"/>
              <a:chExt cx="192" cy="144"/>
            </a:xfrm>
          </p:grpSpPr>
          <p:sp>
            <p:nvSpPr>
              <p:cNvPr id="135257" name="Line 97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58" name="Line 98"/>
              <p:cNvSpPr>
                <a:spLocks noChangeShapeType="1"/>
              </p:cNvSpPr>
              <p:nvPr/>
            </p:nvSpPr>
            <p:spPr bwMode="auto">
              <a:xfrm>
                <a:off x="3888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59" name="Line 99"/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44" name="Rectangle 100"/>
            <p:cNvSpPr>
              <a:spLocks noChangeArrowheads="1"/>
            </p:cNvSpPr>
            <p:nvPr/>
          </p:nvSpPr>
          <p:spPr bwMode="auto">
            <a:xfrm>
              <a:off x="3442" y="2064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" pitchFamily="18" charset="0"/>
                  <a:ea typeface="华文楷体" pitchFamily="2" charset="-122"/>
                </a:rPr>
                <a:t>7</a:t>
              </a:r>
            </a:p>
          </p:txBody>
        </p:sp>
        <p:grpSp>
          <p:nvGrpSpPr>
            <p:cNvPr id="135245" name="Group 101"/>
            <p:cNvGrpSpPr>
              <a:grpSpLocks/>
            </p:cNvGrpSpPr>
            <p:nvPr/>
          </p:nvGrpSpPr>
          <p:grpSpPr bwMode="auto">
            <a:xfrm>
              <a:off x="3442" y="2112"/>
              <a:ext cx="170" cy="144"/>
              <a:chOff x="3888" y="2784"/>
              <a:chExt cx="192" cy="144"/>
            </a:xfrm>
          </p:grpSpPr>
          <p:sp>
            <p:nvSpPr>
              <p:cNvPr id="135254" name="Line 102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55" name="Line 103"/>
              <p:cNvSpPr>
                <a:spLocks noChangeShapeType="1"/>
              </p:cNvSpPr>
              <p:nvPr/>
            </p:nvSpPr>
            <p:spPr bwMode="auto">
              <a:xfrm>
                <a:off x="3888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56" name="Line 104"/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46" name="Rectangle 105"/>
            <p:cNvSpPr>
              <a:spLocks noChangeArrowheads="1"/>
            </p:cNvSpPr>
            <p:nvPr/>
          </p:nvSpPr>
          <p:spPr bwMode="auto">
            <a:xfrm>
              <a:off x="3730" y="2064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" pitchFamily="18" charset="0"/>
                  <a:ea typeface="华文楷体" pitchFamily="2" charset="-122"/>
                </a:rPr>
                <a:t>8</a:t>
              </a:r>
            </a:p>
          </p:txBody>
        </p:sp>
        <p:grpSp>
          <p:nvGrpSpPr>
            <p:cNvPr id="135247" name="Group 106"/>
            <p:cNvGrpSpPr>
              <a:grpSpLocks/>
            </p:cNvGrpSpPr>
            <p:nvPr/>
          </p:nvGrpSpPr>
          <p:grpSpPr bwMode="auto">
            <a:xfrm>
              <a:off x="3730" y="2112"/>
              <a:ext cx="170" cy="144"/>
              <a:chOff x="3888" y="2784"/>
              <a:chExt cx="192" cy="144"/>
            </a:xfrm>
          </p:grpSpPr>
          <p:sp>
            <p:nvSpPr>
              <p:cNvPr id="135251" name="Line 107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52" name="Line 108"/>
              <p:cNvSpPr>
                <a:spLocks noChangeShapeType="1"/>
              </p:cNvSpPr>
              <p:nvPr/>
            </p:nvSpPr>
            <p:spPr bwMode="auto">
              <a:xfrm>
                <a:off x="3888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53" name="Line 109"/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48" name="Line 110"/>
            <p:cNvSpPr>
              <a:spLocks noChangeShapeType="1"/>
            </p:cNvSpPr>
            <p:nvPr/>
          </p:nvSpPr>
          <p:spPr bwMode="auto">
            <a:xfrm>
              <a:off x="2098" y="720"/>
              <a:ext cx="0" cy="28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5249" name="Line 111"/>
            <p:cNvSpPr>
              <a:spLocks noChangeShapeType="1"/>
            </p:cNvSpPr>
            <p:nvPr/>
          </p:nvSpPr>
          <p:spPr bwMode="auto">
            <a:xfrm>
              <a:off x="2386" y="720"/>
              <a:ext cx="0" cy="28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5250" name="Line 112"/>
            <p:cNvSpPr>
              <a:spLocks noChangeShapeType="1"/>
            </p:cNvSpPr>
            <p:nvPr/>
          </p:nvSpPr>
          <p:spPr bwMode="auto">
            <a:xfrm>
              <a:off x="2386" y="720"/>
              <a:ext cx="192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5177" name="Rectangle 113"/>
          <p:cNvSpPr>
            <a:spLocks noChangeArrowheads="1"/>
          </p:cNvSpPr>
          <p:nvPr/>
        </p:nvSpPr>
        <p:spPr bwMode="auto">
          <a:xfrm>
            <a:off x="6683375" y="4953000"/>
            <a:ext cx="538163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" pitchFamily="18" charset="0"/>
                <a:ea typeface="华文楷体" pitchFamily="2" charset="-122"/>
              </a:rPr>
              <a:t>A</a:t>
            </a:r>
            <a:r>
              <a:rPr lang="en-US" altLang="zh-CN" sz="2800" b="1" baseline="-25000">
                <a:solidFill>
                  <a:srgbClr val="FF0000"/>
                </a:solidFill>
                <a:latin typeface="" pitchFamily="18" charset="0"/>
                <a:ea typeface="华文楷体" pitchFamily="2" charset="-122"/>
              </a:rPr>
              <a:t>0</a:t>
            </a:r>
          </a:p>
        </p:txBody>
      </p:sp>
      <p:sp>
        <p:nvSpPr>
          <p:cNvPr id="135178" name="Rectangle 114"/>
          <p:cNvSpPr>
            <a:spLocks noChangeArrowheads="1"/>
          </p:cNvSpPr>
          <p:nvPr/>
        </p:nvSpPr>
        <p:spPr bwMode="auto">
          <a:xfrm>
            <a:off x="6226175" y="4953000"/>
            <a:ext cx="538163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" pitchFamily="18" charset="0"/>
                <a:ea typeface="华文楷体" pitchFamily="2" charset="-122"/>
              </a:rPr>
              <a:t>A</a:t>
            </a:r>
            <a:r>
              <a:rPr lang="en-US" altLang="zh-CN" sz="2800" b="1" baseline="-25000">
                <a:solidFill>
                  <a:srgbClr val="FF0000"/>
                </a:solidFill>
                <a:latin typeface="" pitchFamily="18" charset="0"/>
                <a:ea typeface="华文楷体" pitchFamily="2" charset="-122"/>
              </a:rPr>
              <a:t>1</a:t>
            </a:r>
          </a:p>
        </p:txBody>
      </p:sp>
      <p:sp>
        <p:nvSpPr>
          <p:cNvPr id="135179" name="Rectangle 115"/>
          <p:cNvSpPr>
            <a:spLocks noChangeArrowheads="1"/>
          </p:cNvSpPr>
          <p:nvPr/>
        </p:nvSpPr>
        <p:spPr bwMode="auto">
          <a:xfrm>
            <a:off x="5768975" y="4953000"/>
            <a:ext cx="538163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" pitchFamily="18" charset="0"/>
                <a:ea typeface="华文楷体" pitchFamily="2" charset="-122"/>
              </a:rPr>
              <a:t>A</a:t>
            </a:r>
            <a:r>
              <a:rPr lang="en-US" altLang="zh-CN" sz="2800" b="1" baseline="-25000">
                <a:solidFill>
                  <a:srgbClr val="FF0000"/>
                </a:solidFill>
                <a:latin typeface="" pitchFamily="18" charset="0"/>
                <a:ea typeface="华文楷体" pitchFamily="2" charset="-122"/>
              </a:rPr>
              <a:t>2</a:t>
            </a:r>
          </a:p>
        </p:txBody>
      </p:sp>
      <p:sp>
        <p:nvSpPr>
          <p:cNvPr id="135180" name="Line 116"/>
          <p:cNvSpPr>
            <a:spLocks noChangeShapeType="1"/>
          </p:cNvSpPr>
          <p:nvPr/>
        </p:nvSpPr>
        <p:spPr bwMode="auto">
          <a:xfrm>
            <a:off x="2873375" y="3581400"/>
            <a:ext cx="0" cy="8382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5181" name="Line 117"/>
          <p:cNvSpPr>
            <a:spLocks noChangeShapeType="1"/>
          </p:cNvSpPr>
          <p:nvPr/>
        </p:nvSpPr>
        <p:spPr bwMode="auto">
          <a:xfrm>
            <a:off x="1958975" y="4419600"/>
            <a:ext cx="4114800" cy="111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5182" name="Line 118"/>
          <p:cNvSpPr>
            <a:spLocks noChangeShapeType="1"/>
          </p:cNvSpPr>
          <p:nvPr/>
        </p:nvSpPr>
        <p:spPr bwMode="auto">
          <a:xfrm>
            <a:off x="3330575" y="3581400"/>
            <a:ext cx="0" cy="6096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5183" name="Line 119"/>
          <p:cNvSpPr>
            <a:spLocks noChangeShapeType="1"/>
          </p:cNvSpPr>
          <p:nvPr/>
        </p:nvSpPr>
        <p:spPr bwMode="auto">
          <a:xfrm>
            <a:off x="6835775" y="1143000"/>
            <a:ext cx="0" cy="38100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5184" name="Oval 120"/>
          <p:cNvSpPr>
            <a:spLocks noChangeArrowheads="1"/>
          </p:cNvSpPr>
          <p:nvPr/>
        </p:nvSpPr>
        <p:spPr bwMode="auto">
          <a:xfrm>
            <a:off x="6413500" y="4953000"/>
            <a:ext cx="76200" cy="76200"/>
          </a:xfrm>
          <a:prstGeom prst="ellips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135185" name="Oval 121"/>
          <p:cNvSpPr>
            <a:spLocks noChangeArrowheads="1"/>
          </p:cNvSpPr>
          <p:nvPr/>
        </p:nvSpPr>
        <p:spPr bwMode="auto">
          <a:xfrm>
            <a:off x="6794500" y="4953000"/>
            <a:ext cx="76200" cy="76200"/>
          </a:xfrm>
          <a:prstGeom prst="ellips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135186" name="Oval 122"/>
          <p:cNvSpPr>
            <a:spLocks noChangeArrowheads="1"/>
          </p:cNvSpPr>
          <p:nvPr/>
        </p:nvSpPr>
        <p:spPr bwMode="auto">
          <a:xfrm>
            <a:off x="6021388" y="4953000"/>
            <a:ext cx="76200" cy="76200"/>
          </a:xfrm>
          <a:prstGeom prst="ellips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135187" name="Line 123"/>
          <p:cNvSpPr>
            <a:spLocks noChangeShapeType="1"/>
          </p:cNvSpPr>
          <p:nvPr/>
        </p:nvSpPr>
        <p:spPr bwMode="auto">
          <a:xfrm>
            <a:off x="3330575" y="4191000"/>
            <a:ext cx="31242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5188" name="Line 124"/>
          <p:cNvSpPr>
            <a:spLocks noChangeShapeType="1"/>
          </p:cNvSpPr>
          <p:nvPr/>
        </p:nvSpPr>
        <p:spPr bwMode="auto">
          <a:xfrm>
            <a:off x="6454775" y="4191000"/>
            <a:ext cx="0" cy="7620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5189" name="Line 125"/>
          <p:cNvSpPr>
            <a:spLocks noChangeShapeType="1"/>
          </p:cNvSpPr>
          <p:nvPr/>
        </p:nvSpPr>
        <p:spPr bwMode="auto">
          <a:xfrm>
            <a:off x="6073775" y="4419600"/>
            <a:ext cx="0" cy="5334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5190" name="Group 126"/>
          <p:cNvGrpSpPr>
            <a:grpSpLocks/>
          </p:cNvGrpSpPr>
          <p:nvPr/>
        </p:nvGrpSpPr>
        <p:grpSpPr bwMode="auto">
          <a:xfrm>
            <a:off x="1654175" y="2895600"/>
            <a:ext cx="533400" cy="609600"/>
            <a:chOff x="2016" y="1920"/>
            <a:chExt cx="336" cy="384"/>
          </a:xfrm>
        </p:grpSpPr>
        <p:sp>
          <p:nvSpPr>
            <p:cNvPr id="135192" name="Rectangle 127"/>
            <p:cNvSpPr>
              <a:spLocks noChangeArrowheads="1"/>
            </p:cNvSpPr>
            <p:nvPr/>
          </p:nvSpPr>
          <p:spPr bwMode="auto">
            <a:xfrm>
              <a:off x="2016" y="2016"/>
              <a:ext cx="336" cy="288"/>
            </a:xfrm>
            <a:prstGeom prst="rect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35193" name="Text Box 128"/>
            <p:cNvSpPr txBox="1">
              <a:spLocks noChangeArrowheads="1"/>
            </p:cNvSpPr>
            <p:nvPr/>
          </p:nvSpPr>
          <p:spPr bwMode="auto">
            <a:xfrm>
              <a:off x="2112" y="1968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latin typeface="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35194" name="Oval 129"/>
            <p:cNvSpPr>
              <a:spLocks noChangeArrowheads="1"/>
            </p:cNvSpPr>
            <p:nvPr/>
          </p:nvSpPr>
          <p:spPr bwMode="auto">
            <a:xfrm>
              <a:off x="2160" y="1920"/>
              <a:ext cx="96" cy="96"/>
            </a:xfrm>
            <a:prstGeom prst="ellips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sp>
        <p:nvSpPr>
          <p:cNvPr id="135191" name="Line 130"/>
          <p:cNvSpPr>
            <a:spLocks noChangeShapeType="1"/>
          </p:cNvSpPr>
          <p:nvPr/>
        </p:nvSpPr>
        <p:spPr bwMode="auto">
          <a:xfrm>
            <a:off x="1958975" y="3505200"/>
            <a:ext cx="0" cy="9144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23885E3-8F37-56E0-237E-8F2DBE875331}"/>
                  </a:ext>
                </a:extLst>
              </p14:cNvPr>
              <p14:cNvContentPartPr/>
              <p14:nvPr/>
            </p14:nvContentPartPr>
            <p14:xfrm>
              <a:off x="-1035720" y="895761"/>
              <a:ext cx="360" cy="3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23885E3-8F37-56E0-237E-8F2DBE8753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044720" y="88676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B97E92A5-34E7-A921-BD6A-8E1C03311039}"/>
              </a:ext>
            </a:extLst>
          </p:cNvPr>
          <p:cNvGrpSpPr/>
          <p:nvPr/>
        </p:nvGrpSpPr>
        <p:grpSpPr>
          <a:xfrm>
            <a:off x="2817720" y="755361"/>
            <a:ext cx="360" cy="360"/>
            <a:chOff x="2817720" y="755361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DB86DBAF-C8BE-05CB-4425-62F871D5481B}"/>
                    </a:ext>
                  </a:extLst>
                </p14:cNvPr>
                <p14:cNvContentPartPr/>
                <p14:nvPr/>
              </p14:nvContentPartPr>
              <p14:xfrm>
                <a:off x="2817720" y="755361"/>
                <a:ext cx="360" cy="36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DB86DBAF-C8BE-05CB-4425-62F871D548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09080" y="7467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5411BD33-AC2B-0163-D448-6B825A34674B}"/>
                    </a:ext>
                  </a:extLst>
                </p14:cNvPr>
                <p14:cNvContentPartPr/>
                <p14:nvPr/>
              </p14:nvContentPartPr>
              <p14:xfrm>
                <a:off x="2817720" y="755361"/>
                <a:ext cx="360" cy="36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5411BD33-AC2B-0163-D448-6B825A3467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09080" y="7467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1859AD8-6AEF-B11F-5B79-ABA74B07DE9E}"/>
                  </a:ext>
                </a:extLst>
              </p14:cNvPr>
              <p14:cNvContentPartPr/>
              <p14:nvPr/>
            </p14:nvContentPartPr>
            <p14:xfrm>
              <a:off x="2538000" y="737001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1859AD8-6AEF-B11F-5B79-ABA74B07DE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29000" y="72836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7" grpId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14400" y="914400"/>
            <a:ext cx="7921625" cy="5410200"/>
            <a:chOff x="336" y="576"/>
            <a:chExt cx="4990" cy="3408"/>
          </a:xfrm>
        </p:grpSpPr>
        <p:sp>
          <p:nvSpPr>
            <p:cNvPr id="136197" name="Rectangle 3"/>
            <p:cNvSpPr>
              <a:spLocks noChangeArrowheads="1"/>
            </p:cNvSpPr>
            <p:nvPr/>
          </p:nvSpPr>
          <p:spPr bwMode="auto">
            <a:xfrm>
              <a:off x="3200" y="2896"/>
              <a:ext cx="355" cy="356"/>
            </a:xfrm>
            <a:prstGeom prst="rect">
              <a:avLst/>
            </a:prstGeom>
            <a:solidFill>
              <a:srgbClr val="FFEFF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6198" name="Rectangle 4"/>
            <p:cNvSpPr>
              <a:spLocks noChangeArrowheads="1"/>
            </p:cNvSpPr>
            <p:nvPr/>
          </p:nvSpPr>
          <p:spPr bwMode="auto">
            <a:xfrm>
              <a:off x="4417" y="576"/>
              <a:ext cx="358" cy="504"/>
            </a:xfrm>
            <a:prstGeom prst="rect">
              <a:avLst/>
            </a:prstGeom>
            <a:solidFill>
              <a:srgbClr val="ECF8FE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6199" name="Rectangle 5"/>
            <p:cNvSpPr>
              <a:spLocks noChangeArrowheads="1"/>
            </p:cNvSpPr>
            <p:nvPr/>
          </p:nvSpPr>
          <p:spPr bwMode="auto">
            <a:xfrm>
              <a:off x="3535" y="1176"/>
              <a:ext cx="1402" cy="690"/>
            </a:xfrm>
            <a:prstGeom prst="rect">
              <a:avLst/>
            </a:prstGeom>
            <a:solidFill>
              <a:srgbClr val="FCFED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6200" name="Rectangle 6"/>
            <p:cNvSpPr>
              <a:spLocks noChangeArrowheads="1"/>
            </p:cNvSpPr>
            <p:nvPr/>
          </p:nvSpPr>
          <p:spPr bwMode="auto">
            <a:xfrm>
              <a:off x="1463" y="1176"/>
              <a:ext cx="1400" cy="690"/>
            </a:xfrm>
            <a:prstGeom prst="rect">
              <a:avLst/>
            </a:prstGeom>
            <a:solidFill>
              <a:srgbClr val="FCFED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6201" name="Rectangle 7"/>
            <p:cNvSpPr>
              <a:spLocks noChangeArrowheads="1"/>
            </p:cNvSpPr>
            <p:nvPr/>
          </p:nvSpPr>
          <p:spPr bwMode="auto">
            <a:xfrm>
              <a:off x="2094" y="3715"/>
              <a:ext cx="1686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16</a:t>
              </a:r>
              <a:r>
                <a:rPr lang="zh-CN" altLang="en-US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选</a:t>
              </a: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r>
                <a:rPr lang="zh-CN" altLang="en-US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数据选择器</a:t>
              </a:r>
            </a:p>
          </p:txBody>
        </p:sp>
        <p:sp>
          <p:nvSpPr>
            <p:cNvPr id="136202" name="Rectangle 8"/>
            <p:cNvSpPr>
              <a:spLocks noChangeArrowheads="1"/>
            </p:cNvSpPr>
            <p:nvPr/>
          </p:nvSpPr>
          <p:spPr bwMode="auto">
            <a:xfrm>
              <a:off x="2104" y="1408"/>
              <a:ext cx="170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(1)</a:t>
              </a:r>
            </a:p>
          </p:txBody>
        </p:sp>
        <p:sp>
          <p:nvSpPr>
            <p:cNvPr id="136203" name="Rectangle 9"/>
            <p:cNvSpPr>
              <a:spLocks noChangeArrowheads="1"/>
            </p:cNvSpPr>
            <p:nvPr/>
          </p:nvSpPr>
          <p:spPr bwMode="auto">
            <a:xfrm>
              <a:off x="3225" y="2974"/>
              <a:ext cx="80" cy="19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6204" name="Rectangle 10"/>
            <p:cNvSpPr>
              <a:spLocks noChangeArrowheads="1"/>
            </p:cNvSpPr>
            <p:nvPr/>
          </p:nvSpPr>
          <p:spPr bwMode="auto">
            <a:xfrm>
              <a:off x="1244" y="1151"/>
              <a:ext cx="221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36205" name="Rectangle 11"/>
            <p:cNvSpPr>
              <a:spLocks noChangeArrowheads="1"/>
            </p:cNvSpPr>
            <p:nvPr/>
          </p:nvSpPr>
          <p:spPr bwMode="auto">
            <a:xfrm>
              <a:off x="1250" y="1311"/>
              <a:ext cx="145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6206" name="Rectangle 12"/>
            <p:cNvSpPr>
              <a:spLocks noChangeArrowheads="1"/>
            </p:cNvSpPr>
            <p:nvPr/>
          </p:nvSpPr>
          <p:spPr bwMode="auto">
            <a:xfrm>
              <a:off x="1250" y="1473"/>
              <a:ext cx="137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6207" name="Rectangle 13"/>
            <p:cNvSpPr>
              <a:spLocks noChangeArrowheads="1"/>
            </p:cNvSpPr>
            <p:nvPr/>
          </p:nvSpPr>
          <p:spPr bwMode="auto">
            <a:xfrm>
              <a:off x="3242" y="1536"/>
              <a:ext cx="145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6208" name="Rectangle 14"/>
            <p:cNvSpPr>
              <a:spLocks noChangeArrowheads="1"/>
            </p:cNvSpPr>
            <p:nvPr/>
          </p:nvSpPr>
          <p:spPr bwMode="auto">
            <a:xfrm>
              <a:off x="3242" y="1356"/>
              <a:ext cx="145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6209" name="Rectangle 15"/>
            <p:cNvSpPr>
              <a:spLocks noChangeArrowheads="1"/>
            </p:cNvSpPr>
            <p:nvPr/>
          </p:nvSpPr>
          <p:spPr bwMode="auto">
            <a:xfrm>
              <a:off x="3242" y="1125"/>
              <a:ext cx="145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36210" name="Rectangle 16"/>
            <p:cNvSpPr>
              <a:spLocks noChangeArrowheads="1"/>
            </p:cNvSpPr>
            <p:nvPr/>
          </p:nvSpPr>
          <p:spPr bwMode="auto">
            <a:xfrm>
              <a:off x="4171" y="1408"/>
              <a:ext cx="170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(2)</a:t>
              </a:r>
            </a:p>
          </p:txBody>
        </p:sp>
        <p:sp>
          <p:nvSpPr>
            <p:cNvPr id="136211" name="Rectangle 17"/>
            <p:cNvSpPr>
              <a:spLocks noChangeArrowheads="1"/>
            </p:cNvSpPr>
            <p:nvPr/>
          </p:nvSpPr>
          <p:spPr bwMode="auto">
            <a:xfrm>
              <a:off x="4473" y="616"/>
              <a:ext cx="152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≥1</a:t>
              </a:r>
            </a:p>
          </p:txBody>
        </p:sp>
        <p:sp>
          <p:nvSpPr>
            <p:cNvPr id="136212" name="Rectangle 18"/>
            <p:cNvSpPr>
              <a:spLocks noChangeArrowheads="1"/>
            </p:cNvSpPr>
            <p:nvPr/>
          </p:nvSpPr>
          <p:spPr bwMode="auto">
            <a:xfrm>
              <a:off x="5189" y="640"/>
              <a:ext cx="137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</a:p>
          </p:txBody>
        </p:sp>
        <p:sp>
          <p:nvSpPr>
            <p:cNvPr id="136213" name="Rectangle 19"/>
            <p:cNvSpPr>
              <a:spLocks noChangeArrowheads="1"/>
            </p:cNvSpPr>
            <p:nvPr/>
          </p:nvSpPr>
          <p:spPr bwMode="auto">
            <a:xfrm>
              <a:off x="1996" y="1861"/>
              <a:ext cx="17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0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36214" name="Rectangle 20"/>
            <p:cNvSpPr>
              <a:spLocks noChangeArrowheads="1"/>
            </p:cNvSpPr>
            <p:nvPr/>
          </p:nvSpPr>
          <p:spPr bwMode="auto">
            <a:xfrm>
              <a:off x="2179" y="1876"/>
              <a:ext cx="17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0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36215" name="Rectangle 21"/>
            <p:cNvSpPr>
              <a:spLocks noChangeArrowheads="1"/>
            </p:cNvSpPr>
            <p:nvPr/>
          </p:nvSpPr>
          <p:spPr bwMode="auto">
            <a:xfrm>
              <a:off x="2525" y="1876"/>
              <a:ext cx="17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0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6216" name="Rectangle 22"/>
            <p:cNvSpPr>
              <a:spLocks noChangeArrowheads="1"/>
            </p:cNvSpPr>
            <p:nvPr/>
          </p:nvSpPr>
          <p:spPr bwMode="auto">
            <a:xfrm>
              <a:off x="2707" y="1876"/>
              <a:ext cx="17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0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6217" name="Rectangle 23"/>
            <p:cNvSpPr>
              <a:spLocks noChangeArrowheads="1"/>
            </p:cNvSpPr>
            <p:nvPr/>
          </p:nvSpPr>
          <p:spPr bwMode="auto">
            <a:xfrm>
              <a:off x="4000" y="1897"/>
              <a:ext cx="224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0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136218" name="Rectangle 24"/>
            <p:cNvSpPr>
              <a:spLocks noChangeArrowheads="1"/>
            </p:cNvSpPr>
            <p:nvPr/>
          </p:nvSpPr>
          <p:spPr bwMode="auto">
            <a:xfrm>
              <a:off x="4249" y="1901"/>
              <a:ext cx="224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0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136219" name="Rectangle 25"/>
            <p:cNvSpPr>
              <a:spLocks noChangeArrowheads="1"/>
            </p:cNvSpPr>
            <p:nvPr/>
          </p:nvSpPr>
          <p:spPr bwMode="auto">
            <a:xfrm>
              <a:off x="4628" y="1910"/>
              <a:ext cx="17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0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36220" name="Rectangle 26"/>
            <p:cNvSpPr>
              <a:spLocks noChangeArrowheads="1"/>
            </p:cNvSpPr>
            <p:nvPr/>
          </p:nvSpPr>
          <p:spPr bwMode="auto">
            <a:xfrm>
              <a:off x="4805" y="1910"/>
              <a:ext cx="17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0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36221" name="Rectangle 27"/>
            <p:cNvSpPr>
              <a:spLocks noChangeArrowheads="1"/>
            </p:cNvSpPr>
            <p:nvPr/>
          </p:nvSpPr>
          <p:spPr bwMode="auto">
            <a:xfrm>
              <a:off x="4473" y="1905"/>
              <a:ext cx="12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...</a:t>
              </a:r>
            </a:p>
          </p:txBody>
        </p:sp>
        <p:sp>
          <p:nvSpPr>
            <p:cNvPr id="136222" name="Rectangle 28"/>
            <p:cNvSpPr>
              <a:spLocks noChangeArrowheads="1"/>
            </p:cNvSpPr>
            <p:nvPr/>
          </p:nvSpPr>
          <p:spPr bwMode="auto">
            <a:xfrm>
              <a:off x="3935" y="3463"/>
              <a:ext cx="202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136223" name="Rectangle 29"/>
            <p:cNvSpPr>
              <a:spLocks noChangeArrowheads="1"/>
            </p:cNvSpPr>
            <p:nvPr/>
          </p:nvSpPr>
          <p:spPr bwMode="auto">
            <a:xfrm>
              <a:off x="4204" y="3466"/>
              <a:ext cx="202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136224" name="Rectangle 30"/>
            <p:cNvSpPr>
              <a:spLocks noChangeArrowheads="1"/>
            </p:cNvSpPr>
            <p:nvPr/>
          </p:nvSpPr>
          <p:spPr bwMode="auto">
            <a:xfrm>
              <a:off x="4420" y="3471"/>
              <a:ext cx="109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...</a:t>
              </a:r>
            </a:p>
          </p:txBody>
        </p:sp>
        <p:sp>
          <p:nvSpPr>
            <p:cNvPr id="136225" name="Rectangle 31"/>
            <p:cNvSpPr>
              <a:spLocks noChangeArrowheads="1"/>
            </p:cNvSpPr>
            <p:nvPr/>
          </p:nvSpPr>
          <p:spPr bwMode="auto">
            <a:xfrm>
              <a:off x="4634" y="3471"/>
              <a:ext cx="153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36226" name="Rectangle 32"/>
            <p:cNvSpPr>
              <a:spLocks noChangeArrowheads="1"/>
            </p:cNvSpPr>
            <p:nvPr/>
          </p:nvSpPr>
          <p:spPr bwMode="auto">
            <a:xfrm>
              <a:off x="4822" y="3471"/>
              <a:ext cx="153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36227" name="Rectangle 33"/>
            <p:cNvSpPr>
              <a:spLocks noChangeArrowheads="1"/>
            </p:cNvSpPr>
            <p:nvPr/>
          </p:nvSpPr>
          <p:spPr bwMode="auto">
            <a:xfrm>
              <a:off x="2330" y="1846"/>
              <a:ext cx="12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...</a:t>
              </a:r>
            </a:p>
          </p:txBody>
        </p:sp>
        <p:sp>
          <p:nvSpPr>
            <p:cNvPr id="136228" name="Rectangle 34"/>
            <p:cNvSpPr>
              <a:spLocks noChangeArrowheads="1"/>
            </p:cNvSpPr>
            <p:nvPr/>
          </p:nvSpPr>
          <p:spPr bwMode="auto">
            <a:xfrm>
              <a:off x="2657" y="3478"/>
              <a:ext cx="153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6229" name="Rectangle 35"/>
            <p:cNvSpPr>
              <a:spLocks noChangeArrowheads="1"/>
            </p:cNvSpPr>
            <p:nvPr/>
          </p:nvSpPr>
          <p:spPr bwMode="auto">
            <a:xfrm>
              <a:off x="2473" y="3478"/>
              <a:ext cx="153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6230" name="Rectangle 36"/>
            <p:cNvSpPr>
              <a:spLocks noChangeArrowheads="1"/>
            </p:cNvSpPr>
            <p:nvPr/>
          </p:nvSpPr>
          <p:spPr bwMode="auto">
            <a:xfrm>
              <a:off x="2280" y="3448"/>
              <a:ext cx="109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...</a:t>
              </a:r>
            </a:p>
          </p:txBody>
        </p:sp>
        <p:sp>
          <p:nvSpPr>
            <p:cNvPr id="136231" name="Rectangle 37"/>
            <p:cNvSpPr>
              <a:spLocks noChangeArrowheads="1"/>
            </p:cNvSpPr>
            <p:nvPr/>
          </p:nvSpPr>
          <p:spPr bwMode="auto">
            <a:xfrm>
              <a:off x="2101" y="3478"/>
              <a:ext cx="153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36232" name="Rectangle 38"/>
            <p:cNvSpPr>
              <a:spLocks noChangeArrowheads="1"/>
            </p:cNvSpPr>
            <p:nvPr/>
          </p:nvSpPr>
          <p:spPr bwMode="auto">
            <a:xfrm flipH="1">
              <a:off x="1885" y="3478"/>
              <a:ext cx="294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36233" name="Rectangle 39"/>
            <p:cNvSpPr>
              <a:spLocks noChangeArrowheads="1"/>
            </p:cNvSpPr>
            <p:nvPr/>
          </p:nvSpPr>
          <p:spPr bwMode="auto">
            <a:xfrm>
              <a:off x="3812" y="1898"/>
              <a:ext cx="89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36234" name="Rectangle 40"/>
            <p:cNvSpPr>
              <a:spLocks noChangeArrowheads="1"/>
            </p:cNvSpPr>
            <p:nvPr/>
          </p:nvSpPr>
          <p:spPr bwMode="auto">
            <a:xfrm>
              <a:off x="1732" y="1897"/>
              <a:ext cx="89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36235" name="Rectangle 41"/>
            <p:cNvSpPr>
              <a:spLocks noChangeArrowheads="1"/>
            </p:cNvSpPr>
            <p:nvPr/>
          </p:nvSpPr>
          <p:spPr bwMode="auto">
            <a:xfrm>
              <a:off x="348" y="2039"/>
              <a:ext cx="149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36236" name="Rectangle 42"/>
            <p:cNvSpPr>
              <a:spLocks noChangeArrowheads="1"/>
            </p:cNvSpPr>
            <p:nvPr/>
          </p:nvSpPr>
          <p:spPr bwMode="auto">
            <a:xfrm>
              <a:off x="336" y="2258"/>
              <a:ext cx="149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36237" name="Rectangle 43"/>
            <p:cNvSpPr>
              <a:spLocks noChangeArrowheads="1"/>
            </p:cNvSpPr>
            <p:nvPr/>
          </p:nvSpPr>
          <p:spPr bwMode="auto">
            <a:xfrm>
              <a:off x="345" y="2466"/>
              <a:ext cx="149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36238" name="Rectangle 44"/>
            <p:cNvSpPr>
              <a:spLocks noChangeArrowheads="1"/>
            </p:cNvSpPr>
            <p:nvPr/>
          </p:nvSpPr>
          <p:spPr bwMode="auto">
            <a:xfrm>
              <a:off x="372" y="2927"/>
              <a:ext cx="125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36239" name="Rectangle 45"/>
            <p:cNvSpPr>
              <a:spLocks noChangeArrowheads="1"/>
            </p:cNvSpPr>
            <p:nvPr/>
          </p:nvSpPr>
          <p:spPr bwMode="auto">
            <a:xfrm>
              <a:off x="2173" y="853"/>
              <a:ext cx="213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2800" b="1" baseline="-25000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6240" name="Rectangle 46"/>
            <p:cNvSpPr>
              <a:spLocks noChangeArrowheads="1"/>
            </p:cNvSpPr>
            <p:nvPr/>
          </p:nvSpPr>
          <p:spPr bwMode="auto">
            <a:xfrm>
              <a:off x="3939" y="866"/>
              <a:ext cx="213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2800" b="1" baseline="-25000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6241" name="Line 47"/>
            <p:cNvSpPr>
              <a:spLocks noChangeShapeType="1"/>
            </p:cNvSpPr>
            <p:nvPr/>
          </p:nvSpPr>
          <p:spPr bwMode="auto">
            <a:xfrm flipH="1">
              <a:off x="947" y="1350"/>
              <a:ext cx="51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42" name="Line 48"/>
            <p:cNvSpPr>
              <a:spLocks noChangeShapeType="1"/>
            </p:cNvSpPr>
            <p:nvPr/>
          </p:nvSpPr>
          <p:spPr bwMode="auto">
            <a:xfrm flipH="1">
              <a:off x="1124" y="1522"/>
              <a:ext cx="339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43" name="Line 49"/>
            <p:cNvSpPr>
              <a:spLocks noChangeShapeType="1"/>
            </p:cNvSpPr>
            <p:nvPr/>
          </p:nvSpPr>
          <p:spPr bwMode="auto">
            <a:xfrm flipH="1">
              <a:off x="1302" y="1695"/>
              <a:ext cx="16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44" name="Line 50"/>
            <p:cNvSpPr>
              <a:spLocks noChangeShapeType="1"/>
            </p:cNvSpPr>
            <p:nvPr/>
          </p:nvSpPr>
          <p:spPr bwMode="auto">
            <a:xfrm flipH="1">
              <a:off x="3373" y="1695"/>
              <a:ext cx="16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45" name="Line 51"/>
            <p:cNvSpPr>
              <a:spLocks noChangeShapeType="1"/>
            </p:cNvSpPr>
            <p:nvPr/>
          </p:nvSpPr>
          <p:spPr bwMode="auto">
            <a:xfrm flipH="1">
              <a:off x="3019" y="1350"/>
              <a:ext cx="51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46" name="Line 52"/>
            <p:cNvSpPr>
              <a:spLocks noChangeShapeType="1"/>
            </p:cNvSpPr>
            <p:nvPr/>
          </p:nvSpPr>
          <p:spPr bwMode="auto">
            <a:xfrm flipH="1">
              <a:off x="3198" y="1522"/>
              <a:ext cx="337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47" name="Line 53"/>
            <p:cNvSpPr>
              <a:spLocks noChangeShapeType="1"/>
            </p:cNvSpPr>
            <p:nvPr/>
          </p:nvSpPr>
          <p:spPr bwMode="auto">
            <a:xfrm>
              <a:off x="4775" y="802"/>
              <a:ext cx="31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48" name="Freeform 54"/>
            <p:cNvSpPr>
              <a:spLocks/>
            </p:cNvSpPr>
            <p:nvPr/>
          </p:nvSpPr>
          <p:spPr bwMode="auto">
            <a:xfrm>
              <a:off x="5088" y="770"/>
              <a:ext cx="63" cy="64"/>
            </a:xfrm>
            <a:custGeom>
              <a:avLst/>
              <a:gdLst>
                <a:gd name="T0" fmla="*/ 4332 w 51"/>
                <a:gd name="T1" fmla="*/ 2046 h 52"/>
                <a:gd name="T2" fmla="*/ 3733 w 51"/>
                <a:gd name="T3" fmla="*/ 724 h 52"/>
                <a:gd name="T4" fmla="*/ 2214 w 51"/>
                <a:gd name="T5" fmla="*/ 0 h 52"/>
                <a:gd name="T6" fmla="*/ 623 w 51"/>
                <a:gd name="T7" fmla="*/ 724 h 52"/>
                <a:gd name="T8" fmla="*/ 0 w 51"/>
                <a:gd name="T9" fmla="*/ 2046 h 52"/>
                <a:gd name="T10" fmla="*/ 623 w 51"/>
                <a:gd name="T11" fmla="*/ 3499 h 52"/>
                <a:gd name="T12" fmla="*/ 2214 w 51"/>
                <a:gd name="T13" fmla="*/ 4065 h 52"/>
                <a:gd name="T14" fmla="*/ 3733 w 51"/>
                <a:gd name="T15" fmla="*/ 3499 h 52"/>
                <a:gd name="T16" fmla="*/ 4332 w 51"/>
                <a:gd name="T17" fmla="*/ 2046 h 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"/>
                <a:gd name="T28" fmla="*/ 0 h 52"/>
                <a:gd name="T29" fmla="*/ 51 w 51"/>
                <a:gd name="T30" fmla="*/ 52 h 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" h="52">
                  <a:moveTo>
                    <a:pt x="51" y="26"/>
                  </a:moveTo>
                  <a:lnTo>
                    <a:pt x="44" y="9"/>
                  </a:lnTo>
                  <a:lnTo>
                    <a:pt x="26" y="0"/>
                  </a:lnTo>
                  <a:lnTo>
                    <a:pt x="7" y="9"/>
                  </a:lnTo>
                  <a:lnTo>
                    <a:pt x="0" y="26"/>
                  </a:lnTo>
                  <a:lnTo>
                    <a:pt x="7" y="45"/>
                  </a:lnTo>
                  <a:lnTo>
                    <a:pt x="26" y="52"/>
                  </a:lnTo>
                  <a:lnTo>
                    <a:pt x="44" y="45"/>
                  </a:lnTo>
                  <a:lnTo>
                    <a:pt x="51" y="2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49" name="Line 55"/>
            <p:cNvSpPr>
              <a:spLocks noChangeShapeType="1"/>
            </p:cNvSpPr>
            <p:nvPr/>
          </p:nvSpPr>
          <p:spPr bwMode="auto">
            <a:xfrm flipH="1">
              <a:off x="2163" y="656"/>
              <a:ext cx="225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50" name="Line 56"/>
            <p:cNvSpPr>
              <a:spLocks noChangeShapeType="1"/>
            </p:cNvSpPr>
            <p:nvPr/>
          </p:nvSpPr>
          <p:spPr bwMode="auto">
            <a:xfrm>
              <a:off x="2163" y="656"/>
              <a:ext cx="1" cy="5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51" name="Line 57"/>
            <p:cNvSpPr>
              <a:spLocks noChangeShapeType="1"/>
            </p:cNvSpPr>
            <p:nvPr/>
          </p:nvSpPr>
          <p:spPr bwMode="auto">
            <a:xfrm>
              <a:off x="3019" y="1350"/>
              <a:ext cx="1" cy="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52" name="Line 58"/>
            <p:cNvSpPr>
              <a:spLocks noChangeShapeType="1"/>
            </p:cNvSpPr>
            <p:nvPr/>
          </p:nvSpPr>
          <p:spPr bwMode="auto">
            <a:xfrm flipH="1">
              <a:off x="623" y="2230"/>
              <a:ext cx="23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53" name="Line 59"/>
            <p:cNvSpPr>
              <a:spLocks noChangeShapeType="1"/>
            </p:cNvSpPr>
            <p:nvPr/>
          </p:nvSpPr>
          <p:spPr bwMode="auto">
            <a:xfrm>
              <a:off x="3198" y="1522"/>
              <a:ext cx="1" cy="8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54" name="Line 60"/>
            <p:cNvSpPr>
              <a:spLocks noChangeShapeType="1"/>
            </p:cNvSpPr>
            <p:nvPr/>
          </p:nvSpPr>
          <p:spPr bwMode="auto">
            <a:xfrm flipH="1">
              <a:off x="623" y="2420"/>
              <a:ext cx="257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55" name="Line 61"/>
            <p:cNvSpPr>
              <a:spLocks noChangeShapeType="1"/>
            </p:cNvSpPr>
            <p:nvPr/>
          </p:nvSpPr>
          <p:spPr bwMode="auto">
            <a:xfrm>
              <a:off x="3373" y="1695"/>
              <a:ext cx="1" cy="8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56" name="Line 62"/>
            <p:cNvSpPr>
              <a:spLocks noChangeShapeType="1"/>
            </p:cNvSpPr>
            <p:nvPr/>
          </p:nvSpPr>
          <p:spPr bwMode="auto">
            <a:xfrm flipH="1">
              <a:off x="623" y="2580"/>
              <a:ext cx="275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57" name="Line 63"/>
            <p:cNvSpPr>
              <a:spLocks noChangeShapeType="1"/>
            </p:cNvSpPr>
            <p:nvPr/>
          </p:nvSpPr>
          <p:spPr bwMode="auto">
            <a:xfrm>
              <a:off x="1990" y="1866"/>
              <a:ext cx="2" cy="15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58" name="Freeform 64"/>
            <p:cNvSpPr>
              <a:spLocks/>
            </p:cNvSpPr>
            <p:nvPr/>
          </p:nvSpPr>
          <p:spPr bwMode="auto">
            <a:xfrm>
              <a:off x="1958" y="3414"/>
              <a:ext cx="62" cy="64"/>
            </a:xfrm>
            <a:custGeom>
              <a:avLst/>
              <a:gdLst>
                <a:gd name="T0" fmla="*/ 3057 w 51"/>
                <a:gd name="T1" fmla="*/ 2928 h 51"/>
                <a:gd name="T2" fmla="*/ 2619 w 51"/>
                <a:gd name="T3" fmla="*/ 846 h 51"/>
                <a:gd name="T4" fmla="*/ 1577 w 51"/>
                <a:gd name="T5" fmla="*/ 0 h 51"/>
                <a:gd name="T6" fmla="*/ 430 w 51"/>
                <a:gd name="T7" fmla="*/ 846 h 51"/>
                <a:gd name="T8" fmla="*/ 0 w 51"/>
                <a:gd name="T9" fmla="*/ 2928 h 51"/>
                <a:gd name="T10" fmla="*/ 430 w 51"/>
                <a:gd name="T11" fmla="*/ 5194 h 51"/>
                <a:gd name="T12" fmla="*/ 1577 w 51"/>
                <a:gd name="T13" fmla="*/ 5929 h 51"/>
                <a:gd name="T14" fmla="*/ 2619 w 51"/>
                <a:gd name="T15" fmla="*/ 5194 h 51"/>
                <a:gd name="T16" fmla="*/ 3057 w 51"/>
                <a:gd name="T17" fmla="*/ 2928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"/>
                <a:gd name="T28" fmla="*/ 0 h 51"/>
                <a:gd name="T29" fmla="*/ 51 w 51"/>
                <a:gd name="T30" fmla="*/ 51 h 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" h="51">
                  <a:moveTo>
                    <a:pt x="51" y="25"/>
                  </a:moveTo>
                  <a:lnTo>
                    <a:pt x="44" y="7"/>
                  </a:lnTo>
                  <a:lnTo>
                    <a:pt x="26" y="0"/>
                  </a:lnTo>
                  <a:lnTo>
                    <a:pt x="7" y="7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26" y="51"/>
                  </a:lnTo>
                  <a:lnTo>
                    <a:pt x="44" y="44"/>
                  </a:lnTo>
                  <a:lnTo>
                    <a:pt x="51" y="25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59" name="Line 65"/>
            <p:cNvSpPr>
              <a:spLocks noChangeShapeType="1"/>
            </p:cNvSpPr>
            <p:nvPr/>
          </p:nvSpPr>
          <p:spPr bwMode="auto">
            <a:xfrm>
              <a:off x="2163" y="1866"/>
              <a:ext cx="1" cy="15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60" name="Freeform 66"/>
            <p:cNvSpPr>
              <a:spLocks/>
            </p:cNvSpPr>
            <p:nvPr/>
          </p:nvSpPr>
          <p:spPr bwMode="auto">
            <a:xfrm>
              <a:off x="2132" y="3414"/>
              <a:ext cx="62" cy="64"/>
            </a:xfrm>
            <a:custGeom>
              <a:avLst/>
              <a:gdLst>
                <a:gd name="T0" fmla="*/ 3057 w 51"/>
                <a:gd name="T1" fmla="*/ 2928 h 51"/>
                <a:gd name="T2" fmla="*/ 2619 w 51"/>
                <a:gd name="T3" fmla="*/ 846 h 51"/>
                <a:gd name="T4" fmla="*/ 1577 w 51"/>
                <a:gd name="T5" fmla="*/ 0 h 51"/>
                <a:gd name="T6" fmla="*/ 514 w 51"/>
                <a:gd name="T7" fmla="*/ 846 h 51"/>
                <a:gd name="T8" fmla="*/ 0 w 51"/>
                <a:gd name="T9" fmla="*/ 2928 h 51"/>
                <a:gd name="T10" fmla="*/ 514 w 51"/>
                <a:gd name="T11" fmla="*/ 5194 h 51"/>
                <a:gd name="T12" fmla="*/ 1577 w 51"/>
                <a:gd name="T13" fmla="*/ 5929 h 51"/>
                <a:gd name="T14" fmla="*/ 2619 w 51"/>
                <a:gd name="T15" fmla="*/ 5194 h 51"/>
                <a:gd name="T16" fmla="*/ 3057 w 51"/>
                <a:gd name="T17" fmla="*/ 2928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"/>
                <a:gd name="T28" fmla="*/ 0 h 51"/>
                <a:gd name="T29" fmla="*/ 51 w 51"/>
                <a:gd name="T30" fmla="*/ 51 h 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" h="51">
                  <a:moveTo>
                    <a:pt x="51" y="25"/>
                  </a:moveTo>
                  <a:lnTo>
                    <a:pt x="44" y="7"/>
                  </a:lnTo>
                  <a:lnTo>
                    <a:pt x="26" y="0"/>
                  </a:lnTo>
                  <a:lnTo>
                    <a:pt x="8" y="7"/>
                  </a:lnTo>
                  <a:lnTo>
                    <a:pt x="0" y="25"/>
                  </a:lnTo>
                  <a:lnTo>
                    <a:pt x="8" y="44"/>
                  </a:lnTo>
                  <a:lnTo>
                    <a:pt x="26" y="51"/>
                  </a:lnTo>
                  <a:lnTo>
                    <a:pt x="44" y="44"/>
                  </a:lnTo>
                  <a:lnTo>
                    <a:pt x="51" y="25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61" name="Line 67"/>
            <p:cNvSpPr>
              <a:spLocks noChangeShapeType="1"/>
            </p:cNvSpPr>
            <p:nvPr/>
          </p:nvSpPr>
          <p:spPr bwMode="auto">
            <a:xfrm>
              <a:off x="2509" y="1866"/>
              <a:ext cx="1" cy="15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62" name="Line 68"/>
            <p:cNvSpPr>
              <a:spLocks noChangeShapeType="1"/>
            </p:cNvSpPr>
            <p:nvPr/>
          </p:nvSpPr>
          <p:spPr bwMode="auto">
            <a:xfrm>
              <a:off x="2688" y="1866"/>
              <a:ext cx="2" cy="15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63" name="Line 69"/>
            <p:cNvSpPr>
              <a:spLocks noChangeShapeType="1"/>
            </p:cNvSpPr>
            <p:nvPr/>
          </p:nvSpPr>
          <p:spPr bwMode="auto">
            <a:xfrm>
              <a:off x="4074" y="1866"/>
              <a:ext cx="2" cy="15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64" name="Line 70"/>
            <p:cNvSpPr>
              <a:spLocks noChangeShapeType="1"/>
            </p:cNvSpPr>
            <p:nvPr/>
          </p:nvSpPr>
          <p:spPr bwMode="auto">
            <a:xfrm>
              <a:off x="4259" y="1866"/>
              <a:ext cx="2" cy="15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65" name="Line 71"/>
            <p:cNvSpPr>
              <a:spLocks noChangeShapeType="1"/>
            </p:cNvSpPr>
            <p:nvPr/>
          </p:nvSpPr>
          <p:spPr bwMode="auto">
            <a:xfrm>
              <a:off x="4639" y="1866"/>
              <a:ext cx="1" cy="15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66" name="Line 72"/>
            <p:cNvSpPr>
              <a:spLocks noChangeShapeType="1"/>
            </p:cNvSpPr>
            <p:nvPr/>
          </p:nvSpPr>
          <p:spPr bwMode="auto">
            <a:xfrm>
              <a:off x="4816" y="1866"/>
              <a:ext cx="1" cy="15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67" name="Freeform 73"/>
            <p:cNvSpPr>
              <a:spLocks/>
            </p:cNvSpPr>
            <p:nvPr/>
          </p:nvSpPr>
          <p:spPr bwMode="auto">
            <a:xfrm>
              <a:off x="2477" y="3414"/>
              <a:ext cx="62" cy="64"/>
            </a:xfrm>
            <a:custGeom>
              <a:avLst/>
              <a:gdLst>
                <a:gd name="T0" fmla="*/ 3057 w 51"/>
                <a:gd name="T1" fmla="*/ 2928 h 51"/>
                <a:gd name="T2" fmla="*/ 2589 w 51"/>
                <a:gd name="T3" fmla="*/ 846 h 51"/>
                <a:gd name="T4" fmla="*/ 1577 w 51"/>
                <a:gd name="T5" fmla="*/ 0 h 51"/>
                <a:gd name="T6" fmla="*/ 430 w 51"/>
                <a:gd name="T7" fmla="*/ 846 h 51"/>
                <a:gd name="T8" fmla="*/ 0 w 51"/>
                <a:gd name="T9" fmla="*/ 2928 h 51"/>
                <a:gd name="T10" fmla="*/ 430 w 51"/>
                <a:gd name="T11" fmla="*/ 5194 h 51"/>
                <a:gd name="T12" fmla="*/ 1577 w 51"/>
                <a:gd name="T13" fmla="*/ 5929 h 51"/>
                <a:gd name="T14" fmla="*/ 2589 w 51"/>
                <a:gd name="T15" fmla="*/ 5194 h 51"/>
                <a:gd name="T16" fmla="*/ 3057 w 51"/>
                <a:gd name="T17" fmla="*/ 2928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"/>
                <a:gd name="T28" fmla="*/ 0 h 51"/>
                <a:gd name="T29" fmla="*/ 51 w 51"/>
                <a:gd name="T30" fmla="*/ 51 h 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" h="51">
                  <a:moveTo>
                    <a:pt x="51" y="25"/>
                  </a:moveTo>
                  <a:lnTo>
                    <a:pt x="43" y="7"/>
                  </a:lnTo>
                  <a:lnTo>
                    <a:pt x="26" y="0"/>
                  </a:lnTo>
                  <a:lnTo>
                    <a:pt x="7" y="7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26" y="51"/>
                  </a:lnTo>
                  <a:lnTo>
                    <a:pt x="43" y="44"/>
                  </a:lnTo>
                  <a:lnTo>
                    <a:pt x="51" y="25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68" name="Freeform 74"/>
            <p:cNvSpPr>
              <a:spLocks/>
            </p:cNvSpPr>
            <p:nvPr/>
          </p:nvSpPr>
          <p:spPr bwMode="auto">
            <a:xfrm>
              <a:off x="2659" y="3414"/>
              <a:ext cx="62" cy="64"/>
            </a:xfrm>
            <a:custGeom>
              <a:avLst/>
              <a:gdLst>
                <a:gd name="T0" fmla="*/ 3057 w 51"/>
                <a:gd name="T1" fmla="*/ 2928 h 51"/>
                <a:gd name="T2" fmla="*/ 2619 w 51"/>
                <a:gd name="T3" fmla="*/ 846 h 51"/>
                <a:gd name="T4" fmla="*/ 1458 w 51"/>
                <a:gd name="T5" fmla="*/ 0 h 51"/>
                <a:gd name="T6" fmla="*/ 430 w 51"/>
                <a:gd name="T7" fmla="*/ 846 h 51"/>
                <a:gd name="T8" fmla="*/ 0 w 51"/>
                <a:gd name="T9" fmla="*/ 2928 h 51"/>
                <a:gd name="T10" fmla="*/ 430 w 51"/>
                <a:gd name="T11" fmla="*/ 5194 h 51"/>
                <a:gd name="T12" fmla="*/ 1458 w 51"/>
                <a:gd name="T13" fmla="*/ 5929 h 51"/>
                <a:gd name="T14" fmla="*/ 2619 w 51"/>
                <a:gd name="T15" fmla="*/ 5194 h 51"/>
                <a:gd name="T16" fmla="*/ 3057 w 51"/>
                <a:gd name="T17" fmla="*/ 2928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"/>
                <a:gd name="T28" fmla="*/ 0 h 51"/>
                <a:gd name="T29" fmla="*/ 51 w 51"/>
                <a:gd name="T30" fmla="*/ 51 h 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" h="51">
                  <a:moveTo>
                    <a:pt x="51" y="25"/>
                  </a:moveTo>
                  <a:lnTo>
                    <a:pt x="44" y="7"/>
                  </a:lnTo>
                  <a:lnTo>
                    <a:pt x="25" y="0"/>
                  </a:lnTo>
                  <a:lnTo>
                    <a:pt x="7" y="7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25" y="51"/>
                  </a:lnTo>
                  <a:lnTo>
                    <a:pt x="44" y="44"/>
                  </a:lnTo>
                  <a:lnTo>
                    <a:pt x="51" y="25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69" name="Freeform 75"/>
            <p:cNvSpPr>
              <a:spLocks/>
            </p:cNvSpPr>
            <p:nvPr/>
          </p:nvSpPr>
          <p:spPr bwMode="auto">
            <a:xfrm>
              <a:off x="4042" y="3414"/>
              <a:ext cx="63" cy="64"/>
            </a:xfrm>
            <a:custGeom>
              <a:avLst/>
              <a:gdLst>
                <a:gd name="T0" fmla="*/ 4332 w 51"/>
                <a:gd name="T1" fmla="*/ 2928 h 51"/>
                <a:gd name="T2" fmla="*/ 3595 w 51"/>
                <a:gd name="T3" fmla="*/ 846 h 51"/>
                <a:gd name="T4" fmla="*/ 2214 w 51"/>
                <a:gd name="T5" fmla="*/ 0 h 51"/>
                <a:gd name="T6" fmla="*/ 623 w 51"/>
                <a:gd name="T7" fmla="*/ 846 h 51"/>
                <a:gd name="T8" fmla="*/ 0 w 51"/>
                <a:gd name="T9" fmla="*/ 2928 h 51"/>
                <a:gd name="T10" fmla="*/ 623 w 51"/>
                <a:gd name="T11" fmla="*/ 5194 h 51"/>
                <a:gd name="T12" fmla="*/ 2214 w 51"/>
                <a:gd name="T13" fmla="*/ 5929 h 51"/>
                <a:gd name="T14" fmla="*/ 3595 w 51"/>
                <a:gd name="T15" fmla="*/ 5194 h 51"/>
                <a:gd name="T16" fmla="*/ 4332 w 51"/>
                <a:gd name="T17" fmla="*/ 2928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"/>
                <a:gd name="T28" fmla="*/ 0 h 51"/>
                <a:gd name="T29" fmla="*/ 51 w 51"/>
                <a:gd name="T30" fmla="*/ 51 h 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" h="51">
                  <a:moveTo>
                    <a:pt x="51" y="25"/>
                  </a:moveTo>
                  <a:lnTo>
                    <a:pt x="43" y="7"/>
                  </a:lnTo>
                  <a:lnTo>
                    <a:pt x="26" y="0"/>
                  </a:lnTo>
                  <a:lnTo>
                    <a:pt x="7" y="7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26" y="51"/>
                  </a:lnTo>
                  <a:lnTo>
                    <a:pt x="43" y="44"/>
                  </a:lnTo>
                  <a:lnTo>
                    <a:pt x="51" y="25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70" name="Freeform 76"/>
            <p:cNvSpPr>
              <a:spLocks/>
            </p:cNvSpPr>
            <p:nvPr/>
          </p:nvSpPr>
          <p:spPr bwMode="auto">
            <a:xfrm>
              <a:off x="4227" y="3414"/>
              <a:ext cx="64" cy="64"/>
            </a:xfrm>
            <a:custGeom>
              <a:avLst/>
              <a:gdLst>
                <a:gd name="T0" fmla="*/ 4065 w 52"/>
                <a:gd name="T1" fmla="*/ 2928 h 51"/>
                <a:gd name="T2" fmla="*/ 3499 w 52"/>
                <a:gd name="T3" fmla="*/ 846 h 51"/>
                <a:gd name="T4" fmla="*/ 2046 w 52"/>
                <a:gd name="T5" fmla="*/ 0 h 51"/>
                <a:gd name="T6" fmla="*/ 588 w 52"/>
                <a:gd name="T7" fmla="*/ 846 h 51"/>
                <a:gd name="T8" fmla="*/ 0 w 52"/>
                <a:gd name="T9" fmla="*/ 2928 h 51"/>
                <a:gd name="T10" fmla="*/ 588 w 52"/>
                <a:gd name="T11" fmla="*/ 5194 h 51"/>
                <a:gd name="T12" fmla="*/ 2046 w 52"/>
                <a:gd name="T13" fmla="*/ 5929 h 51"/>
                <a:gd name="T14" fmla="*/ 3499 w 52"/>
                <a:gd name="T15" fmla="*/ 5194 h 51"/>
                <a:gd name="T16" fmla="*/ 4065 w 52"/>
                <a:gd name="T17" fmla="*/ 2928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"/>
                <a:gd name="T28" fmla="*/ 0 h 51"/>
                <a:gd name="T29" fmla="*/ 52 w 52"/>
                <a:gd name="T30" fmla="*/ 51 h 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" h="51">
                  <a:moveTo>
                    <a:pt x="52" y="25"/>
                  </a:moveTo>
                  <a:lnTo>
                    <a:pt x="45" y="7"/>
                  </a:lnTo>
                  <a:lnTo>
                    <a:pt x="26" y="0"/>
                  </a:lnTo>
                  <a:lnTo>
                    <a:pt x="7" y="7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26" y="51"/>
                  </a:lnTo>
                  <a:lnTo>
                    <a:pt x="45" y="44"/>
                  </a:lnTo>
                  <a:lnTo>
                    <a:pt x="52" y="25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71" name="Freeform 77"/>
            <p:cNvSpPr>
              <a:spLocks/>
            </p:cNvSpPr>
            <p:nvPr/>
          </p:nvSpPr>
          <p:spPr bwMode="auto">
            <a:xfrm>
              <a:off x="4607" y="3414"/>
              <a:ext cx="64" cy="64"/>
            </a:xfrm>
            <a:custGeom>
              <a:avLst/>
              <a:gdLst>
                <a:gd name="T0" fmla="*/ 5929 w 51"/>
                <a:gd name="T1" fmla="*/ 2928 h 51"/>
                <a:gd name="T2" fmla="*/ 5194 w 51"/>
                <a:gd name="T3" fmla="*/ 846 h 51"/>
                <a:gd name="T4" fmla="*/ 2928 w 51"/>
                <a:gd name="T5" fmla="*/ 0 h 51"/>
                <a:gd name="T6" fmla="*/ 749 w 51"/>
                <a:gd name="T7" fmla="*/ 846 h 51"/>
                <a:gd name="T8" fmla="*/ 0 w 51"/>
                <a:gd name="T9" fmla="*/ 2928 h 51"/>
                <a:gd name="T10" fmla="*/ 749 w 51"/>
                <a:gd name="T11" fmla="*/ 5194 h 51"/>
                <a:gd name="T12" fmla="*/ 2928 w 51"/>
                <a:gd name="T13" fmla="*/ 5929 h 51"/>
                <a:gd name="T14" fmla="*/ 5194 w 51"/>
                <a:gd name="T15" fmla="*/ 5194 h 51"/>
                <a:gd name="T16" fmla="*/ 5929 w 51"/>
                <a:gd name="T17" fmla="*/ 2928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"/>
                <a:gd name="T28" fmla="*/ 0 h 51"/>
                <a:gd name="T29" fmla="*/ 51 w 51"/>
                <a:gd name="T30" fmla="*/ 51 h 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" h="51">
                  <a:moveTo>
                    <a:pt x="51" y="25"/>
                  </a:moveTo>
                  <a:lnTo>
                    <a:pt x="44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25" y="51"/>
                  </a:lnTo>
                  <a:lnTo>
                    <a:pt x="44" y="44"/>
                  </a:lnTo>
                  <a:lnTo>
                    <a:pt x="51" y="25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72" name="Freeform 78"/>
            <p:cNvSpPr>
              <a:spLocks/>
            </p:cNvSpPr>
            <p:nvPr/>
          </p:nvSpPr>
          <p:spPr bwMode="auto">
            <a:xfrm>
              <a:off x="3135" y="3043"/>
              <a:ext cx="65" cy="64"/>
            </a:xfrm>
            <a:custGeom>
              <a:avLst/>
              <a:gdLst>
                <a:gd name="T0" fmla="*/ 3846 w 53"/>
                <a:gd name="T1" fmla="*/ 2046 h 52"/>
                <a:gd name="T2" fmla="*/ 3167 w 53"/>
                <a:gd name="T3" fmla="*/ 588 h 52"/>
                <a:gd name="T4" fmla="*/ 1860 w 53"/>
                <a:gd name="T5" fmla="*/ 0 h 52"/>
                <a:gd name="T6" fmla="*/ 572 w 53"/>
                <a:gd name="T7" fmla="*/ 588 h 52"/>
                <a:gd name="T8" fmla="*/ 0 w 53"/>
                <a:gd name="T9" fmla="*/ 2046 h 52"/>
                <a:gd name="T10" fmla="*/ 572 w 53"/>
                <a:gd name="T11" fmla="*/ 3350 h 52"/>
                <a:gd name="T12" fmla="*/ 1860 w 53"/>
                <a:gd name="T13" fmla="*/ 4065 h 52"/>
                <a:gd name="T14" fmla="*/ 3167 w 53"/>
                <a:gd name="T15" fmla="*/ 3350 h 52"/>
                <a:gd name="T16" fmla="*/ 3846 w 53"/>
                <a:gd name="T17" fmla="*/ 2046 h 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3"/>
                <a:gd name="T28" fmla="*/ 0 h 52"/>
                <a:gd name="T29" fmla="*/ 53 w 53"/>
                <a:gd name="T30" fmla="*/ 52 h 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3" h="52">
                  <a:moveTo>
                    <a:pt x="53" y="26"/>
                  </a:moveTo>
                  <a:lnTo>
                    <a:pt x="44" y="7"/>
                  </a:lnTo>
                  <a:lnTo>
                    <a:pt x="25" y="0"/>
                  </a:lnTo>
                  <a:lnTo>
                    <a:pt x="8" y="7"/>
                  </a:lnTo>
                  <a:lnTo>
                    <a:pt x="0" y="26"/>
                  </a:lnTo>
                  <a:lnTo>
                    <a:pt x="8" y="43"/>
                  </a:lnTo>
                  <a:lnTo>
                    <a:pt x="25" y="52"/>
                  </a:lnTo>
                  <a:lnTo>
                    <a:pt x="44" y="43"/>
                  </a:lnTo>
                  <a:lnTo>
                    <a:pt x="53" y="2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73" name="Freeform 79"/>
            <p:cNvSpPr>
              <a:spLocks/>
            </p:cNvSpPr>
            <p:nvPr/>
          </p:nvSpPr>
          <p:spPr bwMode="auto">
            <a:xfrm>
              <a:off x="4784" y="3414"/>
              <a:ext cx="63" cy="64"/>
            </a:xfrm>
            <a:custGeom>
              <a:avLst/>
              <a:gdLst>
                <a:gd name="T0" fmla="*/ 4332 w 51"/>
                <a:gd name="T1" fmla="*/ 2928 h 51"/>
                <a:gd name="T2" fmla="*/ 3733 w 51"/>
                <a:gd name="T3" fmla="*/ 846 h 51"/>
                <a:gd name="T4" fmla="*/ 2214 w 51"/>
                <a:gd name="T5" fmla="*/ 0 h 51"/>
                <a:gd name="T6" fmla="*/ 770 w 51"/>
                <a:gd name="T7" fmla="*/ 846 h 51"/>
                <a:gd name="T8" fmla="*/ 0 w 51"/>
                <a:gd name="T9" fmla="*/ 2928 h 51"/>
                <a:gd name="T10" fmla="*/ 770 w 51"/>
                <a:gd name="T11" fmla="*/ 5194 h 51"/>
                <a:gd name="T12" fmla="*/ 2214 w 51"/>
                <a:gd name="T13" fmla="*/ 5929 h 51"/>
                <a:gd name="T14" fmla="*/ 3733 w 51"/>
                <a:gd name="T15" fmla="*/ 5194 h 51"/>
                <a:gd name="T16" fmla="*/ 4332 w 51"/>
                <a:gd name="T17" fmla="*/ 2928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"/>
                <a:gd name="T28" fmla="*/ 0 h 51"/>
                <a:gd name="T29" fmla="*/ 51 w 51"/>
                <a:gd name="T30" fmla="*/ 51 h 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" h="51">
                  <a:moveTo>
                    <a:pt x="51" y="25"/>
                  </a:moveTo>
                  <a:lnTo>
                    <a:pt x="44" y="7"/>
                  </a:lnTo>
                  <a:lnTo>
                    <a:pt x="26" y="0"/>
                  </a:lnTo>
                  <a:lnTo>
                    <a:pt x="9" y="7"/>
                  </a:lnTo>
                  <a:lnTo>
                    <a:pt x="0" y="25"/>
                  </a:lnTo>
                  <a:lnTo>
                    <a:pt x="9" y="44"/>
                  </a:lnTo>
                  <a:lnTo>
                    <a:pt x="26" y="51"/>
                  </a:lnTo>
                  <a:lnTo>
                    <a:pt x="44" y="44"/>
                  </a:lnTo>
                  <a:lnTo>
                    <a:pt x="51" y="25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74" name="Freeform 80"/>
            <p:cNvSpPr>
              <a:spLocks/>
            </p:cNvSpPr>
            <p:nvPr/>
          </p:nvSpPr>
          <p:spPr bwMode="auto">
            <a:xfrm>
              <a:off x="3702" y="1866"/>
              <a:ext cx="66" cy="62"/>
            </a:xfrm>
            <a:custGeom>
              <a:avLst/>
              <a:gdLst>
                <a:gd name="T0" fmla="*/ 5278 w 53"/>
                <a:gd name="T1" fmla="*/ 1577 h 51"/>
                <a:gd name="T2" fmla="*/ 4405 w 53"/>
                <a:gd name="T3" fmla="*/ 430 h 51"/>
                <a:gd name="T4" fmla="*/ 2590 w 53"/>
                <a:gd name="T5" fmla="*/ 0 h 51"/>
                <a:gd name="T6" fmla="*/ 865 w 53"/>
                <a:gd name="T7" fmla="*/ 430 h 51"/>
                <a:gd name="T8" fmla="*/ 0 w 53"/>
                <a:gd name="T9" fmla="*/ 1577 h 51"/>
                <a:gd name="T10" fmla="*/ 865 w 53"/>
                <a:gd name="T11" fmla="*/ 2619 h 51"/>
                <a:gd name="T12" fmla="*/ 2590 w 53"/>
                <a:gd name="T13" fmla="*/ 3057 h 51"/>
                <a:gd name="T14" fmla="*/ 4405 w 53"/>
                <a:gd name="T15" fmla="*/ 2619 h 51"/>
                <a:gd name="T16" fmla="*/ 5278 w 53"/>
                <a:gd name="T17" fmla="*/ 1577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3"/>
                <a:gd name="T28" fmla="*/ 0 h 51"/>
                <a:gd name="T29" fmla="*/ 53 w 53"/>
                <a:gd name="T30" fmla="*/ 51 h 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3" h="51">
                  <a:moveTo>
                    <a:pt x="53" y="26"/>
                  </a:moveTo>
                  <a:lnTo>
                    <a:pt x="44" y="7"/>
                  </a:lnTo>
                  <a:lnTo>
                    <a:pt x="26" y="0"/>
                  </a:lnTo>
                  <a:lnTo>
                    <a:pt x="9" y="7"/>
                  </a:lnTo>
                  <a:lnTo>
                    <a:pt x="0" y="26"/>
                  </a:lnTo>
                  <a:lnTo>
                    <a:pt x="9" y="44"/>
                  </a:lnTo>
                  <a:lnTo>
                    <a:pt x="26" y="51"/>
                  </a:lnTo>
                  <a:lnTo>
                    <a:pt x="44" y="44"/>
                  </a:lnTo>
                  <a:lnTo>
                    <a:pt x="53" y="2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75" name="Line 81"/>
            <p:cNvSpPr>
              <a:spLocks noChangeShapeType="1"/>
            </p:cNvSpPr>
            <p:nvPr/>
          </p:nvSpPr>
          <p:spPr bwMode="auto">
            <a:xfrm>
              <a:off x="3734" y="1928"/>
              <a:ext cx="1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76" name="Line 82"/>
            <p:cNvSpPr>
              <a:spLocks noChangeShapeType="1"/>
            </p:cNvSpPr>
            <p:nvPr/>
          </p:nvSpPr>
          <p:spPr bwMode="auto">
            <a:xfrm flipH="1">
              <a:off x="3555" y="3076"/>
              <a:ext cx="17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77" name="Line 83"/>
            <p:cNvSpPr>
              <a:spLocks noChangeShapeType="1"/>
            </p:cNvSpPr>
            <p:nvPr/>
          </p:nvSpPr>
          <p:spPr bwMode="auto">
            <a:xfrm flipH="1">
              <a:off x="623" y="3076"/>
              <a:ext cx="251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78" name="Freeform 84"/>
            <p:cNvSpPr>
              <a:spLocks/>
            </p:cNvSpPr>
            <p:nvPr/>
          </p:nvSpPr>
          <p:spPr bwMode="auto">
            <a:xfrm>
              <a:off x="560" y="3043"/>
              <a:ext cx="63" cy="64"/>
            </a:xfrm>
            <a:custGeom>
              <a:avLst/>
              <a:gdLst>
                <a:gd name="T0" fmla="*/ 4332 w 51"/>
                <a:gd name="T1" fmla="*/ 2046 h 52"/>
                <a:gd name="T2" fmla="*/ 3733 w 51"/>
                <a:gd name="T3" fmla="*/ 588 h 52"/>
                <a:gd name="T4" fmla="*/ 2126 w 51"/>
                <a:gd name="T5" fmla="*/ 0 h 52"/>
                <a:gd name="T6" fmla="*/ 623 w 51"/>
                <a:gd name="T7" fmla="*/ 588 h 52"/>
                <a:gd name="T8" fmla="*/ 0 w 51"/>
                <a:gd name="T9" fmla="*/ 2046 h 52"/>
                <a:gd name="T10" fmla="*/ 623 w 51"/>
                <a:gd name="T11" fmla="*/ 3350 h 52"/>
                <a:gd name="T12" fmla="*/ 2126 w 51"/>
                <a:gd name="T13" fmla="*/ 4065 h 52"/>
                <a:gd name="T14" fmla="*/ 3733 w 51"/>
                <a:gd name="T15" fmla="*/ 3350 h 52"/>
                <a:gd name="T16" fmla="*/ 4332 w 51"/>
                <a:gd name="T17" fmla="*/ 2046 h 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"/>
                <a:gd name="T28" fmla="*/ 0 h 52"/>
                <a:gd name="T29" fmla="*/ 51 w 51"/>
                <a:gd name="T30" fmla="*/ 52 h 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" h="52">
                  <a:moveTo>
                    <a:pt x="51" y="26"/>
                  </a:moveTo>
                  <a:lnTo>
                    <a:pt x="44" y="7"/>
                  </a:lnTo>
                  <a:lnTo>
                    <a:pt x="25" y="0"/>
                  </a:lnTo>
                  <a:lnTo>
                    <a:pt x="7" y="7"/>
                  </a:lnTo>
                  <a:lnTo>
                    <a:pt x="0" y="26"/>
                  </a:lnTo>
                  <a:lnTo>
                    <a:pt x="7" y="43"/>
                  </a:lnTo>
                  <a:lnTo>
                    <a:pt x="25" y="52"/>
                  </a:lnTo>
                  <a:lnTo>
                    <a:pt x="44" y="43"/>
                  </a:lnTo>
                  <a:lnTo>
                    <a:pt x="51" y="2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79" name="Freeform 85"/>
            <p:cNvSpPr>
              <a:spLocks/>
            </p:cNvSpPr>
            <p:nvPr/>
          </p:nvSpPr>
          <p:spPr bwMode="auto">
            <a:xfrm>
              <a:off x="560" y="2548"/>
              <a:ext cx="63" cy="64"/>
            </a:xfrm>
            <a:custGeom>
              <a:avLst/>
              <a:gdLst>
                <a:gd name="T0" fmla="*/ 4332 w 51"/>
                <a:gd name="T1" fmla="*/ 3000 h 51"/>
                <a:gd name="T2" fmla="*/ 3733 w 51"/>
                <a:gd name="T3" fmla="*/ 1062 h 51"/>
                <a:gd name="T4" fmla="*/ 2126 w 51"/>
                <a:gd name="T5" fmla="*/ 0 h 51"/>
                <a:gd name="T6" fmla="*/ 623 w 51"/>
                <a:gd name="T7" fmla="*/ 1062 h 51"/>
                <a:gd name="T8" fmla="*/ 0 w 51"/>
                <a:gd name="T9" fmla="*/ 3000 h 51"/>
                <a:gd name="T10" fmla="*/ 623 w 51"/>
                <a:gd name="T11" fmla="*/ 5204 h 51"/>
                <a:gd name="T12" fmla="*/ 2126 w 51"/>
                <a:gd name="T13" fmla="*/ 5929 h 51"/>
                <a:gd name="T14" fmla="*/ 3733 w 51"/>
                <a:gd name="T15" fmla="*/ 5204 h 51"/>
                <a:gd name="T16" fmla="*/ 4332 w 51"/>
                <a:gd name="T17" fmla="*/ 3000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"/>
                <a:gd name="T28" fmla="*/ 0 h 51"/>
                <a:gd name="T29" fmla="*/ 51 w 51"/>
                <a:gd name="T30" fmla="*/ 51 h 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" h="51">
                  <a:moveTo>
                    <a:pt x="51" y="26"/>
                  </a:moveTo>
                  <a:lnTo>
                    <a:pt x="44" y="9"/>
                  </a:lnTo>
                  <a:lnTo>
                    <a:pt x="25" y="0"/>
                  </a:lnTo>
                  <a:lnTo>
                    <a:pt x="7" y="9"/>
                  </a:lnTo>
                  <a:lnTo>
                    <a:pt x="0" y="26"/>
                  </a:lnTo>
                  <a:lnTo>
                    <a:pt x="7" y="45"/>
                  </a:lnTo>
                  <a:lnTo>
                    <a:pt x="25" y="51"/>
                  </a:lnTo>
                  <a:lnTo>
                    <a:pt x="44" y="45"/>
                  </a:lnTo>
                  <a:lnTo>
                    <a:pt x="51" y="2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80" name="Freeform 86"/>
            <p:cNvSpPr>
              <a:spLocks/>
            </p:cNvSpPr>
            <p:nvPr/>
          </p:nvSpPr>
          <p:spPr bwMode="auto">
            <a:xfrm>
              <a:off x="560" y="2388"/>
              <a:ext cx="63" cy="66"/>
            </a:xfrm>
            <a:custGeom>
              <a:avLst/>
              <a:gdLst>
                <a:gd name="T0" fmla="*/ 4332 w 51"/>
                <a:gd name="T1" fmla="*/ 2590 h 53"/>
                <a:gd name="T2" fmla="*/ 3733 w 51"/>
                <a:gd name="T3" fmla="*/ 865 h 53"/>
                <a:gd name="T4" fmla="*/ 2126 w 51"/>
                <a:gd name="T5" fmla="*/ 0 h 53"/>
                <a:gd name="T6" fmla="*/ 623 w 51"/>
                <a:gd name="T7" fmla="*/ 865 h 53"/>
                <a:gd name="T8" fmla="*/ 0 w 51"/>
                <a:gd name="T9" fmla="*/ 2590 h 53"/>
                <a:gd name="T10" fmla="*/ 623 w 51"/>
                <a:gd name="T11" fmla="*/ 4494 h 53"/>
                <a:gd name="T12" fmla="*/ 2126 w 51"/>
                <a:gd name="T13" fmla="*/ 5278 h 53"/>
                <a:gd name="T14" fmla="*/ 3733 w 51"/>
                <a:gd name="T15" fmla="*/ 4494 h 53"/>
                <a:gd name="T16" fmla="*/ 4332 w 51"/>
                <a:gd name="T17" fmla="*/ 2590 h 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"/>
                <a:gd name="T28" fmla="*/ 0 h 53"/>
                <a:gd name="T29" fmla="*/ 51 w 51"/>
                <a:gd name="T30" fmla="*/ 53 h 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" h="53">
                  <a:moveTo>
                    <a:pt x="51" y="26"/>
                  </a:moveTo>
                  <a:lnTo>
                    <a:pt x="44" y="9"/>
                  </a:lnTo>
                  <a:lnTo>
                    <a:pt x="25" y="0"/>
                  </a:lnTo>
                  <a:lnTo>
                    <a:pt x="7" y="9"/>
                  </a:lnTo>
                  <a:lnTo>
                    <a:pt x="0" y="26"/>
                  </a:lnTo>
                  <a:lnTo>
                    <a:pt x="7" y="45"/>
                  </a:lnTo>
                  <a:lnTo>
                    <a:pt x="25" y="53"/>
                  </a:lnTo>
                  <a:lnTo>
                    <a:pt x="44" y="45"/>
                  </a:lnTo>
                  <a:lnTo>
                    <a:pt x="51" y="2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81" name="Freeform 87"/>
            <p:cNvSpPr>
              <a:spLocks/>
            </p:cNvSpPr>
            <p:nvPr/>
          </p:nvSpPr>
          <p:spPr bwMode="auto">
            <a:xfrm>
              <a:off x="560" y="2199"/>
              <a:ext cx="63" cy="62"/>
            </a:xfrm>
            <a:custGeom>
              <a:avLst/>
              <a:gdLst>
                <a:gd name="T0" fmla="*/ 4332 w 51"/>
                <a:gd name="T1" fmla="*/ 1458 h 51"/>
                <a:gd name="T2" fmla="*/ 3733 w 51"/>
                <a:gd name="T3" fmla="*/ 430 h 51"/>
                <a:gd name="T4" fmla="*/ 2126 w 51"/>
                <a:gd name="T5" fmla="*/ 0 h 51"/>
                <a:gd name="T6" fmla="*/ 623 w 51"/>
                <a:gd name="T7" fmla="*/ 430 h 51"/>
                <a:gd name="T8" fmla="*/ 0 w 51"/>
                <a:gd name="T9" fmla="*/ 1458 h 51"/>
                <a:gd name="T10" fmla="*/ 623 w 51"/>
                <a:gd name="T11" fmla="*/ 2619 h 51"/>
                <a:gd name="T12" fmla="*/ 2126 w 51"/>
                <a:gd name="T13" fmla="*/ 3057 h 51"/>
                <a:gd name="T14" fmla="*/ 3733 w 51"/>
                <a:gd name="T15" fmla="*/ 2619 h 51"/>
                <a:gd name="T16" fmla="*/ 4332 w 51"/>
                <a:gd name="T17" fmla="*/ 1458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"/>
                <a:gd name="T28" fmla="*/ 0 h 51"/>
                <a:gd name="T29" fmla="*/ 51 w 51"/>
                <a:gd name="T30" fmla="*/ 51 h 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" h="51">
                  <a:moveTo>
                    <a:pt x="51" y="25"/>
                  </a:moveTo>
                  <a:lnTo>
                    <a:pt x="44" y="7"/>
                  </a:lnTo>
                  <a:lnTo>
                    <a:pt x="25" y="0"/>
                  </a:lnTo>
                  <a:lnTo>
                    <a:pt x="7" y="7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25" y="51"/>
                  </a:lnTo>
                  <a:lnTo>
                    <a:pt x="44" y="44"/>
                  </a:lnTo>
                  <a:lnTo>
                    <a:pt x="51" y="25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82" name="Line 88"/>
            <p:cNvSpPr>
              <a:spLocks noChangeShapeType="1"/>
            </p:cNvSpPr>
            <p:nvPr/>
          </p:nvSpPr>
          <p:spPr bwMode="auto">
            <a:xfrm>
              <a:off x="947" y="1350"/>
              <a:ext cx="1" cy="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83" name="Line 89"/>
            <p:cNvSpPr>
              <a:spLocks noChangeShapeType="1"/>
            </p:cNvSpPr>
            <p:nvPr/>
          </p:nvSpPr>
          <p:spPr bwMode="auto">
            <a:xfrm>
              <a:off x="1124" y="1522"/>
              <a:ext cx="1" cy="8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84" name="Line 90"/>
            <p:cNvSpPr>
              <a:spLocks noChangeShapeType="1"/>
            </p:cNvSpPr>
            <p:nvPr/>
          </p:nvSpPr>
          <p:spPr bwMode="auto">
            <a:xfrm>
              <a:off x="1302" y="1695"/>
              <a:ext cx="1" cy="8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85" name="Line 91"/>
            <p:cNvSpPr>
              <a:spLocks noChangeShapeType="1"/>
            </p:cNvSpPr>
            <p:nvPr/>
          </p:nvSpPr>
          <p:spPr bwMode="auto">
            <a:xfrm>
              <a:off x="1633" y="1928"/>
              <a:ext cx="1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86" name="Freeform 92"/>
            <p:cNvSpPr>
              <a:spLocks/>
            </p:cNvSpPr>
            <p:nvPr/>
          </p:nvSpPr>
          <p:spPr bwMode="auto">
            <a:xfrm>
              <a:off x="1599" y="1866"/>
              <a:ext cx="66" cy="62"/>
            </a:xfrm>
            <a:custGeom>
              <a:avLst/>
              <a:gdLst>
                <a:gd name="T0" fmla="*/ 5278 w 53"/>
                <a:gd name="T1" fmla="*/ 1577 h 51"/>
                <a:gd name="T2" fmla="*/ 4405 w 53"/>
                <a:gd name="T3" fmla="*/ 430 h 51"/>
                <a:gd name="T4" fmla="*/ 2732 w 53"/>
                <a:gd name="T5" fmla="*/ 0 h 51"/>
                <a:gd name="T6" fmla="*/ 794 w 53"/>
                <a:gd name="T7" fmla="*/ 430 h 51"/>
                <a:gd name="T8" fmla="*/ 0 w 53"/>
                <a:gd name="T9" fmla="*/ 1577 h 51"/>
                <a:gd name="T10" fmla="*/ 794 w 53"/>
                <a:gd name="T11" fmla="*/ 2619 h 51"/>
                <a:gd name="T12" fmla="*/ 2732 w 53"/>
                <a:gd name="T13" fmla="*/ 3057 h 51"/>
                <a:gd name="T14" fmla="*/ 4405 w 53"/>
                <a:gd name="T15" fmla="*/ 2619 h 51"/>
                <a:gd name="T16" fmla="*/ 5278 w 53"/>
                <a:gd name="T17" fmla="*/ 1577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3"/>
                <a:gd name="T28" fmla="*/ 0 h 51"/>
                <a:gd name="T29" fmla="*/ 53 w 53"/>
                <a:gd name="T30" fmla="*/ 51 h 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3" h="51">
                  <a:moveTo>
                    <a:pt x="53" y="26"/>
                  </a:moveTo>
                  <a:lnTo>
                    <a:pt x="44" y="7"/>
                  </a:lnTo>
                  <a:lnTo>
                    <a:pt x="27" y="0"/>
                  </a:lnTo>
                  <a:lnTo>
                    <a:pt x="8" y="7"/>
                  </a:lnTo>
                  <a:lnTo>
                    <a:pt x="0" y="26"/>
                  </a:lnTo>
                  <a:lnTo>
                    <a:pt x="8" y="44"/>
                  </a:lnTo>
                  <a:lnTo>
                    <a:pt x="27" y="51"/>
                  </a:lnTo>
                  <a:lnTo>
                    <a:pt x="44" y="44"/>
                  </a:lnTo>
                  <a:lnTo>
                    <a:pt x="53" y="2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87" name="Line 93"/>
            <p:cNvSpPr>
              <a:spLocks noChangeShapeType="1"/>
            </p:cNvSpPr>
            <p:nvPr/>
          </p:nvSpPr>
          <p:spPr bwMode="auto">
            <a:xfrm flipH="1">
              <a:off x="4263" y="1014"/>
              <a:ext cx="15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88" name="Line 94"/>
            <p:cNvSpPr>
              <a:spLocks noChangeShapeType="1"/>
            </p:cNvSpPr>
            <p:nvPr/>
          </p:nvSpPr>
          <p:spPr bwMode="auto">
            <a:xfrm>
              <a:off x="4263" y="1014"/>
              <a:ext cx="2" cy="1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89" name="Line 95"/>
            <p:cNvSpPr>
              <a:spLocks noChangeShapeType="1"/>
            </p:cNvSpPr>
            <p:nvPr/>
          </p:nvSpPr>
          <p:spPr bwMode="auto">
            <a:xfrm>
              <a:off x="363" y="2925"/>
              <a:ext cx="1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90" name="Line 96"/>
            <p:cNvSpPr>
              <a:spLocks noChangeShapeType="1"/>
            </p:cNvSpPr>
            <p:nvPr/>
          </p:nvSpPr>
          <p:spPr bwMode="auto">
            <a:xfrm>
              <a:off x="1707" y="1919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91" name="Line 97"/>
            <p:cNvSpPr>
              <a:spLocks noChangeShapeType="1"/>
            </p:cNvSpPr>
            <p:nvPr/>
          </p:nvSpPr>
          <p:spPr bwMode="auto">
            <a:xfrm>
              <a:off x="3788" y="1919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9714" name="Text Box 98"/>
          <p:cNvSpPr txBox="1">
            <a:spLocks noChangeArrowheads="1"/>
          </p:cNvSpPr>
          <p:nvPr/>
        </p:nvSpPr>
        <p:spPr bwMode="auto">
          <a:xfrm>
            <a:off x="228600" y="152400"/>
            <a:ext cx="8534400" cy="955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       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用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片</a:t>
            </a:r>
            <a:r>
              <a:rPr lang="en-US" altLang="zh-CN" sz="2800" b="1" dirty="0">
                <a:solidFill>
                  <a:srgbClr val="CC0000"/>
                </a:solidFill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74LS151</a:t>
            </a:r>
            <a:r>
              <a:rPr lang="zh-CN" altLang="en-US" sz="2800" b="1" dirty="0">
                <a:solidFill>
                  <a:srgbClr val="CC0000"/>
                </a:solidFill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型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8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选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数据选择器构成具有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16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选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功能的数据选择器</a:t>
            </a:r>
          </a:p>
        </p:txBody>
      </p:sp>
      <p:graphicFrame>
        <p:nvGraphicFramePr>
          <p:cNvPr id="239715" name="Object 99"/>
          <p:cNvGraphicFramePr>
            <a:graphicFrameLocks noChangeAspect="1"/>
          </p:cNvGraphicFramePr>
          <p:nvPr/>
        </p:nvGraphicFramePr>
        <p:xfrm>
          <a:off x="285750" y="5429250"/>
          <a:ext cx="30480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17800" imgH="487800" progId="Equation.3">
                  <p:embed/>
                </p:oleObj>
              </mc:Choice>
              <mc:Fallback>
                <p:oleObj name="Equation" r:id="rId2" imgW="2017800" imgH="487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5429250"/>
                        <a:ext cx="3048000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2509838" y="457200"/>
            <a:ext cx="2579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74LS151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功能表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05038" y="1055688"/>
            <a:ext cx="3738562" cy="5048250"/>
            <a:chOff x="336" y="665"/>
            <a:chExt cx="2355" cy="3180"/>
          </a:xfrm>
        </p:grpSpPr>
        <p:sp>
          <p:nvSpPr>
            <p:cNvPr id="240644" name="Text Box 4"/>
            <p:cNvSpPr txBox="1">
              <a:spLocks noChangeArrowheads="1"/>
            </p:cNvSpPr>
            <p:nvPr/>
          </p:nvSpPr>
          <p:spPr bwMode="auto">
            <a:xfrm>
              <a:off x="336" y="672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选通</a:t>
              </a:r>
            </a:p>
          </p:txBody>
        </p:sp>
        <p:sp>
          <p:nvSpPr>
            <p:cNvPr id="137221" name="Line 5"/>
            <p:cNvSpPr>
              <a:spLocks noChangeShapeType="1"/>
            </p:cNvSpPr>
            <p:nvPr/>
          </p:nvSpPr>
          <p:spPr bwMode="auto">
            <a:xfrm>
              <a:off x="432" y="665"/>
              <a:ext cx="2163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222" name="Line 6"/>
            <p:cNvSpPr>
              <a:spLocks noChangeShapeType="1"/>
            </p:cNvSpPr>
            <p:nvPr/>
          </p:nvSpPr>
          <p:spPr bwMode="auto">
            <a:xfrm>
              <a:off x="432" y="3840"/>
              <a:ext cx="2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223" name="Line 7"/>
            <p:cNvSpPr>
              <a:spLocks noChangeShapeType="1"/>
            </p:cNvSpPr>
            <p:nvPr/>
          </p:nvSpPr>
          <p:spPr bwMode="auto">
            <a:xfrm>
              <a:off x="915" y="672"/>
              <a:ext cx="0" cy="3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224" name="Line 8"/>
            <p:cNvSpPr>
              <a:spLocks noChangeShapeType="1"/>
            </p:cNvSpPr>
            <p:nvPr/>
          </p:nvSpPr>
          <p:spPr bwMode="auto">
            <a:xfrm flipV="1">
              <a:off x="432" y="1296"/>
              <a:ext cx="2163" cy="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225" name="Line 9"/>
            <p:cNvSpPr>
              <a:spLocks noChangeShapeType="1"/>
            </p:cNvSpPr>
            <p:nvPr/>
          </p:nvSpPr>
          <p:spPr bwMode="auto">
            <a:xfrm>
              <a:off x="2067" y="672"/>
              <a:ext cx="0" cy="3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0650" name="Rectangle 10"/>
            <p:cNvSpPr>
              <a:spLocks noChangeArrowheads="1"/>
            </p:cNvSpPr>
            <p:nvPr/>
          </p:nvSpPr>
          <p:spPr bwMode="auto">
            <a:xfrm>
              <a:off x="1107" y="672"/>
              <a:ext cx="7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选   择</a:t>
              </a:r>
            </a:p>
          </p:txBody>
        </p:sp>
        <p:sp>
          <p:nvSpPr>
            <p:cNvPr id="240651" name="Rectangle 11"/>
            <p:cNvSpPr>
              <a:spLocks noChangeArrowheads="1"/>
            </p:cNvSpPr>
            <p:nvPr/>
          </p:nvSpPr>
          <p:spPr bwMode="auto">
            <a:xfrm>
              <a:off x="2067" y="672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输出</a:t>
              </a:r>
            </a:p>
          </p:txBody>
        </p:sp>
        <p:sp>
          <p:nvSpPr>
            <p:cNvPr id="137228" name="Text Box 12"/>
            <p:cNvSpPr txBox="1">
              <a:spLocks noChangeArrowheads="1"/>
            </p:cNvSpPr>
            <p:nvPr/>
          </p:nvSpPr>
          <p:spPr bwMode="auto">
            <a:xfrm>
              <a:off x="568" y="1007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S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7229" name="Line 13"/>
            <p:cNvSpPr>
              <a:spLocks noChangeShapeType="1"/>
            </p:cNvSpPr>
            <p:nvPr/>
          </p:nvSpPr>
          <p:spPr bwMode="auto">
            <a:xfrm>
              <a:off x="588" y="1046"/>
              <a:ext cx="181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230" name="Text Box 14"/>
            <p:cNvSpPr txBox="1">
              <a:spLocks noChangeArrowheads="1"/>
            </p:cNvSpPr>
            <p:nvPr/>
          </p:nvSpPr>
          <p:spPr bwMode="auto">
            <a:xfrm>
              <a:off x="1731" y="960"/>
              <a:ext cx="4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lang="en-US" altLang="zh-CN" sz="28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7231" name="Rectangle 15"/>
            <p:cNvSpPr>
              <a:spLocks noChangeArrowheads="1"/>
            </p:cNvSpPr>
            <p:nvPr/>
          </p:nvSpPr>
          <p:spPr bwMode="auto">
            <a:xfrm>
              <a:off x="967" y="960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lang="en-US" altLang="zh-CN" sz="28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37232" name="Rectangle 16"/>
            <p:cNvSpPr>
              <a:spLocks noChangeArrowheads="1"/>
            </p:cNvSpPr>
            <p:nvPr/>
          </p:nvSpPr>
          <p:spPr bwMode="auto">
            <a:xfrm>
              <a:off x="2211" y="1008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sz="2800" b="1" i="1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7233" name="Text Box 17"/>
            <p:cNvSpPr txBox="1">
              <a:spLocks noChangeArrowheads="1"/>
            </p:cNvSpPr>
            <p:nvPr/>
          </p:nvSpPr>
          <p:spPr bwMode="auto">
            <a:xfrm>
              <a:off x="568" y="130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7234" name="Rectangle 18"/>
            <p:cNvSpPr>
              <a:spLocks noChangeArrowheads="1"/>
            </p:cNvSpPr>
            <p:nvPr/>
          </p:nvSpPr>
          <p:spPr bwMode="auto">
            <a:xfrm>
              <a:off x="2211" y="129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7235" name="Rectangle 19"/>
            <p:cNvSpPr>
              <a:spLocks noChangeArrowheads="1"/>
            </p:cNvSpPr>
            <p:nvPr/>
          </p:nvSpPr>
          <p:spPr bwMode="auto">
            <a:xfrm>
              <a:off x="568" y="158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7236" name="Rectangle 20"/>
            <p:cNvSpPr>
              <a:spLocks noChangeArrowheads="1"/>
            </p:cNvSpPr>
            <p:nvPr/>
          </p:nvSpPr>
          <p:spPr bwMode="auto">
            <a:xfrm>
              <a:off x="568" y="186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7237" name="Rectangle 21"/>
            <p:cNvSpPr>
              <a:spLocks noChangeArrowheads="1"/>
            </p:cNvSpPr>
            <p:nvPr/>
          </p:nvSpPr>
          <p:spPr bwMode="auto">
            <a:xfrm>
              <a:off x="568" y="21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7238" name="Rectangle 22"/>
            <p:cNvSpPr>
              <a:spLocks noChangeArrowheads="1"/>
            </p:cNvSpPr>
            <p:nvPr/>
          </p:nvSpPr>
          <p:spPr bwMode="auto">
            <a:xfrm>
              <a:off x="578" y="241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7239" name="Rectangle 23"/>
            <p:cNvSpPr>
              <a:spLocks noChangeArrowheads="1"/>
            </p:cNvSpPr>
            <p:nvPr/>
          </p:nvSpPr>
          <p:spPr bwMode="auto">
            <a:xfrm>
              <a:off x="2187" y="2391"/>
              <a:ext cx="36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8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7240" name="Rectangle 24"/>
            <p:cNvSpPr>
              <a:spLocks noChangeArrowheads="1"/>
            </p:cNvSpPr>
            <p:nvPr/>
          </p:nvSpPr>
          <p:spPr bwMode="auto">
            <a:xfrm>
              <a:off x="2187" y="2103"/>
              <a:ext cx="3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8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37241" name="Rectangle 25"/>
            <p:cNvSpPr>
              <a:spLocks noChangeArrowheads="1"/>
            </p:cNvSpPr>
            <p:nvPr/>
          </p:nvSpPr>
          <p:spPr bwMode="auto">
            <a:xfrm>
              <a:off x="2187" y="1815"/>
              <a:ext cx="3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8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7242" name="Rectangle 26"/>
            <p:cNvSpPr>
              <a:spLocks noChangeArrowheads="1"/>
            </p:cNvSpPr>
            <p:nvPr/>
          </p:nvSpPr>
          <p:spPr bwMode="auto">
            <a:xfrm>
              <a:off x="2187" y="1575"/>
              <a:ext cx="3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8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7243" name="Rectangle 27"/>
            <p:cNvSpPr>
              <a:spLocks noChangeArrowheads="1"/>
            </p:cNvSpPr>
            <p:nvPr/>
          </p:nvSpPr>
          <p:spPr bwMode="auto">
            <a:xfrm>
              <a:off x="1347" y="960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lang="en-US" altLang="zh-CN" sz="28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37244" name="Rectangle 28"/>
            <p:cNvSpPr>
              <a:spLocks noChangeArrowheads="1"/>
            </p:cNvSpPr>
            <p:nvPr/>
          </p:nvSpPr>
          <p:spPr bwMode="auto">
            <a:xfrm>
              <a:off x="578" y="268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7245" name="Rectangle 29"/>
            <p:cNvSpPr>
              <a:spLocks noChangeArrowheads="1"/>
            </p:cNvSpPr>
            <p:nvPr/>
          </p:nvSpPr>
          <p:spPr bwMode="auto">
            <a:xfrm>
              <a:off x="2187" y="2679"/>
              <a:ext cx="36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8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4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7246" name="Rectangle 30"/>
            <p:cNvSpPr>
              <a:spLocks noChangeArrowheads="1"/>
            </p:cNvSpPr>
            <p:nvPr/>
          </p:nvSpPr>
          <p:spPr bwMode="auto">
            <a:xfrm>
              <a:off x="574" y="294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7247" name="Rectangle 31"/>
            <p:cNvSpPr>
              <a:spLocks noChangeArrowheads="1"/>
            </p:cNvSpPr>
            <p:nvPr/>
          </p:nvSpPr>
          <p:spPr bwMode="auto">
            <a:xfrm>
              <a:off x="2187" y="2931"/>
              <a:ext cx="36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8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5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7248" name="Rectangle 32"/>
            <p:cNvSpPr>
              <a:spLocks noChangeArrowheads="1"/>
            </p:cNvSpPr>
            <p:nvPr/>
          </p:nvSpPr>
          <p:spPr bwMode="auto">
            <a:xfrm>
              <a:off x="574" y="323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7249" name="Rectangle 33"/>
            <p:cNvSpPr>
              <a:spLocks noChangeArrowheads="1"/>
            </p:cNvSpPr>
            <p:nvPr/>
          </p:nvSpPr>
          <p:spPr bwMode="auto">
            <a:xfrm>
              <a:off x="2187" y="3207"/>
              <a:ext cx="36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8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6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7250" name="Rectangle 34"/>
            <p:cNvSpPr>
              <a:spLocks noChangeArrowheads="1"/>
            </p:cNvSpPr>
            <p:nvPr/>
          </p:nvSpPr>
          <p:spPr bwMode="auto">
            <a:xfrm>
              <a:off x="589" y="347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7251" name="Rectangle 35"/>
            <p:cNvSpPr>
              <a:spLocks noChangeArrowheads="1"/>
            </p:cNvSpPr>
            <p:nvPr/>
          </p:nvSpPr>
          <p:spPr bwMode="auto">
            <a:xfrm>
              <a:off x="2187" y="3495"/>
              <a:ext cx="36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8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7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137252" name="Group 36"/>
            <p:cNvGrpSpPr>
              <a:grpSpLocks/>
            </p:cNvGrpSpPr>
            <p:nvPr/>
          </p:nvGrpSpPr>
          <p:grpSpPr bwMode="auto">
            <a:xfrm>
              <a:off x="1011" y="1265"/>
              <a:ext cx="1004" cy="2544"/>
              <a:chOff x="887" y="1356"/>
              <a:chExt cx="1128" cy="2544"/>
            </a:xfrm>
          </p:grpSpPr>
          <p:sp>
            <p:nvSpPr>
              <p:cNvPr id="137254" name="Rectangle 37"/>
              <p:cNvSpPr>
                <a:spLocks noChangeArrowheads="1"/>
              </p:cNvSpPr>
              <p:nvPr/>
            </p:nvSpPr>
            <p:spPr bwMode="auto">
              <a:xfrm>
                <a:off x="887" y="1680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37255" name="Rectangle 38"/>
              <p:cNvSpPr>
                <a:spLocks noChangeArrowheads="1"/>
              </p:cNvSpPr>
              <p:nvPr/>
            </p:nvSpPr>
            <p:spPr bwMode="auto">
              <a:xfrm>
                <a:off x="1744" y="1680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37256" name="Rectangle 39"/>
              <p:cNvSpPr>
                <a:spLocks noChangeArrowheads="1"/>
              </p:cNvSpPr>
              <p:nvPr/>
            </p:nvSpPr>
            <p:spPr bwMode="auto">
              <a:xfrm>
                <a:off x="887" y="1958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37257" name="Rectangle 40"/>
              <p:cNvSpPr>
                <a:spLocks noChangeArrowheads="1"/>
              </p:cNvSpPr>
              <p:nvPr/>
            </p:nvSpPr>
            <p:spPr bwMode="auto">
              <a:xfrm>
                <a:off x="1744" y="1958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37258" name="Rectangle 41"/>
              <p:cNvSpPr>
                <a:spLocks noChangeArrowheads="1"/>
              </p:cNvSpPr>
              <p:nvPr/>
            </p:nvSpPr>
            <p:spPr bwMode="auto">
              <a:xfrm>
                <a:off x="887" y="2508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37259" name="Rectangle 42"/>
              <p:cNvSpPr>
                <a:spLocks noChangeArrowheads="1"/>
              </p:cNvSpPr>
              <p:nvPr/>
            </p:nvSpPr>
            <p:spPr bwMode="auto">
              <a:xfrm>
                <a:off x="1744" y="2508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37260" name="Text Box 43"/>
              <p:cNvSpPr txBox="1">
                <a:spLocks noChangeArrowheads="1"/>
              </p:cNvSpPr>
              <p:nvPr/>
            </p:nvSpPr>
            <p:spPr bwMode="auto">
              <a:xfrm>
                <a:off x="887" y="1370"/>
                <a:ext cx="27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  <a:sym typeface="Symbol" pitchFamily="18" charset="2"/>
                  </a:rPr>
                  <a:t></a:t>
                </a:r>
                <a:endParaRPr lang="en-US" altLang="zh-CN" sz="28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37261" name="Text Box 44"/>
              <p:cNvSpPr txBox="1">
                <a:spLocks noChangeArrowheads="1"/>
              </p:cNvSpPr>
              <p:nvPr/>
            </p:nvSpPr>
            <p:spPr bwMode="auto">
              <a:xfrm>
                <a:off x="1745" y="1374"/>
                <a:ext cx="27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  <a:sym typeface="Symbol" pitchFamily="18" charset="2"/>
                  </a:rPr>
                  <a:t></a:t>
                </a:r>
                <a:endParaRPr lang="en-US" altLang="zh-CN" sz="28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37262" name="Text Box 45"/>
              <p:cNvSpPr txBox="1">
                <a:spLocks noChangeArrowheads="1"/>
              </p:cNvSpPr>
              <p:nvPr/>
            </p:nvSpPr>
            <p:spPr bwMode="auto">
              <a:xfrm>
                <a:off x="1317" y="1356"/>
                <a:ext cx="27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  <a:sym typeface="Symbol" pitchFamily="18" charset="2"/>
                  </a:rPr>
                  <a:t></a:t>
                </a:r>
                <a:endParaRPr lang="en-US" altLang="zh-CN" sz="28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37263" name="Text Box 46"/>
              <p:cNvSpPr txBox="1">
                <a:spLocks noChangeArrowheads="1"/>
              </p:cNvSpPr>
              <p:nvPr/>
            </p:nvSpPr>
            <p:spPr bwMode="auto">
              <a:xfrm>
                <a:off x="1335" y="1667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  <a:sym typeface="Symbol" pitchFamily="18" charset="2"/>
                  </a:rPr>
                  <a:t>0</a:t>
                </a:r>
                <a:endPara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37264" name="Text Box 47"/>
              <p:cNvSpPr txBox="1">
                <a:spLocks noChangeArrowheads="1"/>
              </p:cNvSpPr>
              <p:nvPr/>
            </p:nvSpPr>
            <p:spPr bwMode="auto">
              <a:xfrm>
                <a:off x="1338" y="1947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  <a:sym typeface="Symbol" pitchFamily="18" charset="2"/>
                  </a:rPr>
                  <a:t>0</a:t>
                </a:r>
                <a:endPara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37265" name="Rectangle 48"/>
              <p:cNvSpPr>
                <a:spLocks noChangeArrowheads="1"/>
              </p:cNvSpPr>
              <p:nvPr/>
            </p:nvSpPr>
            <p:spPr bwMode="auto">
              <a:xfrm>
                <a:off x="887" y="2240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37266" name="Rectangle 49"/>
              <p:cNvSpPr>
                <a:spLocks noChangeArrowheads="1"/>
              </p:cNvSpPr>
              <p:nvPr/>
            </p:nvSpPr>
            <p:spPr bwMode="auto">
              <a:xfrm>
                <a:off x="1743" y="2240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37267" name="Text Box 50"/>
              <p:cNvSpPr txBox="1">
                <a:spLocks noChangeArrowheads="1"/>
              </p:cNvSpPr>
              <p:nvPr/>
            </p:nvSpPr>
            <p:spPr bwMode="auto">
              <a:xfrm>
                <a:off x="1335" y="2226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  <a:sym typeface="Symbol" pitchFamily="18" charset="2"/>
                  </a:rPr>
                  <a:t>1</a:t>
                </a:r>
                <a:endPara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37268" name="Text Box 51"/>
              <p:cNvSpPr txBox="1">
                <a:spLocks noChangeArrowheads="1"/>
              </p:cNvSpPr>
              <p:nvPr/>
            </p:nvSpPr>
            <p:spPr bwMode="auto">
              <a:xfrm>
                <a:off x="1349" y="2524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  <a:sym typeface="Symbol" pitchFamily="18" charset="2"/>
                  </a:rPr>
                  <a:t>1</a:t>
                </a:r>
                <a:endPara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37269" name="Rectangle 52"/>
              <p:cNvSpPr>
                <a:spLocks noChangeArrowheads="1"/>
              </p:cNvSpPr>
              <p:nvPr/>
            </p:nvSpPr>
            <p:spPr bwMode="auto">
              <a:xfrm>
                <a:off x="887" y="2783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37270" name="Rectangle 53"/>
              <p:cNvSpPr>
                <a:spLocks noChangeArrowheads="1"/>
              </p:cNvSpPr>
              <p:nvPr/>
            </p:nvSpPr>
            <p:spPr bwMode="auto">
              <a:xfrm>
                <a:off x="1743" y="2783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37271" name="Text Box 54"/>
              <p:cNvSpPr txBox="1">
                <a:spLocks noChangeArrowheads="1"/>
              </p:cNvSpPr>
              <p:nvPr/>
            </p:nvSpPr>
            <p:spPr bwMode="auto">
              <a:xfrm>
                <a:off x="1349" y="2799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  <a:sym typeface="Symbol" pitchFamily="18" charset="2"/>
                  </a:rPr>
                  <a:t>0</a:t>
                </a:r>
                <a:endPara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37272" name="Rectangle 55"/>
              <p:cNvSpPr>
                <a:spLocks noChangeArrowheads="1"/>
              </p:cNvSpPr>
              <p:nvPr/>
            </p:nvSpPr>
            <p:spPr bwMode="auto">
              <a:xfrm>
                <a:off x="887" y="3036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37273" name="Rectangle 56"/>
              <p:cNvSpPr>
                <a:spLocks noChangeArrowheads="1"/>
              </p:cNvSpPr>
              <p:nvPr/>
            </p:nvSpPr>
            <p:spPr bwMode="auto">
              <a:xfrm>
                <a:off x="1743" y="3045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37274" name="Text Box 57"/>
              <p:cNvSpPr txBox="1">
                <a:spLocks noChangeArrowheads="1"/>
              </p:cNvSpPr>
              <p:nvPr/>
            </p:nvSpPr>
            <p:spPr bwMode="auto">
              <a:xfrm>
                <a:off x="1349" y="3045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  <a:sym typeface="Symbol" pitchFamily="18" charset="2"/>
                  </a:rPr>
                  <a:t>0</a:t>
                </a:r>
                <a:endPara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37275" name="Rectangle 58"/>
              <p:cNvSpPr>
                <a:spLocks noChangeArrowheads="1"/>
              </p:cNvSpPr>
              <p:nvPr/>
            </p:nvSpPr>
            <p:spPr bwMode="auto">
              <a:xfrm>
                <a:off x="887" y="3320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37276" name="Rectangle 59"/>
              <p:cNvSpPr>
                <a:spLocks noChangeArrowheads="1"/>
              </p:cNvSpPr>
              <p:nvPr/>
            </p:nvSpPr>
            <p:spPr bwMode="auto">
              <a:xfrm>
                <a:off x="1743" y="3329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37277" name="Text Box 60"/>
              <p:cNvSpPr txBox="1">
                <a:spLocks noChangeArrowheads="1"/>
              </p:cNvSpPr>
              <p:nvPr/>
            </p:nvSpPr>
            <p:spPr bwMode="auto">
              <a:xfrm>
                <a:off x="1349" y="3329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  <a:sym typeface="Symbol" pitchFamily="18" charset="2"/>
                  </a:rPr>
                  <a:t>1</a:t>
                </a:r>
                <a:endPara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37278" name="Rectangle 61"/>
              <p:cNvSpPr>
                <a:spLocks noChangeArrowheads="1"/>
              </p:cNvSpPr>
              <p:nvPr/>
            </p:nvSpPr>
            <p:spPr bwMode="auto">
              <a:xfrm>
                <a:off x="900" y="3564"/>
                <a:ext cx="25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37279" name="Rectangle 62"/>
              <p:cNvSpPr>
                <a:spLocks noChangeArrowheads="1"/>
              </p:cNvSpPr>
              <p:nvPr/>
            </p:nvSpPr>
            <p:spPr bwMode="auto">
              <a:xfrm>
                <a:off x="1739" y="3573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37280" name="Text Box 63"/>
              <p:cNvSpPr txBox="1">
                <a:spLocks noChangeArrowheads="1"/>
              </p:cNvSpPr>
              <p:nvPr/>
            </p:nvSpPr>
            <p:spPr bwMode="auto">
              <a:xfrm>
                <a:off x="1341" y="3573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  <a:sym typeface="Symbol" pitchFamily="18" charset="2"/>
                  </a:rPr>
                  <a:t>1</a:t>
                </a:r>
                <a:endPara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137253" name="Line 64"/>
            <p:cNvSpPr>
              <a:spLocks noChangeShapeType="1"/>
            </p:cNvSpPr>
            <p:nvPr/>
          </p:nvSpPr>
          <p:spPr bwMode="auto">
            <a:xfrm>
              <a:off x="435" y="1008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2000" cy="5334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</a:t>
            </a: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838200" y="838200"/>
            <a:ext cx="83058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用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74LS151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型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8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选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数据选择器实现逻辑函数式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Y=AB+BC+CA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解：将逻辑函数式用最小项表示</a:t>
            </a:r>
          </a:p>
        </p:txBody>
      </p:sp>
      <p:graphicFrame>
        <p:nvGraphicFramePr>
          <p:cNvPr id="241669" name="Object 5"/>
          <p:cNvGraphicFramePr>
            <a:graphicFrameLocks noChangeAspect="1"/>
          </p:cNvGraphicFramePr>
          <p:nvPr/>
        </p:nvGraphicFramePr>
        <p:xfrm>
          <a:off x="1136650" y="2587625"/>
          <a:ext cx="61833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7160" imgH="554760" progId="Equation.3">
                  <p:embed/>
                </p:oleObj>
              </mc:Choice>
              <mc:Fallback>
                <p:oleObj name="Equation" r:id="rId2" imgW="3557160" imgH="55476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2587625"/>
                        <a:ext cx="6183313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0" name="Text Box 6"/>
          <p:cNvSpPr txBox="1">
            <a:spLocks noChangeArrowheads="1"/>
          </p:cNvSpPr>
          <p:nvPr/>
        </p:nvSpPr>
        <p:spPr bwMode="auto">
          <a:xfrm>
            <a:off x="609600" y="3581400"/>
            <a:ext cx="8034338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</a:t>
            </a: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将输入变量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sz="2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、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lang="zh-CN" altLang="en-US" sz="2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、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分别对应地接到数据选</a:t>
            </a:r>
          </a:p>
          <a:p>
            <a:pPr>
              <a:lnSpc>
                <a:spcPct val="115000"/>
              </a:lnSpc>
            </a:pP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择器的选择端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、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、</a:t>
            </a:r>
            <a:r>
              <a:rPr lang="zh-CN" altLang="en-US" sz="2800" b="1" baseline="-2500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。</a:t>
            </a: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由状态表可知</a:t>
            </a:r>
            <a:r>
              <a: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将数据输入端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</a:t>
            </a:r>
            <a:r>
              <a:rPr lang="en-US" altLang="zh-CN" sz="2800" b="1" baseline="-2500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、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</a:t>
            </a:r>
            <a:r>
              <a:rPr lang="en-US" altLang="zh-CN" sz="2800" b="1" baseline="-2500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5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、</a:t>
            </a:r>
            <a:r>
              <a:rPr lang="zh-CN" altLang="en-US" sz="2800" b="1" baseline="-2500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</a:t>
            </a:r>
            <a:r>
              <a:rPr lang="en-US" altLang="zh-CN" sz="2800" b="1" baseline="-2500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6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、</a:t>
            </a:r>
            <a:r>
              <a:rPr lang="zh-CN" altLang="en-US" sz="2800" b="1" baseline="-2500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</a:t>
            </a:r>
            <a:r>
              <a:rPr lang="en-US" altLang="zh-CN" sz="2800" b="1" baseline="-2500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7</a:t>
            </a:r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接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1”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</a:t>
            </a: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其余输入端接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0”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</a:t>
            </a: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即可实现输出</a:t>
            </a:r>
            <a:r>
              <a:rPr lang="en-US" altLang="zh-CN" sz="2800" b="1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Y</a:t>
            </a: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，如图所示。</a:t>
            </a:r>
          </a:p>
        </p:txBody>
      </p:sp>
      <p:grpSp>
        <p:nvGrpSpPr>
          <p:cNvPr id="138247" name="Group 7"/>
          <p:cNvGrpSpPr>
            <a:grpSpLocks/>
          </p:cNvGrpSpPr>
          <p:nvPr/>
        </p:nvGrpSpPr>
        <p:grpSpPr bwMode="auto">
          <a:xfrm>
            <a:off x="762000" y="5867400"/>
            <a:ext cx="7324725" cy="171450"/>
            <a:chOff x="432" y="3696"/>
            <a:chExt cx="4614" cy="108"/>
          </a:xfrm>
        </p:grpSpPr>
        <p:grpSp>
          <p:nvGrpSpPr>
            <p:cNvPr id="138248" name="Group 8"/>
            <p:cNvGrpSpPr>
              <a:grpSpLocks/>
            </p:cNvGrpSpPr>
            <p:nvPr/>
          </p:nvGrpSpPr>
          <p:grpSpPr bwMode="auto">
            <a:xfrm>
              <a:off x="432" y="3696"/>
              <a:ext cx="2310" cy="108"/>
              <a:chOff x="672" y="672"/>
              <a:chExt cx="2310" cy="108"/>
            </a:xfrm>
          </p:grpSpPr>
          <p:pic>
            <p:nvPicPr>
              <p:cNvPr id="138275" name="Picture 9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242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76" name="Picture 10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32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77" name="Picture 11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434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78" name="Picture 12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20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79" name="Picture 13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722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80" name="Picture 14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818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81" name="Picture 15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08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82" name="Picture 16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010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83" name="Picture 17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196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84" name="Picture 18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98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85" name="Picture 19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394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86" name="Picture 20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484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87" name="Picture 21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30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88" name="Picture 22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106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89" name="Picture 23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586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90" name="Picture 24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82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38291" name="Group 25"/>
              <p:cNvGrpSpPr>
                <a:grpSpLocks/>
              </p:cNvGrpSpPr>
              <p:nvPr/>
            </p:nvGrpSpPr>
            <p:grpSpPr bwMode="auto">
              <a:xfrm>
                <a:off x="672" y="672"/>
                <a:ext cx="582" cy="102"/>
                <a:chOff x="4698" y="720"/>
                <a:chExt cx="582" cy="102"/>
              </a:xfrm>
            </p:grpSpPr>
            <p:pic>
              <p:nvPicPr>
                <p:cNvPr id="138294" name="Picture 26" descr="Green and Black Diamond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4788" y="720"/>
                  <a:ext cx="102" cy="1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8295" name="Picture 27" descr="Green and Black Diamond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4890" y="720"/>
                  <a:ext cx="102" cy="1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8296" name="Picture 28" descr="Green and Black Diamond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4986" y="720"/>
                  <a:ext cx="102" cy="1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8297" name="Picture 29" descr="Green and Black Diamond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076" y="720"/>
                  <a:ext cx="102" cy="1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8298" name="Picture 30" descr="Green and Black Diamond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178" y="720"/>
                  <a:ext cx="102" cy="1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8299" name="Picture 31" descr="Green and Black Diamond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4698" y="720"/>
                  <a:ext cx="102" cy="1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38292" name="Picture 32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784" y="672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93" name="Picture 33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80" y="672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38249" name="Group 34"/>
            <p:cNvGrpSpPr>
              <a:grpSpLocks/>
            </p:cNvGrpSpPr>
            <p:nvPr/>
          </p:nvGrpSpPr>
          <p:grpSpPr bwMode="auto">
            <a:xfrm>
              <a:off x="2736" y="3696"/>
              <a:ext cx="2310" cy="108"/>
              <a:chOff x="672" y="672"/>
              <a:chExt cx="2310" cy="108"/>
            </a:xfrm>
          </p:grpSpPr>
          <p:pic>
            <p:nvPicPr>
              <p:cNvPr id="138250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242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51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32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52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434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53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20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54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722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55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818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56" name="Picture 41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08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57" name="Picture 42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010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58" name="Picture 43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196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59" name="Picture 44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98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60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394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61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484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62" name="Picture 47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30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63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106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64" name="Picture 49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586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65" name="Picture 50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82" y="678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38266" name="Group 51"/>
              <p:cNvGrpSpPr>
                <a:grpSpLocks/>
              </p:cNvGrpSpPr>
              <p:nvPr/>
            </p:nvGrpSpPr>
            <p:grpSpPr bwMode="auto">
              <a:xfrm>
                <a:off x="672" y="672"/>
                <a:ext cx="582" cy="102"/>
                <a:chOff x="4698" y="720"/>
                <a:chExt cx="582" cy="102"/>
              </a:xfrm>
            </p:grpSpPr>
            <p:pic>
              <p:nvPicPr>
                <p:cNvPr id="138269" name="Picture 52" descr="Green and Black Diamond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4788" y="720"/>
                  <a:ext cx="102" cy="1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8270" name="Picture 53" descr="Green and Black Diamond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4890" y="720"/>
                  <a:ext cx="102" cy="1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8271" name="Picture 54" descr="Green and Black Diamond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4986" y="720"/>
                  <a:ext cx="102" cy="1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8272" name="Picture 55" descr="Green and Black Diamond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076" y="720"/>
                  <a:ext cx="102" cy="1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8273" name="Picture 56" descr="Green and Black Diamond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178" y="720"/>
                  <a:ext cx="102" cy="1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8274" name="Picture 57" descr="Green and Black Diamond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4698" y="720"/>
                  <a:ext cx="102" cy="1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38267" name="Picture 58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784" y="672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268" name="Picture 59" descr="Green and Black Diamon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80" y="672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 autoUpdateAnimBg="0"/>
      <p:bldP spid="241670" grpId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4214813" y="508000"/>
            <a:ext cx="4929187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将输入变量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分别对应地接到数据选择器的选择端 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2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、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1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、</a:t>
            </a:r>
            <a:r>
              <a:rPr lang="zh-CN" altLang="en-US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。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由状态表可知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,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将数据输入端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3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、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5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、</a:t>
            </a:r>
            <a:r>
              <a:rPr lang="zh-CN" altLang="en-US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6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、</a:t>
            </a:r>
            <a:r>
              <a:rPr lang="zh-CN" altLang="en-US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7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接“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1”,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其余输入端接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0”,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即可实现输出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Y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如图所示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zh-CN" altLang="en-US" sz="2800" b="1" dirty="0">
              <a:solidFill>
                <a:srgbClr val="FFFF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"/>
              <a:cs typeface="Times New Roman" pitchFamily="18" charset="0"/>
            </a:endParaRP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519113" y="457200"/>
            <a:ext cx="2579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74LS151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功能表</a:t>
            </a:r>
          </a:p>
        </p:txBody>
      </p:sp>
      <p:grpSp>
        <p:nvGrpSpPr>
          <p:cNvPr id="139268" name="Group 4"/>
          <p:cNvGrpSpPr>
            <a:grpSpLocks/>
          </p:cNvGrpSpPr>
          <p:nvPr/>
        </p:nvGrpSpPr>
        <p:grpSpPr bwMode="auto">
          <a:xfrm>
            <a:off x="214313" y="1055688"/>
            <a:ext cx="3738562" cy="5048250"/>
            <a:chOff x="336" y="665"/>
            <a:chExt cx="2355" cy="3180"/>
          </a:xfrm>
        </p:grpSpPr>
        <p:sp>
          <p:nvSpPr>
            <p:cNvPr id="242693" name="Text Box 5"/>
            <p:cNvSpPr txBox="1">
              <a:spLocks noChangeArrowheads="1"/>
            </p:cNvSpPr>
            <p:nvPr/>
          </p:nvSpPr>
          <p:spPr bwMode="auto">
            <a:xfrm>
              <a:off x="336" y="672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选通</a:t>
              </a:r>
            </a:p>
          </p:txBody>
        </p:sp>
        <p:sp>
          <p:nvSpPr>
            <p:cNvPr id="139313" name="Line 6"/>
            <p:cNvSpPr>
              <a:spLocks noChangeShapeType="1"/>
            </p:cNvSpPr>
            <p:nvPr/>
          </p:nvSpPr>
          <p:spPr bwMode="auto">
            <a:xfrm>
              <a:off x="432" y="665"/>
              <a:ext cx="2163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9314" name="Line 7"/>
            <p:cNvSpPr>
              <a:spLocks noChangeShapeType="1"/>
            </p:cNvSpPr>
            <p:nvPr/>
          </p:nvSpPr>
          <p:spPr bwMode="auto">
            <a:xfrm>
              <a:off x="432" y="3840"/>
              <a:ext cx="2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9315" name="Line 8"/>
            <p:cNvSpPr>
              <a:spLocks noChangeShapeType="1"/>
            </p:cNvSpPr>
            <p:nvPr/>
          </p:nvSpPr>
          <p:spPr bwMode="auto">
            <a:xfrm>
              <a:off x="915" y="672"/>
              <a:ext cx="0" cy="3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9316" name="Line 9"/>
            <p:cNvSpPr>
              <a:spLocks noChangeShapeType="1"/>
            </p:cNvSpPr>
            <p:nvPr/>
          </p:nvSpPr>
          <p:spPr bwMode="auto">
            <a:xfrm flipV="1">
              <a:off x="432" y="1296"/>
              <a:ext cx="2163" cy="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9317" name="Line 10"/>
            <p:cNvSpPr>
              <a:spLocks noChangeShapeType="1"/>
            </p:cNvSpPr>
            <p:nvPr/>
          </p:nvSpPr>
          <p:spPr bwMode="auto">
            <a:xfrm>
              <a:off x="2067" y="672"/>
              <a:ext cx="0" cy="3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2699" name="Rectangle 11"/>
            <p:cNvSpPr>
              <a:spLocks noChangeArrowheads="1"/>
            </p:cNvSpPr>
            <p:nvPr/>
          </p:nvSpPr>
          <p:spPr bwMode="auto">
            <a:xfrm>
              <a:off x="1107" y="672"/>
              <a:ext cx="7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选   择</a:t>
              </a:r>
            </a:p>
          </p:txBody>
        </p:sp>
        <p:sp>
          <p:nvSpPr>
            <p:cNvPr id="242700" name="Rectangle 12"/>
            <p:cNvSpPr>
              <a:spLocks noChangeArrowheads="1"/>
            </p:cNvSpPr>
            <p:nvPr/>
          </p:nvSpPr>
          <p:spPr bwMode="auto">
            <a:xfrm>
              <a:off x="2067" y="672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输出</a:t>
              </a:r>
            </a:p>
          </p:txBody>
        </p:sp>
        <p:sp>
          <p:nvSpPr>
            <p:cNvPr id="139320" name="Text Box 13"/>
            <p:cNvSpPr txBox="1">
              <a:spLocks noChangeArrowheads="1"/>
            </p:cNvSpPr>
            <p:nvPr/>
          </p:nvSpPr>
          <p:spPr bwMode="auto">
            <a:xfrm>
              <a:off x="568" y="1007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66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S</a:t>
              </a:r>
              <a:endParaRPr lang="en-US" altLang="zh-CN" sz="2800" b="1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9321" name="Line 14"/>
            <p:cNvSpPr>
              <a:spLocks noChangeShapeType="1"/>
            </p:cNvSpPr>
            <p:nvPr/>
          </p:nvSpPr>
          <p:spPr bwMode="auto">
            <a:xfrm>
              <a:off x="588" y="1046"/>
              <a:ext cx="181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9322" name="Text Box 15"/>
            <p:cNvSpPr txBox="1">
              <a:spLocks noChangeArrowheads="1"/>
            </p:cNvSpPr>
            <p:nvPr/>
          </p:nvSpPr>
          <p:spPr bwMode="auto">
            <a:xfrm>
              <a:off x="1731" y="960"/>
              <a:ext cx="4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66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lang="en-US" altLang="zh-CN" sz="2800" b="1" baseline="-25000">
                  <a:solidFill>
                    <a:srgbClr val="0066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endParaRPr lang="en-US" altLang="zh-CN" sz="2800" b="1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9323" name="Rectangle 16"/>
            <p:cNvSpPr>
              <a:spLocks noChangeArrowheads="1"/>
            </p:cNvSpPr>
            <p:nvPr/>
          </p:nvSpPr>
          <p:spPr bwMode="auto">
            <a:xfrm>
              <a:off x="967" y="960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66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lang="en-US" altLang="zh-CN" sz="2800" b="1" baseline="-25000">
                  <a:solidFill>
                    <a:srgbClr val="0066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39324" name="Rectangle 17"/>
            <p:cNvSpPr>
              <a:spLocks noChangeArrowheads="1"/>
            </p:cNvSpPr>
            <p:nvPr/>
          </p:nvSpPr>
          <p:spPr bwMode="auto">
            <a:xfrm>
              <a:off x="2211" y="1008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66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sz="2800" b="1" i="1" baseline="-2500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9325" name="Text Box 18"/>
            <p:cNvSpPr txBox="1">
              <a:spLocks noChangeArrowheads="1"/>
            </p:cNvSpPr>
            <p:nvPr/>
          </p:nvSpPr>
          <p:spPr bwMode="auto">
            <a:xfrm>
              <a:off x="568" y="130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9326" name="Rectangle 19"/>
            <p:cNvSpPr>
              <a:spLocks noChangeArrowheads="1"/>
            </p:cNvSpPr>
            <p:nvPr/>
          </p:nvSpPr>
          <p:spPr bwMode="auto">
            <a:xfrm>
              <a:off x="2211" y="128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9327" name="Rectangle 20"/>
            <p:cNvSpPr>
              <a:spLocks noChangeArrowheads="1"/>
            </p:cNvSpPr>
            <p:nvPr/>
          </p:nvSpPr>
          <p:spPr bwMode="auto">
            <a:xfrm>
              <a:off x="568" y="158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9328" name="Rectangle 21"/>
            <p:cNvSpPr>
              <a:spLocks noChangeArrowheads="1"/>
            </p:cNvSpPr>
            <p:nvPr/>
          </p:nvSpPr>
          <p:spPr bwMode="auto">
            <a:xfrm>
              <a:off x="568" y="186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9329" name="Rectangle 22"/>
            <p:cNvSpPr>
              <a:spLocks noChangeArrowheads="1"/>
            </p:cNvSpPr>
            <p:nvPr/>
          </p:nvSpPr>
          <p:spPr bwMode="auto">
            <a:xfrm>
              <a:off x="568" y="21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9330" name="Rectangle 23"/>
            <p:cNvSpPr>
              <a:spLocks noChangeArrowheads="1"/>
            </p:cNvSpPr>
            <p:nvPr/>
          </p:nvSpPr>
          <p:spPr bwMode="auto">
            <a:xfrm>
              <a:off x="578" y="241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9331" name="Rectangle 24"/>
            <p:cNvSpPr>
              <a:spLocks noChangeArrowheads="1"/>
            </p:cNvSpPr>
            <p:nvPr/>
          </p:nvSpPr>
          <p:spPr bwMode="auto">
            <a:xfrm>
              <a:off x="2211" y="2391"/>
              <a:ext cx="36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800" b="1" baseline="-25000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</a:t>
              </a:r>
              <a:endParaRPr lang="en-US" altLang="zh-CN" sz="28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9332" name="Rectangle 25"/>
            <p:cNvSpPr>
              <a:spLocks noChangeArrowheads="1"/>
            </p:cNvSpPr>
            <p:nvPr/>
          </p:nvSpPr>
          <p:spPr bwMode="auto">
            <a:xfrm>
              <a:off x="2211" y="2103"/>
              <a:ext cx="3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800" b="1" baseline="-25000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39333" name="Rectangle 26"/>
            <p:cNvSpPr>
              <a:spLocks noChangeArrowheads="1"/>
            </p:cNvSpPr>
            <p:nvPr/>
          </p:nvSpPr>
          <p:spPr bwMode="auto">
            <a:xfrm>
              <a:off x="2211" y="1815"/>
              <a:ext cx="3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800" b="1" baseline="-25000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9334" name="Rectangle 27"/>
            <p:cNvSpPr>
              <a:spLocks noChangeArrowheads="1"/>
            </p:cNvSpPr>
            <p:nvPr/>
          </p:nvSpPr>
          <p:spPr bwMode="auto">
            <a:xfrm>
              <a:off x="2211" y="1575"/>
              <a:ext cx="3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800" b="1" baseline="-25000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9335" name="Rectangle 28"/>
            <p:cNvSpPr>
              <a:spLocks noChangeArrowheads="1"/>
            </p:cNvSpPr>
            <p:nvPr/>
          </p:nvSpPr>
          <p:spPr bwMode="auto">
            <a:xfrm>
              <a:off x="1347" y="960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66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lang="en-US" altLang="zh-CN" sz="2800" b="1" baseline="-25000">
                  <a:solidFill>
                    <a:srgbClr val="0066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39336" name="Rectangle 29"/>
            <p:cNvSpPr>
              <a:spLocks noChangeArrowheads="1"/>
            </p:cNvSpPr>
            <p:nvPr/>
          </p:nvSpPr>
          <p:spPr bwMode="auto">
            <a:xfrm>
              <a:off x="578" y="268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9337" name="Rectangle 30"/>
            <p:cNvSpPr>
              <a:spLocks noChangeArrowheads="1"/>
            </p:cNvSpPr>
            <p:nvPr/>
          </p:nvSpPr>
          <p:spPr bwMode="auto">
            <a:xfrm>
              <a:off x="2211" y="2679"/>
              <a:ext cx="36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800" b="1" baseline="-25000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4</a:t>
              </a:r>
              <a:endParaRPr lang="en-US" altLang="zh-CN" sz="28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9338" name="Rectangle 31"/>
            <p:cNvSpPr>
              <a:spLocks noChangeArrowheads="1"/>
            </p:cNvSpPr>
            <p:nvPr/>
          </p:nvSpPr>
          <p:spPr bwMode="auto">
            <a:xfrm>
              <a:off x="574" y="294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9339" name="Rectangle 32"/>
            <p:cNvSpPr>
              <a:spLocks noChangeArrowheads="1"/>
            </p:cNvSpPr>
            <p:nvPr/>
          </p:nvSpPr>
          <p:spPr bwMode="auto">
            <a:xfrm>
              <a:off x="2245" y="2931"/>
              <a:ext cx="36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800" b="1" baseline="-25000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5</a:t>
              </a:r>
              <a:endParaRPr lang="en-US" altLang="zh-CN" sz="28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9340" name="Rectangle 33"/>
            <p:cNvSpPr>
              <a:spLocks noChangeArrowheads="1"/>
            </p:cNvSpPr>
            <p:nvPr/>
          </p:nvSpPr>
          <p:spPr bwMode="auto">
            <a:xfrm>
              <a:off x="574" y="323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9341" name="Rectangle 34"/>
            <p:cNvSpPr>
              <a:spLocks noChangeArrowheads="1"/>
            </p:cNvSpPr>
            <p:nvPr/>
          </p:nvSpPr>
          <p:spPr bwMode="auto">
            <a:xfrm>
              <a:off x="2259" y="3207"/>
              <a:ext cx="36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800" b="1" baseline="-25000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6</a:t>
              </a:r>
              <a:endParaRPr lang="en-US" altLang="zh-CN" sz="28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9342" name="Rectangle 35"/>
            <p:cNvSpPr>
              <a:spLocks noChangeArrowheads="1"/>
            </p:cNvSpPr>
            <p:nvPr/>
          </p:nvSpPr>
          <p:spPr bwMode="auto">
            <a:xfrm>
              <a:off x="589" y="347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9343" name="Rectangle 36"/>
            <p:cNvSpPr>
              <a:spLocks noChangeArrowheads="1"/>
            </p:cNvSpPr>
            <p:nvPr/>
          </p:nvSpPr>
          <p:spPr bwMode="auto">
            <a:xfrm>
              <a:off x="2259" y="3495"/>
              <a:ext cx="36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800" b="1" baseline="-25000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7</a:t>
              </a:r>
              <a:endParaRPr lang="en-US" altLang="zh-CN" sz="28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139344" name="Group 37"/>
            <p:cNvGrpSpPr>
              <a:grpSpLocks/>
            </p:cNvGrpSpPr>
            <p:nvPr/>
          </p:nvGrpSpPr>
          <p:grpSpPr bwMode="auto">
            <a:xfrm>
              <a:off x="1011" y="1265"/>
              <a:ext cx="1004" cy="2544"/>
              <a:chOff x="887" y="1356"/>
              <a:chExt cx="1128" cy="2544"/>
            </a:xfrm>
          </p:grpSpPr>
          <p:sp>
            <p:nvSpPr>
              <p:cNvPr id="139346" name="Rectangle 38"/>
              <p:cNvSpPr>
                <a:spLocks noChangeArrowheads="1"/>
              </p:cNvSpPr>
              <p:nvPr/>
            </p:nvSpPr>
            <p:spPr bwMode="auto">
              <a:xfrm>
                <a:off x="887" y="1680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39347" name="Rectangle 39"/>
              <p:cNvSpPr>
                <a:spLocks noChangeArrowheads="1"/>
              </p:cNvSpPr>
              <p:nvPr/>
            </p:nvSpPr>
            <p:spPr bwMode="auto">
              <a:xfrm>
                <a:off x="1744" y="1680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39348" name="Rectangle 40"/>
              <p:cNvSpPr>
                <a:spLocks noChangeArrowheads="1"/>
              </p:cNvSpPr>
              <p:nvPr/>
            </p:nvSpPr>
            <p:spPr bwMode="auto">
              <a:xfrm>
                <a:off x="887" y="1958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39349" name="Rectangle 41"/>
              <p:cNvSpPr>
                <a:spLocks noChangeArrowheads="1"/>
              </p:cNvSpPr>
              <p:nvPr/>
            </p:nvSpPr>
            <p:spPr bwMode="auto">
              <a:xfrm>
                <a:off x="1744" y="1958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39350" name="Rectangle 42"/>
              <p:cNvSpPr>
                <a:spLocks noChangeArrowheads="1"/>
              </p:cNvSpPr>
              <p:nvPr/>
            </p:nvSpPr>
            <p:spPr bwMode="auto">
              <a:xfrm>
                <a:off x="887" y="2508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39351" name="Rectangle 43"/>
              <p:cNvSpPr>
                <a:spLocks noChangeArrowheads="1"/>
              </p:cNvSpPr>
              <p:nvPr/>
            </p:nvSpPr>
            <p:spPr bwMode="auto">
              <a:xfrm>
                <a:off x="1744" y="2508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39352" name="Text Box 44"/>
              <p:cNvSpPr txBox="1">
                <a:spLocks noChangeArrowheads="1"/>
              </p:cNvSpPr>
              <p:nvPr/>
            </p:nvSpPr>
            <p:spPr bwMode="auto">
              <a:xfrm>
                <a:off x="887" y="1370"/>
                <a:ext cx="27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  <a:sym typeface="Symbol" pitchFamily="18" charset="2"/>
                  </a:rPr>
                  <a:t></a:t>
                </a:r>
                <a:endPara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39353" name="Text Box 45"/>
              <p:cNvSpPr txBox="1">
                <a:spLocks noChangeArrowheads="1"/>
              </p:cNvSpPr>
              <p:nvPr/>
            </p:nvSpPr>
            <p:spPr bwMode="auto">
              <a:xfrm>
                <a:off x="1745" y="1374"/>
                <a:ext cx="27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  <a:sym typeface="Symbol" pitchFamily="18" charset="2"/>
                  </a:rPr>
                  <a:t></a:t>
                </a:r>
                <a:endPara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39354" name="Text Box 46"/>
              <p:cNvSpPr txBox="1">
                <a:spLocks noChangeArrowheads="1"/>
              </p:cNvSpPr>
              <p:nvPr/>
            </p:nvSpPr>
            <p:spPr bwMode="auto">
              <a:xfrm>
                <a:off x="1317" y="1356"/>
                <a:ext cx="27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  <a:sym typeface="Symbol" pitchFamily="18" charset="2"/>
                  </a:rPr>
                  <a:t></a:t>
                </a:r>
                <a:endPara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39355" name="Text Box 47"/>
              <p:cNvSpPr txBox="1">
                <a:spLocks noChangeArrowheads="1"/>
              </p:cNvSpPr>
              <p:nvPr/>
            </p:nvSpPr>
            <p:spPr bwMode="auto">
              <a:xfrm>
                <a:off x="1335" y="1667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  <a:sym typeface="Symbol" pitchFamily="18" charset="2"/>
                  </a:rPr>
                  <a:t>0</a:t>
                </a:r>
                <a:endPara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39356" name="Text Box 48"/>
              <p:cNvSpPr txBox="1">
                <a:spLocks noChangeArrowheads="1"/>
              </p:cNvSpPr>
              <p:nvPr/>
            </p:nvSpPr>
            <p:spPr bwMode="auto">
              <a:xfrm>
                <a:off x="1338" y="1947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  <a:sym typeface="Symbol" pitchFamily="18" charset="2"/>
                  </a:rPr>
                  <a:t>0</a:t>
                </a:r>
                <a:endPara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39357" name="Rectangle 49"/>
              <p:cNvSpPr>
                <a:spLocks noChangeArrowheads="1"/>
              </p:cNvSpPr>
              <p:nvPr/>
            </p:nvSpPr>
            <p:spPr bwMode="auto">
              <a:xfrm>
                <a:off x="887" y="2240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39358" name="Rectangle 50"/>
              <p:cNvSpPr>
                <a:spLocks noChangeArrowheads="1"/>
              </p:cNvSpPr>
              <p:nvPr/>
            </p:nvSpPr>
            <p:spPr bwMode="auto">
              <a:xfrm>
                <a:off x="1743" y="2240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39359" name="Text Box 51"/>
              <p:cNvSpPr txBox="1">
                <a:spLocks noChangeArrowheads="1"/>
              </p:cNvSpPr>
              <p:nvPr/>
            </p:nvSpPr>
            <p:spPr bwMode="auto">
              <a:xfrm>
                <a:off x="1335" y="2226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  <a:sym typeface="Symbol" pitchFamily="18" charset="2"/>
                  </a:rPr>
                  <a:t>1</a:t>
                </a:r>
                <a:endPara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39360" name="Text Box 52"/>
              <p:cNvSpPr txBox="1">
                <a:spLocks noChangeArrowheads="1"/>
              </p:cNvSpPr>
              <p:nvPr/>
            </p:nvSpPr>
            <p:spPr bwMode="auto">
              <a:xfrm>
                <a:off x="1349" y="2524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  <a:sym typeface="Symbol" pitchFamily="18" charset="2"/>
                  </a:rPr>
                  <a:t>1</a:t>
                </a:r>
                <a:endPara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39361" name="Rectangle 53"/>
              <p:cNvSpPr>
                <a:spLocks noChangeArrowheads="1"/>
              </p:cNvSpPr>
              <p:nvPr/>
            </p:nvSpPr>
            <p:spPr bwMode="auto">
              <a:xfrm>
                <a:off x="887" y="2783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39362" name="Rectangle 54"/>
              <p:cNvSpPr>
                <a:spLocks noChangeArrowheads="1"/>
              </p:cNvSpPr>
              <p:nvPr/>
            </p:nvSpPr>
            <p:spPr bwMode="auto">
              <a:xfrm>
                <a:off x="1743" y="2783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39363" name="Text Box 55"/>
              <p:cNvSpPr txBox="1">
                <a:spLocks noChangeArrowheads="1"/>
              </p:cNvSpPr>
              <p:nvPr/>
            </p:nvSpPr>
            <p:spPr bwMode="auto">
              <a:xfrm>
                <a:off x="1349" y="2799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  <a:sym typeface="Symbol" pitchFamily="18" charset="2"/>
                  </a:rPr>
                  <a:t>0</a:t>
                </a:r>
                <a:endPara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39364" name="Rectangle 56"/>
              <p:cNvSpPr>
                <a:spLocks noChangeArrowheads="1"/>
              </p:cNvSpPr>
              <p:nvPr/>
            </p:nvSpPr>
            <p:spPr bwMode="auto">
              <a:xfrm>
                <a:off x="887" y="3036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39365" name="Rectangle 57"/>
              <p:cNvSpPr>
                <a:spLocks noChangeArrowheads="1"/>
              </p:cNvSpPr>
              <p:nvPr/>
            </p:nvSpPr>
            <p:spPr bwMode="auto">
              <a:xfrm>
                <a:off x="1743" y="3045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39366" name="Text Box 58"/>
              <p:cNvSpPr txBox="1">
                <a:spLocks noChangeArrowheads="1"/>
              </p:cNvSpPr>
              <p:nvPr/>
            </p:nvSpPr>
            <p:spPr bwMode="auto">
              <a:xfrm>
                <a:off x="1349" y="3045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  <a:sym typeface="Symbol" pitchFamily="18" charset="2"/>
                  </a:rPr>
                  <a:t>0</a:t>
                </a:r>
                <a:endPara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39367" name="Rectangle 59"/>
              <p:cNvSpPr>
                <a:spLocks noChangeArrowheads="1"/>
              </p:cNvSpPr>
              <p:nvPr/>
            </p:nvSpPr>
            <p:spPr bwMode="auto">
              <a:xfrm>
                <a:off x="887" y="3320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39368" name="Rectangle 60"/>
              <p:cNvSpPr>
                <a:spLocks noChangeArrowheads="1"/>
              </p:cNvSpPr>
              <p:nvPr/>
            </p:nvSpPr>
            <p:spPr bwMode="auto">
              <a:xfrm>
                <a:off x="1743" y="3329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39369" name="Text Box 61"/>
              <p:cNvSpPr txBox="1">
                <a:spLocks noChangeArrowheads="1"/>
              </p:cNvSpPr>
              <p:nvPr/>
            </p:nvSpPr>
            <p:spPr bwMode="auto">
              <a:xfrm>
                <a:off x="1349" y="3329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  <a:sym typeface="Symbol" pitchFamily="18" charset="2"/>
                  </a:rPr>
                  <a:t>1</a:t>
                </a:r>
                <a:endPara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39370" name="Rectangle 62"/>
              <p:cNvSpPr>
                <a:spLocks noChangeArrowheads="1"/>
              </p:cNvSpPr>
              <p:nvPr/>
            </p:nvSpPr>
            <p:spPr bwMode="auto">
              <a:xfrm>
                <a:off x="900" y="3564"/>
                <a:ext cx="25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39371" name="Rectangle 63"/>
              <p:cNvSpPr>
                <a:spLocks noChangeArrowheads="1"/>
              </p:cNvSpPr>
              <p:nvPr/>
            </p:nvSpPr>
            <p:spPr bwMode="auto">
              <a:xfrm>
                <a:off x="1739" y="3573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39372" name="Text Box 64"/>
              <p:cNvSpPr txBox="1">
                <a:spLocks noChangeArrowheads="1"/>
              </p:cNvSpPr>
              <p:nvPr/>
            </p:nvSpPr>
            <p:spPr bwMode="auto">
              <a:xfrm>
                <a:off x="1341" y="3573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  <a:sym typeface="Symbol" pitchFamily="18" charset="2"/>
                  </a:rPr>
                  <a:t>1</a:t>
                </a:r>
                <a:endPara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139345" name="Line 65"/>
            <p:cNvSpPr>
              <a:spLocks noChangeShapeType="1"/>
            </p:cNvSpPr>
            <p:nvPr/>
          </p:nvSpPr>
          <p:spPr bwMode="auto">
            <a:xfrm>
              <a:off x="435" y="1008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4114800" y="3505200"/>
            <a:ext cx="4359275" cy="2728913"/>
            <a:chOff x="2544" y="2256"/>
            <a:chExt cx="2746" cy="1719"/>
          </a:xfrm>
        </p:grpSpPr>
        <p:sp>
          <p:nvSpPr>
            <p:cNvPr id="139270" name="Rectangle 67"/>
            <p:cNvSpPr>
              <a:spLocks noChangeArrowheads="1"/>
            </p:cNvSpPr>
            <p:nvPr/>
          </p:nvSpPr>
          <p:spPr bwMode="auto">
            <a:xfrm>
              <a:off x="3063" y="2688"/>
              <a:ext cx="2227" cy="7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9271" name="Rectangle 68"/>
            <p:cNvSpPr>
              <a:spLocks noChangeArrowheads="1"/>
            </p:cNvSpPr>
            <p:nvPr/>
          </p:nvSpPr>
          <p:spPr bwMode="auto">
            <a:xfrm>
              <a:off x="3456" y="2783"/>
              <a:ext cx="9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74LS151</a:t>
              </a:r>
            </a:p>
          </p:txBody>
        </p:sp>
        <p:sp>
          <p:nvSpPr>
            <p:cNvPr id="139272" name="Text Box 69"/>
            <p:cNvSpPr txBox="1">
              <a:spLocks noChangeArrowheads="1"/>
            </p:cNvSpPr>
            <p:nvPr/>
          </p:nvSpPr>
          <p:spPr bwMode="auto">
            <a:xfrm>
              <a:off x="2544" y="2624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9273" name="Text Box 70"/>
            <p:cNvSpPr txBox="1">
              <a:spLocks noChangeArrowheads="1"/>
            </p:cNvSpPr>
            <p:nvPr/>
          </p:nvSpPr>
          <p:spPr bwMode="auto">
            <a:xfrm>
              <a:off x="2544" y="2880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9274" name="Text Box 71"/>
            <p:cNvSpPr txBox="1">
              <a:spLocks noChangeArrowheads="1"/>
            </p:cNvSpPr>
            <p:nvPr/>
          </p:nvSpPr>
          <p:spPr bwMode="auto">
            <a:xfrm>
              <a:off x="2544" y="3168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39275" name="Oval 72"/>
            <p:cNvSpPr>
              <a:spLocks noChangeArrowheads="1"/>
            </p:cNvSpPr>
            <p:nvPr/>
          </p:nvSpPr>
          <p:spPr bwMode="auto">
            <a:xfrm>
              <a:off x="3216" y="3432"/>
              <a:ext cx="77" cy="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9276" name="Line 73"/>
            <p:cNvSpPr>
              <a:spLocks noChangeShapeType="1"/>
            </p:cNvSpPr>
            <p:nvPr/>
          </p:nvSpPr>
          <p:spPr bwMode="auto">
            <a:xfrm>
              <a:off x="3178" y="3687"/>
              <a:ext cx="1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77" name="Line 74"/>
            <p:cNvSpPr>
              <a:spLocks noChangeShapeType="1"/>
            </p:cNvSpPr>
            <p:nvPr/>
          </p:nvSpPr>
          <p:spPr bwMode="auto">
            <a:xfrm>
              <a:off x="3485" y="3432"/>
              <a:ext cx="0" cy="3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78" name="Line 75"/>
            <p:cNvSpPr>
              <a:spLocks noChangeShapeType="1"/>
            </p:cNvSpPr>
            <p:nvPr/>
          </p:nvSpPr>
          <p:spPr bwMode="auto">
            <a:xfrm>
              <a:off x="3716" y="3432"/>
              <a:ext cx="0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79" name="Line 76"/>
            <p:cNvSpPr>
              <a:spLocks noChangeShapeType="1"/>
            </p:cNvSpPr>
            <p:nvPr/>
          </p:nvSpPr>
          <p:spPr bwMode="auto">
            <a:xfrm>
              <a:off x="4407" y="3432"/>
              <a:ext cx="0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0" name="Line 77"/>
            <p:cNvSpPr>
              <a:spLocks noChangeShapeType="1"/>
            </p:cNvSpPr>
            <p:nvPr/>
          </p:nvSpPr>
          <p:spPr bwMode="auto">
            <a:xfrm>
              <a:off x="4637" y="3432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1" name="Line 78"/>
            <p:cNvSpPr>
              <a:spLocks noChangeShapeType="1"/>
            </p:cNvSpPr>
            <p:nvPr/>
          </p:nvSpPr>
          <p:spPr bwMode="auto">
            <a:xfrm>
              <a:off x="4868" y="3432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2" name="Line 79"/>
            <p:cNvSpPr>
              <a:spLocks noChangeShapeType="1"/>
            </p:cNvSpPr>
            <p:nvPr/>
          </p:nvSpPr>
          <p:spPr bwMode="auto">
            <a:xfrm>
              <a:off x="5098" y="3432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3" name="Line 80"/>
            <p:cNvSpPr>
              <a:spLocks noChangeShapeType="1"/>
            </p:cNvSpPr>
            <p:nvPr/>
          </p:nvSpPr>
          <p:spPr bwMode="auto">
            <a:xfrm>
              <a:off x="4176" y="3432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4" name="Line 81"/>
            <p:cNvSpPr>
              <a:spLocks noChangeShapeType="1"/>
            </p:cNvSpPr>
            <p:nvPr/>
          </p:nvSpPr>
          <p:spPr bwMode="auto">
            <a:xfrm>
              <a:off x="3946" y="3432"/>
              <a:ext cx="0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5" name="Line 82"/>
            <p:cNvSpPr>
              <a:spLocks noChangeShapeType="1"/>
            </p:cNvSpPr>
            <p:nvPr/>
          </p:nvSpPr>
          <p:spPr bwMode="auto">
            <a:xfrm>
              <a:off x="3485" y="3602"/>
              <a:ext cx="9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6" name="Line 83"/>
            <p:cNvSpPr>
              <a:spLocks noChangeShapeType="1"/>
            </p:cNvSpPr>
            <p:nvPr/>
          </p:nvSpPr>
          <p:spPr bwMode="auto">
            <a:xfrm>
              <a:off x="4176" y="3772"/>
              <a:ext cx="10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7" name="Line 84"/>
            <p:cNvSpPr>
              <a:spLocks noChangeShapeType="1"/>
            </p:cNvSpPr>
            <p:nvPr/>
          </p:nvSpPr>
          <p:spPr bwMode="auto">
            <a:xfrm>
              <a:off x="5213" y="3687"/>
              <a:ext cx="0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8" name="Rectangle 85"/>
            <p:cNvSpPr>
              <a:spLocks noChangeArrowheads="1"/>
            </p:cNvSpPr>
            <p:nvPr/>
          </p:nvSpPr>
          <p:spPr bwMode="auto">
            <a:xfrm>
              <a:off x="4128" y="2256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</a:p>
          </p:txBody>
        </p:sp>
        <p:sp>
          <p:nvSpPr>
            <p:cNvPr id="139289" name="Rectangle 86"/>
            <p:cNvSpPr>
              <a:spLocks noChangeArrowheads="1"/>
            </p:cNvSpPr>
            <p:nvPr/>
          </p:nvSpPr>
          <p:spPr bwMode="auto">
            <a:xfrm>
              <a:off x="3120" y="316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39290" name="Line 87"/>
            <p:cNvSpPr>
              <a:spLocks noChangeShapeType="1"/>
            </p:cNvSpPr>
            <p:nvPr/>
          </p:nvSpPr>
          <p:spPr bwMode="auto">
            <a:xfrm>
              <a:off x="3168" y="3192"/>
              <a:ext cx="11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1" name="Rectangle 88"/>
            <p:cNvSpPr>
              <a:spLocks noChangeArrowheads="1"/>
            </p:cNvSpPr>
            <p:nvPr/>
          </p:nvSpPr>
          <p:spPr bwMode="auto">
            <a:xfrm>
              <a:off x="3252" y="3134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7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9292" name="Rectangle 89"/>
            <p:cNvSpPr>
              <a:spLocks noChangeArrowheads="1"/>
            </p:cNvSpPr>
            <p:nvPr/>
          </p:nvSpPr>
          <p:spPr bwMode="auto">
            <a:xfrm>
              <a:off x="3485" y="3120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6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9293" name="Rectangle 90"/>
            <p:cNvSpPr>
              <a:spLocks noChangeArrowheads="1"/>
            </p:cNvSpPr>
            <p:nvPr/>
          </p:nvSpPr>
          <p:spPr bwMode="auto">
            <a:xfrm>
              <a:off x="3725" y="3120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5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9294" name="Rectangle 91"/>
            <p:cNvSpPr>
              <a:spLocks noChangeArrowheads="1"/>
            </p:cNvSpPr>
            <p:nvPr/>
          </p:nvSpPr>
          <p:spPr bwMode="auto">
            <a:xfrm>
              <a:off x="3965" y="3120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4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9295" name="Rectangle 92"/>
            <p:cNvSpPr>
              <a:spLocks noChangeArrowheads="1"/>
            </p:cNvSpPr>
            <p:nvPr/>
          </p:nvSpPr>
          <p:spPr bwMode="auto">
            <a:xfrm>
              <a:off x="4205" y="3120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9296" name="Rectangle 93"/>
            <p:cNvSpPr>
              <a:spLocks noChangeArrowheads="1"/>
            </p:cNvSpPr>
            <p:nvPr/>
          </p:nvSpPr>
          <p:spPr bwMode="auto">
            <a:xfrm>
              <a:off x="4442" y="3120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9297" name="Rectangle 94"/>
            <p:cNvSpPr>
              <a:spLocks noChangeArrowheads="1"/>
            </p:cNvSpPr>
            <p:nvPr/>
          </p:nvSpPr>
          <p:spPr bwMode="auto">
            <a:xfrm>
              <a:off x="4682" y="3120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9298" name="Rectangle 95"/>
            <p:cNvSpPr>
              <a:spLocks noChangeArrowheads="1"/>
            </p:cNvSpPr>
            <p:nvPr/>
          </p:nvSpPr>
          <p:spPr bwMode="auto">
            <a:xfrm>
              <a:off x="4929" y="3149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9299" name="Text Box 96"/>
            <p:cNvSpPr txBox="1">
              <a:spLocks noChangeArrowheads="1"/>
            </p:cNvSpPr>
            <p:nvPr/>
          </p:nvSpPr>
          <p:spPr bwMode="auto">
            <a:xfrm>
              <a:off x="3504" y="3648"/>
              <a:ext cx="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“1”</a:t>
              </a:r>
            </a:p>
          </p:txBody>
        </p:sp>
        <p:sp>
          <p:nvSpPr>
            <p:cNvPr id="139300" name="Line 97"/>
            <p:cNvSpPr>
              <a:spLocks noChangeShapeType="1"/>
            </p:cNvSpPr>
            <p:nvPr/>
          </p:nvSpPr>
          <p:spPr bwMode="auto">
            <a:xfrm>
              <a:off x="3255" y="3504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1" name="Line 98"/>
            <p:cNvSpPr>
              <a:spLocks noChangeShapeType="1"/>
            </p:cNvSpPr>
            <p:nvPr/>
          </p:nvSpPr>
          <p:spPr bwMode="auto">
            <a:xfrm>
              <a:off x="2842" y="3263"/>
              <a:ext cx="2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2" name="Oval 99"/>
            <p:cNvSpPr>
              <a:spLocks noChangeArrowheads="1"/>
            </p:cNvSpPr>
            <p:nvPr/>
          </p:nvSpPr>
          <p:spPr bwMode="auto">
            <a:xfrm>
              <a:off x="2788" y="3241"/>
              <a:ext cx="59" cy="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139303" name="Group 100"/>
            <p:cNvGrpSpPr>
              <a:grpSpLocks/>
            </p:cNvGrpSpPr>
            <p:nvPr/>
          </p:nvGrpSpPr>
          <p:grpSpPr bwMode="auto">
            <a:xfrm>
              <a:off x="2784" y="3024"/>
              <a:ext cx="279" cy="59"/>
              <a:chOff x="2784" y="2976"/>
              <a:chExt cx="279" cy="59"/>
            </a:xfrm>
          </p:grpSpPr>
          <p:sp>
            <p:nvSpPr>
              <p:cNvPr id="139310" name="Line 101"/>
              <p:cNvSpPr>
                <a:spLocks noChangeShapeType="1"/>
              </p:cNvSpPr>
              <p:nvPr/>
            </p:nvSpPr>
            <p:spPr bwMode="auto">
              <a:xfrm>
                <a:off x="2842" y="3008"/>
                <a:ext cx="2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311" name="Oval 102"/>
              <p:cNvSpPr>
                <a:spLocks noChangeArrowheads="1"/>
              </p:cNvSpPr>
              <p:nvPr/>
            </p:nvSpPr>
            <p:spPr bwMode="auto">
              <a:xfrm>
                <a:off x="2784" y="2976"/>
                <a:ext cx="59" cy="5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139304" name="Group 103"/>
            <p:cNvGrpSpPr>
              <a:grpSpLocks/>
            </p:cNvGrpSpPr>
            <p:nvPr/>
          </p:nvGrpSpPr>
          <p:grpSpPr bwMode="auto">
            <a:xfrm>
              <a:off x="2784" y="2784"/>
              <a:ext cx="279" cy="59"/>
              <a:chOff x="2784" y="2713"/>
              <a:chExt cx="279" cy="59"/>
            </a:xfrm>
          </p:grpSpPr>
          <p:sp>
            <p:nvSpPr>
              <p:cNvPr id="139308" name="Line 104"/>
              <p:cNvSpPr>
                <a:spLocks noChangeShapeType="1"/>
              </p:cNvSpPr>
              <p:nvPr/>
            </p:nvSpPr>
            <p:spPr bwMode="auto">
              <a:xfrm>
                <a:off x="2842" y="2754"/>
                <a:ext cx="2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309" name="Oval 105"/>
              <p:cNvSpPr>
                <a:spLocks noChangeArrowheads="1"/>
              </p:cNvSpPr>
              <p:nvPr/>
            </p:nvSpPr>
            <p:spPr bwMode="auto">
              <a:xfrm>
                <a:off x="2784" y="2713"/>
                <a:ext cx="59" cy="5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139305" name="Oval 106"/>
            <p:cNvSpPr>
              <a:spLocks noChangeArrowheads="1"/>
            </p:cNvSpPr>
            <p:nvPr/>
          </p:nvSpPr>
          <p:spPr bwMode="auto">
            <a:xfrm>
              <a:off x="3456" y="3792"/>
              <a:ext cx="59" cy="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9306" name="Oval 107"/>
            <p:cNvSpPr>
              <a:spLocks noChangeArrowheads="1"/>
            </p:cNvSpPr>
            <p:nvPr/>
          </p:nvSpPr>
          <p:spPr bwMode="auto">
            <a:xfrm>
              <a:off x="4153" y="2473"/>
              <a:ext cx="59" cy="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39307" name="Line 108"/>
            <p:cNvSpPr>
              <a:spLocks noChangeShapeType="1"/>
            </p:cNvSpPr>
            <p:nvPr/>
          </p:nvSpPr>
          <p:spPr bwMode="auto">
            <a:xfrm flipV="1">
              <a:off x="4176" y="2544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57200"/>
            <a:ext cx="4876800" cy="609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20. 10. 2   </a:t>
            </a: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数据分配器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228600" y="2286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zh-CN" altLang="zh-CN" sz="4000" b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838200" y="1219200"/>
            <a:ext cx="647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将一个数据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分时</a:t>
            </a:r>
            <a:r>
              <a:rPr lang="zh-CN" altLang="en-US" sz="2800" b="1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分送到多个输出端输出。</a:t>
            </a:r>
            <a:endParaRPr lang="zh-CN" altLang="en-US" sz="2800" b="1">
              <a:solidFill>
                <a:srgbClr val="FFFF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" pitchFamily="18" charset="0"/>
              <a:ea typeface="+mn-ea"/>
            </a:endParaRP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1066800" y="2895600"/>
            <a:ext cx="660400" cy="18288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数据输入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43200" y="1785926"/>
            <a:ext cx="3546475" cy="676275"/>
            <a:chOff x="2304" y="1296"/>
            <a:chExt cx="2234" cy="426"/>
          </a:xfrm>
        </p:grpSpPr>
        <p:sp>
          <p:nvSpPr>
            <p:cNvPr id="243719" name="Oval 7"/>
            <p:cNvSpPr>
              <a:spLocks noChangeArrowheads="1"/>
            </p:cNvSpPr>
            <p:nvPr/>
          </p:nvSpPr>
          <p:spPr bwMode="auto">
            <a:xfrm>
              <a:off x="2304" y="1296"/>
              <a:ext cx="768" cy="336"/>
            </a:xfrm>
            <a:prstGeom prst="ellips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sp>
          <p:nvSpPr>
            <p:cNvPr id="140360" name="Line 8"/>
            <p:cNvSpPr>
              <a:spLocks noChangeShapeType="1"/>
            </p:cNvSpPr>
            <p:nvPr/>
          </p:nvSpPr>
          <p:spPr bwMode="auto">
            <a:xfrm flipV="1">
              <a:off x="3072" y="1488"/>
              <a:ext cx="384" cy="0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721" name="Rectangle 9"/>
            <p:cNvSpPr>
              <a:spLocks noChangeArrowheads="1"/>
            </p:cNvSpPr>
            <p:nvPr/>
          </p:nvSpPr>
          <p:spPr bwMode="auto">
            <a:xfrm>
              <a:off x="3504" y="1377"/>
              <a:ext cx="1034" cy="345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控制信号</a:t>
              </a:r>
            </a:p>
          </p:txBody>
        </p:sp>
      </p:grpSp>
      <p:sp>
        <p:nvSpPr>
          <p:cNvPr id="243722" name="AutoShape 10"/>
          <p:cNvSpPr>
            <a:spLocks noChangeArrowheads="1"/>
          </p:cNvSpPr>
          <p:nvPr/>
        </p:nvSpPr>
        <p:spPr bwMode="auto">
          <a:xfrm>
            <a:off x="1447800" y="5181600"/>
            <a:ext cx="1447800" cy="533400"/>
          </a:xfrm>
          <a:prstGeom prst="wedgeRoundRectCallout">
            <a:avLst>
              <a:gd name="adj1" fmla="val 77958"/>
              <a:gd name="adj2" fmla="val 30653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使能端</a:t>
            </a:r>
          </a:p>
        </p:txBody>
      </p:sp>
      <p:sp>
        <p:nvSpPr>
          <p:cNvPr id="140296" name="Rectangle 11"/>
          <p:cNvSpPr>
            <a:spLocks noChangeArrowheads="1"/>
          </p:cNvSpPr>
          <p:nvPr/>
        </p:nvSpPr>
        <p:spPr bwMode="auto">
          <a:xfrm flipH="1">
            <a:off x="2667000" y="2886075"/>
            <a:ext cx="1447800" cy="18065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140297" name="Line 12"/>
          <p:cNvSpPr>
            <a:spLocks noChangeShapeType="1"/>
          </p:cNvSpPr>
          <p:nvPr/>
        </p:nvSpPr>
        <p:spPr bwMode="auto">
          <a:xfrm flipH="1">
            <a:off x="3733800" y="3303588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298" name="Line 13"/>
          <p:cNvSpPr>
            <a:spLocks noChangeShapeType="1"/>
          </p:cNvSpPr>
          <p:nvPr/>
        </p:nvSpPr>
        <p:spPr bwMode="auto">
          <a:xfrm flipH="1">
            <a:off x="3733800" y="3649663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299" name="Line 14"/>
          <p:cNvSpPr>
            <a:spLocks noChangeShapeType="1"/>
          </p:cNvSpPr>
          <p:nvPr/>
        </p:nvSpPr>
        <p:spPr bwMode="auto">
          <a:xfrm flipH="1">
            <a:off x="3733800" y="3997325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300" name="Line 15"/>
          <p:cNvSpPr>
            <a:spLocks noChangeShapeType="1"/>
          </p:cNvSpPr>
          <p:nvPr/>
        </p:nvSpPr>
        <p:spPr bwMode="auto">
          <a:xfrm flipH="1">
            <a:off x="3733800" y="4344988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301" name="Line 16"/>
          <p:cNvSpPr>
            <a:spLocks noChangeShapeType="1"/>
          </p:cNvSpPr>
          <p:nvPr/>
        </p:nvSpPr>
        <p:spPr bwMode="auto">
          <a:xfrm flipH="1">
            <a:off x="3581400" y="2400300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302" name="Line 17"/>
          <p:cNvSpPr>
            <a:spLocks noChangeShapeType="1"/>
          </p:cNvSpPr>
          <p:nvPr/>
        </p:nvSpPr>
        <p:spPr bwMode="auto">
          <a:xfrm flipH="1">
            <a:off x="3048000" y="2400300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303" name="Oval 18"/>
          <p:cNvSpPr>
            <a:spLocks noChangeArrowheads="1"/>
          </p:cNvSpPr>
          <p:nvPr/>
        </p:nvSpPr>
        <p:spPr bwMode="auto">
          <a:xfrm flipH="1">
            <a:off x="5029200" y="3233738"/>
            <a:ext cx="152400" cy="1381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140304" name="Oval 19"/>
          <p:cNvSpPr>
            <a:spLocks noChangeArrowheads="1"/>
          </p:cNvSpPr>
          <p:nvPr/>
        </p:nvSpPr>
        <p:spPr bwMode="auto">
          <a:xfrm flipH="1">
            <a:off x="5029200" y="3581400"/>
            <a:ext cx="152400" cy="1381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140305" name="Oval 20"/>
          <p:cNvSpPr>
            <a:spLocks noChangeArrowheads="1"/>
          </p:cNvSpPr>
          <p:nvPr/>
        </p:nvSpPr>
        <p:spPr bwMode="auto">
          <a:xfrm flipH="1">
            <a:off x="5029200" y="3929063"/>
            <a:ext cx="152400" cy="1381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140306" name="Oval 21"/>
          <p:cNvSpPr>
            <a:spLocks noChangeArrowheads="1"/>
          </p:cNvSpPr>
          <p:nvPr/>
        </p:nvSpPr>
        <p:spPr bwMode="auto">
          <a:xfrm flipH="1">
            <a:off x="5029200" y="4275138"/>
            <a:ext cx="152400" cy="139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140307" name="Oval 22"/>
          <p:cNvSpPr>
            <a:spLocks noChangeArrowheads="1"/>
          </p:cNvSpPr>
          <p:nvPr/>
        </p:nvSpPr>
        <p:spPr bwMode="auto">
          <a:xfrm flipH="1">
            <a:off x="3581400" y="3233738"/>
            <a:ext cx="152400" cy="1381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140308" name="Oval 23"/>
          <p:cNvSpPr>
            <a:spLocks noChangeArrowheads="1"/>
          </p:cNvSpPr>
          <p:nvPr/>
        </p:nvSpPr>
        <p:spPr bwMode="auto">
          <a:xfrm flipH="1">
            <a:off x="2971800" y="3719513"/>
            <a:ext cx="152400" cy="139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140309" name="Line 24"/>
          <p:cNvSpPr>
            <a:spLocks noChangeShapeType="1"/>
          </p:cNvSpPr>
          <p:nvPr/>
        </p:nvSpPr>
        <p:spPr bwMode="auto">
          <a:xfrm flipH="1">
            <a:off x="2057400" y="378936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310" name="Oval 25"/>
          <p:cNvSpPr>
            <a:spLocks noChangeArrowheads="1"/>
          </p:cNvSpPr>
          <p:nvPr/>
        </p:nvSpPr>
        <p:spPr bwMode="auto">
          <a:xfrm flipH="1">
            <a:off x="3581400" y="4275138"/>
            <a:ext cx="152400" cy="139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140311" name="Oval 26"/>
          <p:cNvSpPr>
            <a:spLocks noChangeArrowheads="1"/>
          </p:cNvSpPr>
          <p:nvPr/>
        </p:nvSpPr>
        <p:spPr bwMode="auto">
          <a:xfrm flipH="1">
            <a:off x="3581400" y="3929063"/>
            <a:ext cx="152400" cy="1381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140312" name="Oval 27"/>
          <p:cNvSpPr>
            <a:spLocks noChangeArrowheads="1"/>
          </p:cNvSpPr>
          <p:nvPr/>
        </p:nvSpPr>
        <p:spPr bwMode="auto">
          <a:xfrm flipH="1">
            <a:off x="3581400" y="3581400"/>
            <a:ext cx="152400" cy="1381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140313" name="Oval 28"/>
          <p:cNvSpPr>
            <a:spLocks noChangeArrowheads="1"/>
          </p:cNvSpPr>
          <p:nvPr/>
        </p:nvSpPr>
        <p:spPr bwMode="auto">
          <a:xfrm flipH="1">
            <a:off x="3505200" y="2260600"/>
            <a:ext cx="152400" cy="139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140314" name="Oval 29"/>
          <p:cNvSpPr>
            <a:spLocks noChangeArrowheads="1"/>
          </p:cNvSpPr>
          <p:nvPr/>
        </p:nvSpPr>
        <p:spPr bwMode="auto">
          <a:xfrm flipH="1">
            <a:off x="2971800" y="2260600"/>
            <a:ext cx="152400" cy="139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140315" name="Line 30"/>
          <p:cNvSpPr>
            <a:spLocks noChangeShapeType="1"/>
          </p:cNvSpPr>
          <p:nvPr/>
        </p:nvSpPr>
        <p:spPr bwMode="auto">
          <a:xfrm flipH="1">
            <a:off x="3352800" y="4692650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316" name="Oval 31"/>
          <p:cNvSpPr>
            <a:spLocks noChangeArrowheads="1"/>
          </p:cNvSpPr>
          <p:nvPr/>
        </p:nvSpPr>
        <p:spPr bwMode="auto">
          <a:xfrm flipH="1">
            <a:off x="3276600" y="5178425"/>
            <a:ext cx="152400" cy="139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140317" name="Line 32"/>
          <p:cNvSpPr>
            <a:spLocks noChangeShapeType="1"/>
          </p:cNvSpPr>
          <p:nvPr/>
        </p:nvSpPr>
        <p:spPr bwMode="auto">
          <a:xfrm flipV="1">
            <a:off x="3124200" y="3371850"/>
            <a:ext cx="457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45" name="Text Box 33"/>
          <p:cNvSpPr txBox="1">
            <a:spLocks noChangeArrowheads="1"/>
          </p:cNvSpPr>
          <p:nvPr/>
        </p:nvSpPr>
        <p:spPr bwMode="auto">
          <a:xfrm flipH="1">
            <a:off x="1676400" y="35052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D</a:t>
            </a:r>
            <a:endParaRPr lang="en-US" altLang="zh-CN" sz="36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" pitchFamily="18" charset="0"/>
              <a:ea typeface="+mn-ea"/>
            </a:endParaRPr>
          </a:p>
        </p:txBody>
      </p:sp>
      <p:sp>
        <p:nvSpPr>
          <p:cNvPr id="243746" name="Rectangle 34"/>
          <p:cNvSpPr>
            <a:spLocks noChangeArrowheads="1"/>
          </p:cNvSpPr>
          <p:nvPr/>
        </p:nvSpPr>
        <p:spPr bwMode="auto">
          <a:xfrm flipH="1">
            <a:off x="5181600" y="4067175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Y</a:t>
            </a:r>
            <a:r>
              <a:rPr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0</a:t>
            </a:r>
          </a:p>
        </p:txBody>
      </p:sp>
      <p:sp>
        <p:nvSpPr>
          <p:cNvPr id="243747" name="Rectangle 35"/>
          <p:cNvSpPr>
            <a:spLocks noChangeArrowheads="1"/>
          </p:cNvSpPr>
          <p:nvPr/>
        </p:nvSpPr>
        <p:spPr bwMode="auto">
          <a:xfrm flipH="1">
            <a:off x="5181600" y="3719513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Y</a:t>
            </a:r>
            <a:r>
              <a:rPr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1</a:t>
            </a:r>
          </a:p>
        </p:txBody>
      </p:sp>
      <p:sp>
        <p:nvSpPr>
          <p:cNvPr id="243748" name="Rectangle 36"/>
          <p:cNvSpPr>
            <a:spLocks noChangeArrowheads="1"/>
          </p:cNvSpPr>
          <p:nvPr/>
        </p:nvSpPr>
        <p:spPr bwMode="auto">
          <a:xfrm flipH="1">
            <a:off x="5154613" y="3371850"/>
            <a:ext cx="5222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Y</a:t>
            </a:r>
            <a:r>
              <a:rPr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2</a:t>
            </a:r>
          </a:p>
        </p:txBody>
      </p:sp>
      <p:sp>
        <p:nvSpPr>
          <p:cNvPr id="243749" name="Rectangle 37"/>
          <p:cNvSpPr>
            <a:spLocks noChangeArrowheads="1"/>
          </p:cNvSpPr>
          <p:nvPr/>
        </p:nvSpPr>
        <p:spPr bwMode="auto">
          <a:xfrm flipH="1">
            <a:off x="5154613" y="3024188"/>
            <a:ext cx="5222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Y</a:t>
            </a:r>
            <a:r>
              <a:rPr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3</a:t>
            </a:r>
          </a:p>
        </p:txBody>
      </p:sp>
      <p:sp>
        <p:nvSpPr>
          <p:cNvPr id="243750" name="Rectangle 38"/>
          <p:cNvSpPr>
            <a:spLocks noChangeArrowheads="1"/>
          </p:cNvSpPr>
          <p:nvPr/>
        </p:nvSpPr>
        <p:spPr bwMode="auto">
          <a:xfrm flipH="1">
            <a:off x="3200400" y="5318125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S</a:t>
            </a:r>
            <a:endParaRPr lang="en-US" altLang="zh-CN" sz="2800" b="1" i="1" baseline="-25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" pitchFamily="18" charset="0"/>
              <a:ea typeface="+mn-ea"/>
            </a:endParaRPr>
          </a:p>
        </p:txBody>
      </p:sp>
      <p:grpSp>
        <p:nvGrpSpPr>
          <p:cNvPr id="140324" name="Group 39"/>
          <p:cNvGrpSpPr>
            <a:grpSpLocks/>
          </p:cNvGrpSpPr>
          <p:nvPr/>
        </p:nvGrpSpPr>
        <p:grpSpPr bwMode="auto">
          <a:xfrm>
            <a:off x="2786050" y="1714488"/>
            <a:ext cx="1076325" cy="519113"/>
            <a:chOff x="1776" y="1152"/>
            <a:chExt cx="678" cy="327"/>
          </a:xfrm>
        </p:grpSpPr>
        <p:sp>
          <p:nvSpPr>
            <p:cNvPr id="243752" name="Rectangle 40"/>
            <p:cNvSpPr>
              <a:spLocks noChangeArrowheads="1"/>
            </p:cNvSpPr>
            <p:nvPr/>
          </p:nvSpPr>
          <p:spPr bwMode="auto">
            <a:xfrm flipH="1">
              <a:off x="1776" y="1152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A</a:t>
              </a:r>
              <a:r>
                <a:rPr lang="en-US" altLang="zh-CN" sz="28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1</a:t>
              </a:r>
              <a:endParaRPr lang="en-US" altLang="zh-CN" sz="28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sp>
          <p:nvSpPr>
            <p:cNvPr id="243753" name="Rectangle 41"/>
            <p:cNvSpPr>
              <a:spLocks noChangeArrowheads="1"/>
            </p:cNvSpPr>
            <p:nvPr/>
          </p:nvSpPr>
          <p:spPr bwMode="auto">
            <a:xfrm flipH="1">
              <a:off x="2113" y="1152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A</a:t>
              </a:r>
              <a:r>
                <a:rPr lang="en-US" altLang="zh-CN" sz="2800" b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0</a:t>
              </a:r>
              <a:endPara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</p:grpSp>
      <p:sp>
        <p:nvSpPr>
          <p:cNvPr id="243754" name="Rectangle 42"/>
          <p:cNvSpPr>
            <a:spLocks noChangeArrowheads="1"/>
          </p:cNvSpPr>
          <p:nvPr/>
        </p:nvSpPr>
        <p:spPr bwMode="auto">
          <a:xfrm>
            <a:off x="5791200" y="3557588"/>
            <a:ext cx="1998663" cy="5476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数据输出端</a:t>
            </a:r>
          </a:p>
        </p:txBody>
      </p:sp>
      <p:sp>
        <p:nvSpPr>
          <p:cNvPr id="243755" name="Text Box 43"/>
          <p:cNvSpPr txBox="1">
            <a:spLocks noChangeArrowheads="1"/>
          </p:cNvSpPr>
          <p:nvPr/>
        </p:nvSpPr>
        <p:spPr bwMode="auto">
          <a:xfrm>
            <a:off x="3740150" y="5257800"/>
            <a:ext cx="3070225" cy="5476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确定芯片是否工作</a:t>
            </a:r>
          </a:p>
        </p:txBody>
      </p:sp>
      <p:grpSp>
        <p:nvGrpSpPr>
          <p:cNvPr id="140327" name="Group 44"/>
          <p:cNvGrpSpPr>
            <a:grpSpLocks/>
          </p:cNvGrpSpPr>
          <p:nvPr/>
        </p:nvGrpSpPr>
        <p:grpSpPr bwMode="auto">
          <a:xfrm>
            <a:off x="990600" y="990600"/>
            <a:ext cx="3667125" cy="171450"/>
            <a:chOff x="672" y="672"/>
            <a:chExt cx="2310" cy="108"/>
          </a:xfrm>
        </p:grpSpPr>
        <p:pic>
          <p:nvPicPr>
            <p:cNvPr id="140332" name="Picture 4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2" y="67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0333" name="Picture 4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2" y="67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0334" name="Picture 4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34" y="67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0335" name="Picture 4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0" y="67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0336" name="Picture 4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22" y="67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0337" name="Picture 5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18" y="67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0338" name="Picture 5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08" y="67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0339" name="Picture 5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10" y="67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0340" name="Picture 5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96" y="67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0341" name="Picture 5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98" y="67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0342" name="Picture 5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94" y="67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0343" name="Picture 5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4" y="67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0344" name="Picture 5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0" y="67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0345" name="Picture 5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06" y="67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0346" name="Picture 5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86" y="67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0347" name="Picture 6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2" y="67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0348" name="Group 61"/>
            <p:cNvGrpSpPr>
              <a:grpSpLocks/>
            </p:cNvGrpSpPr>
            <p:nvPr/>
          </p:nvGrpSpPr>
          <p:grpSpPr bwMode="auto">
            <a:xfrm>
              <a:off x="672" y="672"/>
              <a:ext cx="582" cy="102"/>
              <a:chOff x="4698" y="720"/>
              <a:chExt cx="582" cy="102"/>
            </a:xfrm>
          </p:grpSpPr>
          <p:pic>
            <p:nvPicPr>
              <p:cNvPr id="140351" name="Picture 62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0352" name="Picture 63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0353" name="Picture 64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0354" name="Picture 65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0355" name="Picture 66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0356" name="Picture 6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0349" name="Picture 6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84" y="67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0350" name="Picture 6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0" y="67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6553200" y="1752600"/>
            <a:ext cx="1905000" cy="1447800"/>
            <a:chOff x="4128" y="1104"/>
            <a:chExt cx="1200" cy="912"/>
          </a:xfrm>
        </p:grpSpPr>
        <p:sp>
          <p:nvSpPr>
            <p:cNvPr id="243783" name="AutoShape 71"/>
            <p:cNvSpPr>
              <a:spLocks noChangeArrowheads="1"/>
            </p:cNvSpPr>
            <p:nvPr/>
          </p:nvSpPr>
          <p:spPr bwMode="auto">
            <a:xfrm>
              <a:off x="4128" y="1104"/>
              <a:ext cx="1104" cy="912"/>
            </a:xfrm>
            <a:prstGeom prst="wedgeRoundRectCallout">
              <a:avLst>
                <a:gd name="adj1" fmla="val -66940"/>
                <a:gd name="adj2" fmla="val -5153"/>
                <a:gd name="adj3" fmla="val 16667"/>
              </a:avLst>
            </a:prstGeom>
            <a:solidFill>
              <a:srgbClr val="FFFFFF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sp>
          <p:nvSpPr>
            <p:cNvPr id="243784" name="Text Box 72"/>
            <p:cNvSpPr txBox="1">
              <a:spLocks noChangeArrowheads="1"/>
            </p:cNvSpPr>
            <p:nvPr/>
          </p:nvSpPr>
          <p:spPr bwMode="auto">
            <a:xfrm>
              <a:off x="4128" y="1104"/>
              <a:ext cx="1200" cy="8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确定将信号送到哪个输出端</a:t>
              </a:r>
            </a:p>
          </p:txBody>
        </p:sp>
      </p:grpSp>
      <p:sp>
        <p:nvSpPr>
          <p:cNvPr id="140329" name="Line 76"/>
          <p:cNvSpPr>
            <a:spLocks noChangeShapeType="1"/>
          </p:cNvSpPr>
          <p:nvPr/>
        </p:nvSpPr>
        <p:spPr bwMode="auto">
          <a:xfrm>
            <a:off x="3276600" y="5410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4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4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 animBg="1" autoUpdateAnimBg="0"/>
      <p:bldP spid="243722" grpId="0" animBg="1" autoUpdateAnimBg="0"/>
      <p:bldP spid="243754" grpId="0" animBg="1" autoUpdateAnimBg="0"/>
      <p:bldP spid="24375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500063" y="3771900"/>
            <a:ext cx="8077200" cy="1971675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      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由电子电路实现逻辑运算时，它的输入和输出信号都是用电位（或称电平）的高低表示的。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" pitchFamily="18" charset="0"/>
                <a:ea typeface="+mn-ea"/>
              </a:rPr>
              <a:t>高电平和低电平都不是一个固定的数值，而是有一定的变化范围。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533400" y="1809750"/>
            <a:ext cx="7772400" cy="1031875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01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        </a:t>
            </a:r>
            <a:r>
              <a:rPr lang="zh-CN" altLang="en-US" sz="2800" b="1">
                <a:solidFill>
                  <a:srgbClr val="00001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门电路是用以实现逻辑关系的电子电路，与前面所讲过的基本逻辑关系相对应。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533400" y="2781300"/>
            <a:ext cx="7848600" cy="1031875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      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门电路主要有：与门、或门、非门、与非门、或非门、异或门等。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609600" y="131445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20.2.2</a:t>
            </a:r>
            <a:r>
              <a:rPr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 </a:t>
            </a: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分立元件基本逻辑门电路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33400"/>
            <a:ext cx="6400800" cy="685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20.2</a:t>
            </a:r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基本门电路及其组合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autoUpdateAnimBg="0"/>
      <p:bldP spid="104451" grpId="0" autoUpdateAnimBg="0"/>
      <p:bldP spid="104452" grpId="0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1066800"/>
            <a:ext cx="5562600" cy="533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数据分配器的功能表</a:t>
            </a:r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4572000" y="236220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3   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2   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   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</a:p>
        </p:txBody>
      </p:sp>
      <p:grpSp>
        <p:nvGrpSpPr>
          <p:cNvPr id="141316" name="Group 4"/>
          <p:cNvGrpSpPr>
            <a:grpSpLocks/>
          </p:cNvGrpSpPr>
          <p:nvPr/>
        </p:nvGrpSpPr>
        <p:grpSpPr bwMode="auto">
          <a:xfrm>
            <a:off x="1752600" y="1828800"/>
            <a:ext cx="5181600" cy="3581400"/>
            <a:chOff x="960" y="960"/>
            <a:chExt cx="3264" cy="2256"/>
          </a:xfrm>
        </p:grpSpPr>
        <p:sp>
          <p:nvSpPr>
            <p:cNvPr id="141317" name="Line 5"/>
            <p:cNvSpPr>
              <a:spLocks noChangeShapeType="1"/>
            </p:cNvSpPr>
            <p:nvPr/>
          </p:nvSpPr>
          <p:spPr bwMode="auto">
            <a:xfrm>
              <a:off x="1008" y="960"/>
              <a:ext cx="3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318" name="Line 6"/>
            <p:cNvSpPr>
              <a:spLocks noChangeShapeType="1"/>
            </p:cNvSpPr>
            <p:nvPr/>
          </p:nvSpPr>
          <p:spPr bwMode="auto">
            <a:xfrm>
              <a:off x="1008" y="1296"/>
              <a:ext cx="3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319" name="Line 7"/>
            <p:cNvSpPr>
              <a:spLocks noChangeShapeType="1"/>
            </p:cNvSpPr>
            <p:nvPr/>
          </p:nvSpPr>
          <p:spPr bwMode="auto">
            <a:xfrm>
              <a:off x="1008" y="3216"/>
              <a:ext cx="3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320" name="Line 8"/>
            <p:cNvSpPr>
              <a:spLocks noChangeShapeType="1"/>
            </p:cNvSpPr>
            <p:nvPr/>
          </p:nvSpPr>
          <p:spPr bwMode="auto">
            <a:xfrm>
              <a:off x="1584" y="960"/>
              <a:ext cx="0" cy="2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321" name="Line 9"/>
            <p:cNvSpPr>
              <a:spLocks noChangeShapeType="1"/>
            </p:cNvSpPr>
            <p:nvPr/>
          </p:nvSpPr>
          <p:spPr bwMode="auto">
            <a:xfrm>
              <a:off x="1008" y="1632"/>
              <a:ext cx="3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322" name="Line 10"/>
            <p:cNvSpPr>
              <a:spLocks noChangeShapeType="1"/>
            </p:cNvSpPr>
            <p:nvPr/>
          </p:nvSpPr>
          <p:spPr bwMode="auto">
            <a:xfrm>
              <a:off x="2640" y="960"/>
              <a:ext cx="0" cy="2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4747" name="Text Box 11"/>
            <p:cNvSpPr txBox="1">
              <a:spLocks noChangeArrowheads="1"/>
            </p:cNvSpPr>
            <p:nvPr/>
          </p:nvSpPr>
          <p:spPr bwMode="auto">
            <a:xfrm>
              <a:off x="960" y="96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使能</a:t>
              </a:r>
            </a:p>
          </p:txBody>
        </p:sp>
        <p:sp>
          <p:nvSpPr>
            <p:cNvPr id="244748" name="Rectangle 12"/>
            <p:cNvSpPr>
              <a:spLocks noChangeArrowheads="1"/>
            </p:cNvSpPr>
            <p:nvPr/>
          </p:nvSpPr>
          <p:spPr bwMode="auto">
            <a:xfrm>
              <a:off x="1776" y="960"/>
              <a:ext cx="7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控   制</a:t>
              </a:r>
            </a:p>
          </p:txBody>
        </p:sp>
        <p:sp>
          <p:nvSpPr>
            <p:cNvPr id="244749" name="Rectangle 13"/>
            <p:cNvSpPr>
              <a:spLocks noChangeArrowheads="1"/>
            </p:cNvSpPr>
            <p:nvPr/>
          </p:nvSpPr>
          <p:spPr bwMode="auto">
            <a:xfrm>
              <a:off x="3072" y="960"/>
              <a:ext cx="9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输       出</a:t>
              </a:r>
            </a:p>
          </p:txBody>
        </p:sp>
        <p:sp>
          <p:nvSpPr>
            <p:cNvPr id="244750" name="Text Box 14"/>
            <p:cNvSpPr txBox="1">
              <a:spLocks noChangeArrowheads="1"/>
            </p:cNvSpPr>
            <p:nvPr/>
          </p:nvSpPr>
          <p:spPr bwMode="auto">
            <a:xfrm>
              <a:off x="1152" y="1296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S</a:t>
              </a:r>
              <a:endPara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1327" name="Line 15"/>
            <p:cNvSpPr>
              <a:spLocks noChangeShapeType="1"/>
            </p:cNvSpPr>
            <p:nvPr/>
          </p:nvSpPr>
          <p:spPr bwMode="auto">
            <a:xfrm>
              <a:off x="1194" y="1344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4752" name="Text Box 16"/>
            <p:cNvSpPr txBox="1">
              <a:spLocks noChangeArrowheads="1"/>
            </p:cNvSpPr>
            <p:nvPr/>
          </p:nvSpPr>
          <p:spPr bwMode="auto">
            <a:xfrm>
              <a:off x="2160" y="129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lang="en-US" altLang="zh-CN" sz="2800" b="1" baseline="-25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44753" name="Rectangle 17"/>
            <p:cNvSpPr>
              <a:spLocks noChangeArrowheads="1"/>
            </p:cNvSpPr>
            <p:nvPr/>
          </p:nvSpPr>
          <p:spPr bwMode="auto">
            <a:xfrm>
              <a:off x="1728" y="1296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lang="en-US" altLang="zh-CN" sz="2800" b="1" baseline="-25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4754" name="Text Box 18"/>
            <p:cNvSpPr txBox="1">
              <a:spLocks noChangeArrowheads="1"/>
            </p:cNvSpPr>
            <p:nvPr/>
          </p:nvSpPr>
          <p:spPr bwMode="auto">
            <a:xfrm>
              <a:off x="1152" y="163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4755" name="Rectangle 19"/>
            <p:cNvSpPr>
              <a:spLocks noChangeArrowheads="1"/>
            </p:cNvSpPr>
            <p:nvPr/>
          </p:nvSpPr>
          <p:spPr bwMode="auto">
            <a:xfrm>
              <a:off x="2784" y="163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44756" name="Rectangle 20"/>
            <p:cNvSpPr>
              <a:spLocks noChangeArrowheads="1"/>
            </p:cNvSpPr>
            <p:nvPr/>
          </p:nvSpPr>
          <p:spPr bwMode="auto">
            <a:xfrm>
              <a:off x="1152" y="192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44757" name="Rectangle 21"/>
            <p:cNvSpPr>
              <a:spLocks noChangeArrowheads="1"/>
            </p:cNvSpPr>
            <p:nvPr/>
          </p:nvSpPr>
          <p:spPr bwMode="auto">
            <a:xfrm>
              <a:off x="1776" y="192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44758" name="Rectangle 22"/>
            <p:cNvSpPr>
              <a:spLocks noChangeArrowheads="1"/>
            </p:cNvSpPr>
            <p:nvPr/>
          </p:nvSpPr>
          <p:spPr bwMode="auto">
            <a:xfrm>
              <a:off x="2256" y="192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44759" name="Rectangle 23"/>
            <p:cNvSpPr>
              <a:spLocks noChangeArrowheads="1"/>
            </p:cNvSpPr>
            <p:nvPr/>
          </p:nvSpPr>
          <p:spPr bwMode="auto">
            <a:xfrm>
              <a:off x="1152" y="220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44760" name="Rectangle 24"/>
            <p:cNvSpPr>
              <a:spLocks noChangeArrowheads="1"/>
            </p:cNvSpPr>
            <p:nvPr/>
          </p:nvSpPr>
          <p:spPr bwMode="auto">
            <a:xfrm>
              <a:off x="1776" y="220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44761" name="Rectangle 25"/>
            <p:cNvSpPr>
              <a:spLocks noChangeArrowheads="1"/>
            </p:cNvSpPr>
            <p:nvPr/>
          </p:nvSpPr>
          <p:spPr bwMode="auto">
            <a:xfrm>
              <a:off x="2256" y="220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4762" name="Rectangle 26"/>
            <p:cNvSpPr>
              <a:spLocks noChangeArrowheads="1"/>
            </p:cNvSpPr>
            <p:nvPr/>
          </p:nvSpPr>
          <p:spPr bwMode="auto">
            <a:xfrm>
              <a:off x="1776" y="24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4763" name="Rectangle 27"/>
            <p:cNvSpPr>
              <a:spLocks noChangeArrowheads="1"/>
            </p:cNvSpPr>
            <p:nvPr/>
          </p:nvSpPr>
          <p:spPr bwMode="auto">
            <a:xfrm>
              <a:off x="2256" y="24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44764" name="Rectangle 28"/>
            <p:cNvSpPr>
              <a:spLocks noChangeArrowheads="1"/>
            </p:cNvSpPr>
            <p:nvPr/>
          </p:nvSpPr>
          <p:spPr bwMode="auto">
            <a:xfrm>
              <a:off x="1152" y="24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44765" name="Rectangle 29"/>
            <p:cNvSpPr>
              <a:spLocks noChangeArrowheads="1"/>
            </p:cNvSpPr>
            <p:nvPr/>
          </p:nvSpPr>
          <p:spPr bwMode="auto">
            <a:xfrm>
              <a:off x="1776" y="278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4766" name="Rectangle 30"/>
            <p:cNvSpPr>
              <a:spLocks noChangeArrowheads="1"/>
            </p:cNvSpPr>
            <p:nvPr/>
          </p:nvSpPr>
          <p:spPr bwMode="auto">
            <a:xfrm>
              <a:off x="2256" y="278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4767" name="Rectangle 31"/>
            <p:cNvSpPr>
              <a:spLocks noChangeArrowheads="1"/>
            </p:cNvSpPr>
            <p:nvPr/>
          </p:nvSpPr>
          <p:spPr bwMode="auto">
            <a:xfrm>
              <a:off x="1152" y="278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44768" name="Rectangle 32"/>
            <p:cNvSpPr>
              <a:spLocks noChangeArrowheads="1"/>
            </p:cNvSpPr>
            <p:nvPr/>
          </p:nvSpPr>
          <p:spPr bwMode="auto">
            <a:xfrm>
              <a:off x="2784" y="2784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D</a:t>
              </a:r>
              <a:endPara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44769" name="Rectangle 33"/>
            <p:cNvSpPr>
              <a:spLocks noChangeArrowheads="1"/>
            </p:cNvSpPr>
            <p:nvPr/>
          </p:nvSpPr>
          <p:spPr bwMode="auto">
            <a:xfrm>
              <a:off x="2784" y="24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lang="en-US" altLang="zh-CN" sz="28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44770" name="Rectangle 34"/>
            <p:cNvSpPr>
              <a:spLocks noChangeArrowheads="1"/>
            </p:cNvSpPr>
            <p:nvPr/>
          </p:nvSpPr>
          <p:spPr bwMode="auto">
            <a:xfrm>
              <a:off x="2784" y="220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lang="en-US" altLang="zh-CN" sz="28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44771" name="Rectangle 35"/>
            <p:cNvSpPr>
              <a:spLocks noChangeArrowheads="1"/>
            </p:cNvSpPr>
            <p:nvPr/>
          </p:nvSpPr>
          <p:spPr bwMode="auto">
            <a:xfrm>
              <a:off x="2784" y="192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lang="en-US" altLang="zh-CN" sz="28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44772" name="Rectangle 36"/>
            <p:cNvSpPr>
              <a:spLocks noChangeArrowheads="1"/>
            </p:cNvSpPr>
            <p:nvPr/>
          </p:nvSpPr>
          <p:spPr bwMode="auto">
            <a:xfrm>
              <a:off x="1788" y="1628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</a:t>
              </a:r>
              <a:endPara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44773" name="Rectangle 37"/>
            <p:cNvSpPr>
              <a:spLocks noChangeArrowheads="1"/>
            </p:cNvSpPr>
            <p:nvPr/>
          </p:nvSpPr>
          <p:spPr bwMode="auto">
            <a:xfrm>
              <a:off x="2209" y="1616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</a:t>
              </a:r>
              <a:endPara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44774" name="Rectangle 38"/>
            <p:cNvSpPr>
              <a:spLocks noChangeArrowheads="1"/>
            </p:cNvSpPr>
            <p:nvPr/>
          </p:nvSpPr>
          <p:spPr bwMode="auto">
            <a:xfrm>
              <a:off x="3120" y="163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44775" name="Rectangle 39"/>
            <p:cNvSpPr>
              <a:spLocks noChangeArrowheads="1"/>
            </p:cNvSpPr>
            <p:nvPr/>
          </p:nvSpPr>
          <p:spPr bwMode="auto">
            <a:xfrm>
              <a:off x="3120" y="2784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44776" name="Rectangle 40"/>
            <p:cNvSpPr>
              <a:spLocks noChangeArrowheads="1"/>
            </p:cNvSpPr>
            <p:nvPr/>
          </p:nvSpPr>
          <p:spPr bwMode="auto">
            <a:xfrm>
              <a:off x="3120" y="2496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D</a:t>
              </a:r>
              <a:endParaRPr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44777" name="Rectangle 41"/>
            <p:cNvSpPr>
              <a:spLocks noChangeArrowheads="1"/>
            </p:cNvSpPr>
            <p:nvPr/>
          </p:nvSpPr>
          <p:spPr bwMode="auto">
            <a:xfrm>
              <a:off x="3120" y="220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lang="en-US" altLang="zh-CN" sz="28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44778" name="Rectangle 42"/>
            <p:cNvSpPr>
              <a:spLocks noChangeArrowheads="1"/>
            </p:cNvSpPr>
            <p:nvPr/>
          </p:nvSpPr>
          <p:spPr bwMode="auto">
            <a:xfrm>
              <a:off x="3120" y="192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lang="en-US" altLang="zh-CN" sz="28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44779" name="Rectangle 43"/>
            <p:cNvSpPr>
              <a:spLocks noChangeArrowheads="1"/>
            </p:cNvSpPr>
            <p:nvPr/>
          </p:nvSpPr>
          <p:spPr bwMode="auto">
            <a:xfrm>
              <a:off x="3504" y="163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44780" name="Rectangle 44"/>
            <p:cNvSpPr>
              <a:spLocks noChangeArrowheads="1"/>
            </p:cNvSpPr>
            <p:nvPr/>
          </p:nvSpPr>
          <p:spPr bwMode="auto">
            <a:xfrm>
              <a:off x="3504" y="2784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44781" name="Rectangle 45"/>
            <p:cNvSpPr>
              <a:spLocks noChangeArrowheads="1"/>
            </p:cNvSpPr>
            <p:nvPr/>
          </p:nvSpPr>
          <p:spPr bwMode="auto">
            <a:xfrm>
              <a:off x="3504" y="24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lang="en-US" altLang="zh-CN" sz="28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44782" name="Rectangle 46"/>
            <p:cNvSpPr>
              <a:spLocks noChangeArrowheads="1"/>
            </p:cNvSpPr>
            <p:nvPr/>
          </p:nvSpPr>
          <p:spPr bwMode="auto">
            <a:xfrm>
              <a:off x="3504" y="2208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D</a:t>
              </a:r>
              <a:endParaRPr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44783" name="Rectangle 47"/>
            <p:cNvSpPr>
              <a:spLocks noChangeArrowheads="1"/>
            </p:cNvSpPr>
            <p:nvPr/>
          </p:nvSpPr>
          <p:spPr bwMode="auto">
            <a:xfrm>
              <a:off x="3504" y="192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lang="en-US" altLang="zh-CN" sz="28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44784" name="Rectangle 48"/>
            <p:cNvSpPr>
              <a:spLocks noChangeArrowheads="1"/>
            </p:cNvSpPr>
            <p:nvPr/>
          </p:nvSpPr>
          <p:spPr bwMode="auto">
            <a:xfrm>
              <a:off x="3840" y="163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44785" name="Rectangle 49"/>
            <p:cNvSpPr>
              <a:spLocks noChangeArrowheads="1"/>
            </p:cNvSpPr>
            <p:nvPr/>
          </p:nvSpPr>
          <p:spPr bwMode="auto">
            <a:xfrm>
              <a:off x="3840" y="2784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44786" name="Rectangle 50"/>
            <p:cNvSpPr>
              <a:spLocks noChangeArrowheads="1"/>
            </p:cNvSpPr>
            <p:nvPr/>
          </p:nvSpPr>
          <p:spPr bwMode="auto">
            <a:xfrm>
              <a:off x="3840" y="24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lang="en-US" altLang="zh-CN" sz="28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44787" name="Rectangle 51"/>
            <p:cNvSpPr>
              <a:spLocks noChangeArrowheads="1"/>
            </p:cNvSpPr>
            <p:nvPr/>
          </p:nvSpPr>
          <p:spPr bwMode="auto">
            <a:xfrm>
              <a:off x="3840" y="220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lang="en-US" altLang="zh-CN" sz="28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44788" name="Rectangle 52"/>
            <p:cNvSpPr>
              <a:spLocks noChangeArrowheads="1"/>
            </p:cNvSpPr>
            <p:nvPr/>
          </p:nvSpPr>
          <p:spPr bwMode="auto">
            <a:xfrm>
              <a:off x="3840" y="1920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D</a:t>
              </a:r>
              <a:endParaRPr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AutoShape 2" descr="20%"/>
          <p:cNvSpPr>
            <a:spLocks noChangeArrowheads="1"/>
          </p:cNvSpPr>
          <p:nvPr/>
        </p:nvSpPr>
        <p:spPr bwMode="auto">
          <a:xfrm>
            <a:off x="990600" y="766763"/>
            <a:ext cx="3276600" cy="5403850"/>
          </a:xfrm>
          <a:prstGeom prst="verticalScroll">
            <a:avLst>
              <a:gd name="adj" fmla="val 12500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  <a:ln w="9525" cap="sq">
            <a:solidFill>
              <a:srgbClr val="00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</a:t>
            </a: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电平的高低一般用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1”</a:t>
            </a: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和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0”</a:t>
            </a: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两种状态区别，若规定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高电平为“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1”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，低电平为“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0”</a:t>
            </a: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则称为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正逻辑</a:t>
            </a: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。反之则称为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负逻辑</a:t>
            </a: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。若无特殊说明，均采用正逻辑。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8205733" y="2182046"/>
            <a:ext cx="806450" cy="5191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3333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8210996" y="4114800"/>
            <a:ext cx="825500" cy="5191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3333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endParaRPr lang="en-US" altLang="zh-CN" sz="3200" b="1" dirty="0">
              <a:solidFill>
                <a:srgbClr val="3333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267200" y="4449763"/>
            <a:ext cx="3352800" cy="519112"/>
            <a:chOff x="2928" y="3235"/>
            <a:chExt cx="2112" cy="327"/>
          </a:xfrm>
        </p:grpSpPr>
        <p:sp>
          <p:nvSpPr>
            <p:cNvPr id="13338" name="Text Box 6"/>
            <p:cNvSpPr txBox="1">
              <a:spLocks noChangeArrowheads="1"/>
            </p:cNvSpPr>
            <p:nvPr/>
          </p:nvSpPr>
          <p:spPr bwMode="auto">
            <a:xfrm>
              <a:off x="2928" y="3235"/>
              <a:ext cx="65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0V</a:t>
              </a:r>
            </a:p>
          </p:txBody>
        </p:sp>
        <p:sp>
          <p:nvSpPr>
            <p:cNvPr id="13339" name="Line 7"/>
            <p:cNvSpPr>
              <a:spLocks noChangeShapeType="1"/>
            </p:cNvSpPr>
            <p:nvPr/>
          </p:nvSpPr>
          <p:spPr bwMode="auto">
            <a:xfrm>
              <a:off x="3360" y="3408"/>
              <a:ext cx="1680" cy="0"/>
            </a:xfrm>
            <a:prstGeom prst="line">
              <a:avLst/>
            </a:prstGeom>
            <a:noFill/>
            <a:ln w="38100" cap="sq">
              <a:solidFill>
                <a:srgbClr val="33CC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953000" y="4038600"/>
            <a:ext cx="2667000" cy="682625"/>
            <a:chOff x="3360" y="2976"/>
            <a:chExt cx="1680" cy="430"/>
          </a:xfrm>
        </p:grpSpPr>
        <p:grpSp>
          <p:nvGrpSpPr>
            <p:cNvPr id="13333" name="Group 9"/>
            <p:cNvGrpSpPr>
              <a:grpSpLocks/>
            </p:cNvGrpSpPr>
            <p:nvPr/>
          </p:nvGrpSpPr>
          <p:grpSpPr bwMode="auto">
            <a:xfrm>
              <a:off x="3377" y="2976"/>
              <a:ext cx="1663" cy="430"/>
              <a:chOff x="3816" y="2676"/>
              <a:chExt cx="1464" cy="336"/>
            </a:xfrm>
          </p:grpSpPr>
          <p:sp>
            <p:nvSpPr>
              <p:cNvPr id="13335" name="Line 10"/>
              <p:cNvSpPr>
                <a:spLocks noChangeShapeType="1"/>
              </p:cNvSpPr>
              <p:nvPr/>
            </p:nvSpPr>
            <p:spPr bwMode="auto">
              <a:xfrm>
                <a:off x="3816" y="3012"/>
                <a:ext cx="14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6" name="Line 11"/>
              <p:cNvSpPr>
                <a:spLocks noChangeShapeType="1"/>
              </p:cNvSpPr>
              <p:nvPr/>
            </p:nvSpPr>
            <p:spPr bwMode="auto">
              <a:xfrm>
                <a:off x="3816" y="2676"/>
                <a:ext cx="14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7" name="Rectangle 12" descr="宽上对角线"/>
              <p:cNvSpPr>
                <a:spLocks noChangeArrowheads="1"/>
              </p:cNvSpPr>
              <p:nvPr/>
            </p:nvSpPr>
            <p:spPr bwMode="auto">
              <a:xfrm>
                <a:off x="3816" y="2688"/>
                <a:ext cx="1452" cy="312"/>
              </a:xfrm>
              <a:prstGeom prst="rect">
                <a:avLst/>
              </a:prstGeom>
              <a:pattFill prst="wdUpDiag">
                <a:fgClr>
                  <a:srgbClr val="66FF66"/>
                </a:fgClr>
                <a:bgClr>
                  <a:srgbClr val="FFFFFF"/>
                </a:bgClr>
              </a:pattFill>
              <a:ln w="38100">
                <a:solidFill>
                  <a:schemeClr val="accent2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13334" name="Line 13"/>
            <p:cNvSpPr>
              <a:spLocks noChangeShapeType="1"/>
            </p:cNvSpPr>
            <p:nvPr/>
          </p:nvSpPr>
          <p:spPr bwMode="auto">
            <a:xfrm>
              <a:off x="3360" y="2976"/>
              <a:ext cx="1680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953000" y="1524000"/>
            <a:ext cx="2743200" cy="1219200"/>
            <a:chOff x="3360" y="912"/>
            <a:chExt cx="1728" cy="768"/>
          </a:xfrm>
        </p:grpSpPr>
        <p:grpSp>
          <p:nvGrpSpPr>
            <p:cNvPr id="13328" name="Group 15"/>
            <p:cNvGrpSpPr>
              <a:grpSpLocks/>
            </p:cNvGrpSpPr>
            <p:nvPr/>
          </p:nvGrpSpPr>
          <p:grpSpPr bwMode="auto">
            <a:xfrm>
              <a:off x="3360" y="912"/>
              <a:ext cx="1728" cy="768"/>
              <a:chOff x="3816" y="1188"/>
              <a:chExt cx="1464" cy="348"/>
            </a:xfrm>
          </p:grpSpPr>
          <p:sp>
            <p:nvSpPr>
              <p:cNvPr id="13330" name="Line 16"/>
              <p:cNvSpPr>
                <a:spLocks noChangeShapeType="1"/>
              </p:cNvSpPr>
              <p:nvPr/>
            </p:nvSpPr>
            <p:spPr bwMode="auto">
              <a:xfrm>
                <a:off x="3816" y="1188"/>
                <a:ext cx="14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1" name="Line 17"/>
              <p:cNvSpPr>
                <a:spLocks noChangeShapeType="1"/>
              </p:cNvSpPr>
              <p:nvPr/>
            </p:nvSpPr>
            <p:spPr bwMode="auto">
              <a:xfrm>
                <a:off x="3816" y="1536"/>
                <a:ext cx="14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2" name="Rectangle 18" descr="宽上对角线"/>
              <p:cNvSpPr>
                <a:spLocks noChangeArrowheads="1"/>
              </p:cNvSpPr>
              <p:nvPr/>
            </p:nvSpPr>
            <p:spPr bwMode="auto">
              <a:xfrm>
                <a:off x="3828" y="1212"/>
                <a:ext cx="1440" cy="312"/>
              </a:xfrm>
              <a:prstGeom prst="rect">
                <a:avLst/>
              </a:prstGeom>
              <a:pattFill prst="wdUpDiag">
                <a:fgClr>
                  <a:srgbClr val="66FF66"/>
                </a:fgClr>
                <a:bgClr>
                  <a:srgbClr val="FFFFFF"/>
                </a:bgClr>
              </a:pattFill>
              <a:ln w="38100">
                <a:solidFill>
                  <a:schemeClr val="accent2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13329" name="Line 19"/>
            <p:cNvSpPr>
              <a:spLocks noChangeShapeType="1"/>
            </p:cNvSpPr>
            <p:nvPr/>
          </p:nvSpPr>
          <p:spPr bwMode="auto">
            <a:xfrm>
              <a:off x="3360" y="1680"/>
              <a:ext cx="1728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4286250" y="1214438"/>
            <a:ext cx="3352800" cy="519112"/>
            <a:chOff x="2962" y="1801"/>
            <a:chExt cx="2112" cy="327"/>
          </a:xfrm>
        </p:grpSpPr>
        <p:sp>
          <p:nvSpPr>
            <p:cNvPr id="13326" name="Text Box 21"/>
            <p:cNvSpPr txBox="1">
              <a:spLocks noChangeArrowheads="1"/>
            </p:cNvSpPr>
            <p:nvPr/>
          </p:nvSpPr>
          <p:spPr bwMode="auto">
            <a:xfrm>
              <a:off x="2962" y="1801"/>
              <a:ext cx="101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U</a:t>
              </a:r>
              <a:r>
                <a:rPr lang="en-US" altLang="zh-CN" b="1" baseline="-2500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CC</a:t>
              </a:r>
              <a:endParaRPr lang="en-US" altLang="zh-CN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13327" name="Line 22"/>
            <p:cNvSpPr>
              <a:spLocks noChangeShapeType="1"/>
            </p:cNvSpPr>
            <p:nvPr/>
          </p:nvSpPr>
          <p:spPr bwMode="auto">
            <a:xfrm>
              <a:off x="3394" y="2022"/>
              <a:ext cx="1680" cy="0"/>
            </a:xfrm>
            <a:prstGeom prst="line">
              <a:avLst/>
            </a:prstGeom>
            <a:noFill/>
            <a:ln w="38100" cap="sq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5495" name="AutoShape 23"/>
          <p:cNvSpPr>
            <a:spLocks/>
          </p:cNvSpPr>
          <p:nvPr/>
        </p:nvSpPr>
        <p:spPr bwMode="auto">
          <a:xfrm>
            <a:off x="7696200" y="4038600"/>
            <a:ext cx="509533" cy="682625"/>
          </a:xfrm>
          <a:prstGeom prst="rightBrace">
            <a:avLst>
              <a:gd name="adj1" fmla="val 33333"/>
              <a:gd name="adj2" fmla="val 50000"/>
            </a:avLst>
          </a:prstGeom>
          <a:noFill/>
          <a:ln w="38100" cap="sq">
            <a:solidFill>
              <a:schemeClr val="accent2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05496" name="AutoShape 24"/>
          <p:cNvSpPr>
            <a:spLocks/>
          </p:cNvSpPr>
          <p:nvPr/>
        </p:nvSpPr>
        <p:spPr bwMode="auto">
          <a:xfrm>
            <a:off x="7696200" y="1600200"/>
            <a:ext cx="708285" cy="1143000"/>
          </a:xfrm>
          <a:prstGeom prst="rightBrace">
            <a:avLst>
              <a:gd name="adj1" fmla="val 29167"/>
              <a:gd name="adj2" fmla="val 52213"/>
            </a:avLst>
          </a:prstGeom>
          <a:noFill/>
          <a:ln w="38100" cap="sq">
            <a:solidFill>
              <a:schemeClr val="accent2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05497" name="AutoShape 25"/>
          <p:cNvSpPr>
            <a:spLocks noChangeArrowheads="1"/>
          </p:cNvSpPr>
          <p:nvPr/>
        </p:nvSpPr>
        <p:spPr bwMode="auto">
          <a:xfrm>
            <a:off x="6397625" y="642938"/>
            <a:ext cx="1311275" cy="579437"/>
          </a:xfrm>
          <a:prstGeom prst="wedgeRoundRectCallout">
            <a:avLst>
              <a:gd name="adj1" fmla="val -43718"/>
              <a:gd name="adj2" fmla="val 148074"/>
              <a:gd name="adj3" fmla="val 16667"/>
            </a:avLst>
          </a:prstGeom>
          <a:solidFill>
            <a:srgbClr val="FFFFCC"/>
          </a:solidFill>
          <a:ln w="38100" cap="sq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高电平</a:t>
            </a:r>
            <a:endParaRPr lang="zh-CN" altLang="en-US" sz="3200" b="1">
              <a:solidFill>
                <a:schemeClr val="accent2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05498" name="AutoShape 26"/>
          <p:cNvSpPr>
            <a:spLocks noChangeArrowheads="1"/>
          </p:cNvSpPr>
          <p:nvPr/>
        </p:nvSpPr>
        <p:spPr bwMode="auto">
          <a:xfrm>
            <a:off x="6024563" y="2928938"/>
            <a:ext cx="1311275" cy="579437"/>
          </a:xfrm>
          <a:prstGeom prst="wedgeRoundRectCallout">
            <a:avLst>
              <a:gd name="adj1" fmla="val -43718"/>
              <a:gd name="adj2" fmla="val 148074"/>
              <a:gd name="adj3" fmla="val 16667"/>
            </a:avLst>
          </a:prstGeom>
          <a:solidFill>
            <a:srgbClr val="FFFFCC"/>
          </a:solidFill>
          <a:ln w="38100" cap="sq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低电平</a:t>
            </a:r>
          </a:p>
        </p:txBody>
      </p:sp>
      <p:pic>
        <p:nvPicPr>
          <p:cNvPr id="13325" name="Picture 27" descr="BD09297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5181600"/>
            <a:ext cx="1447800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nimBg="1" autoUpdateAnimBg="0"/>
      <p:bldP spid="105475" grpId="0" autoUpdateAnimBg="0"/>
      <p:bldP spid="105476" grpId="0" autoUpdateAnimBg="0"/>
      <p:bldP spid="105495" grpId="0" animBg="1"/>
      <p:bldP spid="105496" grpId="0" animBg="1"/>
      <p:bldP spid="105497" grpId="0" animBg="1" autoUpdateAnimBg="0"/>
      <p:bldP spid="10549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33400"/>
            <a:ext cx="5029200" cy="5334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二极管“与” 门电路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519113" y="1285875"/>
            <a:ext cx="1492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(1)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电路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685800" y="4510088"/>
            <a:ext cx="2117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(2)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工作原理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609600" y="5715000"/>
            <a:ext cx="8172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输入</a:t>
            </a:r>
            <a:r>
              <a:rPr lang="en-US" altLang="zh-CN" sz="2800" b="1" i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sz="28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、</a:t>
            </a:r>
            <a:r>
              <a:rPr lang="en-US" altLang="zh-CN" sz="2800" b="1" i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lang="zh-CN" altLang="en-US" sz="2800" b="1" i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、</a:t>
            </a:r>
            <a:r>
              <a:rPr lang="en-US" altLang="zh-CN" sz="2800" b="1" i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  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全为高电平“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1”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</a:t>
            </a:r>
            <a:r>
              <a:rPr lang="zh-CN" altLang="en-US" sz="28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输出 </a:t>
            </a:r>
            <a:r>
              <a:rPr lang="en-US" altLang="zh-CN" sz="2800" b="1" i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Y 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为“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1”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。</a:t>
            </a:r>
            <a:endParaRPr lang="zh-CN" altLang="en-US" sz="2800" b="1">
              <a:solidFill>
                <a:srgbClr val="000018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609600" y="5181600"/>
            <a:ext cx="7677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输入</a:t>
            </a:r>
            <a:r>
              <a:rPr lang="en-US" altLang="zh-CN" sz="2800" b="1" i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sz="28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、</a:t>
            </a:r>
            <a:r>
              <a:rPr lang="en-US" altLang="zh-CN" sz="2800" b="1" i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lang="zh-CN" altLang="en-US" sz="2800" b="1" i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、</a:t>
            </a:r>
            <a:r>
              <a:rPr lang="en-US" altLang="zh-CN" sz="2800" b="1" i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  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不全为“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1”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</a:t>
            </a:r>
            <a:r>
              <a:rPr lang="zh-CN" altLang="en-US" sz="28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输出 </a:t>
            </a:r>
            <a:r>
              <a:rPr lang="en-US" altLang="zh-CN" sz="2800" b="1" i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Y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为“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0”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。</a:t>
            </a:r>
            <a:endParaRPr lang="zh-CN" altLang="en-US" sz="2800" b="1">
              <a:solidFill>
                <a:srgbClr val="000018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28713" y="2505075"/>
            <a:ext cx="609600" cy="1665288"/>
            <a:chOff x="528" y="1632"/>
            <a:chExt cx="384" cy="1049"/>
          </a:xfrm>
        </p:grpSpPr>
        <p:sp>
          <p:nvSpPr>
            <p:cNvPr id="14479" name="Text Box 8"/>
            <p:cNvSpPr txBox="1">
              <a:spLocks noChangeArrowheads="1"/>
            </p:cNvSpPr>
            <p:nvPr/>
          </p:nvSpPr>
          <p:spPr bwMode="auto">
            <a:xfrm>
              <a:off x="528" y="206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0V</a:t>
              </a:r>
            </a:p>
          </p:txBody>
        </p:sp>
        <p:sp>
          <p:nvSpPr>
            <p:cNvPr id="14480" name="Text Box 9"/>
            <p:cNvSpPr txBox="1">
              <a:spLocks noChangeArrowheads="1"/>
            </p:cNvSpPr>
            <p:nvPr/>
          </p:nvSpPr>
          <p:spPr bwMode="auto">
            <a:xfrm>
              <a:off x="528" y="1632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0V</a:t>
              </a:r>
            </a:p>
          </p:txBody>
        </p:sp>
        <p:sp>
          <p:nvSpPr>
            <p:cNvPr id="14481" name="Text Box 10"/>
            <p:cNvSpPr txBox="1">
              <a:spLocks noChangeArrowheads="1"/>
            </p:cNvSpPr>
            <p:nvPr/>
          </p:nvSpPr>
          <p:spPr bwMode="auto">
            <a:xfrm>
              <a:off x="528" y="2448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0V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195513" y="1819275"/>
            <a:ext cx="1066800" cy="2286000"/>
            <a:chOff x="1248" y="1152"/>
            <a:chExt cx="672" cy="1440"/>
          </a:xfrm>
        </p:grpSpPr>
        <p:sp>
          <p:nvSpPr>
            <p:cNvPr id="14475" name="Line 12"/>
            <p:cNvSpPr>
              <a:spLocks noChangeShapeType="1"/>
            </p:cNvSpPr>
            <p:nvPr/>
          </p:nvSpPr>
          <p:spPr bwMode="auto">
            <a:xfrm>
              <a:off x="1920" y="1152"/>
              <a:ext cx="0" cy="14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6" name="Line 13"/>
            <p:cNvSpPr>
              <a:spLocks noChangeShapeType="1"/>
            </p:cNvSpPr>
            <p:nvPr/>
          </p:nvSpPr>
          <p:spPr bwMode="auto">
            <a:xfrm flipH="1">
              <a:off x="1248" y="1776"/>
              <a:ext cx="6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7" name="Line 14"/>
            <p:cNvSpPr>
              <a:spLocks noChangeShapeType="1"/>
            </p:cNvSpPr>
            <p:nvPr/>
          </p:nvSpPr>
          <p:spPr bwMode="auto">
            <a:xfrm flipH="1">
              <a:off x="1248" y="2160"/>
              <a:ext cx="6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8" name="Line 15"/>
            <p:cNvSpPr>
              <a:spLocks noChangeShapeType="1"/>
            </p:cNvSpPr>
            <p:nvPr/>
          </p:nvSpPr>
          <p:spPr bwMode="auto">
            <a:xfrm flipH="1">
              <a:off x="1248" y="2592"/>
              <a:ext cx="6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128713" y="2428875"/>
            <a:ext cx="609600" cy="1752600"/>
            <a:chOff x="576" y="1584"/>
            <a:chExt cx="384" cy="1104"/>
          </a:xfrm>
        </p:grpSpPr>
        <p:graphicFrame>
          <p:nvGraphicFramePr>
            <p:cNvPr id="14470" name="Object 17"/>
            <p:cNvGraphicFramePr>
              <a:graphicFrameLocks noChangeAspect="1"/>
            </p:cNvGraphicFramePr>
            <p:nvPr/>
          </p:nvGraphicFramePr>
          <p:xfrm>
            <a:off x="576" y="1584"/>
            <a:ext cx="288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3" imgW="314286" imgH="1000000" progId="PBrush">
                    <p:embed/>
                  </p:oleObj>
                </mc:Choice>
                <mc:Fallback>
                  <p:oleObj name="BMP 图象" r:id="rId3" imgW="314286" imgH="1000000" progId="PBrush">
                    <p:embed/>
                    <p:pic>
                      <p:nvPicPr>
                        <p:cNvPr id="0" name="Picture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584"/>
                          <a:ext cx="288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471" name="Group 18"/>
            <p:cNvGrpSpPr>
              <a:grpSpLocks/>
            </p:cNvGrpSpPr>
            <p:nvPr/>
          </p:nvGrpSpPr>
          <p:grpSpPr bwMode="auto">
            <a:xfrm>
              <a:off x="576" y="1632"/>
              <a:ext cx="384" cy="1049"/>
              <a:chOff x="528" y="1632"/>
              <a:chExt cx="384" cy="1049"/>
            </a:xfrm>
          </p:grpSpPr>
          <p:sp>
            <p:nvSpPr>
              <p:cNvPr id="14472" name="Text Box 19"/>
              <p:cNvSpPr txBox="1">
                <a:spLocks noChangeArrowheads="1"/>
              </p:cNvSpPr>
              <p:nvPr/>
            </p:nvSpPr>
            <p:spPr bwMode="auto">
              <a:xfrm>
                <a:off x="528" y="2064"/>
                <a:ext cx="3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0V</a:t>
                </a:r>
              </a:p>
            </p:txBody>
          </p:sp>
          <p:sp>
            <p:nvSpPr>
              <p:cNvPr id="14473" name="Text Box 20"/>
              <p:cNvSpPr txBox="1">
                <a:spLocks noChangeArrowheads="1"/>
              </p:cNvSpPr>
              <p:nvPr/>
            </p:nvSpPr>
            <p:spPr bwMode="auto">
              <a:xfrm>
                <a:off x="528" y="1632"/>
                <a:ext cx="3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0V</a:t>
                </a:r>
              </a:p>
            </p:txBody>
          </p:sp>
          <p:sp>
            <p:nvSpPr>
              <p:cNvPr id="14474" name="Text Box 21"/>
              <p:cNvSpPr txBox="1">
                <a:spLocks noChangeArrowheads="1"/>
              </p:cNvSpPr>
              <p:nvPr/>
            </p:nvSpPr>
            <p:spPr bwMode="auto">
              <a:xfrm>
                <a:off x="528" y="2448"/>
                <a:ext cx="3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3V</a:t>
                </a:r>
              </a:p>
            </p:txBody>
          </p:sp>
        </p:grp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585913" y="1362075"/>
            <a:ext cx="2947987" cy="3022600"/>
            <a:chOff x="864" y="912"/>
            <a:chExt cx="1857" cy="1904"/>
          </a:xfrm>
        </p:grpSpPr>
        <p:sp>
          <p:nvSpPr>
            <p:cNvPr id="14430" name="Line 23"/>
            <p:cNvSpPr>
              <a:spLocks noChangeShapeType="1"/>
            </p:cNvSpPr>
            <p:nvPr/>
          </p:nvSpPr>
          <p:spPr bwMode="auto">
            <a:xfrm>
              <a:off x="1941" y="1168"/>
              <a:ext cx="0" cy="157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1" name="Line 24"/>
            <p:cNvSpPr>
              <a:spLocks noChangeShapeType="1"/>
            </p:cNvSpPr>
            <p:nvPr/>
          </p:nvSpPr>
          <p:spPr bwMode="auto">
            <a:xfrm>
              <a:off x="1946" y="1639"/>
              <a:ext cx="0" cy="982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2" name="Text Box 25"/>
            <p:cNvSpPr txBox="1">
              <a:spLocks noChangeArrowheads="1"/>
            </p:cNvSpPr>
            <p:nvPr/>
          </p:nvSpPr>
          <p:spPr bwMode="auto">
            <a:xfrm>
              <a:off x="1920" y="912"/>
              <a:ext cx="801" cy="44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+</a:t>
              </a:r>
              <a:r>
                <a:rPr lang="en-US" altLang="zh-CN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U</a:t>
              </a:r>
            </a:p>
            <a:p>
              <a:pPr>
                <a:lnSpc>
                  <a:spcPct val="80000"/>
                </a:lnSpc>
              </a:pP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12V</a:t>
              </a:r>
              <a:endParaRPr lang="en-US" altLang="zh-CN" sz="320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4433" name="Text Box 26"/>
            <p:cNvSpPr txBox="1">
              <a:spLocks noChangeArrowheads="1"/>
            </p:cNvSpPr>
            <p:nvPr/>
          </p:nvSpPr>
          <p:spPr bwMode="auto">
            <a:xfrm>
              <a:off x="2023" y="1296"/>
              <a:ext cx="320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R</a:t>
              </a:r>
              <a:endParaRPr lang="en-US" altLang="zh-CN" sz="32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4434" name="Text Box 27"/>
            <p:cNvSpPr txBox="1">
              <a:spLocks noChangeArrowheads="1"/>
            </p:cNvSpPr>
            <p:nvPr/>
          </p:nvSpPr>
          <p:spPr bwMode="auto">
            <a:xfrm>
              <a:off x="1392" y="1488"/>
              <a:ext cx="384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000" b="1" baseline="-25000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4435" name="Rectangle 28"/>
            <p:cNvSpPr>
              <a:spLocks noChangeArrowheads="1"/>
            </p:cNvSpPr>
            <p:nvPr/>
          </p:nvSpPr>
          <p:spPr bwMode="auto">
            <a:xfrm>
              <a:off x="1392" y="2304"/>
              <a:ext cx="384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000" b="1" baseline="-25000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endParaRPr lang="en-US" altLang="zh-CN" sz="20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4436" name="Text Box 29"/>
            <p:cNvSpPr txBox="1">
              <a:spLocks noChangeArrowheads="1"/>
            </p:cNvSpPr>
            <p:nvPr/>
          </p:nvSpPr>
          <p:spPr bwMode="auto">
            <a:xfrm>
              <a:off x="912" y="1632"/>
              <a:ext cx="334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sz="32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4437" name="Text Box 30"/>
            <p:cNvSpPr txBox="1">
              <a:spLocks noChangeArrowheads="1"/>
            </p:cNvSpPr>
            <p:nvPr/>
          </p:nvSpPr>
          <p:spPr bwMode="auto">
            <a:xfrm>
              <a:off x="864" y="2064"/>
              <a:ext cx="384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sz="32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4438" name="Rectangle 31"/>
            <p:cNvSpPr>
              <a:spLocks noChangeArrowheads="1"/>
            </p:cNvSpPr>
            <p:nvPr/>
          </p:nvSpPr>
          <p:spPr bwMode="auto">
            <a:xfrm>
              <a:off x="1888" y="1325"/>
              <a:ext cx="106" cy="314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4439" name="Rectangle 32"/>
            <p:cNvSpPr>
              <a:spLocks noChangeArrowheads="1"/>
            </p:cNvSpPr>
            <p:nvPr/>
          </p:nvSpPr>
          <p:spPr bwMode="auto">
            <a:xfrm>
              <a:off x="2256" y="1632"/>
              <a:ext cx="288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</a:p>
          </p:txBody>
        </p:sp>
        <p:sp>
          <p:nvSpPr>
            <p:cNvPr id="14440" name="Oval 33"/>
            <p:cNvSpPr>
              <a:spLocks noChangeArrowheads="1"/>
            </p:cNvSpPr>
            <p:nvPr/>
          </p:nvSpPr>
          <p:spPr bwMode="auto">
            <a:xfrm>
              <a:off x="1942" y="1797"/>
              <a:ext cx="32" cy="3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4441" name="Line 34"/>
            <p:cNvSpPr>
              <a:spLocks noChangeShapeType="1"/>
            </p:cNvSpPr>
            <p:nvPr/>
          </p:nvSpPr>
          <p:spPr bwMode="auto">
            <a:xfrm>
              <a:off x="1968" y="182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2" name="Oval 35"/>
            <p:cNvSpPr>
              <a:spLocks noChangeArrowheads="1"/>
            </p:cNvSpPr>
            <p:nvPr/>
          </p:nvSpPr>
          <p:spPr bwMode="auto">
            <a:xfrm>
              <a:off x="2244" y="1775"/>
              <a:ext cx="73" cy="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4443" name="Oval 36"/>
            <p:cNvSpPr>
              <a:spLocks noChangeArrowheads="1"/>
            </p:cNvSpPr>
            <p:nvPr/>
          </p:nvSpPr>
          <p:spPr bwMode="auto">
            <a:xfrm>
              <a:off x="1899" y="1104"/>
              <a:ext cx="73" cy="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4444" name="Text Box 37"/>
            <p:cNvSpPr txBox="1">
              <a:spLocks noChangeArrowheads="1"/>
            </p:cNvSpPr>
            <p:nvPr/>
          </p:nvSpPr>
          <p:spPr bwMode="auto">
            <a:xfrm>
              <a:off x="1344" y="1872"/>
              <a:ext cx="384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000" b="1" baseline="-25000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4445" name="Text Box 38"/>
            <p:cNvSpPr txBox="1">
              <a:spLocks noChangeArrowheads="1"/>
            </p:cNvSpPr>
            <p:nvPr/>
          </p:nvSpPr>
          <p:spPr bwMode="auto">
            <a:xfrm>
              <a:off x="864" y="2448"/>
              <a:ext cx="384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endParaRPr lang="en-US" altLang="zh-CN" sz="32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14446" name="Group 39"/>
            <p:cNvGrpSpPr>
              <a:grpSpLocks/>
            </p:cNvGrpSpPr>
            <p:nvPr/>
          </p:nvGrpSpPr>
          <p:grpSpPr bwMode="auto">
            <a:xfrm>
              <a:off x="1152" y="2507"/>
              <a:ext cx="813" cy="193"/>
              <a:chOff x="1152" y="2507"/>
              <a:chExt cx="813" cy="193"/>
            </a:xfrm>
          </p:grpSpPr>
          <p:sp>
            <p:nvSpPr>
              <p:cNvPr id="14463" name="Line 40"/>
              <p:cNvSpPr>
                <a:spLocks noChangeShapeType="1"/>
              </p:cNvSpPr>
              <p:nvPr/>
            </p:nvSpPr>
            <p:spPr bwMode="auto">
              <a:xfrm rot="-5391297">
                <a:off x="1592" y="2234"/>
                <a:ext cx="0" cy="747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64" name="Oval 41"/>
              <p:cNvSpPr>
                <a:spLocks noChangeArrowheads="1"/>
              </p:cNvSpPr>
              <p:nvPr/>
            </p:nvSpPr>
            <p:spPr bwMode="auto">
              <a:xfrm>
                <a:off x="1152" y="2571"/>
                <a:ext cx="73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grpSp>
            <p:nvGrpSpPr>
              <p:cNvPr id="14465" name="Group 42"/>
              <p:cNvGrpSpPr>
                <a:grpSpLocks/>
              </p:cNvGrpSpPr>
              <p:nvPr/>
            </p:nvGrpSpPr>
            <p:grpSpPr bwMode="auto">
              <a:xfrm>
                <a:off x="1440" y="2507"/>
                <a:ext cx="193" cy="193"/>
                <a:chOff x="2111" y="2831"/>
                <a:chExt cx="193" cy="193"/>
              </a:xfrm>
            </p:grpSpPr>
            <p:sp>
              <p:nvSpPr>
                <p:cNvPr id="14466" name="Line 43"/>
                <p:cNvSpPr>
                  <a:spLocks noChangeShapeType="1"/>
                </p:cNvSpPr>
                <p:nvPr/>
              </p:nvSpPr>
              <p:spPr bwMode="auto">
                <a:xfrm rot="-5391297">
                  <a:off x="2015" y="2927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18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67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12" y="2832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68" name="Line 45"/>
                <p:cNvSpPr>
                  <a:spLocks noChangeShapeType="1"/>
                </p:cNvSpPr>
                <p:nvPr/>
              </p:nvSpPr>
              <p:spPr bwMode="auto">
                <a:xfrm>
                  <a:off x="2112" y="2928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69" name="Line 46"/>
                <p:cNvSpPr>
                  <a:spLocks noChangeShapeType="1"/>
                </p:cNvSpPr>
                <p:nvPr/>
              </p:nvSpPr>
              <p:spPr bwMode="auto">
                <a:xfrm>
                  <a:off x="2304" y="2832"/>
                  <a:ext cx="0" cy="1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447" name="Group 47"/>
            <p:cNvGrpSpPr>
              <a:grpSpLocks/>
            </p:cNvGrpSpPr>
            <p:nvPr/>
          </p:nvGrpSpPr>
          <p:grpSpPr bwMode="auto">
            <a:xfrm>
              <a:off x="1152" y="2112"/>
              <a:ext cx="813" cy="193"/>
              <a:chOff x="1152" y="2507"/>
              <a:chExt cx="813" cy="193"/>
            </a:xfrm>
          </p:grpSpPr>
          <p:sp>
            <p:nvSpPr>
              <p:cNvPr id="14456" name="Line 48"/>
              <p:cNvSpPr>
                <a:spLocks noChangeShapeType="1"/>
              </p:cNvSpPr>
              <p:nvPr/>
            </p:nvSpPr>
            <p:spPr bwMode="auto">
              <a:xfrm rot="-5391297">
                <a:off x="1592" y="2234"/>
                <a:ext cx="0" cy="747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57" name="Oval 49"/>
              <p:cNvSpPr>
                <a:spLocks noChangeArrowheads="1"/>
              </p:cNvSpPr>
              <p:nvPr/>
            </p:nvSpPr>
            <p:spPr bwMode="auto">
              <a:xfrm>
                <a:off x="1152" y="2571"/>
                <a:ext cx="73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grpSp>
            <p:nvGrpSpPr>
              <p:cNvPr id="14458" name="Group 50"/>
              <p:cNvGrpSpPr>
                <a:grpSpLocks/>
              </p:cNvGrpSpPr>
              <p:nvPr/>
            </p:nvGrpSpPr>
            <p:grpSpPr bwMode="auto">
              <a:xfrm>
                <a:off x="1440" y="2507"/>
                <a:ext cx="193" cy="193"/>
                <a:chOff x="2111" y="2831"/>
                <a:chExt cx="193" cy="193"/>
              </a:xfrm>
            </p:grpSpPr>
            <p:sp>
              <p:nvSpPr>
                <p:cNvPr id="14459" name="Line 51"/>
                <p:cNvSpPr>
                  <a:spLocks noChangeShapeType="1"/>
                </p:cNvSpPr>
                <p:nvPr/>
              </p:nvSpPr>
              <p:spPr bwMode="auto">
                <a:xfrm rot="-5391297">
                  <a:off x="2015" y="2927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18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60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112" y="2832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61" name="Line 53"/>
                <p:cNvSpPr>
                  <a:spLocks noChangeShapeType="1"/>
                </p:cNvSpPr>
                <p:nvPr/>
              </p:nvSpPr>
              <p:spPr bwMode="auto">
                <a:xfrm>
                  <a:off x="2112" y="2928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62" name="Line 54"/>
                <p:cNvSpPr>
                  <a:spLocks noChangeShapeType="1"/>
                </p:cNvSpPr>
                <p:nvPr/>
              </p:nvSpPr>
              <p:spPr bwMode="auto">
                <a:xfrm>
                  <a:off x="2304" y="2832"/>
                  <a:ext cx="0" cy="1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448" name="Group 55"/>
            <p:cNvGrpSpPr>
              <a:grpSpLocks/>
            </p:cNvGrpSpPr>
            <p:nvPr/>
          </p:nvGrpSpPr>
          <p:grpSpPr bwMode="auto">
            <a:xfrm>
              <a:off x="1152" y="1728"/>
              <a:ext cx="813" cy="193"/>
              <a:chOff x="1152" y="2507"/>
              <a:chExt cx="813" cy="193"/>
            </a:xfrm>
          </p:grpSpPr>
          <p:sp>
            <p:nvSpPr>
              <p:cNvPr id="14449" name="Line 56"/>
              <p:cNvSpPr>
                <a:spLocks noChangeShapeType="1"/>
              </p:cNvSpPr>
              <p:nvPr/>
            </p:nvSpPr>
            <p:spPr bwMode="auto">
              <a:xfrm rot="-5391297">
                <a:off x="1592" y="2234"/>
                <a:ext cx="0" cy="747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50" name="Oval 57"/>
              <p:cNvSpPr>
                <a:spLocks noChangeArrowheads="1"/>
              </p:cNvSpPr>
              <p:nvPr/>
            </p:nvSpPr>
            <p:spPr bwMode="auto">
              <a:xfrm>
                <a:off x="1152" y="2571"/>
                <a:ext cx="73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grpSp>
            <p:nvGrpSpPr>
              <p:cNvPr id="14451" name="Group 58"/>
              <p:cNvGrpSpPr>
                <a:grpSpLocks/>
              </p:cNvGrpSpPr>
              <p:nvPr/>
            </p:nvGrpSpPr>
            <p:grpSpPr bwMode="auto">
              <a:xfrm>
                <a:off x="1440" y="2507"/>
                <a:ext cx="193" cy="193"/>
                <a:chOff x="2111" y="2831"/>
                <a:chExt cx="193" cy="193"/>
              </a:xfrm>
            </p:grpSpPr>
            <p:sp>
              <p:nvSpPr>
                <p:cNvPr id="14452" name="Line 59"/>
                <p:cNvSpPr>
                  <a:spLocks noChangeShapeType="1"/>
                </p:cNvSpPr>
                <p:nvPr/>
              </p:nvSpPr>
              <p:spPr bwMode="auto">
                <a:xfrm rot="-5391297">
                  <a:off x="2015" y="2927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18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53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112" y="2832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54" name="Line 61"/>
                <p:cNvSpPr>
                  <a:spLocks noChangeShapeType="1"/>
                </p:cNvSpPr>
                <p:nvPr/>
              </p:nvSpPr>
              <p:spPr bwMode="auto">
                <a:xfrm>
                  <a:off x="2112" y="2928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55" name="Line 62"/>
                <p:cNvSpPr>
                  <a:spLocks noChangeShapeType="1"/>
                </p:cNvSpPr>
                <p:nvPr/>
              </p:nvSpPr>
              <p:spPr bwMode="auto">
                <a:xfrm>
                  <a:off x="2304" y="2832"/>
                  <a:ext cx="0" cy="1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3" name="Group 63"/>
          <p:cNvGrpSpPr>
            <a:grpSpLocks/>
          </p:cNvGrpSpPr>
          <p:nvPr/>
        </p:nvGrpSpPr>
        <p:grpSpPr bwMode="auto">
          <a:xfrm>
            <a:off x="1128713" y="2605088"/>
            <a:ext cx="609600" cy="1752600"/>
            <a:chOff x="576" y="1584"/>
            <a:chExt cx="384" cy="1104"/>
          </a:xfrm>
        </p:grpSpPr>
        <p:graphicFrame>
          <p:nvGraphicFramePr>
            <p:cNvPr id="14425" name="Object 64"/>
            <p:cNvGraphicFramePr>
              <a:graphicFrameLocks noChangeAspect="1"/>
            </p:cNvGraphicFramePr>
            <p:nvPr/>
          </p:nvGraphicFramePr>
          <p:xfrm>
            <a:off x="576" y="1584"/>
            <a:ext cx="288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5" imgW="314286" imgH="1000000" progId="PBrush">
                    <p:embed/>
                  </p:oleObj>
                </mc:Choice>
                <mc:Fallback>
                  <p:oleObj name="BMP 图象" r:id="rId5" imgW="314286" imgH="1000000" progId="PBrush">
                    <p:embed/>
                    <p:pic>
                      <p:nvPicPr>
                        <p:cNvPr id="0" name="Picture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584"/>
                          <a:ext cx="288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426" name="Group 65"/>
            <p:cNvGrpSpPr>
              <a:grpSpLocks/>
            </p:cNvGrpSpPr>
            <p:nvPr/>
          </p:nvGrpSpPr>
          <p:grpSpPr bwMode="auto">
            <a:xfrm>
              <a:off x="576" y="1632"/>
              <a:ext cx="384" cy="1049"/>
              <a:chOff x="528" y="1632"/>
              <a:chExt cx="384" cy="1049"/>
            </a:xfrm>
          </p:grpSpPr>
          <p:sp>
            <p:nvSpPr>
              <p:cNvPr id="14427" name="Text Box 66"/>
              <p:cNvSpPr txBox="1">
                <a:spLocks noChangeArrowheads="1"/>
              </p:cNvSpPr>
              <p:nvPr/>
            </p:nvSpPr>
            <p:spPr bwMode="auto">
              <a:xfrm>
                <a:off x="528" y="2064"/>
                <a:ext cx="3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3V</a:t>
                </a:r>
              </a:p>
            </p:txBody>
          </p:sp>
          <p:sp>
            <p:nvSpPr>
              <p:cNvPr id="14428" name="Text Box 67"/>
              <p:cNvSpPr txBox="1">
                <a:spLocks noChangeArrowheads="1"/>
              </p:cNvSpPr>
              <p:nvPr/>
            </p:nvSpPr>
            <p:spPr bwMode="auto">
              <a:xfrm>
                <a:off x="528" y="1632"/>
                <a:ext cx="3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3V</a:t>
                </a:r>
              </a:p>
            </p:txBody>
          </p:sp>
          <p:sp>
            <p:nvSpPr>
              <p:cNvPr id="14429" name="Text Box 68"/>
              <p:cNvSpPr txBox="1">
                <a:spLocks noChangeArrowheads="1"/>
              </p:cNvSpPr>
              <p:nvPr/>
            </p:nvSpPr>
            <p:spPr bwMode="auto">
              <a:xfrm>
                <a:off x="528" y="2448"/>
                <a:ext cx="3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3V</a:t>
                </a:r>
              </a:p>
            </p:txBody>
          </p:sp>
        </p:grpSp>
      </p:grpSp>
      <p:sp>
        <p:nvSpPr>
          <p:cNvPr id="106565" name="Text Box 69"/>
          <p:cNvSpPr txBox="1">
            <a:spLocks noChangeArrowheads="1"/>
          </p:cNvSpPr>
          <p:nvPr/>
        </p:nvSpPr>
        <p:spPr bwMode="auto">
          <a:xfrm>
            <a:off x="3795713" y="2886075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0V</a:t>
            </a:r>
          </a:p>
        </p:txBody>
      </p:sp>
      <p:grpSp>
        <p:nvGrpSpPr>
          <p:cNvPr id="15" name="Group 70"/>
          <p:cNvGrpSpPr>
            <a:grpSpLocks/>
          </p:cNvGrpSpPr>
          <p:nvPr/>
        </p:nvGrpSpPr>
        <p:grpSpPr bwMode="auto">
          <a:xfrm>
            <a:off x="5181600" y="1981200"/>
            <a:ext cx="2743200" cy="519113"/>
            <a:chOff x="3264" y="1248"/>
            <a:chExt cx="1728" cy="327"/>
          </a:xfrm>
        </p:grpSpPr>
        <p:grpSp>
          <p:nvGrpSpPr>
            <p:cNvPr id="14420" name="Group 71"/>
            <p:cNvGrpSpPr>
              <a:grpSpLocks/>
            </p:cNvGrpSpPr>
            <p:nvPr/>
          </p:nvGrpSpPr>
          <p:grpSpPr bwMode="auto">
            <a:xfrm>
              <a:off x="3264" y="1248"/>
              <a:ext cx="1296" cy="327"/>
              <a:chOff x="3264" y="1248"/>
              <a:chExt cx="1296" cy="327"/>
            </a:xfrm>
          </p:grpSpPr>
          <p:sp>
            <p:nvSpPr>
              <p:cNvPr id="14422" name="Text Box 72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4423" name="Text Box 73"/>
              <p:cNvSpPr txBox="1">
                <a:spLocks noChangeArrowheads="1"/>
              </p:cNvSpPr>
              <p:nvPr/>
            </p:nvSpPr>
            <p:spPr bwMode="auto">
              <a:xfrm>
                <a:off x="374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4424" name="Text Box 74"/>
              <p:cNvSpPr txBox="1">
                <a:spLocks noChangeArrowheads="1"/>
              </p:cNvSpPr>
              <p:nvPr/>
            </p:nvSpPr>
            <p:spPr bwMode="auto">
              <a:xfrm>
                <a:off x="4272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14421" name="Text Box 75"/>
            <p:cNvSpPr txBox="1">
              <a:spLocks noChangeArrowheads="1"/>
            </p:cNvSpPr>
            <p:nvPr/>
          </p:nvSpPr>
          <p:spPr bwMode="auto">
            <a:xfrm>
              <a:off x="4704" y="1248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5181600" y="2362200"/>
            <a:ext cx="2743200" cy="519113"/>
            <a:chOff x="3264" y="1248"/>
            <a:chExt cx="1728" cy="327"/>
          </a:xfrm>
        </p:grpSpPr>
        <p:grpSp>
          <p:nvGrpSpPr>
            <p:cNvPr id="14415" name="Group 77"/>
            <p:cNvGrpSpPr>
              <a:grpSpLocks/>
            </p:cNvGrpSpPr>
            <p:nvPr/>
          </p:nvGrpSpPr>
          <p:grpSpPr bwMode="auto">
            <a:xfrm>
              <a:off x="3264" y="1248"/>
              <a:ext cx="1296" cy="327"/>
              <a:chOff x="3264" y="1248"/>
              <a:chExt cx="1296" cy="327"/>
            </a:xfrm>
          </p:grpSpPr>
          <p:sp>
            <p:nvSpPr>
              <p:cNvPr id="14417" name="Text Box 78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4418" name="Text Box 79"/>
              <p:cNvSpPr txBox="1">
                <a:spLocks noChangeArrowheads="1"/>
              </p:cNvSpPr>
              <p:nvPr/>
            </p:nvSpPr>
            <p:spPr bwMode="auto">
              <a:xfrm>
                <a:off x="374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4419" name="Text Box 80"/>
              <p:cNvSpPr txBox="1">
                <a:spLocks noChangeArrowheads="1"/>
              </p:cNvSpPr>
              <p:nvPr/>
            </p:nvSpPr>
            <p:spPr bwMode="auto">
              <a:xfrm>
                <a:off x="4272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14416" name="Text Box 81"/>
            <p:cNvSpPr txBox="1">
              <a:spLocks noChangeArrowheads="1"/>
            </p:cNvSpPr>
            <p:nvPr/>
          </p:nvSpPr>
          <p:spPr bwMode="auto">
            <a:xfrm>
              <a:off x="4704" y="1248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19" name="Group 82"/>
          <p:cNvGrpSpPr>
            <a:grpSpLocks/>
          </p:cNvGrpSpPr>
          <p:nvPr/>
        </p:nvGrpSpPr>
        <p:grpSpPr bwMode="auto">
          <a:xfrm>
            <a:off x="5181600" y="2743200"/>
            <a:ext cx="2743200" cy="2043113"/>
            <a:chOff x="3264" y="1728"/>
            <a:chExt cx="1728" cy="1287"/>
          </a:xfrm>
        </p:grpSpPr>
        <p:grpSp>
          <p:nvGrpSpPr>
            <p:cNvPr id="14385" name="Group 83"/>
            <p:cNvGrpSpPr>
              <a:grpSpLocks/>
            </p:cNvGrpSpPr>
            <p:nvPr/>
          </p:nvGrpSpPr>
          <p:grpSpPr bwMode="auto">
            <a:xfrm>
              <a:off x="3264" y="2448"/>
              <a:ext cx="1728" cy="327"/>
              <a:chOff x="3264" y="1248"/>
              <a:chExt cx="1728" cy="327"/>
            </a:xfrm>
          </p:grpSpPr>
          <p:grpSp>
            <p:nvGrpSpPr>
              <p:cNvPr id="14410" name="Group 84"/>
              <p:cNvGrpSpPr>
                <a:grpSpLocks/>
              </p:cNvGrpSpPr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14412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4413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414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14411" name="Text Box 88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14386" name="Group 89"/>
            <p:cNvGrpSpPr>
              <a:grpSpLocks/>
            </p:cNvGrpSpPr>
            <p:nvPr/>
          </p:nvGrpSpPr>
          <p:grpSpPr bwMode="auto">
            <a:xfrm>
              <a:off x="3264" y="2688"/>
              <a:ext cx="1728" cy="327"/>
              <a:chOff x="3264" y="1248"/>
              <a:chExt cx="1728" cy="327"/>
            </a:xfrm>
          </p:grpSpPr>
          <p:grpSp>
            <p:nvGrpSpPr>
              <p:cNvPr id="14405" name="Group 90"/>
              <p:cNvGrpSpPr>
                <a:grpSpLocks/>
              </p:cNvGrpSpPr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14407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4408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4409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14406" name="Text Box 94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14387" name="Group 95"/>
            <p:cNvGrpSpPr>
              <a:grpSpLocks/>
            </p:cNvGrpSpPr>
            <p:nvPr/>
          </p:nvGrpSpPr>
          <p:grpSpPr bwMode="auto">
            <a:xfrm>
              <a:off x="3264" y="2208"/>
              <a:ext cx="1728" cy="327"/>
              <a:chOff x="3264" y="1248"/>
              <a:chExt cx="1728" cy="327"/>
            </a:xfrm>
          </p:grpSpPr>
          <p:grpSp>
            <p:nvGrpSpPr>
              <p:cNvPr id="14400" name="Group 96"/>
              <p:cNvGrpSpPr>
                <a:grpSpLocks/>
              </p:cNvGrpSpPr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14402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4403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404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14401" name="Text Box 100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14388" name="Group 101"/>
            <p:cNvGrpSpPr>
              <a:grpSpLocks/>
            </p:cNvGrpSpPr>
            <p:nvPr/>
          </p:nvGrpSpPr>
          <p:grpSpPr bwMode="auto">
            <a:xfrm>
              <a:off x="3264" y="1968"/>
              <a:ext cx="1728" cy="327"/>
              <a:chOff x="3264" y="1248"/>
              <a:chExt cx="1728" cy="327"/>
            </a:xfrm>
          </p:grpSpPr>
          <p:grpSp>
            <p:nvGrpSpPr>
              <p:cNvPr id="14395" name="Group 102"/>
              <p:cNvGrpSpPr>
                <a:grpSpLocks/>
              </p:cNvGrpSpPr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14397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398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4399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14396" name="Text Box 106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14389" name="Group 107"/>
            <p:cNvGrpSpPr>
              <a:grpSpLocks/>
            </p:cNvGrpSpPr>
            <p:nvPr/>
          </p:nvGrpSpPr>
          <p:grpSpPr bwMode="auto">
            <a:xfrm>
              <a:off x="3264" y="1728"/>
              <a:ext cx="1728" cy="327"/>
              <a:chOff x="3264" y="1248"/>
              <a:chExt cx="1728" cy="327"/>
            </a:xfrm>
          </p:grpSpPr>
          <p:grpSp>
            <p:nvGrpSpPr>
              <p:cNvPr id="14390" name="Group 108"/>
              <p:cNvGrpSpPr>
                <a:grpSpLocks/>
              </p:cNvGrpSpPr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14392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393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4394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14391" name="Text Box 112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</p:grpSp>
      </p:grpSp>
      <p:grpSp>
        <p:nvGrpSpPr>
          <p:cNvPr id="30" name="Group 113"/>
          <p:cNvGrpSpPr>
            <a:grpSpLocks/>
          </p:cNvGrpSpPr>
          <p:nvPr/>
        </p:nvGrpSpPr>
        <p:grpSpPr bwMode="auto">
          <a:xfrm>
            <a:off x="5181600" y="4648200"/>
            <a:ext cx="2743200" cy="519113"/>
            <a:chOff x="3264" y="1248"/>
            <a:chExt cx="1728" cy="327"/>
          </a:xfrm>
        </p:grpSpPr>
        <p:grpSp>
          <p:nvGrpSpPr>
            <p:cNvPr id="14380" name="Group 114"/>
            <p:cNvGrpSpPr>
              <a:grpSpLocks/>
            </p:cNvGrpSpPr>
            <p:nvPr/>
          </p:nvGrpSpPr>
          <p:grpSpPr bwMode="auto">
            <a:xfrm>
              <a:off x="3264" y="1248"/>
              <a:ext cx="1296" cy="327"/>
              <a:chOff x="3264" y="1248"/>
              <a:chExt cx="1296" cy="327"/>
            </a:xfrm>
          </p:grpSpPr>
          <p:sp>
            <p:nvSpPr>
              <p:cNvPr id="14382" name="Text Box 115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4383" name="Text Box 116"/>
              <p:cNvSpPr txBox="1">
                <a:spLocks noChangeArrowheads="1"/>
              </p:cNvSpPr>
              <p:nvPr/>
            </p:nvSpPr>
            <p:spPr bwMode="auto">
              <a:xfrm>
                <a:off x="374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4384" name="Text Box 117"/>
              <p:cNvSpPr txBox="1">
                <a:spLocks noChangeArrowheads="1"/>
              </p:cNvSpPr>
              <p:nvPr/>
            </p:nvSpPr>
            <p:spPr bwMode="auto">
              <a:xfrm>
                <a:off x="4272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14381" name="Text Box 118"/>
            <p:cNvSpPr txBox="1">
              <a:spLocks noChangeArrowheads="1"/>
            </p:cNvSpPr>
            <p:nvPr/>
          </p:nvSpPr>
          <p:spPr bwMode="auto">
            <a:xfrm>
              <a:off x="4704" y="1248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1024" name="Group 119"/>
          <p:cNvGrpSpPr>
            <a:grpSpLocks/>
          </p:cNvGrpSpPr>
          <p:nvPr/>
        </p:nvGrpSpPr>
        <p:grpSpPr bwMode="auto">
          <a:xfrm>
            <a:off x="4876800" y="914400"/>
            <a:ext cx="3416300" cy="4191000"/>
            <a:chOff x="3072" y="576"/>
            <a:chExt cx="2152" cy="2640"/>
          </a:xfrm>
        </p:grpSpPr>
        <p:sp>
          <p:nvSpPr>
            <p:cNvPr id="14369" name="Text Box 120"/>
            <p:cNvSpPr txBox="1">
              <a:spLocks noChangeArrowheads="1"/>
            </p:cNvSpPr>
            <p:nvPr/>
          </p:nvSpPr>
          <p:spPr bwMode="auto">
            <a:xfrm>
              <a:off x="3264" y="912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sz="2800" b="1" i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4370" name="Text Box 121"/>
            <p:cNvSpPr txBox="1">
              <a:spLocks noChangeArrowheads="1"/>
            </p:cNvSpPr>
            <p:nvPr/>
          </p:nvSpPr>
          <p:spPr bwMode="auto">
            <a:xfrm>
              <a:off x="3744" y="912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sz="3200" b="1" i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4371" name="Text Box 122"/>
            <p:cNvSpPr txBox="1">
              <a:spLocks noChangeArrowheads="1"/>
            </p:cNvSpPr>
            <p:nvPr/>
          </p:nvSpPr>
          <p:spPr bwMode="auto">
            <a:xfrm>
              <a:off x="4704" y="912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sz="3200" b="1" i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4372" name="Line 123"/>
            <p:cNvSpPr>
              <a:spLocks noChangeShapeType="1"/>
            </p:cNvSpPr>
            <p:nvPr/>
          </p:nvSpPr>
          <p:spPr bwMode="auto">
            <a:xfrm>
              <a:off x="4128" y="912"/>
              <a:ext cx="0" cy="230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3" name="Line 124"/>
            <p:cNvSpPr>
              <a:spLocks noChangeShapeType="1"/>
            </p:cNvSpPr>
            <p:nvPr/>
          </p:nvSpPr>
          <p:spPr bwMode="auto">
            <a:xfrm>
              <a:off x="3600" y="912"/>
              <a:ext cx="0" cy="230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4" name="Line 125"/>
            <p:cNvSpPr>
              <a:spLocks noChangeShapeType="1"/>
            </p:cNvSpPr>
            <p:nvPr/>
          </p:nvSpPr>
          <p:spPr bwMode="auto">
            <a:xfrm>
              <a:off x="3216" y="1248"/>
              <a:ext cx="1776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5" name="Line 126"/>
            <p:cNvSpPr>
              <a:spLocks noChangeShapeType="1"/>
            </p:cNvSpPr>
            <p:nvPr/>
          </p:nvSpPr>
          <p:spPr bwMode="auto">
            <a:xfrm>
              <a:off x="3072" y="3216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6" name="Line 127"/>
            <p:cNvSpPr>
              <a:spLocks noChangeShapeType="1"/>
            </p:cNvSpPr>
            <p:nvPr/>
          </p:nvSpPr>
          <p:spPr bwMode="auto">
            <a:xfrm>
              <a:off x="4656" y="912"/>
              <a:ext cx="0" cy="230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7" name="Text Box 128"/>
            <p:cNvSpPr txBox="1">
              <a:spLocks noChangeArrowheads="1"/>
            </p:cNvSpPr>
            <p:nvPr/>
          </p:nvSpPr>
          <p:spPr bwMode="auto">
            <a:xfrm>
              <a:off x="4272" y="912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endParaRPr lang="en-US" altLang="zh-CN" sz="3200" b="1" i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4378" name="Line 129"/>
            <p:cNvSpPr>
              <a:spLocks noChangeShapeType="1"/>
            </p:cNvSpPr>
            <p:nvPr/>
          </p:nvSpPr>
          <p:spPr bwMode="auto">
            <a:xfrm>
              <a:off x="3216" y="912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26" name="Rectangle 130"/>
            <p:cNvSpPr>
              <a:spLocks noChangeArrowheads="1"/>
            </p:cNvSpPr>
            <p:nvPr/>
          </p:nvSpPr>
          <p:spPr bwMode="auto">
            <a:xfrm>
              <a:off x="3120" y="576"/>
              <a:ext cx="210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“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与” 门逻辑状态表</a:t>
              </a:r>
            </a:p>
          </p:txBody>
        </p:sp>
      </p:grpSp>
      <p:grpSp>
        <p:nvGrpSpPr>
          <p:cNvPr id="1025" name="Group 131"/>
          <p:cNvGrpSpPr>
            <a:grpSpLocks/>
          </p:cNvGrpSpPr>
          <p:nvPr/>
        </p:nvGrpSpPr>
        <p:grpSpPr bwMode="auto">
          <a:xfrm>
            <a:off x="2119313" y="1743075"/>
            <a:ext cx="1143000" cy="1676400"/>
            <a:chOff x="1344" y="1152"/>
            <a:chExt cx="720" cy="1056"/>
          </a:xfrm>
        </p:grpSpPr>
        <p:sp>
          <p:nvSpPr>
            <p:cNvPr id="14366" name="Line 132"/>
            <p:cNvSpPr>
              <a:spLocks noChangeShapeType="1"/>
            </p:cNvSpPr>
            <p:nvPr/>
          </p:nvSpPr>
          <p:spPr bwMode="auto">
            <a:xfrm>
              <a:off x="2064" y="1152"/>
              <a:ext cx="0" cy="10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Line 133"/>
            <p:cNvSpPr>
              <a:spLocks noChangeShapeType="1"/>
            </p:cNvSpPr>
            <p:nvPr/>
          </p:nvSpPr>
          <p:spPr bwMode="auto">
            <a:xfrm flipH="1">
              <a:off x="1344" y="1824"/>
              <a:ext cx="7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8" name="Line 134"/>
            <p:cNvSpPr>
              <a:spLocks noChangeShapeType="1"/>
            </p:cNvSpPr>
            <p:nvPr/>
          </p:nvSpPr>
          <p:spPr bwMode="auto">
            <a:xfrm flipH="1">
              <a:off x="1344" y="2208"/>
              <a:ext cx="7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0" name="Group 135"/>
          <p:cNvGrpSpPr>
            <a:grpSpLocks/>
          </p:cNvGrpSpPr>
          <p:nvPr/>
        </p:nvGrpSpPr>
        <p:grpSpPr bwMode="auto">
          <a:xfrm>
            <a:off x="2195513" y="1819275"/>
            <a:ext cx="1066800" cy="2286000"/>
            <a:chOff x="1248" y="1152"/>
            <a:chExt cx="672" cy="1440"/>
          </a:xfrm>
        </p:grpSpPr>
        <p:sp>
          <p:nvSpPr>
            <p:cNvPr id="14362" name="Line 136"/>
            <p:cNvSpPr>
              <a:spLocks noChangeShapeType="1"/>
            </p:cNvSpPr>
            <p:nvPr/>
          </p:nvSpPr>
          <p:spPr bwMode="auto">
            <a:xfrm>
              <a:off x="1920" y="1152"/>
              <a:ext cx="0" cy="144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Line 137"/>
            <p:cNvSpPr>
              <a:spLocks noChangeShapeType="1"/>
            </p:cNvSpPr>
            <p:nvPr/>
          </p:nvSpPr>
          <p:spPr bwMode="auto">
            <a:xfrm flipH="1">
              <a:off x="1248" y="1776"/>
              <a:ext cx="67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Line 138"/>
            <p:cNvSpPr>
              <a:spLocks noChangeShapeType="1"/>
            </p:cNvSpPr>
            <p:nvPr/>
          </p:nvSpPr>
          <p:spPr bwMode="auto">
            <a:xfrm flipH="1">
              <a:off x="1248" y="2160"/>
              <a:ext cx="67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Line 139"/>
            <p:cNvSpPr>
              <a:spLocks noChangeShapeType="1"/>
            </p:cNvSpPr>
            <p:nvPr/>
          </p:nvSpPr>
          <p:spPr bwMode="auto">
            <a:xfrm flipH="1">
              <a:off x="1248" y="2592"/>
              <a:ext cx="67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1" name="Group 140"/>
          <p:cNvGrpSpPr>
            <a:grpSpLocks/>
          </p:cNvGrpSpPr>
          <p:nvPr/>
        </p:nvGrpSpPr>
        <p:grpSpPr bwMode="auto">
          <a:xfrm>
            <a:off x="3795713" y="2886075"/>
            <a:ext cx="609600" cy="396875"/>
            <a:chOff x="2544" y="2304"/>
            <a:chExt cx="384" cy="250"/>
          </a:xfrm>
        </p:grpSpPr>
        <p:graphicFrame>
          <p:nvGraphicFramePr>
            <p:cNvPr id="14360" name="Object 141"/>
            <p:cNvGraphicFramePr>
              <a:graphicFrameLocks noChangeAspect="1"/>
            </p:cNvGraphicFramePr>
            <p:nvPr/>
          </p:nvGraphicFramePr>
          <p:xfrm>
            <a:off x="2592" y="2352"/>
            <a:ext cx="28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6" imgW="380852" imgH="266737" progId="PBrush">
                    <p:embed/>
                  </p:oleObj>
                </mc:Choice>
                <mc:Fallback>
                  <p:oleObj name="BMP 图象" r:id="rId6" imgW="380852" imgH="266737" progId="PBrush">
                    <p:embed/>
                    <p:pic>
                      <p:nvPicPr>
                        <p:cNvPr id="0" name="Picture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352"/>
                          <a:ext cx="28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1" name="Text Box 142"/>
            <p:cNvSpPr txBox="1">
              <a:spLocks noChangeArrowheads="1"/>
            </p:cNvSpPr>
            <p:nvPr/>
          </p:nvSpPr>
          <p:spPr bwMode="auto">
            <a:xfrm>
              <a:off x="2544" y="230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0V</a:t>
              </a:r>
            </a:p>
          </p:txBody>
        </p:sp>
      </p:grpSp>
      <p:grpSp>
        <p:nvGrpSpPr>
          <p:cNvPr id="1032" name="Group 143"/>
          <p:cNvGrpSpPr>
            <a:grpSpLocks/>
          </p:cNvGrpSpPr>
          <p:nvPr/>
        </p:nvGrpSpPr>
        <p:grpSpPr bwMode="auto">
          <a:xfrm>
            <a:off x="3795713" y="2886075"/>
            <a:ext cx="609600" cy="396875"/>
            <a:chOff x="2544" y="2304"/>
            <a:chExt cx="384" cy="250"/>
          </a:xfrm>
        </p:grpSpPr>
        <p:graphicFrame>
          <p:nvGraphicFramePr>
            <p:cNvPr id="14358" name="Object 144"/>
            <p:cNvGraphicFramePr>
              <a:graphicFrameLocks noChangeAspect="1"/>
            </p:cNvGraphicFramePr>
            <p:nvPr/>
          </p:nvGraphicFramePr>
          <p:xfrm>
            <a:off x="2592" y="2352"/>
            <a:ext cx="28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8" imgW="380852" imgH="266737" progId="PBrush">
                    <p:embed/>
                  </p:oleObj>
                </mc:Choice>
                <mc:Fallback>
                  <p:oleObj name="BMP 图象" r:id="rId8" imgW="380852" imgH="266737" progId="PBrush">
                    <p:embed/>
                    <p:pic>
                      <p:nvPicPr>
                        <p:cNvPr id="0" name="Picture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352"/>
                          <a:ext cx="28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9" name="Text Box 145"/>
            <p:cNvSpPr txBox="1">
              <a:spLocks noChangeArrowheads="1"/>
            </p:cNvSpPr>
            <p:nvPr/>
          </p:nvSpPr>
          <p:spPr bwMode="auto">
            <a:xfrm>
              <a:off x="2544" y="230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3V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5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utoUpdateAnimBg="0"/>
      <p:bldP spid="106501" grpId="0" autoUpdateAnimBg="0"/>
      <p:bldP spid="106502" grpId="0" autoUpdateAnimBg="0"/>
      <p:bldP spid="10656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85800" y="609600"/>
            <a:ext cx="4953000" cy="5334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二极管“与” 门电路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28625" y="1905000"/>
            <a:ext cx="3995738" cy="525463"/>
            <a:chOff x="336" y="1200"/>
            <a:chExt cx="2366" cy="331"/>
          </a:xfrm>
        </p:grpSpPr>
        <p:sp>
          <p:nvSpPr>
            <p:cNvPr id="108548" name="Text Box 4"/>
            <p:cNvSpPr txBox="1">
              <a:spLocks noChangeArrowheads="1"/>
            </p:cNvSpPr>
            <p:nvPr/>
          </p:nvSpPr>
          <p:spPr bwMode="auto">
            <a:xfrm>
              <a:off x="336" y="1201"/>
              <a:ext cx="153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(3)  </a:t>
              </a:r>
              <a:r>
                <a:rPr lang="zh-CN" altLang="en-US" sz="28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逻辑关系：</a:t>
              </a:r>
              <a:endParaRPr lang="zh-CN" altLang="en-U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8549" name="Text Box 5"/>
            <p:cNvSpPr txBox="1">
              <a:spLocks noChangeArrowheads="1"/>
            </p:cNvSpPr>
            <p:nvPr/>
          </p:nvSpPr>
          <p:spPr bwMode="auto">
            <a:xfrm>
              <a:off x="1632" y="1200"/>
              <a:ext cx="107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“</a:t>
              </a: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与”</a:t>
              </a:r>
              <a:r>
                <a:rPr lang="zh-CN" altLang="en-US" sz="2800" b="1">
                  <a:latin typeface="Times New Roman" pitchFamily="18" charset="0"/>
                  <a:ea typeface="+mn-ea"/>
                  <a:cs typeface="Times New Roman" pitchFamily="18" charset="0"/>
                </a:rPr>
                <a:t>逻辑</a:t>
              </a:r>
              <a:endParaRPr lang="zh-CN" altLang="en-US" sz="2800" b="1">
                <a:solidFill>
                  <a:schemeClr val="accent2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08550" name="Text Box 6" descr="40%"/>
          <p:cNvSpPr txBox="1">
            <a:spLocks noChangeArrowheads="1"/>
          </p:cNvSpPr>
          <p:nvPr/>
        </p:nvSpPr>
        <p:spPr bwMode="auto">
          <a:xfrm>
            <a:off x="1066800" y="2628900"/>
            <a:ext cx="3733800" cy="1289050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即：有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0”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出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0”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</a:t>
            </a:r>
            <a:endParaRPr lang="zh-CN" altLang="en-US" sz="3200" b="1">
              <a:solidFill>
                <a:srgbClr val="FFFF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全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1”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出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1”</a:t>
            </a:r>
            <a:endParaRPr lang="en-US" altLang="zh-CN" sz="3200" b="1">
              <a:solidFill>
                <a:schemeClr val="bg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5750" y="1273175"/>
            <a:ext cx="5000625" cy="584200"/>
            <a:chOff x="528" y="802"/>
            <a:chExt cx="2299" cy="368"/>
          </a:xfrm>
        </p:grpSpPr>
        <p:sp>
          <p:nvSpPr>
            <p:cNvPr id="15441" name="Rectangle 8"/>
            <p:cNvSpPr>
              <a:spLocks noChangeArrowheads="1"/>
            </p:cNvSpPr>
            <p:nvPr/>
          </p:nvSpPr>
          <p:spPr bwMode="auto">
            <a:xfrm>
              <a:off x="1708" y="802"/>
              <a:ext cx="111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2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Y= A   B   C</a:t>
              </a:r>
              <a:endParaRPr lang="en-US" altLang="zh-CN" b="1" i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8553" name="Rectangle 9"/>
            <p:cNvSpPr>
              <a:spLocks noChangeArrowheads="1"/>
            </p:cNvSpPr>
            <p:nvPr/>
          </p:nvSpPr>
          <p:spPr bwMode="auto">
            <a:xfrm>
              <a:off x="528" y="817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逻辑表达式：</a:t>
              </a:r>
              <a:r>
                <a:rPr lang="zh-CN" altLang="en-US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5443" name="Oval 10"/>
            <p:cNvSpPr>
              <a:spLocks noChangeArrowheads="1"/>
            </p:cNvSpPr>
            <p:nvPr/>
          </p:nvSpPr>
          <p:spPr bwMode="auto">
            <a:xfrm>
              <a:off x="2155" y="960"/>
              <a:ext cx="48" cy="48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5444" name="Oval 11"/>
            <p:cNvSpPr>
              <a:spLocks noChangeArrowheads="1"/>
            </p:cNvSpPr>
            <p:nvPr/>
          </p:nvSpPr>
          <p:spPr bwMode="auto">
            <a:xfrm>
              <a:off x="2433" y="960"/>
              <a:ext cx="48" cy="48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914400" y="4144963"/>
            <a:ext cx="3581400" cy="1828800"/>
            <a:chOff x="576" y="2611"/>
            <a:chExt cx="2256" cy="1152"/>
          </a:xfrm>
        </p:grpSpPr>
        <p:sp>
          <p:nvSpPr>
            <p:cNvPr id="108557" name="Text Box 13"/>
            <p:cNvSpPr txBox="1">
              <a:spLocks noChangeArrowheads="1"/>
            </p:cNvSpPr>
            <p:nvPr/>
          </p:nvSpPr>
          <p:spPr bwMode="auto">
            <a:xfrm>
              <a:off x="576" y="2611"/>
              <a:ext cx="120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逻辑符号：</a:t>
              </a:r>
            </a:p>
          </p:txBody>
        </p:sp>
        <p:grpSp>
          <p:nvGrpSpPr>
            <p:cNvPr id="15430" name="Group 14"/>
            <p:cNvGrpSpPr>
              <a:grpSpLocks/>
            </p:cNvGrpSpPr>
            <p:nvPr/>
          </p:nvGrpSpPr>
          <p:grpSpPr bwMode="auto">
            <a:xfrm>
              <a:off x="816" y="2928"/>
              <a:ext cx="2016" cy="835"/>
              <a:chOff x="816" y="2928"/>
              <a:chExt cx="2016" cy="835"/>
            </a:xfrm>
          </p:grpSpPr>
          <p:sp>
            <p:nvSpPr>
              <p:cNvPr id="15431" name="Rectangle 15"/>
              <p:cNvSpPr>
                <a:spLocks noChangeArrowheads="1"/>
              </p:cNvSpPr>
              <p:nvPr/>
            </p:nvSpPr>
            <p:spPr bwMode="auto">
              <a:xfrm>
                <a:off x="1536" y="3043"/>
                <a:ext cx="528" cy="72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5432" name="Line 16"/>
              <p:cNvSpPr>
                <a:spLocks noChangeShapeType="1"/>
              </p:cNvSpPr>
              <p:nvPr/>
            </p:nvSpPr>
            <p:spPr bwMode="auto">
              <a:xfrm>
                <a:off x="1056" y="3360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33" name="Line 17"/>
              <p:cNvSpPr>
                <a:spLocks noChangeShapeType="1"/>
              </p:cNvSpPr>
              <p:nvPr/>
            </p:nvSpPr>
            <p:spPr bwMode="auto">
              <a:xfrm>
                <a:off x="1056" y="3571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34" name="Line 18"/>
              <p:cNvSpPr>
                <a:spLocks noChangeShapeType="1"/>
              </p:cNvSpPr>
              <p:nvPr/>
            </p:nvSpPr>
            <p:spPr bwMode="auto">
              <a:xfrm>
                <a:off x="2064" y="3427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35" name="Text Box 19"/>
              <p:cNvSpPr txBox="1">
                <a:spLocks noChangeArrowheads="1"/>
              </p:cNvSpPr>
              <p:nvPr/>
            </p:nvSpPr>
            <p:spPr bwMode="auto">
              <a:xfrm>
                <a:off x="1632" y="3024"/>
                <a:ext cx="33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&amp;</a:t>
                </a:r>
                <a:endParaRPr lang="en-US" altLang="zh-CN" sz="2800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5436" name="Text Box 20"/>
              <p:cNvSpPr txBox="1">
                <a:spLocks noChangeArrowheads="1"/>
              </p:cNvSpPr>
              <p:nvPr/>
            </p:nvSpPr>
            <p:spPr bwMode="auto">
              <a:xfrm>
                <a:off x="816" y="2928"/>
                <a:ext cx="24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</a:t>
                </a:r>
                <a:endParaRPr lang="en-US" altLang="zh-CN" sz="3200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5437" name="Text Box 21"/>
              <p:cNvSpPr txBox="1">
                <a:spLocks noChangeArrowheads="1"/>
              </p:cNvSpPr>
              <p:nvPr/>
            </p:nvSpPr>
            <p:spPr bwMode="auto">
              <a:xfrm>
                <a:off x="816" y="3168"/>
                <a:ext cx="33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B</a:t>
                </a:r>
                <a:endParaRPr lang="en-US" altLang="zh-CN" sz="3200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5438" name="Text Box 22"/>
              <p:cNvSpPr txBox="1">
                <a:spLocks noChangeArrowheads="1"/>
              </p:cNvSpPr>
              <p:nvPr/>
            </p:nvSpPr>
            <p:spPr bwMode="auto">
              <a:xfrm>
                <a:off x="2496" y="3283"/>
                <a:ext cx="33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  <a:endPara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5439" name="Line 23"/>
              <p:cNvSpPr>
                <a:spLocks noChangeShapeType="1"/>
              </p:cNvSpPr>
              <p:nvPr/>
            </p:nvSpPr>
            <p:spPr bwMode="auto">
              <a:xfrm>
                <a:off x="1056" y="3168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40" name="Text Box 24"/>
              <p:cNvSpPr txBox="1">
                <a:spLocks noChangeArrowheads="1"/>
              </p:cNvSpPr>
              <p:nvPr/>
            </p:nvSpPr>
            <p:spPr bwMode="auto">
              <a:xfrm>
                <a:off x="816" y="3408"/>
                <a:ext cx="33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C</a:t>
                </a:r>
                <a:endParaRPr lang="en-US" altLang="zh-CN" sz="3200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</p:grpSp>
      <p:grpSp>
        <p:nvGrpSpPr>
          <p:cNvPr id="15367" name="Group 25"/>
          <p:cNvGrpSpPr>
            <a:grpSpLocks/>
          </p:cNvGrpSpPr>
          <p:nvPr/>
        </p:nvGrpSpPr>
        <p:grpSpPr bwMode="auto">
          <a:xfrm>
            <a:off x="5224463" y="1890713"/>
            <a:ext cx="3416300" cy="4252912"/>
            <a:chOff x="3072" y="576"/>
            <a:chExt cx="2152" cy="2679"/>
          </a:xfrm>
        </p:grpSpPr>
        <p:grpSp>
          <p:nvGrpSpPr>
            <p:cNvPr id="15368" name="Group 26"/>
            <p:cNvGrpSpPr>
              <a:grpSpLocks/>
            </p:cNvGrpSpPr>
            <p:nvPr/>
          </p:nvGrpSpPr>
          <p:grpSpPr bwMode="auto">
            <a:xfrm>
              <a:off x="3264" y="1248"/>
              <a:ext cx="1728" cy="327"/>
              <a:chOff x="3264" y="1248"/>
              <a:chExt cx="1728" cy="327"/>
            </a:xfrm>
          </p:grpSpPr>
          <p:grpSp>
            <p:nvGrpSpPr>
              <p:cNvPr id="15424" name="Group 27"/>
              <p:cNvGrpSpPr>
                <a:grpSpLocks/>
              </p:cNvGrpSpPr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1542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542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542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15425" name="Text Box 31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15369" name="Group 32"/>
            <p:cNvGrpSpPr>
              <a:grpSpLocks/>
            </p:cNvGrpSpPr>
            <p:nvPr/>
          </p:nvGrpSpPr>
          <p:grpSpPr bwMode="auto">
            <a:xfrm>
              <a:off x="3264" y="1488"/>
              <a:ext cx="1728" cy="327"/>
              <a:chOff x="3264" y="1248"/>
              <a:chExt cx="1728" cy="327"/>
            </a:xfrm>
          </p:grpSpPr>
          <p:grpSp>
            <p:nvGrpSpPr>
              <p:cNvPr id="15419" name="Group 33"/>
              <p:cNvGrpSpPr>
                <a:grpSpLocks/>
              </p:cNvGrpSpPr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1542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542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5423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15420" name="Text Box 37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15370" name="Group 38"/>
            <p:cNvGrpSpPr>
              <a:grpSpLocks/>
            </p:cNvGrpSpPr>
            <p:nvPr/>
          </p:nvGrpSpPr>
          <p:grpSpPr bwMode="auto">
            <a:xfrm>
              <a:off x="3264" y="1728"/>
              <a:ext cx="1728" cy="1287"/>
              <a:chOff x="3264" y="1728"/>
              <a:chExt cx="1728" cy="1287"/>
            </a:xfrm>
          </p:grpSpPr>
          <p:grpSp>
            <p:nvGrpSpPr>
              <p:cNvPr id="15389" name="Group 39"/>
              <p:cNvGrpSpPr>
                <a:grpSpLocks/>
              </p:cNvGrpSpPr>
              <p:nvPr/>
            </p:nvGrpSpPr>
            <p:grpSpPr bwMode="auto">
              <a:xfrm>
                <a:off x="3264" y="2448"/>
                <a:ext cx="1728" cy="327"/>
                <a:chOff x="3264" y="1248"/>
                <a:chExt cx="1728" cy="327"/>
              </a:xfrm>
            </p:grpSpPr>
            <p:grpSp>
              <p:nvGrpSpPr>
                <p:cNvPr id="15414" name="Group 40"/>
                <p:cNvGrpSpPr>
                  <a:grpSpLocks/>
                </p:cNvGrpSpPr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15416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5417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5418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1541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15390" name="Group 45"/>
              <p:cNvGrpSpPr>
                <a:grpSpLocks/>
              </p:cNvGrpSpPr>
              <p:nvPr/>
            </p:nvGrpSpPr>
            <p:grpSpPr bwMode="auto">
              <a:xfrm>
                <a:off x="3264" y="2688"/>
                <a:ext cx="1728" cy="327"/>
                <a:chOff x="3264" y="1248"/>
                <a:chExt cx="1728" cy="327"/>
              </a:xfrm>
            </p:grpSpPr>
            <p:grpSp>
              <p:nvGrpSpPr>
                <p:cNvPr id="15409" name="Group 46"/>
                <p:cNvGrpSpPr>
                  <a:grpSpLocks/>
                </p:cNvGrpSpPr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15411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5412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5413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15410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15391" name="Group 51"/>
              <p:cNvGrpSpPr>
                <a:grpSpLocks/>
              </p:cNvGrpSpPr>
              <p:nvPr/>
            </p:nvGrpSpPr>
            <p:grpSpPr bwMode="auto">
              <a:xfrm>
                <a:off x="3264" y="2208"/>
                <a:ext cx="1728" cy="327"/>
                <a:chOff x="3264" y="1248"/>
                <a:chExt cx="1728" cy="327"/>
              </a:xfrm>
            </p:grpSpPr>
            <p:grpSp>
              <p:nvGrpSpPr>
                <p:cNvPr id="15404" name="Group 52"/>
                <p:cNvGrpSpPr>
                  <a:grpSpLocks/>
                </p:cNvGrpSpPr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15406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5407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5408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15405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15392" name="Group 57"/>
              <p:cNvGrpSpPr>
                <a:grpSpLocks/>
              </p:cNvGrpSpPr>
              <p:nvPr/>
            </p:nvGrpSpPr>
            <p:grpSpPr bwMode="auto">
              <a:xfrm>
                <a:off x="3264" y="1968"/>
                <a:ext cx="1728" cy="327"/>
                <a:chOff x="3264" y="1248"/>
                <a:chExt cx="1728" cy="327"/>
              </a:xfrm>
            </p:grpSpPr>
            <p:grpSp>
              <p:nvGrpSpPr>
                <p:cNvPr id="15399" name="Group 58"/>
                <p:cNvGrpSpPr>
                  <a:grpSpLocks/>
                </p:cNvGrpSpPr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15401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5402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5403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1540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15393" name="Group 63"/>
              <p:cNvGrpSpPr>
                <a:grpSpLocks/>
              </p:cNvGrpSpPr>
              <p:nvPr/>
            </p:nvGrpSpPr>
            <p:grpSpPr bwMode="auto">
              <a:xfrm>
                <a:off x="3264" y="1728"/>
                <a:ext cx="1728" cy="327"/>
                <a:chOff x="3264" y="1248"/>
                <a:chExt cx="1728" cy="327"/>
              </a:xfrm>
            </p:grpSpPr>
            <p:grpSp>
              <p:nvGrpSpPr>
                <p:cNvPr id="15394" name="Group 64"/>
                <p:cNvGrpSpPr>
                  <a:grpSpLocks/>
                </p:cNvGrpSpPr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15396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5397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5398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15395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</p:grpSp>
        </p:grpSp>
        <p:grpSp>
          <p:nvGrpSpPr>
            <p:cNvPr id="15371" name="Group 69"/>
            <p:cNvGrpSpPr>
              <a:grpSpLocks/>
            </p:cNvGrpSpPr>
            <p:nvPr/>
          </p:nvGrpSpPr>
          <p:grpSpPr bwMode="auto">
            <a:xfrm>
              <a:off x="3264" y="2928"/>
              <a:ext cx="1728" cy="327"/>
              <a:chOff x="3264" y="1248"/>
              <a:chExt cx="1728" cy="327"/>
            </a:xfrm>
          </p:grpSpPr>
          <p:grpSp>
            <p:nvGrpSpPr>
              <p:cNvPr id="15384" name="Group 70"/>
              <p:cNvGrpSpPr>
                <a:grpSpLocks/>
              </p:cNvGrpSpPr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1538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538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538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15385" name="Text Box 74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5372" name="Group 75"/>
            <p:cNvGrpSpPr>
              <a:grpSpLocks/>
            </p:cNvGrpSpPr>
            <p:nvPr/>
          </p:nvGrpSpPr>
          <p:grpSpPr bwMode="auto">
            <a:xfrm>
              <a:off x="3072" y="576"/>
              <a:ext cx="2152" cy="2640"/>
              <a:chOff x="3072" y="576"/>
              <a:chExt cx="2152" cy="2640"/>
            </a:xfrm>
          </p:grpSpPr>
          <p:sp>
            <p:nvSpPr>
              <p:cNvPr id="15373" name="Text Box 76"/>
              <p:cNvSpPr txBox="1">
                <a:spLocks noChangeArrowheads="1"/>
              </p:cNvSpPr>
              <p:nvPr/>
            </p:nvSpPr>
            <p:spPr bwMode="auto">
              <a:xfrm>
                <a:off x="3264" y="912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</a:t>
                </a:r>
                <a:endParaRPr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5374" name="Text Box 77"/>
              <p:cNvSpPr txBox="1">
                <a:spLocks noChangeArrowheads="1"/>
              </p:cNvSpPr>
              <p:nvPr/>
            </p:nvSpPr>
            <p:spPr bwMode="auto">
              <a:xfrm>
                <a:off x="3744" y="912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B</a:t>
                </a:r>
                <a:endParaRPr lang="en-US" altLang="zh-CN" sz="3200" b="1" i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5375" name="Text Box 78"/>
              <p:cNvSpPr txBox="1">
                <a:spLocks noChangeArrowheads="1"/>
              </p:cNvSpPr>
              <p:nvPr/>
            </p:nvSpPr>
            <p:spPr bwMode="auto">
              <a:xfrm>
                <a:off x="4704" y="912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  <a:endParaRPr lang="en-US" altLang="zh-CN" sz="3200" b="1" i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5376" name="Line 79"/>
              <p:cNvSpPr>
                <a:spLocks noChangeShapeType="1"/>
              </p:cNvSpPr>
              <p:nvPr/>
            </p:nvSpPr>
            <p:spPr bwMode="auto">
              <a:xfrm>
                <a:off x="4128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7" name="Line 80"/>
              <p:cNvSpPr>
                <a:spLocks noChangeShapeType="1"/>
              </p:cNvSpPr>
              <p:nvPr/>
            </p:nvSpPr>
            <p:spPr bwMode="auto">
              <a:xfrm>
                <a:off x="3600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8" name="Line 81"/>
              <p:cNvSpPr>
                <a:spLocks noChangeShapeType="1"/>
              </p:cNvSpPr>
              <p:nvPr/>
            </p:nvSpPr>
            <p:spPr bwMode="auto">
              <a:xfrm>
                <a:off x="3216" y="1248"/>
                <a:ext cx="1776" cy="0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9" name="Line 82"/>
              <p:cNvSpPr>
                <a:spLocks noChangeShapeType="1"/>
              </p:cNvSpPr>
              <p:nvPr/>
            </p:nvSpPr>
            <p:spPr bwMode="auto">
              <a:xfrm>
                <a:off x="3072" y="3216"/>
                <a:ext cx="1872" cy="0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80" name="Line 83"/>
              <p:cNvSpPr>
                <a:spLocks noChangeShapeType="1"/>
              </p:cNvSpPr>
              <p:nvPr/>
            </p:nvSpPr>
            <p:spPr bwMode="auto">
              <a:xfrm>
                <a:off x="4656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1" name="Text Box 84"/>
              <p:cNvSpPr txBox="1">
                <a:spLocks noChangeArrowheads="1"/>
              </p:cNvSpPr>
              <p:nvPr/>
            </p:nvSpPr>
            <p:spPr bwMode="auto">
              <a:xfrm>
                <a:off x="4272" y="912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C</a:t>
                </a:r>
                <a:endParaRPr lang="en-US" altLang="zh-CN" sz="3200" b="1" i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5382" name="Line 85"/>
              <p:cNvSpPr>
                <a:spLocks noChangeShapeType="1"/>
              </p:cNvSpPr>
              <p:nvPr/>
            </p:nvSpPr>
            <p:spPr bwMode="auto">
              <a:xfrm>
                <a:off x="3216" y="912"/>
                <a:ext cx="17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30" name="Rectangle 86"/>
              <p:cNvSpPr>
                <a:spLocks noChangeArrowheads="1"/>
              </p:cNvSpPr>
              <p:nvPr/>
            </p:nvSpPr>
            <p:spPr bwMode="auto">
              <a:xfrm>
                <a:off x="3120" y="576"/>
                <a:ext cx="210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“</a:t>
                </a:r>
                <a:r>
                  <a:rPr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与” 门逻辑状态表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57200"/>
            <a:ext cx="4953000" cy="381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二极管“或” 门电路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1492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(1)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电路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1676400"/>
            <a:ext cx="609600" cy="1665288"/>
            <a:chOff x="528" y="1632"/>
            <a:chExt cx="384" cy="1049"/>
          </a:xfrm>
        </p:grpSpPr>
        <p:sp>
          <p:nvSpPr>
            <p:cNvPr id="16520" name="Text Box 5"/>
            <p:cNvSpPr txBox="1">
              <a:spLocks noChangeArrowheads="1"/>
            </p:cNvSpPr>
            <p:nvPr/>
          </p:nvSpPr>
          <p:spPr bwMode="auto">
            <a:xfrm>
              <a:off x="528" y="206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0V</a:t>
              </a:r>
            </a:p>
          </p:txBody>
        </p:sp>
        <p:sp>
          <p:nvSpPr>
            <p:cNvPr id="16521" name="Text Box 6"/>
            <p:cNvSpPr txBox="1">
              <a:spLocks noChangeArrowheads="1"/>
            </p:cNvSpPr>
            <p:nvPr/>
          </p:nvSpPr>
          <p:spPr bwMode="auto">
            <a:xfrm>
              <a:off x="528" y="1632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0V</a:t>
              </a:r>
            </a:p>
          </p:txBody>
        </p:sp>
        <p:sp>
          <p:nvSpPr>
            <p:cNvPr id="16522" name="Text Box 7"/>
            <p:cNvSpPr txBox="1">
              <a:spLocks noChangeArrowheads="1"/>
            </p:cNvSpPr>
            <p:nvPr/>
          </p:nvSpPr>
          <p:spPr bwMode="auto">
            <a:xfrm>
              <a:off x="528" y="2448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0V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838200" y="1600200"/>
            <a:ext cx="609600" cy="1752600"/>
            <a:chOff x="576" y="1584"/>
            <a:chExt cx="384" cy="1104"/>
          </a:xfrm>
        </p:grpSpPr>
        <p:graphicFrame>
          <p:nvGraphicFramePr>
            <p:cNvPr id="16515" name="Object 9"/>
            <p:cNvGraphicFramePr>
              <a:graphicFrameLocks noChangeAspect="1"/>
            </p:cNvGraphicFramePr>
            <p:nvPr/>
          </p:nvGraphicFramePr>
          <p:xfrm>
            <a:off x="576" y="1584"/>
            <a:ext cx="288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3" imgW="314286" imgH="1000000" progId="PBrush">
                    <p:embed/>
                  </p:oleObj>
                </mc:Choice>
                <mc:Fallback>
                  <p:oleObj name="BMP 图象" r:id="rId3" imgW="314286" imgH="1000000" progId="PBrush">
                    <p:embed/>
                    <p:pic>
                      <p:nvPicPr>
                        <p:cNvPr id="0" name="Picture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584"/>
                          <a:ext cx="288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516" name="Group 10"/>
            <p:cNvGrpSpPr>
              <a:grpSpLocks/>
            </p:cNvGrpSpPr>
            <p:nvPr/>
          </p:nvGrpSpPr>
          <p:grpSpPr bwMode="auto">
            <a:xfrm>
              <a:off x="576" y="1632"/>
              <a:ext cx="384" cy="1049"/>
              <a:chOff x="528" y="1632"/>
              <a:chExt cx="384" cy="1049"/>
            </a:xfrm>
          </p:grpSpPr>
          <p:sp>
            <p:nvSpPr>
              <p:cNvPr id="16517" name="Text Box 11"/>
              <p:cNvSpPr txBox="1">
                <a:spLocks noChangeArrowheads="1"/>
              </p:cNvSpPr>
              <p:nvPr/>
            </p:nvSpPr>
            <p:spPr bwMode="auto">
              <a:xfrm>
                <a:off x="528" y="2064"/>
                <a:ext cx="3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0V</a:t>
                </a:r>
              </a:p>
            </p:txBody>
          </p:sp>
          <p:sp>
            <p:nvSpPr>
              <p:cNvPr id="16518" name="Text Box 12"/>
              <p:cNvSpPr txBox="1">
                <a:spLocks noChangeArrowheads="1"/>
              </p:cNvSpPr>
              <p:nvPr/>
            </p:nvSpPr>
            <p:spPr bwMode="auto">
              <a:xfrm>
                <a:off x="528" y="1632"/>
                <a:ext cx="3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0V</a:t>
                </a:r>
              </a:p>
            </p:txBody>
          </p:sp>
          <p:sp>
            <p:nvSpPr>
              <p:cNvPr id="16519" name="Text Box 13"/>
              <p:cNvSpPr txBox="1">
                <a:spLocks noChangeArrowheads="1"/>
              </p:cNvSpPr>
              <p:nvPr/>
            </p:nvSpPr>
            <p:spPr bwMode="auto">
              <a:xfrm>
                <a:off x="528" y="2448"/>
                <a:ext cx="3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3V</a:t>
                </a:r>
              </a:p>
            </p:txBody>
          </p:sp>
        </p:grp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914400" y="1785938"/>
            <a:ext cx="609600" cy="1752600"/>
            <a:chOff x="576" y="1584"/>
            <a:chExt cx="384" cy="1104"/>
          </a:xfrm>
        </p:grpSpPr>
        <p:graphicFrame>
          <p:nvGraphicFramePr>
            <p:cNvPr id="16510" name="Object 15"/>
            <p:cNvGraphicFramePr>
              <a:graphicFrameLocks noChangeAspect="1"/>
            </p:cNvGraphicFramePr>
            <p:nvPr/>
          </p:nvGraphicFramePr>
          <p:xfrm>
            <a:off x="576" y="1584"/>
            <a:ext cx="288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5" imgW="314286" imgH="1000000" progId="PBrush">
                    <p:embed/>
                  </p:oleObj>
                </mc:Choice>
                <mc:Fallback>
                  <p:oleObj name="BMP 图象" r:id="rId5" imgW="314286" imgH="1000000" progId="PBrush">
                    <p:embed/>
                    <p:pic>
                      <p:nvPicPr>
                        <p:cNvPr id="0" name="Picture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584"/>
                          <a:ext cx="288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511" name="Group 16"/>
            <p:cNvGrpSpPr>
              <a:grpSpLocks/>
            </p:cNvGrpSpPr>
            <p:nvPr/>
          </p:nvGrpSpPr>
          <p:grpSpPr bwMode="auto">
            <a:xfrm>
              <a:off x="576" y="1632"/>
              <a:ext cx="384" cy="1049"/>
              <a:chOff x="528" y="1632"/>
              <a:chExt cx="384" cy="1049"/>
            </a:xfrm>
          </p:grpSpPr>
          <p:sp>
            <p:nvSpPr>
              <p:cNvPr id="16512" name="Text Box 17"/>
              <p:cNvSpPr txBox="1">
                <a:spLocks noChangeArrowheads="1"/>
              </p:cNvSpPr>
              <p:nvPr/>
            </p:nvSpPr>
            <p:spPr bwMode="auto">
              <a:xfrm>
                <a:off x="528" y="2064"/>
                <a:ext cx="3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3V</a:t>
                </a:r>
              </a:p>
            </p:txBody>
          </p:sp>
          <p:sp>
            <p:nvSpPr>
              <p:cNvPr id="16513" name="Text Box 18"/>
              <p:cNvSpPr txBox="1">
                <a:spLocks noChangeArrowheads="1"/>
              </p:cNvSpPr>
              <p:nvPr/>
            </p:nvSpPr>
            <p:spPr bwMode="auto">
              <a:xfrm>
                <a:off x="528" y="1632"/>
                <a:ext cx="3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3V</a:t>
                </a:r>
              </a:p>
            </p:txBody>
          </p:sp>
          <p:sp>
            <p:nvSpPr>
              <p:cNvPr id="16514" name="Text Box 19"/>
              <p:cNvSpPr txBox="1">
                <a:spLocks noChangeArrowheads="1"/>
              </p:cNvSpPr>
              <p:nvPr/>
            </p:nvSpPr>
            <p:spPr bwMode="auto">
              <a:xfrm>
                <a:off x="528" y="2448"/>
                <a:ext cx="3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3V</a:t>
                </a:r>
              </a:p>
            </p:txBody>
          </p:sp>
        </p:grpSp>
      </p:grpSp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3505200" y="33528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0V</a:t>
            </a: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181600" y="1981200"/>
            <a:ext cx="2743200" cy="519113"/>
            <a:chOff x="3264" y="1248"/>
            <a:chExt cx="1728" cy="327"/>
          </a:xfrm>
        </p:grpSpPr>
        <p:grpSp>
          <p:nvGrpSpPr>
            <p:cNvPr id="16505" name="Group 22"/>
            <p:cNvGrpSpPr>
              <a:grpSpLocks/>
            </p:cNvGrpSpPr>
            <p:nvPr/>
          </p:nvGrpSpPr>
          <p:grpSpPr bwMode="auto">
            <a:xfrm>
              <a:off x="3264" y="1248"/>
              <a:ext cx="1296" cy="327"/>
              <a:chOff x="3264" y="1248"/>
              <a:chExt cx="1296" cy="327"/>
            </a:xfrm>
          </p:grpSpPr>
          <p:sp>
            <p:nvSpPr>
              <p:cNvPr id="16507" name="Text Box 23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6508" name="Text Box 24"/>
              <p:cNvSpPr txBox="1">
                <a:spLocks noChangeArrowheads="1"/>
              </p:cNvSpPr>
              <p:nvPr/>
            </p:nvSpPr>
            <p:spPr bwMode="auto">
              <a:xfrm>
                <a:off x="374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6509" name="Text Box 25"/>
              <p:cNvSpPr txBox="1">
                <a:spLocks noChangeArrowheads="1"/>
              </p:cNvSpPr>
              <p:nvPr/>
            </p:nvSpPr>
            <p:spPr bwMode="auto">
              <a:xfrm>
                <a:off x="4272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16506" name="Text Box 26"/>
            <p:cNvSpPr txBox="1">
              <a:spLocks noChangeArrowheads="1"/>
            </p:cNvSpPr>
            <p:nvPr/>
          </p:nvSpPr>
          <p:spPr bwMode="auto">
            <a:xfrm>
              <a:off x="4704" y="1248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5181600" y="2362200"/>
            <a:ext cx="2743200" cy="519113"/>
            <a:chOff x="3264" y="1248"/>
            <a:chExt cx="1728" cy="327"/>
          </a:xfrm>
        </p:grpSpPr>
        <p:grpSp>
          <p:nvGrpSpPr>
            <p:cNvPr id="16500" name="Group 28"/>
            <p:cNvGrpSpPr>
              <a:grpSpLocks/>
            </p:cNvGrpSpPr>
            <p:nvPr/>
          </p:nvGrpSpPr>
          <p:grpSpPr bwMode="auto">
            <a:xfrm>
              <a:off x="3264" y="1248"/>
              <a:ext cx="1296" cy="327"/>
              <a:chOff x="3264" y="1248"/>
              <a:chExt cx="1296" cy="327"/>
            </a:xfrm>
          </p:grpSpPr>
          <p:sp>
            <p:nvSpPr>
              <p:cNvPr id="16502" name="Text Box 29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6503" name="Text Box 30"/>
              <p:cNvSpPr txBox="1">
                <a:spLocks noChangeArrowheads="1"/>
              </p:cNvSpPr>
              <p:nvPr/>
            </p:nvSpPr>
            <p:spPr bwMode="auto">
              <a:xfrm>
                <a:off x="374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6504" name="Text Box 31"/>
              <p:cNvSpPr txBox="1">
                <a:spLocks noChangeArrowheads="1"/>
              </p:cNvSpPr>
              <p:nvPr/>
            </p:nvSpPr>
            <p:spPr bwMode="auto">
              <a:xfrm>
                <a:off x="4272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16501" name="Text Box 32"/>
            <p:cNvSpPr txBox="1">
              <a:spLocks noChangeArrowheads="1"/>
            </p:cNvSpPr>
            <p:nvPr/>
          </p:nvSpPr>
          <p:spPr bwMode="auto">
            <a:xfrm>
              <a:off x="4704" y="1248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5181600" y="2743200"/>
            <a:ext cx="2743200" cy="2043113"/>
            <a:chOff x="3264" y="1728"/>
            <a:chExt cx="1728" cy="1287"/>
          </a:xfrm>
        </p:grpSpPr>
        <p:grpSp>
          <p:nvGrpSpPr>
            <p:cNvPr id="16470" name="Group 34"/>
            <p:cNvGrpSpPr>
              <a:grpSpLocks/>
            </p:cNvGrpSpPr>
            <p:nvPr/>
          </p:nvGrpSpPr>
          <p:grpSpPr bwMode="auto">
            <a:xfrm>
              <a:off x="3264" y="2448"/>
              <a:ext cx="1728" cy="327"/>
              <a:chOff x="3264" y="1248"/>
              <a:chExt cx="1728" cy="327"/>
            </a:xfrm>
          </p:grpSpPr>
          <p:grpSp>
            <p:nvGrpSpPr>
              <p:cNvPr id="16495" name="Group 35"/>
              <p:cNvGrpSpPr>
                <a:grpSpLocks/>
              </p:cNvGrpSpPr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1649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649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649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16496" name="Text Box 39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6471" name="Group 40"/>
            <p:cNvGrpSpPr>
              <a:grpSpLocks/>
            </p:cNvGrpSpPr>
            <p:nvPr/>
          </p:nvGrpSpPr>
          <p:grpSpPr bwMode="auto">
            <a:xfrm>
              <a:off x="3264" y="2688"/>
              <a:ext cx="1728" cy="327"/>
              <a:chOff x="3264" y="1248"/>
              <a:chExt cx="1728" cy="327"/>
            </a:xfrm>
          </p:grpSpPr>
          <p:grpSp>
            <p:nvGrpSpPr>
              <p:cNvPr id="16490" name="Group 41"/>
              <p:cNvGrpSpPr>
                <a:grpSpLocks/>
              </p:cNvGrpSpPr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1649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649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649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16491" name="Text Box 45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6472" name="Group 46"/>
            <p:cNvGrpSpPr>
              <a:grpSpLocks/>
            </p:cNvGrpSpPr>
            <p:nvPr/>
          </p:nvGrpSpPr>
          <p:grpSpPr bwMode="auto">
            <a:xfrm>
              <a:off x="3264" y="2208"/>
              <a:ext cx="1728" cy="327"/>
              <a:chOff x="3264" y="1248"/>
              <a:chExt cx="1728" cy="327"/>
            </a:xfrm>
          </p:grpSpPr>
          <p:grpSp>
            <p:nvGrpSpPr>
              <p:cNvPr id="16485" name="Group 47"/>
              <p:cNvGrpSpPr>
                <a:grpSpLocks/>
              </p:cNvGrpSpPr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1648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648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6489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16486" name="Text Box 51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6473" name="Group 52"/>
            <p:cNvGrpSpPr>
              <a:grpSpLocks/>
            </p:cNvGrpSpPr>
            <p:nvPr/>
          </p:nvGrpSpPr>
          <p:grpSpPr bwMode="auto">
            <a:xfrm>
              <a:off x="3264" y="1968"/>
              <a:ext cx="1728" cy="327"/>
              <a:chOff x="3264" y="1248"/>
              <a:chExt cx="1728" cy="327"/>
            </a:xfrm>
          </p:grpSpPr>
          <p:grpSp>
            <p:nvGrpSpPr>
              <p:cNvPr id="16480" name="Group 53"/>
              <p:cNvGrpSpPr>
                <a:grpSpLocks/>
              </p:cNvGrpSpPr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1648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648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648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16481" name="Text Box 57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6474" name="Group 58"/>
            <p:cNvGrpSpPr>
              <a:grpSpLocks/>
            </p:cNvGrpSpPr>
            <p:nvPr/>
          </p:nvGrpSpPr>
          <p:grpSpPr bwMode="auto">
            <a:xfrm>
              <a:off x="3264" y="1728"/>
              <a:ext cx="1728" cy="327"/>
              <a:chOff x="3264" y="1248"/>
              <a:chExt cx="1728" cy="327"/>
            </a:xfrm>
          </p:grpSpPr>
          <p:grpSp>
            <p:nvGrpSpPr>
              <p:cNvPr id="16475" name="Group 59"/>
              <p:cNvGrpSpPr>
                <a:grpSpLocks/>
              </p:cNvGrpSpPr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16477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6478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6479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16476" name="Text Box 63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</p:grpSp>
      </p:grpSp>
      <p:grpSp>
        <p:nvGrpSpPr>
          <p:cNvPr id="22" name="Group 64"/>
          <p:cNvGrpSpPr>
            <a:grpSpLocks/>
          </p:cNvGrpSpPr>
          <p:nvPr/>
        </p:nvGrpSpPr>
        <p:grpSpPr bwMode="auto">
          <a:xfrm>
            <a:off x="5181600" y="4648200"/>
            <a:ext cx="2743200" cy="519113"/>
            <a:chOff x="3264" y="1248"/>
            <a:chExt cx="1728" cy="327"/>
          </a:xfrm>
        </p:grpSpPr>
        <p:grpSp>
          <p:nvGrpSpPr>
            <p:cNvPr id="16465" name="Group 65"/>
            <p:cNvGrpSpPr>
              <a:grpSpLocks/>
            </p:cNvGrpSpPr>
            <p:nvPr/>
          </p:nvGrpSpPr>
          <p:grpSpPr bwMode="auto">
            <a:xfrm>
              <a:off x="3264" y="1248"/>
              <a:ext cx="1296" cy="327"/>
              <a:chOff x="3264" y="1248"/>
              <a:chExt cx="1296" cy="327"/>
            </a:xfrm>
          </p:grpSpPr>
          <p:sp>
            <p:nvSpPr>
              <p:cNvPr id="16467" name="Text Box 66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6468" name="Text Box 67"/>
              <p:cNvSpPr txBox="1">
                <a:spLocks noChangeArrowheads="1"/>
              </p:cNvSpPr>
              <p:nvPr/>
            </p:nvSpPr>
            <p:spPr bwMode="auto">
              <a:xfrm>
                <a:off x="374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6469" name="Text Box 68"/>
              <p:cNvSpPr txBox="1">
                <a:spLocks noChangeArrowheads="1"/>
              </p:cNvSpPr>
              <p:nvPr/>
            </p:nvSpPr>
            <p:spPr bwMode="auto">
              <a:xfrm>
                <a:off x="4272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16466" name="Text Box 69"/>
            <p:cNvSpPr txBox="1">
              <a:spLocks noChangeArrowheads="1"/>
            </p:cNvSpPr>
            <p:nvPr/>
          </p:nvSpPr>
          <p:spPr bwMode="auto">
            <a:xfrm>
              <a:off x="4704" y="1248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24" name="Group 70"/>
          <p:cNvGrpSpPr>
            <a:grpSpLocks/>
          </p:cNvGrpSpPr>
          <p:nvPr/>
        </p:nvGrpSpPr>
        <p:grpSpPr bwMode="auto">
          <a:xfrm>
            <a:off x="4876800" y="914400"/>
            <a:ext cx="3416300" cy="4191000"/>
            <a:chOff x="3072" y="576"/>
            <a:chExt cx="2152" cy="2640"/>
          </a:xfrm>
        </p:grpSpPr>
        <p:sp>
          <p:nvSpPr>
            <p:cNvPr id="16454" name="Text Box 71"/>
            <p:cNvSpPr txBox="1">
              <a:spLocks noChangeArrowheads="1"/>
            </p:cNvSpPr>
            <p:nvPr/>
          </p:nvSpPr>
          <p:spPr bwMode="auto">
            <a:xfrm>
              <a:off x="3264" y="912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sz="2800" b="1" i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6455" name="Text Box 72"/>
            <p:cNvSpPr txBox="1">
              <a:spLocks noChangeArrowheads="1"/>
            </p:cNvSpPr>
            <p:nvPr/>
          </p:nvSpPr>
          <p:spPr bwMode="auto">
            <a:xfrm>
              <a:off x="3744" y="912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sz="3200" b="1" i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6456" name="Text Box 73"/>
            <p:cNvSpPr txBox="1">
              <a:spLocks noChangeArrowheads="1"/>
            </p:cNvSpPr>
            <p:nvPr/>
          </p:nvSpPr>
          <p:spPr bwMode="auto">
            <a:xfrm>
              <a:off x="4704" y="912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sz="3200" b="1" i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6457" name="Line 74"/>
            <p:cNvSpPr>
              <a:spLocks noChangeShapeType="1"/>
            </p:cNvSpPr>
            <p:nvPr/>
          </p:nvSpPr>
          <p:spPr bwMode="auto">
            <a:xfrm>
              <a:off x="4128" y="912"/>
              <a:ext cx="0" cy="230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8" name="Line 75"/>
            <p:cNvSpPr>
              <a:spLocks noChangeShapeType="1"/>
            </p:cNvSpPr>
            <p:nvPr/>
          </p:nvSpPr>
          <p:spPr bwMode="auto">
            <a:xfrm>
              <a:off x="3600" y="912"/>
              <a:ext cx="0" cy="230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9" name="Line 76"/>
            <p:cNvSpPr>
              <a:spLocks noChangeShapeType="1"/>
            </p:cNvSpPr>
            <p:nvPr/>
          </p:nvSpPr>
          <p:spPr bwMode="auto">
            <a:xfrm>
              <a:off x="3216" y="1248"/>
              <a:ext cx="1776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0" name="Line 77"/>
            <p:cNvSpPr>
              <a:spLocks noChangeShapeType="1"/>
            </p:cNvSpPr>
            <p:nvPr/>
          </p:nvSpPr>
          <p:spPr bwMode="auto">
            <a:xfrm>
              <a:off x="3072" y="3216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1" name="Line 78"/>
            <p:cNvSpPr>
              <a:spLocks noChangeShapeType="1"/>
            </p:cNvSpPr>
            <p:nvPr/>
          </p:nvSpPr>
          <p:spPr bwMode="auto">
            <a:xfrm>
              <a:off x="4656" y="912"/>
              <a:ext cx="0" cy="230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2" name="Text Box 79"/>
            <p:cNvSpPr txBox="1">
              <a:spLocks noChangeArrowheads="1"/>
            </p:cNvSpPr>
            <p:nvPr/>
          </p:nvSpPr>
          <p:spPr bwMode="auto">
            <a:xfrm>
              <a:off x="4272" y="912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endParaRPr lang="en-US" altLang="zh-CN" sz="3200" b="1" i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6463" name="Line 80"/>
            <p:cNvSpPr>
              <a:spLocks noChangeShapeType="1"/>
            </p:cNvSpPr>
            <p:nvPr/>
          </p:nvSpPr>
          <p:spPr bwMode="auto">
            <a:xfrm>
              <a:off x="3216" y="912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3" name="Rectangle 81"/>
            <p:cNvSpPr>
              <a:spLocks noChangeArrowheads="1"/>
            </p:cNvSpPr>
            <p:nvPr/>
          </p:nvSpPr>
          <p:spPr bwMode="auto">
            <a:xfrm>
              <a:off x="3120" y="576"/>
              <a:ext cx="210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“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或” 门逻辑状态表</a:t>
              </a:r>
            </a:p>
          </p:txBody>
        </p:sp>
      </p:grpSp>
      <p:grpSp>
        <p:nvGrpSpPr>
          <p:cNvPr id="25" name="Group 82"/>
          <p:cNvGrpSpPr>
            <a:grpSpLocks/>
          </p:cNvGrpSpPr>
          <p:nvPr/>
        </p:nvGrpSpPr>
        <p:grpSpPr bwMode="auto">
          <a:xfrm>
            <a:off x="3505200" y="3352800"/>
            <a:ext cx="609600" cy="396875"/>
            <a:chOff x="2544" y="2304"/>
            <a:chExt cx="384" cy="250"/>
          </a:xfrm>
        </p:grpSpPr>
        <p:graphicFrame>
          <p:nvGraphicFramePr>
            <p:cNvPr id="16452" name="Object 83"/>
            <p:cNvGraphicFramePr>
              <a:graphicFrameLocks noChangeAspect="1"/>
            </p:cNvGraphicFramePr>
            <p:nvPr/>
          </p:nvGraphicFramePr>
          <p:xfrm>
            <a:off x="2592" y="2352"/>
            <a:ext cx="28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6" imgW="380852" imgH="266737" progId="PBrush">
                    <p:embed/>
                  </p:oleObj>
                </mc:Choice>
                <mc:Fallback>
                  <p:oleObj name="BMP 图象" r:id="rId6" imgW="380852" imgH="266737" progId="PBrush">
                    <p:embed/>
                    <p:pic>
                      <p:nvPicPr>
                        <p:cNvPr id="0" name="Picture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352"/>
                          <a:ext cx="28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3" name="Text Box 84"/>
            <p:cNvSpPr txBox="1">
              <a:spLocks noChangeArrowheads="1"/>
            </p:cNvSpPr>
            <p:nvPr/>
          </p:nvSpPr>
          <p:spPr bwMode="auto">
            <a:xfrm>
              <a:off x="2544" y="230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3V</a:t>
              </a:r>
            </a:p>
          </p:txBody>
        </p:sp>
      </p:grpSp>
      <p:grpSp>
        <p:nvGrpSpPr>
          <p:cNvPr id="26" name="Group 85"/>
          <p:cNvGrpSpPr>
            <a:grpSpLocks/>
          </p:cNvGrpSpPr>
          <p:nvPr/>
        </p:nvGrpSpPr>
        <p:grpSpPr bwMode="auto">
          <a:xfrm>
            <a:off x="3505200" y="3352800"/>
            <a:ext cx="609600" cy="396875"/>
            <a:chOff x="2544" y="2304"/>
            <a:chExt cx="384" cy="250"/>
          </a:xfrm>
        </p:grpSpPr>
        <p:graphicFrame>
          <p:nvGraphicFramePr>
            <p:cNvPr id="16450" name="Object 86"/>
            <p:cNvGraphicFramePr>
              <a:graphicFrameLocks noChangeAspect="1"/>
            </p:cNvGraphicFramePr>
            <p:nvPr/>
          </p:nvGraphicFramePr>
          <p:xfrm>
            <a:off x="2592" y="2352"/>
            <a:ext cx="28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8" imgW="380852" imgH="266737" progId="PBrush">
                    <p:embed/>
                  </p:oleObj>
                </mc:Choice>
                <mc:Fallback>
                  <p:oleObj name="BMP 图象" r:id="rId8" imgW="380852" imgH="266737" progId="PBrush">
                    <p:embed/>
                    <p:pic>
                      <p:nvPicPr>
                        <p:cNvPr id="0" name="Picture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352"/>
                          <a:ext cx="28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1" name="Text Box 87"/>
            <p:cNvSpPr txBox="1">
              <a:spLocks noChangeArrowheads="1"/>
            </p:cNvSpPr>
            <p:nvPr/>
          </p:nvSpPr>
          <p:spPr bwMode="auto">
            <a:xfrm>
              <a:off x="2544" y="230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3V</a:t>
              </a:r>
            </a:p>
          </p:txBody>
        </p:sp>
      </p:grpSp>
      <p:grpSp>
        <p:nvGrpSpPr>
          <p:cNvPr id="27" name="Group 88"/>
          <p:cNvGrpSpPr>
            <a:grpSpLocks/>
          </p:cNvGrpSpPr>
          <p:nvPr/>
        </p:nvGrpSpPr>
        <p:grpSpPr bwMode="auto">
          <a:xfrm>
            <a:off x="1295400" y="1447800"/>
            <a:ext cx="2743200" cy="3451225"/>
            <a:chOff x="768" y="1008"/>
            <a:chExt cx="1728" cy="2174"/>
          </a:xfrm>
        </p:grpSpPr>
        <p:sp>
          <p:nvSpPr>
            <p:cNvPr id="16416" name="Line 89"/>
            <p:cNvSpPr>
              <a:spLocks noChangeShapeType="1"/>
            </p:cNvSpPr>
            <p:nvPr/>
          </p:nvSpPr>
          <p:spPr bwMode="auto">
            <a:xfrm>
              <a:off x="1872" y="2640"/>
              <a:ext cx="0" cy="157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7" name="Line 90"/>
            <p:cNvSpPr>
              <a:spLocks noChangeShapeType="1"/>
            </p:cNvSpPr>
            <p:nvPr/>
          </p:nvSpPr>
          <p:spPr bwMode="auto">
            <a:xfrm>
              <a:off x="1872" y="1344"/>
              <a:ext cx="0" cy="982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8" name="Text Box 91"/>
            <p:cNvSpPr txBox="1">
              <a:spLocks noChangeArrowheads="1"/>
            </p:cNvSpPr>
            <p:nvPr/>
          </p:nvSpPr>
          <p:spPr bwMode="auto">
            <a:xfrm>
              <a:off x="1872" y="2736"/>
              <a:ext cx="576" cy="44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-</a:t>
              </a:r>
              <a:r>
                <a:rPr lang="en-US" altLang="zh-CN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U</a:t>
              </a:r>
            </a:p>
            <a:p>
              <a:pPr>
                <a:lnSpc>
                  <a:spcPct val="80000"/>
                </a:lnSpc>
              </a:pP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12V</a:t>
              </a:r>
              <a:endParaRPr lang="en-US" altLang="zh-CN" sz="320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6419" name="Text Box 92"/>
            <p:cNvSpPr txBox="1">
              <a:spLocks noChangeArrowheads="1"/>
            </p:cNvSpPr>
            <p:nvPr/>
          </p:nvSpPr>
          <p:spPr bwMode="auto">
            <a:xfrm>
              <a:off x="1920" y="2352"/>
              <a:ext cx="320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R</a:t>
              </a:r>
              <a:endParaRPr lang="en-US" altLang="zh-CN" sz="32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6420" name="Text Box 93"/>
            <p:cNvSpPr txBox="1">
              <a:spLocks noChangeArrowheads="1"/>
            </p:cNvSpPr>
            <p:nvPr/>
          </p:nvSpPr>
          <p:spPr bwMode="auto">
            <a:xfrm>
              <a:off x="1296" y="1008"/>
              <a:ext cx="384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000" b="1" baseline="-25000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6421" name="Rectangle 94"/>
            <p:cNvSpPr>
              <a:spLocks noChangeArrowheads="1"/>
            </p:cNvSpPr>
            <p:nvPr/>
          </p:nvSpPr>
          <p:spPr bwMode="auto">
            <a:xfrm>
              <a:off x="1296" y="1872"/>
              <a:ext cx="384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000" b="1" baseline="-25000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endParaRPr lang="en-US" altLang="zh-CN" sz="20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6422" name="Text Box 95"/>
            <p:cNvSpPr txBox="1">
              <a:spLocks noChangeArrowheads="1"/>
            </p:cNvSpPr>
            <p:nvPr/>
          </p:nvSpPr>
          <p:spPr bwMode="auto">
            <a:xfrm>
              <a:off x="816" y="1152"/>
              <a:ext cx="334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sz="32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6423" name="Text Box 96"/>
            <p:cNvSpPr txBox="1">
              <a:spLocks noChangeArrowheads="1"/>
            </p:cNvSpPr>
            <p:nvPr/>
          </p:nvSpPr>
          <p:spPr bwMode="auto">
            <a:xfrm>
              <a:off x="768" y="1584"/>
              <a:ext cx="384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sz="32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6424" name="Rectangle 97"/>
            <p:cNvSpPr>
              <a:spLocks noChangeArrowheads="1"/>
            </p:cNvSpPr>
            <p:nvPr/>
          </p:nvSpPr>
          <p:spPr bwMode="auto">
            <a:xfrm>
              <a:off x="1824" y="2326"/>
              <a:ext cx="106" cy="314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6425" name="Rectangle 98"/>
            <p:cNvSpPr>
              <a:spLocks noChangeArrowheads="1"/>
            </p:cNvSpPr>
            <p:nvPr/>
          </p:nvSpPr>
          <p:spPr bwMode="auto">
            <a:xfrm>
              <a:off x="2208" y="2016"/>
              <a:ext cx="288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</a:p>
          </p:txBody>
        </p:sp>
        <p:sp>
          <p:nvSpPr>
            <p:cNvPr id="16426" name="Line 99"/>
            <p:cNvSpPr>
              <a:spLocks noChangeShapeType="1"/>
            </p:cNvSpPr>
            <p:nvPr/>
          </p:nvSpPr>
          <p:spPr bwMode="auto">
            <a:xfrm>
              <a:off x="1872" y="2133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7" name="Oval 100"/>
            <p:cNvSpPr>
              <a:spLocks noChangeArrowheads="1"/>
            </p:cNvSpPr>
            <p:nvPr/>
          </p:nvSpPr>
          <p:spPr bwMode="auto">
            <a:xfrm>
              <a:off x="2160" y="2088"/>
              <a:ext cx="73" cy="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6428" name="Oval 101"/>
            <p:cNvSpPr>
              <a:spLocks noChangeArrowheads="1"/>
            </p:cNvSpPr>
            <p:nvPr/>
          </p:nvSpPr>
          <p:spPr bwMode="auto">
            <a:xfrm>
              <a:off x="1832" y="2784"/>
              <a:ext cx="73" cy="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6429" name="Text Box 102"/>
            <p:cNvSpPr txBox="1">
              <a:spLocks noChangeArrowheads="1"/>
            </p:cNvSpPr>
            <p:nvPr/>
          </p:nvSpPr>
          <p:spPr bwMode="auto">
            <a:xfrm>
              <a:off x="1248" y="1440"/>
              <a:ext cx="384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r>
                <a:rPr lang="en-US" altLang="zh-CN" sz="2000" b="1" baseline="-25000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6430" name="Text Box 103"/>
            <p:cNvSpPr txBox="1">
              <a:spLocks noChangeArrowheads="1"/>
            </p:cNvSpPr>
            <p:nvPr/>
          </p:nvSpPr>
          <p:spPr bwMode="auto">
            <a:xfrm>
              <a:off x="768" y="1968"/>
              <a:ext cx="384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endParaRPr lang="en-US" altLang="zh-CN" sz="32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16431" name="Group 104"/>
            <p:cNvGrpSpPr>
              <a:grpSpLocks/>
            </p:cNvGrpSpPr>
            <p:nvPr/>
          </p:nvGrpSpPr>
          <p:grpSpPr bwMode="auto">
            <a:xfrm>
              <a:off x="1056" y="2017"/>
              <a:ext cx="826" cy="215"/>
              <a:chOff x="1056" y="2017"/>
              <a:chExt cx="826" cy="215"/>
            </a:xfrm>
          </p:grpSpPr>
          <p:sp>
            <p:nvSpPr>
              <p:cNvPr id="16444" name="Oval 105"/>
              <p:cNvSpPr>
                <a:spLocks noChangeArrowheads="1"/>
              </p:cNvSpPr>
              <p:nvPr/>
            </p:nvSpPr>
            <p:spPr bwMode="auto">
              <a:xfrm>
                <a:off x="1850" y="211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6445" name="Line 106"/>
              <p:cNvSpPr>
                <a:spLocks noChangeShapeType="1"/>
              </p:cNvSpPr>
              <p:nvPr/>
            </p:nvSpPr>
            <p:spPr bwMode="auto">
              <a:xfrm rot="-5391297">
                <a:off x="1496" y="1754"/>
                <a:ext cx="0" cy="747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6" name="Oval 107"/>
              <p:cNvSpPr>
                <a:spLocks noChangeArrowheads="1"/>
              </p:cNvSpPr>
              <p:nvPr/>
            </p:nvSpPr>
            <p:spPr bwMode="auto">
              <a:xfrm>
                <a:off x="1056" y="2091"/>
                <a:ext cx="73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grpSp>
            <p:nvGrpSpPr>
              <p:cNvPr id="16447" name="Group 108"/>
              <p:cNvGrpSpPr>
                <a:grpSpLocks/>
              </p:cNvGrpSpPr>
              <p:nvPr/>
            </p:nvGrpSpPr>
            <p:grpSpPr bwMode="auto">
              <a:xfrm>
                <a:off x="1346" y="2017"/>
                <a:ext cx="216" cy="215"/>
                <a:chOff x="1320" y="3360"/>
                <a:chExt cx="216" cy="192"/>
              </a:xfrm>
            </p:grpSpPr>
            <p:sp>
              <p:nvSpPr>
                <p:cNvPr id="16448" name="AutoShape 109"/>
                <p:cNvSpPr>
                  <a:spLocks noChangeArrowheads="1"/>
                </p:cNvSpPr>
                <p:nvPr/>
              </p:nvSpPr>
              <p:spPr bwMode="auto">
                <a:xfrm rot="5400000">
                  <a:off x="1344" y="3360"/>
                  <a:ext cx="144" cy="192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6449" name="Line 110"/>
                <p:cNvSpPr>
                  <a:spLocks noChangeShapeType="1"/>
                </p:cNvSpPr>
                <p:nvPr/>
              </p:nvSpPr>
              <p:spPr bwMode="auto">
                <a:xfrm>
                  <a:off x="1536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6432" name="Group 111"/>
            <p:cNvGrpSpPr>
              <a:grpSpLocks/>
            </p:cNvGrpSpPr>
            <p:nvPr/>
          </p:nvGrpSpPr>
          <p:grpSpPr bwMode="auto">
            <a:xfrm>
              <a:off x="1056" y="1632"/>
              <a:ext cx="813" cy="215"/>
              <a:chOff x="1056" y="1632"/>
              <a:chExt cx="813" cy="215"/>
            </a:xfrm>
          </p:grpSpPr>
          <p:sp>
            <p:nvSpPr>
              <p:cNvPr id="16439" name="Line 112"/>
              <p:cNvSpPr>
                <a:spLocks noChangeShapeType="1"/>
              </p:cNvSpPr>
              <p:nvPr/>
            </p:nvSpPr>
            <p:spPr bwMode="auto">
              <a:xfrm rot="-5391297">
                <a:off x="1496" y="1369"/>
                <a:ext cx="0" cy="747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0" name="Oval 113"/>
              <p:cNvSpPr>
                <a:spLocks noChangeArrowheads="1"/>
              </p:cNvSpPr>
              <p:nvPr/>
            </p:nvSpPr>
            <p:spPr bwMode="auto">
              <a:xfrm>
                <a:off x="1056" y="1706"/>
                <a:ext cx="73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grpSp>
            <p:nvGrpSpPr>
              <p:cNvPr id="16441" name="Group 114"/>
              <p:cNvGrpSpPr>
                <a:grpSpLocks/>
              </p:cNvGrpSpPr>
              <p:nvPr/>
            </p:nvGrpSpPr>
            <p:grpSpPr bwMode="auto">
              <a:xfrm>
                <a:off x="1346" y="1632"/>
                <a:ext cx="216" cy="215"/>
                <a:chOff x="1320" y="3360"/>
                <a:chExt cx="216" cy="192"/>
              </a:xfrm>
            </p:grpSpPr>
            <p:sp>
              <p:nvSpPr>
                <p:cNvPr id="16442" name="AutoShape 115"/>
                <p:cNvSpPr>
                  <a:spLocks noChangeArrowheads="1"/>
                </p:cNvSpPr>
                <p:nvPr/>
              </p:nvSpPr>
              <p:spPr bwMode="auto">
                <a:xfrm rot="5400000">
                  <a:off x="1344" y="3360"/>
                  <a:ext cx="144" cy="192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6443" name="Line 116"/>
                <p:cNvSpPr>
                  <a:spLocks noChangeShapeType="1"/>
                </p:cNvSpPr>
                <p:nvPr/>
              </p:nvSpPr>
              <p:spPr bwMode="auto">
                <a:xfrm>
                  <a:off x="1536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6433" name="Group 117"/>
            <p:cNvGrpSpPr>
              <a:grpSpLocks/>
            </p:cNvGrpSpPr>
            <p:nvPr/>
          </p:nvGrpSpPr>
          <p:grpSpPr bwMode="auto">
            <a:xfrm>
              <a:off x="1056" y="1226"/>
              <a:ext cx="813" cy="215"/>
              <a:chOff x="1056" y="1632"/>
              <a:chExt cx="813" cy="215"/>
            </a:xfrm>
          </p:grpSpPr>
          <p:sp>
            <p:nvSpPr>
              <p:cNvPr id="16434" name="Line 118"/>
              <p:cNvSpPr>
                <a:spLocks noChangeShapeType="1"/>
              </p:cNvSpPr>
              <p:nvPr/>
            </p:nvSpPr>
            <p:spPr bwMode="auto">
              <a:xfrm rot="-5391297">
                <a:off x="1496" y="1369"/>
                <a:ext cx="0" cy="747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5" name="Oval 119"/>
              <p:cNvSpPr>
                <a:spLocks noChangeArrowheads="1"/>
              </p:cNvSpPr>
              <p:nvPr/>
            </p:nvSpPr>
            <p:spPr bwMode="auto">
              <a:xfrm>
                <a:off x="1056" y="1706"/>
                <a:ext cx="73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grpSp>
            <p:nvGrpSpPr>
              <p:cNvPr id="16436" name="Group 120"/>
              <p:cNvGrpSpPr>
                <a:grpSpLocks/>
              </p:cNvGrpSpPr>
              <p:nvPr/>
            </p:nvGrpSpPr>
            <p:grpSpPr bwMode="auto">
              <a:xfrm>
                <a:off x="1346" y="1632"/>
                <a:ext cx="216" cy="215"/>
                <a:chOff x="1320" y="3360"/>
                <a:chExt cx="216" cy="192"/>
              </a:xfrm>
            </p:grpSpPr>
            <p:sp>
              <p:nvSpPr>
                <p:cNvPr id="16437" name="AutoShape 121"/>
                <p:cNvSpPr>
                  <a:spLocks noChangeArrowheads="1"/>
                </p:cNvSpPr>
                <p:nvPr/>
              </p:nvSpPr>
              <p:spPr bwMode="auto">
                <a:xfrm rot="5400000">
                  <a:off x="1344" y="3360"/>
                  <a:ext cx="144" cy="192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6438" name="Line 122"/>
                <p:cNvSpPr>
                  <a:spLocks noChangeShapeType="1"/>
                </p:cNvSpPr>
                <p:nvPr/>
              </p:nvSpPr>
              <p:spPr bwMode="auto">
                <a:xfrm>
                  <a:off x="1536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10658" name="Group 123"/>
          <p:cNvGrpSpPr>
            <a:grpSpLocks/>
          </p:cNvGrpSpPr>
          <p:nvPr/>
        </p:nvGrpSpPr>
        <p:grpSpPr bwMode="auto">
          <a:xfrm>
            <a:off x="1828800" y="1981200"/>
            <a:ext cx="1143000" cy="2362200"/>
            <a:chOff x="1152" y="1248"/>
            <a:chExt cx="720" cy="1488"/>
          </a:xfrm>
        </p:grpSpPr>
        <p:sp>
          <p:nvSpPr>
            <p:cNvPr id="16412" name="Line 124"/>
            <p:cNvSpPr>
              <a:spLocks noChangeShapeType="1"/>
            </p:cNvSpPr>
            <p:nvPr/>
          </p:nvSpPr>
          <p:spPr bwMode="auto">
            <a:xfrm>
              <a:off x="1152" y="1248"/>
              <a:ext cx="6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3" name="Line 125"/>
            <p:cNvSpPr>
              <a:spLocks noChangeShapeType="1"/>
            </p:cNvSpPr>
            <p:nvPr/>
          </p:nvSpPr>
          <p:spPr bwMode="auto">
            <a:xfrm>
              <a:off x="1152" y="1632"/>
              <a:ext cx="6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4" name="Line 126"/>
            <p:cNvSpPr>
              <a:spLocks noChangeShapeType="1"/>
            </p:cNvSpPr>
            <p:nvPr/>
          </p:nvSpPr>
          <p:spPr bwMode="auto">
            <a:xfrm>
              <a:off x="1152" y="2016"/>
              <a:ext cx="6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5" name="Line 127"/>
            <p:cNvSpPr>
              <a:spLocks noChangeShapeType="1"/>
            </p:cNvSpPr>
            <p:nvPr/>
          </p:nvSpPr>
          <p:spPr bwMode="auto">
            <a:xfrm>
              <a:off x="1872" y="1248"/>
              <a:ext cx="0" cy="14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0659" name="Group 128"/>
          <p:cNvGrpSpPr>
            <a:grpSpLocks/>
          </p:cNvGrpSpPr>
          <p:nvPr/>
        </p:nvGrpSpPr>
        <p:grpSpPr bwMode="auto">
          <a:xfrm>
            <a:off x="1905000" y="3276600"/>
            <a:ext cx="990600" cy="990600"/>
            <a:chOff x="1200" y="2064"/>
            <a:chExt cx="624" cy="624"/>
          </a:xfrm>
        </p:grpSpPr>
        <p:sp>
          <p:nvSpPr>
            <p:cNvPr id="16410" name="Line 129"/>
            <p:cNvSpPr>
              <a:spLocks noChangeShapeType="1"/>
            </p:cNvSpPr>
            <p:nvPr/>
          </p:nvSpPr>
          <p:spPr bwMode="auto">
            <a:xfrm>
              <a:off x="1200" y="2064"/>
              <a:ext cx="57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1" name="Line 130"/>
            <p:cNvSpPr>
              <a:spLocks noChangeShapeType="1"/>
            </p:cNvSpPr>
            <p:nvPr/>
          </p:nvSpPr>
          <p:spPr bwMode="auto">
            <a:xfrm>
              <a:off x="1824" y="2064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0660" name="Group 131"/>
          <p:cNvGrpSpPr>
            <a:grpSpLocks/>
          </p:cNvGrpSpPr>
          <p:nvPr/>
        </p:nvGrpSpPr>
        <p:grpSpPr bwMode="auto">
          <a:xfrm>
            <a:off x="1828800" y="1981200"/>
            <a:ext cx="1143000" cy="2362200"/>
            <a:chOff x="1152" y="1248"/>
            <a:chExt cx="720" cy="1488"/>
          </a:xfrm>
        </p:grpSpPr>
        <p:sp>
          <p:nvSpPr>
            <p:cNvPr id="16406" name="Line 132"/>
            <p:cNvSpPr>
              <a:spLocks noChangeShapeType="1"/>
            </p:cNvSpPr>
            <p:nvPr/>
          </p:nvSpPr>
          <p:spPr bwMode="auto">
            <a:xfrm>
              <a:off x="1152" y="1248"/>
              <a:ext cx="67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7" name="Line 133"/>
            <p:cNvSpPr>
              <a:spLocks noChangeShapeType="1"/>
            </p:cNvSpPr>
            <p:nvPr/>
          </p:nvSpPr>
          <p:spPr bwMode="auto">
            <a:xfrm>
              <a:off x="1152" y="1632"/>
              <a:ext cx="67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8" name="Line 134"/>
            <p:cNvSpPr>
              <a:spLocks noChangeShapeType="1"/>
            </p:cNvSpPr>
            <p:nvPr/>
          </p:nvSpPr>
          <p:spPr bwMode="auto">
            <a:xfrm>
              <a:off x="1152" y="2016"/>
              <a:ext cx="67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9" name="Line 135"/>
            <p:cNvSpPr>
              <a:spLocks noChangeShapeType="1"/>
            </p:cNvSpPr>
            <p:nvPr/>
          </p:nvSpPr>
          <p:spPr bwMode="auto">
            <a:xfrm>
              <a:off x="1872" y="1248"/>
              <a:ext cx="0" cy="148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728" name="Rectangle 136"/>
          <p:cNvSpPr>
            <a:spLocks noChangeArrowheads="1"/>
          </p:cNvSpPr>
          <p:nvPr/>
        </p:nvSpPr>
        <p:spPr bwMode="auto">
          <a:xfrm>
            <a:off x="671513" y="4595813"/>
            <a:ext cx="2117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(2)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工作原理</a:t>
            </a:r>
          </a:p>
        </p:txBody>
      </p:sp>
      <p:sp>
        <p:nvSpPr>
          <p:cNvPr id="110729" name="Text Box 137"/>
          <p:cNvSpPr txBox="1">
            <a:spLocks noChangeArrowheads="1"/>
          </p:cNvSpPr>
          <p:nvPr/>
        </p:nvSpPr>
        <p:spPr bwMode="auto">
          <a:xfrm>
            <a:off x="609600" y="5715000"/>
            <a:ext cx="82883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输入</a:t>
            </a:r>
            <a:r>
              <a:rPr lang="en-US" altLang="zh-CN" sz="2800" b="1" i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sz="28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、</a:t>
            </a:r>
            <a:r>
              <a:rPr lang="en-US" altLang="zh-CN" sz="2800" b="1" i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lang="zh-CN" altLang="en-US" sz="2800" b="1" i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、</a:t>
            </a:r>
            <a:r>
              <a:rPr lang="en-US" altLang="zh-CN" sz="2800" b="1" i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全为低电平“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”，</a:t>
            </a:r>
            <a:r>
              <a:rPr lang="zh-CN" altLang="en-US" sz="28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输出 </a:t>
            </a:r>
            <a:r>
              <a:rPr lang="en-US" altLang="zh-CN" sz="2800" b="1" i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Y 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为“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”。</a:t>
            </a:r>
            <a:endParaRPr lang="zh-CN" altLang="en-US" sz="2800" b="1">
              <a:solidFill>
                <a:srgbClr val="000018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10730" name="Rectangle 138"/>
          <p:cNvSpPr>
            <a:spLocks noChangeArrowheads="1"/>
          </p:cNvSpPr>
          <p:nvPr/>
        </p:nvSpPr>
        <p:spPr bwMode="auto">
          <a:xfrm>
            <a:off x="609600" y="5181600"/>
            <a:ext cx="7943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输入</a:t>
            </a:r>
            <a:r>
              <a:rPr lang="en-US" altLang="zh-CN" sz="2800" b="1" i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sz="28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、</a:t>
            </a:r>
            <a:r>
              <a:rPr lang="en-US" altLang="zh-CN" sz="2800" b="1" i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lang="zh-CN" altLang="en-US" sz="2800" b="1" i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、</a:t>
            </a:r>
            <a:r>
              <a:rPr lang="en-US" altLang="zh-CN" sz="2800" b="1" i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有一个为“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”，</a:t>
            </a:r>
            <a:r>
              <a:rPr lang="zh-CN" altLang="en-US" sz="28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输出 </a:t>
            </a:r>
            <a:r>
              <a:rPr lang="en-US" altLang="zh-CN" sz="2800" b="1" i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Y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为“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”。</a:t>
            </a:r>
            <a:endParaRPr lang="zh-CN" altLang="en-US" sz="2800" b="1">
              <a:solidFill>
                <a:srgbClr val="000018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06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06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2" grpId="0" autoUpdateAnimBg="0"/>
      <p:bldP spid="110728" grpId="0" autoUpdateAnimBg="0"/>
      <p:bldP spid="110729" grpId="0" autoUpdateAnimBg="0"/>
      <p:bldP spid="11073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85813" y="457200"/>
            <a:ext cx="5029200" cy="4572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二极管“或” 门电路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905000"/>
            <a:ext cx="4214813" cy="525463"/>
            <a:chOff x="336" y="1200"/>
            <a:chExt cx="2269" cy="331"/>
          </a:xfrm>
        </p:grpSpPr>
        <p:sp>
          <p:nvSpPr>
            <p:cNvPr id="17526" name="Text Box 4"/>
            <p:cNvSpPr txBox="1">
              <a:spLocks noChangeArrowheads="1"/>
            </p:cNvSpPr>
            <p:nvPr/>
          </p:nvSpPr>
          <p:spPr bwMode="auto">
            <a:xfrm>
              <a:off x="336" y="1201"/>
              <a:ext cx="138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66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(3)  </a:t>
              </a:r>
              <a:r>
                <a:rPr lang="zh-CN" altLang="en-US" sz="2800" b="1">
                  <a:solidFill>
                    <a:srgbClr val="0066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逻辑关系</a:t>
              </a:r>
              <a:r>
                <a:rPr lang="zh-CN" altLang="en-US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：</a:t>
              </a:r>
              <a:endParaRPr lang="zh-CN" altLang="en-US" sz="3200" b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2645" name="Text Box 5"/>
            <p:cNvSpPr txBox="1">
              <a:spLocks noChangeArrowheads="1"/>
            </p:cNvSpPr>
            <p:nvPr/>
          </p:nvSpPr>
          <p:spPr bwMode="auto">
            <a:xfrm>
              <a:off x="1632" y="1200"/>
              <a:ext cx="97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“</a:t>
              </a: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或”</a:t>
              </a:r>
              <a:r>
                <a:rPr lang="zh-CN" altLang="en-US" sz="2800" b="1">
                  <a:latin typeface="Times New Roman" pitchFamily="18" charset="0"/>
                  <a:ea typeface="+mn-ea"/>
                  <a:cs typeface="Times New Roman" pitchFamily="18" charset="0"/>
                </a:rPr>
                <a:t>逻辑</a:t>
              </a:r>
              <a:endParaRPr lang="zh-CN" altLang="en-US" sz="2800" b="1">
                <a:solidFill>
                  <a:schemeClr val="accent2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12646" name="Text Box 6" descr="40%"/>
          <p:cNvSpPr txBox="1">
            <a:spLocks noChangeArrowheads="1"/>
          </p:cNvSpPr>
          <p:nvPr/>
        </p:nvSpPr>
        <p:spPr bwMode="auto">
          <a:xfrm>
            <a:off x="1066800" y="2628900"/>
            <a:ext cx="4005263" cy="1274763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即：有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”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出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”，</a:t>
            </a:r>
            <a:endParaRPr lang="zh-CN" altLang="en-US" sz="3200" b="1">
              <a:solidFill>
                <a:srgbClr val="FFFF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全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”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出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”</a:t>
            </a:r>
            <a:endParaRPr lang="en-US" altLang="zh-CN" sz="3200" b="1">
              <a:solidFill>
                <a:schemeClr val="bg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09613" y="1273175"/>
            <a:ext cx="4271962" cy="584200"/>
            <a:chOff x="528" y="802"/>
            <a:chExt cx="2691" cy="368"/>
          </a:xfrm>
        </p:grpSpPr>
        <p:sp>
          <p:nvSpPr>
            <p:cNvPr id="17524" name="Rectangle 8"/>
            <p:cNvSpPr>
              <a:spLocks noChangeArrowheads="1"/>
            </p:cNvSpPr>
            <p:nvPr/>
          </p:nvSpPr>
          <p:spPr bwMode="auto">
            <a:xfrm>
              <a:off x="1920" y="802"/>
              <a:ext cx="129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Y=A</a:t>
              </a:r>
              <a:r>
                <a:rPr lang="en-US" altLang="zh-CN" sz="32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+</a:t>
              </a:r>
              <a:r>
                <a:rPr lang="en-US" altLang="zh-CN" sz="32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 </a:t>
              </a:r>
              <a:r>
                <a:rPr lang="en-US" altLang="zh-CN" sz="32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+</a:t>
              </a:r>
              <a:r>
                <a:rPr lang="en-US" altLang="zh-CN" sz="32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endParaRPr lang="en-US" altLang="zh-CN" b="1" i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2649" name="Rectangle 9"/>
            <p:cNvSpPr>
              <a:spLocks noChangeArrowheads="1"/>
            </p:cNvSpPr>
            <p:nvPr/>
          </p:nvSpPr>
          <p:spPr bwMode="auto">
            <a:xfrm>
              <a:off x="528" y="817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逻辑表达式： 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914400" y="4144963"/>
            <a:ext cx="3581400" cy="1828800"/>
            <a:chOff x="576" y="2611"/>
            <a:chExt cx="2256" cy="1152"/>
          </a:xfrm>
        </p:grpSpPr>
        <p:sp>
          <p:nvSpPr>
            <p:cNvPr id="112651" name="Text Box 11"/>
            <p:cNvSpPr txBox="1">
              <a:spLocks noChangeArrowheads="1"/>
            </p:cNvSpPr>
            <p:nvPr/>
          </p:nvSpPr>
          <p:spPr bwMode="auto">
            <a:xfrm>
              <a:off x="576" y="2611"/>
              <a:ext cx="120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逻辑符号：</a:t>
              </a:r>
            </a:p>
          </p:txBody>
        </p:sp>
        <p:sp>
          <p:nvSpPr>
            <p:cNvPr id="17512" name="Rectangle 12"/>
            <p:cNvSpPr>
              <a:spLocks noChangeArrowheads="1"/>
            </p:cNvSpPr>
            <p:nvPr/>
          </p:nvSpPr>
          <p:spPr bwMode="auto">
            <a:xfrm>
              <a:off x="1536" y="3043"/>
              <a:ext cx="528" cy="7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7513" name="Line 13"/>
            <p:cNvSpPr>
              <a:spLocks noChangeShapeType="1"/>
            </p:cNvSpPr>
            <p:nvPr/>
          </p:nvSpPr>
          <p:spPr bwMode="auto">
            <a:xfrm>
              <a:off x="1056" y="3360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4" name="Line 14"/>
            <p:cNvSpPr>
              <a:spLocks noChangeShapeType="1"/>
            </p:cNvSpPr>
            <p:nvPr/>
          </p:nvSpPr>
          <p:spPr bwMode="auto">
            <a:xfrm>
              <a:off x="1056" y="3571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5" name="Line 15"/>
            <p:cNvSpPr>
              <a:spLocks noChangeShapeType="1"/>
            </p:cNvSpPr>
            <p:nvPr/>
          </p:nvSpPr>
          <p:spPr bwMode="auto">
            <a:xfrm>
              <a:off x="2064" y="3427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6" name="Text Box 16"/>
            <p:cNvSpPr txBox="1">
              <a:spLocks noChangeArrowheads="1"/>
            </p:cNvSpPr>
            <p:nvPr/>
          </p:nvSpPr>
          <p:spPr bwMode="auto">
            <a:xfrm>
              <a:off x="816" y="2928"/>
              <a:ext cx="24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sz="320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7517" name="Text Box 17"/>
            <p:cNvSpPr txBox="1">
              <a:spLocks noChangeArrowheads="1"/>
            </p:cNvSpPr>
            <p:nvPr/>
          </p:nvSpPr>
          <p:spPr bwMode="auto">
            <a:xfrm>
              <a:off x="768" y="3168"/>
              <a:ext cx="3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sz="320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7518" name="Text Box 18"/>
            <p:cNvSpPr txBox="1">
              <a:spLocks noChangeArrowheads="1"/>
            </p:cNvSpPr>
            <p:nvPr/>
          </p:nvSpPr>
          <p:spPr bwMode="auto">
            <a:xfrm>
              <a:off x="2496" y="3283"/>
              <a:ext cx="3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7519" name="Line 19"/>
            <p:cNvSpPr>
              <a:spLocks noChangeShapeType="1"/>
            </p:cNvSpPr>
            <p:nvPr/>
          </p:nvSpPr>
          <p:spPr bwMode="auto">
            <a:xfrm>
              <a:off x="1056" y="3168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20" name="Text Box 20"/>
            <p:cNvSpPr txBox="1">
              <a:spLocks noChangeArrowheads="1"/>
            </p:cNvSpPr>
            <p:nvPr/>
          </p:nvSpPr>
          <p:spPr bwMode="auto">
            <a:xfrm>
              <a:off x="768" y="3408"/>
              <a:ext cx="3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endParaRPr lang="en-US" altLang="zh-CN" sz="320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17521" name="Group 21"/>
            <p:cNvGrpSpPr>
              <a:grpSpLocks/>
            </p:cNvGrpSpPr>
            <p:nvPr/>
          </p:nvGrpSpPr>
          <p:grpSpPr bwMode="auto">
            <a:xfrm>
              <a:off x="1584" y="2976"/>
              <a:ext cx="576" cy="365"/>
              <a:chOff x="2304" y="2688"/>
              <a:chExt cx="576" cy="365"/>
            </a:xfrm>
          </p:grpSpPr>
          <p:sp>
            <p:nvSpPr>
              <p:cNvPr id="17522" name="Text Box 22"/>
              <p:cNvSpPr txBox="1">
                <a:spLocks noChangeArrowheads="1"/>
              </p:cNvSpPr>
              <p:nvPr/>
            </p:nvSpPr>
            <p:spPr bwMode="auto">
              <a:xfrm>
                <a:off x="2304" y="2688"/>
                <a:ext cx="57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&gt; </a:t>
                </a:r>
                <a:r>
                  <a:rPr lang="en-US" altLang="zh-CN" sz="2800" b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endPara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7523" name="Line 23"/>
              <p:cNvSpPr>
                <a:spLocks noChangeShapeType="1"/>
              </p:cNvSpPr>
              <p:nvPr/>
            </p:nvSpPr>
            <p:spPr bwMode="auto">
              <a:xfrm flipH="1">
                <a:off x="2385" y="2949"/>
                <a:ext cx="144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415" name="Group 24"/>
          <p:cNvGrpSpPr>
            <a:grpSpLocks/>
          </p:cNvGrpSpPr>
          <p:nvPr/>
        </p:nvGrpSpPr>
        <p:grpSpPr bwMode="auto">
          <a:xfrm>
            <a:off x="838200" y="990600"/>
            <a:ext cx="4886325" cy="171450"/>
            <a:chOff x="528" y="624"/>
            <a:chExt cx="3078" cy="108"/>
          </a:xfrm>
        </p:grpSpPr>
        <p:pic>
          <p:nvPicPr>
            <p:cNvPr id="17478" name="Picture 25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98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79" name="Picture 26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88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80" name="Picture 27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0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81" name="Picture 28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6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82" name="Picture 29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78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83" name="Picture 30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74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84" name="Picture 31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4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85" name="Picture 32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66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86" name="Picture 33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2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87" name="Picture 34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54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88" name="Picture 35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50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89" name="Picture 36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40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90" name="Picture 37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86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91" name="Picture 38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62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92" name="Picture 39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2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93" name="Picture 40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38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94" name="Picture 41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28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95" name="Picture 42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30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96" name="Picture 43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26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97" name="Picture 44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6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98" name="Picture 45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18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99" name="Picture 46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4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7500" name="Group 47"/>
            <p:cNvGrpSpPr>
              <a:grpSpLocks/>
            </p:cNvGrpSpPr>
            <p:nvPr/>
          </p:nvGrpSpPr>
          <p:grpSpPr bwMode="auto">
            <a:xfrm>
              <a:off x="528" y="624"/>
              <a:ext cx="582" cy="102"/>
              <a:chOff x="4698" y="720"/>
              <a:chExt cx="582" cy="102"/>
            </a:xfrm>
          </p:grpSpPr>
          <p:pic>
            <p:nvPicPr>
              <p:cNvPr id="17505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506" name="Picture 4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507" name="Picture 5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508" name="Picture 5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509" name="Picture 5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510" name="Picture 5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7501" name="Picture 54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16" y="62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502" name="Picture 55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06" y="62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503" name="Picture 56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08" y="62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504" name="Picture 57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4" y="62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416" name="Group 58"/>
          <p:cNvGrpSpPr>
            <a:grpSpLocks/>
          </p:cNvGrpSpPr>
          <p:nvPr/>
        </p:nvGrpSpPr>
        <p:grpSpPr bwMode="auto">
          <a:xfrm>
            <a:off x="5438775" y="1747838"/>
            <a:ext cx="3416300" cy="4252912"/>
            <a:chOff x="3316" y="864"/>
            <a:chExt cx="2152" cy="2679"/>
          </a:xfrm>
        </p:grpSpPr>
        <p:grpSp>
          <p:nvGrpSpPr>
            <p:cNvPr id="17417" name="Group 59"/>
            <p:cNvGrpSpPr>
              <a:grpSpLocks/>
            </p:cNvGrpSpPr>
            <p:nvPr/>
          </p:nvGrpSpPr>
          <p:grpSpPr bwMode="auto">
            <a:xfrm>
              <a:off x="3508" y="1536"/>
              <a:ext cx="1728" cy="327"/>
              <a:chOff x="3264" y="1248"/>
              <a:chExt cx="1728" cy="327"/>
            </a:xfrm>
          </p:grpSpPr>
          <p:grpSp>
            <p:nvGrpSpPr>
              <p:cNvPr id="17473" name="Group 60"/>
              <p:cNvGrpSpPr>
                <a:grpSpLocks/>
              </p:cNvGrpSpPr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1747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747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7477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17474" name="Text Box 64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17418" name="Group 65"/>
            <p:cNvGrpSpPr>
              <a:grpSpLocks/>
            </p:cNvGrpSpPr>
            <p:nvPr/>
          </p:nvGrpSpPr>
          <p:grpSpPr bwMode="auto">
            <a:xfrm>
              <a:off x="3508" y="1776"/>
              <a:ext cx="1728" cy="327"/>
              <a:chOff x="3264" y="1248"/>
              <a:chExt cx="1728" cy="327"/>
            </a:xfrm>
          </p:grpSpPr>
          <p:grpSp>
            <p:nvGrpSpPr>
              <p:cNvPr id="17468" name="Group 66"/>
              <p:cNvGrpSpPr>
                <a:grpSpLocks/>
              </p:cNvGrpSpPr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1747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7471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7472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17469" name="Text Box 70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7419" name="Group 71"/>
            <p:cNvGrpSpPr>
              <a:grpSpLocks/>
            </p:cNvGrpSpPr>
            <p:nvPr/>
          </p:nvGrpSpPr>
          <p:grpSpPr bwMode="auto">
            <a:xfrm>
              <a:off x="3508" y="2016"/>
              <a:ext cx="1728" cy="1287"/>
              <a:chOff x="3264" y="1728"/>
              <a:chExt cx="1728" cy="1287"/>
            </a:xfrm>
          </p:grpSpPr>
          <p:grpSp>
            <p:nvGrpSpPr>
              <p:cNvPr id="17438" name="Group 72"/>
              <p:cNvGrpSpPr>
                <a:grpSpLocks/>
              </p:cNvGrpSpPr>
              <p:nvPr/>
            </p:nvGrpSpPr>
            <p:grpSpPr bwMode="auto">
              <a:xfrm>
                <a:off x="3264" y="2448"/>
                <a:ext cx="1728" cy="327"/>
                <a:chOff x="3264" y="1248"/>
                <a:chExt cx="1728" cy="327"/>
              </a:xfrm>
            </p:grpSpPr>
            <p:grpSp>
              <p:nvGrpSpPr>
                <p:cNvPr id="17463" name="Group 73"/>
                <p:cNvGrpSpPr>
                  <a:grpSpLocks/>
                </p:cNvGrpSpPr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17465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7466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7467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17464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7439" name="Group 78"/>
              <p:cNvGrpSpPr>
                <a:grpSpLocks/>
              </p:cNvGrpSpPr>
              <p:nvPr/>
            </p:nvGrpSpPr>
            <p:grpSpPr bwMode="auto">
              <a:xfrm>
                <a:off x="3264" y="2688"/>
                <a:ext cx="1728" cy="327"/>
                <a:chOff x="3264" y="1248"/>
                <a:chExt cx="1728" cy="327"/>
              </a:xfrm>
            </p:grpSpPr>
            <p:grpSp>
              <p:nvGrpSpPr>
                <p:cNvPr id="17458" name="Group 79"/>
                <p:cNvGrpSpPr>
                  <a:grpSpLocks/>
                </p:cNvGrpSpPr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17460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7461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7462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1745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7440" name="Group 84"/>
              <p:cNvGrpSpPr>
                <a:grpSpLocks/>
              </p:cNvGrpSpPr>
              <p:nvPr/>
            </p:nvGrpSpPr>
            <p:grpSpPr bwMode="auto">
              <a:xfrm>
                <a:off x="3264" y="2208"/>
                <a:ext cx="1728" cy="327"/>
                <a:chOff x="3264" y="1248"/>
                <a:chExt cx="1728" cy="327"/>
              </a:xfrm>
            </p:grpSpPr>
            <p:grpSp>
              <p:nvGrpSpPr>
                <p:cNvPr id="17453" name="Group 85"/>
                <p:cNvGrpSpPr>
                  <a:grpSpLocks/>
                </p:cNvGrpSpPr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17455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7456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7457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17454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7441" name="Group 90"/>
              <p:cNvGrpSpPr>
                <a:grpSpLocks/>
              </p:cNvGrpSpPr>
              <p:nvPr/>
            </p:nvGrpSpPr>
            <p:grpSpPr bwMode="auto">
              <a:xfrm>
                <a:off x="3264" y="1968"/>
                <a:ext cx="1728" cy="327"/>
                <a:chOff x="3264" y="1248"/>
                <a:chExt cx="1728" cy="327"/>
              </a:xfrm>
            </p:grpSpPr>
            <p:grpSp>
              <p:nvGrpSpPr>
                <p:cNvPr id="17448" name="Group 91"/>
                <p:cNvGrpSpPr>
                  <a:grpSpLocks/>
                </p:cNvGrpSpPr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17450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7451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7452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17449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7442" name="Group 96"/>
              <p:cNvGrpSpPr>
                <a:grpSpLocks/>
              </p:cNvGrpSpPr>
              <p:nvPr/>
            </p:nvGrpSpPr>
            <p:grpSpPr bwMode="auto">
              <a:xfrm>
                <a:off x="3264" y="1728"/>
                <a:ext cx="1728" cy="327"/>
                <a:chOff x="3264" y="1248"/>
                <a:chExt cx="1728" cy="327"/>
              </a:xfrm>
            </p:grpSpPr>
            <p:grpSp>
              <p:nvGrpSpPr>
                <p:cNvPr id="17443" name="Group 97"/>
                <p:cNvGrpSpPr>
                  <a:grpSpLocks/>
                </p:cNvGrpSpPr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17445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7446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7447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1744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</p:grpSp>
        <p:grpSp>
          <p:nvGrpSpPr>
            <p:cNvPr id="17420" name="Group 102"/>
            <p:cNvGrpSpPr>
              <a:grpSpLocks/>
            </p:cNvGrpSpPr>
            <p:nvPr/>
          </p:nvGrpSpPr>
          <p:grpSpPr bwMode="auto">
            <a:xfrm>
              <a:off x="3508" y="3216"/>
              <a:ext cx="1728" cy="327"/>
              <a:chOff x="3264" y="1248"/>
              <a:chExt cx="1728" cy="327"/>
            </a:xfrm>
          </p:grpSpPr>
          <p:grpSp>
            <p:nvGrpSpPr>
              <p:cNvPr id="17433" name="Group 103"/>
              <p:cNvGrpSpPr>
                <a:grpSpLocks/>
              </p:cNvGrpSpPr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17435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7436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7437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17434" name="Text Box 107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7421" name="Group 108"/>
            <p:cNvGrpSpPr>
              <a:grpSpLocks/>
            </p:cNvGrpSpPr>
            <p:nvPr/>
          </p:nvGrpSpPr>
          <p:grpSpPr bwMode="auto">
            <a:xfrm>
              <a:off x="3316" y="864"/>
              <a:ext cx="2152" cy="2640"/>
              <a:chOff x="3072" y="576"/>
              <a:chExt cx="2152" cy="2640"/>
            </a:xfrm>
          </p:grpSpPr>
          <p:sp>
            <p:nvSpPr>
              <p:cNvPr id="17422" name="Text Box 109"/>
              <p:cNvSpPr txBox="1">
                <a:spLocks noChangeArrowheads="1"/>
              </p:cNvSpPr>
              <p:nvPr/>
            </p:nvSpPr>
            <p:spPr bwMode="auto">
              <a:xfrm>
                <a:off x="3264" y="912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</a:t>
                </a:r>
                <a:endParaRPr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7423" name="Text Box 110"/>
              <p:cNvSpPr txBox="1">
                <a:spLocks noChangeArrowheads="1"/>
              </p:cNvSpPr>
              <p:nvPr/>
            </p:nvSpPr>
            <p:spPr bwMode="auto">
              <a:xfrm>
                <a:off x="3744" y="912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B</a:t>
                </a:r>
                <a:endParaRPr lang="en-US" altLang="zh-CN" sz="3200" b="1" i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7424" name="Text Box 111"/>
              <p:cNvSpPr txBox="1">
                <a:spLocks noChangeArrowheads="1"/>
              </p:cNvSpPr>
              <p:nvPr/>
            </p:nvSpPr>
            <p:spPr bwMode="auto">
              <a:xfrm>
                <a:off x="4704" y="912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  <a:endParaRPr lang="en-US" altLang="zh-CN" sz="3200" b="1" i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7425" name="Line 112"/>
              <p:cNvSpPr>
                <a:spLocks noChangeShapeType="1"/>
              </p:cNvSpPr>
              <p:nvPr/>
            </p:nvSpPr>
            <p:spPr bwMode="auto">
              <a:xfrm>
                <a:off x="4128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6" name="Line 113"/>
              <p:cNvSpPr>
                <a:spLocks noChangeShapeType="1"/>
              </p:cNvSpPr>
              <p:nvPr/>
            </p:nvSpPr>
            <p:spPr bwMode="auto">
              <a:xfrm>
                <a:off x="3600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7" name="Line 114"/>
              <p:cNvSpPr>
                <a:spLocks noChangeShapeType="1"/>
              </p:cNvSpPr>
              <p:nvPr/>
            </p:nvSpPr>
            <p:spPr bwMode="auto">
              <a:xfrm>
                <a:off x="3216" y="1248"/>
                <a:ext cx="1776" cy="0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28" name="Line 115"/>
              <p:cNvSpPr>
                <a:spLocks noChangeShapeType="1"/>
              </p:cNvSpPr>
              <p:nvPr/>
            </p:nvSpPr>
            <p:spPr bwMode="auto">
              <a:xfrm>
                <a:off x="3072" y="3216"/>
                <a:ext cx="1872" cy="0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29" name="Line 116"/>
              <p:cNvSpPr>
                <a:spLocks noChangeShapeType="1"/>
              </p:cNvSpPr>
              <p:nvPr/>
            </p:nvSpPr>
            <p:spPr bwMode="auto">
              <a:xfrm>
                <a:off x="4656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0" name="Text Box 117"/>
              <p:cNvSpPr txBox="1">
                <a:spLocks noChangeArrowheads="1"/>
              </p:cNvSpPr>
              <p:nvPr/>
            </p:nvSpPr>
            <p:spPr bwMode="auto">
              <a:xfrm>
                <a:off x="4272" y="912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C</a:t>
                </a:r>
                <a:endParaRPr lang="en-US" altLang="zh-CN" sz="3200" b="1" i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7431" name="Line 118"/>
              <p:cNvSpPr>
                <a:spLocks noChangeShapeType="1"/>
              </p:cNvSpPr>
              <p:nvPr/>
            </p:nvSpPr>
            <p:spPr bwMode="auto">
              <a:xfrm>
                <a:off x="3216" y="912"/>
                <a:ext cx="17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59" name="Rectangle 119"/>
              <p:cNvSpPr>
                <a:spLocks noChangeArrowheads="1"/>
              </p:cNvSpPr>
              <p:nvPr/>
            </p:nvSpPr>
            <p:spPr bwMode="auto">
              <a:xfrm>
                <a:off x="3120" y="576"/>
                <a:ext cx="210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“</a:t>
                </a:r>
                <a:r>
                  <a:rPr lang="zh-CN" altLang="en-US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或” 门逻辑状态表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57200"/>
            <a:ext cx="48006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晶体管“非” 门电路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600200"/>
            <a:ext cx="3068638" cy="3265488"/>
            <a:chOff x="720" y="1008"/>
            <a:chExt cx="1933" cy="2057"/>
          </a:xfrm>
        </p:grpSpPr>
        <p:sp>
          <p:nvSpPr>
            <p:cNvPr id="18478" name="Text Box 4"/>
            <p:cNvSpPr txBox="1">
              <a:spLocks noChangeArrowheads="1"/>
            </p:cNvSpPr>
            <p:nvPr/>
          </p:nvSpPr>
          <p:spPr bwMode="auto">
            <a:xfrm>
              <a:off x="2009" y="1008"/>
              <a:ext cx="4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+U</a:t>
              </a:r>
              <a:r>
                <a:rPr lang="en-US" altLang="zh-CN" b="1" baseline="-25000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CC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8479" name="Text Box 5"/>
            <p:cNvSpPr txBox="1">
              <a:spLocks noChangeArrowheads="1"/>
            </p:cNvSpPr>
            <p:nvPr/>
          </p:nvSpPr>
          <p:spPr bwMode="auto">
            <a:xfrm>
              <a:off x="1392" y="2832"/>
              <a:ext cx="39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-U</a:t>
              </a:r>
              <a:r>
                <a:rPr lang="en-US" altLang="zh-CN" b="1" baseline="-25000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BB</a:t>
              </a:r>
              <a:endParaRPr lang="en-US" altLang="zh-CN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8480" name="Text Box 6"/>
            <p:cNvSpPr txBox="1">
              <a:spLocks noChangeArrowheads="1"/>
            </p:cNvSpPr>
            <p:nvPr/>
          </p:nvSpPr>
          <p:spPr bwMode="auto">
            <a:xfrm>
              <a:off x="720" y="1968"/>
              <a:ext cx="28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sz="2800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8481" name="Text Box 7"/>
            <p:cNvSpPr txBox="1">
              <a:spLocks noChangeArrowheads="1"/>
            </p:cNvSpPr>
            <p:nvPr/>
          </p:nvSpPr>
          <p:spPr bwMode="auto">
            <a:xfrm>
              <a:off x="1152" y="1824"/>
              <a:ext cx="2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R</a:t>
              </a:r>
              <a:r>
                <a:rPr lang="en-US" altLang="zh-CN" b="1" baseline="-25000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K</a:t>
              </a:r>
            </a:p>
          </p:txBody>
        </p:sp>
        <p:sp>
          <p:nvSpPr>
            <p:cNvPr id="18482" name="Rectangle 8"/>
            <p:cNvSpPr>
              <a:spLocks noChangeArrowheads="1"/>
            </p:cNvSpPr>
            <p:nvPr/>
          </p:nvSpPr>
          <p:spPr bwMode="auto">
            <a:xfrm>
              <a:off x="1344" y="2352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 i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R</a:t>
              </a:r>
              <a:r>
                <a:rPr lang="en-US" altLang="zh-CN" b="1" baseline="-25000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</a:p>
          </p:txBody>
        </p:sp>
        <p:grpSp>
          <p:nvGrpSpPr>
            <p:cNvPr id="18483" name="Group 9"/>
            <p:cNvGrpSpPr>
              <a:grpSpLocks/>
            </p:cNvGrpSpPr>
            <p:nvPr/>
          </p:nvGrpSpPr>
          <p:grpSpPr bwMode="auto">
            <a:xfrm>
              <a:off x="960" y="1152"/>
              <a:ext cx="1536" cy="1778"/>
              <a:chOff x="1152" y="1006"/>
              <a:chExt cx="1536" cy="1778"/>
            </a:xfrm>
          </p:grpSpPr>
          <p:sp>
            <p:nvSpPr>
              <p:cNvPr id="18487" name="Oval 10"/>
              <p:cNvSpPr>
                <a:spLocks noChangeArrowheads="1"/>
              </p:cNvSpPr>
              <p:nvPr/>
            </p:nvSpPr>
            <p:spPr bwMode="auto">
              <a:xfrm rot="5400000">
                <a:off x="2173" y="1008"/>
                <a:ext cx="68" cy="64"/>
              </a:xfrm>
              <a:prstGeom prst="ellips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8488" name="Line 11"/>
              <p:cNvSpPr>
                <a:spLocks noChangeShapeType="1"/>
              </p:cNvSpPr>
              <p:nvPr/>
            </p:nvSpPr>
            <p:spPr bwMode="auto">
              <a:xfrm rot="5400000">
                <a:off x="2129" y="1152"/>
                <a:ext cx="155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9" name="Rectangle 12"/>
              <p:cNvSpPr>
                <a:spLocks noChangeArrowheads="1"/>
              </p:cNvSpPr>
              <p:nvPr/>
            </p:nvSpPr>
            <p:spPr bwMode="auto">
              <a:xfrm rot="5400000">
                <a:off x="2081" y="1309"/>
                <a:ext cx="252" cy="96"/>
              </a:xfrm>
              <a:prstGeom prst="rect">
                <a:avLst/>
              </a:prstGeom>
              <a:noFill/>
              <a:ln w="38100">
                <a:solidFill>
                  <a:srgbClr val="000018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8490" name="Line 13"/>
              <p:cNvSpPr>
                <a:spLocks noChangeShapeType="1"/>
              </p:cNvSpPr>
              <p:nvPr/>
            </p:nvSpPr>
            <p:spPr bwMode="auto">
              <a:xfrm rot="5400000">
                <a:off x="2013" y="1677"/>
                <a:ext cx="387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1" name="Oval 14"/>
              <p:cNvSpPr>
                <a:spLocks noChangeArrowheads="1"/>
              </p:cNvSpPr>
              <p:nvPr/>
            </p:nvSpPr>
            <p:spPr bwMode="auto">
              <a:xfrm>
                <a:off x="1152" y="1983"/>
                <a:ext cx="68" cy="64"/>
              </a:xfrm>
              <a:prstGeom prst="ellips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8492" name="Line 15"/>
              <p:cNvSpPr>
                <a:spLocks noChangeShapeType="1"/>
              </p:cNvSpPr>
              <p:nvPr/>
            </p:nvSpPr>
            <p:spPr bwMode="auto">
              <a:xfrm>
                <a:off x="1220" y="2015"/>
                <a:ext cx="155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3" name="Rectangle 16"/>
              <p:cNvSpPr>
                <a:spLocks noChangeArrowheads="1"/>
              </p:cNvSpPr>
              <p:nvPr/>
            </p:nvSpPr>
            <p:spPr bwMode="auto">
              <a:xfrm>
                <a:off x="1377" y="1967"/>
                <a:ext cx="252" cy="96"/>
              </a:xfrm>
              <a:prstGeom prst="rect">
                <a:avLst/>
              </a:prstGeom>
              <a:noFill/>
              <a:ln w="38100">
                <a:solidFill>
                  <a:srgbClr val="000018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8494" name="Line 17"/>
              <p:cNvSpPr>
                <a:spLocks noChangeShapeType="1"/>
              </p:cNvSpPr>
              <p:nvPr/>
            </p:nvSpPr>
            <p:spPr bwMode="auto">
              <a:xfrm>
                <a:off x="1629" y="2015"/>
                <a:ext cx="387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5" name="Oval 18"/>
              <p:cNvSpPr>
                <a:spLocks noChangeArrowheads="1"/>
              </p:cNvSpPr>
              <p:nvPr/>
            </p:nvSpPr>
            <p:spPr bwMode="auto">
              <a:xfrm rot="-5390621">
                <a:off x="1836" y="2667"/>
                <a:ext cx="69" cy="64"/>
              </a:xfrm>
              <a:prstGeom prst="ellips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8496" name="Line 19"/>
              <p:cNvSpPr>
                <a:spLocks noChangeShapeType="1"/>
              </p:cNvSpPr>
              <p:nvPr/>
            </p:nvSpPr>
            <p:spPr bwMode="auto">
              <a:xfrm rot="-5390621">
                <a:off x="1794" y="2588"/>
                <a:ext cx="153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7" name="Rectangle 20"/>
              <p:cNvSpPr>
                <a:spLocks noChangeArrowheads="1"/>
              </p:cNvSpPr>
              <p:nvPr/>
            </p:nvSpPr>
            <p:spPr bwMode="auto">
              <a:xfrm rot="-5390621">
                <a:off x="1745" y="2335"/>
                <a:ext cx="252" cy="96"/>
              </a:xfrm>
              <a:prstGeom prst="rect">
                <a:avLst/>
              </a:prstGeom>
              <a:noFill/>
              <a:ln w="38100">
                <a:solidFill>
                  <a:srgbClr val="000018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8498" name="Line 21"/>
              <p:cNvSpPr>
                <a:spLocks noChangeShapeType="1"/>
              </p:cNvSpPr>
              <p:nvPr/>
            </p:nvSpPr>
            <p:spPr bwMode="auto">
              <a:xfrm rot="-5390621">
                <a:off x="1750" y="2136"/>
                <a:ext cx="243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9" name="Line 22"/>
              <p:cNvSpPr>
                <a:spLocks noChangeShapeType="1"/>
              </p:cNvSpPr>
              <p:nvPr/>
            </p:nvSpPr>
            <p:spPr bwMode="auto">
              <a:xfrm>
                <a:off x="2160" y="2783"/>
                <a:ext cx="96" cy="1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0" name="Line 23"/>
              <p:cNvSpPr>
                <a:spLocks noChangeShapeType="1"/>
              </p:cNvSpPr>
              <p:nvPr/>
            </p:nvSpPr>
            <p:spPr bwMode="auto">
              <a:xfrm>
                <a:off x="2017" y="1871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1" name="Line 24"/>
              <p:cNvSpPr>
                <a:spLocks noChangeShapeType="1"/>
              </p:cNvSpPr>
              <p:nvPr/>
            </p:nvSpPr>
            <p:spPr bwMode="auto">
              <a:xfrm flipV="1">
                <a:off x="2017" y="1871"/>
                <a:ext cx="192" cy="96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2" name="Line 25"/>
              <p:cNvSpPr>
                <a:spLocks noChangeShapeType="1"/>
              </p:cNvSpPr>
              <p:nvPr/>
            </p:nvSpPr>
            <p:spPr bwMode="auto">
              <a:xfrm>
                <a:off x="2209" y="2159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3" name="Line 26"/>
              <p:cNvSpPr>
                <a:spLocks noChangeShapeType="1"/>
              </p:cNvSpPr>
              <p:nvPr/>
            </p:nvSpPr>
            <p:spPr bwMode="auto">
              <a:xfrm>
                <a:off x="2017" y="2063"/>
                <a:ext cx="192" cy="96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4" name="Oval 27"/>
              <p:cNvSpPr>
                <a:spLocks noChangeArrowheads="1"/>
              </p:cNvSpPr>
              <p:nvPr/>
            </p:nvSpPr>
            <p:spPr bwMode="auto">
              <a:xfrm rot="-10785823">
                <a:off x="2623" y="1679"/>
                <a:ext cx="65" cy="48"/>
              </a:xfrm>
              <a:prstGeom prst="ellips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8505" name="Line 28"/>
              <p:cNvSpPr>
                <a:spLocks noChangeShapeType="1"/>
              </p:cNvSpPr>
              <p:nvPr/>
            </p:nvSpPr>
            <p:spPr bwMode="auto">
              <a:xfrm rot="-10785823">
                <a:off x="2209" y="1702"/>
                <a:ext cx="415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484" name="Text Box 29"/>
            <p:cNvSpPr txBox="1">
              <a:spLocks noChangeArrowheads="1"/>
            </p:cNvSpPr>
            <p:nvPr/>
          </p:nvSpPr>
          <p:spPr bwMode="auto">
            <a:xfrm>
              <a:off x="2061" y="1344"/>
              <a:ext cx="28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R</a:t>
              </a:r>
              <a:r>
                <a:rPr lang="en-US" altLang="zh-CN" b="1" baseline="-25000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endParaRPr lang="en-US" altLang="zh-CN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8485" name="Text Box 30"/>
            <p:cNvSpPr txBox="1">
              <a:spLocks noChangeArrowheads="1"/>
            </p:cNvSpPr>
            <p:nvPr/>
          </p:nvSpPr>
          <p:spPr bwMode="auto">
            <a:xfrm>
              <a:off x="2400" y="1824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sz="2800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8486" name="Text Box 31"/>
            <p:cNvSpPr txBox="1">
              <a:spLocks noChangeArrowheads="1"/>
            </p:cNvSpPr>
            <p:nvPr/>
          </p:nvSpPr>
          <p:spPr bwMode="auto">
            <a:xfrm>
              <a:off x="1968" y="1968"/>
              <a:ext cx="21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T</a:t>
              </a:r>
              <a:endParaRPr lang="en-US" altLang="zh-CN" sz="2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791200" y="3200400"/>
            <a:ext cx="1463675" cy="369888"/>
            <a:chOff x="3648" y="2016"/>
            <a:chExt cx="922" cy="233"/>
          </a:xfrm>
        </p:grpSpPr>
        <p:sp>
          <p:nvSpPr>
            <p:cNvPr id="18476" name="Text Box 33"/>
            <p:cNvSpPr txBox="1">
              <a:spLocks noChangeArrowheads="1"/>
            </p:cNvSpPr>
            <p:nvPr/>
          </p:nvSpPr>
          <p:spPr bwMode="auto">
            <a:xfrm>
              <a:off x="3648" y="2016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1</a:t>
              </a:r>
            </a:p>
          </p:txBody>
        </p:sp>
        <p:sp>
          <p:nvSpPr>
            <p:cNvPr id="18477" name="Text Box 34"/>
            <p:cNvSpPr txBox="1">
              <a:spLocks noChangeArrowheads="1"/>
            </p:cNvSpPr>
            <p:nvPr/>
          </p:nvSpPr>
          <p:spPr bwMode="auto">
            <a:xfrm>
              <a:off x="4272" y="2016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0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3962400" y="2057400"/>
            <a:ext cx="914400" cy="685800"/>
            <a:chOff x="2496" y="1296"/>
            <a:chExt cx="576" cy="432"/>
          </a:xfrm>
        </p:grpSpPr>
        <p:sp>
          <p:nvSpPr>
            <p:cNvPr id="18474" name="AutoShape 36"/>
            <p:cNvSpPr>
              <a:spLocks noChangeArrowheads="1"/>
            </p:cNvSpPr>
            <p:nvPr/>
          </p:nvSpPr>
          <p:spPr bwMode="auto">
            <a:xfrm>
              <a:off x="2496" y="1296"/>
              <a:ext cx="576" cy="432"/>
            </a:xfrm>
            <a:prstGeom prst="wedgeEllipseCallout">
              <a:avLst>
                <a:gd name="adj1" fmla="val -135417"/>
                <a:gd name="adj2" fmla="val 158796"/>
              </a:avLst>
            </a:prstGeom>
            <a:solidFill>
              <a:srgbClr val="FFFF99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4725" name="Rectangle 37"/>
            <p:cNvSpPr>
              <a:spLocks noChangeArrowheads="1"/>
            </p:cNvSpPr>
            <p:nvPr/>
          </p:nvSpPr>
          <p:spPr bwMode="auto">
            <a:xfrm>
              <a:off x="2544" y="1344"/>
              <a:ext cx="4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截止</a:t>
              </a:r>
              <a:endPara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962400" y="2057400"/>
            <a:ext cx="914400" cy="685800"/>
            <a:chOff x="3888" y="432"/>
            <a:chExt cx="576" cy="432"/>
          </a:xfrm>
        </p:grpSpPr>
        <p:sp>
          <p:nvSpPr>
            <p:cNvPr id="18472" name="AutoShape 39"/>
            <p:cNvSpPr>
              <a:spLocks noChangeArrowheads="1"/>
            </p:cNvSpPr>
            <p:nvPr/>
          </p:nvSpPr>
          <p:spPr bwMode="auto">
            <a:xfrm>
              <a:off x="3888" y="432"/>
              <a:ext cx="576" cy="432"/>
            </a:xfrm>
            <a:prstGeom prst="wedgeEllipseCallout">
              <a:avLst>
                <a:gd name="adj1" fmla="val -135417"/>
                <a:gd name="adj2" fmla="val 158796"/>
              </a:avLst>
            </a:prstGeom>
            <a:solidFill>
              <a:srgbClr val="FF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8473" name="Rectangle 40"/>
            <p:cNvSpPr>
              <a:spLocks noChangeArrowheads="1"/>
            </p:cNvSpPr>
            <p:nvPr/>
          </p:nvSpPr>
          <p:spPr bwMode="auto">
            <a:xfrm>
              <a:off x="3936" y="480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饱和</a:t>
              </a:r>
            </a:p>
          </p:txBody>
        </p:sp>
      </p:grpSp>
      <p:sp>
        <p:nvSpPr>
          <p:cNvPr id="18439" name="Rectangle 42"/>
          <p:cNvSpPr>
            <a:spLocks noChangeArrowheads="1"/>
          </p:cNvSpPr>
          <p:nvPr/>
        </p:nvSpPr>
        <p:spPr bwMode="auto">
          <a:xfrm>
            <a:off x="179388" y="5181600"/>
            <a:ext cx="4035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(2) </a:t>
            </a:r>
            <a:r>
              <a:rPr lang="zh-CN" altLang="zh-CN" sz="28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逻辑表达式：</a:t>
            </a:r>
            <a:r>
              <a:rPr lang="en-US" altLang="zh-CN" sz="3200" b="1" i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Y</a:t>
            </a:r>
            <a:r>
              <a:rPr lang="en-US" altLang="zh-CN" sz="32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</a:t>
            </a:r>
            <a:r>
              <a:rPr lang="en-US" altLang="zh-CN" sz="3200" b="1" i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endParaRPr lang="en-US" altLang="zh-CN" b="1">
              <a:solidFill>
                <a:srgbClr val="CC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8440" name="Line 43"/>
          <p:cNvSpPr>
            <a:spLocks noChangeShapeType="1"/>
          </p:cNvSpPr>
          <p:nvPr/>
        </p:nvSpPr>
        <p:spPr bwMode="auto">
          <a:xfrm>
            <a:off x="3422650" y="5286375"/>
            <a:ext cx="2921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32" name="Rectangle 44"/>
          <p:cNvSpPr>
            <a:spLocks noChangeArrowheads="1"/>
          </p:cNvSpPr>
          <p:nvPr/>
        </p:nvSpPr>
        <p:spPr bwMode="auto">
          <a:xfrm>
            <a:off x="609600" y="3276600"/>
            <a:ext cx="530225" cy="369888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“0”</a:t>
            </a:r>
          </a:p>
        </p:txBody>
      </p: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5943600" y="2819400"/>
            <a:ext cx="1290638" cy="369888"/>
            <a:chOff x="3744" y="1776"/>
            <a:chExt cx="813" cy="233"/>
          </a:xfrm>
        </p:grpSpPr>
        <p:sp>
          <p:nvSpPr>
            <p:cNvPr id="18470" name="Text Box 46"/>
            <p:cNvSpPr txBox="1">
              <a:spLocks noChangeArrowheads="1"/>
            </p:cNvSpPr>
            <p:nvPr/>
          </p:nvSpPr>
          <p:spPr bwMode="auto">
            <a:xfrm>
              <a:off x="4368" y="1776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8471" name="Text Box 47"/>
            <p:cNvSpPr txBox="1">
              <a:spLocks noChangeArrowheads="1"/>
            </p:cNvSpPr>
            <p:nvPr/>
          </p:nvSpPr>
          <p:spPr bwMode="auto">
            <a:xfrm>
              <a:off x="3744" y="1776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114736" name="Rectangle 48"/>
          <p:cNvSpPr>
            <a:spLocks noChangeArrowheads="1"/>
          </p:cNvSpPr>
          <p:nvPr/>
        </p:nvSpPr>
        <p:spPr bwMode="auto">
          <a:xfrm>
            <a:off x="4267200" y="2895600"/>
            <a:ext cx="658813" cy="523875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”</a:t>
            </a:r>
          </a:p>
        </p:txBody>
      </p:sp>
      <p:sp>
        <p:nvSpPr>
          <p:cNvPr id="114737" name="Text Box 49"/>
          <p:cNvSpPr txBox="1">
            <a:spLocks noChangeArrowheads="1"/>
          </p:cNvSpPr>
          <p:nvPr/>
        </p:nvSpPr>
        <p:spPr bwMode="auto">
          <a:xfrm>
            <a:off x="609600" y="115728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(1)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电路</a:t>
            </a:r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4191000" y="2971800"/>
            <a:ext cx="914400" cy="427038"/>
            <a:chOff x="2592" y="2688"/>
            <a:chExt cx="576" cy="269"/>
          </a:xfrm>
        </p:grpSpPr>
        <p:graphicFrame>
          <p:nvGraphicFramePr>
            <p:cNvPr id="18468" name="Object 51"/>
            <p:cNvGraphicFramePr>
              <a:graphicFrameLocks noChangeAspect="1"/>
            </p:cNvGraphicFramePr>
            <p:nvPr/>
          </p:nvGraphicFramePr>
          <p:xfrm>
            <a:off x="2640" y="2688"/>
            <a:ext cx="38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3" imgW="380852" imgH="266737" progId="PBrush">
                    <p:embed/>
                  </p:oleObj>
                </mc:Choice>
                <mc:Fallback>
                  <p:oleObj name="BMP 图象" r:id="rId3" imgW="380852" imgH="266737" progId="PBrush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688"/>
                          <a:ext cx="38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9" name="Text Box 52"/>
            <p:cNvSpPr txBox="1">
              <a:spLocks noChangeArrowheads="1"/>
            </p:cNvSpPr>
            <p:nvPr/>
          </p:nvSpPr>
          <p:spPr bwMode="auto">
            <a:xfrm>
              <a:off x="2592" y="2688"/>
              <a:ext cx="5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“0”</a:t>
              </a:r>
            </a:p>
          </p:txBody>
        </p: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533400" y="3276600"/>
            <a:ext cx="914400" cy="427038"/>
            <a:chOff x="2592" y="2688"/>
            <a:chExt cx="576" cy="269"/>
          </a:xfrm>
        </p:grpSpPr>
        <p:graphicFrame>
          <p:nvGraphicFramePr>
            <p:cNvPr id="18466" name="Object 54"/>
            <p:cNvGraphicFramePr>
              <a:graphicFrameLocks noChangeAspect="1"/>
            </p:cNvGraphicFramePr>
            <p:nvPr/>
          </p:nvGraphicFramePr>
          <p:xfrm>
            <a:off x="2640" y="2688"/>
            <a:ext cx="38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5" imgW="380852" imgH="266737" progId="PBrush">
                    <p:embed/>
                  </p:oleObj>
                </mc:Choice>
                <mc:Fallback>
                  <p:oleObj name="BMP 图象" r:id="rId5" imgW="380852" imgH="266737" progId="PBrush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688"/>
                          <a:ext cx="38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7" name="Text Box 55"/>
            <p:cNvSpPr txBox="1">
              <a:spLocks noChangeArrowheads="1"/>
            </p:cNvSpPr>
            <p:nvPr/>
          </p:nvSpPr>
          <p:spPr bwMode="auto">
            <a:xfrm>
              <a:off x="2592" y="2688"/>
              <a:ext cx="5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“1”</a:t>
              </a:r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5186363" y="1885950"/>
            <a:ext cx="3340100" cy="1828800"/>
            <a:chOff x="3267" y="1152"/>
            <a:chExt cx="2104" cy="1152"/>
          </a:xfrm>
        </p:grpSpPr>
        <p:grpSp>
          <p:nvGrpSpPr>
            <p:cNvPr id="18457" name="Group 57"/>
            <p:cNvGrpSpPr>
              <a:grpSpLocks/>
            </p:cNvGrpSpPr>
            <p:nvPr/>
          </p:nvGrpSpPr>
          <p:grpSpPr bwMode="auto">
            <a:xfrm>
              <a:off x="3504" y="1488"/>
              <a:ext cx="1392" cy="816"/>
              <a:chOff x="3504" y="1488"/>
              <a:chExt cx="1392" cy="816"/>
            </a:xfrm>
          </p:grpSpPr>
          <p:sp>
            <p:nvSpPr>
              <p:cNvPr id="18459" name="Text Box 58"/>
              <p:cNvSpPr txBox="1">
                <a:spLocks noChangeArrowheads="1"/>
              </p:cNvSpPr>
              <p:nvPr/>
            </p:nvSpPr>
            <p:spPr bwMode="auto">
              <a:xfrm>
                <a:off x="3744" y="1488"/>
                <a:ext cx="2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18460" name="Text Box 59"/>
              <p:cNvSpPr txBox="1">
                <a:spLocks noChangeArrowheads="1"/>
              </p:cNvSpPr>
              <p:nvPr/>
            </p:nvSpPr>
            <p:spPr bwMode="auto">
              <a:xfrm>
                <a:off x="4368" y="1488"/>
                <a:ext cx="18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</a:p>
            </p:txBody>
          </p:sp>
          <p:grpSp>
            <p:nvGrpSpPr>
              <p:cNvPr id="18461" name="Group 60"/>
              <p:cNvGrpSpPr>
                <a:grpSpLocks/>
              </p:cNvGrpSpPr>
              <p:nvPr/>
            </p:nvGrpSpPr>
            <p:grpSpPr bwMode="auto">
              <a:xfrm>
                <a:off x="3504" y="1488"/>
                <a:ext cx="1392" cy="816"/>
                <a:chOff x="3792" y="1488"/>
                <a:chExt cx="1392" cy="816"/>
              </a:xfrm>
            </p:grpSpPr>
            <p:sp>
              <p:nvSpPr>
                <p:cNvPr id="18462" name="Line 61"/>
                <p:cNvSpPr>
                  <a:spLocks noChangeShapeType="1"/>
                </p:cNvSpPr>
                <p:nvPr/>
              </p:nvSpPr>
              <p:spPr bwMode="auto">
                <a:xfrm>
                  <a:off x="3840" y="1488"/>
                  <a:ext cx="134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63" name="Line 62"/>
                <p:cNvSpPr>
                  <a:spLocks noChangeShapeType="1"/>
                </p:cNvSpPr>
                <p:nvPr/>
              </p:nvSpPr>
              <p:spPr bwMode="auto">
                <a:xfrm>
                  <a:off x="4416" y="1488"/>
                  <a:ext cx="0" cy="816"/>
                </a:xfrm>
                <a:prstGeom prst="line">
                  <a:avLst/>
                </a:prstGeom>
                <a:noFill/>
                <a:ln w="28575">
                  <a:solidFill>
                    <a:srgbClr val="000018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64" name="Line 63"/>
                <p:cNvSpPr>
                  <a:spLocks noChangeShapeType="1"/>
                </p:cNvSpPr>
                <p:nvPr/>
              </p:nvSpPr>
              <p:spPr bwMode="auto">
                <a:xfrm>
                  <a:off x="3840" y="1776"/>
                  <a:ext cx="134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65" name="Line 64"/>
                <p:cNvSpPr>
                  <a:spLocks noChangeShapeType="1"/>
                </p:cNvSpPr>
                <p:nvPr/>
              </p:nvSpPr>
              <p:spPr bwMode="auto">
                <a:xfrm>
                  <a:off x="3792" y="2304"/>
                  <a:ext cx="134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4753" name="Rectangle 65"/>
            <p:cNvSpPr>
              <a:spLocks noChangeArrowheads="1"/>
            </p:cNvSpPr>
            <p:nvPr/>
          </p:nvSpPr>
          <p:spPr bwMode="auto">
            <a:xfrm>
              <a:off x="3267" y="1152"/>
              <a:ext cx="2104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“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非” 门逻辑状态表</a:t>
              </a:r>
            </a:p>
          </p:txBody>
        </p:sp>
      </p:grpSp>
      <p:grpSp>
        <p:nvGrpSpPr>
          <p:cNvPr id="13" name="Group 66"/>
          <p:cNvGrpSpPr>
            <a:grpSpLocks/>
          </p:cNvGrpSpPr>
          <p:nvPr/>
        </p:nvGrpSpPr>
        <p:grpSpPr bwMode="auto">
          <a:xfrm>
            <a:off x="4708525" y="4114800"/>
            <a:ext cx="2827338" cy="1600200"/>
            <a:chOff x="2966" y="2592"/>
            <a:chExt cx="1781" cy="1008"/>
          </a:xfrm>
        </p:grpSpPr>
        <p:sp>
          <p:nvSpPr>
            <p:cNvPr id="18449" name="Text Box 67"/>
            <p:cNvSpPr txBox="1">
              <a:spLocks noChangeArrowheads="1"/>
            </p:cNvSpPr>
            <p:nvPr/>
          </p:nvSpPr>
          <p:spPr bwMode="auto">
            <a:xfrm>
              <a:off x="3074" y="2592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99"/>
                  </a:solidFill>
                  <a:highlight>
                    <a:srgbClr val="FFFF00"/>
                  </a:highlight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逻辑符号</a:t>
              </a:r>
              <a:endParaRPr lang="zh-CN" altLang="en-US" dirty="0">
                <a:solidFill>
                  <a:srgbClr val="000099"/>
                </a:solidFill>
                <a:highlight>
                  <a:srgbClr val="FFFF00"/>
                </a:highlight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8450" name="Rectangle 68"/>
            <p:cNvSpPr>
              <a:spLocks noChangeArrowheads="1"/>
            </p:cNvSpPr>
            <p:nvPr/>
          </p:nvSpPr>
          <p:spPr bwMode="auto">
            <a:xfrm>
              <a:off x="3643" y="3072"/>
              <a:ext cx="432" cy="528"/>
            </a:xfrm>
            <a:prstGeom prst="rect">
              <a:avLst/>
            </a:prstGeom>
            <a:noFill/>
            <a:ln w="28575">
              <a:solidFill>
                <a:srgbClr val="00001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8451" name="Line 69"/>
            <p:cNvSpPr>
              <a:spLocks noChangeShapeType="1"/>
            </p:cNvSpPr>
            <p:nvPr/>
          </p:nvSpPr>
          <p:spPr bwMode="auto">
            <a:xfrm>
              <a:off x="3211" y="3312"/>
              <a:ext cx="432" cy="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Text Box 70"/>
            <p:cNvSpPr txBox="1">
              <a:spLocks noChangeArrowheads="1"/>
            </p:cNvSpPr>
            <p:nvPr/>
          </p:nvSpPr>
          <p:spPr bwMode="auto">
            <a:xfrm>
              <a:off x="3739" y="307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8453" name="Text Box 71"/>
            <p:cNvSpPr txBox="1">
              <a:spLocks noChangeArrowheads="1"/>
            </p:cNvSpPr>
            <p:nvPr/>
          </p:nvSpPr>
          <p:spPr bwMode="auto">
            <a:xfrm>
              <a:off x="2966" y="3149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8454" name="Text Box 72"/>
            <p:cNvSpPr txBox="1">
              <a:spLocks noChangeArrowheads="1"/>
            </p:cNvSpPr>
            <p:nvPr/>
          </p:nvSpPr>
          <p:spPr bwMode="auto">
            <a:xfrm>
              <a:off x="4507" y="3169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8455" name="Line 73"/>
            <p:cNvSpPr>
              <a:spLocks noChangeShapeType="1"/>
            </p:cNvSpPr>
            <p:nvPr/>
          </p:nvSpPr>
          <p:spPr bwMode="auto">
            <a:xfrm>
              <a:off x="4149" y="3313"/>
              <a:ext cx="384" cy="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Oval 74"/>
            <p:cNvSpPr>
              <a:spLocks noChangeArrowheads="1"/>
            </p:cNvSpPr>
            <p:nvPr/>
          </p:nvSpPr>
          <p:spPr bwMode="auto">
            <a:xfrm>
              <a:off x="4075" y="3265"/>
              <a:ext cx="73" cy="73"/>
            </a:xfrm>
            <a:prstGeom prst="ellipse">
              <a:avLst/>
            </a:prstGeom>
            <a:noFill/>
            <a:ln w="28575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32" grpId="0" autoUpdateAnimBg="0"/>
      <p:bldP spid="114736" grpId="0" autoUpdateAnimBg="0"/>
      <p:bldP spid="11473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AutoShape 2"/>
          <p:cNvSpPr>
            <a:spLocks noChangeArrowheads="1"/>
          </p:cNvSpPr>
          <p:nvPr/>
        </p:nvSpPr>
        <p:spPr bwMode="auto">
          <a:xfrm>
            <a:off x="2609850" y="2787650"/>
            <a:ext cx="457200" cy="762000"/>
          </a:xfrm>
          <a:prstGeom prst="downArrow">
            <a:avLst>
              <a:gd name="adj1" fmla="val 50000"/>
              <a:gd name="adj2" fmla="val 41667"/>
            </a:avLst>
          </a:prstGeom>
          <a:gradFill rotWithShape="0">
            <a:gsLst>
              <a:gs pos="0">
                <a:srgbClr val="FFFFFF"/>
              </a:gs>
              <a:gs pos="100000">
                <a:srgbClr val="009999"/>
              </a:gs>
            </a:gsLst>
            <a:lin ang="5400000" scaled="1"/>
          </a:gra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700088" y="1062038"/>
            <a:ext cx="2325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与非门电路</a:t>
            </a:r>
          </a:p>
        </p:txBody>
      </p:sp>
      <p:sp>
        <p:nvSpPr>
          <p:cNvPr id="116740" name="Rectangle 4" descr="40%"/>
          <p:cNvSpPr>
            <a:spLocks noChangeArrowheads="1"/>
          </p:cNvSpPr>
          <p:nvPr/>
        </p:nvSpPr>
        <p:spPr bwMode="auto">
          <a:xfrm>
            <a:off x="523875" y="5845175"/>
            <a:ext cx="6048375" cy="584200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”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出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”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，全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”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出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”</a:t>
            </a:r>
            <a:endParaRPr lang="en-US" altLang="zh-CN" sz="3200" b="1">
              <a:solidFill>
                <a:schemeClr val="accent2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66775" y="1482725"/>
            <a:ext cx="2509838" cy="1746250"/>
            <a:chOff x="528" y="672"/>
            <a:chExt cx="1776" cy="1234"/>
          </a:xfrm>
        </p:grpSpPr>
        <p:sp>
          <p:nvSpPr>
            <p:cNvPr id="116742" name="Rectangle 6"/>
            <p:cNvSpPr>
              <a:spLocks noChangeArrowheads="1"/>
            </p:cNvSpPr>
            <p:nvPr/>
          </p:nvSpPr>
          <p:spPr bwMode="auto">
            <a:xfrm>
              <a:off x="720" y="1536"/>
              <a:ext cx="1023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“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与”门</a:t>
              </a:r>
            </a:p>
          </p:txBody>
        </p:sp>
        <p:sp>
          <p:nvSpPr>
            <p:cNvPr id="19553" name="Rectangle 7"/>
            <p:cNvSpPr>
              <a:spLocks noChangeArrowheads="1"/>
            </p:cNvSpPr>
            <p:nvPr/>
          </p:nvSpPr>
          <p:spPr bwMode="auto">
            <a:xfrm>
              <a:off x="1296" y="787"/>
              <a:ext cx="528" cy="7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9554" name="Line 8"/>
            <p:cNvSpPr>
              <a:spLocks noChangeShapeType="1"/>
            </p:cNvSpPr>
            <p:nvPr/>
          </p:nvSpPr>
          <p:spPr bwMode="auto">
            <a:xfrm>
              <a:off x="816" y="1104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5" name="Line 9"/>
            <p:cNvSpPr>
              <a:spLocks noChangeShapeType="1"/>
            </p:cNvSpPr>
            <p:nvPr/>
          </p:nvSpPr>
          <p:spPr bwMode="auto">
            <a:xfrm>
              <a:off x="816" y="1315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6" name="Line 10"/>
            <p:cNvSpPr>
              <a:spLocks noChangeShapeType="1"/>
            </p:cNvSpPr>
            <p:nvPr/>
          </p:nvSpPr>
          <p:spPr bwMode="auto">
            <a:xfrm>
              <a:off x="1824" y="1171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7" name="Text Box 11"/>
            <p:cNvSpPr txBox="1">
              <a:spLocks noChangeArrowheads="1"/>
            </p:cNvSpPr>
            <p:nvPr/>
          </p:nvSpPr>
          <p:spPr bwMode="auto">
            <a:xfrm>
              <a:off x="1392" y="769"/>
              <a:ext cx="336" cy="3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  <a:endParaRPr lang="en-US" altLang="zh-CN" sz="280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9558" name="Text Box 12"/>
            <p:cNvSpPr txBox="1">
              <a:spLocks noChangeArrowheads="1"/>
            </p:cNvSpPr>
            <p:nvPr/>
          </p:nvSpPr>
          <p:spPr bwMode="auto">
            <a:xfrm>
              <a:off x="576" y="672"/>
              <a:ext cx="240" cy="3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sz="320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9559" name="Text Box 13"/>
            <p:cNvSpPr txBox="1">
              <a:spLocks noChangeArrowheads="1"/>
            </p:cNvSpPr>
            <p:nvPr/>
          </p:nvSpPr>
          <p:spPr bwMode="auto">
            <a:xfrm>
              <a:off x="528" y="912"/>
              <a:ext cx="336" cy="3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sz="320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9560" name="Line 14"/>
            <p:cNvSpPr>
              <a:spLocks noChangeShapeType="1"/>
            </p:cNvSpPr>
            <p:nvPr/>
          </p:nvSpPr>
          <p:spPr bwMode="auto">
            <a:xfrm>
              <a:off x="816" y="912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1" name="Text Box 15"/>
            <p:cNvSpPr txBox="1">
              <a:spLocks noChangeArrowheads="1"/>
            </p:cNvSpPr>
            <p:nvPr/>
          </p:nvSpPr>
          <p:spPr bwMode="auto">
            <a:xfrm>
              <a:off x="528" y="1152"/>
              <a:ext cx="336" cy="3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endParaRPr lang="en-US" altLang="zh-CN" sz="3200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290638" y="3422650"/>
            <a:ext cx="2971800" cy="1768475"/>
            <a:chOff x="1011" y="2156"/>
            <a:chExt cx="1872" cy="1114"/>
          </a:xfrm>
        </p:grpSpPr>
        <p:grpSp>
          <p:nvGrpSpPr>
            <p:cNvPr id="19539" name="Group 17"/>
            <p:cNvGrpSpPr>
              <a:grpSpLocks/>
            </p:cNvGrpSpPr>
            <p:nvPr/>
          </p:nvGrpSpPr>
          <p:grpSpPr bwMode="auto">
            <a:xfrm>
              <a:off x="1011" y="2156"/>
              <a:ext cx="1872" cy="776"/>
              <a:chOff x="993" y="2093"/>
              <a:chExt cx="1872" cy="776"/>
            </a:xfrm>
          </p:grpSpPr>
          <p:sp>
            <p:nvSpPr>
              <p:cNvPr id="19541" name="Text Box 18"/>
              <p:cNvSpPr txBox="1">
                <a:spLocks noChangeArrowheads="1"/>
              </p:cNvSpPr>
              <p:nvPr/>
            </p:nvSpPr>
            <p:spPr bwMode="auto">
              <a:xfrm>
                <a:off x="2553" y="2405"/>
                <a:ext cx="312" cy="23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  <a:endPara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9542" name="Rectangle 19"/>
              <p:cNvSpPr>
                <a:spLocks noChangeArrowheads="1"/>
              </p:cNvSpPr>
              <p:nvPr/>
            </p:nvSpPr>
            <p:spPr bwMode="auto">
              <a:xfrm>
                <a:off x="1706" y="2200"/>
                <a:ext cx="490" cy="669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9543" name="Line 20"/>
              <p:cNvSpPr>
                <a:spLocks noChangeShapeType="1"/>
              </p:cNvSpPr>
              <p:nvPr/>
            </p:nvSpPr>
            <p:spPr bwMode="auto">
              <a:xfrm>
                <a:off x="1260" y="2494"/>
                <a:ext cx="44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44" name="Line 21"/>
              <p:cNvSpPr>
                <a:spLocks noChangeShapeType="1"/>
              </p:cNvSpPr>
              <p:nvPr/>
            </p:nvSpPr>
            <p:spPr bwMode="auto">
              <a:xfrm>
                <a:off x="1260" y="2690"/>
                <a:ext cx="44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45" name="Line 22"/>
              <p:cNvSpPr>
                <a:spLocks noChangeShapeType="1"/>
              </p:cNvSpPr>
              <p:nvPr/>
            </p:nvSpPr>
            <p:spPr bwMode="auto">
              <a:xfrm>
                <a:off x="2263" y="2539"/>
                <a:ext cx="312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46" name="Text Box 23"/>
              <p:cNvSpPr txBox="1">
                <a:spLocks noChangeArrowheads="1"/>
              </p:cNvSpPr>
              <p:nvPr/>
            </p:nvSpPr>
            <p:spPr bwMode="auto">
              <a:xfrm>
                <a:off x="1795" y="2182"/>
                <a:ext cx="312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&amp;</a:t>
                </a:r>
                <a:endParaRPr lang="en-US" altLang="zh-CN" sz="2800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9547" name="Text Box 24"/>
              <p:cNvSpPr txBox="1">
                <a:spLocks noChangeArrowheads="1"/>
              </p:cNvSpPr>
              <p:nvPr/>
            </p:nvSpPr>
            <p:spPr bwMode="auto">
              <a:xfrm>
                <a:off x="1038" y="2093"/>
                <a:ext cx="222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</a:t>
                </a:r>
                <a:endParaRPr lang="en-US" altLang="zh-CN" sz="3200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9548" name="Text Box 25"/>
              <p:cNvSpPr txBox="1">
                <a:spLocks noChangeArrowheads="1"/>
              </p:cNvSpPr>
              <p:nvPr/>
            </p:nvSpPr>
            <p:spPr bwMode="auto">
              <a:xfrm>
                <a:off x="993" y="2316"/>
                <a:ext cx="312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B</a:t>
                </a:r>
                <a:endParaRPr lang="en-US" altLang="zh-CN" sz="3200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9549" name="Line 26"/>
              <p:cNvSpPr>
                <a:spLocks noChangeShapeType="1"/>
              </p:cNvSpPr>
              <p:nvPr/>
            </p:nvSpPr>
            <p:spPr bwMode="auto">
              <a:xfrm>
                <a:off x="1260" y="2316"/>
                <a:ext cx="44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50" name="Text Box 27"/>
              <p:cNvSpPr txBox="1">
                <a:spLocks noChangeArrowheads="1"/>
              </p:cNvSpPr>
              <p:nvPr/>
            </p:nvSpPr>
            <p:spPr bwMode="auto">
              <a:xfrm>
                <a:off x="993" y="2539"/>
                <a:ext cx="312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C</a:t>
                </a:r>
                <a:endParaRPr lang="en-US" altLang="zh-CN" sz="3200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9551" name="Oval 28"/>
              <p:cNvSpPr>
                <a:spLocks noChangeArrowheads="1"/>
              </p:cNvSpPr>
              <p:nvPr/>
            </p:nvSpPr>
            <p:spPr bwMode="auto">
              <a:xfrm>
                <a:off x="2196" y="2494"/>
                <a:ext cx="68" cy="68"/>
              </a:xfrm>
              <a:prstGeom prst="ellipse">
                <a:avLst/>
              </a:prstGeom>
              <a:noFill/>
              <a:ln w="28575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116765" name="Rectangle 29"/>
            <p:cNvSpPr>
              <a:spLocks noChangeArrowheads="1"/>
            </p:cNvSpPr>
            <p:nvPr/>
          </p:nvSpPr>
          <p:spPr bwMode="auto">
            <a:xfrm>
              <a:off x="1394" y="2940"/>
              <a:ext cx="113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“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与非”门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429250" y="1219200"/>
            <a:ext cx="3700463" cy="4252913"/>
            <a:chOff x="3420" y="768"/>
            <a:chExt cx="2331" cy="2679"/>
          </a:xfrm>
        </p:grpSpPr>
        <p:grpSp>
          <p:nvGrpSpPr>
            <p:cNvPr id="19479" name="Group 31"/>
            <p:cNvGrpSpPr>
              <a:grpSpLocks/>
            </p:cNvGrpSpPr>
            <p:nvPr/>
          </p:nvGrpSpPr>
          <p:grpSpPr bwMode="auto">
            <a:xfrm>
              <a:off x="3564" y="1440"/>
              <a:ext cx="1728" cy="327"/>
              <a:chOff x="3264" y="1248"/>
              <a:chExt cx="1728" cy="327"/>
            </a:xfrm>
          </p:grpSpPr>
          <p:grpSp>
            <p:nvGrpSpPr>
              <p:cNvPr id="19534" name="Group 32"/>
              <p:cNvGrpSpPr>
                <a:grpSpLocks/>
              </p:cNvGrpSpPr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19536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953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953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19535" name="Text Box 36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9480" name="Group 37"/>
            <p:cNvGrpSpPr>
              <a:grpSpLocks/>
            </p:cNvGrpSpPr>
            <p:nvPr/>
          </p:nvGrpSpPr>
          <p:grpSpPr bwMode="auto">
            <a:xfrm>
              <a:off x="3564" y="1680"/>
              <a:ext cx="1728" cy="327"/>
              <a:chOff x="3264" y="1248"/>
              <a:chExt cx="1728" cy="327"/>
            </a:xfrm>
          </p:grpSpPr>
          <p:grpSp>
            <p:nvGrpSpPr>
              <p:cNvPr id="19529" name="Group 38"/>
              <p:cNvGrpSpPr>
                <a:grpSpLocks/>
              </p:cNvGrpSpPr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1953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953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953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19530" name="Text Box 42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9481" name="Group 43"/>
            <p:cNvGrpSpPr>
              <a:grpSpLocks/>
            </p:cNvGrpSpPr>
            <p:nvPr/>
          </p:nvGrpSpPr>
          <p:grpSpPr bwMode="auto">
            <a:xfrm>
              <a:off x="3564" y="1920"/>
              <a:ext cx="1728" cy="1287"/>
              <a:chOff x="3264" y="1728"/>
              <a:chExt cx="1728" cy="1287"/>
            </a:xfrm>
          </p:grpSpPr>
          <p:grpSp>
            <p:nvGrpSpPr>
              <p:cNvPr id="19499" name="Group 44"/>
              <p:cNvGrpSpPr>
                <a:grpSpLocks/>
              </p:cNvGrpSpPr>
              <p:nvPr/>
            </p:nvGrpSpPr>
            <p:grpSpPr bwMode="auto">
              <a:xfrm>
                <a:off x="3264" y="2448"/>
                <a:ext cx="1728" cy="327"/>
                <a:chOff x="3264" y="1248"/>
                <a:chExt cx="1728" cy="327"/>
              </a:xfrm>
            </p:grpSpPr>
            <p:grpSp>
              <p:nvGrpSpPr>
                <p:cNvPr id="19524" name="Group 45"/>
                <p:cNvGrpSpPr>
                  <a:grpSpLocks/>
                </p:cNvGrpSpPr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19526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9527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9528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19525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9500" name="Group 50"/>
              <p:cNvGrpSpPr>
                <a:grpSpLocks/>
              </p:cNvGrpSpPr>
              <p:nvPr/>
            </p:nvGrpSpPr>
            <p:grpSpPr bwMode="auto">
              <a:xfrm>
                <a:off x="3264" y="2688"/>
                <a:ext cx="1728" cy="327"/>
                <a:chOff x="3264" y="1248"/>
                <a:chExt cx="1728" cy="327"/>
              </a:xfrm>
            </p:grpSpPr>
            <p:grpSp>
              <p:nvGrpSpPr>
                <p:cNvPr id="19519" name="Group 51"/>
                <p:cNvGrpSpPr>
                  <a:grpSpLocks/>
                </p:cNvGrpSpPr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19521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9522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9523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19520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9501" name="Group 56"/>
              <p:cNvGrpSpPr>
                <a:grpSpLocks/>
              </p:cNvGrpSpPr>
              <p:nvPr/>
            </p:nvGrpSpPr>
            <p:grpSpPr bwMode="auto">
              <a:xfrm>
                <a:off x="3264" y="2208"/>
                <a:ext cx="1728" cy="327"/>
                <a:chOff x="3264" y="1248"/>
                <a:chExt cx="1728" cy="327"/>
              </a:xfrm>
            </p:grpSpPr>
            <p:grpSp>
              <p:nvGrpSpPr>
                <p:cNvPr id="19514" name="Group 57"/>
                <p:cNvGrpSpPr>
                  <a:grpSpLocks/>
                </p:cNvGrpSpPr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19516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9517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9518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1951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9502" name="Group 62"/>
              <p:cNvGrpSpPr>
                <a:grpSpLocks/>
              </p:cNvGrpSpPr>
              <p:nvPr/>
            </p:nvGrpSpPr>
            <p:grpSpPr bwMode="auto">
              <a:xfrm>
                <a:off x="3264" y="1968"/>
                <a:ext cx="1728" cy="327"/>
                <a:chOff x="3264" y="1248"/>
                <a:chExt cx="1728" cy="327"/>
              </a:xfrm>
            </p:grpSpPr>
            <p:grpSp>
              <p:nvGrpSpPr>
                <p:cNvPr id="19509" name="Group 63"/>
                <p:cNvGrpSpPr>
                  <a:grpSpLocks/>
                </p:cNvGrpSpPr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19511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9512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9513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1951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9503" name="Group 68"/>
              <p:cNvGrpSpPr>
                <a:grpSpLocks/>
              </p:cNvGrpSpPr>
              <p:nvPr/>
            </p:nvGrpSpPr>
            <p:grpSpPr bwMode="auto">
              <a:xfrm>
                <a:off x="3264" y="1728"/>
                <a:ext cx="1728" cy="327"/>
                <a:chOff x="3264" y="1248"/>
                <a:chExt cx="1728" cy="327"/>
              </a:xfrm>
            </p:grpSpPr>
            <p:grpSp>
              <p:nvGrpSpPr>
                <p:cNvPr id="19504" name="Group 69"/>
                <p:cNvGrpSpPr>
                  <a:grpSpLocks/>
                </p:cNvGrpSpPr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19506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9507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9508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1950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</p:grpSp>
        <p:grpSp>
          <p:nvGrpSpPr>
            <p:cNvPr id="19482" name="Group 74"/>
            <p:cNvGrpSpPr>
              <a:grpSpLocks/>
            </p:cNvGrpSpPr>
            <p:nvPr/>
          </p:nvGrpSpPr>
          <p:grpSpPr bwMode="auto">
            <a:xfrm>
              <a:off x="3564" y="3120"/>
              <a:ext cx="1728" cy="327"/>
              <a:chOff x="3264" y="1248"/>
              <a:chExt cx="1728" cy="327"/>
            </a:xfrm>
          </p:grpSpPr>
          <p:grpSp>
            <p:nvGrpSpPr>
              <p:cNvPr id="19494" name="Group 75"/>
              <p:cNvGrpSpPr>
                <a:grpSpLocks/>
              </p:cNvGrpSpPr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1949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9497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9498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19495" name="Text Box 79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19483" name="Text Box 80"/>
            <p:cNvSpPr txBox="1">
              <a:spLocks noChangeArrowheads="1"/>
            </p:cNvSpPr>
            <p:nvPr/>
          </p:nvSpPr>
          <p:spPr bwMode="auto">
            <a:xfrm>
              <a:off x="3564" y="1104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sz="2800" b="1" i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9484" name="Text Box 81"/>
            <p:cNvSpPr txBox="1">
              <a:spLocks noChangeArrowheads="1"/>
            </p:cNvSpPr>
            <p:nvPr/>
          </p:nvSpPr>
          <p:spPr bwMode="auto">
            <a:xfrm>
              <a:off x="4044" y="1104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sz="3200" b="1" i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9485" name="Text Box 82"/>
            <p:cNvSpPr txBox="1">
              <a:spLocks noChangeArrowheads="1"/>
            </p:cNvSpPr>
            <p:nvPr/>
          </p:nvSpPr>
          <p:spPr bwMode="auto">
            <a:xfrm>
              <a:off x="5004" y="1104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sz="3200" b="1" i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9486" name="Line 83"/>
            <p:cNvSpPr>
              <a:spLocks noChangeShapeType="1"/>
            </p:cNvSpPr>
            <p:nvPr/>
          </p:nvSpPr>
          <p:spPr bwMode="auto">
            <a:xfrm>
              <a:off x="4428" y="1104"/>
              <a:ext cx="0" cy="230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7" name="Line 84"/>
            <p:cNvSpPr>
              <a:spLocks noChangeShapeType="1"/>
            </p:cNvSpPr>
            <p:nvPr/>
          </p:nvSpPr>
          <p:spPr bwMode="auto">
            <a:xfrm>
              <a:off x="3900" y="1104"/>
              <a:ext cx="0" cy="230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8" name="Line 85"/>
            <p:cNvSpPr>
              <a:spLocks noChangeShapeType="1"/>
            </p:cNvSpPr>
            <p:nvPr/>
          </p:nvSpPr>
          <p:spPr bwMode="auto">
            <a:xfrm>
              <a:off x="3516" y="1440"/>
              <a:ext cx="1776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9" name="Line 86"/>
            <p:cNvSpPr>
              <a:spLocks noChangeShapeType="1"/>
            </p:cNvSpPr>
            <p:nvPr/>
          </p:nvSpPr>
          <p:spPr bwMode="auto">
            <a:xfrm>
              <a:off x="3480" y="3408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0" name="Line 87"/>
            <p:cNvSpPr>
              <a:spLocks noChangeShapeType="1"/>
            </p:cNvSpPr>
            <p:nvPr/>
          </p:nvSpPr>
          <p:spPr bwMode="auto">
            <a:xfrm>
              <a:off x="4956" y="1104"/>
              <a:ext cx="0" cy="230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1" name="Text Box 88"/>
            <p:cNvSpPr txBox="1">
              <a:spLocks noChangeArrowheads="1"/>
            </p:cNvSpPr>
            <p:nvPr/>
          </p:nvSpPr>
          <p:spPr bwMode="auto">
            <a:xfrm>
              <a:off x="4572" y="1104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endParaRPr lang="en-US" altLang="zh-CN" sz="3200" b="1" i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9492" name="Line 89"/>
            <p:cNvSpPr>
              <a:spLocks noChangeShapeType="1"/>
            </p:cNvSpPr>
            <p:nvPr/>
          </p:nvSpPr>
          <p:spPr bwMode="auto">
            <a:xfrm>
              <a:off x="3516" y="1104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826" name="Rectangle 90"/>
            <p:cNvSpPr>
              <a:spLocks noChangeArrowheads="1"/>
            </p:cNvSpPr>
            <p:nvPr/>
          </p:nvSpPr>
          <p:spPr bwMode="auto">
            <a:xfrm>
              <a:off x="3420" y="768"/>
              <a:ext cx="233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“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与非” 门逻辑状态表</a:t>
              </a:r>
            </a:p>
          </p:txBody>
        </p:sp>
      </p:grpSp>
      <p:grpSp>
        <p:nvGrpSpPr>
          <p:cNvPr id="23" name="Group 91"/>
          <p:cNvGrpSpPr>
            <a:grpSpLocks/>
          </p:cNvGrpSpPr>
          <p:nvPr/>
        </p:nvGrpSpPr>
        <p:grpSpPr bwMode="auto">
          <a:xfrm>
            <a:off x="820738" y="5097463"/>
            <a:ext cx="4465637" cy="584200"/>
            <a:chOff x="576" y="3216"/>
            <a:chExt cx="2641" cy="368"/>
          </a:xfrm>
        </p:grpSpPr>
        <p:grpSp>
          <p:nvGrpSpPr>
            <p:cNvPr id="19473" name="Group 92"/>
            <p:cNvGrpSpPr>
              <a:grpSpLocks/>
            </p:cNvGrpSpPr>
            <p:nvPr/>
          </p:nvGrpSpPr>
          <p:grpSpPr bwMode="auto">
            <a:xfrm>
              <a:off x="576" y="3216"/>
              <a:ext cx="2641" cy="368"/>
              <a:chOff x="528" y="802"/>
              <a:chExt cx="2641" cy="368"/>
            </a:xfrm>
          </p:grpSpPr>
          <p:sp>
            <p:nvSpPr>
              <p:cNvPr id="19475" name="Rectangle 93"/>
              <p:cNvSpPr>
                <a:spLocks noChangeArrowheads="1"/>
              </p:cNvSpPr>
              <p:nvPr/>
            </p:nvSpPr>
            <p:spPr bwMode="auto">
              <a:xfrm>
                <a:off x="1920" y="802"/>
                <a:ext cx="1249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200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Y= A  B  C</a:t>
                </a:r>
                <a:endParaRPr lang="en-US" altLang="zh-CN" b="1" i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6830" name="Rectangle 94"/>
              <p:cNvSpPr>
                <a:spLocks noChangeArrowheads="1"/>
              </p:cNvSpPr>
              <p:nvPr/>
            </p:nvSpPr>
            <p:spPr bwMode="auto">
              <a:xfrm>
                <a:off x="528" y="817"/>
                <a:ext cx="13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逻辑表达式： </a:t>
                </a:r>
              </a:p>
            </p:txBody>
          </p:sp>
          <p:sp>
            <p:nvSpPr>
              <p:cNvPr id="19477" name="Oval 95"/>
              <p:cNvSpPr>
                <a:spLocks noChangeArrowheads="1"/>
              </p:cNvSpPr>
              <p:nvPr/>
            </p:nvSpPr>
            <p:spPr bwMode="auto">
              <a:xfrm>
                <a:off x="2488" y="960"/>
                <a:ext cx="48" cy="48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9478" name="Oval 96"/>
              <p:cNvSpPr>
                <a:spLocks noChangeArrowheads="1"/>
              </p:cNvSpPr>
              <p:nvPr/>
            </p:nvSpPr>
            <p:spPr bwMode="auto">
              <a:xfrm>
                <a:off x="2783" y="960"/>
                <a:ext cx="48" cy="48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19474" name="Line 97"/>
            <p:cNvSpPr>
              <a:spLocks noChangeShapeType="1"/>
            </p:cNvSpPr>
            <p:nvPr/>
          </p:nvSpPr>
          <p:spPr bwMode="auto">
            <a:xfrm>
              <a:off x="2372" y="3264"/>
              <a:ext cx="72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98"/>
          <p:cNvGrpSpPr>
            <a:grpSpLocks/>
          </p:cNvGrpSpPr>
          <p:nvPr/>
        </p:nvGrpSpPr>
        <p:grpSpPr bwMode="auto">
          <a:xfrm>
            <a:off x="3351213" y="1762125"/>
            <a:ext cx="1620837" cy="790575"/>
            <a:chOff x="2291" y="1029"/>
            <a:chExt cx="1021" cy="498"/>
          </a:xfrm>
        </p:grpSpPr>
        <p:sp>
          <p:nvSpPr>
            <p:cNvPr id="19468" name="Rectangle 99"/>
            <p:cNvSpPr>
              <a:spLocks noChangeArrowheads="1"/>
            </p:cNvSpPr>
            <p:nvPr/>
          </p:nvSpPr>
          <p:spPr bwMode="auto">
            <a:xfrm>
              <a:off x="2291" y="1039"/>
              <a:ext cx="400" cy="488"/>
            </a:xfrm>
            <a:prstGeom prst="rect">
              <a:avLst/>
            </a:prstGeom>
            <a:noFill/>
            <a:ln w="28575">
              <a:solidFill>
                <a:srgbClr val="00001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9469" name="Text Box 100"/>
            <p:cNvSpPr txBox="1">
              <a:spLocks noChangeArrowheads="1"/>
            </p:cNvSpPr>
            <p:nvPr/>
          </p:nvSpPr>
          <p:spPr bwMode="auto">
            <a:xfrm>
              <a:off x="2372" y="102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9470" name="Text Box 101"/>
            <p:cNvSpPr txBox="1">
              <a:spLocks noChangeArrowheads="1"/>
            </p:cNvSpPr>
            <p:nvPr/>
          </p:nvSpPr>
          <p:spPr bwMode="auto">
            <a:xfrm>
              <a:off x="3090" y="1135"/>
              <a:ext cx="222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9471" name="Line 102"/>
            <p:cNvSpPr>
              <a:spLocks noChangeShapeType="1"/>
            </p:cNvSpPr>
            <p:nvPr/>
          </p:nvSpPr>
          <p:spPr bwMode="auto">
            <a:xfrm>
              <a:off x="2759" y="1298"/>
              <a:ext cx="355" cy="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2" name="Oval 103"/>
            <p:cNvSpPr>
              <a:spLocks noChangeArrowheads="1"/>
            </p:cNvSpPr>
            <p:nvPr/>
          </p:nvSpPr>
          <p:spPr bwMode="auto">
            <a:xfrm>
              <a:off x="2691" y="1254"/>
              <a:ext cx="67" cy="67"/>
            </a:xfrm>
            <a:prstGeom prst="ellipse">
              <a:avLst/>
            </a:prstGeom>
            <a:noFill/>
            <a:ln w="28575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116840" name="Rectangle 104"/>
          <p:cNvSpPr>
            <a:spLocks noChangeArrowheads="1"/>
          </p:cNvSpPr>
          <p:nvPr/>
        </p:nvSpPr>
        <p:spPr bwMode="auto">
          <a:xfrm>
            <a:off x="3143250" y="2624138"/>
            <a:ext cx="14462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非”门</a:t>
            </a:r>
          </a:p>
        </p:txBody>
      </p:sp>
      <p:sp>
        <p:nvSpPr>
          <p:cNvPr id="116841" name="Rectangle 105"/>
          <p:cNvSpPr>
            <a:spLocks noChangeArrowheads="1"/>
          </p:cNvSpPr>
          <p:nvPr/>
        </p:nvSpPr>
        <p:spPr bwMode="auto">
          <a:xfrm>
            <a:off x="685800" y="519113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20.2.3 </a:t>
            </a: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基本逻辑门电路的组合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nimBg="1"/>
      <p:bldP spid="116739" grpId="0" autoUpdateAnimBg="0"/>
      <p:bldP spid="116740" grpId="0" animBg="1" autoUpdateAnimBg="0"/>
      <p:bldP spid="11684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690563" y="1828800"/>
            <a:ext cx="8001000" cy="1501775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1.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掌握基本门电路的逻辑功能、逻辑符号、真值表和逻辑表达式。了解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TTL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门电路、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CMOS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门电路的特点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;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690563" y="3733800"/>
            <a:ext cx="6553200" cy="541338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3.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会分析和设计简单的组合逻辑电路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;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690563" y="4267200"/>
            <a:ext cx="8229600" cy="1127125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FontTx/>
              <a:buAutoNum type="arabicPeriod" startAt="4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理解加法器、编码器、译码器等常用组合逻辑</a:t>
            </a:r>
          </a:p>
          <a:p>
            <a:pPr marL="457200" indent="-45720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电路的工作原理和功能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;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690563" y="5338763"/>
            <a:ext cx="5715000" cy="541337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5.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学会数字集成电路的使用方法。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690563" y="1143000"/>
            <a:ext cx="222408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本章要求：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690563" y="3276600"/>
            <a:ext cx="7943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2.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会用逻辑代数的基本运算法则化简逻辑函数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;  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304800" y="5334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新魏" pitchFamily="2" charset="-122"/>
              </a:rPr>
              <a:t>20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章 门电路和组合逻辑电路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  <p:bldP spid="95235" grpId="0" autoUpdateAnimBg="0"/>
      <p:bldP spid="95236" grpId="0" autoUpdateAnimBg="0"/>
      <p:bldP spid="95237" grpId="0" autoUpdateAnimBg="0"/>
      <p:bldP spid="9523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AutoShape 2"/>
          <p:cNvSpPr>
            <a:spLocks noChangeArrowheads="1"/>
          </p:cNvSpPr>
          <p:nvPr/>
        </p:nvSpPr>
        <p:spPr bwMode="auto">
          <a:xfrm>
            <a:off x="2767013" y="2759075"/>
            <a:ext cx="457200" cy="762000"/>
          </a:xfrm>
          <a:prstGeom prst="downArrow">
            <a:avLst>
              <a:gd name="adj1" fmla="val 50000"/>
              <a:gd name="adj2" fmla="val 41667"/>
            </a:avLst>
          </a:prstGeom>
          <a:gradFill rotWithShape="0">
            <a:gsLst>
              <a:gs pos="0">
                <a:srgbClr val="FFFFFF"/>
              </a:gs>
              <a:gs pos="100000">
                <a:srgbClr val="009999"/>
              </a:gs>
            </a:gsLst>
            <a:lin ang="5400000" scaled="1"/>
          </a:gra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700088" y="1062038"/>
            <a:ext cx="2428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2.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或非门电路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7800" y="3394075"/>
            <a:ext cx="3052763" cy="1768475"/>
            <a:chOff x="1011" y="2156"/>
            <a:chExt cx="1923" cy="1114"/>
          </a:xfrm>
        </p:grpSpPr>
        <p:grpSp>
          <p:nvGrpSpPr>
            <p:cNvPr id="20575" name="Group 5"/>
            <p:cNvGrpSpPr>
              <a:grpSpLocks/>
            </p:cNvGrpSpPr>
            <p:nvPr/>
          </p:nvGrpSpPr>
          <p:grpSpPr bwMode="auto">
            <a:xfrm>
              <a:off x="1011" y="2156"/>
              <a:ext cx="1923" cy="776"/>
              <a:chOff x="993" y="2093"/>
              <a:chExt cx="1923" cy="776"/>
            </a:xfrm>
          </p:grpSpPr>
          <p:sp>
            <p:nvSpPr>
              <p:cNvPr id="20577" name="Text Box 6"/>
              <p:cNvSpPr txBox="1">
                <a:spLocks noChangeArrowheads="1"/>
              </p:cNvSpPr>
              <p:nvPr/>
            </p:nvSpPr>
            <p:spPr bwMode="auto">
              <a:xfrm>
                <a:off x="2553" y="2405"/>
                <a:ext cx="363" cy="23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  <a:endPara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0578" name="Rectangle 7"/>
              <p:cNvSpPr>
                <a:spLocks noChangeArrowheads="1"/>
              </p:cNvSpPr>
              <p:nvPr/>
            </p:nvSpPr>
            <p:spPr bwMode="auto">
              <a:xfrm>
                <a:off x="1706" y="2200"/>
                <a:ext cx="490" cy="669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0579" name="Line 8"/>
              <p:cNvSpPr>
                <a:spLocks noChangeShapeType="1"/>
              </p:cNvSpPr>
              <p:nvPr/>
            </p:nvSpPr>
            <p:spPr bwMode="auto">
              <a:xfrm>
                <a:off x="1260" y="2494"/>
                <a:ext cx="44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80" name="Line 9"/>
              <p:cNvSpPr>
                <a:spLocks noChangeShapeType="1"/>
              </p:cNvSpPr>
              <p:nvPr/>
            </p:nvSpPr>
            <p:spPr bwMode="auto">
              <a:xfrm>
                <a:off x="1260" y="2690"/>
                <a:ext cx="44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81" name="Line 10"/>
              <p:cNvSpPr>
                <a:spLocks noChangeShapeType="1"/>
              </p:cNvSpPr>
              <p:nvPr/>
            </p:nvSpPr>
            <p:spPr bwMode="auto">
              <a:xfrm>
                <a:off x="2263" y="2539"/>
                <a:ext cx="312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82" name="Text Box 11"/>
              <p:cNvSpPr txBox="1">
                <a:spLocks noChangeArrowheads="1"/>
              </p:cNvSpPr>
              <p:nvPr/>
            </p:nvSpPr>
            <p:spPr bwMode="auto">
              <a:xfrm>
                <a:off x="1795" y="2182"/>
                <a:ext cx="486" cy="3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Times New Roman" pitchFamily="18" charset="0"/>
                    <a:ea typeface="MS UI Gothic" pitchFamily="34" charset="-128"/>
                    <a:cs typeface="Times New Roman" pitchFamily="18" charset="0"/>
                  </a:rPr>
                  <a:t>&gt; 1</a:t>
                </a:r>
              </a:p>
            </p:txBody>
          </p:sp>
          <p:sp>
            <p:nvSpPr>
              <p:cNvPr id="20583" name="Text Box 12"/>
              <p:cNvSpPr txBox="1">
                <a:spLocks noChangeArrowheads="1"/>
              </p:cNvSpPr>
              <p:nvPr/>
            </p:nvSpPr>
            <p:spPr bwMode="auto">
              <a:xfrm>
                <a:off x="1038" y="2093"/>
                <a:ext cx="222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</a:t>
                </a:r>
                <a:endParaRPr lang="en-US" altLang="zh-CN" sz="3200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0584" name="Text Box 13"/>
              <p:cNvSpPr txBox="1">
                <a:spLocks noChangeArrowheads="1"/>
              </p:cNvSpPr>
              <p:nvPr/>
            </p:nvSpPr>
            <p:spPr bwMode="auto">
              <a:xfrm>
                <a:off x="993" y="2316"/>
                <a:ext cx="312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B</a:t>
                </a:r>
                <a:endParaRPr lang="en-US" altLang="zh-CN" sz="3200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0585" name="Line 14"/>
              <p:cNvSpPr>
                <a:spLocks noChangeShapeType="1"/>
              </p:cNvSpPr>
              <p:nvPr/>
            </p:nvSpPr>
            <p:spPr bwMode="auto">
              <a:xfrm>
                <a:off x="1260" y="2316"/>
                <a:ext cx="44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86" name="Text Box 15"/>
              <p:cNvSpPr txBox="1">
                <a:spLocks noChangeArrowheads="1"/>
              </p:cNvSpPr>
              <p:nvPr/>
            </p:nvSpPr>
            <p:spPr bwMode="auto">
              <a:xfrm>
                <a:off x="993" y="2539"/>
                <a:ext cx="312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C</a:t>
                </a:r>
                <a:endParaRPr lang="en-US" altLang="zh-CN" sz="3200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0587" name="Oval 16"/>
              <p:cNvSpPr>
                <a:spLocks noChangeArrowheads="1"/>
              </p:cNvSpPr>
              <p:nvPr/>
            </p:nvSpPr>
            <p:spPr bwMode="auto">
              <a:xfrm>
                <a:off x="2196" y="2494"/>
                <a:ext cx="68" cy="68"/>
              </a:xfrm>
              <a:prstGeom prst="ellipse">
                <a:avLst/>
              </a:prstGeom>
              <a:noFill/>
              <a:ln w="28575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117777" name="Rectangle 17"/>
            <p:cNvSpPr>
              <a:spLocks noChangeArrowheads="1"/>
            </p:cNvSpPr>
            <p:nvPr/>
          </p:nvSpPr>
          <p:spPr bwMode="auto">
            <a:xfrm>
              <a:off x="1394" y="2940"/>
              <a:ext cx="113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“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或非”门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508375" y="1733550"/>
            <a:ext cx="1620838" cy="790575"/>
            <a:chOff x="2291" y="1029"/>
            <a:chExt cx="1021" cy="498"/>
          </a:xfrm>
        </p:grpSpPr>
        <p:sp>
          <p:nvSpPr>
            <p:cNvPr id="20570" name="Rectangle 19"/>
            <p:cNvSpPr>
              <a:spLocks noChangeArrowheads="1"/>
            </p:cNvSpPr>
            <p:nvPr/>
          </p:nvSpPr>
          <p:spPr bwMode="auto">
            <a:xfrm>
              <a:off x="2291" y="1039"/>
              <a:ext cx="400" cy="488"/>
            </a:xfrm>
            <a:prstGeom prst="rect">
              <a:avLst/>
            </a:prstGeom>
            <a:noFill/>
            <a:ln w="28575">
              <a:solidFill>
                <a:srgbClr val="00001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0571" name="Text Box 20"/>
            <p:cNvSpPr txBox="1">
              <a:spLocks noChangeArrowheads="1"/>
            </p:cNvSpPr>
            <p:nvPr/>
          </p:nvSpPr>
          <p:spPr bwMode="auto">
            <a:xfrm>
              <a:off x="2372" y="102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0572" name="Text Box 21"/>
            <p:cNvSpPr txBox="1">
              <a:spLocks noChangeArrowheads="1"/>
            </p:cNvSpPr>
            <p:nvPr/>
          </p:nvSpPr>
          <p:spPr bwMode="auto">
            <a:xfrm>
              <a:off x="3090" y="1135"/>
              <a:ext cx="222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0573" name="Line 22"/>
            <p:cNvSpPr>
              <a:spLocks noChangeShapeType="1"/>
            </p:cNvSpPr>
            <p:nvPr/>
          </p:nvSpPr>
          <p:spPr bwMode="auto">
            <a:xfrm>
              <a:off x="2759" y="1298"/>
              <a:ext cx="355" cy="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4" name="Oval 23"/>
            <p:cNvSpPr>
              <a:spLocks noChangeArrowheads="1"/>
            </p:cNvSpPr>
            <p:nvPr/>
          </p:nvSpPr>
          <p:spPr bwMode="auto">
            <a:xfrm>
              <a:off x="2691" y="1254"/>
              <a:ext cx="67" cy="67"/>
            </a:xfrm>
            <a:prstGeom prst="ellipse">
              <a:avLst/>
            </a:prstGeom>
            <a:noFill/>
            <a:ln w="28575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685800" y="519113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20.2.3</a:t>
            </a:r>
            <a:r>
              <a:rPr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 </a:t>
            </a: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基本逻辑门电路的组合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023938" y="1454150"/>
            <a:ext cx="2509837" cy="1746250"/>
            <a:chOff x="546" y="934"/>
            <a:chExt cx="1581" cy="1100"/>
          </a:xfrm>
        </p:grpSpPr>
        <p:grpSp>
          <p:nvGrpSpPr>
            <p:cNvPr id="20556" name="Group 26"/>
            <p:cNvGrpSpPr>
              <a:grpSpLocks/>
            </p:cNvGrpSpPr>
            <p:nvPr/>
          </p:nvGrpSpPr>
          <p:grpSpPr bwMode="auto">
            <a:xfrm>
              <a:off x="546" y="934"/>
              <a:ext cx="1581" cy="1100"/>
              <a:chOff x="528" y="672"/>
              <a:chExt cx="1776" cy="1234"/>
            </a:xfrm>
          </p:grpSpPr>
          <p:sp>
            <p:nvSpPr>
              <p:cNvPr id="117787" name="Rectangle 27"/>
              <p:cNvSpPr>
                <a:spLocks noChangeArrowheads="1"/>
              </p:cNvSpPr>
              <p:nvPr/>
            </p:nvSpPr>
            <p:spPr bwMode="auto">
              <a:xfrm>
                <a:off x="720" y="1536"/>
                <a:ext cx="1023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“</a:t>
                </a:r>
                <a:r>
                  <a:rPr lang="zh-CN" altLang="en-US" sz="28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或”门</a:t>
                </a:r>
              </a:p>
            </p:txBody>
          </p:sp>
          <p:sp>
            <p:nvSpPr>
              <p:cNvPr id="20561" name="Rectangle 28"/>
              <p:cNvSpPr>
                <a:spLocks noChangeArrowheads="1"/>
              </p:cNvSpPr>
              <p:nvPr/>
            </p:nvSpPr>
            <p:spPr bwMode="auto">
              <a:xfrm>
                <a:off x="1296" y="787"/>
                <a:ext cx="528" cy="72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0562" name="Line 29"/>
              <p:cNvSpPr>
                <a:spLocks noChangeShapeType="1"/>
              </p:cNvSpPr>
              <p:nvPr/>
            </p:nvSpPr>
            <p:spPr bwMode="auto">
              <a:xfrm>
                <a:off x="816" y="1104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3" name="Line 30"/>
              <p:cNvSpPr>
                <a:spLocks noChangeShapeType="1"/>
              </p:cNvSpPr>
              <p:nvPr/>
            </p:nvSpPr>
            <p:spPr bwMode="auto">
              <a:xfrm>
                <a:off x="816" y="1315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4" name="Line 31"/>
              <p:cNvSpPr>
                <a:spLocks noChangeShapeType="1"/>
              </p:cNvSpPr>
              <p:nvPr/>
            </p:nvSpPr>
            <p:spPr bwMode="auto">
              <a:xfrm>
                <a:off x="1824" y="1171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5" name="Text Box 32"/>
              <p:cNvSpPr txBox="1">
                <a:spLocks noChangeArrowheads="1"/>
              </p:cNvSpPr>
              <p:nvPr/>
            </p:nvSpPr>
            <p:spPr bwMode="auto">
              <a:xfrm>
                <a:off x="1392" y="769"/>
                <a:ext cx="336" cy="36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800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0566" name="Text Box 33"/>
              <p:cNvSpPr txBox="1">
                <a:spLocks noChangeArrowheads="1"/>
              </p:cNvSpPr>
              <p:nvPr/>
            </p:nvSpPr>
            <p:spPr bwMode="auto">
              <a:xfrm>
                <a:off x="576" y="672"/>
                <a:ext cx="240" cy="36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</a:t>
                </a:r>
                <a:endParaRPr lang="en-US" altLang="zh-CN" sz="3200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0567" name="Text Box 34"/>
              <p:cNvSpPr txBox="1">
                <a:spLocks noChangeArrowheads="1"/>
              </p:cNvSpPr>
              <p:nvPr/>
            </p:nvSpPr>
            <p:spPr bwMode="auto">
              <a:xfrm>
                <a:off x="528" y="912"/>
                <a:ext cx="336" cy="36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B</a:t>
                </a:r>
                <a:endParaRPr lang="en-US" altLang="zh-CN" sz="3200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0568" name="Line 35"/>
              <p:cNvSpPr>
                <a:spLocks noChangeShapeType="1"/>
              </p:cNvSpPr>
              <p:nvPr/>
            </p:nvSpPr>
            <p:spPr bwMode="auto">
              <a:xfrm>
                <a:off x="816" y="912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9" name="Text Box 36"/>
              <p:cNvSpPr txBox="1">
                <a:spLocks noChangeArrowheads="1"/>
              </p:cNvSpPr>
              <p:nvPr/>
            </p:nvSpPr>
            <p:spPr bwMode="auto">
              <a:xfrm>
                <a:off x="528" y="1152"/>
                <a:ext cx="336" cy="36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C</a:t>
                </a:r>
                <a:endParaRPr lang="en-US" altLang="zh-CN" sz="3200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20557" name="Group 37"/>
            <p:cNvGrpSpPr>
              <a:grpSpLocks/>
            </p:cNvGrpSpPr>
            <p:nvPr/>
          </p:nvGrpSpPr>
          <p:grpSpPr bwMode="auto">
            <a:xfrm>
              <a:off x="1272" y="1020"/>
              <a:ext cx="576" cy="327"/>
              <a:chOff x="1296" y="672"/>
              <a:chExt cx="576" cy="327"/>
            </a:xfrm>
          </p:grpSpPr>
          <p:sp>
            <p:nvSpPr>
              <p:cNvPr id="20558" name="Text Box 38"/>
              <p:cNvSpPr txBox="1">
                <a:spLocks noChangeArrowheads="1"/>
              </p:cNvSpPr>
              <p:nvPr/>
            </p:nvSpPr>
            <p:spPr bwMode="auto">
              <a:xfrm>
                <a:off x="1296" y="672"/>
                <a:ext cx="57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&gt; 1</a:t>
                </a:r>
              </a:p>
            </p:txBody>
          </p:sp>
          <p:sp>
            <p:nvSpPr>
              <p:cNvPr id="20559" name="Line 39"/>
              <p:cNvSpPr>
                <a:spLocks noChangeShapeType="1"/>
              </p:cNvSpPr>
              <p:nvPr/>
            </p:nvSpPr>
            <p:spPr bwMode="auto">
              <a:xfrm flipH="1">
                <a:off x="1356" y="885"/>
                <a:ext cx="144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7800" name="Rectangle 40" descr="40%"/>
          <p:cNvSpPr>
            <a:spLocks noChangeArrowheads="1"/>
          </p:cNvSpPr>
          <p:nvPr/>
        </p:nvSpPr>
        <p:spPr bwMode="auto">
          <a:xfrm>
            <a:off x="785813" y="5857875"/>
            <a:ext cx="6143625" cy="584200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”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出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”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，全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”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出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”</a:t>
            </a:r>
            <a:endParaRPr lang="en-US" altLang="zh-CN" sz="3200" b="1">
              <a:solidFill>
                <a:schemeClr val="accent2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5238750" y="1281113"/>
            <a:ext cx="3700463" cy="4267200"/>
            <a:chOff x="3300" y="807"/>
            <a:chExt cx="2331" cy="2688"/>
          </a:xfrm>
        </p:grpSpPr>
        <p:grpSp>
          <p:nvGrpSpPr>
            <p:cNvPr id="20496" name="Group 42"/>
            <p:cNvGrpSpPr>
              <a:grpSpLocks/>
            </p:cNvGrpSpPr>
            <p:nvPr/>
          </p:nvGrpSpPr>
          <p:grpSpPr bwMode="auto">
            <a:xfrm>
              <a:off x="3516" y="1488"/>
              <a:ext cx="1728" cy="327"/>
              <a:chOff x="3264" y="1248"/>
              <a:chExt cx="1728" cy="327"/>
            </a:xfrm>
          </p:grpSpPr>
          <p:grpSp>
            <p:nvGrpSpPr>
              <p:cNvPr id="20551" name="Group 43"/>
              <p:cNvGrpSpPr>
                <a:grpSpLocks/>
              </p:cNvGrpSpPr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2055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055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0555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20552" name="Text Box 47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0497" name="Group 48"/>
            <p:cNvGrpSpPr>
              <a:grpSpLocks/>
            </p:cNvGrpSpPr>
            <p:nvPr/>
          </p:nvGrpSpPr>
          <p:grpSpPr bwMode="auto">
            <a:xfrm>
              <a:off x="3516" y="1728"/>
              <a:ext cx="1728" cy="327"/>
              <a:chOff x="3264" y="1248"/>
              <a:chExt cx="1728" cy="327"/>
            </a:xfrm>
          </p:grpSpPr>
          <p:grpSp>
            <p:nvGrpSpPr>
              <p:cNvPr id="20546" name="Group 49"/>
              <p:cNvGrpSpPr>
                <a:grpSpLocks/>
              </p:cNvGrpSpPr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2054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054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055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20547" name="Text Box 53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0498" name="Group 54"/>
            <p:cNvGrpSpPr>
              <a:grpSpLocks/>
            </p:cNvGrpSpPr>
            <p:nvPr/>
          </p:nvGrpSpPr>
          <p:grpSpPr bwMode="auto">
            <a:xfrm>
              <a:off x="3516" y="1968"/>
              <a:ext cx="1728" cy="1287"/>
              <a:chOff x="3264" y="1728"/>
              <a:chExt cx="1728" cy="1287"/>
            </a:xfrm>
          </p:grpSpPr>
          <p:grpSp>
            <p:nvGrpSpPr>
              <p:cNvPr id="20516" name="Group 55"/>
              <p:cNvGrpSpPr>
                <a:grpSpLocks/>
              </p:cNvGrpSpPr>
              <p:nvPr/>
            </p:nvGrpSpPr>
            <p:grpSpPr bwMode="auto">
              <a:xfrm>
                <a:off x="3264" y="2448"/>
                <a:ext cx="1728" cy="327"/>
                <a:chOff x="3264" y="1248"/>
                <a:chExt cx="1728" cy="327"/>
              </a:xfrm>
            </p:grpSpPr>
            <p:grpSp>
              <p:nvGrpSpPr>
                <p:cNvPr id="20541" name="Group 56"/>
                <p:cNvGrpSpPr>
                  <a:grpSpLocks/>
                </p:cNvGrpSpPr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20543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20544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20545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2054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20517" name="Group 61"/>
              <p:cNvGrpSpPr>
                <a:grpSpLocks/>
              </p:cNvGrpSpPr>
              <p:nvPr/>
            </p:nvGrpSpPr>
            <p:grpSpPr bwMode="auto">
              <a:xfrm>
                <a:off x="3264" y="2688"/>
                <a:ext cx="1728" cy="327"/>
                <a:chOff x="3264" y="1248"/>
                <a:chExt cx="1728" cy="327"/>
              </a:xfrm>
            </p:grpSpPr>
            <p:grpSp>
              <p:nvGrpSpPr>
                <p:cNvPr id="20536" name="Group 62"/>
                <p:cNvGrpSpPr>
                  <a:grpSpLocks/>
                </p:cNvGrpSpPr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20538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20539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20540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20537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20518" name="Group 67"/>
              <p:cNvGrpSpPr>
                <a:grpSpLocks/>
              </p:cNvGrpSpPr>
              <p:nvPr/>
            </p:nvGrpSpPr>
            <p:grpSpPr bwMode="auto">
              <a:xfrm>
                <a:off x="3264" y="2208"/>
                <a:ext cx="1728" cy="327"/>
                <a:chOff x="3264" y="1248"/>
                <a:chExt cx="1728" cy="327"/>
              </a:xfrm>
            </p:grpSpPr>
            <p:grpSp>
              <p:nvGrpSpPr>
                <p:cNvPr id="20531" name="Group 68"/>
                <p:cNvGrpSpPr>
                  <a:grpSpLocks/>
                </p:cNvGrpSpPr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20533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20534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20535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2053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20519" name="Group 73"/>
              <p:cNvGrpSpPr>
                <a:grpSpLocks/>
              </p:cNvGrpSpPr>
              <p:nvPr/>
            </p:nvGrpSpPr>
            <p:grpSpPr bwMode="auto">
              <a:xfrm>
                <a:off x="3264" y="1968"/>
                <a:ext cx="1728" cy="327"/>
                <a:chOff x="3264" y="1248"/>
                <a:chExt cx="1728" cy="327"/>
              </a:xfrm>
            </p:grpSpPr>
            <p:grpSp>
              <p:nvGrpSpPr>
                <p:cNvPr id="20526" name="Group 74"/>
                <p:cNvGrpSpPr>
                  <a:grpSpLocks/>
                </p:cNvGrpSpPr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20528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20529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20530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20527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20520" name="Group 79"/>
              <p:cNvGrpSpPr>
                <a:grpSpLocks/>
              </p:cNvGrpSpPr>
              <p:nvPr/>
            </p:nvGrpSpPr>
            <p:grpSpPr bwMode="auto">
              <a:xfrm>
                <a:off x="3264" y="1728"/>
                <a:ext cx="1728" cy="327"/>
                <a:chOff x="3264" y="1248"/>
                <a:chExt cx="1728" cy="327"/>
              </a:xfrm>
            </p:grpSpPr>
            <p:grpSp>
              <p:nvGrpSpPr>
                <p:cNvPr id="20521" name="Group 80"/>
                <p:cNvGrpSpPr>
                  <a:grpSpLocks/>
                </p:cNvGrpSpPr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20523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20524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20525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2052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0499" name="Group 85"/>
            <p:cNvGrpSpPr>
              <a:grpSpLocks/>
            </p:cNvGrpSpPr>
            <p:nvPr/>
          </p:nvGrpSpPr>
          <p:grpSpPr bwMode="auto">
            <a:xfrm>
              <a:off x="3516" y="3168"/>
              <a:ext cx="1728" cy="327"/>
              <a:chOff x="3264" y="1248"/>
              <a:chExt cx="1728" cy="327"/>
            </a:xfrm>
          </p:grpSpPr>
          <p:grpSp>
            <p:nvGrpSpPr>
              <p:cNvPr id="20511" name="Group 86"/>
              <p:cNvGrpSpPr>
                <a:grpSpLocks/>
              </p:cNvGrpSpPr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20513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0514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0515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20512" name="Text Box 90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20500" name="Text Box 91"/>
            <p:cNvSpPr txBox="1">
              <a:spLocks noChangeArrowheads="1"/>
            </p:cNvSpPr>
            <p:nvPr/>
          </p:nvSpPr>
          <p:spPr bwMode="auto">
            <a:xfrm>
              <a:off x="3516" y="1152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sz="2800" b="1" i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0501" name="Text Box 92"/>
            <p:cNvSpPr txBox="1">
              <a:spLocks noChangeArrowheads="1"/>
            </p:cNvSpPr>
            <p:nvPr/>
          </p:nvSpPr>
          <p:spPr bwMode="auto">
            <a:xfrm>
              <a:off x="3996" y="1152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sz="3200" b="1" i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0502" name="Text Box 93"/>
            <p:cNvSpPr txBox="1">
              <a:spLocks noChangeArrowheads="1"/>
            </p:cNvSpPr>
            <p:nvPr/>
          </p:nvSpPr>
          <p:spPr bwMode="auto">
            <a:xfrm>
              <a:off x="4956" y="1152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sz="3200" b="1" i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0503" name="Line 94"/>
            <p:cNvSpPr>
              <a:spLocks noChangeShapeType="1"/>
            </p:cNvSpPr>
            <p:nvPr/>
          </p:nvSpPr>
          <p:spPr bwMode="auto">
            <a:xfrm>
              <a:off x="4380" y="1152"/>
              <a:ext cx="0" cy="230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Line 95"/>
            <p:cNvSpPr>
              <a:spLocks noChangeShapeType="1"/>
            </p:cNvSpPr>
            <p:nvPr/>
          </p:nvSpPr>
          <p:spPr bwMode="auto">
            <a:xfrm>
              <a:off x="3852" y="1152"/>
              <a:ext cx="0" cy="230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Line 96"/>
            <p:cNvSpPr>
              <a:spLocks noChangeShapeType="1"/>
            </p:cNvSpPr>
            <p:nvPr/>
          </p:nvSpPr>
          <p:spPr bwMode="auto">
            <a:xfrm>
              <a:off x="3468" y="1488"/>
              <a:ext cx="1776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6" name="Line 97"/>
            <p:cNvSpPr>
              <a:spLocks noChangeShapeType="1"/>
            </p:cNvSpPr>
            <p:nvPr/>
          </p:nvSpPr>
          <p:spPr bwMode="auto">
            <a:xfrm>
              <a:off x="3441" y="3456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7" name="Line 98"/>
            <p:cNvSpPr>
              <a:spLocks noChangeShapeType="1"/>
            </p:cNvSpPr>
            <p:nvPr/>
          </p:nvSpPr>
          <p:spPr bwMode="auto">
            <a:xfrm>
              <a:off x="4908" y="1152"/>
              <a:ext cx="0" cy="230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Text Box 99"/>
            <p:cNvSpPr txBox="1">
              <a:spLocks noChangeArrowheads="1"/>
            </p:cNvSpPr>
            <p:nvPr/>
          </p:nvSpPr>
          <p:spPr bwMode="auto">
            <a:xfrm>
              <a:off x="4524" y="1152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endParaRPr lang="en-US" altLang="zh-CN" sz="3200" b="1" i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0509" name="Line 100"/>
            <p:cNvSpPr>
              <a:spLocks noChangeShapeType="1"/>
            </p:cNvSpPr>
            <p:nvPr/>
          </p:nvSpPr>
          <p:spPr bwMode="auto">
            <a:xfrm>
              <a:off x="3468" y="1152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61" name="Rectangle 101"/>
            <p:cNvSpPr>
              <a:spLocks noChangeArrowheads="1"/>
            </p:cNvSpPr>
            <p:nvPr/>
          </p:nvSpPr>
          <p:spPr bwMode="auto">
            <a:xfrm>
              <a:off x="3300" y="807"/>
              <a:ext cx="233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“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或非” 门逻辑状态表</a:t>
              </a:r>
            </a:p>
          </p:txBody>
        </p:sp>
      </p:grpSp>
      <p:grpSp>
        <p:nvGrpSpPr>
          <p:cNvPr id="26" name="Group 102"/>
          <p:cNvGrpSpPr>
            <a:grpSpLocks/>
          </p:cNvGrpSpPr>
          <p:nvPr/>
        </p:nvGrpSpPr>
        <p:grpSpPr bwMode="auto">
          <a:xfrm>
            <a:off x="71406" y="5208592"/>
            <a:ext cx="6000792" cy="584200"/>
            <a:chOff x="672" y="3120"/>
            <a:chExt cx="2447" cy="368"/>
          </a:xfrm>
        </p:grpSpPr>
        <p:sp>
          <p:nvSpPr>
            <p:cNvPr id="20492" name="Line 103"/>
            <p:cNvSpPr>
              <a:spLocks noChangeShapeType="1"/>
            </p:cNvSpPr>
            <p:nvPr/>
          </p:nvSpPr>
          <p:spPr bwMode="auto">
            <a:xfrm>
              <a:off x="2221" y="3168"/>
              <a:ext cx="47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493" name="Group 104"/>
            <p:cNvGrpSpPr>
              <a:grpSpLocks/>
            </p:cNvGrpSpPr>
            <p:nvPr/>
          </p:nvGrpSpPr>
          <p:grpSpPr bwMode="auto">
            <a:xfrm>
              <a:off x="672" y="3120"/>
              <a:ext cx="2447" cy="368"/>
              <a:chOff x="528" y="802"/>
              <a:chExt cx="2447" cy="368"/>
            </a:xfrm>
          </p:grpSpPr>
          <p:sp>
            <p:nvSpPr>
              <p:cNvPr id="20494" name="Rectangle 105"/>
              <p:cNvSpPr>
                <a:spLocks noChangeArrowheads="1"/>
              </p:cNvSpPr>
              <p:nvPr/>
            </p:nvSpPr>
            <p:spPr bwMode="auto">
              <a:xfrm>
                <a:off x="1798" y="802"/>
                <a:ext cx="117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i="1" dirty="0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  <a:r>
                  <a:rPr lang="en-US" altLang="zh-CN" sz="3200" b="1" dirty="0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=</a:t>
                </a:r>
                <a:r>
                  <a:rPr lang="en-US" altLang="zh-CN" sz="3200" b="1" i="1" dirty="0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</a:t>
                </a:r>
                <a:r>
                  <a:rPr lang="en-US" altLang="zh-CN" sz="3200" b="1" dirty="0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+</a:t>
                </a:r>
                <a:r>
                  <a:rPr lang="en-US" altLang="zh-CN" sz="3200" b="1" i="1" dirty="0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B</a:t>
                </a:r>
                <a:r>
                  <a:rPr lang="en-US" altLang="zh-CN" sz="3200" b="1" dirty="0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+</a:t>
                </a:r>
                <a:r>
                  <a:rPr lang="en-US" altLang="zh-CN" sz="3200" b="1" i="1" dirty="0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C</a:t>
                </a:r>
                <a:endParaRPr lang="en-US" altLang="zh-CN" sz="3200" b="1" i="1" dirty="0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7866" name="Rectangle 106"/>
              <p:cNvSpPr>
                <a:spLocks noChangeArrowheads="1"/>
              </p:cNvSpPr>
              <p:nvPr/>
            </p:nvSpPr>
            <p:spPr bwMode="auto">
              <a:xfrm>
                <a:off x="528" y="817"/>
                <a:ext cx="114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" pitchFamily="18" charset="0"/>
                    <a:ea typeface="+mn-ea"/>
                  </a:rPr>
                  <a:t>逻辑表达式： </a:t>
                </a:r>
              </a:p>
            </p:txBody>
          </p:sp>
        </p:grpSp>
      </p:grpSp>
      <p:sp>
        <p:nvSpPr>
          <p:cNvPr id="20491" name="Line 39"/>
          <p:cNvSpPr>
            <a:spLocks noChangeShapeType="1"/>
          </p:cNvSpPr>
          <p:nvPr/>
        </p:nvSpPr>
        <p:spPr bwMode="auto">
          <a:xfrm flipH="1">
            <a:off x="2830513" y="3860800"/>
            <a:ext cx="228600" cy="76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nimBg="1"/>
      <p:bldP spid="117763" grpId="0" autoUpdateAnimBg="0"/>
      <p:bldP spid="11780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6553200" cy="519113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例：根据输入波形画出输出波形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066800" y="2362200"/>
            <a:ext cx="420688" cy="519113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066800" y="3352800"/>
            <a:ext cx="420688" cy="519113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1554163" y="2286000"/>
            <a:ext cx="5456237" cy="1409700"/>
            <a:chOff x="768" y="1776"/>
            <a:chExt cx="2112" cy="672"/>
          </a:xfrm>
        </p:grpSpPr>
        <p:sp>
          <p:nvSpPr>
            <p:cNvPr id="21580" name="Line 6"/>
            <p:cNvSpPr>
              <a:spLocks noChangeShapeType="1"/>
            </p:cNvSpPr>
            <p:nvPr/>
          </p:nvSpPr>
          <p:spPr bwMode="auto">
            <a:xfrm>
              <a:off x="2496" y="2208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1581" name="Group 7"/>
            <p:cNvGrpSpPr>
              <a:grpSpLocks/>
            </p:cNvGrpSpPr>
            <p:nvPr/>
          </p:nvGrpSpPr>
          <p:grpSpPr bwMode="auto">
            <a:xfrm>
              <a:off x="768" y="1776"/>
              <a:ext cx="2112" cy="672"/>
              <a:chOff x="768" y="1776"/>
              <a:chExt cx="2112" cy="672"/>
            </a:xfrm>
          </p:grpSpPr>
          <p:grpSp>
            <p:nvGrpSpPr>
              <p:cNvPr id="21582" name="Group 8"/>
              <p:cNvGrpSpPr>
                <a:grpSpLocks/>
              </p:cNvGrpSpPr>
              <p:nvPr/>
            </p:nvGrpSpPr>
            <p:grpSpPr bwMode="auto">
              <a:xfrm>
                <a:off x="768" y="1776"/>
                <a:ext cx="2112" cy="240"/>
                <a:chOff x="768" y="1776"/>
                <a:chExt cx="2112" cy="240"/>
              </a:xfrm>
            </p:grpSpPr>
            <p:grpSp>
              <p:nvGrpSpPr>
                <p:cNvPr id="21596" name="Group 9"/>
                <p:cNvGrpSpPr>
                  <a:grpSpLocks/>
                </p:cNvGrpSpPr>
                <p:nvPr/>
              </p:nvGrpSpPr>
              <p:grpSpPr bwMode="auto">
                <a:xfrm>
                  <a:off x="768" y="1776"/>
                  <a:ext cx="384" cy="240"/>
                  <a:chOff x="768" y="1776"/>
                  <a:chExt cx="384" cy="240"/>
                </a:xfrm>
              </p:grpSpPr>
              <p:sp>
                <p:nvSpPr>
                  <p:cNvPr id="21618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01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19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20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77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2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597" name="Group 14"/>
                <p:cNvGrpSpPr>
                  <a:grpSpLocks/>
                </p:cNvGrpSpPr>
                <p:nvPr/>
              </p:nvGrpSpPr>
              <p:grpSpPr bwMode="auto">
                <a:xfrm>
                  <a:off x="1152" y="1776"/>
                  <a:ext cx="384" cy="240"/>
                  <a:chOff x="768" y="1776"/>
                  <a:chExt cx="384" cy="240"/>
                </a:xfrm>
              </p:grpSpPr>
              <p:sp>
                <p:nvSpPr>
                  <p:cNvPr id="21614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01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15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16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77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17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598" name="Group 19"/>
                <p:cNvGrpSpPr>
                  <a:grpSpLocks/>
                </p:cNvGrpSpPr>
                <p:nvPr/>
              </p:nvGrpSpPr>
              <p:grpSpPr bwMode="auto">
                <a:xfrm>
                  <a:off x="1536" y="1776"/>
                  <a:ext cx="384" cy="240"/>
                  <a:chOff x="768" y="1776"/>
                  <a:chExt cx="384" cy="240"/>
                </a:xfrm>
              </p:grpSpPr>
              <p:sp>
                <p:nvSpPr>
                  <p:cNvPr id="2161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01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11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12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77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13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599" name="Group 24"/>
                <p:cNvGrpSpPr>
                  <a:grpSpLocks/>
                </p:cNvGrpSpPr>
                <p:nvPr/>
              </p:nvGrpSpPr>
              <p:grpSpPr bwMode="auto">
                <a:xfrm>
                  <a:off x="1920" y="1776"/>
                  <a:ext cx="384" cy="240"/>
                  <a:chOff x="768" y="1776"/>
                  <a:chExt cx="384" cy="240"/>
                </a:xfrm>
              </p:grpSpPr>
              <p:sp>
                <p:nvSpPr>
                  <p:cNvPr id="21606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01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07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08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77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09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600" name="Line 29"/>
                <p:cNvSpPr>
                  <a:spLocks noChangeShapeType="1"/>
                </p:cNvSpPr>
                <p:nvPr/>
              </p:nvSpPr>
              <p:spPr bwMode="auto">
                <a:xfrm>
                  <a:off x="2688" y="201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1601" name="Group 30"/>
                <p:cNvGrpSpPr>
                  <a:grpSpLocks/>
                </p:cNvGrpSpPr>
                <p:nvPr/>
              </p:nvGrpSpPr>
              <p:grpSpPr bwMode="auto">
                <a:xfrm>
                  <a:off x="2304" y="1776"/>
                  <a:ext cx="384" cy="240"/>
                  <a:chOff x="768" y="1776"/>
                  <a:chExt cx="384" cy="240"/>
                </a:xfrm>
              </p:grpSpPr>
              <p:sp>
                <p:nvSpPr>
                  <p:cNvPr id="21602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01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03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04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77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05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1583" name="Group 35"/>
              <p:cNvGrpSpPr>
                <a:grpSpLocks/>
              </p:cNvGrpSpPr>
              <p:nvPr/>
            </p:nvGrpSpPr>
            <p:grpSpPr bwMode="auto">
              <a:xfrm>
                <a:off x="768" y="2208"/>
                <a:ext cx="2112" cy="240"/>
                <a:chOff x="768" y="2208"/>
                <a:chExt cx="2112" cy="240"/>
              </a:xfrm>
            </p:grpSpPr>
            <p:grpSp>
              <p:nvGrpSpPr>
                <p:cNvPr id="21584" name="Group 36"/>
                <p:cNvGrpSpPr>
                  <a:grpSpLocks/>
                </p:cNvGrpSpPr>
                <p:nvPr/>
              </p:nvGrpSpPr>
              <p:grpSpPr bwMode="auto">
                <a:xfrm>
                  <a:off x="768" y="2208"/>
                  <a:ext cx="960" cy="240"/>
                  <a:chOff x="768" y="2208"/>
                  <a:chExt cx="960" cy="240"/>
                </a:xfrm>
              </p:grpSpPr>
              <p:sp>
                <p:nvSpPr>
                  <p:cNvPr id="2159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48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92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220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93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208"/>
                    <a:ext cx="38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9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448"/>
                    <a:ext cx="38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95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44" y="220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585" name="Line 42"/>
                <p:cNvSpPr>
                  <a:spLocks noChangeShapeType="1"/>
                </p:cNvSpPr>
                <p:nvPr/>
              </p:nvSpPr>
              <p:spPr bwMode="auto">
                <a:xfrm>
                  <a:off x="2496" y="2208"/>
                  <a:ext cx="38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1586" name="Group 43"/>
                <p:cNvGrpSpPr>
                  <a:grpSpLocks/>
                </p:cNvGrpSpPr>
                <p:nvPr/>
              </p:nvGrpSpPr>
              <p:grpSpPr bwMode="auto">
                <a:xfrm>
                  <a:off x="1728" y="2208"/>
                  <a:ext cx="768" cy="240"/>
                  <a:chOff x="2256" y="2784"/>
                  <a:chExt cx="768" cy="240"/>
                </a:xfrm>
              </p:grpSpPr>
              <p:sp>
                <p:nvSpPr>
                  <p:cNvPr id="21587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56" y="2784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88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784"/>
                    <a:ext cx="38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89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3024"/>
                    <a:ext cx="38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90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2784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990600" y="3995738"/>
            <a:ext cx="6019800" cy="638175"/>
            <a:chOff x="624" y="2517"/>
            <a:chExt cx="3792" cy="402"/>
          </a:xfrm>
        </p:grpSpPr>
        <p:grpSp>
          <p:nvGrpSpPr>
            <p:cNvPr id="21561" name="Group 49"/>
            <p:cNvGrpSpPr>
              <a:grpSpLocks/>
            </p:cNvGrpSpPr>
            <p:nvPr/>
          </p:nvGrpSpPr>
          <p:grpSpPr bwMode="auto">
            <a:xfrm>
              <a:off x="1291" y="2517"/>
              <a:ext cx="313" cy="317"/>
              <a:chOff x="960" y="2592"/>
              <a:chExt cx="192" cy="240"/>
            </a:xfrm>
          </p:grpSpPr>
          <p:sp>
            <p:nvSpPr>
              <p:cNvPr id="21578" name="Line 50"/>
              <p:cNvSpPr>
                <a:spLocks noChangeShapeType="1"/>
              </p:cNvSpPr>
              <p:nvPr/>
            </p:nvSpPr>
            <p:spPr bwMode="auto">
              <a:xfrm>
                <a:off x="960" y="25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79" name="Line 51"/>
              <p:cNvSpPr>
                <a:spLocks noChangeShapeType="1"/>
              </p:cNvSpPr>
              <p:nvPr/>
            </p:nvSpPr>
            <p:spPr bwMode="auto">
              <a:xfrm>
                <a:off x="960" y="2592"/>
                <a:ext cx="192" cy="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562" name="Group 52"/>
            <p:cNvGrpSpPr>
              <a:grpSpLocks/>
            </p:cNvGrpSpPr>
            <p:nvPr/>
          </p:nvGrpSpPr>
          <p:grpSpPr bwMode="auto">
            <a:xfrm>
              <a:off x="1604" y="2517"/>
              <a:ext cx="937" cy="317"/>
              <a:chOff x="1152" y="2592"/>
              <a:chExt cx="576" cy="240"/>
            </a:xfrm>
          </p:grpSpPr>
          <p:sp>
            <p:nvSpPr>
              <p:cNvPr id="21576" name="Line 53"/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576" cy="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77" name="Line 54"/>
              <p:cNvSpPr>
                <a:spLocks noChangeShapeType="1"/>
              </p:cNvSpPr>
              <p:nvPr/>
            </p:nvSpPr>
            <p:spPr bwMode="auto">
              <a:xfrm flipV="1">
                <a:off x="1152" y="25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563" name="Line 55"/>
            <p:cNvSpPr>
              <a:spLocks noChangeShapeType="1"/>
            </p:cNvSpPr>
            <p:nvPr/>
          </p:nvSpPr>
          <p:spPr bwMode="auto">
            <a:xfrm>
              <a:off x="979" y="2834"/>
              <a:ext cx="312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64" name="Rectangle 56"/>
            <p:cNvSpPr>
              <a:spLocks noChangeArrowheads="1"/>
            </p:cNvSpPr>
            <p:nvPr/>
          </p:nvSpPr>
          <p:spPr bwMode="auto">
            <a:xfrm>
              <a:off x="624" y="2592"/>
              <a:ext cx="329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2800" b="1" baseline="-25000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grpSp>
          <p:nvGrpSpPr>
            <p:cNvPr id="21565" name="Group 57"/>
            <p:cNvGrpSpPr>
              <a:grpSpLocks/>
            </p:cNvGrpSpPr>
            <p:nvPr/>
          </p:nvGrpSpPr>
          <p:grpSpPr bwMode="auto">
            <a:xfrm>
              <a:off x="2541" y="2517"/>
              <a:ext cx="1875" cy="317"/>
              <a:chOff x="1728" y="2592"/>
              <a:chExt cx="1152" cy="240"/>
            </a:xfrm>
          </p:grpSpPr>
          <p:sp>
            <p:nvSpPr>
              <p:cNvPr id="21566" name="Line 58"/>
              <p:cNvSpPr>
                <a:spLocks noChangeShapeType="1"/>
              </p:cNvSpPr>
              <p:nvPr/>
            </p:nvSpPr>
            <p:spPr bwMode="auto">
              <a:xfrm>
                <a:off x="2496" y="25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1567" name="Group 59"/>
              <p:cNvGrpSpPr>
                <a:grpSpLocks/>
              </p:cNvGrpSpPr>
              <p:nvPr/>
            </p:nvGrpSpPr>
            <p:grpSpPr bwMode="auto">
              <a:xfrm>
                <a:off x="1728" y="2592"/>
                <a:ext cx="1152" cy="240"/>
                <a:chOff x="1728" y="2592"/>
                <a:chExt cx="1152" cy="240"/>
              </a:xfrm>
            </p:grpSpPr>
            <p:sp>
              <p:nvSpPr>
                <p:cNvPr id="21568" name="Line 60"/>
                <p:cNvSpPr>
                  <a:spLocks noChangeShapeType="1"/>
                </p:cNvSpPr>
                <p:nvPr/>
              </p:nvSpPr>
              <p:spPr bwMode="auto">
                <a:xfrm>
                  <a:off x="2688" y="2592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69" name="Line 61"/>
                <p:cNvSpPr>
                  <a:spLocks noChangeShapeType="1"/>
                </p:cNvSpPr>
                <p:nvPr/>
              </p:nvSpPr>
              <p:spPr bwMode="auto">
                <a:xfrm>
                  <a:off x="2496" y="259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1570" name="Group 62"/>
                <p:cNvGrpSpPr>
                  <a:grpSpLocks/>
                </p:cNvGrpSpPr>
                <p:nvPr/>
              </p:nvGrpSpPr>
              <p:grpSpPr bwMode="auto">
                <a:xfrm>
                  <a:off x="1728" y="2592"/>
                  <a:ext cx="768" cy="240"/>
                  <a:chOff x="960" y="2592"/>
                  <a:chExt cx="768" cy="240"/>
                </a:xfrm>
              </p:grpSpPr>
              <p:sp>
                <p:nvSpPr>
                  <p:cNvPr id="21572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592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73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832"/>
                    <a:ext cx="57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74" name="Line 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2" y="2592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75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59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571" name="Line 67"/>
                <p:cNvSpPr>
                  <a:spLocks noChangeShapeType="1"/>
                </p:cNvSpPr>
                <p:nvPr/>
              </p:nvSpPr>
              <p:spPr bwMode="auto">
                <a:xfrm>
                  <a:off x="2688" y="28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9" name="Group 68"/>
          <p:cNvGrpSpPr>
            <a:grpSpLocks/>
          </p:cNvGrpSpPr>
          <p:nvPr/>
        </p:nvGrpSpPr>
        <p:grpSpPr bwMode="auto">
          <a:xfrm>
            <a:off x="2049463" y="2789238"/>
            <a:ext cx="3968750" cy="2514600"/>
            <a:chOff x="960" y="2016"/>
            <a:chExt cx="1536" cy="1200"/>
          </a:xfrm>
        </p:grpSpPr>
        <p:sp>
          <p:nvSpPr>
            <p:cNvPr id="21556" name="Line 69"/>
            <p:cNvSpPr>
              <a:spLocks noChangeShapeType="1"/>
            </p:cNvSpPr>
            <p:nvPr/>
          </p:nvSpPr>
          <p:spPr bwMode="auto">
            <a:xfrm>
              <a:off x="960" y="2016"/>
              <a:ext cx="0" cy="120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7" name="Line 70"/>
            <p:cNvSpPr>
              <a:spLocks noChangeShapeType="1"/>
            </p:cNvSpPr>
            <p:nvPr/>
          </p:nvSpPr>
          <p:spPr bwMode="auto">
            <a:xfrm>
              <a:off x="1728" y="2016"/>
              <a:ext cx="0" cy="120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8" name="Line 71"/>
            <p:cNvSpPr>
              <a:spLocks noChangeShapeType="1"/>
            </p:cNvSpPr>
            <p:nvPr/>
          </p:nvSpPr>
          <p:spPr bwMode="auto">
            <a:xfrm>
              <a:off x="1536" y="2016"/>
              <a:ext cx="0" cy="120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9" name="Line 72"/>
            <p:cNvSpPr>
              <a:spLocks noChangeShapeType="1"/>
            </p:cNvSpPr>
            <p:nvPr/>
          </p:nvSpPr>
          <p:spPr bwMode="auto">
            <a:xfrm>
              <a:off x="2304" y="2016"/>
              <a:ext cx="0" cy="120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60" name="Line 73"/>
            <p:cNvSpPr>
              <a:spLocks noChangeShapeType="1"/>
            </p:cNvSpPr>
            <p:nvPr/>
          </p:nvSpPr>
          <p:spPr bwMode="auto">
            <a:xfrm>
              <a:off x="2496" y="2016"/>
              <a:ext cx="0" cy="120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8858" name="Text Box 74" descr="40%"/>
          <p:cNvSpPr txBox="1">
            <a:spLocks noChangeArrowheads="1"/>
          </p:cNvSpPr>
          <p:nvPr/>
        </p:nvSpPr>
        <p:spPr bwMode="auto">
          <a:xfrm>
            <a:off x="1066800" y="5410200"/>
            <a:ext cx="6097588" cy="608013"/>
          </a:xfrm>
          <a:prstGeom prst="rect">
            <a:avLst/>
          </a:prstGeom>
          <a:noFill/>
          <a:ln w="28575">
            <a:solidFill>
              <a:srgbClr val="00CC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”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出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”，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全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”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出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”</a:t>
            </a:r>
            <a:endParaRPr lang="en-US" altLang="zh-CN" sz="3200" b="1">
              <a:solidFill>
                <a:srgbClr val="FF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20" name="Group 75"/>
          <p:cNvGrpSpPr>
            <a:grpSpLocks/>
          </p:cNvGrpSpPr>
          <p:nvPr/>
        </p:nvGrpSpPr>
        <p:grpSpPr bwMode="auto">
          <a:xfrm>
            <a:off x="2049463" y="2789238"/>
            <a:ext cx="4467225" cy="1739900"/>
            <a:chOff x="1291" y="1757"/>
            <a:chExt cx="2814" cy="1096"/>
          </a:xfrm>
        </p:grpSpPr>
        <p:grpSp>
          <p:nvGrpSpPr>
            <p:cNvPr id="21549" name="Group 76"/>
            <p:cNvGrpSpPr>
              <a:grpSpLocks/>
            </p:cNvGrpSpPr>
            <p:nvPr/>
          </p:nvGrpSpPr>
          <p:grpSpPr bwMode="auto">
            <a:xfrm>
              <a:off x="1291" y="1757"/>
              <a:ext cx="1563" cy="1077"/>
              <a:chOff x="960" y="2016"/>
              <a:chExt cx="960" cy="816"/>
            </a:xfrm>
          </p:grpSpPr>
          <p:sp>
            <p:nvSpPr>
              <p:cNvPr id="21552" name="Line 77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53" name="Line 78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54" name="Line 79"/>
              <p:cNvSpPr>
                <a:spLocks noChangeShapeType="1"/>
              </p:cNvSpPr>
              <p:nvPr/>
            </p:nvSpPr>
            <p:spPr bwMode="auto">
              <a:xfrm>
                <a:off x="1728" y="2016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55" name="Line 80"/>
              <p:cNvSpPr>
                <a:spLocks noChangeShapeType="1"/>
              </p:cNvSpPr>
              <p:nvPr/>
            </p:nvSpPr>
            <p:spPr bwMode="auto">
              <a:xfrm>
                <a:off x="1920" y="2016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550" name="Line 81"/>
            <p:cNvSpPr>
              <a:spLocks noChangeShapeType="1"/>
            </p:cNvSpPr>
            <p:nvPr/>
          </p:nvSpPr>
          <p:spPr bwMode="auto">
            <a:xfrm>
              <a:off x="3792" y="1776"/>
              <a:ext cx="0" cy="107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1" name="Line 82"/>
            <p:cNvSpPr>
              <a:spLocks noChangeShapeType="1"/>
            </p:cNvSpPr>
            <p:nvPr/>
          </p:nvSpPr>
          <p:spPr bwMode="auto">
            <a:xfrm>
              <a:off x="4105" y="1776"/>
              <a:ext cx="0" cy="107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8867" name="Text Box 83" descr="40%"/>
          <p:cNvSpPr txBox="1">
            <a:spLocks noChangeArrowheads="1"/>
          </p:cNvSpPr>
          <p:nvPr/>
        </p:nvSpPr>
        <p:spPr bwMode="auto">
          <a:xfrm>
            <a:off x="1066800" y="6021388"/>
            <a:ext cx="6097588" cy="608012"/>
          </a:xfrm>
          <a:prstGeom prst="rect">
            <a:avLst/>
          </a:prstGeom>
          <a:pattFill prst="pct40">
            <a:fgClr>
              <a:srgbClr val="D0E7FC"/>
            </a:fgClr>
            <a:bgClr>
              <a:srgbClr val="FFFFFF"/>
            </a:bgClr>
          </a:pattFill>
          <a:ln w="28575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”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出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”，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全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”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出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”</a:t>
            </a:r>
            <a:endParaRPr lang="en-US" altLang="zh-CN" sz="3200" b="1">
              <a:solidFill>
                <a:srgbClr val="FF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1515" name="Text Box 84"/>
          <p:cNvSpPr txBox="1">
            <a:spLocks noChangeArrowheads="1"/>
          </p:cNvSpPr>
          <p:nvPr/>
        </p:nvSpPr>
        <p:spPr bwMode="auto">
          <a:xfrm>
            <a:off x="2590800" y="1066800"/>
            <a:ext cx="5334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&amp;</a:t>
            </a:r>
            <a:endParaRPr lang="en-US" altLang="zh-CN" sz="2800">
              <a:solidFill>
                <a:srgbClr val="FF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1516" name="Text Box 85"/>
          <p:cNvSpPr txBox="1">
            <a:spLocks noChangeArrowheads="1"/>
          </p:cNvSpPr>
          <p:nvPr/>
        </p:nvSpPr>
        <p:spPr bwMode="auto">
          <a:xfrm>
            <a:off x="1371600" y="1066800"/>
            <a:ext cx="3810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endParaRPr lang="en-US" altLang="zh-CN" sz="3200">
              <a:solidFill>
                <a:srgbClr val="FF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21517" name="Group 86"/>
          <p:cNvGrpSpPr>
            <a:grpSpLocks/>
          </p:cNvGrpSpPr>
          <p:nvPr/>
        </p:nvGrpSpPr>
        <p:grpSpPr bwMode="auto">
          <a:xfrm>
            <a:off x="1447800" y="1066800"/>
            <a:ext cx="2759075" cy="1066800"/>
            <a:chOff x="864" y="624"/>
            <a:chExt cx="1920" cy="720"/>
          </a:xfrm>
        </p:grpSpPr>
        <p:sp>
          <p:nvSpPr>
            <p:cNvPr id="21543" name="Rectangle 87"/>
            <p:cNvSpPr>
              <a:spLocks noChangeArrowheads="1"/>
            </p:cNvSpPr>
            <p:nvPr/>
          </p:nvSpPr>
          <p:spPr bwMode="auto">
            <a:xfrm>
              <a:off x="1536" y="624"/>
              <a:ext cx="528" cy="7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1544" name="Line 88"/>
            <p:cNvSpPr>
              <a:spLocks noChangeShapeType="1"/>
            </p:cNvSpPr>
            <p:nvPr/>
          </p:nvSpPr>
          <p:spPr bwMode="auto">
            <a:xfrm>
              <a:off x="1056" y="864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5" name="Line 89"/>
            <p:cNvSpPr>
              <a:spLocks noChangeShapeType="1"/>
            </p:cNvSpPr>
            <p:nvPr/>
          </p:nvSpPr>
          <p:spPr bwMode="auto">
            <a:xfrm>
              <a:off x="1056" y="1152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6" name="Line 90"/>
            <p:cNvSpPr>
              <a:spLocks noChangeShapeType="1"/>
            </p:cNvSpPr>
            <p:nvPr/>
          </p:nvSpPr>
          <p:spPr bwMode="auto">
            <a:xfrm>
              <a:off x="2064" y="1008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7" name="Text Box 91"/>
            <p:cNvSpPr txBox="1">
              <a:spLocks noChangeArrowheads="1"/>
            </p:cNvSpPr>
            <p:nvPr/>
          </p:nvSpPr>
          <p:spPr bwMode="auto">
            <a:xfrm>
              <a:off x="864" y="960"/>
              <a:ext cx="192" cy="35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sz="320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1548" name="Text Box 92"/>
            <p:cNvSpPr txBox="1">
              <a:spLocks noChangeArrowheads="1"/>
            </p:cNvSpPr>
            <p:nvPr/>
          </p:nvSpPr>
          <p:spPr bwMode="auto">
            <a:xfrm>
              <a:off x="2400" y="816"/>
              <a:ext cx="384" cy="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2800" b="1" baseline="-25000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3200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21518" name="Group 93"/>
          <p:cNvGrpSpPr>
            <a:grpSpLocks/>
          </p:cNvGrpSpPr>
          <p:nvPr/>
        </p:nvGrpSpPr>
        <p:grpSpPr bwMode="auto">
          <a:xfrm>
            <a:off x="4498975" y="952500"/>
            <a:ext cx="2911475" cy="1135063"/>
            <a:chOff x="2834" y="600"/>
            <a:chExt cx="1834" cy="715"/>
          </a:xfrm>
        </p:grpSpPr>
        <p:grpSp>
          <p:nvGrpSpPr>
            <p:cNvPr id="21532" name="Group 94"/>
            <p:cNvGrpSpPr>
              <a:grpSpLocks/>
            </p:cNvGrpSpPr>
            <p:nvPr/>
          </p:nvGrpSpPr>
          <p:grpSpPr bwMode="auto">
            <a:xfrm>
              <a:off x="3489" y="600"/>
              <a:ext cx="576" cy="365"/>
              <a:chOff x="2304" y="2688"/>
              <a:chExt cx="576" cy="365"/>
            </a:xfrm>
          </p:grpSpPr>
          <p:sp>
            <p:nvSpPr>
              <p:cNvPr id="21541" name="Text Box 95"/>
              <p:cNvSpPr txBox="1">
                <a:spLocks noChangeArrowheads="1"/>
              </p:cNvSpPr>
              <p:nvPr/>
            </p:nvSpPr>
            <p:spPr bwMode="auto">
              <a:xfrm>
                <a:off x="2304" y="2688"/>
                <a:ext cx="57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&gt; </a:t>
                </a:r>
                <a:r>
                  <a:rPr lang="en-US" altLang="zh-CN" sz="2800" b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endPara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1542" name="Line 96"/>
              <p:cNvSpPr>
                <a:spLocks noChangeShapeType="1"/>
              </p:cNvSpPr>
              <p:nvPr/>
            </p:nvSpPr>
            <p:spPr bwMode="auto">
              <a:xfrm flipH="1">
                <a:off x="2400" y="2928"/>
                <a:ext cx="144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533" name="Group 97"/>
            <p:cNvGrpSpPr>
              <a:grpSpLocks/>
            </p:cNvGrpSpPr>
            <p:nvPr/>
          </p:nvGrpSpPr>
          <p:grpSpPr bwMode="auto">
            <a:xfrm>
              <a:off x="2834" y="643"/>
              <a:ext cx="1834" cy="672"/>
              <a:chOff x="2784" y="595"/>
              <a:chExt cx="2026" cy="720"/>
            </a:xfrm>
          </p:grpSpPr>
          <p:sp>
            <p:nvSpPr>
              <p:cNvPr id="21534" name="Rectangle 98"/>
              <p:cNvSpPr>
                <a:spLocks noChangeArrowheads="1"/>
              </p:cNvSpPr>
              <p:nvPr/>
            </p:nvSpPr>
            <p:spPr bwMode="auto">
              <a:xfrm>
                <a:off x="3504" y="595"/>
                <a:ext cx="528" cy="72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1535" name="Text Box 99"/>
              <p:cNvSpPr txBox="1">
                <a:spLocks noChangeArrowheads="1"/>
              </p:cNvSpPr>
              <p:nvPr/>
            </p:nvSpPr>
            <p:spPr bwMode="auto">
              <a:xfrm>
                <a:off x="2784" y="624"/>
                <a:ext cx="240" cy="3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</a:t>
                </a:r>
                <a:endPara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1536" name="Line 100"/>
              <p:cNvSpPr>
                <a:spLocks noChangeShapeType="1"/>
              </p:cNvSpPr>
              <p:nvPr/>
            </p:nvSpPr>
            <p:spPr bwMode="auto">
              <a:xfrm>
                <a:off x="3024" y="1123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7" name="Line 101"/>
              <p:cNvSpPr>
                <a:spLocks noChangeShapeType="1"/>
              </p:cNvSpPr>
              <p:nvPr/>
            </p:nvSpPr>
            <p:spPr bwMode="auto">
              <a:xfrm>
                <a:off x="4032" y="979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8" name="Text Box 102"/>
              <p:cNvSpPr txBox="1">
                <a:spLocks noChangeArrowheads="1"/>
              </p:cNvSpPr>
              <p:nvPr/>
            </p:nvSpPr>
            <p:spPr bwMode="auto">
              <a:xfrm>
                <a:off x="2784" y="960"/>
                <a:ext cx="336" cy="35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B</a:t>
                </a:r>
                <a:endPara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1539" name="Line 103"/>
              <p:cNvSpPr>
                <a:spLocks noChangeShapeType="1"/>
              </p:cNvSpPr>
              <p:nvPr/>
            </p:nvSpPr>
            <p:spPr bwMode="auto">
              <a:xfrm>
                <a:off x="3024" y="816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0" name="Rectangle 104"/>
              <p:cNvSpPr>
                <a:spLocks noChangeArrowheads="1"/>
              </p:cNvSpPr>
              <p:nvPr/>
            </p:nvSpPr>
            <p:spPr bwMode="auto">
              <a:xfrm>
                <a:off x="4447" y="804"/>
                <a:ext cx="363" cy="3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  <a:r>
                  <a:rPr lang="en-US" altLang="zh-CN" sz="2800" b="1" baseline="-25000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</a:t>
                </a:r>
              </a:p>
            </p:txBody>
          </p:sp>
        </p:grpSp>
      </p:grpSp>
      <p:grpSp>
        <p:nvGrpSpPr>
          <p:cNvPr id="26" name="Group 105"/>
          <p:cNvGrpSpPr>
            <a:grpSpLocks/>
          </p:cNvGrpSpPr>
          <p:nvPr/>
        </p:nvGrpSpPr>
        <p:grpSpPr bwMode="auto">
          <a:xfrm>
            <a:off x="990600" y="4800600"/>
            <a:ext cx="6019800" cy="519113"/>
            <a:chOff x="624" y="3024"/>
            <a:chExt cx="3792" cy="327"/>
          </a:xfrm>
        </p:grpSpPr>
        <p:sp>
          <p:nvSpPr>
            <p:cNvPr id="21520" name="Rectangle 106"/>
            <p:cNvSpPr>
              <a:spLocks noChangeArrowheads="1"/>
            </p:cNvSpPr>
            <p:nvPr/>
          </p:nvSpPr>
          <p:spPr bwMode="auto">
            <a:xfrm>
              <a:off x="624" y="3024"/>
              <a:ext cx="329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2800" b="1" baseline="-25000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1521" name="Line 107"/>
            <p:cNvSpPr>
              <a:spLocks noChangeShapeType="1"/>
            </p:cNvSpPr>
            <p:nvPr/>
          </p:nvSpPr>
          <p:spPr bwMode="auto">
            <a:xfrm>
              <a:off x="2541" y="3024"/>
              <a:ext cx="0" cy="317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2" name="Line 108"/>
            <p:cNvSpPr>
              <a:spLocks noChangeShapeType="1"/>
            </p:cNvSpPr>
            <p:nvPr/>
          </p:nvSpPr>
          <p:spPr bwMode="auto">
            <a:xfrm>
              <a:off x="3791" y="3024"/>
              <a:ext cx="0" cy="317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3" name="Line 109"/>
            <p:cNvSpPr>
              <a:spLocks noChangeShapeType="1"/>
            </p:cNvSpPr>
            <p:nvPr/>
          </p:nvSpPr>
          <p:spPr bwMode="auto">
            <a:xfrm>
              <a:off x="979" y="3341"/>
              <a:ext cx="312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4" name="Line 110"/>
            <p:cNvSpPr>
              <a:spLocks noChangeShapeType="1"/>
            </p:cNvSpPr>
            <p:nvPr/>
          </p:nvSpPr>
          <p:spPr bwMode="auto">
            <a:xfrm>
              <a:off x="1291" y="3024"/>
              <a:ext cx="0" cy="317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5" name="Line 111"/>
            <p:cNvSpPr>
              <a:spLocks noChangeShapeType="1"/>
            </p:cNvSpPr>
            <p:nvPr/>
          </p:nvSpPr>
          <p:spPr bwMode="auto">
            <a:xfrm>
              <a:off x="1291" y="3024"/>
              <a:ext cx="938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6" name="Line 112"/>
            <p:cNvSpPr>
              <a:spLocks noChangeShapeType="1"/>
            </p:cNvSpPr>
            <p:nvPr/>
          </p:nvSpPr>
          <p:spPr bwMode="auto">
            <a:xfrm>
              <a:off x="2229" y="3024"/>
              <a:ext cx="0" cy="317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7" name="Line 113"/>
            <p:cNvSpPr>
              <a:spLocks noChangeShapeType="1"/>
            </p:cNvSpPr>
            <p:nvPr/>
          </p:nvSpPr>
          <p:spPr bwMode="auto">
            <a:xfrm>
              <a:off x="2229" y="3341"/>
              <a:ext cx="312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8" name="Line 114"/>
            <p:cNvSpPr>
              <a:spLocks noChangeShapeType="1"/>
            </p:cNvSpPr>
            <p:nvPr/>
          </p:nvSpPr>
          <p:spPr bwMode="auto">
            <a:xfrm>
              <a:off x="2541" y="3024"/>
              <a:ext cx="938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9" name="Line 115"/>
            <p:cNvSpPr>
              <a:spLocks noChangeShapeType="1"/>
            </p:cNvSpPr>
            <p:nvPr/>
          </p:nvSpPr>
          <p:spPr bwMode="auto">
            <a:xfrm>
              <a:off x="3479" y="3024"/>
              <a:ext cx="0" cy="317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0" name="Line 116"/>
            <p:cNvSpPr>
              <a:spLocks noChangeShapeType="1"/>
            </p:cNvSpPr>
            <p:nvPr/>
          </p:nvSpPr>
          <p:spPr bwMode="auto">
            <a:xfrm>
              <a:off x="3479" y="3341"/>
              <a:ext cx="312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1" name="Line 117"/>
            <p:cNvSpPr>
              <a:spLocks noChangeShapeType="1"/>
            </p:cNvSpPr>
            <p:nvPr/>
          </p:nvSpPr>
          <p:spPr bwMode="auto">
            <a:xfrm>
              <a:off x="3791" y="3024"/>
              <a:ext cx="625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8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58" grpId="0" animBg="1" autoUpdateAnimBg="0"/>
      <p:bldP spid="11886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00200" y="1752600"/>
            <a:ext cx="5449888" cy="2303463"/>
            <a:chOff x="1008" y="1104"/>
            <a:chExt cx="3433" cy="1451"/>
          </a:xfrm>
        </p:grpSpPr>
        <p:sp>
          <p:nvSpPr>
            <p:cNvPr id="22559" name="Rectangle 3"/>
            <p:cNvSpPr>
              <a:spLocks noChangeArrowheads="1"/>
            </p:cNvSpPr>
            <p:nvPr/>
          </p:nvSpPr>
          <p:spPr bwMode="auto">
            <a:xfrm>
              <a:off x="1765" y="1172"/>
              <a:ext cx="374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2560" name="Line 4"/>
            <p:cNvSpPr>
              <a:spLocks noChangeShapeType="1"/>
            </p:cNvSpPr>
            <p:nvPr/>
          </p:nvSpPr>
          <p:spPr bwMode="auto">
            <a:xfrm>
              <a:off x="1287" y="1298"/>
              <a:ext cx="4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Line 5"/>
            <p:cNvSpPr>
              <a:spLocks noChangeShapeType="1"/>
            </p:cNvSpPr>
            <p:nvPr/>
          </p:nvSpPr>
          <p:spPr bwMode="auto">
            <a:xfrm>
              <a:off x="1287" y="1590"/>
              <a:ext cx="4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2" name="Text Box 6"/>
            <p:cNvSpPr txBox="1">
              <a:spLocks noChangeArrowheads="1"/>
            </p:cNvSpPr>
            <p:nvPr/>
          </p:nvSpPr>
          <p:spPr bwMode="auto">
            <a:xfrm>
              <a:off x="1013" y="1104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800" b="1" i="1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A</a:t>
              </a:r>
              <a:endParaRPr lang="en-US" altLang="zh-CN" i="1">
                <a:latin typeface="Times New Roman" pitchFamily="18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22563" name="Text Box 7"/>
            <p:cNvSpPr txBox="1">
              <a:spLocks noChangeArrowheads="1"/>
            </p:cNvSpPr>
            <p:nvPr/>
          </p:nvSpPr>
          <p:spPr bwMode="auto">
            <a:xfrm>
              <a:off x="1008" y="1392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800" b="1" i="1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B</a:t>
              </a:r>
              <a:endParaRPr lang="en-US" altLang="zh-CN" i="1">
                <a:latin typeface="Times New Roman" pitchFamily="18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22564" name="Text Box 8"/>
            <p:cNvSpPr txBox="1">
              <a:spLocks noChangeArrowheads="1"/>
            </p:cNvSpPr>
            <p:nvPr/>
          </p:nvSpPr>
          <p:spPr bwMode="auto">
            <a:xfrm>
              <a:off x="1016" y="1923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800" b="1" i="1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C</a:t>
              </a:r>
              <a:endParaRPr lang="en-US" altLang="zh-CN" b="1" i="1">
                <a:latin typeface="Times New Roman" pitchFamily="18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22565" name="Text Box 9"/>
            <p:cNvSpPr txBox="1">
              <a:spLocks noChangeArrowheads="1"/>
            </p:cNvSpPr>
            <p:nvPr/>
          </p:nvSpPr>
          <p:spPr bwMode="auto">
            <a:xfrm>
              <a:off x="1794" y="1224"/>
              <a:ext cx="30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800" b="1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&amp;</a:t>
              </a:r>
              <a:endParaRPr lang="en-US" altLang="zh-CN">
                <a:latin typeface="Times New Roman" pitchFamily="18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22566" name="Line 10"/>
            <p:cNvSpPr>
              <a:spLocks noChangeShapeType="1"/>
            </p:cNvSpPr>
            <p:nvPr/>
          </p:nvSpPr>
          <p:spPr bwMode="auto">
            <a:xfrm>
              <a:off x="3081" y="1883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567" name="Group 11"/>
            <p:cNvGrpSpPr>
              <a:grpSpLocks/>
            </p:cNvGrpSpPr>
            <p:nvPr/>
          </p:nvGrpSpPr>
          <p:grpSpPr bwMode="auto">
            <a:xfrm>
              <a:off x="3399" y="1574"/>
              <a:ext cx="384" cy="576"/>
              <a:chOff x="4560" y="1680"/>
              <a:chExt cx="336" cy="576"/>
            </a:xfrm>
          </p:grpSpPr>
          <p:sp>
            <p:nvSpPr>
              <p:cNvPr id="22590" name="Rectangle 12"/>
              <p:cNvSpPr>
                <a:spLocks noChangeArrowheads="1"/>
              </p:cNvSpPr>
              <p:nvPr/>
            </p:nvSpPr>
            <p:spPr bwMode="auto">
              <a:xfrm>
                <a:off x="4560" y="1680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2591" name="Text Box 13"/>
              <p:cNvSpPr txBox="1">
                <a:spLocks noChangeArrowheads="1"/>
              </p:cNvSpPr>
              <p:nvPr/>
            </p:nvSpPr>
            <p:spPr bwMode="auto">
              <a:xfrm>
                <a:off x="4640" y="1811"/>
                <a:ext cx="199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800" b="1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1</a:t>
                </a:r>
                <a:endParaRPr lang="en-US" altLang="zh-CN">
                  <a:latin typeface="Times New Roman" pitchFamily="18" charset="0"/>
                  <a:ea typeface="幼圆" pitchFamily="49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22568" name="Group 14"/>
            <p:cNvGrpSpPr>
              <a:grpSpLocks/>
            </p:cNvGrpSpPr>
            <p:nvPr/>
          </p:nvGrpSpPr>
          <p:grpSpPr bwMode="auto">
            <a:xfrm>
              <a:off x="2140" y="1464"/>
              <a:ext cx="574" cy="236"/>
              <a:chOff x="2293" y="1972"/>
              <a:chExt cx="574" cy="293"/>
            </a:xfrm>
          </p:grpSpPr>
          <p:sp>
            <p:nvSpPr>
              <p:cNvPr id="22587" name="Line 15"/>
              <p:cNvSpPr>
                <a:spLocks noChangeShapeType="1"/>
              </p:cNvSpPr>
              <p:nvPr/>
            </p:nvSpPr>
            <p:spPr bwMode="auto">
              <a:xfrm>
                <a:off x="2293" y="1972"/>
                <a:ext cx="3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8" name="Line 16"/>
              <p:cNvSpPr>
                <a:spLocks noChangeShapeType="1"/>
              </p:cNvSpPr>
              <p:nvPr/>
            </p:nvSpPr>
            <p:spPr bwMode="auto">
              <a:xfrm>
                <a:off x="2631" y="2265"/>
                <a:ext cx="2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9" name="Line 17"/>
              <p:cNvSpPr>
                <a:spLocks noChangeShapeType="1"/>
              </p:cNvSpPr>
              <p:nvPr/>
            </p:nvSpPr>
            <p:spPr bwMode="auto">
              <a:xfrm>
                <a:off x="2640" y="1977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22569" name="Rectangle 18"/>
            <p:cNvSpPr>
              <a:spLocks noChangeArrowheads="1"/>
            </p:cNvSpPr>
            <p:nvPr/>
          </p:nvSpPr>
          <p:spPr bwMode="auto">
            <a:xfrm>
              <a:off x="1771" y="1979"/>
              <a:ext cx="374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2570" name="Text Box 19"/>
            <p:cNvSpPr txBox="1">
              <a:spLocks noChangeArrowheads="1"/>
            </p:cNvSpPr>
            <p:nvPr/>
          </p:nvSpPr>
          <p:spPr bwMode="auto">
            <a:xfrm>
              <a:off x="1788" y="1991"/>
              <a:ext cx="30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800" b="1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&amp;</a:t>
              </a:r>
              <a:endParaRPr lang="en-US" altLang="zh-CN">
                <a:latin typeface="Times New Roman" pitchFamily="18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22571" name="Line 20"/>
            <p:cNvSpPr>
              <a:spLocks noChangeShapeType="1"/>
            </p:cNvSpPr>
            <p:nvPr/>
          </p:nvSpPr>
          <p:spPr bwMode="auto">
            <a:xfrm>
              <a:off x="1302" y="2123"/>
              <a:ext cx="4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2" name="Line 21"/>
            <p:cNvSpPr>
              <a:spLocks noChangeShapeType="1"/>
            </p:cNvSpPr>
            <p:nvPr/>
          </p:nvSpPr>
          <p:spPr bwMode="auto">
            <a:xfrm>
              <a:off x="1302" y="2415"/>
              <a:ext cx="4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3" name="Text Box 22"/>
            <p:cNvSpPr txBox="1">
              <a:spLocks noChangeArrowheads="1"/>
            </p:cNvSpPr>
            <p:nvPr/>
          </p:nvSpPr>
          <p:spPr bwMode="auto">
            <a:xfrm>
              <a:off x="1015" y="2208"/>
              <a:ext cx="2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800" b="1" i="1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D</a:t>
              </a:r>
            </a:p>
          </p:txBody>
        </p:sp>
        <p:grpSp>
          <p:nvGrpSpPr>
            <p:cNvPr id="22574" name="Group 23"/>
            <p:cNvGrpSpPr>
              <a:grpSpLocks/>
            </p:cNvGrpSpPr>
            <p:nvPr/>
          </p:nvGrpSpPr>
          <p:grpSpPr bwMode="auto">
            <a:xfrm>
              <a:off x="2703" y="1580"/>
              <a:ext cx="380" cy="576"/>
              <a:chOff x="2856" y="2142"/>
              <a:chExt cx="380" cy="576"/>
            </a:xfrm>
          </p:grpSpPr>
          <p:grpSp>
            <p:nvGrpSpPr>
              <p:cNvPr id="22583" name="Group 24"/>
              <p:cNvGrpSpPr>
                <a:grpSpLocks/>
              </p:cNvGrpSpPr>
              <p:nvPr/>
            </p:nvGrpSpPr>
            <p:grpSpPr bwMode="auto">
              <a:xfrm>
                <a:off x="2880" y="2160"/>
                <a:ext cx="356" cy="327"/>
                <a:chOff x="5282" y="2525"/>
                <a:chExt cx="356" cy="327"/>
              </a:xfrm>
            </p:grpSpPr>
            <p:sp>
              <p:nvSpPr>
                <p:cNvPr id="2258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282" y="2525"/>
                  <a:ext cx="356" cy="32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altLang="zh-CN" sz="28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&gt;1</a:t>
                  </a:r>
                  <a:endParaRPr lang="en-US" altLang="zh-CN">
                    <a:latin typeface="Times New Roman" pitchFamily="18" charset="0"/>
                    <a:ea typeface="幼圆" pitchFamily="49" charset="-122"/>
                    <a:cs typeface="Times New Roman" pitchFamily="18" charset="0"/>
                  </a:endParaRPr>
                </a:p>
              </p:txBody>
            </p:sp>
            <p:sp>
              <p:nvSpPr>
                <p:cNvPr id="22586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5354" y="2733"/>
                  <a:ext cx="110" cy="46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584" name="Rectangle 27"/>
              <p:cNvSpPr>
                <a:spLocks noChangeArrowheads="1"/>
              </p:cNvSpPr>
              <p:nvPr/>
            </p:nvSpPr>
            <p:spPr bwMode="auto">
              <a:xfrm>
                <a:off x="2856" y="2142"/>
                <a:ext cx="374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22575" name="Group 28"/>
            <p:cNvGrpSpPr>
              <a:grpSpLocks/>
            </p:cNvGrpSpPr>
            <p:nvPr/>
          </p:nvGrpSpPr>
          <p:grpSpPr bwMode="auto">
            <a:xfrm flipV="1">
              <a:off x="2137" y="2036"/>
              <a:ext cx="574" cy="240"/>
              <a:chOff x="2293" y="1972"/>
              <a:chExt cx="574" cy="293"/>
            </a:xfrm>
          </p:grpSpPr>
          <p:sp>
            <p:nvSpPr>
              <p:cNvPr id="22580" name="Line 29"/>
              <p:cNvSpPr>
                <a:spLocks noChangeShapeType="1"/>
              </p:cNvSpPr>
              <p:nvPr/>
            </p:nvSpPr>
            <p:spPr bwMode="auto">
              <a:xfrm>
                <a:off x="2293" y="1972"/>
                <a:ext cx="3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1" name="Line 30"/>
              <p:cNvSpPr>
                <a:spLocks noChangeShapeType="1"/>
              </p:cNvSpPr>
              <p:nvPr/>
            </p:nvSpPr>
            <p:spPr bwMode="auto">
              <a:xfrm>
                <a:off x="2631" y="2265"/>
                <a:ext cx="2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2" name="Line 31"/>
              <p:cNvSpPr>
                <a:spLocks noChangeShapeType="1"/>
              </p:cNvSpPr>
              <p:nvPr/>
            </p:nvSpPr>
            <p:spPr bwMode="auto">
              <a:xfrm>
                <a:off x="2640" y="1977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2576" name="Group 32"/>
            <p:cNvGrpSpPr>
              <a:grpSpLocks/>
            </p:cNvGrpSpPr>
            <p:nvPr/>
          </p:nvGrpSpPr>
          <p:grpSpPr bwMode="auto">
            <a:xfrm>
              <a:off x="3783" y="1739"/>
              <a:ext cx="658" cy="327"/>
              <a:chOff x="3783" y="1739"/>
              <a:chExt cx="658" cy="327"/>
            </a:xfrm>
          </p:grpSpPr>
          <p:sp>
            <p:nvSpPr>
              <p:cNvPr id="22577" name="Text Box 33"/>
              <p:cNvSpPr txBox="1">
                <a:spLocks noChangeArrowheads="1"/>
              </p:cNvSpPr>
              <p:nvPr/>
            </p:nvSpPr>
            <p:spPr bwMode="auto">
              <a:xfrm>
                <a:off x="4188" y="1739"/>
                <a:ext cx="253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800" b="1" i="1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22578" name="Line 34"/>
              <p:cNvSpPr>
                <a:spLocks noChangeShapeType="1"/>
              </p:cNvSpPr>
              <p:nvPr/>
            </p:nvSpPr>
            <p:spPr bwMode="auto">
              <a:xfrm>
                <a:off x="3870" y="1889"/>
                <a:ext cx="31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79" name="Oval 35"/>
              <p:cNvSpPr>
                <a:spLocks noChangeArrowheads="1"/>
              </p:cNvSpPr>
              <p:nvPr/>
            </p:nvSpPr>
            <p:spPr bwMode="auto">
              <a:xfrm>
                <a:off x="3783" y="1841"/>
                <a:ext cx="86" cy="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119844" name="Text Box 36"/>
          <p:cNvSpPr txBox="1">
            <a:spLocks noChangeArrowheads="1"/>
          </p:cNvSpPr>
          <p:nvPr/>
        </p:nvSpPr>
        <p:spPr bwMode="auto">
          <a:xfrm>
            <a:off x="700088" y="1157288"/>
            <a:ext cx="2682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3.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与或非门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电路</a:t>
            </a:r>
          </a:p>
        </p:txBody>
      </p:sp>
      <p:sp>
        <p:nvSpPr>
          <p:cNvPr id="119845" name="Rectangle 37"/>
          <p:cNvSpPr>
            <a:spLocks noChangeArrowheads="1"/>
          </p:cNvSpPr>
          <p:nvPr/>
        </p:nvSpPr>
        <p:spPr bwMode="auto">
          <a:xfrm>
            <a:off x="685800" y="519113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20.2.3 </a:t>
            </a: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基本逻辑门电路的组合</a:t>
            </a:r>
          </a:p>
        </p:txBody>
      </p: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3214198" y="4395086"/>
            <a:ext cx="3000417" cy="521975"/>
            <a:chOff x="2003" y="2756"/>
            <a:chExt cx="1243" cy="202"/>
          </a:xfrm>
        </p:grpSpPr>
        <p:sp>
          <p:nvSpPr>
            <p:cNvPr id="22557" name="Line 39"/>
            <p:cNvSpPr>
              <a:spLocks noChangeShapeType="1"/>
            </p:cNvSpPr>
            <p:nvPr/>
          </p:nvSpPr>
          <p:spPr bwMode="auto">
            <a:xfrm>
              <a:off x="2217" y="2775"/>
              <a:ext cx="597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Rectangle 40"/>
            <p:cNvSpPr>
              <a:spLocks noChangeArrowheads="1"/>
            </p:cNvSpPr>
            <p:nvPr/>
          </p:nvSpPr>
          <p:spPr bwMode="auto">
            <a:xfrm>
              <a:off x="2003" y="2756"/>
              <a:ext cx="124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2800" b="1" dirty="0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=</a:t>
              </a:r>
              <a:r>
                <a:rPr lang="en-US" altLang="zh-CN" sz="2800" b="1" i="1" dirty="0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lang="en-US" altLang="zh-CN" sz="2800" b="1" dirty="0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.</a:t>
              </a:r>
              <a:r>
                <a:rPr lang="en-US" altLang="zh-CN" sz="2800" b="1" i="1" dirty="0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r>
                <a:rPr lang="en-US" altLang="zh-CN" sz="2800" b="1" dirty="0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+</a:t>
              </a:r>
              <a:r>
                <a:rPr lang="en-US" altLang="zh-CN" sz="2800" b="1" i="1" dirty="0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r>
                <a:rPr lang="en-US" altLang="zh-CN" sz="2800" b="1" dirty="0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.</a:t>
              </a:r>
              <a:r>
                <a:rPr lang="en-US" altLang="zh-CN" sz="2800" b="1" i="1" dirty="0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endParaRPr lang="en-US" altLang="zh-CN" sz="2800" b="1" i="1" dirty="0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119849" name="Rectangle 41"/>
          <p:cNvSpPr>
            <a:spLocks noChangeArrowheads="1"/>
          </p:cNvSpPr>
          <p:nvPr/>
        </p:nvSpPr>
        <p:spPr bwMode="auto">
          <a:xfrm>
            <a:off x="914400" y="4367213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逻辑表达式： </a:t>
            </a:r>
          </a:p>
        </p:txBody>
      </p: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5715000" y="4560888"/>
            <a:ext cx="2816225" cy="1458912"/>
            <a:chOff x="3801" y="2691"/>
            <a:chExt cx="1880" cy="974"/>
          </a:xfrm>
        </p:grpSpPr>
        <p:sp>
          <p:nvSpPr>
            <p:cNvPr id="22537" name="Rectangle 43"/>
            <p:cNvSpPr>
              <a:spLocks noChangeArrowheads="1"/>
            </p:cNvSpPr>
            <p:nvPr/>
          </p:nvSpPr>
          <p:spPr bwMode="auto">
            <a:xfrm rot="5400000">
              <a:off x="4295" y="2882"/>
              <a:ext cx="835" cy="60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2538" name="Line 44"/>
            <p:cNvSpPr>
              <a:spLocks noChangeShapeType="1"/>
            </p:cNvSpPr>
            <p:nvPr/>
          </p:nvSpPr>
          <p:spPr bwMode="auto">
            <a:xfrm rot="5400000">
              <a:off x="4570" y="3035"/>
              <a:ext cx="0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539" name="Group 45"/>
            <p:cNvGrpSpPr>
              <a:grpSpLocks/>
            </p:cNvGrpSpPr>
            <p:nvPr/>
          </p:nvGrpSpPr>
          <p:grpSpPr bwMode="auto">
            <a:xfrm>
              <a:off x="4613" y="2736"/>
              <a:ext cx="543" cy="346"/>
              <a:chOff x="4640" y="2979"/>
              <a:chExt cx="543" cy="346"/>
            </a:xfrm>
          </p:grpSpPr>
          <p:sp>
            <p:nvSpPr>
              <p:cNvPr id="22555" name="Text Box 46"/>
              <p:cNvSpPr txBox="1">
                <a:spLocks noChangeArrowheads="1"/>
              </p:cNvSpPr>
              <p:nvPr/>
            </p:nvSpPr>
            <p:spPr bwMode="auto">
              <a:xfrm>
                <a:off x="4640" y="2979"/>
                <a:ext cx="543" cy="34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&gt;1</a:t>
                </a:r>
                <a:endParaRPr lang="en-US" altLang="zh-CN" sz="32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2556" name="Line 47"/>
              <p:cNvSpPr>
                <a:spLocks noChangeShapeType="1"/>
              </p:cNvSpPr>
              <p:nvPr/>
            </p:nvSpPr>
            <p:spPr bwMode="auto">
              <a:xfrm flipH="1">
                <a:off x="4800" y="3182"/>
                <a:ext cx="131" cy="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40" name="Text Box 48"/>
            <p:cNvSpPr txBox="1">
              <a:spLocks noChangeArrowheads="1"/>
            </p:cNvSpPr>
            <p:nvPr/>
          </p:nvSpPr>
          <p:spPr bwMode="auto">
            <a:xfrm>
              <a:off x="4459" y="2775"/>
              <a:ext cx="252" cy="24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</a:p>
          </p:txBody>
        </p:sp>
        <p:sp>
          <p:nvSpPr>
            <p:cNvPr id="22541" name="Line 49"/>
            <p:cNvSpPr>
              <a:spLocks noChangeShapeType="1"/>
            </p:cNvSpPr>
            <p:nvPr/>
          </p:nvSpPr>
          <p:spPr bwMode="auto">
            <a:xfrm rot="5400000">
              <a:off x="4246" y="2724"/>
              <a:ext cx="0" cy="3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Line 50"/>
            <p:cNvSpPr>
              <a:spLocks noChangeShapeType="1"/>
            </p:cNvSpPr>
            <p:nvPr/>
          </p:nvSpPr>
          <p:spPr bwMode="auto">
            <a:xfrm rot="5400000">
              <a:off x="4290" y="3188"/>
              <a:ext cx="85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3" name="Text Box 51"/>
            <p:cNvSpPr txBox="1">
              <a:spLocks noChangeArrowheads="1"/>
            </p:cNvSpPr>
            <p:nvPr/>
          </p:nvSpPr>
          <p:spPr bwMode="auto">
            <a:xfrm>
              <a:off x="4464" y="3195"/>
              <a:ext cx="252" cy="24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</a:p>
          </p:txBody>
        </p:sp>
        <p:sp>
          <p:nvSpPr>
            <p:cNvPr id="22544" name="Line 52"/>
            <p:cNvSpPr>
              <a:spLocks noChangeShapeType="1"/>
            </p:cNvSpPr>
            <p:nvPr/>
          </p:nvSpPr>
          <p:spPr bwMode="auto">
            <a:xfrm rot="5400000">
              <a:off x="4255" y="2937"/>
              <a:ext cx="0" cy="3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Line 53"/>
            <p:cNvSpPr>
              <a:spLocks noChangeShapeType="1"/>
            </p:cNvSpPr>
            <p:nvPr/>
          </p:nvSpPr>
          <p:spPr bwMode="auto">
            <a:xfrm rot="5400000">
              <a:off x="4261" y="3135"/>
              <a:ext cx="0" cy="3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Line 54"/>
            <p:cNvSpPr>
              <a:spLocks noChangeShapeType="1"/>
            </p:cNvSpPr>
            <p:nvPr/>
          </p:nvSpPr>
          <p:spPr bwMode="auto">
            <a:xfrm rot="5400000">
              <a:off x="4270" y="3321"/>
              <a:ext cx="0" cy="3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547" name="Group 55"/>
            <p:cNvGrpSpPr>
              <a:grpSpLocks/>
            </p:cNvGrpSpPr>
            <p:nvPr/>
          </p:nvGrpSpPr>
          <p:grpSpPr bwMode="auto">
            <a:xfrm>
              <a:off x="5016" y="3050"/>
              <a:ext cx="665" cy="347"/>
              <a:chOff x="3783" y="1729"/>
              <a:chExt cx="665" cy="347"/>
            </a:xfrm>
          </p:grpSpPr>
          <p:sp>
            <p:nvSpPr>
              <p:cNvPr id="22552" name="Text Box 56"/>
              <p:cNvSpPr txBox="1">
                <a:spLocks noChangeArrowheads="1"/>
              </p:cNvSpPr>
              <p:nvPr/>
            </p:nvSpPr>
            <p:spPr bwMode="auto">
              <a:xfrm>
                <a:off x="4180" y="1729"/>
                <a:ext cx="268" cy="34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800" b="1" i="1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22553" name="Line 57"/>
              <p:cNvSpPr>
                <a:spLocks noChangeShapeType="1"/>
              </p:cNvSpPr>
              <p:nvPr/>
            </p:nvSpPr>
            <p:spPr bwMode="auto">
              <a:xfrm>
                <a:off x="3870" y="1889"/>
                <a:ext cx="31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4" name="Oval 58"/>
              <p:cNvSpPr>
                <a:spLocks noChangeArrowheads="1"/>
              </p:cNvSpPr>
              <p:nvPr/>
            </p:nvSpPr>
            <p:spPr bwMode="auto">
              <a:xfrm>
                <a:off x="3783" y="1841"/>
                <a:ext cx="86" cy="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22548" name="Rectangle 59"/>
            <p:cNvSpPr>
              <a:spLocks noChangeArrowheads="1"/>
            </p:cNvSpPr>
            <p:nvPr/>
          </p:nvSpPr>
          <p:spPr bwMode="auto">
            <a:xfrm>
              <a:off x="3819" y="2691"/>
              <a:ext cx="281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2549" name="Rectangle 60"/>
            <p:cNvSpPr>
              <a:spLocks noChangeArrowheads="1"/>
            </p:cNvSpPr>
            <p:nvPr/>
          </p:nvSpPr>
          <p:spPr bwMode="auto">
            <a:xfrm>
              <a:off x="3813" y="2907"/>
              <a:ext cx="281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2550" name="Rectangle 61"/>
            <p:cNvSpPr>
              <a:spLocks noChangeArrowheads="1"/>
            </p:cNvSpPr>
            <p:nvPr/>
          </p:nvSpPr>
          <p:spPr bwMode="auto">
            <a:xfrm>
              <a:off x="3807" y="3102"/>
              <a:ext cx="281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22551" name="Rectangle 62"/>
            <p:cNvSpPr>
              <a:spLocks noChangeArrowheads="1"/>
            </p:cNvSpPr>
            <p:nvPr/>
          </p:nvSpPr>
          <p:spPr bwMode="auto">
            <a:xfrm>
              <a:off x="3801" y="3319"/>
              <a:ext cx="295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D</a:t>
              </a:r>
            </a:p>
          </p:txBody>
        </p:sp>
      </p:grpSp>
      <p:sp>
        <p:nvSpPr>
          <p:cNvPr id="119871" name="Rectangle 63"/>
          <p:cNvSpPr>
            <a:spLocks noChangeArrowheads="1"/>
          </p:cNvSpPr>
          <p:nvPr/>
        </p:nvSpPr>
        <p:spPr bwMode="auto">
          <a:xfrm>
            <a:off x="6019800" y="40386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逻辑符号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44" grpId="0" autoUpdateAnimBg="0"/>
      <p:bldP spid="119849" grpId="0" autoUpdateAnimBg="0"/>
      <p:bldP spid="11987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533400"/>
            <a:ext cx="4495800" cy="6858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20.3   </a:t>
            </a:r>
            <a:r>
              <a:rPr lang="en-US" altLang="zh-CN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TTL</a:t>
            </a:r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门电路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912938" y="1720850"/>
            <a:ext cx="4706937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三极管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—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三极管逻辑门电路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685800" y="2254250"/>
            <a:ext cx="7848600" cy="27749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TTL</a:t>
            </a:r>
            <a:r>
              <a:rPr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门电路是双极型集成电路，与分立元件相比，</a:t>
            </a:r>
            <a:r>
              <a: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具有速度快、可靠性高和微型化等优点</a:t>
            </a:r>
            <a:r>
              <a:rPr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，目前分立元件电路已被集成电路替代。下面介绍集成 “与非”门电路的工作原理、特性和参数。</a:t>
            </a:r>
          </a:p>
        </p:txBody>
      </p:sp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904875" y="1219200"/>
            <a:ext cx="7172325" cy="171450"/>
            <a:chOff x="480" y="3408"/>
            <a:chExt cx="4518" cy="108"/>
          </a:xfrm>
        </p:grpSpPr>
        <p:pic>
          <p:nvPicPr>
            <p:cNvPr id="23558" name="Picture 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50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0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0" name="Picture 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2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1" name="Picture 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8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2" name="Picture 1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0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3" name="Picture 1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6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4" name="Picture 1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6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5" name="Picture 1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18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6" name="Picture 1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04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7" name="Picture 1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06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8" name="Picture 1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2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9" name="Picture 1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92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0" name="Picture 1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8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1" name="Picture 1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14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2" name="Picture 2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94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3" name="Picture 2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90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4" name="Picture 2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80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5" name="Picture 2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2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6" name="Picture 2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78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7" name="Picture 2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68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8" name="Picture 2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70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9" name="Picture 2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56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0" name="Picture 2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58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1" name="Picture 2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4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2" name="Picture 3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44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3" name="Picture 3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46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4" name="Picture 3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32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5" name="Picture 3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34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6" name="Picture 3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30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7" name="Picture 3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20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8" name="Picture 3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66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9" name="Picture 3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42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90" name="Picture 3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22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91" name="Picture 3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18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92" name="Picture 4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08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93" name="Picture 4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10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94" name="Picture 4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6" y="34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3595" name="Group 43"/>
            <p:cNvGrpSpPr>
              <a:grpSpLocks/>
            </p:cNvGrpSpPr>
            <p:nvPr/>
          </p:nvGrpSpPr>
          <p:grpSpPr bwMode="auto">
            <a:xfrm>
              <a:off x="480" y="3408"/>
              <a:ext cx="582" cy="102"/>
              <a:chOff x="4698" y="720"/>
              <a:chExt cx="582" cy="102"/>
            </a:xfrm>
          </p:grpSpPr>
          <p:pic>
            <p:nvPicPr>
              <p:cNvPr id="23600" name="Picture 44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601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602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603" name="Picture 4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604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605" name="Picture 4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3596" name="Picture 5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08" y="340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97" name="Picture 5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98" y="340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98" name="Picture 5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00" y="340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99" name="Picture 5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96" y="3408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utoUpdateAnimBg="0"/>
      <p:bldP spid="12083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169"/>
          <p:cNvGrpSpPr>
            <a:grpSpLocks/>
          </p:cNvGrpSpPr>
          <p:nvPr/>
        </p:nvGrpSpPr>
        <p:grpSpPr bwMode="auto">
          <a:xfrm>
            <a:off x="914400" y="1096963"/>
            <a:ext cx="7696200" cy="4770437"/>
            <a:chOff x="576" y="691"/>
            <a:chExt cx="4848" cy="3005"/>
          </a:xfrm>
        </p:grpSpPr>
        <p:sp>
          <p:nvSpPr>
            <p:cNvPr id="24665" name="Oval 170"/>
            <p:cNvSpPr>
              <a:spLocks noChangeArrowheads="1"/>
            </p:cNvSpPr>
            <p:nvPr/>
          </p:nvSpPr>
          <p:spPr bwMode="auto">
            <a:xfrm>
              <a:off x="4599" y="768"/>
              <a:ext cx="95" cy="9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4666" name="Rectangle 171"/>
            <p:cNvSpPr>
              <a:spLocks noChangeArrowheads="1"/>
            </p:cNvSpPr>
            <p:nvPr/>
          </p:nvSpPr>
          <p:spPr bwMode="auto">
            <a:xfrm>
              <a:off x="3984" y="2544"/>
              <a:ext cx="33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T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4667" name="Text Box 172"/>
            <p:cNvSpPr txBox="1">
              <a:spLocks noChangeArrowheads="1"/>
            </p:cNvSpPr>
            <p:nvPr/>
          </p:nvSpPr>
          <p:spPr bwMode="auto">
            <a:xfrm>
              <a:off x="4775" y="2179"/>
              <a:ext cx="3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</a:t>
              </a:r>
              <a:endParaRPr lang="en-US" altLang="zh-CN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4668" name="Text Box 173"/>
            <p:cNvSpPr txBox="1">
              <a:spLocks noChangeArrowheads="1"/>
            </p:cNvSpPr>
            <p:nvPr/>
          </p:nvSpPr>
          <p:spPr bwMode="auto">
            <a:xfrm>
              <a:off x="2496" y="2976"/>
              <a:ext cx="5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R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4669" name="Text Box 174"/>
            <p:cNvSpPr txBox="1">
              <a:spLocks noChangeArrowheads="1"/>
            </p:cNvSpPr>
            <p:nvPr/>
          </p:nvSpPr>
          <p:spPr bwMode="auto">
            <a:xfrm>
              <a:off x="3648" y="2928"/>
              <a:ext cx="53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R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5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4670" name="Text Box 175"/>
            <p:cNvSpPr txBox="1">
              <a:spLocks noChangeArrowheads="1"/>
            </p:cNvSpPr>
            <p:nvPr/>
          </p:nvSpPr>
          <p:spPr bwMode="auto">
            <a:xfrm>
              <a:off x="576" y="2128"/>
              <a:ext cx="3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4671" name="Rectangle 176"/>
            <p:cNvSpPr>
              <a:spLocks noChangeArrowheads="1"/>
            </p:cNvSpPr>
            <p:nvPr/>
          </p:nvSpPr>
          <p:spPr bwMode="auto">
            <a:xfrm>
              <a:off x="576" y="2400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4672" name="Rectangle 177"/>
            <p:cNvSpPr>
              <a:spLocks noChangeArrowheads="1"/>
            </p:cNvSpPr>
            <p:nvPr/>
          </p:nvSpPr>
          <p:spPr bwMode="auto">
            <a:xfrm>
              <a:off x="576" y="2640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endParaRPr lang="en-US" altLang="zh-CN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4673" name="Text Box 178"/>
            <p:cNvSpPr txBox="1">
              <a:spLocks noChangeArrowheads="1"/>
            </p:cNvSpPr>
            <p:nvPr/>
          </p:nvSpPr>
          <p:spPr bwMode="auto">
            <a:xfrm>
              <a:off x="4191" y="1075"/>
              <a:ext cx="5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R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4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4674" name="Text Box 179"/>
            <p:cNvSpPr txBox="1">
              <a:spLocks noChangeArrowheads="1"/>
            </p:cNvSpPr>
            <p:nvPr/>
          </p:nvSpPr>
          <p:spPr bwMode="auto">
            <a:xfrm>
              <a:off x="2784" y="1152"/>
              <a:ext cx="3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R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4675" name="Text Box 180"/>
            <p:cNvSpPr txBox="1">
              <a:spLocks noChangeArrowheads="1"/>
            </p:cNvSpPr>
            <p:nvPr/>
          </p:nvSpPr>
          <p:spPr bwMode="auto">
            <a:xfrm>
              <a:off x="2064" y="1152"/>
              <a:ext cx="3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R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4676" name="Rectangle 181"/>
            <p:cNvSpPr>
              <a:spLocks noChangeArrowheads="1"/>
            </p:cNvSpPr>
            <p:nvPr/>
          </p:nvSpPr>
          <p:spPr bwMode="auto">
            <a:xfrm>
              <a:off x="3120" y="1584"/>
              <a:ext cx="33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T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4677" name="Rectangle 182"/>
            <p:cNvSpPr>
              <a:spLocks noChangeArrowheads="1"/>
            </p:cNvSpPr>
            <p:nvPr/>
          </p:nvSpPr>
          <p:spPr bwMode="auto">
            <a:xfrm>
              <a:off x="3936" y="1776"/>
              <a:ext cx="33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T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4678" name="Rectangle 183"/>
            <p:cNvSpPr>
              <a:spLocks noChangeArrowheads="1"/>
            </p:cNvSpPr>
            <p:nvPr/>
          </p:nvSpPr>
          <p:spPr bwMode="auto">
            <a:xfrm>
              <a:off x="2640" y="1968"/>
              <a:ext cx="2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T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4679" name="Text Box 184"/>
            <p:cNvSpPr txBox="1">
              <a:spLocks noChangeArrowheads="1"/>
            </p:cNvSpPr>
            <p:nvPr/>
          </p:nvSpPr>
          <p:spPr bwMode="auto">
            <a:xfrm>
              <a:off x="4716" y="691"/>
              <a:ext cx="7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+5V</a:t>
              </a:r>
            </a:p>
          </p:txBody>
        </p:sp>
        <p:sp>
          <p:nvSpPr>
            <p:cNvPr id="24680" name="Text Box 185"/>
            <p:cNvSpPr txBox="1">
              <a:spLocks noChangeArrowheads="1"/>
            </p:cNvSpPr>
            <p:nvPr/>
          </p:nvSpPr>
          <p:spPr bwMode="auto">
            <a:xfrm>
              <a:off x="1440" y="1536"/>
              <a:ext cx="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 T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681" name="Line 186"/>
            <p:cNvSpPr>
              <a:spLocks noChangeShapeType="1"/>
            </p:cNvSpPr>
            <p:nvPr/>
          </p:nvSpPr>
          <p:spPr bwMode="auto">
            <a:xfrm>
              <a:off x="2739" y="3696"/>
              <a:ext cx="23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2" name="Line 187"/>
            <p:cNvSpPr>
              <a:spLocks noChangeShapeType="1"/>
            </p:cNvSpPr>
            <p:nvPr/>
          </p:nvSpPr>
          <p:spPr bwMode="auto">
            <a:xfrm>
              <a:off x="4205" y="2886"/>
              <a:ext cx="0" cy="6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3" name="Line 188"/>
            <p:cNvSpPr>
              <a:spLocks noChangeShapeType="1"/>
            </p:cNvSpPr>
            <p:nvPr/>
          </p:nvSpPr>
          <p:spPr bwMode="auto">
            <a:xfrm>
              <a:off x="4170" y="2094"/>
              <a:ext cx="0" cy="4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4" name="Line 189"/>
            <p:cNvSpPr>
              <a:spLocks noChangeShapeType="1"/>
            </p:cNvSpPr>
            <p:nvPr/>
          </p:nvSpPr>
          <p:spPr bwMode="auto">
            <a:xfrm>
              <a:off x="3860" y="2448"/>
              <a:ext cx="0" cy="44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5" name="Line 190"/>
            <p:cNvSpPr>
              <a:spLocks noChangeShapeType="1"/>
            </p:cNvSpPr>
            <p:nvPr/>
          </p:nvSpPr>
          <p:spPr bwMode="auto">
            <a:xfrm flipH="1">
              <a:off x="3860" y="2512"/>
              <a:ext cx="305" cy="12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6" name="Line 191"/>
            <p:cNvSpPr>
              <a:spLocks noChangeShapeType="1"/>
            </p:cNvSpPr>
            <p:nvPr/>
          </p:nvSpPr>
          <p:spPr bwMode="auto">
            <a:xfrm>
              <a:off x="3860" y="2767"/>
              <a:ext cx="365" cy="12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7" name="Line 192"/>
            <p:cNvSpPr>
              <a:spLocks noChangeShapeType="1"/>
            </p:cNvSpPr>
            <p:nvPr/>
          </p:nvSpPr>
          <p:spPr bwMode="auto">
            <a:xfrm rot="10787484" flipV="1">
              <a:off x="1984" y="815"/>
              <a:ext cx="262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8" name="Line 193"/>
            <p:cNvSpPr>
              <a:spLocks noChangeShapeType="1"/>
            </p:cNvSpPr>
            <p:nvPr/>
          </p:nvSpPr>
          <p:spPr bwMode="auto">
            <a:xfrm>
              <a:off x="3418" y="1512"/>
              <a:ext cx="7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89" name="Group 194"/>
            <p:cNvGrpSpPr>
              <a:grpSpLocks/>
            </p:cNvGrpSpPr>
            <p:nvPr/>
          </p:nvGrpSpPr>
          <p:grpSpPr bwMode="auto">
            <a:xfrm>
              <a:off x="1497" y="1872"/>
              <a:ext cx="711" cy="270"/>
              <a:chOff x="1055" y="2255"/>
              <a:chExt cx="480" cy="241"/>
            </a:xfrm>
          </p:grpSpPr>
          <p:sp>
            <p:nvSpPr>
              <p:cNvPr id="24733" name="Line 195"/>
              <p:cNvSpPr>
                <a:spLocks noChangeShapeType="1"/>
              </p:cNvSpPr>
              <p:nvPr/>
            </p:nvSpPr>
            <p:spPr bwMode="auto">
              <a:xfrm rot="5400000">
                <a:off x="1319" y="2039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4" name="Line 196"/>
              <p:cNvSpPr>
                <a:spLocks noChangeShapeType="1"/>
              </p:cNvSpPr>
              <p:nvPr/>
            </p:nvSpPr>
            <p:spPr bwMode="auto">
              <a:xfrm rot="5400000" flipH="1">
                <a:off x="1367" y="2327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5" name="Line 197"/>
              <p:cNvSpPr>
                <a:spLocks noChangeShapeType="1"/>
              </p:cNvSpPr>
              <p:nvPr/>
            </p:nvSpPr>
            <p:spPr bwMode="auto">
              <a:xfrm rot="5400000">
                <a:off x="1176" y="2328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6" name="Line 198"/>
              <p:cNvSpPr>
                <a:spLocks noChangeShapeType="1"/>
              </p:cNvSpPr>
              <p:nvPr/>
            </p:nvSpPr>
            <p:spPr bwMode="auto">
              <a:xfrm rot="5400000">
                <a:off x="1079" y="2327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7" name="Line 199"/>
              <p:cNvSpPr>
                <a:spLocks noChangeShapeType="1"/>
              </p:cNvSpPr>
              <p:nvPr/>
            </p:nvSpPr>
            <p:spPr bwMode="auto">
              <a:xfrm rot="5400000">
                <a:off x="983" y="2327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690" name="Group 200"/>
            <p:cNvGrpSpPr>
              <a:grpSpLocks/>
            </p:cNvGrpSpPr>
            <p:nvPr/>
          </p:nvGrpSpPr>
          <p:grpSpPr bwMode="auto">
            <a:xfrm>
              <a:off x="2201" y="1818"/>
              <a:ext cx="656" cy="568"/>
              <a:chOff x="2784" y="3168"/>
              <a:chExt cx="432" cy="336"/>
            </a:xfrm>
          </p:grpSpPr>
          <p:sp>
            <p:nvSpPr>
              <p:cNvPr id="24729" name="Line 201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0" name="Line 202"/>
              <p:cNvSpPr>
                <a:spLocks noChangeShapeType="1"/>
              </p:cNvSpPr>
              <p:nvPr/>
            </p:nvSpPr>
            <p:spPr bwMode="auto">
              <a:xfrm flipH="1">
                <a:off x="2976" y="3216"/>
                <a:ext cx="192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1" name="Line 203"/>
              <p:cNvSpPr>
                <a:spLocks noChangeShapeType="1"/>
              </p:cNvSpPr>
              <p:nvPr/>
            </p:nvSpPr>
            <p:spPr bwMode="auto">
              <a:xfrm>
                <a:off x="2976" y="3408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2" name="Line 204"/>
              <p:cNvSpPr>
                <a:spLocks noChangeShapeType="1"/>
              </p:cNvSpPr>
              <p:nvPr/>
            </p:nvSpPr>
            <p:spPr bwMode="auto">
              <a:xfrm>
                <a:off x="2784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91" name="Line 205"/>
            <p:cNvSpPr>
              <a:spLocks noChangeShapeType="1"/>
            </p:cNvSpPr>
            <p:nvPr/>
          </p:nvSpPr>
          <p:spPr bwMode="auto">
            <a:xfrm>
              <a:off x="3796" y="1650"/>
              <a:ext cx="0" cy="4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2" name="Line 206"/>
            <p:cNvSpPr>
              <a:spLocks noChangeShapeType="1"/>
            </p:cNvSpPr>
            <p:nvPr/>
          </p:nvSpPr>
          <p:spPr bwMode="auto">
            <a:xfrm flipH="1">
              <a:off x="3802" y="1728"/>
              <a:ext cx="344" cy="11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3" name="Line 207"/>
            <p:cNvSpPr>
              <a:spLocks noChangeShapeType="1"/>
            </p:cNvSpPr>
            <p:nvPr/>
          </p:nvSpPr>
          <p:spPr bwMode="auto">
            <a:xfrm>
              <a:off x="3784" y="1975"/>
              <a:ext cx="398" cy="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4" name="Line 208"/>
            <p:cNvSpPr>
              <a:spLocks noChangeShapeType="1"/>
            </p:cNvSpPr>
            <p:nvPr/>
          </p:nvSpPr>
          <p:spPr bwMode="auto">
            <a:xfrm>
              <a:off x="3490" y="1918"/>
              <a:ext cx="31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" name="Rectangle 209"/>
            <p:cNvSpPr>
              <a:spLocks noChangeArrowheads="1"/>
            </p:cNvSpPr>
            <p:nvPr/>
          </p:nvSpPr>
          <p:spPr bwMode="auto">
            <a:xfrm>
              <a:off x="1945" y="1152"/>
              <a:ext cx="101" cy="275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4696" name="Line 210"/>
            <p:cNvSpPr>
              <a:spLocks noChangeShapeType="1"/>
            </p:cNvSpPr>
            <p:nvPr/>
          </p:nvSpPr>
          <p:spPr bwMode="auto">
            <a:xfrm>
              <a:off x="2005" y="816"/>
              <a:ext cx="0" cy="34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7" name="Line 211"/>
            <p:cNvSpPr>
              <a:spLocks noChangeShapeType="1"/>
            </p:cNvSpPr>
            <p:nvPr/>
          </p:nvSpPr>
          <p:spPr bwMode="auto">
            <a:xfrm>
              <a:off x="2780" y="816"/>
              <a:ext cx="0" cy="39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8" name="Line 212"/>
            <p:cNvSpPr>
              <a:spLocks noChangeShapeType="1"/>
            </p:cNvSpPr>
            <p:nvPr/>
          </p:nvSpPr>
          <p:spPr bwMode="auto">
            <a:xfrm flipH="1">
              <a:off x="2780" y="1488"/>
              <a:ext cx="4" cy="43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" name="Line 213"/>
            <p:cNvSpPr>
              <a:spLocks noChangeShapeType="1"/>
            </p:cNvSpPr>
            <p:nvPr/>
          </p:nvSpPr>
          <p:spPr bwMode="auto">
            <a:xfrm>
              <a:off x="2840" y="2364"/>
              <a:ext cx="0" cy="5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0" name="Line 214"/>
            <p:cNvSpPr>
              <a:spLocks noChangeShapeType="1"/>
            </p:cNvSpPr>
            <p:nvPr/>
          </p:nvSpPr>
          <p:spPr bwMode="auto">
            <a:xfrm>
              <a:off x="3615" y="1920"/>
              <a:ext cx="0" cy="9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" name="Line 215"/>
            <p:cNvSpPr>
              <a:spLocks noChangeShapeType="1"/>
            </p:cNvSpPr>
            <p:nvPr/>
          </p:nvSpPr>
          <p:spPr bwMode="auto">
            <a:xfrm>
              <a:off x="4145" y="816"/>
              <a:ext cx="0" cy="26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2" name="Line 216"/>
            <p:cNvSpPr>
              <a:spLocks noChangeShapeType="1"/>
            </p:cNvSpPr>
            <p:nvPr/>
          </p:nvSpPr>
          <p:spPr bwMode="auto">
            <a:xfrm>
              <a:off x="4145" y="1359"/>
              <a:ext cx="0" cy="38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3" name="Line 217"/>
            <p:cNvSpPr>
              <a:spLocks noChangeShapeType="1"/>
            </p:cNvSpPr>
            <p:nvPr/>
          </p:nvSpPr>
          <p:spPr bwMode="auto">
            <a:xfrm>
              <a:off x="2826" y="3552"/>
              <a:ext cx="13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4" name="Line 218"/>
            <p:cNvSpPr>
              <a:spLocks noChangeShapeType="1"/>
            </p:cNvSpPr>
            <p:nvPr/>
          </p:nvSpPr>
          <p:spPr bwMode="auto">
            <a:xfrm>
              <a:off x="3128" y="1440"/>
              <a:ext cx="0" cy="4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5" name="Line 219"/>
            <p:cNvSpPr>
              <a:spLocks noChangeShapeType="1"/>
            </p:cNvSpPr>
            <p:nvPr/>
          </p:nvSpPr>
          <p:spPr bwMode="auto">
            <a:xfrm flipH="1">
              <a:off x="3128" y="1509"/>
              <a:ext cx="318" cy="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6" name="Line 220"/>
            <p:cNvSpPr>
              <a:spLocks noChangeShapeType="1"/>
            </p:cNvSpPr>
            <p:nvPr/>
          </p:nvSpPr>
          <p:spPr bwMode="auto">
            <a:xfrm>
              <a:off x="3128" y="1783"/>
              <a:ext cx="397" cy="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7" name="Line 221"/>
            <p:cNvSpPr>
              <a:spLocks noChangeShapeType="1"/>
            </p:cNvSpPr>
            <p:nvPr/>
          </p:nvSpPr>
          <p:spPr bwMode="auto">
            <a:xfrm>
              <a:off x="4182" y="2304"/>
              <a:ext cx="47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8" name="Oval 222"/>
            <p:cNvSpPr>
              <a:spLocks noChangeArrowheads="1"/>
            </p:cNvSpPr>
            <p:nvPr/>
          </p:nvSpPr>
          <p:spPr bwMode="auto">
            <a:xfrm>
              <a:off x="4659" y="2256"/>
              <a:ext cx="95" cy="9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4709" name="Line 223"/>
            <p:cNvSpPr>
              <a:spLocks noChangeShapeType="1"/>
            </p:cNvSpPr>
            <p:nvPr/>
          </p:nvSpPr>
          <p:spPr bwMode="auto">
            <a:xfrm>
              <a:off x="1509" y="212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0" name="Line 224"/>
            <p:cNvSpPr>
              <a:spLocks noChangeShapeType="1"/>
            </p:cNvSpPr>
            <p:nvPr/>
          </p:nvSpPr>
          <p:spPr bwMode="auto">
            <a:xfrm flipH="1" flipV="1">
              <a:off x="960" y="2352"/>
              <a:ext cx="5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1" name="Line 225"/>
            <p:cNvSpPr>
              <a:spLocks noChangeShapeType="1"/>
            </p:cNvSpPr>
            <p:nvPr/>
          </p:nvSpPr>
          <p:spPr bwMode="auto">
            <a:xfrm>
              <a:off x="1670" y="2118"/>
              <a:ext cx="0" cy="4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2" name="Line 226"/>
            <p:cNvSpPr>
              <a:spLocks noChangeShapeType="1"/>
            </p:cNvSpPr>
            <p:nvPr/>
          </p:nvSpPr>
          <p:spPr bwMode="auto">
            <a:xfrm flipH="1" flipV="1">
              <a:off x="960" y="2544"/>
              <a:ext cx="7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3" name="Line 227"/>
            <p:cNvSpPr>
              <a:spLocks noChangeShapeType="1"/>
            </p:cNvSpPr>
            <p:nvPr/>
          </p:nvSpPr>
          <p:spPr bwMode="auto">
            <a:xfrm>
              <a:off x="1795" y="2118"/>
              <a:ext cx="0" cy="62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4" name="Line 228"/>
            <p:cNvSpPr>
              <a:spLocks noChangeShapeType="1"/>
            </p:cNvSpPr>
            <p:nvPr/>
          </p:nvSpPr>
          <p:spPr bwMode="auto">
            <a:xfrm flipH="1" flipV="1">
              <a:off x="960" y="2736"/>
              <a:ext cx="83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5" name="Line 229"/>
            <p:cNvSpPr>
              <a:spLocks noChangeShapeType="1"/>
            </p:cNvSpPr>
            <p:nvPr/>
          </p:nvSpPr>
          <p:spPr bwMode="auto">
            <a:xfrm>
              <a:off x="2837" y="3552"/>
              <a:ext cx="0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6" name="Oval 230"/>
            <p:cNvSpPr>
              <a:spLocks noChangeArrowheads="1"/>
            </p:cNvSpPr>
            <p:nvPr/>
          </p:nvSpPr>
          <p:spPr bwMode="auto">
            <a:xfrm>
              <a:off x="864" y="2304"/>
              <a:ext cx="95" cy="9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4717" name="Oval 231"/>
            <p:cNvSpPr>
              <a:spLocks noChangeArrowheads="1"/>
            </p:cNvSpPr>
            <p:nvPr/>
          </p:nvSpPr>
          <p:spPr bwMode="auto">
            <a:xfrm>
              <a:off x="864" y="2496"/>
              <a:ext cx="95" cy="9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4718" name="Oval 232"/>
            <p:cNvSpPr>
              <a:spLocks noChangeArrowheads="1"/>
            </p:cNvSpPr>
            <p:nvPr/>
          </p:nvSpPr>
          <p:spPr bwMode="auto">
            <a:xfrm>
              <a:off x="864" y="2688"/>
              <a:ext cx="95" cy="9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4719" name="Line 233"/>
            <p:cNvSpPr>
              <a:spLocks noChangeShapeType="1"/>
            </p:cNvSpPr>
            <p:nvPr/>
          </p:nvSpPr>
          <p:spPr bwMode="auto">
            <a:xfrm>
              <a:off x="2854" y="2711"/>
              <a:ext cx="1008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20" name="Oval 234"/>
            <p:cNvSpPr>
              <a:spLocks noChangeArrowheads="1"/>
            </p:cNvSpPr>
            <p:nvPr/>
          </p:nvSpPr>
          <p:spPr bwMode="auto">
            <a:xfrm>
              <a:off x="2832" y="2688"/>
              <a:ext cx="32" cy="3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4721" name="Line 235"/>
            <p:cNvSpPr>
              <a:spLocks noChangeShapeType="1"/>
            </p:cNvSpPr>
            <p:nvPr/>
          </p:nvSpPr>
          <p:spPr bwMode="auto">
            <a:xfrm>
              <a:off x="2784" y="1728"/>
              <a:ext cx="336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22" name="Line 236"/>
            <p:cNvSpPr>
              <a:spLocks noChangeShapeType="1"/>
            </p:cNvSpPr>
            <p:nvPr/>
          </p:nvSpPr>
          <p:spPr bwMode="auto">
            <a:xfrm flipV="1">
              <a:off x="1999" y="1440"/>
              <a:ext cx="0" cy="432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23" name="Rectangle 237"/>
            <p:cNvSpPr>
              <a:spLocks noChangeArrowheads="1"/>
            </p:cNvSpPr>
            <p:nvPr/>
          </p:nvSpPr>
          <p:spPr bwMode="auto">
            <a:xfrm>
              <a:off x="2736" y="1200"/>
              <a:ext cx="101" cy="275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4724" name="Rectangle 238"/>
            <p:cNvSpPr>
              <a:spLocks noChangeArrowheads="1"/>
            </p:cNvSpPr>
            <p:nvPr/>
          </p:nvSpPr>
          <p:spPr bwMode="auto">
            <a:xfrm>
              <a:off x="2784" y="2928"/>
              <a:ext cx="101" cy="275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4725" name="Line 239"/>
            <p:cNvSpPr>
              <a:spLocks noChangeShapeType="1"/>
            </p:cNvSpPr>
            <p:nvPr/>
          </p:nvSpPr>
          <p:spPr bwMode="auto">
            <a:xfrm flipV="1">
              <a:off x="2838" y="3216"/>
              <a:ext cx="0" cy="336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26" name="Rectangle 240"/>
            <p:cNvSpPr>
              <a:spLocks noChangeArrowheads="1"/>
            </p:cNvSpPr>
            <p:nvPr/>
          </p:nvSpPr>
          <p:spPr bwMode="auto">
            <a:xfrm>
              <a:off x="3563" y="2880"/>
              <a:ext cx="101" cy="275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4727" name="Line 241"/>
            <p:cNvSpPr>
              <a:spLocks noChangeShapeType="1"/>
            </p:cNvSpPr>
            <p:nvPr/>
          </p:nvSpPr>
          <p:spPr bwMode="auto">
            <a:xfrm>
              <a:off x="3622" y="3168"/>
              <a:ext cx="0" cy="384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28" name="Rectangle 242"/>
            <p:cNvSpPr>
              <a:spLocks noChangeArrowheads="1"/>
            </p:cNvSpPr>
            <p:nvPr/>
          </p:nvSpPr>
          <p:spPr bwMode="auto">
            <a:xfrm>
              <a:off x="4092" y="1079"/>
              <a:ext cx="101" cy="275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3733800" y="1173163"/>
            <a:ext cx="1066800" cy="5334000"/>
            <a:chOff x="2256" y="576"/>
            <a:chExt cx="672" cy="3360"/>
          </a:xfrm>
        </p:grpSpPr>
        <p:sp>
          <p:nvSpPr>
            <p:cNvPr id="24663" name="Line 3"/>
            <p:cNvSpPr>
              <a:spLocks noChangeShapeType="1"/>
            </p:cNvSpPr>
            <p:nvPr/>
          </p:nvSpPr>
          <p:spPr bwMode="auto">
            <a:xfrm>
              <a:off x="2256" y="576"/>
              <a:ext cx="0" cy="336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4" name="Line 4"/>
            <p:cNvSpPr>
              <a:spLocks noChangeShapeType="1"/>
            </p:cNvSpPr>
            <p:nvPr/>
          </p:nvSpPr>
          <p:spPr bwMode="auto">
            <a:xfrm>
              <a:off x="2928" y="576"/>
              <a:ext cx="0" cy="336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209800" y="5786438"/>
            <a:ext cx="4151313" cy="523875"/>
            <a:chOff x="1392" y="3645"/>
            <a:chExt cx="2615" cy="330"/>
          </a:xfrm>
        </p:grpSpPr>
        <p:sp>
          <p:nvSpPr>
            <p:cNvPr id="121862" name="Rectangle 6"/>
            <p:cNvSpPr>
              <a:spLocks noChangeArrowheads="1"/>
            </p:cNvSpPr>
            <p:nvPr/>
          </p:nvSpPr>
          <p:spPr bwMode="auto">
            <a:xfrm>
              <a:off x="1392" y="3645"/>
              <a:ext cx="791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输入级</a:t>
              </a:r>
            </a:p>
          </p:txBody>
        </p:sp>
        <p:sp>
          <p:nvSpPr>
            <p:cNvPr id="121863" name="Rectangle 7"/>
            <p:cNvSpPr>
              <a:spLocks noChangeArrowheads="1"/>
            </p:cNvSpPr>
            <p:nvPr/>
          </p:nvSpPr>
          <p:spPr bwMode="auto">
            <a:xfrm>
              <a:off x="2305" y="3648"/>
              <a:ext cx="791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中间级</a:t>
              </a:r>
            </a:p>
          </p:txBody>
        </p:sp>
        <p:sp>
          <p:nvSpPr>
            <p:cNvPr id="121864" name="Rectangle 8"/>
            <p:cNvSpPr>
              <a:spLocks noChangeArrowheads="1"/>
            </p:cNvSpPr>
            <p:nvPr/>
          </p:nvSpPr>
          <p:spPr bwMode="auto">
            <a:xfrm>
              <a:off x="3216" y="3648"/>
              <a:ext cx="791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输出级</a:t>
              </a:r>
            </a:p>
          </p:txBody>
        </p:sp>
      </p:grpSp>
      <p:sp>
        <p:nvSpPr>
          <p:cNvPr id="12186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57200"/>
            <a:ext cx="5534025" cy="5334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20.3.1   TTL“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与非”门电路</a:t>
            </a:r>
          </a:p>
        </p:txBody>
      </p:sp>
      <p:sp>
        <p:nvSpPr>
          <p:cNvPr id="121866" name="Rectangle 10"/>
          <p:cNvSpPr>
            <a:spLocks noChangeArrowheads="1"/>
          </p:cNvSpPr>
          <p:nvPr/>
        </p:nvSpPr>
        <p:spPr bwMode="auto">
          <a:xfrm>
            <a:off x="838200" y="1295400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电路</a:t>
            </a:r>
          </a:p>
        </p:txBody>
      </p:sp>
      <p:grpSp>
        <p:nvGrpSpPr>
          <p:cNvPr id="24583" name="Group 92"/>
          <p:cNvGrpSpPr>
            <a:grpSpLocks/>
          </p:cNvGrpSpPr>
          <p:nvPr/>
        </p:nvGrpSpPr>
        <p:grpSpPr bwMode="auto">
          <a:xfrm>
            <a:off x="838200" y="990600"/>
            <a:ext cx="4886325" cy="171450"/>
            <a:chOff x="528" y="624"/>
            <a:chExt cx="3078" cy="108"/>
          </a:xfrm>
        </p:grpSpPr>
        <p:pic>
          <p:nvPicPr>
            <p:cNvPr id="24627" name="Picture 9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98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28" name="Picture 9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8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29" name="Picture 9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0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0" name="Picture 9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6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1" name="Picture 9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78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2" name="Picture 9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74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3" name="Picture 9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4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4" name="Picture 10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66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5" name="Picture 10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2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6" name="Picture 10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4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7" name="Picture 10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50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8" name="Picture 10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40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9" name="Picture 10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6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40" name="Picture 10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62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41" name="Picture 10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42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42" name="Picture 10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38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43" name="Picture 10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28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44" name="Picture 11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30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45" name="Picture 11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26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46" name="Picture 11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16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47" name="Picture 11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8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48" name="Picture 11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4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4649" name="Group 115"/>
            <p:cNvGrpSpPr>
              <a:grpSpLocks/>
            </p:cNvGrpSpPr>
            <p:nvPr/>
          </p:nvGrpSpPr>
          <p:grpSpPr bwMode="auto">
            <a:xfrm>
              <a:off x="528" y="624"/>
              <a:ext cx="582" cy="102"/>
              <a:chOff x="4698" y="720"/>
              <a:chExt cx="582" cy="102"/>
            </a:xfrm>
          </p:grpSpPr>
          <p:pic>
            <p:nvPicPr>
              <p:cNvPr id="24654" name="Picture 116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655" name="Picture 11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656" name="Picture 11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657" name="Picture 11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658" name="Picture 120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659" name="Picture 121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4650" name="Picture 12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16" y="62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51" name="Picture 12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06" y="62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52" name="Picture 12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8" y="62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53" name="Picture 12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04" y="62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126"/>
          <p:cNvGrpSpPr>
            <a:grpSpLocks/>
          </p:cNvGrpSpPr>
          <p:nvPr/>
        </p:nvGrpSpPr>
        <p:grpSpPr bwMode="auto">
          <a:xfrm>
            <a:off x="5273675" y="3824288"/>
            <a:ext cx="2581275" cy="2119312"/>
            <a:chOff x="3120" y="2352"/>
            <a:chExt cx="1626" cy="1335"/>
          </a:xfrm>
        </p:grpSpPr>
        <p:grpSp>
          <p:nvGrpSpPr>
            <p:cNvPr id="24586" name="Group 127"/>
            <p:cNvGrpSpPr>
              <a:grpSpLocks/>
            </p:cNvGrpSpPr>
            <p:nvPr/>
          </p:nvGrpSpPr>
          <p:grpSpPr bwMode="auto">
            <a:xfrm>
              <a:off x="3120" y="2352"/>
              <a:ext cx="1626" cy="1335"/>
              <a:chOff x="5286" y="2457"/>
              <a:chExt cx="1626" cy="1335"/>
            </a:xfrm>
          </p:grpSpPr>
          <p:graphicFrame>
            <p:nvGraphicFramePr>
              <p:cNvPr id="24588" name="Object 128"/>
              <p:cNvGraphicFramePr>
                <a:graphicFrameLocks noChangeAspect="1"/>
              </p:cNvGraphicFramePr>
              <p:nvPr/>
            </p:nvGraphicFramePr>
            <p:xfrm>
              <a:off x="5286" y="2496"/>
              <a:ext cx="1626" cy="1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位图图像" r:id="rId3" imgW="1504762" imgH="1114581" progId="PBrush">
                      <p:embed/>
                    </p:oleObj>
                  </mc:Choice>
                  <mc:Fallback>
                    <p:oleObj name="位图图像" r:id="rId3" imgW="1504762" imgH="1114581" progId="PBrush">
                      <p:embed/>
                      <p:pic>
                        <p:nvPicPr>
                          <p:cNvPr id="0" name="Picture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6" y="2496"/>
                            <a:ext cx="1626" cy="1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589" name="Line 129"/>
              <p:cNvSpPr>
                <a:spLocks noChangeShapeType="1"/>
              </p:cNvSpPr>
              <p:nvPr/>
            </p:nvSpPr>
            <p:spPr bwMode="auto">
              <a:xfrm flipV="1">
                <a:off x="6154" y="2743"/>
                <a:ext cx="0" cy="5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0" name="Text Box 130"/>
              <p:cNvSpPr txBox="1">
                <a:spLocks noChangeArrowheads="1"/>
              </p:cNvSpPr>
              <p:nvPr/>
            </p:nvSpPr>
            <p:spPr bwMode="auto">
              <a:xfrm>
                <a:off x="5323" y="2832"/>
                <a:ext cx="28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E</a:t>
                </a:r>
                <a:r>
                  <a:rPr lang="en-US" altLang="zh-CN" sz="2800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</a:t>
                </a:r>
                <a:endPara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4591" name="Text Box 131"/>
              <p:cNvSpPr txBox="1">
                <a:spLocks noChangeArrowheads="1"/>
              </p:cNvSpPr>
              <p:nvPr/>
            </p:nvSpPr>
            <p:spPr bwMode="auto">
              <a:xfrm>
                <a:off x="5328" y="3127"/>
                <a:ext cx="28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E</a:t>
                </a:r>
                <a:r>
                  <a:rPr lang="en-US" altLang="zh-CN" sz="2800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3</a:t>
                </a:r>
                <a:endPara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4592" name="Text Box 132"/>
              <p:cNvSpPr txBox="1">
                <a:spLocks noChangeArrowheads="1"/>
              </p:cNvSpPr>
              <p:nvPr/>
            </p:nvSpPr>
            <p:spPr bwMode="auto">
              <a:xfrm>
                <a:off x="5328" y="2553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E</a:t>
                </a:r>
                <a:r>
                  <a:rPr lang="en-US" altLang="zh-CN" sz="2800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endPara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4593" name="Text Box 133"/>
              <p:cNvSpPr txBox="1">
                <a:spLocks noChangeArrowheads="1"/>
              </p:cNvSpPr>
              <p:nvPr/>
            </p:nvSpPr>
            <p:spPr bwMode="auto">
              <a:xfrm>
                <a:off x="6023" y="2457"/>
                <a:ext cx="2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121990" name="Text Box 134"/>
              <p:cNvSpPr txBox="1">
                <a:spLocks noChangeArrowheads="1"/>
              </p:cNvSpPr>
              <p:nvPr/>
            </p:nvSpPr>
            <p:spPr bwMode="auto">
              <a:xfrm>
                <a:off x="5712" y="3360"/>
                <a:ext cx="10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等效电路</a:t>
                </a:r>
              </a:p>
            </p:txBody>
          </p:sp>
          <p:grpSp>
            <p:nvGrpSpPr>
              <p:cNvPr id="24595" name="Group 135"/>
              <p:cNvGrpSpPr>
                <a:grpSpLocks/>
              </p:cNvGrpSpPr>
              <p:nvPr/>
            </p:nvGrpSpPr>
            <p:grpSpPr bwMode="auto">
              <a:xfrm>
                <a:off x="5638" y="3189"/>
                <a:ext cx="536" cy="219"/>
                <a:chOff x="5638" y="3189"/>
                <a:chExt cx="536" cy="219"/>
              </a:xfrm>
            </p:grpSpPr>
            <p:sp>
              <p:nvSpPr>
                <p:cNvPr id="24620" name="Line 136"/>
                <p:cNvSpPr>
                  <a:spLocks noChangeShapeType="1"/>
                </p:cNvSpPr>
                <p:nvPr/>
              </p:nvSpPr>
              <p:spPr bwMode="auto">
                <a:xfrm>
                  <a:off x="5701" y="3306"/>
                  <a:ext cx="473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21" name="Oval 137"/>
                <p:cNvSpPr>
                  <a:spLocks noChangeArrowheads="1"/>
                </p:cNvSpPr>
                <p:nvPr/>
              </p:nvSpPr>
              <p:spPr bwMode="auto">
                <a:xfrm>
                  <a:off x="5638" y="3273"/>
                  <a:ext cx="48" cy="6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grpSp>
              <p:nvGrpSpPr>
                <p:cNvPr id="24622" name="Group 138"/>
                <p:cNvGrpSpPr>
                  <a:grpSpLocks/>
                </p:cNvGrpSpPr>
                <p:nvPr/>
              </p:nvGrpSpPr>
              <p:grpSpPr bwMode="auto">
                <a:xfrm>
                  <a:off x="5828" y="3189"/>
                  <a:ext cx="146" cy="219"/>
                  <a:chOff x="5828" y="3189"/>
                  <a:chExt cx="146" cy="219"/>
                </a:xfrm>
              </p:grpSpPr>
              <p:sp>
                <p:nvSpPr>
                  <p:cNvPr id="24623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5830" y="3312"/>
                    <a:ext cx="144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4" name="Line 1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830" y="3194"/>
                    <a:ext cx="144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5" name="Line 141"/>
                  <p:cNvSpPr>
                    <a:spLocks noChangeShapeType="1"/>
                  </p:cNvSpPr>
                  <p:nvPr/>
                </p:nvSpPr>
                <p:spPr bwMode="auto">
                  <a:xfrm rot="60000">
                    <a:off x="5973" y="3189"/>
                    <a:ext cx="0" cy="21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6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5828" y="3194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596" name="Group 143"/>
              <p:cNvGrpSpPr>
                <a:grpSpLocks/>
              </p:cNvGrpSpPr>
              <p:nvPr/>
            </p:nvGrpSpPr>
            <p:grpSpPr bwMode="auto">
              <a:xfrm>
                <a:off x="5616" y="2901"/>
                <a:ext cx="536" cy="219"/>
                <a:chOff x="5638" y="3189"/>
                <a:chExt cx="536" cy="219"/>
              </a:xfrm>
            </p:grpSpPr>
            <p:sp>
              <p:nvSpPr>
                <p:cNvPr id="24613" name="Line 144"/>
                <p:cNvSpPr>
                  <a:spLocks noChangeShapeType="1"/>
                </p:cNvSpPr>
                <p:nvPr/>
              </p:nvSpPr>
              <p:spPr bwMode="auto">
                <a:xfrm>
                  <a:off x="5701" y="3306"/>
                  <a:ext cx="473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4" name="Oval 145"/>
                <p:cNvSpPr>
                  <a:spLocks noChangeArrowheads="1"/>
                </p:cNvSpPr>
                <p:nvPr/>
              </p:nvSpPr>
              <p:spPr bwMode="auto">
                <a:xfrm>
                  <a:off x="5638" y="3273"/>
                  <a:ext cx="48" cy="6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grpSp>
              <p:nvGrpSpPr>
                <p:cNvPr id="24615" name="Group 146"/>
                <p:cNvGrpSpPr>
                  <a:grpSpLocks/>
                </p:cNvGrpSpPr>
                <p:nvPr/>
              </p:nvGrpSpPr>
              <p:grpSpPr bwMode="auto">
                <a:xfrm>
                  <a:off x="5828" y="3189"/>
                  <a:ext cx="146" cy="219"/>
                  <a:chOff x="5828" y="3189"/>
                  <a:chExt cx="146" cy="219"/>
                </a:xfrm>
              </p:grpSpPr>
              <p:sp>
                <p:nvSpPr>
                  <p:cNvPr id="24616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5830" y="3312"/>
                    <a:ext cx="144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7" name="Line 1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830" y="3194"/>
                    <a:ext cx="144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8" name="Line 149"/>
                  <p:cNvSpPr>
                    <a:spLocks noChangeShapeType="1"/>
                  </p:cNvSpPr>
                  <p:nvPr/>
                </p:nvSpPr>
                <p:spPr bwMode="auto">
                  <a:xfrm rot="60000">
                    <a:off x="5973" y="3189"/>
                    <a:ext cx="0" cy="21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9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5828" y="3194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597" name="Group 151"/>
              <p:cNvGrpSpPr>
                <a:grpSpLocks/>
              </p:cNvGrpSpPr>
              <p:nvPr/>
            </p:nvGrpSpPr>
            <p:grpSpPr bwMode="auto">
              <a:xfrm>
                <a:off x="5616" y="2640"/>
                <a:ext cx="536" cy="219"/>
                <a:chOff x="5638" y="3189"/>
                <a:chExt cx="536" cy="219"/>
              </a:xfrm>
            </p:grpSpPr>
            <p:sp>
              <p:nvSpPr>
                <p:cNvPr id="24606" name="Line 152"/>
                <p:cNvSpPr>
                  <a:spLocks noChangeShapeType="1"/>
                </p:cNvSpPr>
                <p:nvPr/>
              </p:nvSpPr>
              <p:spPr bwMode="auto">
                <a:xfrm>
                  <a:off x="5701" y="3306"/>
                  <a:ext cx="473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07" name="Oval 153"/>
                <p:cNvSpPr>
                  <a:spLocks noChangeArrowheads="1"/>
                </p:cNvSpPr>
                <p:nvPr/>
              </p:nvSpPr>
              <p:spPr bwMode="auto">
                <a:xfrm>
                  <a:off x="5638" y="3273"/>
                  <a:ext cx="48" cy="6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grpSp>
              <p:nvGrpSpPr>
                <p:cNvPr id="24608" name="Group 154"/>
                <p:cNvGrpSpPr>
                  <a:grpSpLocks/>
                </p:cNvGrpSpPr>
                <p:nvPr/>
              </p:nvGrpSpPr>
              <p:grpSpPr bwMode="auto">
                <a:xfrm>
                  <a:off x="5828" y="3189"/>
                  <a:ext cx="146" cy="219"/>
                  <a:chOff x="5828" y="3189"/>
                  <a:chExt cx="146" cy="219"/>
                </a:xfrm>
              </p:grpSpPr>
              <p:sp>
                <p:nvSpPr>
                  <p:cNvPr id="24609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5830" y="3312"/>
                    <a:ext cx="144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0" name="Line 1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830" y="3194"/>
                    <a:ext cx="144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1" name="Line 157"/>
                  <p:cNvSpPr>
                    <a:spLocks noChangeShapeType="1"/>
                  </p:cNvSpPr>
                  <p:nvPr/>
                </p:nvSpPr>
                <p:spPr bwMode="auto">
                  <a:xfrm rot="60000">
                    <a:off x="5973" y="3189"/>
                    <a:ext cx="0" cy="21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2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5828" y="3194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598" name="Group 159"/>
              <p:cNvGrpSpPr>
                <a:grpSpLocks/>
              </p:cNvGrpSpPr>
              <p:nvPr/>
            </p:nvGrpSpPr>
            <p:grpSpPr bwMode="auto">
              <a:xfrm flipH="1">
                <a:off x="6136" y="2640"/>
                <a:ext cx="536" cy="219"/>
                <a:chOff x="5638" y="3189"/>
                <a:chExt cx="536" cy="219"/>
              </a:xfrm>
            </p:grpSpPr>
            <p:sp>
              <p:nvSpPr>
                <p:cNvPr id="24599" name="Line 160"/>
                <p:cNvSpPr>
                  <a:spLocks noChangeShapeType="1"/>
                </p:cNvSpPr>
                <p:nvPr/>
              </p:nvSpPr>
              <p:spPr bwMode="auto">
                <a:xfrm>
                  <a:off x="5701" y="3306"/>
                  <a:ext cx="473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00" name="Oval 161"/>
                <p:cNvSpPr>
                  <a:spLocks noChangeArrowheads="1"/>
                </p:cNvSpPr>
                <p:nvPr/>
              </p:nvSpPr>
              <p:spPr bwMode="auto">
                <a:xfrm>
                  <a:off x="5638" y="3273"/>
                  <a:ext cx="48" cy="6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grpSp>
              <p:nvGrpSpPr>
                <p:cNvPr id="24601" name="Group 162"/>
                <p:cNvGrpSpPr>
                  <a:grpSpLocks/>
                </p:cNvGrpSpPr>
                <p:nvPr/>
              </p:nvGrpSpPr>
              <p:grpSpPr bwMode="auto">
                <a:xfrm>
                  <a:off x="5828" y="3189"/>
                  <a:ext cx="146" cy="219"/>
                  <a:chOff x="5828" y="3189"/>
                  <a:chExt cx="146" cy="219"/>
                </a:xfrm>
              </p:grpSpPr>
              <p:sp>
                <p:nvSpPr>
                  <p:cNvPr id="24602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830" y="3312"/>
                    <a:ext cx="144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3" name="Line 1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830" y="3194"/>
                    <a:ext cx="144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4" name="Line 165"/>
                  <p:cNvSpPr>
                    <a:spLocks noChangeShapeType="1"/>
                  </p:cNvSpPr>
                  <p:nvPr/>
                </p:nvSpPr>
                <p:spPr bwMode="auto">
                  <a:xfrm rot="60000">
                    <a:off x="5973" y="3189"/>
                    <a:ext cx="0" cy="21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5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5828" y="3194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4587" name="Text Box 167"/>
            <p:cNvSpPr txBox="1">
              <a:spLocks noChangeArrowheads="1"/>
            </p:cNvSpPr>
            <p:nvPr/>
          </p:nvSpPr>
          <p:spPr bwMode="auto">
            <a:xfrm>
              <a:off x="4512" y="2496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</a:p>
          </p:txBody>
        </p:sp>
      </p:grpSp>
      <p:sp>
        <p:nvSpPr>
          <p:cNvPr id="122024" name="AutoShape 168" descr="40%"/>
          <p:cNvSpPr>
            <a:spLocks noChangeArrowheads="1"/>
          </p:cNvSpPr>
          <p:nvPr/>
        </p:nvSpPr>
        <p:spPr bwMode="auto">
          <a:xfrm>
            <a:off x="914400" y="4800600"/>
            <a:ext cx="1598613" cy="911225"/>
          </a:xfrm>
          <a:prstGeom prst="wedgeRoundRectCallout">
            <a:avLst>
              <a:gd name="adj1" fmla="val 69565"/>
              <a:gd name="adj2" fmla="val -158537"/>
              <a:gd name="adj3" fmla="val 16667"/>
            </a:avLst>
          </a:prstGeom>
          <a:pattFill prst="pct40">
            <a:fgClr>
              <a:srgbClr val="FFCCCC"/>
            </a:fgClr>
            <a:bgClr>
              <a:srgbClr val="FFFFFF"/>
            </a:bgClr>
          </a:pattFill>
          <a:ln w="2857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多发射极三极管</a:t>
            </a:r>
            <a:endParaRPr lang="zh-CN" altLang="en-US" sz="2800" b="1">
              <a:solidFill>
                <a:srgbClr val="FF33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6" grpId="0" autoUpdateAnimBg="0"/>
      <p:bldP spid="122024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1184275" y="1154113"/>
            <a:ext cx="7696200" cy="4770437"/>
            <a:chOff x="576" y="691"/>
            <a:chExt cx="4848" cy="3005"/>
          </a:xfrm>
        </p:grpSpPr>
        <p:sp>
          <p:nvSpPr>
            <p:cNvPr id="31799" name="Oval 3"/>
            <p:cNvSpPr>
              <a:spLocks noChangeArrowheads="1"/>
            </p:cNvSpPr>
            <p:nvPr/>
          </p:nvSpPr>
          <p:spPr bwMode="auto">
            <a:xfrm>
              <a:off x="4599" y="768"/>
              <a:ext cx="95" cy="9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800" name="Rectangle 4"/>
            <p:cNvSpPr>
              <a:spLocks noChangeArrowheads="1"/>
            </p:cNvSpPr>
            <p:nvPr/>
          </p:nvSpPr>
          <p:spPr bwMode="auto">
            <a:xfrm>
              <a:off x="3984" y="2544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" pitchFamily="18" charset="0"/>
                  <a:ea typeface="华文楷体" panose="02010600040101010101" pitchFamily="2" charset="-122"/>
                </a:rPr>
                <a:t>  T</a:t>
              </a:r>
              <a:r>
                <a:rPr lang="en-US" altLang="zh-CN" sz="1800" b="1" baseline="-25000">
                  <a:latin typeface="" pitchFamily="18" charset="0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31801" name="Text Box 5"/>
            <p:cNvSpPr txBox="1">
              <a:spLocks noChangeArrowheads="1"/>
            </p:cNvSpPr>
            <p:nvPr/>
          </p:nvSpPr>
          <p:spPr bwMode="auto">
            <a:xfrm>
              <a:off x="4775" y="2179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solidFill>
                    <a:srgbClr val="FF3300"/>
                  </a:solidFill>
                  <a:latin typeface="" pitchFamily="18" charset="0"/>
                  <a:ea typeface="华文楷体" panose="02010600040101010101" pitchFamily="2" charset="-122"/>
                </a:rPr>
                <a:t>Y</a:t>
              </a:r>
              <a:r>
                <a:rPr lang="en-US" altLang="zh-CN" sz="1800" b="1">
                  <a:solidFill>
                    <a:srgbClr val="FF3300"/>
                  </a:solidFill>
                  <a:latin typeface="" pitchFamily="18" charset="0"/>
                  <a:ea typeface="华文楷体" panose="02010600040101010101" pitchFamily="2" charset="-122"/>
                </a:rPr>
                <a:t> </a:t>
              </a:r>
              <a:endParaRPr lang="en-US" altLang="zh-CN" sz="1800">
                <a:solidFill>
                  <a:srgbClr val="FF3300"/>
                </a:solidFill>
                <a:latin typeface="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1802" name="Text Box 6"/>
            <p:cNvSpPr txBox="1">
              <a:spLocks noChangeArrowheads="1"/>
            </p:cNvSpPr>
            <p:nvPr/>
          </p:nvSpPr>
          <p:spPr bwMode="auto">
            <a:xfrm>
              <a:off x="2496" y="2976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latin typeface="" pitchFamily="18" charset="0"/>
                  <a:ea typeface="华文楷体" panose="02010600040101010101" pitchFamily="2" charset="-122"/>
                </a:rPr>
                <a:t>R</a:t>
              </a:r>
              <a:r>
                <a:rPr lang="en-US" altLang="zh-CN" sz="1800" b="1" baseline="-25000">
                  <a:latin typeface="" pitchFamily="18" charset="0"/>
                  <a:ea typeface="华文楷体" panose="02010600040101010101" pitchFamily="2" charset="-122"/>
                </a:rPr>
                <a:t>3</a:t>
              </a:r>
              <a:endParaRPr lang="en-US" altLang="zh-CN" sz="1800" b="1">
                <a:latin typeface="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1803" name="Text Box 7"/>
            <p:cNvSpPr txBox="1">
              <a:spLocks noChangeArrowheads="1"/>
            </p:cNvSpPr>
            <p:nvPr/>
          </p:nvSpPr>
          <p:spPr bwMode="auto">
            <a:xfrm>
              <a:off x="3648" y="2928"/>
              <a:ext cx="5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latin typeface="" pitchFamily="18" charset="0"/>
                  <a:ea typeface="华文楷体" panose="02010600040101010101" pitchFamily="2" charset="-122"/>
                </a:rPr>
                <a:t>R</a:t>
              </a:r>
              <a:r>
                <a:rPr lang="en-US" altLang="zh-CN" sz="1800" b="1" baseline="-25000">
                  <a:latin typeface="" pitchFamily="18" charset="0"/>
                  <a:ea typeface="华文楷体" panose="02010600040101010101" pitchFamily="2" charset="-122"/>
                </a:rPr>
                <a:t>5</a:t>
              </a:r>
              <a:endParaRPr lang="en-US" altLang="zh-CN" sz="1800" b="1">
                <a:latin typeface="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1804" name="Text Box 8"/>
            <p:cNvSpPr txBox="1">
              <a:spLocks noChangeArrowheads="1"/>
            </p:cNvSpPr>
            <p:nvPr/>
          </p:nvSpPr>
          <p:spPr bwMode="auto">
            <a:xfrm>
              <a:off x="576" y="2128"/>
              <a:ext cx="3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solidFill>
                    <a:srgbClr val="FF3300"/>
                  </a:solidFill>
                  <a:latin typeface="" pitchFamily="18" charset="0"/>
                  <a:ea typeface="华文楷体" panose="02010600040101010101" pitchFamily="2" charset="-122"/>
                </a:rPr>
                <a:t>A</a:t>
              </a:r>
              <a:endParaRPr lang="en-US" altLang="zh-CN" sz="1800" b="1">
                <a:solidFill>
                  <a:srgbClr val="FF3300"/>
                </a:solidFill>
                <a:latin typeface="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1805" name="Rectangle 9"/>
            <p:cNvSpPr>
              <a:spLocks noChangeArrowheads="1"/>
            </p:cNvSpPr>
            <p:nvPr/>
          </p:nvSpPr>
          <p:spPr bwMode="auto">
            <a:xfrm>
              <a:off x="576" y="2400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rgbClr val="FF3300"/>
                  </a:solidFill>
                  <a:latin typeface="" pitchFamily="18" charset="0"/>
                  <a:ea typeface="华文楷体" panose="02010600040101010101" pitchFamily="2" charset="-122"/>
                </a:rPr>
                <a:t>B</a:t>
              </a:r>
              <a:r>
                <a:rPr lang="en-US" altLang="zh-CN" sz="1800" b="1">
                  <a:solidFill>
                    <a:srgbClr val="FF3300"/>
                  </a:solidFill>
                  <a:latin typeface="" pitchFamily="18" charset="0"/>
                  <a:ea typeface="华文楷体" panose="02010600040101010101" pitchFamily="2" charset="-122"/>
                </a:rPr>
                <a:t> </a:t>
              </a:r>
            </a:p>
          </p:txBody>
        </p:sp>
        <p:sp>
          <p:nvSpPr>
            <p:cNvPr id="31806" name="Rectangle 10"/>
            <p:cNvSpPr>
              <a:spLocks noChangeArrowheads="1"/>
            </p:cNvSpPr>
            <p:nvPr/>
          </p:nvSpPr>
          <p:spPr bwMode="auto">
            <a:xfrm>
              <a:off x="576" y="264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rgbClr val="FF3300"/>
                  </a:solidFill>
                  <a:latin typeface="" pitchFamily="18" charset="0"/>
                  <a:ea typeface="华文楷体" panose="02010600040101010101" pitchFamily="2" charset="-122"/>
                </a:rPr>
                <a:t>C</a:t>
              </a:r>
              <a:endParaRPr lang="en-US" altLang="zh-CN" sz="1800" b="1">
                <a:solidFill>
                  <a:srgbClr val="FF3300"/>
                </a:solidFill>
                <a:latin typeface="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1807" name="Text Box 11"/>
            <p:cNvSpPr txBox="1">
              <a:spLocks noChangeArrowheads="1"/>
            </p:cNvSpPr>
            <p:nvPr/>
          </p:nvSpPr>
          <p:spPr bwMode="auto">
            <a:xfrm>
              <a:off x="4179" y="1075"/>
              <a:ext cx="5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latin typeface="" pitchFamily="18" charset="0"/>
                  <a:ea typeface="华文楷体" panose="02010600040101010101" pitchFamily="2" charset="-122"/>
                </a:rPr>
                <a:t>R</a:t>
              </a:r>
              <a:r>
                <a:rPr lang="en-US" altLang="zh-CN" sz="1800" b="1" baseline="-25000">
                  <a:latin typeface="" pitchFamily="18" charset="0"/>
                  <a:ea typeface="华文楷体" panose="02010600040101010101" pitchFamily="2" charset="-122"/>
                </a:rPr>
                <a:t>4</a:t>
              </a:r>
              <a:endParaRPr lang="en-US" altLang="zh-CN" sz="1800" b="1">
                <a:latin typeface="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1808" name="Text Box 12"/>
            <p:cNvSpPr txBox="1">
              <a:spLocks noChangeArrowheads="1"/>
            </p:cNvSpPr>
            <p:nvPr/>
          </p:nvSpPr>
          <p:spPr bwMode="auto">
            <a:xfrm>
              <a:off x="2784" y="1152"/>
              <a:ext cx="3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latin typeface="" pitchFamily="18" charset="0"/>
                  <a:ea typeface="华文楷体" panose="02010600040101010101" pitchFamily="2" charset="-122"/>
                </a:rPr>
                <a:t>R</a:t>
              </a:r>
              <a:r>
                <a:rPr lang="en-US" altLang="zh-CN" sz="1800" b="1" baseline="-25000">
                  <a:latin typeface="" pitchFamily="18" charset="0"/>
                  <a:ea typeface="华文楷体" panose="02010600040101010101" pitchFamily="2" charset="-122"/>
                </a:rPr>
                <a:t>2</a:t>
              </a:r>
              <a:endParaRPr lang="en-US" altLang="zh-CN" sz="1800" b="1">
                <a:latin typeface="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1809" name="Text Box 13"/>
            <p:cNvSpPr txBox="1">
              <a:spLocks noChangeArrowheads="1"/>
            </p:cNvSpPr>
            <p:nvPr/>
          </p:nvSpPr>
          <p:spPr bwMode="auto">
            <a:xfrm>
              <a:off x="2064" y="1152"/>
              <a:ext cx="3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latin typeface="" pitchFamily="18" charset="0"/>
                  <a:ea typeface="华文楷体" panose="02010600040101010101" pitchFamily="2" charset="-122"/>
                </a:rPr>
                <a:t>R</a:t>
              </a:r>
              <a:r>
                <a:rPr lang="en-US" altLang="zh-CN" sz="1800" b="1" baseline="-25000">
                  <a:latin typeface="" pitchFamily="18" charset="0"/>
                  <a:ea typeface="华文楷体" panose="02010600040101010101" pitchFamily="2" charset="-122"/>
                </a:rPr>
                <a:t>1</a:t>
              </a:r>
              <a:endParaRPr lang="en-US" altLang="zh-CN" sz="1800" b="1">
                <a:latin typeface="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1810" name="Rectangle 14"/>
            <p:cNvSpPr>
              <a:spLocks noChangeArrowheads="1"/>
            </p:cNvSpPr>
            <p:nvPr/>
          </p:nvSpPr>
          <p:spPr bwMode="auto">
            <a:xfrm>
              <a:off x="3120" y="1584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" pitchFamily="18" charset="0"/>
                  <a:ea typeface="华文楷体" panose="02010600040101010101" pitchFamily="2" charset="-122"/>
                </a:rPr>
                <a:t>  T</a:t>
              </a:r>
              <a:r>
                <a:rPr lang="en-US" altLang="zh-CN" sz="1800" b="1" baseline="-25000">
                  <a:latin typeface="" pitchFamily="18" charset="0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31811" name="Rectangle 15"/>
            <p:cNvSpPr>
              <a:spLocks noChangeArrowheads="1"/>
            </p:cNvSpPr>
            <p:nvPr/>
          </p:nvSpPr>
          <p:spPr bwMode="auto">
            <a:xfrm>
              <a:off x="3936" y="1776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" pitchFamily="18" charset="0"/>
                  <a:ea typeface="华文楷体" panose="02010600040101010101" pitchFamily="2" charset="-122"/>
                </a:rPr>
                <a:t>  T</a:t>
              </a:r>
              <a:r>
                <a:rPr lang="en-US" altLang="zh-CN" sz="1800" b="1" baseline="-25000">
                  <a:latin typeface="" pitchFamily="18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31812" name="Rectangle 16"/>
            <p:cNvSpPr>
              <a:spLocks noChangeArrowheads="1"/>
            </p:cNvSpPr>
            <p:nvPr/>
          </p:nvSpPr>
          <p:spPr bwMode="auto">
            <a:xfrm>
              <a:off x="2640" y="196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" pitchFamily="18" charset="0"/>
                  <a:ea typeface="华文楷体" panose="02010600040101010101" pitchFamily="2" charset="-122"/>
                </a:rPr>
                <a:t>T</a:t>
              </a:r>
              <a:r>
                <a:rPr lang="en-US" altLang="zh-CN" sz="1800" b="1" baseline="-25000">
                  <a:latin typeface="" pitchFamily="18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31813" name="Text Box 17"/>
            <p:cNvSpPr txBox="1">
              <a:spLocks noChangeArrowheads="1"/>
            </p:cNvSpPr>
            <p:nvPr/>
          </p:nvSpPr>
          <p:spPr bwMode="auto">
            <a:xfrm>
              <a:off x="4716" y="691"/>
              <a:ext cx="7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solidFill>
                    <a:srgbClr val="FF3300"/>
                  </a:solidFill>
                  <a:latin typeface="" pitchFamily="18" charset="0"/>
                  <a:ea typeface="华文楷体" panose="02010600040101010101" pitchFamily="2" charset="-122"/>
                </a:rPr>
                <a:t>+5V</a:t>
              </a:r>
            </a:p>
          </p:txBody>
        </p:sp>
        <p:sp>
          <p:nvSpPr>
            <p:cNvPr id="31814" name="Text Box 18"/>
            <p:cNvSpPr txBox="1">
              <a:spLocks noChangeArrowheads="1"/>
            </p:cNvSpPr>
            <p:nvPr/>
          </p:nvSpPr>
          <p:spPr bwMode="auto">
            <a:xfrm>
              <a:off x="1440" y="1536"/>
              <a:ext cx="6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" pitchFamily="18" charset="0"/>
                  <a:ea typeface="华文楷体" panose="02010600040101010101" pitchFamily="2" charset="-122"/>
                </a:rPr>
                <a:t>    T</a:t>
              </a:r>
              <a:r>
                <a:rPr lang="en-US" altLang="zh-CN" sz="1800" b="1" baseline="-25000">
                  <a:latin typeface="" pitchFamily="18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31815" name="Line 19"/>
            <p:cNvSpPr>
              <a:spLocks noChangeShapeType="1"/>
            </p:cNvSpPr>
            <p:nvPr/>
          </p:nvSpPr>
          <p:spPr bwMode="auto">
            <a:xfrm>
              <a:off x="2739" y="3696"/>
              <a:ext cx="23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6" name="Line 20"/>
            <p:cNvSpPr>
              <a:spLocks noChangeShapeType="1"/>
            </p:cNvSpPr>
            <p:nvPr/>
          </p:nvSpPr>
          <p:spPr bwMode="auto">
            <a:xfrm>
              <a:off x="4176" y="2868"/>
              <a:ext cx="0" cy="7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7" name="Line 21"/>
            <p:cNvSpPr>
              <a:spLocks noChangeShapeType="1"/>
            </p:cNvSpPr>
            <p:nvPr/>
          </p:nvSpPr>
          <p:spPr bwMode="auto">
            <a:xfrm>
              <a:off x="4176" y="2120"/>
              <a:ext cx="0" cy="40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8" name="Line 22"/>
            <p:cNvSpPr>
              <a:spLocks noChangeShapeType="1"/>
            </p:cNvSpPr>
            <p:nvPr/>
          </p:nvSpPr>
          <p:spPr bwMode="auto">
            <a:xfrm>
              <a:off x="3860" y="2448"/>
              <a:ext cx="0" cy="44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9" name="Line 23"/>
            <p:cNvSpPr>
              <a:spLocks noChangeShapeType="1"/>
            </p:cNvSpPr>
            <p:nvPr/>
          </p:nvSpPr>
          <p:spPr bwMode="auto">
            <a:xfrm flipH="1">
              <a:off x="3860" y="2512"/>
              <a:ext cx="305" cy="12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0" name="Line 24"/>
            <p:cNvSpPr>
              <a:spLocks noChangeShapeType="1"/>
            </p:cNvSpPr>
            <p:nvPr/>
          </p:nvSpPr>
          <p:spPr bwMode="auto">
            <a:xfrm>
              <a:off x="3851" y="2767"/>
              <a:ext cx="347" cy="10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1" name="Line 25"/>
            <p:cNvSpPr>
              <a:spLocks noChangeShapeType="1"/>
            </p:cNvSpPr>
            <p:nvPr/>
          </p:nvSpPr>
          <p:spPr bwMode="auto">
            <a:xfrm rot="10787484" flipV="1">
              <a:off x="1984" y="815"/>
              <a:ext cx="262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2" name="Line 26"/>
            <p:cNvSpPr>
              <a:spLocks noChangeShapeType="1"/>
            </p:cNvSpPr>
            <p:nvPr/>
          </p:nvSpPr>
          <p:spPr bwMode="auto">
            <a:xfrm>
              <a:off x="3406" y="1518"/>
              <a:ext cx="7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823" name="Group 27"/>
            <p:cNvGrpSpPr>
              <a:grpSpLocks/>
            </p:cNvGrpSpPr>
            <p:nvPr/>
          </p:nvGrpSpPr>
          <p:grpSpPr bwMode="auto">
            <a:xfrm>
              <a:off x="1497" y="1872"/>
              <a:ext cx="711" cy="270"/>
              <a:chOff x="1055" y="2255"/>
              <a:chExt cx="480" cy="241"/>
            </a:xfrm>
          </p:grpSpPr>
          <p:sp>
            <p:nvSpPr>
              <p:cNvPr id="31867" name="Line 28"/>
              <p:cNvSpPr>
                <a:spLocks noChangeShapeType="1"/>
              </p:cNvSpPr>
              <p:nvPr/>
            </p:nvSpPr>
            <p:spPr bwMode="auto">
              <a:xfrm rot="5400000">
                <a:off x="1319" y="2039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68" name="Line 29"/>
              <p:cNvSpPr>
                <a:spLocks noChangeShapeType="1"/>
              </p:cNvSpPr>
              <p:nvPr/>
            </p:nvSpPr>
            <p:spPr bwMode="auto">
              <a:xfrm rot="5400000" flipH="1">
                <a:off x="1367" y="2327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69" name="Line 30"/>
              <p:cNvSpPr>
                <a:spLocks noChangeShapeType="1"/>
              </p:cNvSpPr>
              <p:nvPr/>
            </p:nvSpPr>
            <p:spPr bwMode="auto">
              <a:xfrm rot="5400000">
                <a:off x="1176" y="2328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70" name="Line 31"/>
              <p:cNvSpPr>
                <a:spLocks noChangeShapeType="1"/>
              </p:cNvSpPr>
              <p:nvPr/>
            </p:nvSpPr>
            <p:spPr bwMode="auto">
              <a:xfrm rot="5400000">
                <a:off x="1079" y="2327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71" name="Line 32"/>
              <p:cNvSpPr>
                <a:spLocks noChangeShapeType="1"/>
              </p:cNvSpPr>
              <p:nvPr/>
            </p:nvSpPr>
            <p:spPr bwMode="auto">
              <a:xfrm rot="5400000">
                <a:off x="983" y="2327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824" name="Group 33"/>
            <p:cNvGrpSpPr>
              <a:grpSpLocks/>
            </p:cNvGrpSpPr>
            <p:nvPr/>
          </p:nvGrpSpPr>
          <p:grpSpPr bwMode="auto">
            <a:xfrm>
              <a:off x="2204" y="1815"/>
              <a:ext cx="656" cy="568"/>
              <a:chOff x="2784" y="3168"/>
              <a:chExt cx="432" cy="336"/>
            </a:xfrm>
          </p:grpSpPr>
          <p:sp>
            <p:nvSpPr>
              <p:cNvPr id="31863" name="Line 34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64" name="Line 35"/>
              <p:cNvSpPr>
                <a:spLocks noChangeShapeType="1"/>
              </p:cNvSpPr>
              <p:nvPr/>
            </p:nvSpPr>
            <p:spPr bwMode="auto">
              <a:xfrm flipH="1">
                <a:off x="2976" y="3216"/>
                <a:ext cx="192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65" name="Line 36"/>
              <p:cNvSpPr>
                <a:spLocks noChangeShapeType="1"/>
              </p:cNvSpPr>
              <p:nvPr/>
            </p:nvSpPr>
            <p:spPr bwMode="auto">
              <a:xfrm>
                <a:off x="2976" y="3408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66" name="Line 37"/>
              <p:cNvSpPr>
                <a:spLocks noChangeShapeType="1"/>
              </p:cNvSpPr>
              <p:nvPr/>
            </p:nvSpPr>
            <p:spPr bwMode="auto">
              <a:xfrm>
                <a:off x="2784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825" name="Line 38"/>
            <p:cNvSpPr>
              <a:spLocks noChangeShapeType="1"/>
            </p:cNvSpPr>
            <p:nvPr/>
          </p:nvSpPr>
          <p:spPr bwMode="auto">
            <a:xfrm>
              <a:off x="3784" y="1632"/>
              <a:ext cx="0" cy="4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6" name="Line 39"/>
            <p:cNvSpPr>
              <a:spLocks noChangeShapeType="1"/>
            </p:cNvSpPr>
            <p:nvPr/>
          </p:nvSpPr>
          <p:spPr bwMode="auto">
            <a:xfrm flipH="1">
              <a:off x="3784" y="1728"/>
              <a:ext cx="344" cy="11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7" name="Line 40"/>
            <p:cNvSpPr>
              <a:spLocks noChangeShapeType="1"/>
            </p:cNvSpPr>
            <p:nvPr/>
          </p:nvSpPr>
          <p:spPr bwMode="auto">
            <a:xfrm>
              <a:off x="3793" y="1993"/>
              <a:ext cx="398" cy="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8" name="Line 41"/>
            <p:cNvSpPr>
              <a:spLocks noChangeShapeType="1"/>
            </p:cNvSpPr>
            <p:nvPr/>
          </p:nvSpPr>
          <p:spPr bwMode="auto">
            <a:xfrm>
              <a:off x="3500" y="1916"/>
              <a:ext cx="28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9" name="Rectangle 42"/>
            <p:cNvSpPr>
              <a:spLocks noChangeArrowheads="1"/>
            </p:cNvSpPr>
            <p:nvPr/>
          </p:nvSpPr>
          <p:spPr bwMode="auto">
            <a:xfrm>
              <a:off x="1945" y="1152"/>
              <a:ext cx="101" cy="275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830" name="Line 43"/>
            <p:cNvSpPr>
              <a:spLocks noChangeShapeType="1"/>
            </p:cNvSpPr>
            <p:nvPr/>
          </p:nvSpPr>
          <p:spPr bwMode="auto">
            <a:xfrm>
              <a:off x="2005" y="816"/>
              <a:ext cx="0" cy="34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1" name="Line 44"/>
            <p:cNvSpPr>
              <a:spLocks noChangeShapeType="1"/>
            </p:cNvSpPr>
            <p:nvPr/>
          </p:nvSpPr>
          <p:spPr bwMode="auto">
            <a:xfrm>
              <a:off x="2780" y="816"/>
              <a:ext cx="0" cy="39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2" name="Line 45"/>
            <p:cNvSpPr>
              <a:spLocks noChangeShapeType="1"/>
            </p:cNvSpPr>
            <p:nvPr/>
          </p:nvSpPr>
          <p:spPr bwMode="auto">
            <a:xfrm flipH="1">
              <a:off x="2780" y="1488"/>
              <a:ext cx="4" cy="43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3" name="Line 46"/>
            <p:cNvSpPr>
              <a:spLocks noChangeShapeType="1"/>
            </p:cNvSpPr>
            <p:nvPr/>
          </p:nvSpPr>
          <p:spPr bwMode="auto">
            <a:xfrm>
              <a:off x="2840" y="2352"/>
              <a:ext cx="0" cy="59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4" name="Line 47"/>
            <p:cNvSpPr>
              <a:spLocks noChangeShapeType="1"/>
            </p:cNvSpPr>
            <p:nvPr/>
          </p:nvSpPr>
          <p:spPr bwMode="auto">
            <a:xfrm>
              <a:off x="3615" y="1920"/>
              <a:ext cx="0" cy="9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5" name="Line 48"/>
            <p:cNvSpPr>
              <a:spLocks noChangeShapeType="1"/>
            </p:cNvSpPr>
            <p:nvPr/>
          </p:nvSpPr>
          <p:spPr bwMode="auto">
            <a:xfrm>
              <a:off x="4133" y="816"/>
              <a:ext cx="0" cy="26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6" name="Line 49"/>
            <p:cNvSpPr>
              <a:spLocks noChangeShapeType="1"/>
            </p:cNvSpPr>
            <p:nvPr/>
          </p:nvSpPr>
          <p:spPr bwMode="auto">
            <a:xfrm>
              <a:off x="4133" y="1353"/>
              <a:ext cx="0" cy="38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7" name="Line 50"/>
            <p:cNvSpPr>
              <a:spLocks noChangeShapeType="1"/>
            </p:cNvSpPr>
            <p:nvPr/>
          </p:nvSpPr>
          <p:spPr bwMode="auto">
            <a:xfrm>
              <a:off x="2832" y="3561"/>
              <a:ext cx="13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8" name="Line 51"/>
            <p:cNvSpPr>
              <a:spLocks noChangeShapeType="1"/>
            </p:cNvSpPr>
            <p:nvPr/>
          </p:nvSpPr>
          <p:spPr bwMode="auto">
            <a:xfrm>
              <a:off x="3128" y="1440"/>
              <a:ext cx="0" cy="4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9" name="Line 52"/>
            <p:cNvSpPr>
              <a:spLocks noChangeShapeType="1"/>
            </p:cNvSpPr>
            <p:nvPr/>
          </p:nvSpPr>
          <p:spPr bwMode="auto">
            <a:xfrm flipH="1">
              <a:off x="3128" y="1509"/>
              <a:ext cx="318" cy="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0" name="Line 53"/>
            <p:cNvSpPr>
              <a:spLocks noChangeShapeType="1"/>
            </p:cNvSpPr>
            <p:nvPr/>
          </p:nvSpPr>
          <p:spPr bwMode="auto">
            <a:xfrm>
              <a:off x="3119" y="1783"/>
              <a:ext cx="397" cy="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1" name="Line 54"/>
            <p:cNvSpPr>
              <a:spLocks noChangeShapeType="1"/>
            </p:cNvSpPr>
            <p:nvPr/>
          </p:nvSpPr>
          <p:spPr bwMode="auto">
            <a:xfrm>
              <a:off x="4182" y="2304"/>
              <a:ext cx="47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2" name="Oval 55"/>
            <p:cNvSpPr>
              <a:spLocks noChangeArrowheads="1"/>
            </p:cNvSpPr>
            <p:nvPr/>
          </p:nvSpPr>
          <p:spPr bwMode="auto">
            <a:xfrm>
              <a:off x="4659" y="2256"/>
              <a:ext cx="95" cy="9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843" name="Line 56"/>
            <p:cNvSpPr>
              <a:spLocks noChangeShapeType="1"/>
            </p:cNvSpPr>
            <p:nvPr/>
          </p:nvSpPr>
          <p:spPr bwMode="auto">
            <a:xfrm>
              <a:off x="1506" y="2112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4" name="Line 57"/>
            <p:cNvSpPr>
              <a:spLocks noChangeShapeType="1"/>
            </p:cNvSpPr>
            <p:nvPr/>
          </p:nvSpPr>
          <p:spPr bwMode="auto">
            <a:xfrm flipH="1" flipV="1">
              <a:off x="960" y="2352"/>
              <a:ext cx="56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5" name="Line 58"/>
            <p:cNvSpPr>
              <a:spLocks noChangeShapeType="1"/>
            </p:cNvSpPr>
            <p:nvPr/>
          </p:nvSpPr>
          <p:spPr bwMode="auto">
            <a:xfrm>
              <a:off x="1676" y="2121"/>
              <a:ext cx="0" cy="4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6" name="Line 59"/>
            <p:cNvSpPr>
              <a:spLocks noChangeShapeType="1"/>
            </p:cNvSpPr>
            <p:nvPr/>
          </p:nvSpPr>
          <p:spPr bwMode="auto">
            <a:xfrm flipH="1" flipV="1">
              <a:off x="969" y="2544"/>
              <a:ext cx="7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7" name="Line 60"/>
            <p:cNvSpPr>
              <a:spLocks noChangeShapeType="1"/>
            </p:cNvSpPr>
            <p:nvPr/>
          </p:nvSpPr>
          <p:spPr bwMode="auto">
            <a:xfrm>
              <a:off x="1795" y="2121"/>
              <a:ext cx="0" cy="62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8" name="Line 61"/>
            <p:cNvSpPr>
              <a:spLocks noChangeShapeType="1"/>
            </p:cNvSpPr>
            <p:nvPr/>
          </p:nvSpPr>
          <p:spPr bwMode="auto">
            <a:xfrm flipH="1" flipV="1">
              <a:off x="969" y="2736"/>
              <a:ext cx="83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9" name="Line 62"/>
            <p:cNvSpPr>
              <a:spLocks noChangeShapeType="1"/>
            </p:cNvSpPr>
            <p:nvPr/>
          </p:nvSpPr>
          <p:spPr bwMode="auto">
            <a:xfrm>
              <a:off x="2837" y="3552"/>
              <a:ext cx="0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0" name="Oval 63"/>
            <p:cNvSpPr>
              <a:spLocks noChangeArrowheads="1"/>
            </p:cNvSpPr>
            <p:nvPr/>
          </p:nvSpPr>
          <p:spPr bwMode="auto">
            <a:xfrm>
              <a:off x="864" y="2304"/>
              <a:ext cx="95" cy="9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851" name="Oval 64"/>
            <p:cNvSpPr>
              <a:spLocks noChangeArrowheads="1"/>
            </p:cNvSpPr>
            <p:nvPr/>
          </p:nvSpPr>
          <p:spPr bwMode="auto">
            <a:xfrm>
              <a:off x="864" y="2496"/>
              <a:ext cx="95" cy="9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852" name="Oval 65"/>
            <p:cNvSpPr>
              <a:spLocks noChangeArrowheads="1"/>
            </p:cNvSpPr>
            <p:nvPr/>
          </p:nvSpPr>
          <p:spPr bwMode="auto">
            <a:xfrm>
              <a:off x="864" y="2688"/>
              <a:ext cx="95" cy="9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853" name="Oval 66"/>
            <p:cNvSpPr>
              <a:spLocks noChangeArrowheads="1"/>
            </p:cNvSpPr>
            <p:nvPr/>
          </p:nvSpPr>
          <p:spPr bwMode="auto">
            <a:xfrm>
              <a:off x="2761" y="17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854" name="Line 67"/>
            <p:cNvSpPr>
              <a:spLocks noChangeShapeType="1"/>
            </p:cNvSpPr>
            <p:nvPr/>
          </p:nvSpPr>
          <p:spPr bwMode="auto">
            <a:xfrm>
              <a:off x="2854" y="2711"/>
              <a:ext cx="1008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5" name="Line 68"/>
            <p:cNvSpPr>
              <a:spLocks noChangeShapeType="1"/>
            </p:cNvSpPr>
            <p:nvPr/>
          </p:nvSpPr>
          <p:spPr bwMode="auto">
            <a:xfrm>
              <a:off x="2784" y="1728"/>
              <a:ext cx="336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6" name="Line 69"/>
            <p:cNvSpPr>
              <a:spLocks noChangeShapeType="1"/>
            </p:cNvSpPr>
            <p:nvPr/>
          </p:nvSpPr>
          <p:spPr bwMode="auto">
            <a:xfrm flipV="1">
              <a:off x="1999" y="1440"/>
              <a:ext cx="0" cy="432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7" name="Rectangle 70"/>
            <p:cNvSpPr>
              <a:spLocks noChangeArrowheads="1"/>
            </p:cNvSpPr>
            <p:nvPr/>
          </p:nvSpPr>
          <p:spPr bwMode="auto">
            <a:xfrm>
              <a:off x="2736" y="1200"/>
              <a:ext cx="101" cy="275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858" name="Rectangle 71"/>
            <p:cNvSpPr>
              <a:spLocks noChangeArrowheads="1"/>
            </p:cNvSpPr>
            <p:nvPr/>
          </p:nvSpPr>
          <p:spPr bwMode="auto">
            <a:xfrm>
              <a:off x="2784" y="2928"/>
              <a:ext cx="101" cy="275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859" name="Line 72"/>
            <p:cNvSpPr>
              <a:spLocks noChangeShapeType="1"/>
            </p:cNvSpPr>
            <p:nvPr/>
          </p:nvSpPr>
          <p:spPr bwMode="auto">
            <a:xfrm flipV="1">
              <a:off x="2838" y="3216"/>
              <a:ext cx="0" cy="336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60" name="Rectangle 73"/>
            <p:cNvSpPr>
              <a:spLocks noChangeArrowheads="1"/>
            </p:cNvSpPr>
            <p:nvPr/>
          </p:nvSpPr>
          <p:spPr bwMode="auto">
            <a:xfrm>
              <a:off x="3563" y="2880"/>
              <a:ext cx="101" cy="275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861" name="Line 74"/>
            <p:cNvSpPr>
              <a:spLocks noChangeShapeType="1"/>
            </p:cNvSpPr>
            <p:nvPr/>
          </p:nvSpPr>
          <p:spPr bwMode="auto">
            <a:xfrm>
              <a:off x="3622" y="3168"/>
              <a:ext cx="0" cy="384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62" name="Rectangle 75"/>
            <p:cNvSpPr>
              <a:spLocks noChangeArrowheads="1"/>
            </p:cNvSpPr>
            <p:nvPr/>
          </p:nvSpPr>
          <p:spPr bwMode="auto">
            <a:xfrm>
              <a:off x="4080" y="1079"/>
              <a:ext cx="101" cy="275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22956" name="Text Box 76"/>
          <p:cNvSpPr txBox="1">
            <a:spLocks noChangeArrowheads="1"/>
          </p:cNvSpPr>
          <p:nvPr/>
        </p:nvSpPr>
        <p:spPr bwMode="auto">
          <a:xfrm>
            <a:off x="657225" y="800100"/>
            <a:ext cx="510857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(1)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输入全为高电平“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1”(3.6V)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时</a:t>
            </a:r>
          </a:p>
        </p:txBody>
      </p:sp>
      <p:sp>
        <p:nvSpPr>
          <p:cNvPr id="122957" name="Rectangle 77"/>
          <p:cNvSpPr>
            <a:spLocks noChangeArrowheads="1"/>
          </p:cNvSpPr>
          <p:nvPr/>
        </p:nvSpPr>
        <p:spPr bwMode="auto">
          <a:xfrm>
            <a:off x="685800" y="304800"/>
            <a:ext cx="274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2.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工作原理</a:t>
            </a:r>
          </a:p>
        </p:txBody>
      </p: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2122488" y="1600200"/>
            <a:ext cx="1219200" cy="2743200"/>
            <a:chOff x="1584" y="1008"/>
            <a:chExt cx="768" cy="1728"/>
          </a:xfrm>
        </p:grpSpPr>
        <p:sp>
          <p:nvSpPr>
            <p:cNvPr id="31788" name="Line 79"/>
            <p:cNvSpPr>
              <a:spLocks noChangeShapeType="1"/>
            </p:cNvSpPr>
            <p:nvPr/>
          </p:nvSpPr>
          <p:spPr bwMode="auto">
            <a:xfrm>
              <a:off x="2304" y="1008"/>
              <a:ext cx="0" cy="816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9" name="Line 80"/>
            <p:cNvSpPr>
              <a:spLocks noChangeShapeType="1"/>
            </p:cNvSpPr>
            <p:nvPr/>
          </p:nvSpPr>
          <p:spPr bwMode="auto">
            <a:xfrm>
              <a:off x="2256" y="2160"/>
              <a:ext cx="0" cy="576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0" name="Line 81"/>
            <p:cNvSpPr>
              <a:spLocks noChangeShapeType="1"/>
            </p:cNvSpPr>
            <p:nvPr/>
          </p:nvSpPr>
          <p:spPr bwMode="auto">
            <a:xfrm flipH="1">
              <a:off x="2256" y="1920"/>
              <a:ext cx="96" cy="24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1" name="Line 82"/>
            <p:cNvSpPr>
              <a:spLocks noChangeShapeType="1"/>
            </p:cNvSpPr>
            <p:nvPr/>
          </p:nvSpPr>
          <p:spPr bwMode="auto">
            <a:xfrm flipH="1" flipV="1">
              <a:off x="1584" y="2736"/>
              <a:ext cx="672" cy="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2" name="Line 83"/>
            <p:cNvSpPr>
              <a:spLocks noChangeShapeType="1"/>
            </p:cNvSpPr>
            <p:nvPr/>
          </p:nvSpPr>
          <p:spPr bwMode="auto">
            <a:xfrm>
              <a:off x="2112" y="2160"/>
              <a:ext cx="0" cy="432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3" name="Line 84"/>
            <p:cNvSpPr>
              <a:spLocks noChangeShapeType="1"/>
            </p:cNvSpPr>
            <p:nvPr/>
          </p:nvSpPr>
          <p:spPr bwMode="auto">
            <a:xfrm flipH="1">
              <a:off x="2112" y="1920"/>
              <a:ext cx="96" cy="24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Line 85"/>
            <p:cNvSpPr>
              <a:spLocks noChangeShapeType="1"/>
            </p:cNvSpPr>
            <p:nvPr/>
          </p:nvSpPr>
          <p:spPr bwMode="auto">
            <a:xfrm flipH="1">
              <a:off x="1584" y="2544"/>
              <a:ext cx="528" cy="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795" name="Group 86"/>
            <p:cNvGrpSpPr>
              <a:grpSpLocks/>
            </p:cNvGrpSpPr>
            <p:nvPr/>
          </p:nvGrpSpPr>
          <p:grpSpPr bwMode="auto">
            <a:xfrm>
              <a:off x="1584" y="1920"/>
              <a:ext cx="480" cy="480"/>
              <a:chOff x="1344" y="1776"/>
              <a:chExt cx="480" cy="480"/>
            </a:xfrm>
          </p:grpSpPr>
          <p:sp>
            <p:nvSpPr>
              <p:cNvPr id="31796" name="Line 87"/>
              <p:cNvSpPr>
                <a:spLocks noChangeShapeType="1"/>
              </p:cNvSpPr>
              <p:nvPr/>
            </p:nvSpPr>
            <p:spPr bwMode="auto">
              <a:xfrm>
                <a:off x="1728" y="201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7" name="Line 88"/>
              <p:cNvSpPr>
                <a:spLocks noChangeShapeType="1"/>
              </p:cNvSpPr>
              <p:nvPr/>
            </p:nvSpPr>
            <p:spPr bwMode="auto">
              <a:xfrm flipH="1">
                <a:off x="1728" y="1776"/>
                <a:ext cx="96" cy="24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8" name="Line 89"/>
              <p:cNvSpPr>
                <a:spLocks noChangeShapeType="1"/>
              </p:cNvSpPr>
              <p:nvPr/>
            </p:nvSpPr>
            <p:spPr bwMode="auto">
              <a:xfrm flipH="1">
                <a:off x="1344" y="2256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2970" name="AutoShape 90" descr="70%"/>
          <p:cNvSpPr>
            <a:spLocks noChangeArrowheads="1"/>
          </p:cNvSpPr>
          <p:nvPr/>
        </p:nvSpPr>
        <p:spPr bwMode="auto">
          <a:xfrm>
            <a:off x="1552575" y="1981200"/>
            <a:ext cx="1117600" cy="609600"/>
          </a:xfrm>
          <a:prstGeom prst="wedgeEllipseCallout">
            <a:avLst>
              <a:gd name="adj1" fmla="val 117046"/>
              <a:gd name="adj2" fmla="val 96356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latin typeface="" pitchFamily="18" charset="0"/>
                <a:ea typeface="华文楷体" panose="02010600040101010101" pitchFamily="2" charset="-122"/>
              </a:rPr>
              <a:t>4.3V</a:t>
            </a:r>
          </a:p>
        </p:txBody>
      </p:sp>
      <p:sp>
        <p:nvSpPr>
          <p:cNvPr id="122971" name="Rectangle 91"/>
          <p:cNvSpPr>
            <a:spLocks noChangeArrowheads="1"/>
          </p:cNvSpPr>
          <p:nvPr/>
        </p:nvSpPr>
        <p:spPr bwMode="auto">
          <a:xfrm>
            <a:off x="4941888" y="5638800"/>
            <a:ext cx="28194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T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2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、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T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5</a:t>
            </a:r>
            <a:r>
              <a:rPr lang="zh-CN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饱和导通</a:t>
            </a:r>
            <a:endParaRPr lang="zh-CN" altLang="en-US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" pitchFamily="18" charset="0"/>
              <a:ea typeface="+mn-ea"/>
            </a:endParaRPr>
          </a:p>
        </p:txBody>
      </p:sp>
      <p:sp>
        <p:nvSpPr>
          <p:cNvPr id="122972" name="AutoShape 92" descr="蓝色砂纸"/>
          <p:cNvSpPr>
            <a:spLocks noChangeArrowheads="1"/>
          </p:cNvSpPr>
          <p:nvPr/>
        </p:nvSpPr>
        <p:spPr bwMode="auto">
          <a:xfrm>
            <a:off x="1247775" y="1828800"/>
            <a:ext cx="1560513" cy="808038"/>
          </a:xfrm>
          <a:prstGeom prst="wedgeEllipseCallout">
            <a:avLst>
              <a:gd name="adj1" fmla="val 85810"/>
              <a:gd name="adj2" fmla="val 75736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latin typeface="" pitchFamily="18" charset="0"/>
                <a:ea typeface="华文楷体" panose="02010600040101010101" pitchFamily="2" charset="-122"/>
              </a:rPr>
              <a:t>钳位</a:t>
            </a:r>
            <a:r>
              <a:rPr lang="en-US" altLang="zh-CN" sz="2800" b="1">
                <a:solidFill>
                  <a:schemeClr val="accent2"/>
                </a:solidFill>
                <a:latin typeface="" pitchFamily="18" charset="0"/>
                <a:ea typeface="华文楷体" panose="02010600040101010101" pitchFamily="2" charset="-122"/>
              </a:rPr>
              <a:t>2.1V</a:t>
            </a:r>
            <a:endParaRPr lang="en-US" altLang="zh-CN" sz="2800" b="1">
              <a:solidFill>
                <a:schemeClr val="bg1"/>
              </a:solidFill>
              <a:latin typeface="" pitchFamily="18" charset="0"/>
              <a:ea typeface="华文楷体" panose="02010600040101010101" pitchFamily="2" charset="-122"/>
            </a:endParaRPr>
          </a:p>
        </p:txBody>
      </p:sp>
      <p:sp>
        <p:nvSpPr>
          <p:cNvPr id="122973" name="AutoShape 93" descr="新闻纸"/>
          <p:cNvSpPr>
            <a:spLocks noChangeArrowheads="1"/>
          </p:cNvSpPr>
          <p:nvPr/>
        </p:nvSpPr>
        <p:spPr bwMode="auto">
          <a:xfrm flipV="1">
            <a:off x="760413" y="2709863"/>
            <a:ext cx="1512887" cy="685800"/>
          </a:xfrm>
          <a:prstGeom prst="wedgeEllipseCallout">
            <a:avLst>
              <a:gd name="adj1" fmla="val 91343"/>
              <a:gd name="adj2" fmla="val -30556"/>
            </a:avLst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E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结反偏</a:t>
            </a:r>
          </a:p>
        </p:txBody>
      </p:sp>
      <p:sp>
        <p:nvSpPr>
          <p:cNvPr id="122974" name="AutoShape 94"/>
          <p:cNvSpPr>
            <a:spLocks noChangeArrowheads="1"/>
          </p:cNvSpPr>
          <p:nvPr/>
        </p:nvSpPr>
        <p:spPr bwMode="auto">
          <a:xfrm>
            <a:off x="6999288" y="2438400"/>
            <a:ext cx="990600" cy="609600"/>
          </a:xfrm>
          <a:prstGeom prst="wedgeEllipseCallout">
            <a:avLst>
              <a:gd name="adj1" fmla="val -112981"/>
              <a:gd name="adj2" fmla="val 70051"/>
            </a:avLst>
          </a:prstGeom>
          <a:solidFill>
            <a:srgbClr val="FFFF99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" pitchFamily="18" charset="0"/>
                <a:ea typeface="+mn-ea"/>
              </a:rPr>
              <a:t>截止</a:t>
            </a:r>
          </a:p>
        </p:txBody>
      </p:sp>
      <p:grpSp>
        <p:nvGrpSpPr>
          <p:cNvPr id="7" name="Group 95"/>
          <p:cNvGrpSpPr>
            <a:grpSpLocks/>
          </p:cNvGrpSpPr>
          <p:nvPr/>
        </p:nvGrpSpPr>
        <p:grpSpPr bwMode="auto">
          <a:xfrm>
            <a:off x="7140575" y="3763963"/>
            <a:ext cx="1123950" cy="869950"/>
            <a:chOff x="4373" y="2064"/>
            <a:chExt cx="708" cy="548"/>
          </a:xfrm>
        </p:grpSpPr>
        <p:sp>
          <p:nvSpPr>
            <p:cNvPr id="31786" name="Text Box 96"/>
            <p:cNvSpPr txBox="1">
              <a:spLocks noChangeArrowheads="1"/>
            </p:cNvSpPr>
            <p:nvPr/>
          </p:nvSpPr>
          <p:spPr bwMode="auto">
            <a:xfrm>
              <a:off x="4512" y="2064"/>
              <a:ext cx="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solidFill>
                    <a:srgbClr val="FF3300"/>
                  </a:solidFill>
                  <a:latin typeface="" pitchFamily="18" charset="0"/>
                  <a:ea typeface="华文楷体" panose="02010600040101010101" pitchFamily="2" charset="-122"/>
                </a:rPr>
                <a:t>“0”</a:t>
              </a:r>
            </a:p>
          </p:txBody>
        </p:sp>
        <p:sp>
          <p:nvSpPr>
            <p:cNvPr id="31787" name="Text Box 97"/>
            <p:cNvSpPr txBox="1">
              <a:spLocks noChangeArrowheads="1"/>
            </p:cNvSpPr>
            <p:nvPr/>
          </p:nvSpPr>
          <p:spPr bwMode="auto">
            <a:xfrm>
              <a:off x="4373" y="2285"/>
              <a:ext cx="7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solidFill>
                    <a:srgbClr val="FF3300"/>
                  </a:solidFill>
                  <a:latin typeface="" pitchFamily="18" charset="0"/>
                  <a:ea typeface="华文楷体" panose="02010600040101010101" pitchFamily="2" charset="-122"/>
                </a:rPr>
                <a:t>(0.3V)</a:t>
              </a:r>
            </a:p>
          </p:txBody>
        </p:sp>
      </p:grpSp>
      <p:sp>
        <p:nvSpPr>
          <p:cNvPr id="122978" name="Line 98"/>
          <p:cNvSpPr>
            <a:spLocks noChangeShapeType="1"/>
          </p:cNvSpPr>
          <p:nvPr/>
        </p:nvSpPr>
        <p:spPr bwMode="auto">
          <a:xfrm rot="16200000" flipV="1">
            <a:off x="7347744" y="3261519"/>
            <a:ext cx="0" cy="696912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79" name="Line 99"/>
          <p:cNvSpPr>
            <a:spLocks noChangeShapeType="1"/>
          </p:cNvSpPr>
          <p:nvPr/>
        </p:nvSpPr>
        <p:spPr bwMode="auto">
          <a:xfrm rot="5400000">
            <a:off x="6256338" y="4352925"/>
            <a:ext cx="14478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0" name="Rectangle 100"/>
          <p:cNvSpPr>
            <a:spLocks noChangeArrowheads="1"/>
          </p:cNvSpPr>
          <p:nvPr/>
        </p:nvSpPr>
        <p:spPr bwMode="auto">
          <a:xfrm>
            <a:off x="6923088" y="4648200"/>
            <a:ext cx="1752600" cy="822325"/>
          </a:xfrm>
          <a:prstGeom prst="rect">
            <a:avLst/>
          </a:prstGeom>
          <a:noFill/>
          <a:ln w="381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 </a:t>
            </a: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负载电流（灌电流）</a:t>
            </a:r>
          </a:p>
        </p:txBody>
      </p:sp>
      <p:sp>
        <p:nvSpPr>
          <p:cNvPr id="122981" name="Rectangle 101" descr="40%"/>
          <p:cNvSpPr>
            <a:spLocks noChangeArrowheads="1"/>
          </p:cNvSpPr>
          <p:nvPr/>
        </p:nvSpPr>
        <p:spPr bwMode="auto">
          <a:xfrm>
            <a:off x="1055688" y="4953000"/>
            <a:ext cx="2743200" cy="10668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latin typeface="" pitchFamily="18" charset="0"/>
                <a:ea typeface="华文楷体" panose="02010600040101010101" pitchFamily="2" charset="-122"/>
              </a:rPr>
              <a:t>输入全高</a:t>
            </a:r>
            <a:r>
              <a:rPr lang="zh-CN" altLang="en-US" b="1">
                <a:solidFill>
                  <a:srgbClr val="FF3300"/>
                </a:solidFill>
                <a:latin typeface="" pitchFamily="18" charset="0"/>
                <a:ea typeface="华文楷体" panose="02010600040101010101" pitchFamily="2" charset="-122"/>
              </a:rPr>
              <a:t>“</a:t>
            </a:r>
            <a:r>
              <a:rPr lang="en-US" altLang="zh-CN" b="1">
                <a:solidFill>
                  <a:srgbClr val="FF3300"/>
                </a:solidFill>
                <a:latin typeface="" pitchFamily="18" charset="0"/>
                <a:ea typeface="华文楷体" panose="02010600040101010101" pitchFamily="2" charset="-122"/>
              </a:rPr>
              <a:t>1”,</a:t>
            </a:r>
            <a:r>
              <a:rPr lang="zh-CN" altLang="en-US" b="1">
                <a:latin typeface="" pitchFamily="18" charset="0"/>
                <a:ea typeface="华文楷体" panose="02010600040101010101" pitchFamily="2" charset="-122"/>
              </a:rPr>
              <a:t>输出为低</a:t>
            </a:r>
            <a:r>
              <a:rPr lang="zh-CN" altLang="en-US" b="1">
                <a:solidFill>
                  <a:srgbClr val="FF3300"/>
                </a:solidFill>
                <a:latin typeface="" pitchFamily="18" charset="0"/>
                <a:ea typeface="华文楷体" panose="02010600040101010101" pitchFamily="2" charset="-122"/>
              </a:rPr>
              <a:t>“</a:t>
            </a:r>
            <a:r>
              <a:rPr lang="en-US" altLang="zh-CN" b="1">
                <a:solidFill>
                  <a:srgbClr val="FF3300"/>
                </a:solidFill>
                <a:latin typeface="" pitchFamily="18" charset="0"/>
                <a:ea typeface="华文楷体" panose="02010600040101010101" pitchFamily="2" charset="-122"/>
              </a:rPr>
              <a:t>0”</a:t>
            </a:r>
            <a:endParaRPr lang="en-US" altLang="zh-CN" b="1">
              <a:latin typeface="" pitchFamily="18" charset="0"/>
              <a:ea typeface="华文楷体" panose="02010600040101010101" pitchFamily="2" charset="-122"/>
            </a:endParaRPr>
          </a:p>
        </p:txBody>
      </p:sp>
      <p:sp>
        <p:nvSpPr>
          <p:cNvPr id="122982" name="Rectangle 102"/>
          <p:cNvSpPr>
            <a:spLocks noChangeArrowheads="1"/>
          </p:cNvSpPr>
          <p:nvPr/>
        </p:nvSpPr>
        <p:spPr bwMode="auto">
          <a:xfrm>
            <a:off x="4206875" y="26670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3300"/>
                </a:solidFill>
                <a:latin typeface="" pitchFamily="18" charset="0"/>
                <a:ea typeface="华文楷体" panose="02010600040101010101" pitchFamily="2" charset="-122"/>
              </a:rPr>
              <a:t>1V</a:t>
            </a:r>
          </a:p>
        </p:txBody>
      </p:sp>
      <p:grpSp>
        <p:nvGrpSpPr>
          <p:cNvPr id="8" name="Group 103"/>
          <p:cNvGrpSpPr>
            <a:grpSpLocks/>
          </p:cNvGrpSpPr>
          <p:nvPr/>
        </p:nvGrpSpPr>
        <p:grpSpPr bwMode="auto">
          <a:xfrm>
            <a:off x="7227888" y="2057400"/>
            <a:ext cx="1916112" cy="1843088"/>
            <a:chOff x="1761" y="1296"/>
            <a:chExt cx="1207" cy="1161"/>
          </a:xfrm>
        </p:grpSpPr>
        <p:sp>
          <p:nvSpPr>
            <p:cNvPr id="31771" name="Line 104"/>
            <p:cNvSpPr>
              <a:spLocks noChangeShapeType="1"/>
            </p:cNvSpPr>
            <p:nvPr/>
          </p:nvSpPr>
          <p:spPr bwMode="auto">
            <a:xfrm>
              <a:off x="2160" y="2160"/>
              <a:ext cx="57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Rectangle 105"/>
            <p:cNvSpPr>
              <a:spLocks noChangeArrowheads="1"/>
            </p:cNvSpPr>
            <p:nvPr/>
          </p:nvSpPr>
          <p:spPr bwMode="auto">
            <a:xfrm>
              <a:off x="2400" y="1632"/>
              <a:ext cx="96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773" name="Line 106"/>
            <p:cNvSpPr>
              <a:spLocks noChangeShapeType="1"/>
            </p:cNvSpPr>
            <p:nvPr/>
          </p:nvSpPr>
          <p:spPr bwMode="auto">
            <a:xfrm>
              <a:off x="2448" y="1872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4" name="Line 107"/>
            <p:cNvSpPr>
              <a:spLocks noChangeShapeType="1"/>
            </p:cNvSpPr>
            <p:nvPr/>
          </p:nvSpPr>
          <p:spPr bwMode="auto">
            <a:xfrm>
              <a:off x="2448" y="134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775" name="Group 108"/>
            <p:cNvGrpSpPr>
              <a:grpSpLocks/>
            </p:cNvGrpSpPr>
            <p:nvPr/>
          </p:nvGrpSpPr>
          <p:grpSpPr bwMode="auto">
            <a:xfrm>
              <a:off x="2508" y="2168"/>
              <a:ext cx="258" cy="151"/>
              <a:chOff x="2544" y="2160"/>
              <a:chExt cx="384" cy="192"/>
            </a:xfrm>
          </p:grpSpPr>
          <p:sp>
            <p:nvSpPr>
              <p:cNvPr id="31784" name="Line 109"/>
              <p:cNvSpPr>
                <a:spLocks noChangeShapeType="1"/>
              </p:cNvSpPr>
              <p:nvPr/>
            </p:nvSpPr>
            <p:spPr bwMode="auto">
              <a:xfrm>
                <a:off x="2544" y="2160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5" name="Line 110"/>
              <p:cNvSpPr>
                <a:spLocks noChangeShapeType="1"/>
              </p:cNvSpPr>
              <p:nvPr/>
            </p:nvSpPr>
            <p:spPr bwMode="auto">
              <a:xfrm>
                <a:off x="2736" y="23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776" name="Group 111"/>
            <p:cNvGrpSpPr>
              <a:grpSpLocks/>
            </p:cNvGrpSpPr>
            <p:nvPr/>
          </p:nvGrpSpPr>
          <p:grpSpPr bwMode="auto">
            <a:xfrm>
              <a:off x="1761" y="2160"/>
              <a:ext cx="681" cy="192"/>
              <a:chOff x="1761" y="2160"/>
              <a:chExt cx="681" cy="192"/>
            </a:xfrm>
          </p:grpSpPr>
          <p:sp>
            <p:nvSpPr>
              <p:cNvPr id="31780" name="Line 112"/>
              <p:cNvSpPr>
                <a:spLocks noChangeShapeType="1"/>
              </p:cNvSpPr>
              <p:nvPr/>
            </p:nvSpPr>
            <p:spPr bwMode="auto">
              <a:xfrm flipH="1">
                <a:off x="2079" y="2160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1" name="Line 113"/>
              <p:cNvSpPr>
                <a:spLocks noChangeShapeType="1"/>
              </p:cNvSpPr>
              <p:nvPr/>
            </p:nvSpPr>
            <p:spPr bwMode="auto">
              <a:xfrm flipH="1">
                <a:off x="2169" y="2160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2" name="Line 114"/>
              <p:cNvSpPr>
                <a:spLocks noChangeShapeType="1"/>
              </p:cNvSpPr>
              <p:nvPr/>
            </p:nvSpPr>
            <p:spPr bwMode="auto">
              <a:xfrm flipH="1">
                <a:off x="2250" y="2160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3" name="Line 115"/>
              <p:cNvSpPr>
                <a:spLocks noChangeShapeType="1"/>
              </p:cNvSpPr>
              <p:nvPr/>
            </p:nvSpPr>
            <p:spPr bwMode="auto">
              <a:xfrm>
                <a:off x="1761" y="2343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77" name="Text Box 116"/>
            <p:cNvSpPr txBox="1">
              <a:spLocks noChangeArrowheads="1"/>
            </p:cNvSpPr>
            <p:nvPr/>
          </p:nvSpPr>
          <p:spPr bwMode="auto">
            <a:xfrm>
              <a:off x="2334" y="216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Franklin Gothic Book" panose="020B0503020102020204" pitchFamily="34" charset="0"/>
                  <a:ea typeface="幼圆" panose="02010509060101010101" pitchFamily="49" charset="-122"/>
                </a:rPr>
                <a:t>T</a:t>
              </a:r>
              <a:r>
                <a:rPr lang="en-US" altLang="zh-CN" sz="1800" b="1" baseline="-25000">
                  <a:solidFill>
                    <a:schemeClr val="accent2"/>
                  </a:solidFill>
                  <a:latin typeface="Franklin Gothic Book" panose="020B0503020102020204" pitchFamily="34" charset="0"/>
                  <a:ea typeface="幼圆" panose="02010509060101010101" pitchFamily="49" charset="-122"/>
                </a:rPr>
                <a:t>1</a:t>
              </a:r>
              <a:endParaRPr lang="en-US" altLang="zh-CN" sz="1800">
                <a:latin typeface="Franklin Gothic Book" panose="020B0503020102020204" pitchFamily="34" charset="0"/>
                <a:ea typeface="幼圆" panose="02010509060101010101" pitchFamily="49" charset="-122"/>
              </a:endParaRPr>
            </a:p>
          </p:txBody>
        </p:sp>
        <p:sp>
          <p:nvSpPr>
            <p:cNvPr id="31778" name="Text Box 117"/>
            <p:cNvSpPr txBox="1">
              <a:spLocks noChangeArrowheads="1"/>
            </p:cNvSpPr>
            <p:nvPr/>
          </p:nvSpPr>
          <p:spPr bwMode="auto">
            <a:xfrm>
              <a:off x="2481" y="158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chemeClr val="accent2"/>
                  </a:solidFill>
                  <a:latin typeface="Franklin Gothic Book" panose="020B0503020102020204" pitchFamily="34" charset="0"/>
                  <a:ea typeface="幼圆" panose="02010509060101010101" pitchFamily="49" charset="-122"/>
                </a:rPr>
                <a:t>R</a:t>
              </a:r>
              <a:r>
                <a:rPr lang="en-US" altLang="zh-CN" sz="1800" baseline="-25000">
                  <a:solidFill>
                    <a:schemeClr val="accent2"/>
                  </a:solidFill>
                  <a:latin typeface="Franklin Gothic Book" panose="020B0503020102020204" pitchFamily="34" charset="0"/>
                  <a:ea typeface="幼圆" panose="02010509060101010101" pitchFamily="49" charset="-122"/>
                </a:rPr>
                <a:t>1</a:t>
              </a:r>
              <a:endParaRPr lang="en-US" altLang="zh-CN" sz="1800">
                <a:latin typeface="Franklin Gothic Book" panose="020B0503020102020204" pitchFamily="34" charset="0"/>
                <a:ea typeface="幼圆" panose="02010509060101010101" pitchFamily="49" charset="-122"/>
              </a:endParaRPr>
            </a:p>
          </p:txBody>
        </p:sp>
        <p:sp>
          <p:nvSpPr>
            <p:cNvPr id="31779" name="Text Box 118"/>
            <p:cNvSpPr txBox="1">
              <a:spLocks noChangeArrowheads="1"/>
            </p:cNvSpPr>
            <p:nvPr/>
          </p:nvSpPr>
          <p:spPr bwMode="auto">
            <a:xfrm>
              <a:off x="2490" y="1296"/>
              <a:ext cx="4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Franklin Gothic Book" panose="020B0503020102020204" pitchFamily="34" charset="0"/>
                  <a:ea typeface="华文新魏" panose="02010800040101010101" pitchFamily="2" charset="-122"/>
                </a:rPr>
                <a:t>+</a:t>
              </a:r>
              <a:r>
                <a:rPr lang="en-US" altLang="zh-CN" sz="1800" b="1" i="1">
                  <a:solidFill>
                    <a:schemeClr val="accent2"/>
                  </a:solidFill>
                  <a:latin typeface="Franklin Gothic Book" panose="020B0503020102020204" pitchFamily="34" charset="0"/>
                  <a:ea typeface="华文新魏" panose="02010800040101010101" pitchFamily="2" charset="-122"/>
                </a:rPr>
                <a:t>U</a:t>
              </a:r>
              <a:r>
                <a:rPr lang="en-US" altLang="zh-CN" sz="1800" b="1" baseline="-25000">
                  <a:solidFill>
                    <a:schemeClr val="accent2"/>
                  </a:solidFill>
                  <a:latin typeface="Franklin Gothic Book" panose="020B0503020102020204" pitchFamily="34" charset="0"/>
                  <a:ea typeface="华文新魏" panose="02010800040101010101" pitchFamily="2" charset="-122"/>
                </a:rPr>
                <a:t>cc</a:t>
              </a:r>
              <a:endParaRPr lang="en-US" altLang="zh-CN" sz="4400" b="1">
                <a:solidFill>
                  <a:schemeClr val="accent2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122999" name="Line 119"/>
          <p:cNvSpPr>
            <a:spLocks noChangeShapeType="1"/>
          </p:cNvSpPr>
          <p:nvPr/>
        </p:nvSpPr>
        <p:spPr bwMode="auto">
          <a:xfrm flipH="1">
            <a:off x="7670800" y="3338513"/>
            <a:ext cx="2540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0" name="Line 120"/>
          <p:cNvSpPr>
            <a:spLocks noChangeShapeType="1"/>
          </p:cNvSpPr>
          <p:nvPr/>
        </p:nvSpPr>
        <p:spPr bwMode="auto">
          <a:xfrm>
            <a:off x="7910513" y="3352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1" name="Line 121"/>
          <p:cNvSpPr>
            <a:spLocks noChangeShapeType="1"/>
          </p:cNvSpPr>
          <p:nvPr/>
        </p:nvSpPr>
        <p:spPr bwMode="auto">
          <a:xfrm flipV="1">
            <a:off x="8186738" y="2224088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122"/>
          <p:cNvGrpSpPr>
            <a:grpSpLocks/>
          </p:cNvGrpSpPr>
          <p:nvPr/>
        </p:nvGrpSpPr>
        <p:grpSpPr bwMode="auto">
          <a:xfrm>
            <a:off x="5826125" y="2647950"/>
            <a:ext cx="1333500" cy="790575"/>
            <a:chOff x="3718" y="1668"/>
            <a:chExt cx="840" cy="498"/>
          </a:xfrm>
        </p:grpSpPr>
        <p:sp>
          <p:nvSpPr>
            <p:cNvPr id="31766" name="Rectangle 123"/>
            <p:cNvSpPr>
              <a:spLocks noChangeArrowheads="1"/>
            </p:cNvSpPr>
            <p:nvPr/>
          </p:nvSpPr>
          <p:spPr bwMode="auto">
            <a:xfrm>
              <a:off x="4154" y="1812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" pitchFamily="18" charset="0"/>
                  <a:ea typeface="华文楷体" panose="02010600040101010101" pitchFamily="2" charset="-122"/>
                </a:rPr>
                <a:t>  T</a:t>
              </a:r>
              <a:r>
                <a:rPr lang="en-US" altLang="zh-CN" sz="1800" b="1" baseline="-25000">
                  <a:latin typeface="" pitchFamily="18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31767" name="Line 124"/>
            <p:cNvSpPr>
              <a:spLocks noChangeShapeType="1"/>
            </p:cNvSpPr>
            <p:nvPr/>
          </p:nvSpPr>
          <p:spPr bwMode="auto">
            <a:xfrm>
              <a:off x="4002" y="1668"/>
              <a:ext cx="0" cy="48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8" name="Line 125"/>
            <p:cNvSpPr>
              <a:spLocks noChangeShapeType="1"/>
            </p:cNvSpPr>
            <p:nvPr/>
          </p:nvSpPr>
          <p:spPr bwMode="auto">
            <a:xfrm flipH="1">
              <a:off x="4002" y="1764"/>
              <a:ext cx="344" cy="11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9" name="Line 126"/>
            <p:cNvSpPr>
              <a:spLocks noChangeShapeType="1"/>
            </p:cNvSpPr>
            <p:nvPr/>
          </p:nvSpPr>
          <p:spPr bwMode="auto">
            <a:xfrm>
              <a:off x="4011" y="2029"/>
              <a:ext cx="398" cy="1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Line 127"/>
            <p:cNvSpPr>
              <a:spLocks noChangeShapeType="1"/>
            </p:cNvSpPr>
            <p:nvPr/>
          </p:nvSpPr>
          <p:spPr bwMode="auto">
            <a:xfrm>
              <a:off x="3718" y="1952"/>
              <a:ext cx="289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720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29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2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2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2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6" grpId="0" autoUpdateAnimBg="0"/>
      <p:bldP spid="122970" grpId="0" animBg="1" autoUpdateAnimBg="0"/>
      <p:bldP spid="122971" grpId="0" autoUpdateAnimBg="0"/>
      <p:bldP spid="122972" grpId="0" animBg="1" autoUpdateAnimBg="0"/>
      <p:bldP spid="122973" grpId="0" animBg="1" autoUpdateAnimBg="0"/>
      <p:bldP spid="122974" grpId="0" animBg="1" autoUpdateAnimBg="0"/>
      <p:bldP spid="122980" grpId="0" autoUpdateAnimBg="0"/>
      <p:bldP spid="122981" grpId="0" animBg="1" autoUpdateAnimBg="0"/>
      <p:bldP spid="12298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1752600" y="1371600"/>
            <a:ext cx="6858000" cy="4267200"/>
            <a:chOff x="1104" y="864"/>
            <a:chExt cx="4320" cy="2688"/>
          </a:xfrm>
        </p:grpSpPr>
        <p:sp>
          <p:nvSpPr>
            <p:cNvPr id="32814" name="Oval 3"/>
            <p:cNvSpPr>
              <a:spLocks noChangeArrowheads="1"/>
            </p:cNvSpPr>
            <p:nvPr/>
          </p:nvSpPr>
          <p:spPr bwMode="auto">
            <a:xfrm>
              <a:off x="4689" y="933"/>
              <a:ext cx="85" cy="8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815" name="Rectangle 4"/>
            <p:cNvSpPr>
              <a:spLocks noChangeArrowheads="1"/>
            </p:cNvSpPr>
            <p:nvPr/>
          </p:nvSpPr>
          <p:spPr bwMode="auto">
            <a:xfrm>
              <a:off x="4141" y="2522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" pitchFamily="18" charset="0"/>
                  <a:ea typeface="华文楷体" panose="02010600040101010101" pitchFamily="2" charset="-122"/>
                </a:rPr>
                <a:t>  T</a:t>
              </a:r>
              <a:r>
                <a:rPr lang="en-US" altLang="zh-CN" sz="1800" b="1" baseline="-25000">
                  <a:latin typeface="" pitchFamily="18" charset="0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32816" name="Text Box 5"/>
            <p:cNvSpPr txBox="1">
              <a:spLocks noChangeArrowheads="1"/>
            </p:cNvSpPr>
            <p:nvPr/>
          </p:nvSpPr>
          <p:spPr bwMode="auto">
            <a:xfrm>
              <a:off x="4846" y="2195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solidFill>
                    <a:srgbClr val="FF3300"/>
                  </a:solidFill>
                  <a:latin typeface="" pitchFamily="18" charset="0"/>
                  <a:ea typeface="华文楷体" panose="02010600040101010101" pitchFamily="2" charset="-122"/>
                </a:rPr>
                <a:t>Y </a:t>
              </a:r>
              <a:endParaRPr lang="en-US" altLang="zh-CN" sz="1800">
                <a:solidFill>
                  <a:srgbClr val="FF3300"/>
                </a:solidFill>
                <a:latin typeface="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2817" name="Text Box 6"/>
            <p:cNvSpPr txBox="1">
              <a:spLocks noChangeArrowheads="1"/>
            </p:cNvSpPr>
            <p:nvPr/>
          </p:nvSpPr>
          <p:spPr bwMode="auto">
            <a:xfrm>
              <a:off x="2815" y="2908"/>
              <a:ext cx="5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latin typeface="" pitchFamily="18" charset="0"/>
                  <a:ea typeface="华文楷体" panose="02010600040101010101" pitchFamily="2" charset="-122"/>
                </a:rPr>
                <a:t>R</a:t>
              </a:r>
              <a:r>
                <a:rPr lang="en-US" altLang="zh-CN" sz="1800" b="1" baseline="-25000">
                  <a:latin typeface="" pitchFamily="18" charset="0"/>
                  <a:ea typeface="华文楷体" panose="02010600040101010101" pitchFamily="2" charset="-122"/>
                </a:rPr>
                <a:t>3</a:t>
              </a:r>
              <a:endParaRPr lang="en-US" altLang="zh-CN" sz="1800" b="1">
                <a:latin typeface="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2818" name="Text Box 7"/>
            <p:cNvSpPr txBox="1">
              <a:spLocks noChangeArrowheads="1"/>
            </p:cNvSpPr>
            <p:nvPr/>
          </p:nvSpPr>
          <p:spPr bwMode="auto">
            <a:xfrm>
              <a:off x="3842" y="2864"/>
              <a:ext cx="4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latin typeface="" pitchFamily="18" charset="0"/>
                  <a:ea typeface="华文楷体" panose="02010600040101010101" pitchFamily="2" charset="-122"/>
                </a:rPr>
                <a:t>R</a:t>
              </a:r>
              <a:r>
                <a:rPr lang="en-US" altLang="zh-CN" sz="1800" b="1" baseline="-25000">
                  <a:latin typeface="" pitchFamily="18" charset="0"/>
                  <a:ea typeface="华文楷体" panose="02010600040101010101" pitchFamily="2" charset="-122"/>
                </a:rPr>
                <a:t>5</a:t>
              </a:r>
              <a:endParaRPr lang="en-US" altLang="zh-CN" sz="1800" b="1">
                <a:latin typeface="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2819" name="Text Box 8"/>
            <p:cNvSpPr txBox="1">
              <a:spLocks noChangeArrowheads="1"/>
            </p:cNvSpPr>
            <p:nvPr/>
          </p:nvSpPr>
          <p:spPr bwMode="auto">
            <a:xfrm>
              <a:off x="1104" y="2149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solidFill>
                    <a:srgbClr val="FF3300"/>
                  </a:solidFill>
                  <a:latin typeface="" pitchFamily="18" charset="0"/>
                  <a:ea typeface="华文楷体" panose="02010600040101010101" pitchFamily="2" charset="-122"/>
                </a:rPr>
                <a:t>A</a:t>
              </a:r>
              <a:endParaRPr lang="en-US" altLang="zh-CN" sz="1800" b="1">
                <a:solidFill>
                  <a:srgbClr val="FF3300"/>
                </a:solidFill>
                <a:latin typeface="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2820" name="Rectangle 9"/>
            <p:cNvSpPr>
              <a:spLocks noChangeArrowheads="1"/>
            </p:cNvSpPr>
            <p:nvPr/>
          </p:nvSpPr>
          <p:spPr bwMode="auto">
            <a:xfrm>
              <a:off x="1104" y="2393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rgbClr val="FF3300"/>
                  </a:solidFill>
                  <a:latin typeface="" pitchFamily="18" charset="0"/>
                  <a:ea typeface="华文楷体" panose="02010600040101010101" pitchFamily="2" charset="-122"/>
                </a:rPr>
                <a:t>B</a:t>
              </a:r>
              <a:r>
                <a:rPr lang="en-US" altLang="zh-CN" sz="1800" b="1">
                  <a:solidFill>
                    <a:srgbClr val="FF3300"/>
                  </a:solidFill>
                  <a:latin typeface="" pitchFamily="18" charset="0"/>
                  <a:ea typeface="华文楷体" panose="02010600040101010101" pitchFamily="2" charset="-122"/>
                </a:rPr>
                <a:t> </a:t>
              </a:r>
            </a:p>
          </p:txBody>
        </p:sp>
        <p:sp>
          <p:nvSpPr>
            <p:cNvPr id="32821" name="Rectangle 10"/>
            <p:cNvSpPr>
              <a:spLocks noChangeArrowheads="1"/>
            </p:cNvSpPr>
            <p:nvPr/>
          </p:nvSpPr>
          <p:spPr bwMode="auto">
            <a:xfrm>
              <a:off x="1104" y="2607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rgbClr val="FF3300"/>
                  </a:solidFill>
                  <a:latin typeface="" pitchFamily="18" charset="0"/>
                  <a:ea typeface="华文楷体" panose="02010600040101010101" pitchFamily="2" charset="-122"/>
                </a:rPr>
                <a:t>C</a:t>
              </a:r>
            </a:p>
          </p:txBody>
        </p:sp>
        <p:sp>
          <p:nvSpPr>
            <p:cNvPr id="32822" name="Text Box 11"/>
            <p:cNvSpPr txBox="1">
              <a:spLocks noChangeArrowheads="1"/>
            </p:cNvSpPr>
            <p:nvPr/>
          </p:nvSpPr>
          <p:spPr bwMode="auto">
            <a:xfrm>
              <a:off x="4315" y="1207"/>
              <a:ext cx="5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latin typeface="" pitchFamily="18" charset="0"/>
                  <a:ea typeface="华文楷体" panose="02010600040101010101" pitchFamily="2" charset="-122"/>
                </a:rPr>
                <a:t>R</a:t>
              </a:r>
              <a:r>
                <a:rPr lang="en-US" altLang="zh-CN" sz="1800" b="1" baseline="-25000">
                  <a:latin typeface="" pitchFamily="18" charset="0"/>
                  <a:ea typeface="华文楷体" panose="02010600040101010101" pitchFamily="2" charset="-122"/>
                </a:rPr>
                <a:t>4</a:t>
              </a:r>
              <a:endParaRPr lang="en-US" altLang="zh-CN" sz="1800" b="1">
                <a:latin typeface="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2823" name="Text Box 12"/>
            <p:cNvSpPr txBox="1">
              <a:spLocks noChangeArrowheads="1"/>
            </p:cNvSpPr>
            <p:nvPr/>
          </p:nvSpPr>
          <p:spPr bwMode="auto">
            <a:xfrm>
              <a:off x="3072" y="127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latin typeface="" pitchFamily="18" charset="0"/>
                  <a:ea typeface="华文楷体" panose="02010600040101010101" pitchFamily="2" charset="-122"/>
                </a:rPr>
                <a:t>R</a:t>
              </a:r>
              <a:r>
                <a:rPr lang="en-US" altLang="zh-CN" sz="1800" b="1" baseline="-25000">
                  <a:latin typeface="" pitchFamily="18" charset="0"/>
                  <a:ea typeface="华文楷体" panose="02010600040101010101" pitchFamily="2" charset="-122"/>
                </a:rPr>
                <a:t>2</a:t>
              </a:r>
              <a:endParaRPr lang="en-US" altLang="zh-CN" sz="1800" b="1">
                <a:latin typeface="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2824" name="Text Box 13"/>
            <p:cNvSpPr txBox="1">
              <a:spLocks noChangeArrowheads="1"/>
            </p:cNvSpPr>
            <p:nvPr/>
          </p:nvSpPr>
          <p:spPr bwMode="auto">
            <a:xfrm>
              <a:off x="2400" y="1296"/>
              <a:ext cx="3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latin typeface="" pitchFamily="18" charset="0"/>
                  <a:ea typeface="华文楷体" panose="02010600040101010101" pitchFamily="2" charset="-122"/>
                </a:rPr>
                <a:t>R</a:t>
              </a:r>
              <a:r>
                <a:rPr lang="en-US" altLang="zh-CN" sz="1800" b="1" baseline="-25000">
                  <a:latin typeface="" pitchFamily="18" charset="0"/>
                  <a:ea typeface="华文楷体" panose="02010600040101010101" pitchFamily="2" charset="-122"/>
                </a:rPr>
                <a:t>1</a:t>
              </a:r>
              <a:endParaRPr lang="en-US" altLang="zh-CN" sz="1800" b="1">
                <a:latin typeface="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2825" name="Rectangle 14"/>
            <p:cNvSpPr>
              <a:spLocks noChangeArrowheads="1"/>
            </p:cNvSpPr>
            <p:nvPr/>
          </p:nvSpPr>
          <p:spPr bwMode="auto">
            <a:xfrm>
              <a:off x="3371" y="1663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" pitchFamily="18" charset="0"/>
                  <a:ea typeface="华文楷体" panose="02010600040101010101" pitchFamily="2" charset="-122"/>
                </a:rPr>
                <a:t>  T</a:t>
              </a:r>
              <a:r>
                <a:rPr lang="en-US" altLang="zh-CN" sz="1800" b="1" baseline="-25000">
                  <a:latin typeface="" pitchFamily="18" charset="0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32826" name="Rectangle 15"/>
            <p:cNvSpPr>
              <a:spLocks noChangeArrowheads="1"/>
            </p:cNvSpPr>
            <p:nvPr/>
          </p:nvSpPr>
          <p:spPr bwMode="auto">
            <a:xfrm>
              <a:off x="4098" y="1835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" pitchFamily="18" charset="0"/>
                  <a:ea typeface="华文楷体" panose="02010600040101010101" pitchFamily="2" charset="-122"/>
                </a:rPr>
                <a:t>  T</a:t>
              </a:r>
              <a:r>
                <a:rPr lang="en-US" altLang="zh-CN" sz="1800" b="1" baseline="-25000">
                  <a:latin typeface="" pitchFamily="18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32827" name="Rectangle 16"/>
            <p:cNvSpPr>
              <a:spLocks noChangeArrowheads="1"/>
            </p:cNvSpPr>
            <p:nvPr/>
          </p:nvSpPr>
          <p:spPr bwMode="auto">
            <a:xfrm>
              <a:off x="2943" y="200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" pitchFamily="18" charset="0"/>
                  <a:ea typeface="华文楷体" panose="02010600040101010101" pitchFamily="2" charset="-122"/>
                </a:rPr>
                <a:t>T</a:t>
              </a:r>
              <a:r>
                <a:rPr lang="en-US" altLang="zh-CN" sz="1800" b="1" baseline="-25000">
                  <a:latin typeface="" pitchFamily="18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32828" name="Text Box 17"/>
            <p:cNvSpPr txBox="1">
              <a:spLocks noChangeArrowheads="1"/>
            </p:cNvSpPr>
            <p:nvPr/>
          </p:nvSpPr>
          <p:spPr bwMode="auto">
            <a:xfrm>
              <a:off x="4793" y="864"/>
              <a:ext cx="6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FF3300"/>
                  </a:solidFill>
                  <a:latin typeface="" pitchFamily="18" charset="0"/>
                  <a:ea typeface="华文楷体" panose="02010600040101010101" pitchFamily="2" charset="-122"/>
                </a:rPr>
                <a:t>+5V</a:t>
              </a:r>
            </a:p>
          </p:txBody>
        </p:sp>
        <p:sp>
          <p:nvSpPr>
            <p:cNvPr id="32829" name="Text Box 18"/>
            <p:cNvSpPr txBox="1">
              <a:spLocks noChangeArrowheads="1"/>
            </p:cNvSpPr>
            <p:nvPr/>
          </p:nvSpPr>
          <p:spPr bwMode="auto">
            <a:xfrm>
              <a:off x="1874" y="1620"/>
              <a:ext cx="5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" pitchFamily="18" charset="0"/>
                  <a:ea typeface="华文楷体" panose="02010600040101010101" pitchFamily="2" charset="-122"/>
                </a:rPr>
                <a:t>    T</a:t>
              </a:r>
              <a:r>
                <a:rPr lang="en-US" altLang="zh-CN" sz="1800" b="1" baseline="-25000">
                  <a:latin typeface="" pitchFamily="18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32830" name="Line 19"/>
            <p:cNvSpPr>
              <a:spLocks noChangeShapeType="1"/>
            </p:cNvSpPr>
            <p:nvPr/>
          </p:nvSpPr>
          <p:spPr bwMode="auto">
            <a:xfrm>
              <a:off x="3031" y="3552"/>
              <a:ext cx="21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1" name="Line 20"/>
            <p:cNvSpPr>
              <a:spLocks noChangeShapeType="1"/>
            </p:cNvSpPr>
            <p:nvPr/>
          </p:nvSpPr>
          <p:spPr bwMode="auto">
            <a:xfrm>
              <a:off x="4370" y="2822"/>
              <a:ext cx="0" cy="60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2" name="Line 21"/>
            <p:cNvSpPr>
              <a:spLocks noChangeShapeType="1"/>
            </p:cNvSpPr>
            <p:nvPr/>
          </p:nvSpPr>
          <p:spPr bwMode="auto">
            <a:xfrm>
              <a:off x="4312" y="2135"/>
              <a:ext cx="0" cy="38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3" name="Line 22"/>
            <p:cNvSpPr>
              <a:spLocks noChangeShapeType="1"/>
            </p:cNvSpPr>
            <p:nvPr/>
          </p:nvSpPr>
          <p:spPr bwMode="auto">
            <a:xfrm>
              <a:off x="4030" y="2436"/>
              <a:ext cx="0" cy="39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4" name="Line 23"/>
            <p:cNvSpPr>
              <a:spLocks noChangeShapeType="1"/>
            </p:cNvSpPr>
            <p:nvPr/>
          </p:nvSpPr>
          <p:spPr bwMode="auto">
            <a:xfrm flipH="1">
              <a:off x="4030" y="2493"/>
              <a:ext cx="272" cy="11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5" name="Line 24"/>
            <p:cNvSpPr>
              <a:spLocks noChangeShapeType="1"/>
            </p:cNvSpPr>
            <p:nvPr/>
          </p:nvSpPr>
          <p:spPr bwMode="auto">
            <a:xfrm>
              <a:off x="4030" y="2721"/>
              <a:ext cx="340" cy="11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6" name="Line 25"/>
            <p:cNvSpPr>
              <a:spLocks noChangeShapeType="1"/>
            </p:cNvSpPr>
            <p:nvPr/>
          </p:nvSpPr>
          <p:spPr bwMode="auto">
            <a:xfrm rot="10787484" flipV="1">
              <a:off x="2359" y="975"/>
              <a:ext cx="234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7" name="Line 26"/>
            <p:cNvSpPr>
              <a:spLocks noChangeShapeType="1"/>
            </p:cNvSpPr>
            <p:nvPr/>
          </p:nvSpPr>
          <p:spPr bwMode="auto">
            <a:xfrm>
              <a:off x="3626" y="1620"/>
              <a:ext cx="63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838" name="Group 27"/>
            <p:cNvGrpSpPr>
              <a:grpSpLocks/>
            </p:cNvGrpSpPr>
            <p:nvPr/>
          </p:nvGrpSpPr>
          <p:grpSpPr bwMode="auto">
            <a:xfrm>
              <a:off x="1925" y="1920"/>
              <a:ext cx="633" cy="242"/>
              <a:chOff x="1055" y="2255"/>
              <a:chExt cx="480" cy="241"/>
            </a:xfrm>
          </p:grpSpPr>
          <p:sp>
            <p:nvSpPr>
              <p:cNvPr id="32888" name="Line 28"/>
              <p:cNvSpPr>
                <a:spLocks noChangeShapeType="1"/>
              </p:cNvSpPr>
              <p:nvPr/>
            </p:nvSpPr>
            <p:spPr bwMode="auto">
              <a:xfrm rot="5400000">
                <a:off x="1319" y="2039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89" name="Line 29"/>
              <p:cNvSpPr>
                <a:spLocks noChangeShapeType="1"/>
              </p:cNvSpPr>
              <p:nvPr/>
            </p:nvSpPr>
            <p:spPr bwMode="auto">
              <a:xfrm rot="5400000" flipH="1">
                <a:off x="1367" y="2327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90" name="Line 30"/>
              <p:cNvSpPr>
                <a:spLocks noChangeShapeType="1"/>
              </p:cNvSpPr>
              <p:nvPr/>
            </p:nvSpPr>
            <p:spPr bwMode="auto">
              <a:xfrm rot="5400000">
                <a:off x="1176" y="2328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91" name="Line 31"/>
              <p:cNvSpPr>
                <a:spLocks noChangeShapeType="1"/>
              </p:cNvSpPr>
              <p:nvPr/>
            </p:nvSpPr>
            <p:spPr bwMode="auto">
              <a:xfrm rot="5400000">
                <a:off x="1079" y="2327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92" name="Line 32"/>
              <p:cNvSpPr>
                <a:spLocks noChangeShapeType="1"/>
              </p:cNvSpPr>
              <p:nvPr/>
            </p:nvSpPr>
            <p:spPr bwMode="auto">
              <a:xfrm rot="5400000">
                <a:off x="983" y="2327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2839" name="Group 33"/>
            <p:cNvGrpSpPr>
              <a:grpSpLocks/>
            </p:cNvGrpSpPr>
            <p:nvPr/>
          </p:nvGrpSpPr>
          <p:grpSpPr bwMode="auto">
            <a:xfrm>
              <a:off x="2563" y="1877"/>
              <a:ext cx="584" cy="509"/>
              <a:chOff x="2784" y="3168"/>
              <a:chExt cx="432" cy="336"/>
            </a:xfrm>
          </p:grpSpPr>
          <p:sp>
            <p:nvSpPr>
              <p:cNvPr id="32884" name="Line 34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85" name="Line 35"/>
              <p:cNvSpPr>
                <a:spLocks noChangeShapeType="1"/>
              </p:cNvSpPr>
              <p:nvPr/>
            </p:nvSpPr>
            <p:spPr bwMode="auto">
              <a:xfrm flipH="1">
                <a:off x="2976" y="3216"/>
                <a:ext cx="192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86" name="Line 36"/>
              <p:cNvSpPr>
                <a:spLocks noChangeShapeType="1"/>
              </p:cNvSpPr>
              <p:nvPr/>
            </p:nvSpPr>
            <p:spPr bwMode="auto">
              <a:xfrm>
                <a:off x="2976" y="3408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87" name="Line 37"/>
              <p:cNvSpPr>
                <a:spLocks noChangeShapeType="1"/>
              </p:cNvSpPr>
              <p:nvPr/>
            </p:nvSpPr>
            <p:spPr bwMode="auto">
              <a:xfrm>
                <a:off x="2784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840" name="Line 38"/>
            <p:cNvSpPr>
              <a:spLocks noChangeShapeType="1"/>
            </p:cNvSpPr>
            <p:nvPr/>
          </p:nvSpPr>
          <p:spPr bwMode="auto">
            <a:xfrm>
              <a:off x="3963" y="1706"/>
              <a:ext cx="0" cy="42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1" name="Line 39"/>
            <p:cNvSpPr>
              <a:spLocks noChangeShapeType="1"/>
            </p:cNvSpPr>
            <p:nvPr/>
          </p:nvSpPr>
          <p:spPr bwMode="auto">
            <a:xfrm flipH="1">
              <a:off x="3963" y="1792"/>
              <a:ext cx="306" cy="9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2" name="Line 40"/>
            <p:cNvSpPr>
              <a:spLocks noChangeShapeType="1"/>
            </p:cNvSpPr>
            <p:nvPr/>
          </p:nvSpPr>
          <p:spPr bwMode="auto">
            <a:xfrm>
              <a:off x="3963" y="2013"/>
              <a:ext cx="354" cy="12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3" name="Line 41"/>
            <p:cNvSpPr>
              <a:spLocks noChangeShapeType="1"/>
            </p:cNvSpPr>
            <p:nvPr/>
          </p:nvSpPr>
          <p:spPr bwMode="auto">
            <a:xfrm>
              <a:off x="3679" y="1951"/>
              <a:ext cx="2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4" name="Rectangle 42"/>
            <p:cNvSpPr>
              <a:spLocks noChangeArrowheads="1"/>
            </p:cNvSpPr>
            <p:nvPr/>
          </p:nvSpPr>
          <p:spPr bwMode="auto">
            <a:xfrm>
              <a:off x="2324" y="1276"/>
              <a:ext cx="90" cy="24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845" name="Line 43"/>
            <p:cNvSpPr>
              <a:spLocks noChangeShapeType="1"/>
            </p:cNvSpPr>
            <p:nvPr/>
          </p:nvSpPr>
          <p:spPr bwMode="auto">
            <a:xfrm>
              <a:off x="2377" y="976"/>
              <a:ext cx="0" cy="31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6" name="Line 44"/>
            <p:cNvSpPr>
              <a:spLocks noChangeShapeType="1"/>
            </p:cNvSpPr>
            <p:nvPr/>
          </p:nvSpPr>
          <p:spPr bwMode="auto">
            <a:xfrm>
              <a:off x="3068" y="976"/>
              <a:ext cx="0" cy="34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7" name="Line 45"/>
            <p:cNvSpPr>
              <a:spLocks noChangeShapeType="1"/>
            </p:cNvSpPr>
            <p:nvPr/>
          </p:nvSpPr>
          <p:spPr bwMode="auto">
            <a:xfrm flipH="1">
              <a:off x="3068" y="1577"/>
              <a:ext cx="4" cy="38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8" name="Line 46"/>
            <p:cNvSpPr>
              <a:spLocks noChangeShapeType="1"/>
            </p:cNvSpPr>
            <p:nvPr/>
          </p:nvSpPr>
          <p:spPr bwMode="auto">
            <a:xfrm>
              <a:off x="3121" y="2350"/>
              <a:ext cx="0" cy="5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9" name="Line 47"/>
            <p:cNvSpPr>
              <a:spLocks noChangeShapeType="1"/>
            </p:cNvSpPr>
            <p:nvPr/>
          </p:nvSpPr>
          <p:spPr bwMode="auto">
            <a:xfrm>
              <a:off x="3812" y="1963"/>
              <a:ext cx="0" cy="8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0" name="Line 48"/>
            <p:cNvSpPr>
              <a:spLocks noChangeShapeType="1"/>
            </p:cNvSpPr>
            <p:nvPr/>
          </p:nvSpPr>
          <p:spPr bwMode="auto">
            <a:xfrm>
              <a:off x="4274" y="976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1" name="Line 49"/>
            <p:cNvSpPr>
              <a:spLocks noChangeShapeType="1"/>
            </p:cNvSpPr>
            <p:nvPr/>
          </p:nvSpPr>
          <p:spPr bwMode="auto">
            <a:xfrm>
              <a:off x="4274" y="1456"/>
              <a:ext cx="0" cy="3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2" name="Line 50"/>
            <p:cNvSpPr>
              <a:spLocks noChangeShapeType="1"/>
            </p:cNvSpPr>
            <p:nvPr/>
          </p:nvSpPr>
          <p:spPr bwMode="auto">
            <a:xfrm>
              <a:off x="3114" y="3423"/>
              <a:ext cx="127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3" name="Line 51"/>
            <p:cNvSpPr>
              <a:spLocks noChangeShapeType="1"/>
            </p:cNvSpPr>
            <p:nvPr/>
          </p:nvSpPr>
          <p:spPr bwMode="auto">
            <a:xfrm>
              <a:off x="3378" y="1534"/>
              <a:ext cx="0" cy="42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4" name="Line 52"/>
            <p:cNvSpPr>
              <a:spLocks noChangeShapeType="1"/>
            </p:cNvSpPr>
            <p:nvPr/>
          </p:nvSpPr>
          <p:spPr bwMode="auto">
            <a:xfrm flipH="1">
              <a:off x="3378" y="1596"/>
              <a:ext cx="283" cy="12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5" name="Line 53"/>
            <p:cNvSpPr>
              <a:spLocks noChangeShapeType="1"/>
            </p:cNvSpPr>
            <p:nvPr/>
          </p:nvSpPr>
          <p:spPr bwMode="auto">
            <a:xfrm>
              <a:off x="3378" y="1841"/>
              <a:ext cx="354" cy="12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6" name="Line 54"/>
            <p:cNvSpPr>
              <a:spLocks noChangeShapeType="1"/>
            </p:cNvSpPr>
            <p:nvPr/>
          </p:nvSpPr>
          <p:spPr bwMode="auto">
            <a:xfrm>
              <a:off x="4317" y="2307"/>
              <a:ext cx="42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7" name="Oval 55"/>
            <p:cNvSpPr>
              <a:spLocks noChangeArrowheads="1"/>
            </p:cNvSpPr>
            <p:nvPr/>
          </p:nvSpPr>
          <p:spPr bwMode="auto">
            <a:xfrm>
              <a:off x="4742" y="2264"/>
              <a:ext cx="85" cy="8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32858" name="Group 56"/>
            <p:cNvGrpSpPr>
              <a:grpSpLocks/>
            </p:cNvGrpSpPr>
            <p:nvPr/>
          </p:nvGrpSpPr>
          <p:grpSpPr bwMode="auto">
            <a:xfrm>
              <a:off x="1446" y="2135"/>
              <a:ext cx="744" cy="558"/>
              <a:chOff x="1248" y="2016"/>
              <a:chExt cx="672" cy="624"/>
            </a:xfrm>
          </p:grpSpPr>
          <p:grpSp>
            <p:nvGrpSpPr>
              <p:cNvPr id="32875" name="Group 57"/>
              <p:cNvGrpSpPr>
                <a:grpSpLocks/>
              </p:cNvGrpSpPr>
              <p:nvPr/>
            </p:nvGrpSpPr>
            <p:grpSpPr bwMode="auto">
              <a:xfrm>
                <a:off x="1248" y="2016"/>
                <a:ext cx="432" cy="240"/>
                <a:chOff x="1248" y="2016"/>
                <a:chExt cx="432" cy="240"/>
              </a:xfrm>
            </p:grpSpPr>
            <p:sp>
              <p:nvSpPr>
                <p:cNvPr id="32882" name="Line 58"/>
                <p:cNvSpPr>
                  <a:spLocks noChangeShapeType="1"/>
                </p:cNvSpPr>
                <p:nvPr/>
              </p:nvSpPr>
              <p:spPr bwMode="auto">
                <a:xfrm>
                  <a:off x="1680" y="20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83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1248" y="2256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876" name="Group 60"/>
              <p:cNvGrpSpPr>
                <a:grpSpLocks/>
              </p:cNvGrpSpPr>
              <p:nvPr/>
            </p:nvGrpSpPr>
            <p:grpSpPr bwMode="auto">
              <a:xfrm>
                <a:off x="1248" y="2016"/>
                <a:ext cx="576" cy="432"/>
                <a:chOff x="1248" y="2016"/>
                <a:chExt cx="432" cy="240"/>
              </a:xfrm>
            </p:grpSpPr>
            <p:sp>
              <p:nvSpPr>
                <p:cNvPr id="32880" name="Line 61"/>
                <p:cNvSpPr>
                  <a:spLocks noChangeShapeType="1"/>
                </p:cNvSpPr>
                <p:nvPr/>
              </p:nvSpPr>
              <p:spPr bwMode="auto">
                <a:xfrm>
                  <a:off x="1680" y="20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81" name="Line 62"/>
                <p:cNvSpPr>
                  <a:spLocks noChangeShapeType="1"/>
                </p:cNvSpPr>
                <p:nvPr/>
              </p:nvSpPr>
              <p:spPr bwMode="auto">
                <a:xfrm flipH="1" flipV="1">
                  <a:off x="1248" y="2256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877" name="Group 63"/>
              <p:cNvGrpSpPr>
                <a:grpSpLocks/>
              </p:cNvGrpSpPr>
              <p:nvPr/>
            </p:nvGrpSpPr>
            <p:grpSpPr bwMode="auto">
              <a:xfrm>
                <a:off x="1248" y="2016"/>
                <a:ext cx="672" cy="624"/>
                <a:chOff x="1248" y="2016"/>
                <a:chExt cx="432" cy="240"/>
              </a:xfrm>
            </p:grpSpPr>
            <p:sp>
              <p:nvSpPr>
                <p:cNvPr id="32878" name="Line 64"/>
                <p:cNvSpPr>
                  <a:spLocks noChangeShapeType="1"/>
                </p:cNvSpPr>
                <p:nvPr/>
              </p:nvSpPr>
              <p:spPr bwMode="auto">
                <a:xfrm>
                  <a:off x="1680" y="20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79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1248" y="2256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2859" name="Line 66"/>
            <p:cNvSpPr>
              <a:spLocks noChangeShapeType="1"/>
            </p:cNvSpPr>
            <p:nvPr/>
          </p:nvSpPr>
          <p:spPr bwMode="auto">
            <a:xfrm>
              <a:off x="3119" y="3423"/>
              <a:ext cx="0" cy="12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60" name="Oval 67"/>
            <p:cNvSpPr>
              <a:spLocks noChangeArrowheads="1"/>
            </p:cNvSpPr>
            <p:nvPr/>
          </p:nvSpPr>
          <p:spPr bwMode="auto">
            <a:xfrm>
              <a:off x="1361" y="2307"/>
              <a:ext cx="84" cy="8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861" name="Oval 68"/>
            <p:cNvSpPr>
              <a:spLocks noChangeArrowheads="1"/>
            </p:cNvSpPr>
            <p:nvPr/>
          </p:nvSpPr>
          <p:spPr bwMode="auto">
            <a:xfrm>
              <a:off x="1361" y="2479"/>
              <a:ext cx="84" cy="8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862" name="Oval 69"/>
            <p:cNvSpPr>
              <a:spLocks noChangeArrowheads="1"/>
            </p:cNvSpPr>
            <p:nvPr/>
          </p:nvSpPr>
          <p:spPr bwMode="auto">
            <a:xfrm>
              <a:off x="1361" y="2650"/>
              <a:ext cx="84" cy="8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863" name="Oval 70"/>
            <p:cNvSpPr>
              <a:spLocks noChangeArrowheads="1"/>
            </p:cNvSpPr>
            <p:nvPr/>
          </p:nvSpPr>
          <p:spPr bwMode="auto">
            <a:xfrm>
              <a:off x="3051" y="1770"/>
              <a:ext cx="43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864" name="Line 71"/>
            <p:cNvSpPr>
              <a:spLocks noChangeShapeType="1"/>
            </p:cNvSpPr>
            <p:nvPr/>
          </p:nvSpPr>
          <p:spPr bwMode="auto">
            <a:xfrm>
              <a:off x="3134" y="2671"/>
              <a:ext cx="898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65" name="Oval 72"/>
            <p:cNvSpPr>
              <a:spLocks noChangeArrowheads="1"/>
            </p:cNvSpPr>
            <p:nvPr/>
          </p:nvSpPr>
          <p:spPr bwMode="auto">
            <a:xfrm>
              <a:off x="3114" y="2650"/>
              <a:ext cx="29" cy="29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866" name="Line 73"/>
            <p:cNvSpPr>
              <a:spLocks noChangeShapeType="1"/>
            </p:cNvSpPr>
            <p:nvPr/>
          </p:nvSpPr>
          <p:spPr bwMode="auto">
            <a:xfrm>
              <a:off x="3072" y="1792"/>
              <a:ext cx="299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67" name="Line 74"/>
            <p:cNvSpPr>
              <a:spLocks noChangeShapeType="1"/>
            </p:cNvSpPr>
            <p:nvPr/>
          </p:nvSpPr>
          <p:spPr bwMode="auto">
            <a:xfrm flipV="1">
              <a:off x="2372" y="1534"/>
              <a:ext cx="0" cy="386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68" name="Rectangle 75"/>
            <p:cNvSpPr>
              <a:spLocks noChangeArrowheads="1"/>
            </p:cNvSpPr>
            <p:nvPr/>
          </p:nvSpPr>
          <p:spPr bwMode="auto">
            <a:xfrm>
              <a:off x="3029" y="1319"/>
              <a:ext cx="90" cy="24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869" name="Rectangle 76"/>
            <p:cNvSpPr>
              <a:spLocks noChangeArrowheads="1"/>
            </p:cNvSpPr>
            <p:nvPr/>
          </p:nvSpPr>
          <p:spPr bwMode="auto">
            <a:xfrm>
              <a:off x="3072" y="2865"/>
              <a:ext cx="90" cy="24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870" name="Line 77"/>
            <p:cNvSpPr>
              <a:spLocks noChangeShapeType="1"/>
            </p:cNvSpPr>
            <p:nvPr/>
          </p:nvSpPr>
          <p:spPr bwMode="auto">
            <a:xfrm flipV="1">
              <a:off x="3120" y="3123"/>
              <a:ext cx="0" cy="30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1" name="Rectangle 78"/>
            <p:cNvSpPr>
              <a:spLocks noChangeArrowheads="1"/>
            </p:cNvSpPr>
            <p:nvPr/>
          </p:nvSpPr>
          <p:spPr bwMode="auto">
            <a:xfrm>
              <a:off x="3766" y="2822"/>
              <a:ext cx="90" cy="24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872" name="Line 79"/>
            <p:cNvSpPr>
              <a:spLocks noChangeShapeType="1"/>
            </p:cNvSpPr>
            <p:nvPr/>
          </p:nvSpPr>
          <p:spPr bwMode="auto">
            <a:xfrm>
              <a:off x="3818" y="3080"/>
              <a:ext cx="0" cy="343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3" name="Rectangle 80"/>
            <p:cNvSpPr>
              <a:spLocks noChangeArrowheads="1"/>
            </p:cNvSpPr>
            <p:nvPr/>
          </p:nvSpPr>
          <p:spPr bwMode="auto">
            <a:xfrm>
              <a:off x="4226" y="1211"/>
              <a:ext cx="90" cy="24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874" name="Rectangle 81"/>
            <p:cNvSpPr>
              <a:spLocks noChangeArrowheads="1"/>
            </p:cNvSpPr>
            <p:nvPr/>
          </p:nvSpPr>
          <p:spPr bwMode="auto">
            <a:xfrm>
              <a:off x="2844" y="1622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1800" b="1">
                <a:solidFill>
                  <a:srgbClr val="FF3300"/>
                </a:solidFill>
                <a:latin typeface="" pitchFamily="18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23986" name="Rectangle 82"/>
          <p:cNvSpPr>
            <a:spLocks noChangeArrowheads="1"/>
          </p:cNvSpPr>
          <p:nvPr/>
        </p:nvSpPr>
        <p:spPr bwMode="auto">
          <a:xfrm>
            <a:off x="762000" y="457200"/>
            <a:ext cx="274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2.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工作原理</a:t>
            </a:r>
          </a:p>
        </p:txBody>
      </p:sp>
      <p:sp>
        <p:nvSpPr>
          <p:cNvPr id="123987" name="AutoShape 83" descr="70%"/>
          <p:cNvSpPr>
            <a:spLocks noChangeArrowheads="1"/>
          </p:cNvSpPr>
          <p:nvPr/>
        </p:nvSpPr>
        <p:spPr bwMode="auto">
          <a:xfrm>
            <a:off x="1905000" y="1981200"/>
            <a:ext cx="1117600" cy="609600"/>
          </a:xfrm>
          <a:prstGeom prst="wedgeEllipseCallout">
            <a:avLst>
              <a:gd name="adj1" fmla="val 117046"/>
              <a:gd name="adj2" fmla="val 96356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latin typeface="" pitchFamily="18" charset="0"/>
                <a:ea typeface="华文楷体" panose="02010600040101010101" pitchFamily="2" charset="-122"/>
              </a:rPr>
              <a:t>1V</a:t>
            </a:r>
          </a:p>
        </p:txBody>
      </p:sp>
      <p:sp>
        <p:nvSpPr>
          <p:cNvPr id="123988" name="Rectangle 84"/>
          <p:cNvSpPr>
            <a:spLocks noChangeArrowheads="1"/>
          </p:cNvSpPr>
          <p:nvPr/>
        </p:nvSpPr>
        <p:spPr bwMode="auto">
          <a:xfrm>
            <a:off x="5334000" y="5562600"/>
            <a:ext cx="21336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T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2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、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T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5</a:t>
            </a:r>
            <a:r>
              <a:rPr lang="zh-CN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截止</a:t>
            </a:r>
            <a:endParaRPr lang="zh-CN" altLang="en-US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" pitchFamily="18" charset="0"/>
              <a:ea typeface="+mn-ea"/>
            </a:endParaRPr>
          </a:p>
        </p:txBody>
      </p:sp>
      <p:sp>
        <p:nvSpPr>
          <p:cNvPr id="123989" name="Rectangle 85"/>
          <p:cNvSpPr>
            <a:spLocks noChangeArrowheads="1"/>
          </p:cNvSpPr>
          <p:nvPr/>
        </p:nvSpPr>
        <p:spPr bwMode="auto">
          <a:xfrm>
            <a:off x="6934200" y="2438400"/>
            <a:ext cx="1752600" cy="822325"/>
          </a:xfrm>
          <a:prstGeom prst="rect">
            <a:avLst/>
          </a:prstGeom>
          <a:noFill/>
          <a:ln w="381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 </a:t>
            </a: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负载电流（拉电流）</a:t>
            </a:r>
          </a:p>
        </p:txBody>
      </p:sp>
      <p:sp>
        <p:nvSpPr>
          <p:cNvPr id="123990" name="Text Box 86"/>
          <p:cNvSpPr txBox="1">
            <a:spLocks noChangeArrowheads="1"/>
          </p:cNvSpPr>
          <p:nvPr/>
        </p:nvSpPr>
        <p:spPr bwMode="auto">
          <a:xfrm>
            <a:off x="685800" y="914400"/>
            <a:ext cx="5465763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(2)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输入端有任一低电平“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0”(0.3V)</a:t>
            </a:r>
          </a:p>
        </p:txBody>
      </p:sp>
      <p:grpSp>
        <p:nvGrpSpPr>
          <p:cNvPr id="9" name="Group 87"/>
          <p:cNvGrpSpPr>
            <a:grpSpLocks/>
          </p:cNvGrpSpPr>
          <p:nvPr/>
        </p:nvGrpSpPr>
        <p:grpSpPr bwMode="auto">
          <a:xfrm>
            <a:off x="833438" y="3605213"/>
            <a:ext cx="1123950" cy="1376362"/>
            <a:chOff x="525" y="2271"/>
            <a:chExt cx="708" cy="867"/>
          </a:xfrm>
        </p:grpSpPr>
        <p:sp>
          <p:nvSpPr>
            <p:cNvPr id="32810" name="Text Box 88"/>
            <p:cNvSpPr txBox="1">
              <a:spLocks noChangeArrowheads="1"/>
            </p:cNvSpPr>
            <p:nvPr/>
          </p:nvSpPr>
          <p:spPr bwMode="auto">
            <a:xfrm>
              <a:off x="525" y="2811"/>
              <a:ext cx="7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solidFill>
                    <a:srgbClr val="FF3300"/>
                  </a:solidFill>
                  <a:latin typeface="" pitchFamily="18" charset="0"/>
                  <a:ea typeface="华文楷体" panose="02010600040101010101" pitchFamily="2" charset="-122"/>
                </a:rPr>
                <a:t>(0.3V)</a:t>
              </a:r>
              <a:endParaRPr lang="en-US" altLang="zh-CN" b="1">
                <a:solidFill>
                  <a:srgbClr val="FF3300"/>
                </a:solidFill>
                <a:latin typeface="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2811" name="AutoShape 89"/>
            <p:cNvSpPr>
              <a:spLocks/>
            </p:cNvSpPr>
            <p:nvPr/>
          </p:nvSpPr>
          <p:spPr bwMode="auto">
            <a:xfrm>
              <a:off x="1056" y="2271"/>
              <a:ext cx="69" cy="336"/>
            </a:xfrm>
            <a:prstGeom prst="leftBrace">
              <a:avLst>
                <a:gd name="adj1" fmla="val 40580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812" name="Text Box 90"/>
            <p:cNvSpPr txBox="1">
              <a:spLocks noChangeArrowheads="1"/>
            </p:cNvSpPr>
            <p:nvPr/>
          </p:nvSpPr>
          <p:spPr bwMode="auto">
            <a:xfrm>
              <a:off x="613" y="2289"/>
              <a:ext cx="45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solidFill>
                    <a:srgbClr val="FF3300"/>
                  </a:solidFill>
                  <a:latin typeface="" pitchFamily="18" charset="0"/>
                  <a:ea typeface="华文楷体" panose="02010600040101010101" pitchFamily="2" charset="-122"/>
                </a:rPr>
                <a:t>“1”</a:t>
              </a:r>
              <a:endParaRPr lang="en-US" altLang="zh-CN" b="1">
                <a:solidFill>
                  <a:srgbClr val="FF3300"/>
                </a:solidFill>
                <a:latin typeface="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2813" name="Text Box 91"/>
            <p:cNvSpPr txBox="1">
              <a:spLocks noChangeArrowheads="1"/>
            </p:cNvSpPr>
            <p:nvPr/>
          </p:nvSpPr>
          <p:spPr bwMode="auto">
            <a:xfrm>
              <a:off x="603" y="2599"/>
              <a:ext cx="4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solidFill>
                    <a:schemeClr val="tx2"/>
                  </a:solidFill>
                  <a:latin typeface="" pitchFamily="18" charset="0"/>
                  <a:ea typeface="华文楷体" panose="02010600040101010101" pitchFamily="2" charset="-122"/>
                </a:rPr>
                <a:t>“0”</a:t>
              </a:r>
              <a:endParaRPr lang="en-US" altLang="zh-CN" b="1">
                <a:solidFill>
                  <a:schemeClr val="tx2"/>
                </a:solidFill>
                <a:latin typeface="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0" name="Group 92"/>
          <p:cNvGrpSpPr>
            <a:grpSpLocks/>
          </p:cNvGrpSpPr>
          <p:nvPr/>
        </p:nvGrpSpPr>
        <p:grpSpPr bwMode="auto">
          <a:xfrm>
            <a:off x="2362200" y="1600200"/>
            <a:ext cx="1371600" cy="2743200"/>
            <a:chOff x="1488" y="1008"/>
            <a:chExt cx="864" cy="1728"/>
          </a:xfrm>
        </p:grpSpPr>
        <p:sp>
          <p:nvSpPr>
            <p:cNvPr id="32806" name="Line 93"/>
            <p:cNvSpPr>
              <a:spLocks noChangeShapeType="1"/>
            </p:cNvSpPr>
            <p:nvPr/>
          </p:nvSpPr>
          <p:spPr bwMode="auto">
            <a:xfrm>
              <a:off x="2352" y="1008"/>
              <a:ext cx="0" cy="912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7" name="Line 94"/>
            <p:cNvSpPr>
              <a:spLocks noChangeShapeType="1"/>
            </p:cNvSpPr>
            <p:nvPr/>
          </p:nvSpPr>
          <p:spPr bwMode="auto">
            <a:xfrm flipH="1">
              <a:off x="2160" y="1920"/>
              <a:ext cx="192" cy="384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8" name="Line 95"/>
            <p:cNvSpPr>
              <a:spLocks noChangeShapeType="1"/>
            </p:cNvSpPr>
            <p:nvPr/>
          </p:nvSpPr>
          <p:spPr bwMode="auto">
            <a:xfrm>
              <a:off x="2160" y="2304"/>
              <a:ext cx="0" cy="432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9" name="Line 96"/>
            <p:cNvSpPr>
              <a:spLocks noChangeShapeType="1"/>
            </p:cNvSpPr>
            <p:nvPr/>
          </p:nvSpPr>
          <p:spPr bwMode="auto">
            <a:xfrm flipH="1">
              <a:off x="1488" y="2736"/>
              <a:ext cx="672" cy="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001" name="Line 97"/>
          <p:cNvSpPr>
            <a:spLocks noChangeShapeType="1"/>
          </p:cNvSpPr>
          <p:nvPr/>
        </p:nvSpPr>
        <p:spPr bwMode="auto">
          <a:xfrm>
            <a:off x="6934200" y="1676400"/>
            <a:ext cx="0" cy="1905000"/>
          </a:xfrm>
          <a:prstGeom prst="line">
            <a:avLst/>
          </a:prstGeom>
          <a:noFill/>
          <a:ln w="38100" cap="sq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4002" name="Line 98"/>
          <p:cNvSpPr>
            <a:spLocks noChangeShapeType="1"/>
          </p:cNvSpPr>
          <p:nvPr/>
        </p:nvSpPr>
        <p:spPr bwMode="auto">
          <a:xfrm>
            <a:off x="6934200" y="3581400"/>
            <a:ext cx="533400" cy="0"/>
          </a:xfrm>
          <a:prstGeom prst="line">
            <a:avLst/>
          </a:prstGeom>
          <a:noFill/>
          <a:ln w="38100" cap="sq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4003" name="Rectangle 99" descr="40%"/>
          <p:cNvSpPr>
            <a:spLocks noChangeArrowheads="1"/>
          </p:cNvSpPr>
          <p:nvPr/>
        </p:nvSpPr>
        <p:spPr bwMode="auto">
          <a:xfrm>
            <a:off x="857250" y="4953000"/>
            <a:ext cx="2800350" cy="1066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latin typeface="" pitchFamily="18" charset="0"/>
                <a:ea typeface="华文楷体" panose="02010600040101010101" pitchFamily="2" charset="-122"/>
              </a:rPr>
              <a:t>输入有低</a:t>
            </a:r>
            <a:r>
              <a:rPr lang="zh-CN" altLang="en-US" b="1">
                <a:solidFill>
                  <a:srgbClr val="FF3300"/>
                </a:solidFill>
                <a:latin typeface="" pitchFamily="18" charset="0"/>
                <a:ea typeface="华文楷体" panose="02010600040101010101" pitchFamily="2" charset="-122"/>
              </a:rPr>
              <a:t>“</a:t>
            </a:r>
            <a:r>
              <a:rPr lang="en-US" altLang="zh-CN" b="1">
                <a:solidFill>
                  <a:srgbClr val="FF3300"/>
                </a:solidFill>
                <a:latin typeface="" pitchFamily="18" charset="0"/>
                <a:ea typeface="华文楷体" panose="02010600040101010101" pitchFamily="2" charset="-122"/>
              </a:rPr>
              <a:t>0”</a:t>
            </a:r>
            <a:r>
              <a:rPr lang="zh-CN" altLang="en-US" b="1">
                <a:latin typeface="" pitchFamily="18" charset="0"/>
                <a:ea typeface="华文楷体" panose="02010600040101010101" pitchFamily="2" charset="-122"/>
              </a:rPr>
              <a:t>输出为高</a:t>
            </a:r>
            <a:r>
              <a:rPr lang="zh-CN" altLang="en-US" b="1">
                <a:solidFill>
                  <a:srgbClr val="FF3300"/>
                </a:solidFill>
                <a:latin typeface="" pitchFamily="18" charset="0"/>
                <a:ea typeface="华文楷体" panose="02010600040101010101" pitchFamily="2" charset="-122"/>
              </a:rPr>
              <a:t>“</a:t>
            </a:r>
            <a:r>
              <a:rPr lang="en-US" altLang="zh-CN" b="1">
                <a:solidFill>
                  <a:srgbClr val="FF3300"/>
                </a:solidFill>
                <a:latin typeface="" pitchFamily="18" charset="0"/>
                <a:ea typeface="华文楷体" panose="02010600040101010101" pitchFamily="2" charset="-122"/>
              </a:rPr>
              <a:t>1”</a:t>
            </a:r>
          </a:p>
        </p:txBody>
      </p:sp>
      <p:sp>
        <p:nvSpPr>
          <p:cNvPr id="124004" name="Rectangle 100" descr="40%"/>
          <p:cNvSpPr>
            <a:spLocks noChangeArrowheads="1"/>
          </p:cNvSpPr>
          <p:nvPr/>
        </p:nvSpPr>
        <p:spPr bwMode="auto">
          <a:xfrm>
            <a:off x="762000" y="1828800"/>
            <a:ext cx="2514600" cy="98425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38100" cap="sq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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" pitchFamily="18" charset="0"/>
                <a:ea typeface="华文楷体" panose="02010600040101010101" pitchFamily="2" charset="-122"/>
              </a:rPr>
              <a:t>流过 </a:t>
            </a:r>
            <a:r>
              <a:rPr lang="en-US" altLang="zh-CN" sz="2800" b="1">
                <a:solidFill>
                  <a:srgbClr val="FF3300"/>
                </a:solidFill>
                <a:latin typeface="" pitchFamily="18" charset="0"/>
                <a:ea typeface="华文楷体" panose="02010600040101010101" pitchFamily="2" charset="-122"/>
              </a:rPr>
              <a:t>E</a:t>
            </a:r>
            <a:r>
              <a:rPr lang="zh-CN" altLang="en-US" sz="2800" b="1">
                <a:solidFill>
                  <a:srgbClr val="FF3300"/>
                </a:solidFill>
                <a:latin typeface="" pitchFamily="18" charset="0"/>
                <a:ea typeface="华文楷体" panose="02010600040101010101" pitchFamily="2" charset="-122"/>
              </a:rPr>
              <a:t>结的电流为正向电流</a:t>
            </a:r>
          </a:p>
        </p:txBody>
      </p:sp>
      <p:grpSp>
        <p:nvGrpSpPr>
          <p:cNvPr id="11" name="Group 101"/>
          <p:cNvGrpSpPr>
            <a:grpSpLocks/>
          </p:cNvGrpSpPr>
          <p:nvPr/>
        </p:nvGrpSpPr>
        <p:grpSpPr bwMode="auto">
          <a:xfrm>
            <a:off x="4953000" y="1600200"/>
            <a:ext cx="2286000" cy="2133600"/>
            <a:chOff x="2592" y="768"/>
            <a:chExt cx="1440" cy="1344"/>
          </a:xfrm>
        </p:grpSpPr>
        <p:sp>
          <p:nvSpPr>
            <p:cNvPr id="32797" name="Line 102"/>
            <p:cNvSpPr>
              <a:spLocks noChangeShapeType="1"/>
            </p:cNvSpPr>
            <p:nvPr/>
          </p:nvSpPr>
          <p:spPr bwMode="auto">
            <a:xfrm>
              <a:off x="3696" y="192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8" name="Line 103"/>
            <p:cNvSpPr>
              <a:spLocks noChangeShapeType="1"/>
            </p:cNvSpPr>
            <p:nvPr/>
          </p:nvSpPr>
          <p:spPr bwMode="auto">
            <a:xfrm>
              <a:off x="2592" y="768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9" name="Line 104"/>
            <p:cNvSpPr>
              <a:spLocks noChangeShapeType="1"/>
            </p:cNvSpPr>
            <p:nvPr/>
          </p:nvSpPr>
          <p:spPr bwMode="auto">
            <a:xfrm>
              <a:off x="2592" y="1488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0" name="Line 105"/>
            <p:cNvSpPr>
              <a:spLocks noChangeShapeType="1"/>
            </p:cNvSpPr>
            <p:nvPr/>
          </p:nvSpPr>
          <p:spPr bwMode="auto">
            <a:xfrm>
              <a:off x="2736" y="1488"/>
              <a:ext cx="384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1" name="Line 106"/>
            <p:cNvSpPr>
              <a:spLocks noChangeShapeType="1"/>
            </p:cNvSpPr>
            <p:nvPr/>
          </p:nvSpPr>
          <p:spPr bwMode="auto">
            <a:xfrm>
              <a:off x="3696" y="2112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2" name="Line 107"/>
            <p:cNvSpPr>
              <a:spLocks noChangeShapeType="1"/>
            </p:cNvSpPr>
            <p:nvPr/>
          </p:nvSpPr>
          <p:spPr bwMode="auto">
            <a:xfrm>
              <a:off x="3696" y="816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Line 108"/>
            <p:cNvSpPr>
              <a:spLocks noChangeShapeType="1"/>
            </p:cNvSpPr>
            <p:nvPr/>
          </p:nvSpPr>
          <p:spPr bwMode="auto">
            <a:xfrm>
              <a:off x="3120" y="1680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4" name="Line 109"/>
            <p:cNvSpPr>
              <a:spLocks noChangeShapeType="1"/>
            </p:cNvSpPr>
            <p:nvPr/>
          </p:nvSpPr>
          <p:spPr bwMode="auto">
            <a:xfrm flipH="1">
              <a:off x="3120" y="1344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5" name="Line 110"/>
            <p:cNvSpPr>
              <a:spLocks noChangeShapeType="1"/>
            </p:cNvSpPr>
            <p:nvPr/>
          </p:nvSpPr>
          <p:spPr bwMode="auto">
            <a:xfrm>
              <a:off x="3696" y="1440"/>
              <a:ext cx="0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015" name="Rectangle 111"/>
          <p:cNvSpPr>
            <a:spLocks noChangeArrowheads="1"/>
          </p:cNvSpPr>
          <p:nvPr/>
        </p:nvSpPr>
        <p:spPr bwMode="auto">
          <a:xfrm>
            <a:off x="4319588" y="25908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3300"/>
                </a:solidFill>
                <a:latin typeface="" pitchFamily="18" charset="0"/>
                <a:ea typeface="华文楷体" panose="02010600040101010101" pitchFamily="2" charset="-122"/>
              </a:rPr>
              <a:t>5V</a:t>
            </a:r>
          </a:p>
        </p:txBody>
      </p:sp>
      <p:grpSp>
        <p:nvGrpSpPr>
          <p:cNvPr id="12" name="Group 112"/>
          <p:cNvGrpSpPr>
            <a:grpSpLocks/>
          </p:cNvGrpSpPr>
          <p:nvPr/>
        </p:nvGrpSpPr>
        <p:grpSpPr bwMode="auto">
          <a:xfrm>
            <a:off x="4068763" y="2979738"/>
            <a:ext cx="2868612" cy="1520825"/>
            <a:chOff x="2563" y="1877"/>
            <a:chExt cx="1807" cy="958"/>
          </a:xfrm>
        </p:grpSpPr>
        <p:sp>
          <p:nvSpPr>
            <p:cNvPr id="32788" name="Line 113"/>
            <p:cNvSpPr>
              <a:spLocks noChangeShapeType="1"/>
            </p:cNvSpPr>
            <p:nvPr/>
          </p:nvSpPr>
          <p:spPr bwMode="auto">
            <a:xfrm>
              <a:off x="4030" y="2436"/>
              <a:ext cx="0" cy="399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9" name="Line 114"/>
            <p:cNvSpPr>
              <a:spLocks noChangeShapeType="1"/>
            </p:cNvSpPr>
            <p:nvPr/>
          </p:nvSpPr>
          <p:spPr bwMode="auto">
            <a:xfrm flipH="1">
              <a:off x="4030" y="2493"/>
              <a:ext cx="272" cy="11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0" name="Line 115"/>
            <p:cNvSpPr>
              <a:spLocks noChangeShapeType="1"/>
            </p:cNvSpPr>
            <p:nvPr/>
          </p:nvSpPr>
          <p:spPr bwMode="auto">
            <a:xfrm>
              <a:off x="4030" y="2721"/>
              <a:ext cx="340" cy="11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791" name="Group 116"/>
            <p:cNvGrpSpPr>
              <a:grpSpLocks/>
            </p:cNvGrpSpPr>
            <p:nvPr/>
          </p:nvGrpSpPr>
          <p:grpSpPr bwMode="auto">
            <a:xfrm>
              <a:off x="2563" y="1877"/>
              <a:ext cx="584" cy="509"/>
              <a:chOff x="2784" y="3168"/>
              <a:chExt cx="432" cy="336"/>
            </a:xfrm>
          </p:grpSpPr>
          <p:sp>
            <p:nvSpPr>
              <p:cNvPr id="32793" name="Line 117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4" name="Line 118"/>
              <p:cNvSpPr>
                <a:spLocks noChangeShapeType="1"/>
              </p:cNvSpPr>
              <p:nvPr/>
            </p:nvSpPr>
            <p:spPr bwMode="auto">
              <a:xfrm flipH="1">
                <a:off x="2976" y="3216"/>
                <a:ext cx="192" cy="9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5" name="Line 119"/>
              <p:cNvSpPr>
                <a:spLocks noChangeShapeType="1"/>
              </p:cNvSpPr>
              <p:nvPr/>
            </p:nvSpPr>
            <p:spPr bwMode="auto">
              <a:xfrm>
                <a:off x="2976" y="3408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6" name="Line 120"/>
              <p:cNvSpPr>
                <a:spLocks noChangeShapeType="1"/>
              </p:cNvSpPr>
              <p:nvPr/>
            </p:nvSpPr>
            <p:spPr bwMode="auto">
              <a:xfrm>
                <a:off x="2784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92" name="Line 121"/>
            <p:cNvSpPr>
              <a:spLocks noChangeShapeType="1"/>
            </p:cNvSpPr>
            <p:nvPr/>
          </p:nvSpPr>
          <p:spPr bwMode="auto">
            <a:xfrm>
              <a:off x="3840" y="2671"/>
              <a:ext cx="19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22"/>
          <p:cNvGrpSpPr>
            <a:grpSpLocks/>
          </p:cNvGrpSpPr>
          <p:nvPr/>
        </p:nvGrpSpPr>
        <p:grpSpPr bwMode="auto">
          <a:xfrm>
            <a:off x="6172200" y="3697288"/>
            <a:ext cx="2286000" cy="969962"/>
            <a:chOff x="3888" y="2329"/>
            <a:chExt cx="1440" cy="611"/>
          </a:xfrm>
        </p:grpSpPr>
        <p:sp>
          <p:nvSpPr>
            <p:cNvPr id="32786" name="Rectangle 123"/>
            <p:cNvSpPr>
              <a:spLocks noChangeArrowheads="1"/>
            </p:cNvSpPr>
            <p:nvPr/>
          </p:nvSpPr>
          <p:spPr bwMode="auto">
            <a:xfrm>
              <a:off x="3888" y="2329"/>
              <a:ext cx="144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solidFill>
                    <a:srgbClr val="FF0000"/>
                  </a:solidFill>
                  <a:latin typeface="" pitchFamily="18" charset="0"/>
                  <a:ea typeface="华文楷体" panose="02010600040101010101" pitchFamily="2" charset="-122"/>
                </a:rPr>
                <a:t>V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" pitchFamily="18" charset="0"/>
                  <a:ea typeface="华文楷体" panose="02010600040101010101" pitchFamily="2" charset="-122"/>
                </a:rPr>
                <a:t>Y</a:t>
              </a:r>
              <a:r>
                <a:rPr lang="en-US" altLang="zh-CN" sz="2800" b="1">
                  <a:solidFill>
                    <a:srgbClr val="FF0000"/>
                  </a:solidFill>
                  <a:latin typeface="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 </a:t>
              </a:r>
              <a:r>
                <a:rPr lang="en-US" altLang="zh-CN" sz="2800" b="1">
                  <a:solidFill>
                    <a:srgbClr val="FF0000"/>
                  </a:solidFill>
                  <a:latin typeface="" pitchFamily="18" charset="0"/>
                  <a:ea typeface="华文楷体" panose="02010600040101010101" pitchFamily="2" charset="-122"/>
                </a:rPr>
                <a:t>5-0.7-0.7</a:t>
              </a:r>
              <a:endParaRPr lang="en-US" altLang="zh-CN" b="1">
                <a:solidFill>
                  <a:srgbClr val="FF0000"/>
                </a:solidFill>
                <a:latin typeface="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2787" name="Rectangle 124"/>
            <p:cNvSpPr>
              <a:spLocks noChangeArrowheads="1"/>
            </p:cNvSpPr>
            <p:nvPr/>
          </p:nvSpPr>
          <p:spPr bwMode="auto">
            <a:xfrm>
              <a:off x="3984" y="2514"/>
              <a:ext cx="878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solidFill>
                    <a:srgbClr val="FF0000"/>
                  </a:solidFill>
                  <a:latin typeface="" pitchFamily="18" charset="0"/>
                  <a:ea typeface="华文楷体" panose="02010600040101010101" pitchFamily="2" charset="-122"/>
                </a:rPr>
                <a:t>   </a:t>
              </a:r>
              <a:r>
                <a:rPr lang="en-US" altLang="zh-CN" sz="2800" b="1">
                  <a:solidFill>
                    <a:srgbClr val="FF0000"/>
                  </a:solidFill>
                  <a:latin typeface="" pitchFamily="18" charset="0"/>
                  <a:ea typeface="华文楷体" panose="02010600040101010101" pitchFamily="2" charset="-122"/>
                </a:rPr>
                <a:t>=3.6V</a:t>
              </a:r>
              <a:endParaRPr lang="en-US" altLang="zh-CN" b="1">
                <a:solidFill>
                  <a:srgbClr val="FF0000"/>
                </a:solidFill>
                <a:latin typeface="" pitchFamily="18" charset="0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298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12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500"/>
                                        <p:tgtEl>
                                          <p:spTgt spid="12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87" grpId="0" animBg="1" autoUpdateAnimBg="0"/>
      <p:bldP spid="123988" grpId="0" autoUpdateAnimBg="0"/>
      <p:bldP spid="123989" grpId="0" autoUpdateAnimBg="0"/>
      <p:bldP spid="124003" grpId="0" animBg="1" autoUpdateAnimBg="0"/>
      <p:bldP spid="124004" grpId="0" animBg="1" autoUpdateAnimBg="0"/>
      <p:bldP spid="12401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86200" y="2743200"/>
            <a:ext cx="3048000" cy="2362200"/>
            <a:chOff x="2304" y="2160"/>
            <a:chExt cx="1488" cy="1488"/>
          </a:xfrm>
        </p:grpSpPr>
        <p:sp>
          <p:nvSpPr>
            <p:cNvPr id="27738" name="AutoShape 3"/>
            <p:cNvSpPr>
              <a:spLocks/>
            </p:cNvSpPr>
            <p:nvPr/>
          </p:nvSpPr>
          <p:spPr bwMode="auto">
            <a:xfrm>
              <a:off x="2304" y="2160"/>
              <a:ext cx="48" cy="1488"/>
            </a:xfrm>
            <a:prstGeom prst="rightBrace">
              <a:avLst>
                <a:gd name="adj1" fmla="val 258333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24932" name="Text Box 4"/>
            <p:cNvSpPr txBox="1">
              <a:spLocks noChangeArrowheads="1"/>
            </p:cNvSpPr>
            <p:nvPr/>
          </p:nvSpPr>
          <p:spPr bwMode="auto">
            <a:xfrm>
              <a:off x="2448" y="2736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有“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0”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出“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1”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810000" y="5229225"/>
            <a:ext cx="2801938" cy="523875"/>
            <a:chOff x="2304" y="3696"/>
            <a:chExt cx="1765" cy="330"/>
          </a:xfrm>
        </p:grpSpPr>
        <p:sp>
          <p:nvSpPr>
            <p:cNvPr id="27736" name="Line 6"/>
            <p:cNvSpPr>
              <a:spLocks noChangeShapeType="1"/>
            </p:cNvSpPr>
            <p:nvPr/>
          </p:nvSpPr>
          <p:spPr bwMode="auto">
            <a:xfrm flipH="1">
              <a:off x="2304" y="3840"/>
              <a:ext cx="24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35" name="Rectangle 7"/>
            <p:cNvSpPr>
              <a:spLocks noChangeArrowheads="1"/>
            </p:cNvSpPr>
            <p:nvPr/>
          </p:nvSpPr>
          <p:spPr bwMode="auto">
            <a:xfrm>
              <a:off x="2592" y="3696"/>
              <a:ext cx="147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全“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1”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出“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0”</a:t>
              </a:r>
            </a:p>
          </p:txBody>
        </p:sp>
      </p:grpSp>
      <p:sp>
        <p:nvSpPr>
          <p:cNvPr id="124936" name="AutoShape 8"/>
          <p:cNvSpPr>
            <a:spLocks/>
          </p:cNvSpPr>
          <p:nvPr/>
        </p:nvSpPr>
        <p:spPr bwMode="auto">
          <a:xfrm>
            <a:off x="6199291" y="4176713"/>
            <a:ext cx="892989" cy="1142999"/>
          </a:xfrm>
          <a:prstGeom prst="rightBrace">
            <a:avLst>
              <a:gd name="adj1" fmla="val 43750"/>
              <a:gd name="adj2" fmla="val 50000"/>
            </a:avLst>
          </a:prstGeom>
          <a:noFill/>
          <a:ln w="38100" cap="sq">
            <a:solidFill>
              <a:srgbClr val="000099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6831013" y="4191000"/>
            <a:ext cx="2133600" cy="1066800"/>
          </a:xfrm>
          <a:prstGeom prst="rect">
            <a:avLst/>
          </a:prstGeom>
          <a:noFill/>
          <a:ln w="381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与非”逻辑关系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838200" y="1447800"/>
            <a:ext cx="3776663" cy="4252913"/>
            <a:chOff x="3072" y="576"/>
            <a:chExt cx="2379" cy="2679"/>
          </a:xfrm>
        </p:grpSpPr>
        <p:grpSp>
          <p:nvGrpSpPr>
            <p:cNvPr id="27675" name="Group 11"/>
            <p:cNvGrpSpPr>
              <a:grpSpLocks/>
            </p:cNvGrpSpPr>
            <p:nvPr/>
          </p:nvGrpSpPr>
          <p:grpSpPr bwMode="auto">
            <a:xfrm>
              <a:off x="3264" y="1248"/>
              <a:ext cx="1728" cy="327"/>
              <a:chOff x="3264" y="1248"/>
              <a:chExt cx="1728" cy="327"/>
            </a:xfrm>
          </p:grpSpPr>
          <p:grpSp>
            <p:nvGrpSpPr>
              <p:cNvPr id="27731" name="Group 12"/>
              <p:cNvGrpSpPr>
                <a:grpSpLocks/>
              </p:cNvGrpSpPr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277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773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773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27732" name="Text Box 16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7676" name="Group 17"/>
            <p:cNvGrpSpPr>
              <a:grpSpLocks/>
            </p:cNvGrpSpPr>
            <p:nvPr/>
          </p:nvGrpSpPr>
          <p:grpSpPr bwMode="auto">
            <a:xfrm>
              <a:off x="3264" y="1488"/>
              <a:ext cx="1728" cy="327"/>
              <a:chOff x="3264" y="1248"/>
              <a:chExt cx="1728" cy="327"/>
            </a:xfrm>
          </p:grpSpPr>
          <p:grpSp>
            <p:nvGrpSpPr>
              <p:cNvPr id="27726" name="Group 18"/>
              <p:cNvGrpSpPr>
                <a:grpSpLocks/>
              </p:cNvGrpSpPr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2772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772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773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27727" name="Text Box 22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7677" name="Group 23"/>
            <p:cNvGrpSpPr>
              <a:grpSpLocks/>
            </p:cNvGrpSpPr>
            <p:nvPr/>
          </p:nvGrpSpPr>
          <p:grpSpPr bwMode="auto">
            <a:xfrm>
              <a:off x="3264" y="1728"/>
              <a:ext cx="1728" cy="1287"/>
              <a:chOff x="3264" y="1728"/>
              <a:chExt cx="1728" cy="1287"/>
            </a:xfrm>
          </p:grpSpPr>
          <p:grpSp>
            <p:nvGrpSpPr>
              <p:cNvPr id="27696" name="Group 24"/>
              <p:cNvGrpSpPr>
                <a:grpSpLocks/>
              </p:cNvGrpSpPr>
              <p:nvPr/>
            </p:nvGrpSpPr>
            <p:grpSpPr bwMode="auto">
              <a:xfrm>
                <a:off x="3264" y="2448"/>
                <a:ext cx="1728" cy="327"/>
                <a:chOff x="3264" y="1248"/>
                <a:chExt cx="1728" cy="327"/>
              </a:xfrm>
            </p:grpSpPr>
            <p:grpSp>
              <p:nvGrpSpPr>
                <p:cNvPr id="27721" name="Group 25"/>
                <p:cNvGrpSpPr>
                  <a:grpSpLocks/>
                </p:cNvGrpSpPr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2772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27724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27725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2772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27697" name="Group 30"/>
              <p:cNvGrpSpPr>
                <a:grpSpLocks/>
              </p:cNvGrpSpPr>
              <p:nvPr/>
            </p:nvGrpSpPr>
            <p:grpSpPr bwMode="auto">
              <a:xfrm>
                <a:off x="3264" y="2688"/>
                <a:ext cx="1728" cy="327"/>
                <a:chOff x="3264" y="1248"/>
                <a:chExt cx="1728" cy="327"/>
              </a:xfrm>
            </p:grpSpPr>
            <p:grpSp>
              <p:nvGrpSpPr>
                <p:cNvPr id="27716" name="Group 31"/>
                <p:cNvGrpSpPr>
                  <a:grpSpLocks/>
                </p:cNvGrpSpPr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27718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27719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27720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2771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27698" name="Group 36"/>
              <p:cNvGrpSpPr>
                <a:grpSpLocks/>
              </p:cNvGrpSpPr>
              <p:nvPr/>
            </p:nvGrpSpPr>
            <p:grpSpPr bwMode="auto">
              <a:xfrm>
                <a:off x="3264" y="2208"/>
                <a:ext cx="1728" cy="327"/>
                <a:chOff x="3264" y="1248"/>
                <a:chExt cx="1728" cy="327"/>
              </a:xfrm>
            </p:grpSpPr>
            <p:grpSp>
              <p:nvGrpSpPr>
                <p:cNvPr id="27711" name="Group 37"/>
                <p:cNvGrpSpPr>
                  <a:grpSpLocks/>
                </p:cNvGrpSpPr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27713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27714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27715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2771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27699" name="Group 42"/>
              <p:cNvGrpSpPr>
                <a:grpSpLocks/>
              </p:cNvGrpSpPr>
              <p:nvPr/>
            </p:nvGrpSpPr>
            <p:grpSpPr bwMode="auto">
              <a:xfrm>
                <a:off x="3264" y="1968"/>
                <a:ext cx="1728" cy="327"/>
                <a:chOff x="3264" y="1248"/>
                <a:chExt cx="1728" cy="327"/>
              </a:xfrm>
            </p:grpSpPr>
            <p:grpSp>
              <p:nvGrpSpPr>
                <p:cNvPr id="27706" name="Group 43"/>
                <p:cNvGrpSpPr>
                  <a:grpSpLocks/>
                </p:cNvGrpSpPr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27708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27709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2771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27707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27700" name="Group 48"/>
              <p:cNvGrpSpPr>
                <a:grpSpLocks/>
              </p:cNvGrpSpPr>
              <p:nvPr/>
            </p:nvGrpSpPr>
            <p:grpSpPr bwMode="auto">
              <a:xfrm>
                <a:off x="3264" y="1728"/>
                <a:ext cx="1728" cy="327"/>
                <a:chOff x="3264" y="1248"/>
                <a:chExt cx="1728" cy="327"/>
              </a:xfrm>
            </p:grpSpPr>
            <p:grpSp>
              <p:nvGrpSpPr>
                <p:cNvPr id="27701" name="Group 49"/>
                <p:cNvGrpSpPr>
                  <a:grpSpLocks/>
                </p:cNvGrpSpPr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27703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27704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27705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27702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</p:grpSp>
        <p:grpSp>
          <p:nvGrpSpPr>
            <p:cNvPr id="27678" name="Group 54"/>
            <p:cNvGrpSpPr>
              <a:grpSpLocks/>
            </p:cNvGrpSpPr>
            <p:nvPr/>
          </p:nvGrpSpPr>
          <p:grpSpPr bwMode="auto">
            <a:xfrm>
              <a:off x="3264" y="2928"/>
              <a:ext cx="1728" cy="327"/>
              <a:chOff x="3264" y="1248"/>
              <a:chExt cx="1728" cy="327"/>
            </a:xfrm>
          </p:grpSpPr>
          <p:grpSp>
            <p:nvGrpSpPr>
              <p:cNvPr id="27691" name="Group 55"/>
              <p:cNvGrpSpPr>
                <a:grpSpLocks/>
              </p:cNvGrpSpPr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27693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769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7695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27692" name="Text Box 59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7679" name="Group 60"/>
            <p:cNvGrpSpPr>
              <a:grpSpLocks/>
            </p:cNvGrpSpPr>
            <p:nvPr/>
          </p:nvGrpSpPr>
          <p:grpSpPr bwMode="auto">
            <a:xfrm>
              <a:off x="3072" y="576"/>
              <a:ext cx="2379" cy="2640"/>
              <a:chOff x="3072" y="576"/>
              <a:chExt cx="2379" cy="2640"/>
            </a:xfrm>
          </p:grpSpPr>
          <p:sp>
            <p:nvSpPr>
              <p:cNvPr id="27680" name="Text Box 61"/>
              <p:cNvSpPr txBox="1">
                <a:spLocks noChangeArrowheads="1"/>
              </p:cNvSpPr>
              <p:nvPr/>
            </p:nvSpPr>
            <p:spPr bwMode="auto">
              <a:xfrm>
                <a:off x="3264" y="912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</a:t>
                </a:r>
                <a:endParaRPr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7681" name="Text Box 62"/>
              <p:cNvSpPr txBox="1">
                <a:spLocks noChangeArrowheads="1"/>
              </p:cNvSpPr>
              <p:nvPr/>
            </p:nvSpPr>
            <p:spPr bwMode="auto">
              <a:xfrm>
                <a:off x="3744" y="912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B</a:t>
                </a:r>
                <a:endParaRPr lang="en-US" altLang="zh-CN" sz="3200" b="1" i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7682" name="Text Box 63"/>
              <p:cNvSpPr txBox="1">
                <a:spLocks noChangeArrowheads="1"/>
              </p:cNvSpPr>
              <p:nvPr/>
            </p:nvSpPr>
            <p:spPr bwMode="auto">
              <a:xfrm>
                <a:off x="4704" y="912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  <a:endParaRPr lang="en-US" altLang="zh-CN" sz="3200" b="1" i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7683" name="Line 64"/>
              <p:cNvSpPr>
                <a:spLocks noChangeShapeType="1"/>
              </p:cNvSpPr>
              <p:nvPr/>
            </p:nvSpPr>
            <p:spPr bwMode="auto">
              <a:xfrm>
                <a:off x="4128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4" name="Line 65"/>
              <p:cNvSpPr>
                <a:spLocks noChangeShapeType="1"/>
              </p:cNvSpPr>
              <p:nvPr/>
            </p:nvSpPr>
            <p:spPr bwMode="auto">
              <a:xfrm>
                <a:off x="3600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5" name="Line 66"/>
              <p:cNvSpPr>
                <a:spLocks noChangeShapeType="1"/>
              </p:cNvSpPr>
              <p:nvPr/>
            </p:nvSpPr>
            <p:spPr bwMode="auto">
              <a:xfrm>
                <a:off x="3216" y="1248"/>
                <a:ext cx="1776" cy="0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86" name="Line 67"/>
              <p:cNvSpPr>
                <a:spLocks noChangeShapeType="1"/>
              </p:cNvSpPr>
              <p:nvPr/>
            </p:nvSpPr>
            <p:spPr bwMode="auto">
              <a:xfrm>
                <a:off x="3072" y="3216"/>
                <a:ext cx="1872" cy="0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87" name="Line 68"/>
              <p:cNvSpPr>
                <a:spLocks noChangeShapeType="1"/>
              </p:cNvSpPr>
              <p:nvPr/>
            </p:nvSpPr>
            <p:spPr bwMode="auto">
              <a:xfrm>
                <a:off x="4656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8" name="Text Box 69"/>
              <p:cNvSpPr txBox="1">
                <a:spLocks noChangeArrowheads="1"/>
              </p:cNvSpPr>
              <p:nvPr/>
            </p:nvSpPr>
            <p:spPr bwMode="auto">
              <a:xfrm>
                <a:off x="4272" y="912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C</a:t>
                </a:r>
                <a:endParaRPr lang="en-US" altLang="zh-CN" sz="3200" b="1" i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7689" name="Line 70"/>
              <p:cNvSpPr>
                <a:spLocks noChangeShapeType="1"/>
              </p:cNvSpPr>
              <p:nvPr/>
            </p:nvSpPr>
            <p:spPr bwMode="auto">
              <a:xfrm>
                <a:off x="3216" y="912"/>
                <a:ext cx="17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99" name="Rectangle 71"/>
              <p:cNvSpPr>
                <a:spLocks noChangeArrowheads="1"/>
              </p:cNvSpPr>
              <p:nvPr/>
            </p:nvSpPr>
            <p:spPr bwMode="auto">
              <a:xfrm>
                <a:off x="3120" y="576"/>
                <a:ext cx="233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“</a:t>
                </a:r>
                <a:r>
                  <a:rPr lang="zh-CN" altLang="en-US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与非” 门逻辑状态表</a:t>
                </a:r>
              </a:p>
            </p:txBody>
          </p:sp>
        </p:grpSp>
      </p:grpSp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900113" y="476250"/>
            <a:ext cx="4141787" cy="584200"/>
            <a:chOff x="576" y="3216"/>
            <a:chExt cx="2240" cy="368"/>
          </a:xfrm>
        </p:grpSpPr>
        <p:grpSp>
          <p:nvGrpSpPr>
            <p:cNvPr id="27669" name="Group 73"/>
            <p:cNvGrpSpPr>
              <a:grpSpLocks/>
            </p:cNvGrpSpPr>
            <p:nvPr/>
          </p:nvGrpSpPr>
          <p:grpSpPr bwMode="auto">
            <a:xfrm>
              <a:off x="576" y="3216"/>
              <a:ext cx="2240" cy="368"/>
              <a:chOff x="528" y="802"/>
              <a:chExt cx="2240" cy="368"/>
            </a:xfrm>
          </p:grpSpPr>
          <p:sp>
            <p:nvSpPr>
              <p:cNvPr id="27671" name="Rectangle 74"/>
              <p:cNvSpPr>
                <a:spLocks noChangeArrowheads="1"/>
              </p:cNvSpPr>
              <p:nvPr/>
            </p:nvSpPr>
            <p:spPr bwMode="auto">
              <a:xfrm>
                <a:off x="1752" y="802"/>
                <a:ext cx="1016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Y=A  B  C</a:t>
                </a:r>
                <a:endParaRPr lang="en-US" altLang="zh-CN" b="1" i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5003" name="Rectangle 75"/>
              <p:cNvSpPr>
                <a:spLocks noChangeArrowheads="1"/>
              </p:cNvSpPr>
              <p:nvPr/>
            </p:nvSpPr>
            <p:spPr bwMode="auto">
              <a:xfrm>
                <a:off x="528" y="817"/>
                <a:ext cx="134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逻辑表达式： </a:t>
                </a:r>
              </a:p>
            </p:txBody>
          </p:sp>
          <p:sp>
            <p:nvSpPr>
              <p:cNvPr id="27673" name="Oval 76"/>
              <p:cNvSpPr>
                <a:spLocks noChangeArrowheads="1"/>
              </p:cNvSpPr>
              <p:nvPr/>
            </p:nvSpPr>
            <p:spPr bwMode="auto">
              <a:xfrm>
                <a:off x="2234" y="960"/>
                <a:ext cx="48" cy="48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7674" name="Oval 77"/>
              <p:cNvSpPr>
                <a:spLocks noChangeArrowheads="1"/>
              </p:cNvSpPr>
              <p:nvPr/>
            </p:nvSpPr>
            <p:spPr bwMode="auto">
              <a:xfrm>
                <a:off x="2475" y="960"/>
                <a:ext cx="48" cy="48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27670" name="Line 78"/>
            <p:cNvSpPr>
              <a:spLocks noChangeShapeType="1"/>
            </p:cNvSpPr>
            <p:nvPr/>
          </p:nvSpPr>
          <p:spPr bwMode="auto">
            <a:xfrm>
              <a:off x="2151" y="3264"/>
              <a:ext cx="643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79"/>
          <p:cNvGrpSpPr>
            <a:grpSpLocks/>
          </p:cNvGrpSpPr>
          <p:nvPr/>
        </p:nvGrpSpPr>
        <p:grpSpPr bwMode="auto">
          <a:xfrm>
            <a:off x="4800600" y="1524000"/>
            <a:ext cx="3200400" cy="1325563"/>
            <a:chOff x="3024" y="960"/>
            <a:chExt cx="2016" cy="835"/>
          </a:xfrm>
        </p:grpSpPr>
        <p:sp>
          <p:nvSpPr>
            <p:cNvPr id="27658" name="Text Box 80"/>
            <p:cNvSpPr txBox="1">
              <a:spLocks noChangeArrowheads="1"/>
            </p:cNvSpPr>
            <p:nvPr/>
          </p:nvSpPr>
          <p:spPr bwMode="auto">
            <a:xfrm>
              <a:off x="4704" y="1296"/>
              <a:ext cx="3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7659" name="Rectangle 81"/>
            <p:cNvSpPr>
              <a:spLocks noChangeArrowheads="1"/>
            </p:cNvSpPr>
            <p:nvPr/>
          </p:nvSpPr>
          <p:spPr bwMode="auto">
            <a:xfrm>
              <a:off x="3792" y="1075"/>
              <a:ext cx="528" cy="7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7660" name="Line 82"/>
            <p:cNvSpPr>
              <a:spLocks noChangeShapeType="1"/>
            </p:cNvSpPr>
            <p:nvPr/>
          </p:nvSpPr>
          <p:spPr bwMode="auto">
            <a:xfrm>
              <a:off x="3312" y="1392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1" name="Line 83"/>
            <p:cNvSpPr>
              <a:spLocks noChangeShapeType="1"/>
            </p:cNvSpPr>
            <p:nvPr/>
          </p:nvSpPr>
          <p:spPr bwMode="auto">
            <a:xfrm>
              <a:off x="3312" y="1603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2" name="Line 84"/>
            <p:cNvSpPr>
              <a:spLocks noChangeShapeType="1"/>
            </p:cNvSpPr>
            <p:nvPr/>
          </p:nvSpPr>
          <p:spPr bwMode="auto">
            <a:xfrm>
              <a:off x="4393" y="1440"/>
              <a:ext cx="3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3" name="Text Box 85"/>
            <p:cNvSpPr txBox="1">
              <a:spLocks noChangeArrowheads="1"/>
            </p:cNvSpPr>
            <p:nvPr/>
          </p:nvSpPr>
          <p:spPr bwMode="auto">
            <a:xfrm>
              <a:off x="3888" y="1056"/>
              <a:ext cx="3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  <a:endParaRPr lang="en-US" altLang="zh-CN" sz="280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7664" name="Text Box 86"/>
            <p:cNvSpPr txBox="1">
              <a:spLocks noChangeArrowheads="1"/>
            </p:cNvSpPr>
            <p:nvPr/>
          </p:nvSpPr>
          <p:spPr bwMode="auto">
            <a:xfrm>
              <a:off x="3024" y="960"/>
              <a:ext cx="24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sz="320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7665" name="Text Box 87"/>
            <p:cNvSpPr txBox="1">
              <a:spLocks noChangeArrowheads="1"/>
            </p:cNvSpPr>
            <p:nvPr/>
          </p:nvSpPr>
          <p:spPr bwMode="auto">
            <a:xfrm>
              <a:off x="3024" y="1200"/>
              <a:ext cx="3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sz="320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7666" name="Line 88"/>
            <p:cNvSpPr>
              <a:spLocks noChangeShapeType="1"/>
            </p:cNvSpPr>
            <p:nvPr/>
          </p:nvSpPr>
          <p:spPr bwMode="auto">
            <a:xfrm>
              <a:off x="3312" y="1200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Text Box 89"/>
            <p:cNvSpPr txBox="1">
              <a:spLocks noChangeArrowheads="1"/>
            </p:cNvSpPr>
            <p:nvPr/>
          </p:nvSpPr>
          <p:spPr bwMode="auto">
            <a:xfrm>
              <a:off x="3024" y="1440"/>
              <a:ext cx="3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endParaRPr lang="en-US" altLang="zh-CN" sz="320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7668" name="Oval 90"/>
            <p:cNvSpPr>
              <a:spLocks noChangeArrowheads="1"/>
            </p:cNvSpPr>
            <p:nvPr/>
          </p:nvSpPr>
          <p:spPr bwMode="auto">
            <a:xfrm>
              <a:off x="4320" y="1392"/>
              <a:ext cx="73" cy="73"/>
            </a:xfrm>
            <a:prstGeom prst="ellipse">
              <a:avLst/>
            </a:prstGeom>
            <a:noFill/>
            <a:ln w="28575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125019" name="Rectangle 91"/>
          <p:cNvSpPr>
            <a:spLocks noChangeArrowheads="1"/>
          </p:cNvSpPr>
          <p:nvPr/>
        </p:nvSpPr>
        <p:spPr bwMode="auto">
          <a:xfrm>
            <a:off x="5486400" y="2971800"/>
            <a:ext cx="1806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与非”门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nimBg="1"/>
      <p:bldP spid="124937" grpId="0" autoUpdateAnimBg="0"/>
      <p:bldP spid="12501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828800" y="5029200"/>
            <a:ext cx="56007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74LS00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、</a:t>
            </a:r>
            <a:r>
              <a:rPr lang="en-US" altLang="zh-CN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74LS20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管脚排列示意图</a:t>
            </a:r>
          </a:p>
        </p:txBody>
      </p:sp>
      <p:grpSp>
        <p:nvGrpSpPr>
          <p:cNvPr id="2" name="Group 162"/>
          <p:cNvGrpSpPr>
            <a:grpSpLocks/>
          </p:cNvGrpSpPr>
          <p:nvPr/>
        </p:nvGrpSpPr>
        <p:grpSpPr bwMode="auto">
          <a:xfrm>
            <a:off x="609600" y="1155700"/>
            <a:ext cx="3813175" cy="3859213"/>
            <a:chOff x="384" y="728"/>
            <a:chExt cx="2402" cy="2431"/>
          </a:xfrm>
        </p:grpSpPr>
        <p:sp>
          <p:nvSpPr>
            <p:cNvPr id="28750" name="Rectangle 4"/>
            <p:cNvSpPr>
              <a:spLocks noChangeArrowheads="1"/>
            </p:cNvSpPr>
            <p:nvPr/>
          </p:nvSpPr>
          <p:spPr bwMode="auto">
            <a:xfrm>
              <a:off x="384" y="1119"/>
              <a:ext cx="2402" cy="1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51" name="Rectangle 5"/>
            <p:cNvSpPr>
              <a:spLocks noChangeArrowheads="1"/>
            </p:cNvSpPr>
            <p:nvPr/>
          </p:nvSpPr>
          <p:spPr bwMode="auto">
            <a:xfrm>
              <a:off x="1185" y="1459"/>
              <a:ext cx="178" cy="3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52" name="Rectangle 6"/>
            <p:cNvSpPr>
              <a:spLocks noChangeArrowheads="1"/>
            </p:cNvSpPr>
            <p:nvPr/>
          </p:nvSpPr>
          <p:spPr bwMode="auto">
            <a:xfrm>
              <a:off x="1232" y="1459"/>
              <a:ext cx="94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53" name="Rectangle 7"/>
            <p:cNvSpPr>
              <a:spLocks noChangeArrowheads="1"/>
            </p:cNvSpPr>
            <p:nvPr/>
          </p:nvSpPr>
          <p:spPr bwMode="auto">
            <a:xfrm>
              <a:off x="479" y="1222"/>
              <a:ext cx="2222" cy="127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54" name="Rectangle 8"/>
            <p:cNvSpPr>
              <a:spLocks noChangeArrowheads="1"/>
            </p:cNvSpPr>
            <p:nvPr/>
          </p:nvSpPr>
          <p:spPr bwMode="auto">
            <a:xfrm>
              <a:off x="1185" y="1957"/>
              <a:ext cx="178" cy="28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55" name="Rectangle 9"/>
            <p:cNvSpPr>
              <a:spLocks noChangeArrowheads="1"/>
            </p:cNvSpPr>
            <p:nvPr/>
          </p:nvSpPr>
          <p:spPr bwMode="auto">
            <a:xfrm>
              <a:off x="1232" y="1945"/>
              <a:ext cx="94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56" name="Rectangle 10"/>
            <p:cNvSpPr>
              <a:spLocks noChangeArrowheads="1"/>
            </p:cNvSpPr>
            <p:nvPr/>
          </p:nvSpPr>
          <p:spPr bwMode="auto">
            <a:xfrm>
              <a:off x="1185" y="1026"/>
              <a:ext cx="178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57" name="Rectangle 11"/>
            <p:cNvSpPr>
              <a:spLocks noChangeArrowheads="1"/>
            </p:cNvSpPr>
            <p:nvPr/>
          </p:nvSpPr>
          <p:spPr bwMode="auto">
            <a:xfrm>
              <a:off x="1223" y="1036"/>
              <a:ext cx="113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12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58" name="Rectangle 12"/>
            <p:cNvSpPr>
              <a:spLocks noChangeArrowheads="1"/>
            </p:cNvSpPr>
            <p:nvPr/>
          </p:nvSpPr>
          <p:spPr bwMode="auto">
            <a:xfrm>
              <a:off x="1495" y="1026"/>
              <a:ext cx="180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59" name="Rectangle 13"/>
            <p:cNvSpPr>
              <a:spLocks noChangeArrowheads="1"/>
            </p:cNvSpPr>
            <p:nvPr/>
          </p:nvSpPr>
          <p:spPr bwMode="auto">
            <a:xfrm>
              <a:off x="1533" y="1036"/>
              <a:ext cx="107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11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60" name="Rectangle 14"/>
            <p:cNvSpPr>
              <a:spLocks noChangeArrowheads="1"/>
            </p:cNvSpPr>
            <p:nvPr/>
          </p:nvSpPr>
          <p:spPr bwMode="auto">
            <a:xfrm>
              <a:off x="1806" y="1026"/>
              <a:ext cx="179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61" name="Rectangle 15"/>
            <p:cNvSpPr>
              <a:spLocks noChangeArrowheads="1"/>
            </p:cNvSpPr>
            <p:nvPr/>
          </p:nvSpPr>
          <p:spPr bwMode="auto">
            <a:xfrm>
              <a:off x="1844" y="1036"/>
              <a:ext cx="113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10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62" name="Rectangle 16"/>
            <p:cNvSpPr>
              <a:spLocks noChangeArrowheads="1"/>
            </p:cNvSpPr>
            <p:nvPr/>
          </p:nvSpPr>
          <p:spPr bwMode="auto">
            <a:xfrm>
              <a:off x="2127" y="1026"/>
              <a:ext cx="168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63" name="Rectangle 17"/>
            <p:cNvSpPr>
              <a:spLocks noChangeArrowheads="1"/>
            </p:cNvSpPr>
            <p:nvPr/>
          </p:nvSpPr>
          <p:spPr bwMode="auto">
            <a:xfrm>
              <a:off x="2183" y="1036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9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64" name="Rectangle 18"/>
            <p:cNvSpPr>
              <a:spLocks noChangeArrowheads="1"/>
            </p:cNvSpPr>
            <p:nvPr/>
          </p:nvSpPr>
          <p:spPr bwMode="auto">
            <a:xfrm>
              <a:off x="2437" y="1026"/>
              <a:ext cx="170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65" name="Rectangle 19"/>
            <p:cNvSpPr>
              <a:spLocks noChangeArrowheads="1"/>
            </p:cNvSpPr>
            <p:nvPr/>
          </p:nvSpPr>
          <p:spPr bwMode="auto">
            <a:xfrm>
              <a:off x="2493" y="1036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8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66" name="Rectangle 20"/>
            <p:cNvSpPr>
              <a:spLocks noChangeArrowheads="1"/>
            </p:cNvSpPr>
            <p:nvPr/>
          </p:nvSpPr>
          <p:spPr bwMode="auto">
            <a:xfrm>
              <a:off x="563" y="1026"/>
              <a:ext cx="179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67" name="Rectangle 21"/>
            <p:cNvSpPr>
              <a:spLocks noChangeArrowheads="1"/>
            </p:cNvSpPr>
            <p:nvPr/>
          </p:nvSpPr>
          <p:spPr bwMode="auto">
            <a:xfrm>
              <a:off x="601" y="1036"/>
              <a:ext cx="113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14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68" name="Rectangle 22"/>
            <p:cNvSpPr>
              <a:spLocks noChangeArrowheads="1"/>
            </p:cNvSpPr>
            <p:nvPr/>
          </p:nvSpPr>
          <p:spPr bwMode="auto">
            <a:xfrm>
              <a:off x="874" y="1026"/>
              <a:ext cx="179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69" name="Rectangle 23"/>
            <p:cNvSpPr>
              <a:spLocks noChangeArrowheads="1"/>
            </p:cNvSpPr>
            <p:nvPr/>
          </p:nvSpPr>
          <p:spPr bwMode="auto">
            <a:xfrm>
              <a:off x="911" y="1036"/>
              <a:ext cx="113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13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70" name="Rectangle 24"/>
            <p:cNvSpPr>
              <a:spLocks noChangeArrowheads="1"/>
            </p:cNvSpPr>
            <p:nvPr/>
          </p:nvSpPr>
          <p:spPr bwMode="auto">
            <a:xfrm>
              <a:off x="1185" y="2494"/>
              <a:ext cx="178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71" name="Rectangle 25"/>
            <p:cNvSpPr>
              <a:spLocks noChangeArrowheads="1"/>
            </p:cNvSpPr>
            <p:nvPr/>
          </p:nvSpPr>
          <p:spPr bwMode="auto">
            <a:xfrm>
              <a:off x="1251" y="2504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72" name="Rectangle 26"/>
            <p:cNvSpPr>
              <a:spLocks noChangeArrowheads="1"/>
            </p:cNvSpPr>
            <p:nvPr/>
          </p:nvSpPr>
          <p:spPr bwMode="auto">
            <a:xfrm>
              <a:off x="1495" y="2494"/>
              <a:ext cx="180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73" name="Rectangle 27"/>
            <p:cNvSpPr>
              <a:spLocks noChangeArrowheads="1"/>
            </p:cNvSpPr>
            <p:nvPr/>
          </p:nvSpPr>
          <p:spPr bwMode="auto">
            <a:xfrm>
              <a:off x="1561" y="2504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4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74" name="Rectangle 28"/>
            <p:cNvSpPr>
              <a:spLocks noChangeArrowheads="1"/>
            </p:cNvSpPr>
            <p:nvPr/>
          </p:nvSpPr>
          <p:spPr bwMode="auto">
            <a:xfrm>
              <a:off x="1806" y="2494"/>
              <a:ext cx="179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75" name="Rectangle 29"/>
            <p:cNvSpPr>
              <a:spLocks noChangeArrowheads="1"/>
            </p:cNvSpPr>
            <p:nvPr/>
          </p:nvSpPr>
          <p:spPr bwMode="auto">
            <a:xfrm>
              <a:off x="1873" y="2504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5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76" name="Rectangle 30"/>
            <p:cNvSpPr>
              <a:spLocks noChangeArrowheads="1"/>
            </p:cNvSpPr>
            <p:nvPr/>
          </p:nvSpPr>
          <p:spPr bwMode="auto">
            <a:xfrm>
              <a:off x="2127" y="2494"/>
              <a:ext cx="168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77" name="Rectangle 31"/>
            <p:cNvSpPr>
              <a:spLocks noChangeArrowheads="1"/>
            </p:cNvSpPr>
            <p:nvPr/>
          </p:nvSpPr>
          <p:spPr bwMode="auto">
            <a:xfrm>
              <a:off x="2183" y="2504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6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78" name="Rectangle 32"/>
            <p:cNvSpPr>
              <a:spLocks noChangeArrowheads="1"/>
            </p:cNvSpPr>
            <p:nvPr/>
          </p:nvSpPr>
          <p:spPr bwMode="auto">
            <a:xfrm>
              <a:off x="2437" y="2494"/>
              <a:ext cx="170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79" name="Rectangle 33"/>
            <p:cNvSpPr>
              <a:spLocks noChangeArrowheads="1"/>
            </p:cNvSpPr>
            <p:nvPr/>
          </p:nvSpPr>
          <p:spPr bwMode="auto">
            <a:xfrm>
              <a:off x="2493" y="2504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7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80" name="Rectangle 34"/>
            <p:cNvSpPr>
              <a:spLocks noChangeArrowheads="1"/>
            </p:cNvSpPr>
            <p:nvPr/>
          </p:nvSpPr>
          <p:spPr bwMode="auto">
            <a:xfrm>
              <a:off x="563" y="2494"/>
              <a:ext cx="179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81" name="Rectangle 35"/>
            <p:cNvSpPr>
              <a:spLocks noChangeArrowheads="1"/>
            </p:cNvSpPr>
            <p:nvPr/>
          </p:nvSpPr>
          <p:spPr bwMode="auto">
            <a:xfrm>
              <a:off x="629" y="2504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82" name="Rectangle 36"/>
            <p:cNvSpPr>
              <a:spLocks noChangeArrowheads="1"/>
            </p:cNvSpPr>
            <p:nvPr/>
          </p:nvSpPr>
          <p:spPr bwMode="auto">
            <a:xfrm>
              <a:off x="874" y="2494"/>
              <a:ext cx="179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83" name="Rectangle 37"/>
            <p:cNvSpPr>
              <a:spLocks noChangeArrowheads="1"/>
            </p:cNvSpPr>
            <p:nvPr/>
          </p:nvSpPr>
          <p:spPr bwMode="auto">
            <a:xfrm>
              <a:off x="940" y="2504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84" name="Rectangle 38"/>
            <p:cNvSpPr>
              <a:spLocks noChangeArrowheads="1"/>
            </p:cNvSpPr>
            <p:nvPr/>
          </p:nvSpPr>
          <p:spPr bwMode="auto">
            <a:xfrm>
              <a:off x="2127" y="1459"/>
              <a:ext cx="168" cy="3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85" name="Rectangle 39"/>
            <p:cNvSpPr>
              <a:spLocks noChangeArrowheads="1"/>
            </p:cNvSpPr>
            <p:nvPr/>
          </p:nvSpPr>
          <p:spPr bwMode="auto">
            <a:xfrm>
              <a:off x="2164" y="1459"/>
              <a:ext cx="93" cy="13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86" name="Rectangle 40"/>
            <p:cNvSpPr>
              <a:spLocks noChangeArrowheads="1"/>
            </p:cNvSpPr>
            <p:nvPr/>
          </p:nvSpPr>
          <p:spPr bwMode="auto">
            <a:xfrm>
              <a:off x="2127" y="1957"/>
              <a:ext cx="168" cy="28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87" name="Rectangle 41"/>
            <p:cNvSpPr>
              <a:spLocks noChangeArrowheads="1"/>
            </p:cNvSpPr>
            <p:nvPr/>
          </p:nvSpPr>
          <p:spPr bwMode="auto">
            <a:xfrm>
              <a:off x="2164" y="1945"/>
              <a:ext cx="94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88" name="Line 42"/>
            <p:cNvSpPr>
              <a:spLocks noChangeShapeType="1"/>
            </p:cNvSpPr>
            <p:nvPr/>
          </p:nvSpPr>
          <p:spPr bwMode="auto">
            <a:xfrm>
              <a:off x="1411" y="1615"/>
              <a:ext cx="8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9" name="Freeform 43"/>
            <p:cNvSpPr>
              <a:spLocks/>
            </p:cNvSpPr>
            <p:nvPr/>
          </p:nvSpPr>
          <p:spPr bwMode="auto">
            <a:xfrm>
              <a:off x="1363" y="1222"/>
              <a:ext cx="226" cy="393"/>
            </a:xfrm>
            <a:custGeom>
              <a:avLst/>
              <a:gdLst>
                <a:gd name="T0" fmla="*/ 0 w 193"/>
                <a:gd name="T1" fmla="*/ 37226 h 313"/>
                <a:gd name="T2" fmla="*/ 5319 w 193"/>
                <a:gd name="T3" fmla="*/ 37226 h 313"/>
                <a:gd name="T4" fmla="*/ 5319 w 193"/>
                <a:gd name="T5" fmla="*/ 0 h 313"/>
                <a:gd name="T6" fmla="*/ 0 60000 65536"/>
                <a:gd name="T7" fmla="*/ 0 60000 65536"/>
                <a:gd name="T8" fmla="*/ 0 60000 65536"/>
                <a:gd name="T9" fmla="*/ 0 w 193"/>
                <a:gd name="T10" fmla="*/ 0 h 313"/>
                <a:gd name="T11" fmla="*/ 193 w 193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313">
                  <a:moveTo>
                    <a:pt x="0" y="313"/>
                  </a:moveTo>
                  <a:lnTo>
                    <a:pt x="193" y="313"/>
                  </a:lnTo>
                  <a:lnTo>
                    <a:pt x="19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0" name="Freeform 44"/>
            <p:cNvSpPr>
              <a:spLocks/>
            </p:cNvSpPr>
            <p:nvPr/>
          </p:nvSpPr>
          <p:spPr bwMode="auto">
            <a:xfrm>
              <a:off x="1053" y="1222"/>
              <a:ext cx="226" cy="290"/>
            </a:xfrm>
            <a:custGeom>
              <a:avLst/>
              <a:gdLst>
                <a:gd name="T0" fmla="*/ 3115 w 193"/>
                <a:gd name="T1" fmla="*/ 27437 h 231"/>
                <a:gd name="T2" fmla="*/ 0 w 193"/>
                <a:gd name="T3" fmla="*/ 27437 h 231"/>
                <a:gd name="T4" fmla="*/ 0 w 193"/>
                <a:gd name="T5" fmla="*/ 13625 h 231"/>
                <a:gd name="T6" fmla="*/ 5319 w 193"/>
                <a:gd name="T7" fmla="*/ 13625 h 231"/>
                <a:gd name="T8" fmla="*/ 5319 w 19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31"/>
                <a:gd name="T17" fmla="*/ 193 w 19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31">
                  <a:moveTo>
                    <a:pt x="113" y="231"/>
                  </a:moveTo>
                  <a:lnTo>
                    <a:pt x="0" y="231"/>
                  </a:lnTo>
                  <a:lnTo>
                    <a:pt x="0" y="115"/>
                  </a:lnTo>
                  <a:lnTo>
                    <a:pt x="193" y="115"/>
                  </a:lnTo>
                  <a:lnTo>
                    <a:pt x="19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1" name="Freeform 45"/>
            <p:cNvSpPr>
              <a:spLocks/>
            </p:cNvSpPr>
            <p:nvPr/>
          </p:nvSpPr>
          <p:spPr bwMode="auto">
            <a:xfrm>
              <a:off x="968" y="1222"/>
              <a:ext cx="217" cy="486"/>
            </a:xfrm>
            <a:custGeom>
              <a:avLst/>
              <a:gdLst>
                <a:gd name="T0" fmla="*/ 5290 w 185"/>
                <a:gd name="T1" fmla="*/ 46213 h 387"/>
                <a:gd name="T2" fmla="*/ 0 w 185"/>
                <a:gd name="T3" fmla="*/ 46213 h 387"/>
                <a:gd name="T4" fmla="*/ 0 w 185"/>
                <a:gd name="T5" fmla="*/ 0 h 387"/>
                <a:gd name="T6" fmla="*/ 0 60000 65536"/>
                <a:gd name="T7" fmla="*/ 0 60000 65536"/>
                <a:gd name="T8" fmla="*/ 0 60000 65536"/>
                <a:gd name="T9" fmla="*/ 0 w 185"/>
                <a:gd name="T10" fmla="*/ 0 h 387"/>
                <a:gd name="T11" fmla="*/ 185 w 185"/>
                <a:gd name="T12" fmla="*/ 387 h 3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" h="387">
                  <a:moveTo>
                    <a:pt x="185" y="387"/>
                  </a:moveTo>
                  <a:lnTo>
                    <a:pt x="0" y="387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2" name="Freeform 46"/>
            <p:cNvSpPr>
              <a:spLocks/>
            </p:cNvSpPr>
            <p:nvPr/>
          </p:nvSpPr>
          <p:spPr bwMode="auto">
            <a:xfrm>
              <a:off x="1279" y="2101"/>
              <a:ext cx="216" cy="393"/>
            </a:xfrm>
            <a:custGeom>
              <a:avLst/>
              <a:gdLst>
                <a:gd name="T0" fmla="*/ 1841 w 185"/>
                <a:gd name="T1" fmla="*/ 0 h 313"/>
                <a:gd name="T2" fmla="*/ 4767 w 185"/>
                <a:gd name="T3" fmla="*/ 0 h 313"/>
                <a:gd name="T4" fmla="*/ 4767 w 185"/>
                <a:gd name="T5" fmla="*/ 22522 h 313"/>
                <a:gd name="T6" fmla="*/ 0 w 185"/>
                <a:gd name="T7" fmla="*/ 22522 h 313"/>
                <a:gd name="T8" fmla="*/ 0 w 185"/>
                <a:gd name="T9" fmla="*/ 37226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5"/>
                <a:gd name="T16" fmla="*/ 0 h 313"/>
                <a:gd name="T17" fmla="*/ 185 w 185"/>
                <a:gd name="T18" fmla="*/ 313 h 3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5" h="313">
                  <a:moveTo>
                    <a:pt x="72" y="0"/>
                  </a:moveTo>
                  <a:lnTo>
                    <a:pt x="185" y="0"/>
                  </a:lnTo>
                  <a:lnTo>
                    <a:pt x="185" y="189"/>
                  </a:lnTo>
                  <a:lnTo>
                    <a:pt x="0" y="189"/>
                  </a:lnTo>
                  <a:lnTo>
                    <a:pt x="0" y="31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3" name="Freeform 47"/>
            <p:cNvSpPr>
              <a:spLocks/>
            </p:cNvSpPr>
            <p:nvPr/>
          </p:nvSpPr>
          <p:spPr bwMode="auto">
            <a:xfrm>
              <a:off x="968" y="2194"/>
              <a:ext cx="217" cy="300"/>
            </a:xfrm>
            <a:custGeom>
              <a:avLst/>
              <a:gdLst>
                <a:gd name="T0" fmla="*/ 5290 w 185"/>
                <a:gd name="T1" fmla="*/ 0 h 239"/>
                <a:gd name="T2" fmla="*/ 0 w 185"/>
                <a:gd name="T3" fmla="*/ 0 h 239"/>
                <a:gd name="T4" fmla="*/ 0 w 185"/>
                <a:gd name="T5" fmla="*/ 28315 h 239"/>
                <a:gd name="T6" fmla="*/ 0 60000 65536"/>
                <a:gd name="T7" fmla="*/ 0 60000 65536"/>
                <a:gd name="T8" fmla="*/ 0 60000 65536"/>
                <a:gd name="T9" fmla="*/ 0 w 185"/>
                <a:gd name="T10" fmla="*/ 0 h 239"/>
                <a:gd name="T11" fmla="*/ 185 w 185"/>
                <a:gd name="T12" fmla="*/ 239 h 2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" h="239">
                  <a:moveTo>
                    <a:pt x="185" y="0"/>
                  </a:moveTo>
                  <a:lnTo>
                    <a:pt x="0" y="0"/>
                  </a:lnTo>
                  <a:lnTo>
                    <a:pt x="0" y="239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4" name="Freeform 48"/>
            <p:cNvSpPr>
              <a:spLocks/>
            </p:cNvSpPr>
            <p:nvPr/>
          </p:nvSpPr>
          <p:spPr bwMode="auto">
            <a:xfrm>
              <a:off x="657" y="1997"/>
              <a:ext cx="528" cy="497"/>
            </a:xfrm>
            <a:custGeom>
              <a:avLst/>
              <a:gdLst>
                <a:gd name="T0" fmla="*/ 12379 w 451"/>
                <a:gd name="T1" fmla="*/ 0 h 396"/>
                <a:gd name="T2" fmla="*/ 0 w 451"/>
                <a:gd name="T3" fmla="*/ 0 h 396"/>
                <a:gd name="T4" fmla="*/ 0 w 451"/>
                <a:gd name="T5" fmla="*/ 46769 h 396"/>
                <a:gd name="T6" fmla="*/ 0 60000 65536"/>
                <a:gd name="T7" fmla="*/ 0 60000 65536"/>
                <a:gd name="T8" fmla="*/ 0 60000 65536"/>
                <a:gd name="T9" fmla="*/ 0 w 451"/>
                <a:gd name="T10" fmla="*/ 0 h 396"/>
                <a:gd name="T11" fmla="*/ 451 w 451"/>
                <a:gd name="T12" fmla="*/ 396 h 3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" h="396">
                  <a:moveTo>
                    <a:pt x="451" y="0"/>
                  </a:moveTo>
                  <a:lnTo>
                    <a:pt x="0" y="0"/>
                  </a:lnTo>
                  <a:lnTo>
                    <a:pt x="0" y="3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5" name="Freeform 49"/>
            <p:cNvSpPr>
              <a:spLocks/>
            </p:cNvSpPr>
            <p:nvPr/>
          </p:nvSpPr>
          <p:spPr bwMode="auto">
            <a:xfrm>
              <a:off x="1589" y="1997"/>
              <a:ext cx="538" cy="497"/>
            </a:xfrm>
            <a:custGeom>
              <a:avLst/>
              <a:gdLst>
                <a:gd name="T0" fmla="*/ 0 w 459"/>
                <a:gd name="T1" fmla="*/ 46769 h 396"/>
                <a:gd name="T2" fmla="*/ 0 w 459"/>
                <a:gd name="T3" fmla="*/ 0 h 396"/>
                <a:gd name="T4" fmla="*/ 12897 w 459"/>
                <a:gd name="T5" fmla="*/ 0 h 396"/>
                <a:gd name="T6" fmla="*/ 0 60000 65536"/>
                <a:gd name="T7" fmla="*/ 0 60000 65536"/>
                <a:gd name="T8" fmla="*/ 0 60000 65536"/>
                <a:gd name="T9" fmla="*/ 0 w 459"/>
                <a:gd name="T10" fmla="*/ 0 h 396"/>
                <a:gd name="T11" fmla="*/ 459 w 459"/>
                <a:gd name="T12" fmla="*/ 396 h 3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9" h="396">
                  <a:moveTo>
                    <a:pt x="0" y="396"/>
                  </a:moveTo>
                  <a:lnTo>
                    <a:pt x="0" y="0"/>
                  </a:lnTo>
                  <a:lnTo>
                    <a:pt x="459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6" name="Freeform 50"/>
            <p:cNvSpPr>
              <a:spLocks/>
            </p:cNvSpPr>
            <p:nvPr/>
          </p:nvSpPr>
          <p:spPr bwMode="auto">
            <a:xfrm>
              <a:off x="1901" y="2194"/>
              <a:ext cx="226" cy="300"/>
            </a:xfrm>
            <a:custGeom>
              <a:avLst/>
              <a:gdLst>
                <a:gd name="T0" fmla="*/ 5319 w 193"/>
                <a:gd name="T1" fmla="*/ 0 h 239"/>
                <a:gd name="T2" fmla="*/ 0 w 193"/>
                <a:gd name="T3" fmla="*/ 0 h 239"/>
                <a:gd name="T4" fmla="*/ 0 w 193"/>
                <a:gd name="T5" fmla="*/ 28315 h 239"/>
                <a:gd name="T6" fmla="*/ 0 60000 65536"/>
                <a:gd name="T7" fmla="*/ 0 60000 65536"/>
                <a:gd name="T8" fmla="*/ 0 60000 65536"/>
                <a:gd name="T9" fmla="*/ 0 w 193"/>
                <a:gd name="T10" fmla="*/ 0 h 239"/>
                <a:gd name="T11" fmla="*/ 193 w 193"/>
                <a:gd name="T12" fmla="*/ 239 h 2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239">
                  <a:moveTo>
                    <a:pt x="193" y="0"/>
                  </a:moveTo>
                  <a:lnTo>
                    <a:pt x="0" y="0"/>
                  </a:lnTo>
                  <a:lnTo>
                    <a:pt x="0" y="239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Freeform 51"/>
            <p:cNvSpPr>
              <a:spLocks/>
            </p:cNvSpPr>
            <p:nvPr/>
          </p:nvSpPr>
          <p:spPr bwMode="auto">
            <a:xfrm>
              <a:off x="2211" y="2101"/>
              <a:ext cx="226" cy="393"/>
            </a:xfrm>
            <a:custGeom>
              <a:avLst/>
              <a:gdLst>
                <a:gd name="T0" fmla="*/ 1980 w 193"/>
                <a:gd name="T1" fmla="*/ 0 h 313"/>
                <a:gd name="T2" fmla="*/ 5319 w 193"/>
                <a:gd name="T3" fmla="*/ 0 h 313"/>
                <a:gd name="T4" fmla="*/ 5319 w 193"/>
                <a:gd name="T5" fmla="*/ 22522 h 313"/>
                <a:gd name="T6" fmla="*/ 0 w 193"/>
                <a:gd name="T7" fmla="*/ 22522 h 313"/>
                <a:gd name="T8" fmla="*/ 0 w 193"/>
                <a:gd name="T9" fmla="*/ 37226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313"/>
                <a:gd name="T17" fmla="*/ 193 w 193"/>
                <a:gd name="T18" fmla="*/ 313 h 3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313">
                  <a:moveTo>
                    <a:pt x="72" y="0"/>
                  </a:moveTo>
                  <a:lnTo>
                    <a:pt x="193" y="0"/>
                  </a:lnTo>
                  <a:lnTo>
                    <a:pt x="193" y="189"/>
                  </a:lnTo>
                  <a:lnTo>
                    <a:pt x="0" y="189"/>
                  </a:lnTo>
                  <a:lnTo>
                    <a:pt x="0" y="31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8" name="Freeform 52"/>
            <p:cNvSpPr>
              <a:spLocks/>
            </p:cNvSpPr>
            <p:nvPr/>
          </p:nvSpPr>
          <p:spPr bwMode="auto">
            <a:xfrm>
              <a:off x="1985" y="1222"/>
              <a:ext cx="226" cy="290"/>
            </a:xfrm>
            <a:custGeom>
              <a:avLst/>
              <a:gdLst>
                <a:gd name="T0" fmla="*/ 3317 w 193"/>
                <a:gd name="T1" fmla="*/ 27437 h 231"/>
                <a:gd name="T2" fmla="*/ 0 w 193"/>
                <a:gd name="T3" fmla="*/ 27437 h 231"/>
                <a:gd name="T4" fmla="*/ 0 w 193"/>
                <a:gd name="T5" fmla="*/ 13625 h 231"/>
                <a:gd name="T6" fmla="*/ 5319 w 193"/>
                <a:gd name="T7" fmla="*/ 13625 h 231"/>
                <a:gd name="T8" fmla="*/ 5319 w 19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31"/>
                <a:gd name="T17" fmla="*/ 193 w 19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31">
                  <a:moveTo>
                    <a:pt x="121" y="231"/>
                  </a:moveTo>
                  <a:lnTo>
                    <a:pt x="0" y="231"/>
                  </a:lnTo>
                  <a:lnTo>
                    <a:pt x="0" y="115"/>
                  </a:lnTo>
                  <a:lnTo>
                    <a:pt x="193" y="115"/>
                  </a:lnTo>
                  <a:lnTo>
                    <a:pt x="19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9" name="Freeform 53"/>
            <p:cNvSpPr>
              <a:spLocks/>
            </p:cNvSpPr>
            <p:nvPr/>
          </p:nvSpPr>
          <p:spPr bwMode="auto">
            <a:xfrm>
              <a:off x="1901" y="1222"/>
              <a:ext cx="226" cy="486"/>
            </a:xfrm>
            <a:custGeom>
              <a:avLst/>
              <a:gdLst>
                <a:gd name="T0" fmla="*/ 5319 w 193"/>
                <a:gd name="T1" fmla="*/ 46213 h 387"/>
                <a:gd name="T2" fmla="*/ 0 w 193"/>
                <a:gd name="T3" fmla="*/ 46213 h 387"/>
                <a:gd name="T4" fmla="*/ 0 w 193"/>
                <a:gd name="T5" fmla="*/ 0 h 387"/>
                <a:gd name="T6" fmla="*/ 0 60000 65536"/>
                <a:gd name="T7" fmla="*/ 0 60000 65536"/>
                <a:gd name="T8" fmla="*/ 0 60000 65536"/>
                <a:gd name="T9" fmla="*/ 0 w 193"/>
                <a:gd name="T10" fmla="*/ 0 h 387"/>
                <a:gd name="T11" fmla="*/ 193 w 193"/>
                <a:gd name="T12" fmla="*/ 387 h 3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387">
                  <a:moveTo>
                    <a:pt x="193" y="387"/>
                  </a:moveTo>
                  <a:lnTo>
                    <a:pt x="0" y="387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0" name="Freeform 54"/>
            <p:cNvSpPr>
              <a:spLocks/>
            </p:cNvSpPr>
            <p:nvPr/>
          </p:nvSpPr>
          <p:spPr bwMode="auto">
            <a:xfrm>
              <a:off x="2295" y="1222"/>
              <a:ext cx="226" cy="393"/>
            </a:xfrm>
            <a:custGeom>
              <a:avLst/>
              <a:gdLst>
                <a:gd name="T0" fmla="*/ 0 w 193"/>
                <a:gd name="T1" fmla="*/ 37226 h 313"/>
                <a:gd name="T2" fmla="*/ 5319 w 193"/>
                <a:gd name="T3" fmla="*/ 37226 h 313"/>
                <a:gd name="T4" fmla="*/ 5319 w 193"/>
                <a:gd name="T5" fmla="*/ 0 h 313"/>
                <a:gd name="T6" fmla="*/ 0 60000 65536"/>
                <a:gd name="T7" fmla="*/ 0 60000 65536"/>
                <a:gd name="T8" fmla="*/ 0 60000 65536"/>
                <a:gd name="T9" fmla="*/ 0 w 193"/>
                <a:gd name="T10" fmla="*/ 0 h 313"/>
                <a:gd name="T11" fmla="*/ 193 w 193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313">
                  <a:moveTo>
                    <a:pt x="0" y="313"/>
                  </a:moveTo>
                  <a:lnTo>
                    <a:pt x="193" y="313"/>
                  </a:lnTo>
                  <a:lnTo>
                    <a:pt x="19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1" name="Freeform 55"/>
            <p:cNvSpPr>
              <a:spLocks/>
            </p:cNvSpPr>
            <p:nvPr/>
          </p:nvSpPr>
          <p:spPr bwMode="auto">
            <a:xfrm>
              <a:off x="1363" y="1594"/>
              <a:ext cx="48" cy="41"/>
            </a:xfrm>
            <a:custGeom>
              <a:avLst/>
              <a:gdLst>
                <a:gd name="T0" fmla="*/ 0 w 41"/>
                <a:gd name="T1" fmla="*/ 1621 h 33"/>
                <a:gd name="T2" fmla="*/ 227 w 41"/>
                <a:gd name="T3" fmla="*/ 0 h 33"/>
                <a:gd name="T4" fmla="*/ 924 w 41"/>
                <a:gd name="T5" fmla="*/ 0 h 33"/>
                <a:gd name="T6" fmla="*/ 1122 w 41"/>
                <a:gd name="T7" fmla="*/ 1621 h 33"/>
                <a:gd name="T8" fmla="*/ 924 w 41"/>
                <a:gd name="T9" fmla="*/ 3135 h 33"/>
                <a:gd name="T10" fmla="*/ 227 w 41"/>
                <a:gd name="T11" fmla="*/ 3135 h 33"/>
                <a:gd name="T12" fmla="*/ 0 w 41"/>
                <a:gd name="T13" fmla="*/ 1621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"/>
                <a:gd name="T22" fmla="*/ 0 h 33"/>
                <a:gd name="T23" fmla="*/ 41 w 41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" h="33">
                  <a:moveTo>
                    <a:pt x="0" y="17"/>
                  </a:moveTo>
                  <a:lnTo>
                    <a:pt x="8" y="0"/>
                  </a:lnTo>
                  <a:lnTo>
                    <a:pt x="33" y="0"/>
                  </a:lnTo>
                  <a:lnTo>
                    <a:pt x="41" y="17"/>
                  </a:lnTo>
                  <a:lnTo>
                    <a:pt x="33" y="33"/>
                  </a:lnTo>
                  <a:lnTo>
                    <a:pt x="8" y="3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2" name="Freeform 56"/>
            <p:cNvSpPr>
              <a:spLocks/>
            </p:cNvSpPr>
            <p:nvPr/>
          </p:nvSpPr>
          <p:spPr bwMode="auto">
            <a:xfrm>
              <a:off x="2295" y="1594"/>
              <a:ext cx="48" cy="41"/>
            </a:xfrm>
            <a:custGeom>
              <a:avLst/>
              <a:gdLst>
                <a:gd name="T0" fmla="*/ 0 w 41"/>
                <a:gd name="T1" fmla="*/ 1621 h 33"/>
                <a:gd name="T2" fmla="*/ 459 w 41"/>
                <a:gd name="T3" fmla="*/ 0 h 33"/>
                <a:gd name="T4" fmla="*/ 924 w 41"/>
                <a:gd name="T5" fmla="*/ 0 h 33"/>
                <a:gd name="T6" fmla="*/ 1122 w 41"/>
                <a:gd name="T7" fmla="*/ 1621 h 33"/>
                <a:gd name="T8" fmla="*/ 924 w 41"/>
                <a:gd name="T9" fmla="*/ 3135 h 33"/>
                <a:gd name="T10" fmla="*/ 459 w 41"/>
                <a:gd name="T11" fmla="*/ 3135 h 33"/>
                <a:gd name="T12" fmla="*/ 0 w 41"/>
                <a:gd name="T13" fmla="*/ 1621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"/>
                <a:gd name="T22" fmla="*/ 0 h 33"/>
                <a:gd name="T23" fmla="*/ 41 w 41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" h="33">
                  <a:moveTo>
                    <a:pt x="0" y="17"/>
                  </a:moveTo>
                  <a:lnTo>
                    <a:pt x="17" y="0"/>
                  </a:lnTo>
                  <a:lnTo>
                    <a:pt x="33" y="0"/>
                  </a:lnTo>
                  <a:lnTo>
                    <a:pt x="41" y="17"/>
                  </a:lnTo>
                  <a:lnTo>
                    <a:pt x="33" y="33"/>
                  </a:lnTo>
                  <a:lnTo>
                    <a:pt x="17" y="3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3" name="Freeform 57"/>
            <p:cNvSpPr>
              <a:spLocks/>
            </p:cNvSpPr>
            <p:nvPr/>
          </p:nvSpPr>
          <p:spPr bwMode="auto">
            <a:xfrm>
              <a:off x="2295" y="2080"/>
              <a:ext cx="48" cy="41"/>
            </a:xfrm>
            <a:custGeom>
              <a:avLst/>
              <a:gdLst>
                <a:gd name="T0" fmla="*/ 0 w 41"/>
                <a:gd name="T1" fmla="*/ 1621 h 33"/>
                <a:gd name="T2" fmla="*/ 459 w 41"/>
                <a:gd name="T3" fmla="*/ 0 h 33"/>
                <a:gd name="T4" fmla="*/ 924 w 41"/>
                <a:gd name="T5" fmla="*/ 0 h 33"/>
                <a:gd name="T6" fmla="*/ 1122 w 41"/>
                <a:gd name="T7" fmla="*/ 1621 h 33"/>
                <a:gd name="T8" fmla="*/ 924 w 41"/>
                <a:gd name="T9" fmla="*/ 3135 h 33"/>
                <a:gd name="T10" fmla="*/ 459 w 41"/>
                <a:gd name="T11" fmla="*/ 3135 h 33"/>
                <a:gd name="T12" fmla="*/ 0 w 41"/>
                <a:gd name="T13" fmla="*/ 1621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"/>
                <a:gd name="T22" fmla="*/ 0 h 33"/>
                <a:gd name="T23" fmla="*/ 41 w 41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" h="33">
                  <a:moveTo>
                    <a:pt x="0" y="17"/>
                  </a:moveTo>
                  <a:lnTo>
                    <a:pt x="17" y="0"/>
                  </a:lnTo>
                  <a:lnTo>
                    <a:pt x="33" y="0"/>
                  </a:lnTo>
                  <a:lnTo>
                    <a:pt x="41" y="17"/>
                  </a:lnTo>
                  <a:lnTo>
                    <a:pt x="33" y="33"/>
                  </a:lnTo>
                  <a:lnTo>
                    <a:pt x="17" y="3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4" name="Freeform 58"/>
            <p:cNvSpPr>
              <a:spLocks/>
            </p:cNvSpPr>
            <p:nvPr/>
          </p:nvSpPr>
          <p:spPr bwMode="auto">
            <a:xfrm>
              <a:off x="1363" y="2080"/>
              <a:ext cx="48" cy="41"/>
            </a:xfrm>
            <a:custGeom>
              <a:avLst/>
              <a:gdLst>
                <a:gd name="T0" fmla="*/ 0 w 41"/>
                <a:gd name="T1" fmla="*/ 1621 h 33"/>
                <a:gd name="T2" fmla="*/ 227 w 41"/>
                <a:gd name="T3" fmla="*/ 0 h 33"/>
                <a:gd name="T4" fmla="*/ 924 w 41"/>
                <a:gd name="T5" fmla="*/ 0 h 33"/>
                <a:gd name="T6" fmla="*/ 1122 w 41"/>
                <a:gd name="T7" fmla="*/ 1621 h 33"/>
                <a:gd name="T8" fmla="*/ 924 w 41"/>
                <a:gd name="T9" fmla="*/ 3135 h 33"/>
                <a:gd name="T10" fmla="*/ 227 w 41"/>
                <a:gd name="T11" fmla="*/ 3135 h 33"/>
                <a:gd name="T12" fmla="*/ 0 w 41"/>
                <a:gd name="T13" fmla="*/ 1621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"/>
                <a:gd name="T22" fmla="*/ 0 h 33"/>
                <a:gd name="T23" fmla="*/ 41 w 41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" h="33">
                  <a:moveTo>
                    <a:pt x="0" y="17"/>
                  </a:moveTo>
                  <a:lnTo>
                    <a:pt x="8" y="0"/>
                  </a:lnTo>
                  <a:lnTo>
                    <a:pt x="33" y="0"/>
                  </a:lnTo>
                  <a:lnTo>
                    <a:pt x="41" y="17"/>
                  </a:lnTo>
                  <a:lnTo>
                    <a:pt x="33" y="33"/>
                  </a:lnTo>
                  <a:lnTo>
                    <a:pt x="8" y="3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5" name="Rectangle 59"/>
            <p:cNvSpPr>
              <a:spLocks noChangeArrowheads="1"/>
            </p:cNvSpPr>
            <p:nvPr/>
          </p:nvSpPr>
          <p:spPr bwMode="auto">
            <a:xfrm>
              <a:off x="510" y="728"/>
              <a:ext cx="116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U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06" name="Rectangle 60"/>
            <p:cNvSpPr>
              <a:spLocks noChangeArrowheads="1"/>
            </p:cNvSpPr>
            <p:nvPr/>
          </p:nvSpPr>
          <p:spPr bwMode="auto">
            <a:xfrm>
              <a:off x="635" y="880"/>
              <a:ext cx="138" cy="1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CC</a:t>
              </a:r>
              <a:endParaRPr lang="en-US" altLang="zh-CN" sz="12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07" name="Rectangle 61"/>
            <p:cNvSpPr>
              <a:spLocks noChangeArrowheads="1"/>
            </p:cNvSpPr>
            <p:nvPr/>
          </p:nvSpPr>
          <p:spPr bwMode="auto">
            <a:xfrm>
              <a:off x="891" y="773"/>
              <a:ext cx="8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4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08" name="Rectangle 62"/>
            <p:cNvSpPr>
              <a:spLocks noChangeArrowheads="1"/>
            </p:cNvSpPr>
            <p:nvPr/>
          </p:nvSpPr>
          <p:spPr bwMode="auto">
            <a:xfrm>
              <a:off x="970" y="773"/>
              <a:ext cx="107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09" name="Rectangle 63"/>
            <p:cNvSpPr>
              <a:spLocks noChangeArrowheads="1"/>
            </p:cNvSpPr>
            <p:nvPr/>
          </p:nvSpPr>
          <p:spPr bwMode="auto">
            <a:xfrm>
              <a:off x="1203" y="773"/>
              <a:ext cx="8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4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10" name="Rectangle 64"/>
            <p:cNvSpPr>
              <a:spLocks noChangeArrowheads="1"/>
            </p:cNvSpPr>
            <p:nvPr/>
          </p:nvSpPr>
          <p:spPr bwMode="auto">
            <a:xfrm>
              <a:off x="1280" y="773"/>
              <a:ext cx="108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11" name="Rectangle 65"/>
            <p:cNvSpPr>
              <a:spLocks noChangeArrowheads="1"/>
            </p:cNvSpPr>
            <p:nvPr/>
          </p:nvSpPr>
          <p:spPr bwMode="auto">
            <a:xfrm>
              <a:off x="1513" y="773"/>
              <a:ext cx="8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4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12" name="Rectangle 66"/>
            <p:cNvSpPr>
              <a:spLocks noChangeArrowheads="1"/>
            </p:cNvSpPr>
            <p:nvPr/>
          </p:nvSpPr>
          <p:spPr bwMode="auto">
            <a:xfrm>
              <a:off x="1590" y="773"/>
              <a:ext cx="99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13" name="Rectangle 67"/>
            <p:cNvSpPr>
              <a:spLocks noChangeArrowheads="1"/>
            </p:cNvSpPr>
            <p:nvPr/>
          </p:nvSpPr>
          <p:spPr bwMode="auto">
            <a:xfrm>
              <a:off x="1823" y="773"/>
              <a:ext cx="8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14" name="Rectangle 68"/>
            <p:cNvSpPr>
              <a:spLocks noChangeArrowheads="1"/>
            </p:cNvSpPr>
            <p:nvPr/>
          </p:nvSpPr>
          <p:spPr bwMode="auto">
            <a:xfrm>
              <a:off x="1902" y="773"/>
              <a:ext cx="108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15" name="Rectangle 69"/>
            <p:cNvSpPr>
              <a:spLocks noChangeArrowheads="1"/>
            </p:cNvSpPr>
            <p:nvPr/>
          </p:nvSpPr>
          <p:spPr bwMode="auto">
            <a:xfrm>
              <a:off x="2135" y="773"/>
              <a:ext cx="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16" name="Rectangle 70"/>
            <p:cNvSpPr>
              <a:spLocks noChangeArrowheads="1"/>
            </p:cNvSpPr>
            <p:nvPr/>
          </p:nvSpPr>
          <p:spPr bwMode="auto">
            <a:xfrm>
              <a:off x="2212" y="773"/>
              <a:ext cx="107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17" name="Rectangle 71"/>
            <p:cNvSpPr>
              <a:spLocks noChangeArrowheads="1"/>
            </p:cNvSpPr>
            <p:nvPr/>
          </p:nvSpPr>
          <p:spPr bwMode="auto">
            <a:xfrm>
              <a:off x="2455" y="773"/>
              <a:ext cx="8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18" name="Rectangle 72"/>
            <p:cNvSpPr>
              <a:spLocks noChangeArrowheads="1"/>
            </p:cNvSpPr>
            <p:nvPr/>
          </p:nvSpPr>
          <p:spPr bwMode="auto">
            <a:xfrm>
              <a:off x="2532" y="773"/>
              <a:ext cx="176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19" name="Rectangle 73"/>
            <p:cNvSpPr>
              <a:spLocks noChangeArrowheads="1"/>
            </p:cNvSpPr>
            <p:nvPr/>
          </p:nvSpPr>
          <p:spPr bwMode="auto">
            <a:xfrm>
              <a:off x="849" y="2722"/>
              <a:ext cx="8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20" name="Rectangle 74"/>
            <p:cNvSpPr>
              <a:spLocks noChangeArrowheads="1"/>
            </p:cNvSpPr>
            <p:nvPr/>
          </p:nvSpPr>
          <p:spPr bwMode="auto">
            <a:xfrm>
              <a:off x="927" y="2722"/>
              <a:ext cx="107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21" name="Rectangle 75"/>
            <p:cNvSpPr>
              <a:spLocks noChangeArrowheads="1"/>
            </p:cNvSpPr>
            <p:nvPr/>
          </p:nvSpPr>
          <p:spPr bwMode="auto">
            <a:xfrm>
              <a:off x="539" y="2722"/>
              <a:ext cx="8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22" name="Rectangle 76"/>
            <p:cNvSpPr>
              <a:spLocks noChangeArrowheads="1"/>
            </p:cNvSpPr>
            <p:nvPr/>
          </p:nvSpPr>
          <p:spPr bwMode="auto">
            <a:xfrm>
              <a:off x="616" y="2722"/>
              <a:ext cx="108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23" name="Rectangle 77"/>
            <p:cNvSpPr>
              <a:spLocks noChangeArrowheads="1"/>
            </p:cNvSpPr>
            <p:nvPr/>
          </p:nvSpPr>
          <p:spPr bwMode="auto">
            <a:xfrm>
              <a:off x="1160" y="2722"/>
              <a:ext cx="8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24" name="Rectangle 78"/>
            <p:cNvSpPr>
              <a:spLocks noChangeArrowheads="1"/>
            </p:cNvSpPr>
            <p:nvPr/>
          </p:nvSpPr>
          <p:spPr bwMode="auto">
            <a:xfrm>
              <a:off x="1238" y="2722"/>
              <a:ext cx="99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25" name="Rectangle 79"/>
            <p:cNvSpPr>
              <a:spLocks noChangeArrowheads="1"/>
            </p:cNvSpPr>
            <p:nvPr/>
          </p:nvSpPr>
          <p:spPr bwMode="auto">
            <a:xfrm>
              <a:off x="1781" y="2722"/>
              <a:ext cx="8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26" name="Rectangle 80"/>
            <p:cNvSpPr>
              <a:spLocks noChangeArrowheads="1"/>
            </p:cNvSpPr>
            <p:nvPr/>
          </p:nvSpPr>
          <p:spPr bwMode="auto">
            <a:xfrm>
              <a:off x="1860" y="2722"/>
              <a:ext cx="107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27" name="Rectangle 81"/>
            <p:cNvSpPr>
              <a:spLocks noChangeArrowheads="1"/>
            </p:cNvSpPr>
            <p:nvPr/>
          </p:nvSpPr>
          <p:spPr bwMode="auto">
            <a:xfrm>
              <a:off x="1471" y="2722"/>
              <a:ext cx="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28" name="Rectangle 82"/>
            <p:cNvSpPr>
              <a:spLocks noChangeArrowheads="1"/>
            </p:cNvSpPr>
            <p:nvPr/>
          </p:nvSpPr>
          <p:spPr bwMode="auto">
            <a:xfrm>
              <a:off x="1548" y="2722"/>
              <a:ext cx="107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29" name="Rectangle 83"/>
            <p:cNvSpPr>
              <a:spLocks noChangeArrowheads="1"/>
            </p:cNvSpPr>
            <p:nvPr/>
          </p:nvSpPr>
          <p:spPr bwMode="auto">
            <a:xfrm>
              <a:off x="2093" y="2722"/>
              <a:ext cx="8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30" name="Rectangle 84"/>
            <p:cNvSpPr>
              <a:spLocks noChangeArrowheads="1"/>
            </p:cNvSpPr>
            <p:nvPr/>
          </p:nvSpPr>
          <p:spPr bwMode="auto">
            <a:xfrm>
              <a:off x="2170" y="2722"/>
              <a:ext cx="1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31" name="Rectangle 85"/>
            <p:cNvSpPr>
              <a:spLocks noChangeArrowheads="1"/>
            </p:cNvSpPr>
            <p:nvPr/>
          </p:nvSpPr>
          <p:spPr bwMode="auto">
            <a:xfrm>
              <a:off x="2347" y="2722"/>
              <a:ext cx="356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GND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32" name="Rectangle 86"/>
            <p:cNvSpPr>
              <a:spLocks noChangeArrowheads="1"/>
            </p:cNvSpPr>
            <p:nvPr/>
          </p:nvSpPr>
          <p:spPr bwMode="auto">
            <a:xfrm>
              <a:off x="1471" y="2967"/>
              <a:ext cx="186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(a)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833" name="Rectangle 87"/>
            <p:cNvSpPr>
              <a:spLocks noChangeArrowheads="1"/>
            </p:cNvSpPr>
            <p:nvPr/>
          </p:nvSpPr>
          <p:spPr bwMode="auto">
            <a:xfrm>
              <a:off x="1458" y="1721"/>
              <a:ext cx="516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74LS00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" name="Group 163"/>
          <p:cNvGrpSpPr>
            <a:grpSpLocks/>
          </p:cNvGrpSpPr>
          <p:nvPr/>
        </p:nvGrpSpPr>
        <p:grpSpPr bwMode="auto">
          <a:xfrm>
            <a:off x="4719638" y="1219200"/>
            <a:ext cx="3814762" cy="3743325"/>
            <a:chOff x="2973" y="768"/>
            <a:chExt cx="2403" cy="2358"/>
          </a:xfrm>
        </p:grpSpPr>
        <p:sp>
          <p:nvSpPr>
            <p:cNvPr id="28677" name="Rectangle 89"/>
            <p:cNvSpPr>
              <a:spLocks noChangeArrowheads="1"/>
            </p:cNvSpPr>
            <p:nvPr/>
          </p:nvSpPr>
          <p:spPr bwMode="auto">
            <a:xfrm>
              <a:off x="2973" y="1125"/>
              <a:ext cx="2403" cy="147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678" name="Rectangle 90"/>
            <p:cNvSpPr>
              <a:spLocks noChangeArrowheads="1"/>
            </p:cNvSpPr>
            <p:nvPr/>
          </p:nvSpPr>
          <p:spPr bwMode="auto">
            <a:xfrm>
              <a:off x="3059" y="1228"/>
              <a:ext cx="2222" cy="127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679" name="Rectangle 91"/>
            <p:cNvSpPr>
              <a:spLocks noChangeArrowheads="1"/>
            </p:cNvSpPr>
            <p:nvPr/>
          </p:nvSpPr>
          <p:spPr bwMode="auto">
            <a:xfrm>
              <a:off x="3775" y="1032"/>
              <a:ext cx="170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680" name="Rectangle 92"/>
            <p:cNvSpPr>
              <a:spLocks noChangeArrowheads="1"/>
            </p:cNvSpPr>
            <p:nvPr/>
          </p:nvSpPr>
          <p:spPr bwMode="auto">
            <a:xfrm>
              <a:off x="3792" y="1042"/>
              <a:ext cx="113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12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681" name="Rectangle 93"/>
            <p:cNvSpPr>
              <a:spLocks noChangeArrowheads="1"/>
            </p:cNvSpPr>
            <p:nvPr/>
          </p:nvSpPr>
          <p:spPr bwMode="auto">
            <a:xfrm>
              <a:off x="4085" y="1032"/>
              <a:ext cx="179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682" name="Rectangle 94"/>
            <p:cNvSpPr>
              <a:spLocks noChangeArrowheads="1"/>
            </p:cNvSpPr>
            <p:nvPr/>
          </p:nvSpPr>
          <p:spPr bwMode="auto">
            <a:xfrm>
              <a:off x="4102" y="1042"/>
              <a:ext cx="107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11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683" name="Rectangle 95"/>
            <p:cNvSpPr>
              <a:spLocks noChangeArrowheads="1"/>
            </p:cNvSpPr>
            <p:nvPr/>
          </p:nvSpPr>
          <p:spPr bwMode="auto">
            <a:xfrm>
              <a:off x="4397" y="1032"/>
              <a:ext cx="177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684" name="Rectangle 96"/>
            <p:cNvSpPr>
              <a:spLocks noChangeArrowheads="1"/>
            </p:cNvSpPr>
            <p:nvPr/>
          </p:nvSpPr>
          <p:spPr bwMode="auto">
            <a:xfrm>
              <a:off x="4414" y="1042"/>
              <a:ext cx="113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10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685" name="Rectangle 97"/>
            <p:cNvSpPr>
              <a:spLocks noChangeArrowheads="1"/>
            </p:cNvSpPr>
            <p:nvPr/>
          </p:nvSpPr>
          <p:spPr bwMode="auto">
            <a:xfrm>
              <a:off x="4707" y="1032"/>
              <a:ext cx="179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686" name="Rectangle 98"/>
            <p:cNvSpPr>
              <a:spLocks noChangeArrowheads="1"/>
            </p:cNvSpPr>
            <p:nvPr/>
          </p:nvSpPr>
          <p:spPr bwMode="auto">
            <a:xfrm>
              <a:off x="4753" y="1042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9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687" name="Rectangle 99"/>
            <p:cNvSpPr>
              <a:spLocks noChangeArrowheads="1"/>
            </p:cNvSpPr>
            <p:nvPr/>
          </p:nvSpPr>
          <p:spPr bwMode="auto">
            <a:xfrm>
              <a:off x="5018" y="1032"/>
              <a:ext cx="178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688" name="Rectangle 100"/>
            <p:cNvSpPr>
              <a:spLocks noChangeArrowheads="1"/>
            </p:cNvSpPr>
            <p:nvPr/>
          </p:nvSpPr>
          <p:spPr bwMode="auto">
            <a:xfrm>
              <a:off x="5064" y="1042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8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689" name="Rectangle 101"/>
            <p:cNvSpPr>
              <a:spLocks noChangeArrowheads="1"/>
            </p:cNvSpPr>
            <p:nvPr/>
          </p:nvSpPr>
          <p:spPr bwMode="auto">
            <a:xfrm>
              <a:off x="3143" y="1032"/>
              <a:ext cx="180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690" name="Rectangle 102"/>
            <p:cNvSpPr>
              <a:spLocks noChangeArrowheads="1"/>
            </p:cNvSpPr>
            <p:nvPr/>
          </p:nvSpPr>
          <p:spPr bwMode="auto">
            <a:xfrm>
              <a:off x="3169" y="1042"/>
              <a:ext cx="113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14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691" name="Rectangle 103"/>
            <p:cNvSpPr>
              <a:spLocks noChangeArrowheads="1"/>
            </p:cNvSpPr>
            <p:nvPr/>
          </p:nvSpPr>
          <p:spPr bwMode="auto">
            <a:xfrm>
              <a:off x="3464" y="1032"/>
              <a:ext cx="168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692" name="Rectangle 104"/>
            <p:cNvSpPr>
              <a:spLocks noChangeArrowheads="1"/>
            </p:cNvSpPr>
            <p:nvPr/>
          </p:nvSpPr>
          <p:spPr bwMode="auto">
            <a:xfrm>
              <a:off x="3481" y="1042"/>
              <a:ext cx="113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13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693" name="Rectangle 105"/>
            <p:cNvSpPr>
              <a:spLocks noChangeArrowheads="1"/>
            </p:cNvSpPr>
            <p:nvPr/>
          </p:nvSpPr>
          <p:spPr bwMode="auto">
            <a:xfrm>
              <a:off x="3775" y="2502"/>
              <a:ext cx="170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694" name="Rectangle 106"/>
            <p:cNvSpPr>
              <a:spLocks noChangeArrowheads="1"/>
            </p:cNvSpPr>
            <p:nvPr/>
          </p:nvSpPr>
          <p:spPr bwMode="auto">
            <a:xfrm>
              <a:off x="3831" y="2512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695" name="Rectangle 107"/>
            <p:cNvSpPr>
              <a:spLocks noChangeArrowheads="1"/>
            </p:cNvSpPr>
            <p:nvPr/>
          </p:nvSpPr>
          <p:spPr bwMode="auto">
            <a:xfrm>
              <a:off x="4085" y="2502"/>
              <a:ext cx="179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696" name="Rectangle 108"/>
            <p:cNvSpPr>
              <a:spLocks noChangeArrowheads="1"/>
            </p:cNvSpPr>
            <p:nvPr/>
          </p:nvSpPr>
          <p:spPr bwMode="auto">
            <a:xfrm>
              <a:off x="4141" y="2512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4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697" name="Rectangle 109"/>
            <p:cNvSpPr>
              <a:spLocks noChangeArrowheads="1"/>
            </p:cNvSpPr>
            <p:nvPr/>
          </p:nvSpPr>
          <p:spPr bwMode="auto">
            <a:xfrm>
              <a:off x="4397" y="2502"/>
              <a:ext cx="177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698" name="Rectangle 110"/>
            <p:cNvSpPr>
              <a:spLocks noChangeArrowheads="1"/>
            </p:cNvSpPr>
            <p:nvPr/>
          </p:nvSpPr>
          <p:spPr bwMode="auto">
            <a:xfrm>
              <a:off x="4453" y="2512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5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699" name="Rectangle 111"/>
            <p:cNvSpPr>
              <a:spLocks noChangeArrowheads="1"/>
            </p:cNvSpPr>
            <p:nvPr/>
          </p:nvSpPr>
          <p:spPr bwMode="auto">
            <a:xfrm>
              <a:off x="4707" y="2502"/>
              <a:ext cx="179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00" name="Rectangle 112"/>
            <p:cNvSpPr>
              <a:spLocks noChangeArrowheads="1"/>
            </p:cNvSpPr>
            <p:nvPr/>
          </p:nvSpPr>
          <p:spPr bwMode="auto">
            <a:xfrm>
              <a:off x="4763" y="2512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6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01" name="Rectangle 113"/>
            <p:cNvSpPr>
              <a:spLocks noChangeArrowheads="1"/>
            </p:cNvSpPr>
            <p:nvPr/>
          </p:nvSpPr>
          <p:spPr bwMode="auto">
            <a:xfrm>
              <a:off x="5018" y="2502"/>
              <a:ext cx="178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02" name="Rectangle 114"/>
            <p:cNvSpPr>
              <a:spLocks noChangeArrowheads="1"/>
            </p:cNvSpPr>
            <p:nvPr/>
          </p:nvSpPr>
          <p:spPr bwMode="auto">
            <a:xfrm>
              <a:off x="5075" y="2512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7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03" name="Rectangle 115"/>
            <p:cNvSpPr>
              <a:spLocks noChangeArrowheads="1"/>
            </p:cNvSpPr>
            <p:nvPr/>
          </p:nvSpPr>
          <p:spPr bwMode="auto">
            <a:xfrm>
              <a:off x="3143" y="2502"/>
              <a:ext cx="180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04" name="Rectangle 116"/>
            <p:cNvSpPr>
              <a:spLocks noChangeArrowheads="1"/>
            </p:cNvSpPr>
            <p:nvPr/>
          </p:nvSpPr>
          <p:spPr bwMode="auto">
            <a:xfrm>
              <a:off x="3209" y="2512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05" name="Rectangle 117"/>
            <p:cNvSpPr>
              <a:spLocks noChangeArrowheads="1"/>
            </p:cNvSpPr>
            <p:nvPr/>
          </p:nvSpPr>
          <p:spPr bwMode="auto">
            <a:xfrm>
              <a:off x="3464" y="2502"/>
              <a:ext cx="168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06" name="Rectangle 118"/>
            <p:cNvSpPr>
              <a:spLocks noChangeArrowheads="1"/>
            </p:cNvSpPr>
            <p:nvPr/>
          </p:nvSpPr>
          <p:spPr bwMode="auto">
            <a:xfrm>
              <a:off x="3520" y="2512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07" name="Rectangle 119"/>
            <p:cNvSpPr>
              <a:spLocks noChangeArrowheads="1"/>
            </p:cNvSpPr>
            <p:nvPr/>
          </p:nvSpPr>
          <p:spPr bwMode="auto">
            <a:xfrm>
              <a:off x="4707" y="1466"/>
              <a:ext cx="179" cy="30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08" name="Rectangle 120"/>
            <p:cNvSpPr>
              <a:spLocks noChangeArrowheads="1"/>
            </p:cNvSpPr>
            <p:nvPr/>
          </p:nvSpPr>
          <p:spPr bwMode="auto">
            <a:xfrm>
              <a:off x="4744" y="1466"/>
              <a:ext cx="94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09" name="Rectangle 121"/>
            <p:cNvSpPr>
              <a:spLocks noChangeArrowheads="1"/>
            </p:cNvSpPr>
            <p:nvPr/>
          </p:nvSpPr>
          <p:spPr bwMode="auto">
            <a:xfrm>
              <a:off x="4707" y="1964"/>
              <a:ext cx="179" cy="28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10" name="Rectangle 122"/>
            <p:cNvSpPr>
              <a:spLocks noChangeArrowheads="1"/>
            </p:cNvSpPr>
            <p:nvPr/>
          </p:nvSpPr>
          <p:spPr bwMode="auto">
            <a:xfrm>
              <a:off x="4744" y="1953"/>
              <a:ext cx="94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  <a:endParaRPr lang="en-US" altLang="zh-CN" sz="14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11" name="Freeform 123"/>
            <p:cNvSpPr>
              <a:spLocks/>
            </p:cNvSpPr>
            <p:nvPr/>
          </p:nvSpPr>
          <p:spPr bwMode="auto">
            <a:xfrm>
              <a:off x="4792" y="2108"/>
              <a:ext cx="226" cy="394"/>
            </a:xfrm>
            <a:custGeom>
              <a:avLst/>
              <a:gdLst>
                <a:gd name="T0" fmla="*/ 2226 w 193"/>
                <a:gd name="T1" fmla="*/ 0 h 313"/>
                <a:gd name="T2" fmla="*/ 5319 w 193"/>
                <a:gd name="T3" fmla="*/ 0 h 313"/>
                <a:gd name="T4" fmla="*/ 5319 w 193"/>
                <a:gd name="T5" fmla="*/ 23801 h 313"/>
                <a:gd name="T6" fmla="*/ 0 w 193"/>
                <a:gd name="T7" fmla="*/ 23801 h 313"/>
                <a:gd name="T8" fmla="*/ 0 w 193"/>
                <a:gd name="T9" fmla="*/ 39263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313"/>
                <a:gd name="T17" fmla="*/ 193 w 193"/>
                <a:gd name="T18" fmla="*/ 313 h 3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313">
                  <a:moveTo>
                    <a:pt x="81" y="0"/>
                  </a:moveTo>
                  <a:lnTo>
                    <a:pt x="193" y="0"/>
                  </a:lnTo>
                  <a:lnTo>
                    <a:pt x="193" y="189"/>
                  </a:lnTo>
                  <a:lnTo>
                    <a:pt x="0" y="189"/>
                  </a:lnTo>
                  <a:lnTo>
                    <a:pt x="0" y="31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2" name="Freeform 124"/>
            <p:cNvSpPr>
              <a:spLocks/>
            </p:cNvSpPr>
            <p:nvPr/>
          </p:nvSpPr>
          <p:spPr bwMode="auto">
            <a:xfrm>
              <a:off x="4574" y="1228"/>
              <a:ext cx="218" cy="291"/>
            </a:xfrm>
            <a:custGeom>
              <a:avLst/>
              <a:gdLst>
                <a:gd name="T0" fmla="*/ 3556 w 185"/>
                <a:gd name="T1" fmla="*/ 29480 h 231"/>
                <a:gd name="T2" fmla="*/ 0 w 185"/>
                <a:gd name="T3" fmla="*/ 29480 h 231"/>
                <a:gd name="T4" fmla="*/ 0 w 185"/>
                <a:gd name="T5" fmla="*/ 14747 h 231"/>
                <a:gd name="T6" fmla="*/ 5818 w 185"/>
                <a:gd name="T7" fmla="*/ 14747 h 231"/>
                <a:gd name="T8" fmla="*/ 5818 w 185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5"/>
                <a:gd name="T16" fmla="*/ 0 h 231"/>
                <a:gd name="T17" fmla="*/ 185 w 185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5" h="231">
                  <a:moveTo>
                    <a:pt x="113" y="231"/>
                  </a:moveTo>
                  <a:lnTo>
                    <a:pt x="0" y="231"/>
                  </a:lnTo>
                  <a:lnTo>
                    <a:pt x="0" y="115"/>
                  </a:lnTo>
                  <a:lnTo>
                    <a:pt x="185" y="115"/>
                  </a:lnTo>
                  <a:lnTo>
                    <a:pt x="185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3" name="Freeform 125"/>
            <p:cNvSpPr>
              <a:spLocks/>
            </p:cNvSpPr>
            <p:nvPr/>
          </p:nvSpPr>
          <p:spPr bwMode="auto">
            <a:xfrm>
              <a:off x="4886" y="1228"/>
              <a:ext cx="217" cy="394"/>
            </a:xfrm>
            <a:custGeom>
              <a:avLst/>
              <a:gdLst>
                <a:gd name="T0" fmla="*/ 0 w 185"/>
                <a:gd name="T1" fmla="*/ 39263 h 313"/>
                <a:gd name="T2" fmla="*/ 5290 w 185"/>
                <a:gd name="T3" fmla="*/ 39263 h 313"/>
                <a:gd name="T4" fmla="*/ 5290 w 185"/>
                <a:gd name="T5" fmla="*/ 0 h 313"/>
                <a:gd name="T6" fmla="*/ 0 60000 65536"/>
                <a:gd name="T7" fmla="*/ 0 60000 65536"/>
                <a:gd name="T8" fmla="*/ 0 60000 65536"/>
                <a:gd name="T9" fmla="*/ 0 w 185"/>
                <a:gd name="T10" fmla="*/ 0 h 313"/>
                <a:gd name="T11" fmla="*/ 185 w 185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" h="313">
                  <a:moveTo>
                    <a:pt x="0" y="313"/>
                  </a:moveTo>
                  <a:lnTo>
                    <a:pt x="185" y="313"/>
                  </a:lnTo>
                  <a:lnTo>
                    <a:pt x="185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4" name="Freeform 126"/>
            <p:cNvSpPr>
              <a:spLocks/>
            </p:cNvSpPr>
            <p:nvPr/>
          </p:nvSpPr>
          <p:spPr bwMode="auto">
            <a:xfrm>
              <a:off x="4886" y="1600"/>
              <a:ext cx="38" cy="42"/>
            </a:xfrm>
            <a:custGeom>
              <a:avLst/>
              <a:gdLst>
                <a:gd name="T0" fmla="*/ 0 w 32"/>
                <a:gd name="T1" fmla="*/ 2776 h 33"/>
                <a:gd name="T2" fmla="*/ 302 w 32"/>
                <a:gd name="T3" fmla="*/ 0 h 33"/>
                <a:gd name="T4" fmla="*/ 848 w 32"/>
                <a:gd name="T5" fmla="*/ 0 h 33"/>
                <a:gd name="T6" fmla="*/ 1179 w 32"/>
                <a:gd name="T7" fmla="*/ 2776 h 33"/>
                <a:gd name="T8" fmla="*/ 848 w 32"/>
                <a:gd name="T9" fmla="*/ 5079 h 33"/>
                <a:gd name="T10" fmla="*/ 302 w 32"/>
                <a:gd name="T11" fmla="*/ 5079 h 33"/>
                <a:gd name="T12" fmla="*/ 0 w 32"/>
                <a:gd name="T13" fmla="*/ 2776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3"/>
                <a:gd name="T23" fmla="*/ 32 w 32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3">
                  <a:moveTo>
                    <a:pt x="0" y="17"/>
                  </a:moveTo>
                  <a:lnTo>
                    <a:pt x="8" y="0"/>
                  </a:lnTo>
                  <a:lnTo>
                    <a:pt x="24" y="0"/>
                  </a:lnTo>
                  <a:lnTo>
                    <a:pt x="32" y="17"/>
                  </a:lnTo>
                  <a:lnTo>
                    <a:pt x="24" y="33"/>
                  </a:lnTo>
                  <a:lnTo>
                    <a:pt x="8" y="3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5" name="Freeform 127"/>
            <p:cNvSpPr>
              <a:spLocks/>
            </p:cNvSpPr>
            <p:nvPr/>
          </p:nvSpPr>
          <p:spPr bwMode="auto">
            <a:xfrm>
              <a:off x="4886" y="2087"/>
              <a:ext cx="38" cy="42"/>
            </a:xfrm>
            <a:custGeom>
              <a:avLst/>
              <a:gdLst>
                <a:gd name="T0" fmla="*/ 0 w 32"/>
                <a:gd name="T1" fmla="*/ 2776 h 33"/>
                <a:gd name="T2" fmla="*/ 302 w 32"/>
                <a:gd name="T3" fmla="*/ 0 h 33"/>
                <a:gd name="T4" fmla="*/ 848 w 32"/>
                <a:gd name="T5" fmla="*/ 0 h 33"/>
                <a:gd name="T6" fmla="*/ 1179 w 32"/>
                <a:gd name="T7" fmla="*/ 2776 h 33"/>
                <a:gd name="T8" fmla="*/ 848 w 32"/>
                <a:gd name="T9" fmla="*/ 5079 h 33"/>
                <a:gd name="T10" fmla="*/ 302 w 32"/>
                <a:gd name="T11" fmla="*/ 5079 h 33"/>
                <a:gd name="T12" fmla="*/ 0 w 32"/>
                <a:gd name="T13" fmla="*/ 2776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3"/>
                <a:gd name="T23" fmla="*/ 32 w 32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3">
                  <a:moveTo>
                    <a:pt x="0" y="17"/>
                  </a:moveTo>
                  <a:lnTo>
                    <a:pt x="8" y="0"/>
                  </a:lnTo>
                  <a:lnTo>
                    <a:pt x="24" y="0"/>
                  </a:lnTo>
                  <a:lnTo>
                    <a:pt x="32" y="17"/>
                  </a:lnTo>
                  <a:lnTo>
                    <a:pt x="24" y="33"/>
                  </a:lnTo>
                  <a:lnTo>
                    <a:pt x="8" y="3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6" name="Rectangle 128"/>
            <p:cNvSpPr>
              <a:spLocks noChangeArrowheads="1"/>
            </p:cNvSpPr>
            <p:nvPr/>
          </p:nvSpPr>
          <p:spPr bwMode="auto">
            <a:xfrm>
              <a:off x="3101" y="768"/>
              <a:ext cx="116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U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17" name="Rectangle 129"/>
            <p:cNvSpPr>
              <a:spLocks noChangeArrowheads="1"/>
            </p:cNvSpPr>
            <p:nvPr/>
          </p:nvSpPr>
          <p:spPr bwMode="auto">
            <a:xfrm>
              <a:off x="3207" y="909"/>
              <a:ext cx="139" cy="1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CC</a:t>
              </a:r>
              <a:endParaRPr lang="en-US" altLang="zh-CN" sz="12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18" name="Rectangle 130"/>
            <p:cNvSpPr>
              <a:spLocks noChangeArrowheads="1"/>
            </p:cNvSpPr>
            <p:nvPr/>
          </p:nvSpPr>
          <p:spPr bwMode="auto">
            <a:xfrm>
              <a:off x="3453" y="791"/>
              <a:ext cx="8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19" name="Rectangle 131"/>
            <p:cNvSpPr>
              <a:spLocks noChangeArrowheads="1"/>
            </p:cNvSpPr>
            <p:nvPr/>
          </p:nvSpPr>
          <p:spPr bwMode="auto">
            <a:xfrm>
              <a:off x="3530" y="791"/>
              <a:ext cx="116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20" name="Rectangle 132"/>
            <p:cNvSpPr>
              <a:spLocks noChangeArrowheads="1"/>
            </p:cNvSpPr>
            <p:nvPr/>
          </p:nvSpPr>
          <p:spPr bwMode="auto">
            <a:xfrm>
              <a:off x="3772" y="791"/>
              <a:ext cx="8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21" name="Rectangle 133"/>
            <p:cNvSpPr>
              <a:spLocks noChangeArrowheads="1"/>
            </p:cNvSpPr>
            <p:nvPr/>
          </p:nvSpPr>
          <p:spPr bwMode="auto">
            <a:xfrm>
              <a:off x="3850" y="791"/>
              <a:ext cx="108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22" name="Rectangle 134"/>
            <p:cNvSpPr>
              <a:spLocks noChangeArrowheads="1"/>
            </p:cNvSpPr>
            <p:nvPr/>
          </p:nvSpPr>
          <p:spPr bwMode="auto">
            <a:xfrm>
              <a:off x="4082" y="791"/>
              <a:ext cx="8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23" name="Rectangle 135"/>
            <p:cNvSpPr>
              <a:spLocks noChangeArrowheads="1"/>
            </p:cNvSpPr>
            <p:nvPr/>
          </p:nvSpPr>
          <p:spPr bwMode="auto">
            <a:xfrm>
              <a:off x="4161" y="791"/>
              <a:ext cx="108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24" name="Rectangle 136"/>
            <p:cNvSpPr>
              <a:spLocks noChangeArrowheads="1"/>
            </p:cNvSpPr>
            <p:nvPr/>
          </p:nvSpPr>
          <p:spPr bwMode="auto">
            <a:xfrm>
              <a:off x="4397" y="791"/>
              <a:ext cx="225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NC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25" name="Rectangle 137"/>
            <p:cNvSpPr>
              <a:spLocks noChangeArrowheads="1"/>
            </p:cNvSpPr>
            <p:nvPr/>
          </p:nvSpPr>
          <p:spPr bwMode="auto">
            <a:xfrm>
              <a:off x="4704" y="791"/>
              <a:ext cx="8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26" name="Rectangle 138"/>
            <p:cNvSpPr>
              <a:spLocks noChangeArrowheads="1"/>
            </p:cNvSpPr>
            <p:nvPr/>
          </p:nvSpPr>
          <p:spPr bwMode="auto">
            <a:xfrm>
              <a:off x="4782" y="791"/>
              <a:ext cx="108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27" name="Rectangle 139"/>
            <p:cNvSpPr>
              <a:spLocks noChangeArrowheads="1"/>
            </p:cNvSpPr>
            <p:nvPr/>
          </p:nvSpPr>
          <p:spPr bwMode="auto">
            <a:xfrm>
              <a:off x="5024" y="791"/>
              <a:ext cx="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28" name="Rectangle 140"/>
            <p:cNvSpPr>
              <a:spLocks noChangeArrowheads="1"/>
            </p:cNvSpPr>
            <p:nvPr/>
          </p:nvSpPr>
          <p:spPr bwMode="auto">
            <a:xfrm>
              <a:off x="5103" y="791"/>
              <a:ext cx="198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29" name="Rectangle 141"/>
            <p:cNvSpPr>
              <a:spLocks noChangeArrowheads="1"/>
            </p:cNvSpPr>
            <p:nvPr/>
          </p:nvSpPr>
          <p:spPr bwMode="auto">
            <a:xfrm>
              <a:off x="3430" y="2729"/>
              <a:ext cx="8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30" name="Rectangle 142"/>
            <p:cNvSpPr>
              <a:spLocks noChangeArrowheads="1"/>
            </p:cNvSpPr>
            <p:nvPr/>
          </p:nvSpPr>
          <p:spPr bwMode="auto">
            <a:xfrm>
              <a:off x="3507" y="2729"/>
              <a:ext cx="108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31" name="Rectangle 143"/>
            <p:cNvSpPr>
              <a:spLocks noChangeArrowheads="1"/>
            </p:cNvSpPr>
            <p:nvPr/>
          </p:nvSpPr>
          <p:spPr bwMode="auto">
            <a:xfrm>
              <a:off x="3119" y="2729"/>
              <a:ext cx="8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32" name="Rectangle 144"/>
            <p:cNvSpPr>
              <a:spLocks noChangeArrowheads="1"/>
            </p:cNvSpPr>
            <p:nvPr/>
          </p:nvSpPr>
          <p:spPr bwMode="auto">
            <a:xfrm>
              <a:off x="3196" y="2729"/>
              <a:ext cx="108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33" name="Rectangle 145"/>
            <p:cNvSpPr>
              <a:spLocks noChangeArrowheads="1"/>
            </p:cNvSpPr>
            <p:nvPr/>
          </p:nvSpPr>
          <p:spPr bwMode="auto">
            <a:xfrm>
              <a:off x="3743" y="2729"/>
              <a:ext cx="225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NC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34" name="Rectangle 146"/>
            <p:cNvSpPr>
              <a:spLocks noChangeArrowheads="1"/>
            </p:cNvSpPr>
            <p:nvPr/>
          </p:nvSpPr>
          <p:spPr bwMode="auto">
            <a:xfrm>
              <a:off x="4363" y="2729"/>
              <a:ext cx="8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35" name="Rectangle 147"/>
            <p:cNvSpPr>
              <a:spLocks noChangeArrowheads="1"/>
            </p:cNvSpPr>
            <p:nvPr/>
          </p:nvSpPr>
          <p:spPr bwMode="auto">
            <a:xfrm>
              <a:off x="4440" y="2729"/>
              <a:ext cx="116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D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36" name="Rectangle 148"/>
            <p:cNvSpPr>
              <a:spLocks noChangeArrowheads="1"/>
            </p:cNvSpPr>
            <p:nvPr/>
          </p:nvSpPr>
          <p:spPr bwMode="auto">
            <a:xfrm>
              <a:off x="4050" y="2729"/>
              <a:ext cx="8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37" name="Rectangle 149"/>
            <p:cNvSpPr>
              <a:spLocks noChangeArrowheads="1"/>
            </p:cNvSpPr>
            <p:nvPr/>
          </p:nvSpPr>
          <p:spPr bwMode="auto">
            <a:xfrm>
              <a:off x="4130" y="2729"/>
              <a:ext cx="108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38" name="Rectangle 150"/>
            <p:cNvSpPr>
              <a:spLocks noChangeArrowheads="1"/>
            </p:cNvSpPr>
            <p:nvPr/>
          </p:nvSpPr>
          <p:spPr bwMode="auto">
            <a:xfrm>
              <a:off x="4682" y="2729"/>
              <a:ext cx="8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39" name="Rectangle 151"/>
            <p:cNvSpPr>
              <a:spLocks noChangeArrowheads="1"/>
            </p:cNvSpPr>
            <p:nvPr/>
          </p:nvSpPr>
          <p:spPr bwMode="auto">
            <a:xfrm>
              <a:off x="4760" y="2729"/>
              <a:ext cx="204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40" name="Rectangle 152"/>
            <p:cNvSpPr>
              <a:spLocks noChangeArrowheads="1"/>
            </p:cNvSpPr>
            <p:nvPr/>
          </p:nvSpPr>
          <p:spPr bwMode="auto">
            <a:xfrm>
              <a:off x="4927" y="2729"/>
              <a:ext cx="356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GND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41" name="Freeform 153"/>
            <p:cNvSpPr>
              <a:spLocks/>
            </p:cNvSpPr>
            <p:nvPr/>
          </p:nvSpPr>
          <p:spPr bwMode="auto">
            <a:xfrm>
              <a:off x="3549" y="1228"/>
              <a:ext cx="1158" cy="487"/>
            </a:xfrm>
            <a:custGeom>
              <a:avLst/>
              <a:gdLst>
                <a:gd name="T0" fmla="*/ 27171 w 989"/>
                <a:gd name="T1" fmla="*/ 48291 h 387"/>
                <a:gd name="T2" fmla="*/ 0 w 989"/>
                <a:gd name="T3" fmla="*/ 48291 h 387"/>
                <a:gd name="T4" fmla="*/ 0 w 989"/>
                <a:gd name="T5" fmla="*/ 0 h 387"/>
                <a:gd name="T6" fmla="*/ 0 60000 65536"/>
                <a:gd name="T7" fmla="*/ 0 60000 65536"/>
                <a:gd name="T8" fmla="*/ 0 60000 65536"/>
                <a:gd name="T9" fmla="*/ 0 w 989"/>
                <a:gd name="T10" fmla="*/ 0 h 387"/>
                <a:gd name="T11" fmla="*/ 989 w 989"/>
                <a:gd name="T12" fmla="*/ 387 h 3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89" h="387">
                  <a:moveTo>
                    <a:pt x="989" y="387"/>
                  </a:moveTo>
                  <a:lnTo>
                    <a:pt x="0" y="387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2" name="Freeform 154"/>
            <p:cNvSpPr>
              <a:spLocks/>
            </p:cNvSpPr>
            <p:nvPr/>
          </p:nvSpPr>
          <p:spPr bwMode="auto">
            <a:xfrm>
              <a:off x="3859" y="1228"/>
              <a:ext cx="848" cy="436"/>
            </a:xfrm>
            <a:custGeom>
              <a:avLst/>
              <a:gdLst>
                <a:gd name="T0" fmla="*/ 0 w 724"/>
                <a:gd name="T1" fmla="*/ 0 h 346"/>
                <a:gd name="T2" fmla="*/ 0 w 724"/>
                <a:gd name="T3" fmla="*/ 44417 h 346"/>
                <a:gd name="T4" fmla="*/ 20010 w 724"/>
                <a:gd name="T5" fmla="*/ 44417 h 346"/>
                <a:gd name="T6" fmla="*/ 0 60000 65536"/>
                <a:gd name="T7" fmla="*/ 0 60000 65536"/>
                <a:gd name="T8" fmla="*/ 0 60000 65536"/>
                <a:gd name="T9" fmla="*/ 0 w 724"/>
                <a:gd name="T10" fmla="*/ 0 h 346"/>
                <a:gd name="T11" fmla="*/ 724 w 724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4" h="346">
                  <a:moveTo>
                    <a:pt x="0" y="0"/>
                  </a:moveTo>
                  <a:lnTo>
                    <a:pt x="0" y="346"/>
                  </a:lnTo>
                  <a:lnTo>
                    <a:pt x="724" y="34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3" name="Freeform 155"/>
            <p:cNvSpPr>
              <a:spLocks/>
            </p:cNvSpPr>
            <p:nvPr/>
          </p:nvSpPr>
          <p:spPr bwMode="auto">
            <a:xfrm>
              <a:off x="4171" y="1228"/>
              <a:ext cx="536" cy="343"/>
            </a:xfrm>
            <a:custGeom>
              <a:avLst/>
              <a:gdLst>
                <a:gd name="T0" fmla="*/ 0 w 458"/>
                <a:gd name="T1" fmla="*/ 0 h 272"/>
                <a:gd name="T2" fmla="*/ 0 w 458"/>
                <a:gd name="T3" fmla="*/ 35552 h 272"/>
                <a:gd name="T4" fmla="*/ 12440 w 458"/>
                <a:gd name="T5" fmla="*/ 35552 h 272"/>
                <a:gd name="T6" fmla="*/ 0 60000 65536"/>
                <a:gd name="T7" fmla="*/ 0 60000 65536"/>
                <a:gd name="T8" fmla="*/ 0 60000 65536"/>
                <a:gd name="T9" fmla="*/ 0 w 458"/>
                <a:gd name="T10" fmla="*/ 0 h 272"/>
                <a:gd name="T11" fmla="*/ 458 w 458"/>
                <a:gd name="T12" fmla="*/ 272 h 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8" h="272">
                  <a:moveTo>
                    <a:pt x="0" y="0"/>
                  </a:moveTo>
                  <a:lnTo>
                    <a:pt x="0" y="272"/>
                  </a:lnTo>
                  <a:lnTo>
                    <a:pt x="458" y="272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4" name="Freeform 156"/>
            <p:cNvSpPr>
              <a:spLocks/>
            </p:cNvSpPr>
            <p:nvPr/>
          </p:nvSpPr>
          <p:spPr bwMode="auto">
            <a:xfrm>
              <a:off x="4481" y="2201"/>
              <a:ext cx="226" cy="301"/>
            </a:xfrm>
            <a:custGeom>
              <a:avLst/>
              <a:gdLst>
                <a:gd name="T0" fmla="*/ 5319 w 193"/>
                <a:gd name="T1" fmla="*/ 0 h 239"/>
                <a:gd name="T2" fmla="*/ 0 w 193"/>
                <a:gd name="T3" fmla="*/ 0 h 239"/>
                <a:gd name="T4" fmla="*/ 0 w 193"/>
                <a:gd name="T5" fmla="*/ 30303 h 239"/>
                <a:gd name="T6" fmla="*/ 0 60000 65536"/>
                <a:gd name="T7" fmla="*/ 0 60000 65536"/>
                <a:gd name="T8" fmla="*/ 0 60000 65536"/>
                <a:gd name="T9" fmla="*/ 0 w 193"/>
                <a:gd name="T10" fmla="*/ 0 h 239"/>
                <a:gd name="T11" fmla="*/ 193 w 193"/>
                <a:gd name="T12" fmla="*/ 239 h 2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239">
                  <a:moveTo>
                    <a:pt x="193" y="0"/>
                  </a:moveTo>
                  <a:lnTo>
                    <a:pt x="0" y="0"/>
                  </a:lnTo>
                  <a:lnTo>
                    <a:pt x="0" y="239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5" name="Freeform 157"/>
            <p:cNvSpPr>
              <a:spLocks/>
            </p:cNvSpPr>
            <p:nvPr/>
          </p:nvSpPr>
          <p:spPr bwMode="auto">
            <a:xfrm>
              <a:off x="4171" y="2160"/>
              <a:ext cx="536" cy="342"/>
            </a:xfrm>
            <a:custGeom>
              <a:avLst/>
              <a:gdLst>
                <a:gd name="T0" fmla="*/ 12440 w 458"/>
                <a:gd name="T1" fmla="*/ 0 h 272"/>
                <a:gd name="T2" fmla="*/ 0 w 458"/>
                <a:gd name="T3" fmla="*/ 0 h 272"/>
                <a:gd name="T4" fmla="*/ 0 w 458"/>
                <a:gd name="T5" fmla="*/ 33374 h 272"/>
                <a:gd name="T6" fmla="*/ 0 60000 65536"/>
                <a:gd name="T7" fmla="*/ 0 60000 65536"/>
                <a:gd name="T8" fmla="*/ 0 60000 65536"/>
                <a:gd name="T9" fmla="*/ 0 w 458"/>
                <a:gd name="T10" fmla="*/ 0 h 272"/>
                <a:gd name="T11" fmla="*/ 458 w 458"/>
                <a:gd name="T12" fmla="*/ 272 h 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8" h="272">
                  <a:moveTo>
                    <a:pt x="458" y="0"/>
                  </a:moveTo>
                  <a:lnTo>
                    <a:pt x="0" y="0"/>
                  </a:lnTo>
                  <a:lnTo>
                    <a:pt x="0" y="272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6" name="Freeform 158"/>
            <p:cNvSpPr>
              <a:spLocks/>
            </p:cNvSpPr>
            <p:nvPr/>
          </p:nvSpPr>
          <p:spPr bwMode="auto">
            <a:xfrm>
              <a:off x="3549" y="2057"/>
              <a:ext cx="1158" cy="445"/>
            </a:xfrm>
            <a:custGeom>
              <a:avLst/>
              <a:gdLst>
                <a:gd name="T0" fmla="*/ 0 w 989"/>
                <a:gd name="T1" fmla="*/ 43180 h 354"/>
                <a:gd name="T2" fmla="*/ 0 w 989"/>
                <a:gd name="T3" fmla="*/ 0 h 354"/>
                <a:gd name="T4" fmla="*/ 27171 w 989"/>
                <a:gd name="T5" fmla="*/ 0 h 354"/>
                <a:gd name="T6" fmla="*/ 0 60000 65536"/>
                <a:gd name="T7" fmla="*/ 0 60000 65536"/>
                <a:gd name="T8" fmla="*/ 0 60000 65536"/>
                <a:gd name="T9" fmla="*/ 0 w 989"/>
                <a:gd name="T10" fmla="*/ 0 h 354"/>
                <a:gd name="T11" fmla="*/ 989 w 989"/>
                <a:gd name="T12" fmla="*/ 354 h 3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89" h="354">
                  <a:moveTo>
                    <a:pt x="0" y="354"/>
                  </a:moveTo>
                  <a:lnTo>
                    <a:pt x="0" y="0"/>
                  </a:lnTo>
                  <a:lnTo>
                    <a:pt x="989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7" name="Freeform 159"/>
            <p:cNvSpPr>
              <a:spLocks/>
            </p:cNvSpPr>
            <p:nvPr/>
          </p:nvSpPr>
          <p:spPr bwMode="auto">
            <a:xfrm>
              <a:off x="3238" y="2004"/>
              <a:ext cx="1469" cy="498"/>
            </a:xfrm>
            <a:custGeom>
              <a:avLst/>
              <a:gdLst>
                <a:gd name="T0" fmla="*/ 34801 w 1254"/>
                <a:gd name="T1" fmla="*/ 0 h 396"/>
                <a:gd name="T2" fmla="*/ 0 w 1254"/>
                <a:gd name="T3" fmla="*/ 0 h 396"/>
                <a:gd name="T4" fmla="*/ 0 w 1254"/>
                <a:gd name="T5" fmla="*/ 48725 h 396"/>
                <a:gd name="T6" fmla="*/ 0 60000 65536"/>
                <a:gd name="T7" fmla="*/ 0 60000 65536"/>
                <a:gd name="T8" fmla="*/ 0 60000 65536"/>
                <a:gd name="T9" fmla="*/ 0 w 1254"/>
                <a:gd name="T10" fmla="*/ 0 h 396"/>
                <a:gd name="T11" fmla="*/ 1254 w 1254"/>
                <a:gd name="T12" fmla="*/ 396 h 3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4" h="396">
                  <a:moveTo>
                    <a:pt x="1254" y="0"/>
                  </a:moveTo>
                  <a:lnTo>
                    <a:pt x="0" y="0"/>
                  </a:lnTo>
                  <a:lnTo>
                    <a:pt x="0" y="39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8" name="Rectangle 160"/>
            <p:cNvSpPr>
              <a:spLocks noChangeArrowheads="1"/>
            </p:cNvSpPr>
            <p:nvPr/>
          </p:nvSpPr>
          <p:spPr bwMode="auto">
            <a:xfrm>
              <a:off x="3945" y="1736"/>
              <a:ext cx="516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74LS20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8749" name="Rectangle 161"/>
            <p:cNvSpPr>
              <a:spLocks noChangeArrowheads="1"/>
            </p:cNvSpPr>
            <p:nvPr/>
          </p:nvSpPr>
          <p:spPr bwMode="auto">
            <a:xfrm>
              <a:off x="4137" y="2932"/>
              <a:ext cx="19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(b)</a:t>
              </a:r>
              <a:endParaRPr lang="en-US" altLang="zh-CN" sz="20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57200"/>
            <a:ext cx="4876800" cy="6096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20.3.2   </a:t>
            </a: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三态输出“与非”门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2185988"/>
            <a:ext cx="2435225" cy="3681412"/>
            <a:chOff x="336" y="1332"/>
            <a:chExt cx="1390" cy="2319"/>
          </a:xfrm>
        </p:grpSpPr>
        <p:sp>
          <p:nvSpPr>
            <p:cNvPr id="134148" name="AutoShape 4" descr="10%"/>
            <p:cNvSpPr>
              <a:spLocks noChangeArrowheads="1"/>
            </p:cNvSpPr>
            <p:nvPr/>
          </p:nvSpPr>
          <p:spPr bwMode="auto">
            <a:xfrm>
              <a:off x="336" y="1332"/>
              <a:ext cx="1390" cy="2319"/>
            </a:xfrm>
            <a:prstGeom prst="verticalScroll">
              <a:avLst>
                <a:gd name="adj" fmla="val 12500"/>
              </a:avLst>
            </a:prstGeom>
            <a:pattFill prst="pct10">
              <a:fgClr>
                <a:srgbClr val="33CCFF"/>
              </a:fgClr>
              <a:bgClr>
                <a:srgbClr val="FFFFFF"/>
              </a:bgClr>
            </a:pattFill>
            <a:ln w="28575" cap="sq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fontAlgn="auto">
                <a:spcBef>
                  <a:spcPct val="3000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当控制端为高电平</a:t>
              </a: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“</a:t>
              </a: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”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时，实现正常的“与非”逻辑关系</a:t>
              </a:r>
              <a:endPara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algn="ctr" fontAlgn="auto">
                <a:spcBef>
                  <a:spcPct val="30000"/>
                </a:spcBef>
                <a:spcAft>
                  <a:spcPts val="0"/>
                </a:spcAft>
                <a:defRPr/>
              </a:pPr>
              <a:r>
                <a:rPr lang="zh-CN" altLang="en-US" sz="28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 </a:t>
              </a:r>
              <a:r>
                <a:rPr lang="en-US" altLang="zh-CN" sz="28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=</a:t>
              </a:r>
              <a:r>
                <a:rPr lang="en-US" altLang="zh-CN" sz="28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A•B</a:t>
              </a:r>
              <a:endPara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7003" name="Line 5" descr="10%"/>
            <p:cNvSpPr>
              <a:spLocks noChangeShapeType="1"/>
            </p:cNvSpPr>
            <p:nvPr/>
          </p:nvSpPr>
          <p:spPr bwMode="auto">
            <a:xfrm>
              <a:off x="1028" y="3270"/>
              <a:ext cx="30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3810000" y="4643438"/>
            <a:ext cx="717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“1”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05200" y="2357438"/>
            <a:ext cx="1905000" cy="3230562"/>
            <a:chOff x="2064" y="1440"/>
            <a:chExt cx="1200" cy="2035"/>
          </a:xfrm>
        </p:grpSpPr>
        <p:sp>
          <p:nvSpPr>
            <p:cNvPr id="36989" name="Text Box 8"/>
            <p:cNvSpPr txBox="1">
              <a:spLocks noChangeArrowheads="1"/>
            </p:cNvSpPr>
            <p:nvPr/>
          </p:nvSpPr>
          <p:spPr bwMode="auto">
            <a:xfrm>
              <a:off x="2064" y="3148"/>
              <a:ext cx="9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控制端</a:t>
              </a:r>
            </a:p>
          </p:txBody>
        </p:sp>
        <p:grpSp>
          <p:nvGrpSpPr>
            <p:cNvPr id="36990" name="Group 9"/>
            <p:cNvGrpSpPr>
              <a:grpSpLocks/>
            </p:cNvGrpSpPr>
            <p:nvPr/>
          </p:nvGrpSpPr>
          <p:grpSpPr bwMode="auto">
            <a:xfrm>
              <a:off x="2208" y="1440"/>
              <a:ext cx="1056" cy="1481"/>
              <a:chOff x="2304" y="1440"/>
              <a:chExt cx="1104" cy="1481"/>
            </a:xfrm>
          </p:grpSpPr>
          <p:sp>
            <p:nvSpPr>
              <p:cNvPr id="36991" name="Line 10"/>
              <p:cNvSpPr>
                <a:spLocks noChangeShapeType="1"/>
              </p:cNvSpPr>
              <p:nvPr/>
            </p:nvSpPr>
            <p:spPr bwMode="auto">
              <a:xfrm>
                <a:off x="2544" y="2544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6992" name="Group 11"/>
              <p:cNvGrpSpPr>
                <a:grpSpLocks/>
              </p:cNvGrpSpPr>
              <p:nvPr/>
            </p:nvGrpSpPr>
            <p:grpSpPr bwMode="auto">
              <a:xfrm>
                <a:off x="2976" y="1632"/>
                <a:ext cx="432" cy="288"/>
                <a:chOff x="2928" y="2448"/>
                <a:chExt cx="432" cy="336"/>
              </a:xfrm>
            </p:grpSpPr>
            <p:grpSp>
              <p:nvGrpSpPr>
                <p:cNvPr id="36996" name="Group 12"/>
                <p:cNvGrpSpPr>
                  <a:grpSpLocks/>
                </p:cNvGrpSpPr>
                <p:nvPr/>
              </p:nvGrpSpPr>
              <p:grpSpPr bwMode="auto">
                <a:xfrm>
                  <a:off x="3024" y="2448"/>
                  <a:ext cx="192" cy="336"/>
                  <a:chOff x="864" y="2976"/>
                  <a:chExt cx="192" cy="336"/>
                </a:xfrm>
              </p:grpSpPr>
              <p:sp>
                <p:nvSpPr>
                  <p:cNvPr id="36998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2976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99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4" y="3024"/>
                    <a:ext cx="192" cy="144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00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3024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01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3168"/>
                    <a:ext cx="192" cy="144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6997" name="Line 17"/>
                <p:cNvSpPr>
                  <a:spLocks noChangeShapeType="1"/>
                </p:cNvSpPr>
                <p:nvPr/>
              </p:nvSpPr>
              <p:spPr bwMode="auto">
                <a:xfrm>
                  <a:off x="2928" y="2640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993" name="Line 18"/>
              <p:cNvSpPr>
                <a:spLocks noChangeShapeType="1"/>
              </p:cNvSpPr>
              <p:nvPr/>
            </p:nvSpPr>
            <p:spPr bwMode="auto">
              <a:xfrm>
                <a:off x="2976" y="1802"/>
                <a:ext cx="0" cy="7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94" name="Rectangle 19"/>
              <p:cNvSpPr>
                <a:spLocks noChangeArrowheads="1"/>
              </p:cNvSpPr>
              <p:nvPr/>
            </p:nvSpPr>
            <p:spPr bwMode="auto">
              <a:xfrm>
                <a:off x="2976" y="1440"/>
                <a:ext cx="30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CC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 D</a:t>
                </a:r>
              </a:p>
            </p:txBody>
          </p:sp>
          <p:sp>
            <p:nvSpPr>
              <p:cNvPr id="36995" name="Rectangle 20"/>
              <p:cNvSpPr>
                <a:spLocks noChangeArrowheads="1"/>
              </p:cNvSpPr>
              <p:nvPr/>
            </p:nvSpPr>
            <p:spPr bwMode="auto">
              <a:xfrm>
                <a:off x="2304" y="2688"/>
                <a:ext cx="22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i="1">
                    <a:solidFill>
                      <a:srgbClr val="CC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E</a:t>
                </a:r>
                <a:endPara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134165" name="Rectangle 21"/>
          <p:cNvSpPr>
            <a:spLocks noChangeArrowheads="1"/>
          </p:cNvSpPr>
          <p:nvPr/>
        </p:nvSpPr>
        <p:spPr bwMode="auto">
          <a:xfrm>
            <a:off x="914400" y="1366838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电路</a:t>
            </a:r>
          </a:p>
        </p:txBody>
      </p:sp>
      <p:grpSp>
        <p:nvGrpSpPr>
          <p:cNvPr id="36871" name="Group 22"/>
          <p:cNvGrpSpPr>
            <a:grpSpLocks/>
          </p:cNvGrpSpPr>
          <p:nvPr/>
        </p:nvGrpSpPr>
        <p:grpSpPr bwMode="auto">
          <a:xfrm>
            <a:off x="990600" y="1062038"/>
            <a:ext cx="4886325" cy="171450"/>
            <a:chOff x="528" y="624"/>
            <a:chExt cx="3078" cy="108"/>
          </a:xfrm>
        </p:grpSpPr>
        <p:pic>
          <p:nvPicPr>
            <p:cNvPr id="36956" name="Picture 2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98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957" name="Picture 2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8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958" name="Picture 2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0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959" name="Picture 2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6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960" name="Picture 2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78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961" name="Picture 2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74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962" name="Picture 2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4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963" name="Picture 3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66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964" name="Picture 3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2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965" name="Picture 3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4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966" name="Picture 3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50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967" name="Picture 3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40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968" name="Picture 3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6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969" name="Picture 3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62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970" name="Picture 3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42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971" name="Picture 3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38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972" name="Picture 3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28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973" name="Picture 4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30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974" name="Picture 4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26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975" name="Picture 4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16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976" name="Picture 4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8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977" name="Picture 4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4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6978" name="Group 45"/>
            <p:cNvGrpSpPr>
              <a:grpSpLocks/>
            </p:cNvGrpSpPr>
            <p:nvPr/>
          </p:nvGrpSpPr>
          <p:grpSpPr bwMode="auto">
            <a:xfrm>
              <a:off x="528" y="624"/>
              <a:ext cx="582" cy="102"/>
              <a:chOff x="4698" y="720"/>
              <a:chExt cx="582" cy="102"/>
            </a:xfrm>
          </p:grpSpPr>
          <p:pic>
            <p:nvPicPr>
              <p:cNvPr id="36983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984" name="Picture 4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985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986" name="Picture 4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987" name="Picture 50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988" name="Picture 51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6979" name="Picture 5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16" y="62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980" name="Picture 5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06" y="62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981" name="Picture 5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8" y="62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982" name="Picture 5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04" y="62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134"/>
          <p:cNvGrpSpPr>
            <a:grpSpLocks/>
          </p:cNvGrpSpPr>
          <p:nvPr/>
        </p:nvGrpSpPr>
        <p:grpSpPr bwMode="auto">
          <a:xfrm>
            <a:off x="4754563" y="2357438"/>
            <a:ext cx="655637" cy="762000"/>
            <a:chOff x="2995" y="1485"/>
            <a:chExt cx="413" cy="480"/>
          </a:xfrm>
        </p:grpSpPr>
        <p:grpSp>
          <p:nvGrpSpPr>
            <p:cNvPr id="36948" name="Group 135"/>
            <p:cNvGrpSpPr>
              <a:grpSpLocks/>
            </p:cNvGrpSpPr>
            <p:nvPr/>
          </p:nvGrpSpPr>
          <p:grpSpPr bwMode="auto">
            <a:xfrm>
              <a:off x="2995" y="1677"/>
              <a:ext cx="413" cy="288"/>
              <a:chOff x="2928" y="2448"/>
              <a:chExt cx="432" cy="336"/>
            </a:xfrm>
          </p:grpSpPr>
          <p:grpSp>
            <p:nvGrpSpPr>
              <p:cNvPr id="36950" name="Group 136"/>
              <p:cNvGrpSpPr>
                <a:grpSpLocks/>
              </p:cNvGrpSpPr>
              <p:nvPr/>
            </p:nvGrpSpPr>
            <p:grpSpPr bwMode="auto">
              <a:xfrm>
                <a:off x="3024" y="2448"/>
                <a:ext cx="192" cy="336"/>
                <a:chOff x="864" y="2976"/>
                <a:chExt cx="192" cy="336"/>
              </a:xfrm>
            </p:grpSpPr>
            <p:sp>
              <p:nvSpPr>
                <p:cNvPr id="36952" name="Line 137"/>
                <p:cNvSpPr>
                  <a:spLocks noChangeShapeType="1"/>
                </p:cNvSpPr>
                <p:nvPr/>
              </p:nvSpPr>
              <p:spPr bwMode="auto">
                <a:xfrm>
                  <a:off x="864" y="297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53" name="Line 138"/>
                <p:cNvSpPr>
                  <a:spLocks noChangeShapeType="1"/>
                </p:cNvSpPr>
                <p:nvPr/>
              </p:nvSpPr>
              <p:spPr bwMode="auto">
                <a:xfrm flipV="1">
                  <a:off x="864" y="3024"/>
                  <a:ext cx="192" cy="144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54" name="Line 139"/>
                <p:cNvSpPr>
                  <a:spLocks noChangeShapeType="1"/>
                </p:cNvSpPr>
                <p:nvPr/>
              </p:nvSpPr>
              <p:spPr bwMode="auto">
                <a:xfrm>
                  <a:off x="1056" y="3024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55" name="Line 140"/>
                <p:cNvSpPr>
                  <a:spLocks noChangeShapeType="1"/>
                </p:cNvSpPr>
                <p:nvPr/>
              </p:nvSpPr>
              <p:spPr bwMode="auto">
                <a:xfrm>
                  <a:off x="864" y="3168"/>
                  <a:ext cx="192" cy="144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951" name="Line 141"/>
              <p:cNvSpPr>
                <a:spLocks noChangeShapeType="1"/>
              </p:cNvSpPr>
              <p:nvPr/>
            </p:nvSpPr>
            <p:spPr bwMode="auto">
              <a:xfrm>
                <a:off x="2928" y="2640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949" name="Rectangle 142"/>
            <p:cNvSpPr>
              <a:spLocks noChangeArrowheads="1"/>
            </p:cNvSpPr>
            <p:nvPr/>
          </p:nvSpPr>
          <p:spPr bwMode="auto">
            <a:xfrm>
              <a:off x="2995" y="1485"/>
              <a:ext cx="2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D</a:t>
              </a:r>
            </a:p>
          </p:txBody>
        </p:sp>
      </p:grpSp>
      <p:sp>
        <p:nvSpPr>
          <p:cNvPr id="134287" name="AutoShape 143"/>
          <p:cNvSpPr>
            <a:spLocks noChangeArrowheads="1"/>
          </p:cNvSpPr>
          <p:nvPr/>
        </p:nvSpPr>
        <p:spPr bwMode="auto">
          <a:xfrm>
            <a:off x="3048000" y="2052638"/>
            <a:ext cx="838200" cy="533400"/>
          </a:xfrm>
          <a:prstGeom prst="wedgeEllipseCallout">
            <a:avLst>
              <a:gd name="adj1" fmla="val 191097"/>
              <a:gd name="adj2" fmla="val 86606"/>
            </a:avLst>
          </a:prstGeom>
          <a:solidFill>
            <a:srgbClr val="FFFFCC"/>
          </a:solidFill>
          <a:ln w="2857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截止</a:t>
            </a:r>
          </a:p>
        </p:txBody>
      </p:sp>
      <p:grpSp>
        <p:nvGrpSpPr>
          <p:cNvPr id="36874" name="Group 144"/>
          <p:cNvGrpSpPr>
            <a:grpSpLocks/>
          </p:cNvGrpSpPr>
          <p:nvPr/>
        </p:nvGrpSpPr>
        <p:grpSpPr bwMode="auto">
          <a:xfrm>
            <a:off x="2667000" y="1443038"/>
            <a:ext cx="6248400" cy="4267200"/>
            <a:chOff x="1680" y="909"/>
            <a:chExt cx="3936" cy="2688"/>
          </a:xfrm>
        </p:grpSpPr>
        <p:sp>
          <p:nvSpPr>
            <p:cNvPr id="36875" name="Oval 145"/>
            <p:cNvSpPr>
              <a:spLocks noChangeArrowheads="1"/>
            </p:cNvSpPr>
            <p:nvPr/>
          </p:nvSpPr>
          <p:spPr bwMode="auto">
            <a:xfrm>
              <a:off x="4923" y="978"/>
              <a:ext cx="80" cy="8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36876" name="Rectangle 146"/>
            <p:cNvSpPr>
              <a:spLocks noChangeArrowheads="1"/>
            </p:cNvSpPr>
            <p:nvPr/>
          </p:nvSpPr>
          <p:spPr bwMode="auto">
            <a:xfrm>
              <a:off x="4407" y="2567"/>
              <a:ext cx="33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T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36877" name="Text Box 147"/>
            <p:cNvSpPr txBox="1">
              <a:spLocks noChangeArrowheads="1"/>
            </p:cNvSpPr>
            <p:nvPr/>
          </p:nvSpPr>
          <p:spPr bwMode="auto">
            <a:xfrm>
              <a:off x="5071" y="2240"/>
              <a:ext cx="3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</a:t>
              </a:r>
              <a:endParaRPr lang="en-US" altLang="zh-CN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36878" name="Text Box 148"/>
            <p:cNvSpPr txBox="1">
              <a:spLocks noChangeArrowheads="1"/>
            </p:cNvSpPr>
            <p:nvPr/>
          </p:nvSpPr>
          <p:spPr bwMode="auto">
            <a:xfrm>
              <a:off x="3157" y="2953"/>
              <a:ext cx="4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R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36879" name="Text Box 149"/>
            <p:cNvSpPr txBox="1">
              <a:spLocks noChangeArrowheads="1"/>
            </p:cNvSpPr>
            <p:nvPr/>
          </p:nvSpPr>
          <p:spPr bwMode="auto">
            <a:xfrm>
              <a:off x="4125" y="2909"/>
              <a:ext cx="4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R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5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36880" name="Text Box 150"/>
            <p:cNvSpPr txBox="1">
              <a:spLocks noChangeArrowheads="1"/>
            </p:cNvSpPr>
            <p:nvPr/>
          </p:nvSpPr>
          <p:spPr bwMode="auto">
            <a:xfrm>
              <a:off x="1680" y="2205"/>
              <a:ext cx="3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36881" name="Rectangle 151"/>
            <p:cNvSpPr>
              <a:spLocks noChangeArrowheads="1"/>
            </p:cNvSpPr>
            <p:nvPr/>
          </p:nvSpPr>
          <p:spPr bwMode="auto">
            <a:xfrm>
              <a:off x="1680" y="2445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6882" name="Text Box 152"/>
            <p:cNvSpPr txBox="1">
              <a:spLocks noChangeArrowheads="1"/>
            </p:cNvSpPr>
            <p:nvPr/>
          </p:nvSpPr>
          <p:spPr bwMode="auto">
            <a:xfrm>
              <a:off x="4571" y="1252"/>
              <a:ext cx="5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R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4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36883" name="Text Box 153"/>
            <p:cNvSpPr txBox="1">
              <a:spLocks noChangeArrowheads="1"/>
            </p:cNvSpPr>
            <p:nvPr/>
          </p:nvSpPr>
          <p:spPr bwMode="auto">
            <a:xfrm>
              <a:off x="3399" y="1321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R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36884" name="Text Box 154"/>
            <p:cNvSpPr txBox="1">
              <a:spLocks noChangeArrowheads="1"/>
            </p:cNvSpPr>
            <p:nvPr/>
          </p:nvSpPr>
          <p:spPr bwMode="auto">
            <a:xfrm>
              <a:off x="2766" y="1341"/>
              <a:ext cx="3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R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36885" name="Rectangle 155"/>
            <p:cNvSpPr>
              <a:spLocks noChangeArrowheads="1"/>
            </p:cNvSpPr>
            <p:nvPr/>
          </p:nvSpPr>
          <p:spPr bwMode="auto">
            <a:xfrm>
              <a:off x="3681" y="1708"/>
              <a:ext cx="33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T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6886" name="Rectangle 156"/>
            <p:cNvSpPr>
              <a:spLocks noChangeArrowheads="1"/>
            </p:cNvSpPr>
            <p:nvPr/>
          </p:nvSpPr>
          <p:spPr bwMode="auto">
            <a:xfrm>
              <a:off x="4366" y="1880"/>
              <a:ext cx="33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T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6887" name="Rectangle 157"/>
            <p:cNvSpPr>
              <a:spLocks noChangeArrowheads="1"/>
            </p:cNvSpPr>
            <p:nvPr/>
          </p:nvSpPr>
          <p:spPr bwMode="auto">
            <a:xfrm>
              <a:off x="3278" y="2051"/>
              <a:ext cx="2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T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6888" name="Text Box 158"/>
            <p:cNvSpPr txBox="1">
              <a:spLocks noChangeArrowheads="1"/>
            </p:cNvSpPr>
            <p:nvPr/>
          </p:nvSpPr>
          <p:spPr bwMode="auto">
            <a:xfrm>
              <a:off x="5021" y="909"/>
              <a:ext cx="5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+5V</a:t>
              </a:r>
            </a:p>
          </p:txBody>
        </p:sp>
        <p:sp>
          <p:nvSpPr>
            <p:cNvPr id="36889" name="Text Box 159"/>
            <p:cNvSpPr txBox="1">
              <a:spLocks noChangeArrowheads="1"/>
            </p:cNvSpPr>
            <p:nvPr/>
          </p:nvSpPr>
          <p:spPr bwMode="auto">
            <a:xfrm>
              <a:off x="2270" y="1665"/>
              <a:ext cx="5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 T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6890" name="Line 160"/>
            <p:cNvSpPr>
              <a:spLocks noChangeShapeType="1"/>
            </p:cNvSpPr>
            <p:nvPr/>
          </p:nvSpPr>
          <p:spPr bwMode="auto">
            <a:xfrm>
              <a:off x="3361" y="3597"/>
              <a:ext cx="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Line 161"/>
            <p:cNvSpPr>
              <a:spLocks noChangeShapeType="1"/>
            </p:cNvSpPr>
            <p:nvPr/>
          </p:nvSpPr>
          <p:spPr bwMode="auto">
            <a:xfrm>
              <a:off x="4623" y="2867"/>
              <a:ext cx="0" cy="60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2" name="Line 162"/>
            <p:cNvSpPr>
              <a:spLocks noChangeShapeType="1"/>
            </p:cNvSpPr>
            <p:nvPr/>
          </p:nvSpPr>
          <p:spPr bwMode="auto">
            <a:xfrm>
              <a:off x="4568" y="2180"/>
              <a:ext cx="0" cy="38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163"/>
            <p:cNvSpPr>
              <a:spLocks noChangeShapeType="1"/>
            </p:cNvSpPr>
            <p:nvPr/>
          </p:nvSpPr>
          <p:spPr bwMode="auto">
            <a:xfrm>
              <a:off x="4302" y="2499"/>
              <a:ext cx="0" cy="39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Line 164"/>
            <p:cNvSpPr>
              <a:spLocks noChangeShapeType="1"/>
            </p:cNvSpPr>
            <p:nvPr/>
          </p:nvSpPr>
          <p:spPr bwMode="auto">
            <a:xfrm flipH="1">
              <a:off x="4320" y="2538"/>
              <a:ext cx="256" cy="11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5" name="Line 165"/>
            <p:cNvSpPr>
              <a:spLocks noChangeShapeType="1"/>
            </p:cNvSpPr>
            <p:nvPr/>
          </p:nvSpPr>
          <p:spPr bwMode="auto">
            <a:xfrm>
              <a:off x="4320" y="2766"/>
              <a:ext cx="321" cy="11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166"/>
            <p:cNvSpPr>
              <a:spLocks noChangeShapeType="1"/>
            </p:cNvSpPr>
            <p:nvPr/>
          </p:nvSpPr>
          <p:spPr bwMode="auto">
            <a:xfrm rot="10787484" flipV="1">
              <a:off x="2736" y="1020"/>
              <a:ext cx="220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Line 167"/>
            <p:cNvSpPr>
              <a:spLocks noChangeShapeType="1"/>
            </p:cNvSpPr>
            <p:nvPr/>
          </p:nvSpPr>
          <p:spPr bwMode="auto">
            <a:xfrm>
              <a:off x="3921" y="1647"/>
              <a:ext cx="60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898" name="Group 168"/>
            <p:cNvGrpSpPr>
              <a:grpSpLocks/>
            </p:cNvGrpSpPr>
            <p:nvPr/>
          </p:nvGrpSpPr>
          <p:grpSpPr bwMode="auto">
            <a:xfrm>
              <a:off x="2318" y="1965"/>
              <a:ext cx="597" cy="242"/>
              <a:chOff x="1055" y="2255"/>
              <a:chExt cx="480" cy="241"/>
            </a:xfrm>
          </p:grpSpPr>
          <p:sp>
            <p:nvSpPr>
              <p:cNvPr id="36943" name="Line 169"/>
              <p:cNvSpPr>
                <a:spLocks noChangeShapeType="1"/>
              </p:cNvSpPr>
              <p:nvPr/>
            </p:nvSpPr>
            <p:spPr bwMode="auto">
              <a:xfrm rot="5400000">
                <a:off x="1319" y="2039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4" name="Line 170"/>
              <p:cNvSpPr>
                <a:spLocks noChangeShapeType="1"/>
              </p:cNvSpPr>
              <p:nvPr/>
            </p:nvSpPr>
            <p:spPr bwMode="auto">
              <a:xfrm rot="5400000" flipH="1">
                <a:off x="1367" y="2327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5" name="Line 171"/>
              <p:cNvSpPr>
                <a:spLocks noChangeShapeType="1"/>
              </p:cNvSpPr>
              <p:nvPr/>
            </p:nvSpPr>
            <p:spPr bwMode="auto">
              <a:xfrm rot="5400000">
                <a:off x="1176" y="2328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6" name="Line 172"/>
              <p:cNvSpPr>
                <a:spLocks noChangeShapeType="1"/>
              </p:cNvSpPr>
              <p:nvPr/>
            </p:nvSpPr>
            <p:spPr bwMode="auto">
              <a:xfrm rot="5400000">
                <a:off x="1079" y="2327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7" name="Line 173"/>
              <p:cNvSpPr>
                <a:spLocks noChangeShapeType="1"/>
              </p:cNvSpPr>
              <p:nvPr/>
            </p:nvSpPr>
            <p:spPr bwMode="auto">
              <a:xfrm rot="5400000">
                <a:off x="983" y="2327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899" name="Group 174"/>
            <p:cNvGrpSpPr>
              <a:grpSpLocks/>
            </p:cNvGrpSpPr>
            <p:nvPr/>
          </p:nvGrpSpPr>
          <p:grpSpPr bwMode="auto">
            <a:xfrm>
              <a:off x="2919" y="1922"/>
              <a:ext cx="551" cy="509"/>
              <a:chOff x="2784" y="3168"/>
              <a:chExt cx="432" cy="336"/>
            </a:xfrm>
          </p:grpSpPr>
          <p:sp>
            <p:nvSpPr>
              <p:cNvPr id="36939" name="Line 175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0" name="Line 176"/>
              <p:cNvSpPr>
                <a:spLocks noChangeShapeType="1"/>
              </p:cNvSpPr>
              <p:nvPr/>
            </p:nvSpPr>
            <p:spPr bwMode="auto">
              <a:xfrm flipH="1">
                <a:off x="2976" y="3216"/>
                <a:ext cx="192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1" name="Line 177"/>
              <p:cNvSpPr>
                <a:spLocks noChangeShapeType="1"/>
              </p:cNvSpPr>
              <p:nvPr/>
            </p:nvSpPr>
            <p:spPr bwMode="auto">
              <a:xfrm>
                <a:off x="2976" y="3408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2" name="Line 178"/>
              <p:cNvSpPr>
                <a:spLocks noChangeShapeType="1"/>
              </p:cNvSpPr>
              <p:nvPr/>
            </p:nvSpPr>
            <p:spPr bwMode="auto">
              <a:xfrm>
                <a:off x="2784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900" name="Line 179"/>
            <p:cNvSpPr>
              <a:spLocks noChangeShapeType="1"/>
            </p:cNvSpPr>
            <p:nvPr/>
          </p:nvSpPr>
          <p:spPr bwMode="auto">
            <a:xfrm>
              <a:off x="4239" y="1751"/>
              <a:ext cx="0" cy="42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1" name="Line 180"/>
            <p:cNvSpPr>
              <a:spLocks noChangeShapeType="1"/>
            </p:cNvSpPr>
            <p:nvPr/>
          </p:nvSpPr>
          <p:spPr bwMode="auto">
            <a:xfrm flipH="1">
              <a:off x="4239" y="1837"/>
              <a:ext cx="288" cy="9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2" name="Line 181"/>
            <p:cNvSpPr>
              <a:spLocks noChangeShapeType="1"/>
            </p:cNvSpPr>
            <p:nvPr/>
          </p:nvSpPr>
          <p:spPr bwMode="auto">
            <a:xfrm>
              <a:off x="4239" y="2058"/>
              <a:ext cx="334" cy="12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3" name="Line 182"/>
            <p:cNvSpPr>
              <a:spLocks noChangeShapeType="1"/>
            </p:cNvSpPr>
            <p:nvPr/>
          </p:nvSpPr>
          <p:spPr bwMode="auto">
            <a:xfrm>
              <a:off x="3971" y="1996"/>
              <a:ext cx="26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4" name="Rectangle 183"/>
            <p:cNvSpPr>
              <a:spLocks noChangeArrowheads="1"/>
            </p:cNvSpPr>
            <p:nvPr/>
          </p:nvSpPr>
          <p:spPr bwMode="auto">
            <a:xfrm>
              <a:off x="2694" y="1321"/>
              <a:ext cx="85" cy="24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36905" name="Line 184"/>
            <p:cNvSpPr>
              <a:spLocks noChangeShapeType="1"/>
            </p:cNvSpPr>
            <p:nvPr/>
          </p:nvSpPr>
          <p:spPr bwMode="auto">
            <a:xfrm>
              <a:off x="2744" y="1021"/>
              <a:ext cx="0" cy="31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6" name="Line 185"/>
            <p:cNvSpPr>
              <a:spLocks noChangeShapeType="1"/>
            </p:cNvSpPr>
            <p:nvPr/>
          </p:nvSpPr>
          <p:spPr bwMode="auto">
            <a:xfrm>
              <a:off x="3395" y="1021"/>
              <a:ext cx="0" cy="34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7" name="Line 186"/>
            <p:cNvSpPr>
              <a:spLocks noChangeShapeType="1"/>
            </p:cNvSpPr>
            <p:nvPr/>
          </p:nvSpPr>
          <p:spPr bwMode="auto">
            <a:xfrm flipH="1">
              <a:off x="3395" y="1622"/>
              <a:ext cx="4" cy="38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8" name="Line 187"/>
            <p:cNvSpPr>
              <a:spLocks noChangeShapeType="1"/>
            </p:cNvSpPr>
            <p:nvPr/>
          </p:nvSpPr>
          <p:spPr bwMode="auto">
            <a:xfrm>
              <a:off x="3445" y="2395"/>
              <a:ext cx="0" cy="5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9" name="Line 188"/>
            <p:cNvSpPr>
              <a:spLocks noChangeShapeType="1"/>
            </p:cNvSpPr>
            <p:nvPr/>
          </p:nvSpPr>
          <p:spPr bwMode="auto">
            <a:xfrm>
              <a:off x="4097" y="2008"/>
              <a:ext cx="0" cy="8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0" name="Line 189"/>
            <p:cNvSpPr>
              <a:spLocks noChangeShapeType="1"/>
            </p:cNvSpPr>
            <p:nvPr/>
          </p:nvSpPr>
          <p:spPr bwMode="auto">
            <a:xfrm>
              <a:off x="4532" y="1021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1" name="Line 190"/>
            <p:cNvSpPr>
              <a:spLocks noChangeShapeType="1"/>
            </p:cNvSpPr>
            <p:nvPr/>
          </p:nvSpPr>
          <p:spPr bwMode="auto">
            <a:xfrm>
              <a:off x="4532" y="1501"/>
              <a:ext cx="0" cy="3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2" name="Line 191"/>
            <p:cNvSpPr>
              <a:spLocks noChangeShapeType="1"/>
            </p:cNvSpPr>
            <p:nvPr/>
          </p:nvSpPr>
          <p:spPr bwMode="auto">
            <a:xfrm>
              <a:off x="3439" y="3468"/>
              <a:ext cx="120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3" name="Line 192"/>
            <p:cNvSpPr>
              <a:spLocks noChangeShapeType="1"/>
            </p:cNvSpPr>
            <p:nvPr/>
          </p:nvSpPr>
          <p:spPr bwMode="auto">
            <a:xfrm>
              <a:off x="3688" y="1597"/>
              <a:ext cx="0" cy="42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4" name="Line 193"/>
            <p:cNvSpPr>
              <a:spLocks noChangeShapeType="1"/>
            </p:cNvSpPr>
            <p:nvPr/>
          </p:nvSpPr>
          <p:spPr bwMode="auto">
            <a:xfrm flipH="1">
              <a:off x="3688" y="1641"/>
              <a:ext cx="266" cy="12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5" name="Line 194"/>
            <p:cNvSpPr>
              <a:spLocks noChangeShapeType="1"/>
            </p:cNvSpPr>
            <p:nvPr/>
          </p:nvSpPr>
          <p:spPr bwMode="auto">
            <a:xfrm>
              <a:off x="3688" y="1886"/>
              <a:ext cx="333" cy="12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Line 195"/>
            <p:cNvSpPr>
              <a:spLocks noChangeShapeType="1"/>
            </p:cNvSpPr>
            <p:nvPr/>
          </p:nvSpPr>
          <p:spPr bwMode="auto">
            <a:xfrm>
              <a:off x="4573" y="2352"/>
              <a:ext cx="4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7" name="Oval 196"/>
            <p:cNvSpPr>
              <a:spLocks noChangeArrowheads="1"/>
            </p:cNvSpPr>
            <p:nvPr/>
          </p:nvSpPr>
          <p:spPr bwMode="auto">
            <a:xfrm>
              <a:off x="4973" y="2309"/>
              <a:ext cx="80" cy="8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36918" name="Group 197"/>
            <p:cNvGrpSpPr>
              <a:grpSpLocks/>
            </p:cNvGrpSpPr>
            <p:nvPr/>
          </p:nvGrpSpPr>
          <p:grpSpPr bwMode="auto">
            <a:xfrm>
              <a:off x="2042" y="2205"/>
              <a:ext cx="275" cy="190"/>
              <a:chOff x="1248" y="2016"/>
              <a:chExt cx="432" cy="240"/>
            </a:xfrm>
          </p:grpSpPr>
          <p:sp>
            <p:nvSpPr>
              <p:cNvPr id="36937" name="Line 198"/>
              <p:cNvSpPr>
                <a:spLocks noChangeShapeType="1"/>
              </p:cNvSpPr>
              <p:nvPr/>
            </p:nvSpPr>
            <p:spPr bwMode="auto">
              <a:xfrm>
                <a:off x="1680" y="20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38" name="Line 199"/>
              <p:cNvSpPr>
                <a:spLocks noChangeShapeType="1"/>
              </p:cNvSpPr>
              <p:nvPr/>
            </p:nvSpPr>
            <p:spPr bwMode="auto">
              <a:xfrm flipH="1" flipV="1">
                <a:off x="1248" y="2256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919" name="Group 200"/>
            <p:cNvGrpSpPr>
              <a:grpSpLocks/>
            </p:cNvGrpSpPr>
            <p:nvPr/>
          </p:nvGrpSpPr>
          <p:grpSpPr bwMode="auto">
            <a:xfrm>
              <a:off x="2020" y="2182"/>
              <a:ext cx="426" cy="361"/>
              <a:chOff x="1248" y="2016"/>
              <a:chExt cx="432" cy="240"/>
            </a:xfrm>
          </p:grpSpPr>
          <p:sp>
            <p:nvSpPr>
              <p:cNvPr id="36935" name="Line 201"/>
              <p:cNvSpPr>
                <a:spLocks noChangeShapeType="1"/>
              </p:cNvSpPr>
              <p:nvPr/>
            </p:nvSpPr>
            <p:spPr bwMode="auto">
              <a:xfrm>
                <a:off x="1680" y="20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36" name="Line 202"/>
              <p:cNvSpPr>
                <a:spLocks noChangeShapeType="1"/>
              </p:cNvSpPr>
              <p:nvPr/>
            </p:nvSpPr>
            <p:spPr bwMode="auto">
              <a:xfrm flipH="1" flipV="1">
                <a:off x="1248" y="2256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920" name="Line 203"/>
            <p:cNvSpPr>
              <a:spLocks noChangeShapeType="1"/>
            </p:cNvSpPr>
            <p:nvPr/>
          </p:nvSpPr>
          <p:spPr bwMode="auto">
            <a:xfrm>
              <a:off x="3443" y="3468"/>
              <a:ext cx="0" cy="12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Oval 204"/>
            <p:cNvSpPr>
              <a:spLocks noChangeArrowheads="1"/>
            </p:cNvSpPr>
            <p:nvPr/>
          </p:nvSpPr>
          <p:spPr bwMode="auto">
            <a:xfrm>
              <a:off x="1951" y="2349"/>
              <a:ext cx="80" cy="8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36922" name="Oval 205"/>
            <p:cNvSpPr>
              <a:spLocks noChangeArrowheads="1"/>
            </p:cNvSpPr>
            <p:nvPr/>
          </p:nvSpPr>
          <p:spPr bwMode="auto">
            <a:xfrm>
              <a:off x="1951" y="2493"/>
              <a:ext cx="80" cy="8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36923" name="Oval 206"/>
            <p:cNvSpPr>
              <a:spLocks noChangeArrowheads="1"/>
            </p:cNvSpPr>
            <p:nvPr/>
          </p:nvSpPr>
          <p:spPr bwMode="auto">
            <a:xfrm>
              <a:off x="2540" y="2829"/>
              <a:ext cx="79" cy="8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36924" name="Oval 207"/>
            <p:cNvSpPr>
              <a:spLocks noChangeArrowheads="1"/>
            </p:cNvSpPr>
            <p:nvPr/>
          </p:nvSpPr>
          <p:spPr bwMode="auto">
            <a:xfrm>
              <a:off x="3379" y="1815"/>
              <a:ext cx="41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36925" name="Line 208"/>
            <p:cNvSpPr>
              <a:spLocks noChangeShapeType="1"/>
            </p:cNvSpPr>
            <p:nvPr/>
          </p:nvSpPr>
          <p:spPr bwMode="auto">
            <a:xfrm>
              <a:off x="3458" y="2716"/>
              <a:ext cx="846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6" name="Line 209"/>
            <p:cNvSpPr>
              <a:spLocks noChangeShapeType="1"/>
            </p:cNvSpPr>
            <p:nvPr/>
          </p:nvSpPr>
          <p:spPr bwMode="auto">
            <a:xfrm>
              <a:off x="3408" y="1837"/>
              <a:ext cx="282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7" name="Line 210"/>
            <p:cNvSpPr>
              <a:spLocks noChangeShapeType="1"/>
            </p:cNvSpPr>
            <p:nvPr/>
          </p:nvSpPr>
          <p:spPr bwMode="auto">
            <a:xfrm flipV="1">
              <a:off x="2739" y="1579"/>
              <a:ext cx="0" cy="386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8" name="Rectangle 211"/>
            <p:cNvSpPr>
              <a:spLocks noChangeArrowheads="1"/>
            </p:cNvSpPr>
            <p:nvPr/>
          </p:nvSpPr>
          <p:spPr bwMode="auto">
            <a:xfrm>
              <a:off x="3359" y="1364"/>
              <a:ext cx="84" cy="24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36929" name="Rectangle 212"/>
            <p:cNvSpPr>
              <a:spLocks noChangeArrowheads="1"/>
            </p:cNvSpPr>
            <p:nvPr/>
          </p:nvSpPr>
          <p:spPr bwMode="auto">
            <a:xfrm>
              <a:off x="3399" y="2910"/>
              <a:ext cx="85" cy="24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36930" name="Line 213"/>
            <p:cNvSpPr>
              <a:spLocks noChangeShapeType="1"/>
            </p:cNvSpPr>
            <p:nvPr/>
          </p:nvSpPr>
          <p:spPr bwMode="auto">
            <a:xfrm flipV="1">
              <a:off x="3444" y="3168"/>
              <a:ext cx="0" cy="30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Rectangle 214"/>
            <p:cNvSpPr>
              <a:spLocks noChangeArrowheads="1"/>
            </p:cNvSpPr>
            <p:nvPr/>
          </p:nvSpPr>
          <p:spPr bwMode="auto">
            <a:xfrm>
              <a:off x="4053" y="2867"/>
              <a:ext cx="85" cy="24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36932" name="Line 215"/>
            <p:cNvSpPr>
              <a:spLocks noChangeShapeType="1"/>
            </p:cNvSpPr>
            <p:nvPr/>
          </p:nvSpPr>
          <p:spPr bwMode="auto">
            <a:xfrm>
              <a:off x="4102" y="3125"/>
              <a:ext cx="0" cy="343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3" name="Rectangle 216"/>
            <p:cNvSpPr>
              <a:spLocks noChangeArrowheads="1"/>
            </p:cNvSpPr>
            <p:nvPr/>
          </p:nvSpPr>
          <p:spPr bwMode="auto">
            <a:xfrm>
              <a:off x="4487" y="1256"/>
              <a:ext cx="85" cy="24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36934" name="Line 217"/>
            <p:cNvSpPr>
              <a:spLocks noChangeShapeType="1"/>
            </p:cNvSpPr>
            <p:nvPr/>
          </p:nvSpPr>
          <p:spPr bwMode="auto">
            <a:xfrm>
              <a:off x="2585" y="2182"/>
              <a:ext cx="0" cy="647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13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0" grpId="0" autoUpdateAnimBg="0"/>
      <p:bldP spid="134165" grpId="0" autoUpdateAnimBg="0"/>
      <p:bldP spid="13428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990600" y="2819400"/>
            <a:ext cx="5541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" pitchFamily="18" charset="0"/>
                <a:ea typeface="+mn-ea"/>
              </a:rPr>
              <a:t>模拟信号：</a:t>
            </a:r>
            <a:r>
              <a:rPr lang="zh-CN" altLang="en-US" sz="2800" b="1" dirty="0">
                <a:solidFill>
                  <a:srgbClr val="00001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" pitchFamily="18" charset="0"/>
                <a:ea typeface="+mn-ea"/>
              </a:rPr>
              <a:t>随时间连续变化的信号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19400" y="381000"/>
            <a:ext cx="37338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20.1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脉冲信号</a:t>
            </a:r>
            <a:endParaRPr lang="zh-CN" altLang="en-US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626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295400"/>
            <a:ext cx="2133600" cy="533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模拟信号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1630363"/>
            <a:ext cx="5451475" cy="1128712"/>
            <a:chOff x="576" y="1219"/>
            <a:chExt cx="3434" cy="711"/>
          </a:xfrm>
        </p:grpSpPr>
        <p:grpSp>
          <p:nvGrpSpPr>
            <p:cNvPr id="4128" name="Group 5"/>
            <p:cNvGrpSpPr>
              <a:grpSpLocks/>
            </p:cNvGrpSpPr>
            <p:nvPr/>
          </p:nvGrpSpPr>
          <p:grpSpPr bwMode="auto">
            <a:xfrm>
              <a:off x="2784" y="1219"/>
              <a:ext cx="1226" cy="711"/>
              <a:chOff x="2784" y="1219"/>
              <a:chExt cx="1226" cy="711"/>
            </a:xfrm>
          </p:grpSpPr>
          <p:sp>
            <p:nvSpPr>
              <p:cNvPr id="4130" name="AutoShape 6"/>
              <p:cNvSpPr>
                <a:spLocks/>
              </p:cNvSpPr>
              <p:nvPr/>
            </p:nvSpPr>
            <p:spPr bwMode="auto">
              <a:xfrm>
                <a:off x="2784" y="1296"/>
                <a:ext cx="144" cy="624"/>
              </a:xfrm>
              <a:prstGeom prst="leftBrace">
                <a:avLst>
                  <a:gd name="adj1" fmla="val 36111"/>
                  <a:gd name="adj2" fmla="val 50000"/>
                </a:avLst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96263" name="Rectangle 7"/>
              <p:cNvSpPr>
                <a:spLocks noChangeArrowheads="1"/>
              </p:cNvSpPr>
              <p:nvPr/>
            </p:nvSpPr>
            <p:spPr bwMode="auto">
              <a:xfrm>
                <a:off x="2946" y="1219"/>
                <a:ext cx="1016" cy="327"/>
              </a:xfrm>
              <a:prstGeom prst="rect">
                <a:avLst/>
              </a:prstGeom>
              <a:noFill/>
              <a:ln w="28575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" pitchFamily="18" charset="0"/>
                    <a:ea typeface="+mn-ea"/>
                  </a:rPr>
                  <a:t>模拟信号</a:t>
                </a:r>
              </a:p>
            </p:txBody>
          </p:sp>
          <p:sp>
            <p:nvSpPr>
              <p:cNvPr id="96264" name="Text Box 8"/>
              <p:cNvSpPr txBox="1">
                <a:spLocks noChangeArrowheads="1"/>
              </p:cNvSpPr>
              <p:nvPr/>
            </p:nvSpPr>
            <p:spPr bwMode="auto">
              <a:xfrm>
                <a:off x="2994" y="1603"/>
                <a:ext cx="1016" cy="327"/>
              </a:xfrm>
              <a:prstGeom prst="rect">
                <a:avLst/>
              </a:prstGeom>
              <a:noFill/>
              <a:ln w="28575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" pitchFamily="18" charset="0"/>
                    <a:ea typeface="+mn-ea"/>
                  </a:rPr>
                  <a:t>数字信号</a:t>
                </a:r>
              </a:p>
            </p:txBody>
          </p:sp>
        </p:grpSp>
        <p:sp>
          <p:nvSpPr>
            <p:cNvPr id="96265" name="Rectangle 9"/>
            <p:cNvSpPr>
              <a:spLocks noChangeArrowheads="1"/>
            </p:cNvSpPr>
            <p:nvPr/>
          </p:nvSpPr>
          <p:spPr bwMode="auto">
            <a:xfrm>
              <a:off x="576" y="1396"/>
              <a:ext cx="1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电子电路中的信号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914400" y="3429000"/>
            <a:ext cx="5986463" cy="1447800"/>
            <a:chOff x="576" y="2160"/>
            <a:chExt cx="3771" cy="912"/>
          </a:xfrm>
        </p:grpSpPr>
        <p:sp>
          <p:nvSpPr>
            <p:cNvPr id="96268" name="Text Box 12"/>
            <p:cNvSpPr txBox="1">
              <a:spLocks noChangeArrowheads="1"/>
            </p:cNvSpPr>
            <p:nvPr/>
          </p:nvSpPr>
          <p:spPr bwMode="auto">
            <a:xfrm>
              <a:off x="576" y="2208"/>
              <a:ext cx="1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正弦波信号</a:t>
              </a:r>
              <a:endParaRPr lang="zh-CN" alt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grpSp>
          <p:nvGrpSpPr>
            <p:cNvPr id="4120" name="Group 13"/>
            <p:cNvGrpSpPr>
              <a:grpSpLocks/>
            </p:cNvGrpSpPr>
            <p:nvPr/>
          </p:nvGrpSpPr>
          <p:grpSpPr bwMode="auto">
            <a:xfrm>
              <a:off x="2064" y="2160"/>
              <a:ext cx="2283" cy="912"/>
              <a:chOff x="2155" y="2400"/>
              <a:chExt cx="2283" cy="912"/>
            </a:xfrm>
          </p:grpSpPr>
          <p:grpSp>
            <p:nvGrpSpPr>
              <p:cNvPr id="4121" name="Group 14"/>
              <p:cNvGrpSpPr>
                <a:grpSpLocks/>
              </p:cNvGrpSpPr>
              <p:nvPr/>
            </p:nvGrpSpPr>
            <p:grpSpPr bwMode="auto">
              <a:xfrm>
                <a:off x="2160" y="2623"/>
                <a:ext cx="1657" cy="689"/>
                <a:chOff x="1344" y="1536"/>
                <a:chExt cx="1992" cy="832"/>
              </a:xfrm>
            </p:grpSpPr>
            <p:sp>
              <p:nvSpPr>
                <p:cNvPr id="4125" name="Freeform 15"/>
                <p:cNvSpPr>
                  <a:spLocks/>
                </p:cNvSpPr>
                <p:nvPr/>
              </p:nvSpPr>
              <p:spPr bwMode="auto">
                <a:xfrm>
                  <a:off x="1344" y="1536"/>
                  <a:ext cx="666" cy="418"/>
                </a:xfrm>
                <a:custGeom>
                  <a:avLst/>
                  <a:gdLst>
                    <a:gd name="T0" fmla="*/ 0 w 666"/>
                    <a:gd name="T1" fmla="*/ 418 h 418"/>
                    <a:gd name="T2" fmla="*/ 96 w 666"/>
                    <a:gd name="T3" fmla="*/ 247 h 418"/>
                    <a:gd name="T4" fmla="*/ 204 w 666"/>
                    <a:gd name="T5" fmla="*/ 91 h 418"/>
                    <a:gd name="T6" fmla="*/ 336 w 666"/>
                    <a:gd name="T7" fmla="*/ 1 h 418"/>
                    <a:gd name="T8" fmla="*/ 456 w 666"/>
                    <a:gd name="T9" fmla="*/ 85 h 418"/>
                    <a:gd name="T10" fmla="*/ 587 w 666"/>
                    <a:gd name="T11" fmla="*/ 275 h 418"/>
                    <a:gd name="T12" fmla="*/ 666 w 666"/>
                    <a:gd name="T13" fmla="*/ 415 h 4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66"/>
                    <a:gd name="T22" fmla="*/ 0 h 418"/>
                    <a:gd name="T23" fmla="*/ 666 w 666"/>
                    <a:gd name="T24" fmla="*/ 418 h 4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66" h="418">
                      <a:moveTo>
                        <a:pt x="0" y="418"/>
                      </a:moveTo>
                      <a:cubicBezTo>
                        <a:pt x="16" y="390"/>
                        <a:pt x="62" y="301"/>
                        <a:pt x="96" y="247"/>
                      </a:cubicBezTo>
                      <a:cubicBezTo>
                        <a:pt x="130" y="193"/>
                        <a:pt x="164" y="132"/>
                        <a:pt x="204" y="91"/>
                      </a:cubicBezTo>
                      <a:cubicBezTo>
                        <a:pt x="244" y="50"/>
                        <a:pt x="294" y="2"/>
                        <a:pt x="336" y="1"/>
                      </a:cubicBezTo>
                      <a:cubicBezTo>
                        <a:pt x="378" y="0"/>
                        <a:pt x="414" y="39"/>
                        <a:pt x="456" y="85"/>
                      </a:cubicBezTo>
                      <a:cubicBezTo>
                        <a:pt x="498" y="131"/>
                        <a:pt x="552" y="220"/>
                        <a:pt x="587" y="275"/>
                      </a:cubicBezTo>
                      <a:cubicBezTo>
                        <a:pt x="622" y="330"/>
                        <a:pt x="650" y="386"/>
                        <a:pt x="666" y="415"/>
                      </a:cubicBezTo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26" name="Freeform 16"/>
                <p:cNvSpPr>
                  <a:spLocks/>
                </p:cNvSpPr>
                <p:nvPr/>
              </p:nvSpPr>
              <p:spPr bwMode="auto">
                <a:xfrm flipV="1">
                  <a:off x="2010" y="1950"/>
                  <a:ext cx="666" cy="418"/>
                </a:xfrm>
                <a:custGeom>
                  <a:avLst/>
                  <a:gdLst>
                    <a:gd name="T0" fmla="*/ 0 w 666"/>
                    <a:gd name="T1" fmla="*/ 418 h 418"/>
                    <a:gd name="T2" fmla="*/ 96 w 666"/>
                    <a:gd name="T3" fmla="*/ 247 h 418"/>
                    <a:gd name="T4" fmla="*/ 204 w 666"/>
                    <a:gd name="T5" fmla="*/ 91 h 418"/>
                    <a:gd name="T6" fmla="*/ 336 w 666"/>
                    <a:gd name="T7" fmla="*/ 1 h 418"/>
                    <a:gd name="T8" fmla="*/ 456 w 666"/>
                    <a:gd name="T9" fmla="*/ 85 h 418"/>
                    <a:gd name="T10" fmla="*/ 587 w 666"/>
                    <a:gd name="T11" fmla="*/ 275 h 418"/>
                    <a:gd name="T12" fmla="*/ 666 w 666"/>
                    <a:gd name="T13" fmla="*/ 415 h 4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66"/>
                    <a:gd name="T22" fmla="*/ 0 h 418"/>
                    <a:gd name="T23" fmla="*/ 666 w 666"/>
                    <a:gd name="T24" fmla="*/ 418 h 4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66" h="418">
                      <a:moveTo>
                        <a:pt x="0" y="418"/>
                      </a:moveTo>
                      <a:cubicBezTo>
                        <a:pt x="16" y="390"/>
                        <a:pt x="62" y="301"/>
                        <a:pt x="96" y="247"/>
                      </a:cubicBezTo>
                      <a:cubicBezTo>
                        <a:pt x="130" y="193"/>
                        <a:pt x="164" y="132"/>
                        <a:pt x="204" y="91"/>
                      </a:cubicBezTo>
                      <a:cubicBezTo>
                        <a:pt x="244" y="50"/>
                        <a:pt x="294" y="2"/>
                        <a:pt x="336" y="1"/>
                      </a:cubicBezTo>
                      <a:cubicBezTo>
                        <a:pt x="378" y="0"/>
                        <a:pt x="414" y="39"/>
                        <a:pt x="456" y="85"/>
                      </a:cubicBezTo>
                      <a:cubicBezTo>
                        <a:pt x="498" y="131"/>
                        <a:pt x="552" y="220"/>
                        <a:pt x="587" y="275"/>
                      </a:cubicBezTo>
                      <a:cubicBezTo>
                        <a:pt x="622" y="330"/>
                        <a:pt x="650" y="386"/>
                        <a:pt x="666" y="415"/>
                      </a:cubicBezTo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27" name="Freeform 17"/>
                <p:cNvSpPr>
                  <a:spLocks/>
                </p:cNvSpPr>
                <p:nvPr/>
              </p:nvSpPr>
              <p:spPr bwMode="auto">
                <a:xfrm>
                  <a:off x="2670" y="1536"/>
                  <a:ext cx="666" cy="418"/>
                </a:xfrm>
                <a:custGeom>
                  <a:avLst/>
                  <a:gdLst>
                    <a:gd name="T0" fmla="*/ 0 w 666"/>
                    <a:gd name="T1" fmla="*/ 418 h 418"/>
                    <a:gd name="T2" fmla="*/ 96 w 666"/>
                    <a:gd name="T3" fmla="*/ 247 h 418"/>
                    <a:gd name="T4" fmla="*/ 204 w 666"/>
                    <a:gd name="T5" fmla="*/ 91 h 418"/>
                    <a:gd name="T6" fmla="*/ 336 w 666"/>
                    <a:gd name="T7" fmla="*/ 1 h 418"/>
                    <a:gd name="T8" fmla="*/ 456 w 666"/>
                    <a:gd name="T9" fmla="*/ 85 h 418"/>
                    <a:gd name="T10" fmla="*/ 587 w 666"/>
                    <a:gd name="T11" fmla="*/ 275 h 418"/>
                    <a:gd name="T12" fmla="*/ 666 w 666"/>
                    <a:gd name="T13" fmla="*/ 415 h 4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66"/>
                    <a:gd name="T22" fmla="*/ 0 h 418"/>
                    <a:gd name="T23" fmla="*/ 666 w 666"/>
                    <a:gd name="T24" fmla="*/ 418 h 4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66" h="418">
                      <a:moveTo>
                        <a:pt x="0" y="418"/>
                      </a:moveTo>
                      <a:cubicBezTo>
                        <a:pt x="16" y="390"/>
                        <a:pt x="62" y="301"/>
                        <a:pt x="96" y="247"/>
                      </a:cubicBezTo>
                      <a:cubicBezTo>
                        <a:pt x="130" y="193"/>
                        <a:pt x="164" y="132"/>
                        <a:pt x="204" y="91"/>
                      </a:cubicBezTo>
                      <a:cubicBezTo>
                        <a:pt x="244" y="50"/>
                        <a:pt x="294" y="2"/>
                        <a:pt x="336" y="1"/>
                      </a:cubicBezTo>
                      <a:cubicBezTo>
                        <a:pt x="378" y="0"/>
                        <a:pt x="414" y="39"/>
                        <a:pt x="456" y="85"/>
                      </a:cubicBezTo>
                      <a:cubicBezTo>
                        <a:pt x="498" y="131"/>
                        <a:pt x="552" y="220"/>
                        <a:pt x="587" y="275"/>
                      </a:cubicBezTo>
                      <a:cubicBezTo>
                        <a:pt x="622" y="330"/>
                        <a:pt x="650" y="386"/>
                        <a:pt x="666" y="415"/>
                      </a:cubicBezTo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122" name="Line 18"/>
              <p:cNvSpPr>
                <a:spLocks noChangeShapeType="1"/>
              </p:cNvSpPr>
              <p:nvPr/>
            </p:nvSpPr>
            <p:spPr bwMode="auto">
              <a:xfrm flipV="1">
                <a:off x="2155" y="2976"/>
                <a:ext cx="1925" cy="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275" name="Text Box 19"/>
              <p:cNvSpPr txBox="1">
                <a:spLocks noChangeArrowheads="1"/>
              </p:cNvSpPr>
              <p:nvPr/>
            </p:nvSpPr>
            <p:spPr bwMode="auto">
              <a:xfrm>
                <a:off x="4080" y="2784"/>
                <a:ext cx="35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" pitchFamily="18" charset="0"/>
                    <a:ea typeface="楷体_GB2312" pitchFamily="49" charset="-122"/>
                  </a:rPr>
                  <a:t>t</a:t>
                </a:r>
              </a:p>
            </p:txBody>
          </p:sp>
          <p:sp>
            <p:nvSpPr>
              <p:cNvPr id="4124" name="Line 20"/>
              <p:cNvSpPr>
                <a:spLocks noChangeShapeType="1"/>
              </p:cNvSpPr>
              <p:nvPr/>
            </p:nvSpPr>
            <p:spPr bwMode="auto">
              <a:xfrm flipV="1">
                <a:off x="2160" y="2400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914400" y="4724400"/>
            <a:ext cx="5602288" cy="1371600"/>
            <a:chOff x="576" y="2976"/>
            <a:chExt cx="3529" cy="864"/>
          </a:xfrm>
        </p:grpSpPr>
        <p:sp>
          <p:nvSpPr>
            <p:cNvPr id="96278" name="Rectangle 22"/>
            <p:cNvSpPr>
              <a:spLocks noChangeArrowheads="1"/>
            </p:cNvSpPr>
            <p:nvPr/>
          </p:nvSpPr>
          <p:spPr bwMode="auto">
            <a:xfrm>
              <a:off x="576" y="3024"/>
              <a:ext cx="1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三角波信号</a:t>
              </a:r>
            </a:p>
          </p:txBody>
        </p:sp>
        <p:grpSp>
          <p:nvGrpSpPr>
            <p:cNvPr id="4105" name="Group 23"/>
            <p:cNvGrpSpPr>
              <a:grpSpLocks/>
            </p:cNvGrpSpPr>
            <p:nvPr/>
          </p:nvGrpSpPr>
          <p:grpSpPr bwMode="auto">
            <a:xfrm>
              <a:off x="2064" y="2976"/>
              <a:ext cx="2041" cy="864"/>
              <a:chOff x="2112" y="2880"/>
              <a:chExt cx="2041" cy="864"/>
            </a:xfrm>
          </p:grpSpPr>
          <p:grpSp>
            <p:nvGrpSpPr>
              <p:cNvPr id="4106" name="Group 24"/>
              <p:cNvGrpSpPr>
                <a:grpSpLocks/>
              </p:cNvGrpSpPr>
              <p:nvPr/>
            </p:nvGrpSpPr>
            <p:grpSpPr bwMode="auto">
              <a:xfrm>
                <a:off x="2112" y="3264"/>
                <a:ext cx="1632" cy="331"/>
                <a:chOff x="1008" y="2736"/>
                <a:chExt cx="2736" cy="480"/>
              </a:xfrm>
            </p:grpSpPr>
            <p:grpSp>
              <p:nvGrpSpPr>
                <p:cNvPr id="4110" name="Group 25"/>
                <p:cNvGrpSpPr>
                  <a:grpSpLocks/>
                </p:cNvGrpSpPr>
                <p:nvPr/>
              </p:nvGrpSpPr>
              <p:grpSpPr bwMode="auto">
                <a:xfrm>
                  <a:off x="1008" y="2736"/>
                  <a:ext cx="912" cy="480"/>
                  <a:chOff x="1008" y="2736"/>
                  <a:chExt cx="912" cy="480"/>
                </a:xfrm>
              </p:grpSpPr>
              <p:sp>
                <p:nvSpPr>
                  <p:cNvPr id="4117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8" y="2736"/>
                    <a:ext cx="480" cy="48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8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2736"/>
                    <a:ext cx="432" cy="48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11" name="Group 28"/>
                <p:cNvGrpSpPr>
                  <a:grpSpLocks/>
                </p:cNvGrpSpPr>
                <p:nvPr/>
              </p:nvGrpSpPr>
              <p:grpSpPr bwMode="auto">
                <a:xfrm>
                  <a:off x="1920" y="2736"/>
                  <a:ext cx="912" cy="480"/>
                  <a:chOff x="1008" y="2736"/>
                  <a:chExt cx="912" cy="480"/>
                </a:xfrm>
              </p:grpSpPr>
              <p:sp>
                <p:nvSpPr>
                  <p:cNvPr id="4115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8" y="2736"/>
                    <a:ext cx="480" cy="48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2736"/>
                    <a:ext cx="432" cy="48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12" name="Group 31"/>
                <p:cNvGrpSpPr>
                  <a:grpSpLocks/>
                </p:cNvGrpSpPr>
                <p:nvPr/>
              </p:nvGrpSpPr>
              <p:grpSpPr bwMode="auto">
                <a:xfrm>
                  <a:off x="2832" y="2736"/>
                  <a:ext cx="912" cy="480"/>
                  <a:chOff x="1008" y="2736"/>
                  <a:chExt cx="912" cy="480"/>
                </a:xfrm>
              </p:grpSpPr>
              <p:sp>
                <p:nvSpPr>
                  <p:cNvPr id="4113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8" y="2736"/>
                    <a:ext cx="480" cy="48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4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2736"/>
                    <a:ext cx="432" cy="48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107" name="Line 34"/>
              <p:cNvSpPr>
                <a:spLocks noChangeShapeType="1"/>
              </p:cNvSpPr>
              <p:nvPr/>
            </p:nvSpPr>
            <p:spPr bwMode="auto">
              <a:xfrm flipV="1">
                <a:off x="2112" y="2880"/>
                <a:ext cx="0" cy="73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291" name="Rectangle 35"/>
              <p:cNvSpPr>
                <a:spLocks noChangeArrowheads="1"/>
              </p:cNvSpPr>
              <p:nvPr/>
            </p:nvSpPr>
            <p:spPr bwMode="auto">
              <a:xfrm>
                <a:off x="3984" y="3456"/>
                <a:ext cx="16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b="1" i="1" dirty="0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" pitchFamily="18" charset="0"/>
                    <a:ea typeface="楷体_GB2312" pitchFamily="49" charset="-122"/>
                  </a:rPr>
                  <a:t>t</a:t>
                </a:r>
                <a:endParaRPr lang="en-US" altLang="zh-CN" sz="3200" b="1" dirty="0">
                  <a:solidFill>
                    <a:srgbClr val="00001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09" name="Line 36"/>
              <p:cNvSpPr>
                <a:spLocks noChangeShapeType="1"/>
              </p:cNvSpPr>
              <p:nvPr/>
            </p:nvSpPr>
            <p:spPr bwMode="auto">
              <a:xfrm>
                <a:off x="2112" y="3600"/>
                <a:ext cx="18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6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/>
      <p:bldP spid="96266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90600" y="1524000"/>
            <a:ext cx="3429000" cy="2043113"/>
            <a:chOff x="480" y="720"/>
            <a:chExt cx="2160" cy="1287"/>
          </a:xfrm>
        </p:grpSpPr>
        <p:sp>
          <p:nvSpPr>
            <p:cNvPr id="38946" name="Rectangle 3"/>
            <p:cNvSpPr>
              <a:spLocks noChangeArrowheads="1"/>
            </p:cNvSpPr>
            <p:nvPr/>
          </p:nvSpPr>
          <p:spPr bwMode="auto">
            <a:xfrm>
              <a:off x="1248" y="720"/>
              <a:ext cx="720" cy="960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grpSp>
          <p:nvGrpSpPr>
            <p:cNvPr id="38947" name="Group 4"/>
            <p:cNvGrpSpPr>
              <a:grpSpLocks/>
            </p:cNvGrpSpPr>
            <p:nvPr/>
          </p:nvGrpSpPr>
          <p:grpSpPr bwMode="auto">
            <a:xfrm>
              <a:off x="864" y="960"/>
              <a:ext cx="384" cy="576"/>
              <a:chOff x="3360" y="1056"/>
              <a:chExt cx="384" cy="576"/>
            </a:xfrm>
          </p:grpSpPr>
          <p:sp>
            <p:nvSpPr>
              <p:cNvPr id="38961" name="Line 5"/>
              <p:cNvSpPr>
                <a:spLocks noChangeShapeType="1"/>
              </p:cNvSpPr>
              <p:nvPr/>
            </p:nvSpPr>
            <p:spPr bwMode="auto">
              <a:xfrm>
                <a:off x="3360" y="105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2" name="Line 6"/>
              <p:cNvSpPr>
                <a:spLocks noChangeShapeType="1"/>
              </p:cNvSpPr>
              <p:nvPr/>
            </p:nvSpPr>
            <p:spPr bwMode="auto">
              <a:xfrm>
                <a:off x="3360" y="134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3" name="Line 7"/>
              <p:cNvSpPr>
                <a:spLocks noChangeShapeType="1"/>
              </p:cNvSpPr>
              <p:nvPr/>
            </p:nvSpPr>
            <p:spPr bwMode="auto">
              <a:xfrm>
                <a:off x="3360" y="1632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48" name="Oval 8"/>
            <p:cNvSpPr>
              <a:spLocks noChangeArrowheads="1"/>
            </p:cNvSpPr>
            <p:nvPr/>
          </p:nvSpPr>
          <p:spPr bwMode="auto">
            <a:xfrm>
              <a:off x="768" y="912"/>
              <a:ext cx="96" cy="9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8949" name="Oval 9"/>
            <p:cNvSpPr>
              <a:spLocks noChangeArrowheads="1"/>
            </p:cNvSpPr>
            <p:nvPr/>
          </p:nvSpPr>
          <p:spPr bwMode="auto">
            <a:xfrm>
              <a:off x="768" y="1200"/>
              <a:ext cx="96" cy="9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8950" name="Oval 10"/>
            <p:cNvSpPr>
              <a:spLocks noChangeArrowheads="1"/>
            </p:cNvSpPr>
            <p:nvPr/>
          </p:nvSpPr>
          <p:spPr bwMode="auto">
            <a:xfrm>
              <a:off x="768" y="1488"/>
              <a:ext cx="96" cy="9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8951" name="Oval 11"/>
            <p:cNvSpPr>
              <a:spLocks noChangeArrowheads="1"/>
            </p:cNvSpPr>
            <p:nvPr/>
          </p:nvSpPr>
          <p:spPr bwMode="auto">
            <a:xfrm>
              <a:off x="1968" y="1152"/>
              <a:ext cx="96" cy="9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8952" name="Line 12"/>
            <p:cNvSpPr>
              <a:spLocks noChangeShapeType="1"/>
            </p:cNvSpPr>
            <p:nvPr/>
          </p:nvSpPr>
          <p:spPr bwMode="auto">
            <a:xfrm>
              <a:off x="2064" y="1200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3" name="Text Box 13"/>
            <p:cNvSpPr txBox="1">
              <a:spLocks noChangeArrowheads="1"/>
            </p:cNvSpPr>
            <p:nvPr/>
          </p:nvSpPr>
          <p:spPr bwMode="auto">
            <a:xfrm>
              <a:off x="1440" y="720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" pitchFamily="18" charset="0"/>
                  <a:ea typeface="华文楷体" pitchFamily="2" charset="-122"/>
                </a:rPr>
                <a:t>&amp;</a:t>
              </a:r>
            </a:p>
          </p:txBody>
        </p:sp>
        <p:sp>
          <p:nvSpPr>
            <p:cNvPr id="38954" name="Text Box 14"/>
            <p:cNvSpPr txBox="1">
              <a:spLocks noChangeArrowheads="1"/>
            </p:cNvSpPr>
            <p:nvPr/>
          </p:nvSpPr>
          <p:spPr bwMode="auto">
            <a:xfrm>
              <a:off x="2352" y="1008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" pitchFamily="18" charset="0"/>
                  <a:ea typeface="华文楷体" pitchFamily="2" charset="-122"/>
                </a:rPr>
                <a:t>Y</a:t>
              </a:r>
              <a:endParaRPr lang="en-US" altLang="zh-CN" sz="2800" b="1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38955" name="Rectangle 15"/>
            <p:cNvSpPr>
              <a:spLocks noChangeArrowheads="1"/>
            </p:cNvSpPr>
            <p:nvPr/>
          </p:nvSpPr>
          <p:spPr bwMode="auto">
            <a:xfrm>
              <a:off x="480" y="1374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" pitchFamily="18" charset="0"/>
                  <a:ea typeface="华文楷体" pitchFamily="2" charset="-122"/>
                </a:rPr>
                <a:t>E</a:t>
              </a:r>
              <a:endParaRPr lang="en-US" altLang="zh-CN" sz="3200" b="1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38956" name="Rectangle 16"/>
            <p:cNvSpPr>
              <a:spLocks noChangeArrowheads="1"/>
            </p:cNvSpPr>
            <p:nvPr/>
          </p:nvSpPr>
          <p:spPr bwMode="auto">
            <a:xfrm>
              <a:off x="480" y="1086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" pitchFamily="18" charset="0"/>
                  <a:ea typeface="华文楷体" pitchFamily="2" charset="-122"/>
                </a:rPr>
                <a:t>B</a:t>
              </a:r>
              <a:endParaRPr lang="en-US" altLang="zh-CN" sz="3200" b="1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38957" name="Rectangle 17"/>
            <p:cNvSpPr>
              <a:spLocks noChangeArrowheads="1"/>
            </p:cNvSpPr>
            <p:nvPr/>
          </p:nvSpPr>
          <p:spPr bwMode="auto">
            <a:xfrm>
              <a:off x="480" y="798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" pitchFamily="18" charset="0"/>
                  <a:ea typeface="华文楷体" pitchFamily="2" charset="-122"/>
                </a:rPr>
                <a:t>A</a:t>
              </a:r>
              <a:endParaRPr lang="en-US" altLang="zh-CN" sz="3200" b="1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38958" name="Text Box 18"/>
            <p:cNvSpPr txBox="1">
              <a:spLocks noChangeArrowheads="1"/>
            </p:cNvSpPr>
            <p:nvPr/>
          </p:nvSpPr>
          <p:spPr bwMode="auto">
            <a:xfrm>
              <a:off x="1056" y="1680"/>
              <a:ext cx="11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  <a:latin typeface="" pitchFamily="18" charset="0"/>
                  <a:ea typeface="华文楷体" pitchFamily="2" charset="-122"/>
                </a:rPr>
                <a:t>逻辑符号</a:t>
              </a:r>
            </a:p>
          </p:txBody>
        </p:sp>
        <p:sp>
          <p:nvSpPr>
            <p:cNvPr id="38959" name="AutoShape 19"/>
            <p:cNvSpPr>
              <a:spLocks noChangeArrowheads="1"/>
            </p:cNvSpPr>
            <p:nvPr/>
          </p:nvSpPr>
          <p:spPr bwMode="auto">
            <a:xfrm rot="-10730670">
              <a:off x="1728" y="1104"/>
              <a:ext cx="192" cy="19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8960" name="Text Box 20"/>
            <p:cNvSpPr txBox="1">
              <a:spLocks noChangeArrowheads="1"/>
            </p:cNvSpPr>
            <p:nvPr/>
          </p:nvSpPr>
          <p:spPr bwMode="auto">
            <a:xfrm>
              <a:off x="1248" y="134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solidFill>
                  <a:srgbClr val="FFFF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</p:grpSp>
      <p:sp>
        <p:nvSpPr>
          <p:cNvPr id="136213" name="Rectangle 21"/>
          <p:cNvSpPr>
            <a:spLocks noChangeArrowheads="1"/>
          </p:cNvSpPr>
          <p:nvPr/>
        </p:nvSpPr>
        <p:spPr bwMode="auto">
          <a:xfrm>
            <a:off x="5105400" y="2590800"/>
            <a:ext cx="403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            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lang="en-US" altLang="zh-CN" sz="3200" b="1" dirty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高</a:t>
            </a:r>
            <a:r>
              <a:rPr lang="zh-CN" altLang="en-US" sz="2800" b="1" dirty="0">
                <a:solidFill>
                  <a:srgbClr val="000099"/>
                </a:solidFill>
                <a:latin typeface="" pitchFamily="18" charset="0"/>
                <a:ea typeface="华文楷体" pitchFamily="2" charset="-122"/>
              </a:rPr>
              <a:t>阻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181600" y="3124200"/>
            <a:ext cx="3676650" cy="1971675"/>
            <a:chOff x="3408" y="1728"/>
            <a:chExt cx="2316" cy="1242"/>
          </a:xfrm>
        </p:grpSpPr>
        <p:sp>
          <p:nvSpPr>
            <p:cNvPr id="38942" name="Rectangle 23"/>
            <p:cNvSpPr>
              <a:spLocks noChangeArrowheads="1"/>
            </p:cNvSpPr>
            <p:nvPr/>
          </p:nvSpPr>
          <p:spPr bwMode="auto">
            <a:xfrm>
              <a:off x="3408" y="1728"/>
              <a:ext cx="23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0</a:t>
              </a:r>
              <a:r>
                <a:rPr lang="en-US" altLang="zh-CN" sz="2800" b="1" dirty="0">
                  <a:solidFill>
                    <a:srgbClr val="FF33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     </a:t>
              </a:r>
              <a:r>
                <a:rPr lang="en-US" altLang="zh-CN" sz="28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r>
                <a:rPr lang="en-US" altLang="zh-CN" sz="2800" b="1" dirty="0">
                  <a:solidFill>
                    <a:srgbClr val="FF33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   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r>
                <a:rPr lang="en-US" altLang="zh-CN" sz="2800" b="1" dirty="0">
                  <a:solidFill>
                    <a:srgbClr val="FF33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    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r>
                <a:rPr lang="en-US" altLang="zh-CN" sz="2800" b="1" dirty="0">
                  <a:solidFill>
                    <a:srgbClr val="FF33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  </a:t>
              </a:r>
            </a:p>
          </p:txBody>
        </p:sp>
        <p:sp>
          <p:nvSpPr>
            <p:cNvPr id="38943" name="Rectangle 24"/>
            <p:cNvSpPr>
              <a:spLocks noChangeArrowheads="1"/>
            </p:cNvSpPr>
            <p:nvPr/>
          </p:nvSpPr>
          <p:spPr bwMode="auto">
            <a:xfrm>
              <a:off x="3408" y="2046"/>
              <a:ext cx="218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0</a:t>
              </a:r>
              <a:r>
                <a:rPr lang="en-US" altLang="zh-CN" sz="2800" b="1" dirty="0">
                  <a:solidFill>
                    <a:srgbClr val="FF33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     </a:t>
              </a:r>
              <a:r>
                <a:rPr lang="en-US" altLang="zh-CN" sz="28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r>
                <a:rPr lang="en-US" altLang="zh-CN" sz="2800" b="1" dirty="0">
                  <a:solidFill>
                    <a:srgbClr val="FF33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   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1        1</a:t>
              </a:r>
              <a:r>
                <a:rPr lang="en-US" altLang="zh-CN" sz="2800" b="1" dirty="0">
                  <a:solidFill>
                    <a:srgbClr val="FF33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8944" name="Rectangle 25"/>
            <p:cNvSpPr>
              <a:spLocks noChangeArrowheads="1"/>
            </p:cNvSpPr>
            <p:nvPr/>
          </p:nvSpPr>
          <p:spPr bwMode="auto">
            <a:xfrm>
              <a:off x="3408" y="2334"/>
              <a:ext cx="19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1</a:t>
              </a:r>
              <a:r>
                <a:rPr lang="en-US" altLang="zh-CN" sz="2800" b="1" dirty="0">
                  <a:solidFill>
                    <a:srgbClr val="FF33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     </a:t>
              </a:r>
              <a:r>
                <a:rPr lang="en-US" altLang="zh-CN" sz="28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r>
                <a:rPr lang="en-US" altLang="zh-CN" sz="2800" b="1" dirty="0">
                  <a:solidFill>
                    <a:srgbClr val="FF33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   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1        1</a:t>
              </a:r>
            </a:p>
          </p:txBody>
        </p:sp>
        <p:sp>
          <p:nvSpPr>
            <p:cNvPr id="38945" name="Rectangle 26"/>
            <p:cNvSpPr>
              <a:spLocks noChangeArrowheads="1"/>
            </p:cNvSpPr>
            <p:nvPr/>
          </p:nvSpPr>
          <p:spPr bwMode="auto">
            <a:xfrm>
              <a:off x="3408" y="2640"/>
              <a:ext cx="19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1</a:t>
              </a:r>
              <a:r>
                <a:rPr lang="en-US" altLang="zh-CN" sz="2800" b="1" dirty="0">
                  <a:solidFill>
                    <a:srgbClr val="FF33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     </a:t>
              </a:r>
              <a:r>
                <a:rPr lang="en-US" altLang="zh-CN" sz="28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r>
                <a:rPr lang="en-US" altLang="zh-CN" sz="2800" b="1" dirty="0">
                  <a:solidFill>
                    <a:srgbClr val="FF33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   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1        0</a:t>
              </a:r>
            </a:p>
          </p:txBody>
        </p:sp>
      </p:grpSp>
      <p:sp>
        <p:nvSpPr>
          <p:cNvPr id="136219" name="Text Box 27"/>
          <p:cNvSpPr txBox="1">
            <a:spLocks noChangeArrowheads="1"/>
          </p:cNvSpPr>
          <p:nvPr/>
        </p:nvSpPr>
        <p:spPr bwMode="auto">
          <a:xfrm>
            <a:off x="5173663" y="5440363"/>
            <a:ext cx="2522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3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  <a:sym typeface="Symbol" pitchFamily="18" charset="2"/>
              </a:rPr>
              <a:t>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表示任意态</a:t>
            </a:r>
          </a:p>
        </p:txBody>
      </p:sp>
      <p:sp>
        <p:nvSpPr>
          <p:cNvPr id="136220" name="Rectangle 28"/>
          <p:cNvSpPr>
            <a:spLocks noChangeArrowheads="1"/>
          </p:cNvSpPr>
          <p:nvPr/>
        </p:nvSpPr>
        <p:spPr bwMode="auto">
          <a:xfrm>
            <a:off x="762000" y="5334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20.3.2  </a:t>
            </a: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三态输出“与非”门</a:t>
            </a: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419600" y="1524000"/>
            <a:ext cx="5048250" cy="3659188"/>
            <a:chOff x="2784" y="720"/>
            <a:chExt cx="2736" cy="2305"/>
          </a:xfrm>
        </p:grpSpPr>
        <p:sp>
          <p:nvSpPr>
            <p:cNvPr id="38930" name="Line 30"/>
            <p:cNvSpPr>
              <a:spLocks noChangeShapeType="1"/>
            </p:cNvSpPr>
            <p:nvPr/>
          </p:nvSpPr>
          <p:spPr bwMode="auto">
            <a:xfrm rot="5391598">
              <a:off x="4026" y="603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31" name="Line 31"/>
            <p:cNvSpPr>
              <a:spLocks noChangeShapeType="1"/>
            </p:cNvSpPr>
            <p:nvPr/>
          </p:nvSpPr>
          <p:spPr bwMode="auto">
            <a:xfrm rot="5391598" flipV="1">
              <a:off x="4031" y="240"/>
              <a:ext cx="1" cy="16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8932" name="Group 32"/>
            <p:cNvGrpSpPr>
              <a:grpSpLocks/>
            </p:cNvGrpSpPr>
            <p:nvPr/>
          </p:nvGrpSpPr>
          <p:grpSpPr bwMode="auto">
            <a:xfrm>
              <a:off x="2784" y="720"/>
              <a:ext cx="2736" cy="2305"/>
              <a:chOff x="2928" y="720"/>
              <a:chExt cx="2736" cy="2305"/>
            </a:xfrm>
          </p:grpSpPr>
          <p:sp>
            <p:nvSpPr>
              <p:cNvPr id="136225" name="Text Box 33"/>
              <p:cNvSpPr txBox="1">
                <a:spLocks noChangeArrowheads="1"/>
              </p:cNvSpPr>
              <p:nvPr/>
            </p:nvSpPr>
            <p:spPr bwMode="auto">
              <a:xfrm>
                <a:off x="2928" y="720"/>
                <a:ext cx="27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三态输出“与非”状态表</a:t>
                </a:r>
              </a:p>
            </p:txBody>
          </p:sp>
          <p:sp>
            <p:nvSpPr>
              <p:cNvPr id="38934" name="Rectangle 34"/>
              <p:cNvSpPr>
                <a:spLocks noChangeArrowheads="1"/>
              </p:cNvSpPr>
              <p:nvPr/>
            </p:nvSpPr>
            <p:spPr bwMode="auto">
              <a:xfrm>
                <a:off x="3355" y="1066"/>
                <a:ext cx="23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 dirty="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</a:t>
                </a:r>
                <a:endParaRPr lang="en-US" altLang="zh-CN" sz="28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8935" name="Rectangle 35"/>
              <p:cNvSpPr>
                <a:spLocks noChangeArrowheads="1"/>
              </p:cNvSpPr>
              <p:nvPr/>
            </p:nvSpPr>
            <p:spPr bwMode="auto">
              <a:xfrm>
                <a:off x="3787" y="1066"/>
                <a:ext cx="23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B</a:t>
                </a:r>
                <a:endPara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8936" name="Rectangle 36"/>
              <p:cNvSpPr>
                <a:spLocks noChangeArrowheads="1"/>
              </p:cNvSpPr>
              <p:nvPr/>
            </p:nvSpPr>
            <p:spPr bwMode="auto">
              <a:xfrm>
                <a:off x="4267" y="1066"/>
                <a:ext cx="23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E</a:t>
                </a:r>
                <a:endPara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8937" name="Rectangle 37"/>
              <p:cNvSpPr>
                <a:spLocks noChangeArrowheads="1"/>
              </p:cNvSpPr>
              <p:nvPr/>
            </p:nvSpPr>
            <p:spPr bwMode="auto">
              <a:xfrm>
                <a:off x="4656" y="1056"/>
                <a:ext cx="32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  <a:endPara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8938" name="Line 38"/>
              <p:cNvSpPr>
                <a:spLocks noChangeShapeType="1"/>
              </p:cNvSpPr>
              <p:nvPr/>
            </p:nvSpPr>
            <p:spPr bwMode="auto">
              <a:xfrm rot="5391598" flipV="1">
                <a:off x="4128" y="2208"/>
                <a:ext cx="1" cy="16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939" name="Line 39"/>
              <p:cNvSpPr>
                <a:spLocks noChangeShapeType="1"/>
              </p:cNvSpPr>
              <p:nvPr/>
            </p:nvSpPr>
            <p:spPr bwMode="auto">
              <a:xfrm>
                <a:off x="3744" y="1056"/>
                <a:ext cx="0" cy="1968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940" name="Line 40"/>
              <p:cNvSpPr>
                <a:spLocks noChangeShapeType="1"/>
              </p:cNvSpPr>
              <p:nvPr/>
            </p:nvSpPr>
            <p:spPr bwMode="auto">
              <a:xfrm>
                <a:off x="4608" y="1056"/>
                <a:ext cx="0" cy="1968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941" name="Line 41"/>
              <p:cNvSpPr>
                <a:spLocks noChangeShapeType="1"/>
              </p:cNvSpPr>
              <p:nvPr/>
            </p:nvSpPr>
            <p:spPr bwMode="auto">
              <a:xfrm>
                <a:off x="4176" y="1056"/>
                <a:ext cx="0" cy="1968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36240" name="Text Box 48"/>
          <p:cNvSpPr txBox="1">
            <a:spLocks noChangeArrowheads="1"/>
          </p:cNvSpPr>
          <p:nvPr/>
        </p:nvSpPr>
        <p:spPr bwMode="auto">
          <a:xfrm>
            <a:off x="2159000" y="3759200"/>
            <a:ext cx="1371600" cy="5191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Franklin Gothic Book" pitchFamily="34" charset="0"/>
                <a:ea typeface="华文楷体" pitchFamily="2" charset="-122"/>
              </a:rPr>
              <a:t>功能表</a:t>
            </a:r>
            <a:endParaRPr lang="zh-CN" altLang="en-US" sz="2800" b="1">
              <a:solidFill>
                <a:schemeClr val="bg1"/>
              </a:solidFill>
              <a:latin typeface="Franklin Gothic Book" pitchFamily="34" charset="0"/>
              <a:ea typeface="华文楷体" pitchFamily="2" charset="-122"/>
            </a:endParaRPr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863600" y="4327525"/>
            <a:ext cx="3822700" cy="1489075"/>
            <a:chOff x="576" y="2614"/>
            <a:chExt cx="2408" cy="938"/>
          </a:xfrm>
        </p:grpSpPr>
        <p:sp>
          <p:nvSpPr>
            <p:cNvPr id="136235" name="Rectangle 43"/>
            <p:cNvSpPr>
              <a:spLocks noChangeArrowheads="1"/>
            </p:cNvSpPr>
            <p:nvPr/>
          </p:nvSpPr>
          <p:spPr bwMode="auto">
            <a:xfrm>
              <a:off x="1944" y="3152"/>
              <a:ext cx="9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+mn-ea"/>
                </a:rPr>
                <a:t>输出高阻</a:t>
              </a:r>
              <a:endPara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sp>
          <p:nvSpPr>
            <p:cNvPr id="38923" name="Line 44"/>
            <p:cNvSpPr>
              <a:spLocks noChangeShapeType="1"/>
            </p:cNvSpPr>
            <p:nvPr/>
          </p:nvSpPr>
          <p:spPr bwMode="auto">
            <a:xfrm>
              <a:off x="576" y="3080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24" name="Object 45"/>
            <p:cNvGraphicFramePr>
              <a:graphicFrameLocks noChangeAspect="1"/>
            </p:cNvGraphicFramePr>
            <p:nvPr/>
          </p:nvGraphicFramePr>
          <p:xfrm>
            <a:off x="840" y="2739"/>
            <a:ext cx="62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87800" imgH="191160" progId="Equation.3">
                    <p:embed/>
                  </p:oleObj>
                </mc:Choice>
                <mc:Fallback>
                  <p:oleObj name="公式" r:id="rId2" imgW="487800" imgH="19116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2739"/>
                          <a:ext cx="624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5" name="Object 46"/>
            <p:cNvGraphicFramePr>
              <a:graphicFrameLocks noChangeAspect="1"/>
            </p:cNvGraphicFramePr>
            <p:nvPr/>
          </p:nvGraphicFramePr>
          <p:xfrm>
            <a:off x="824" y="3168"/>
            <a:ext cx="672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97160" imgH="219960" progId="Equation.3">
                    <p:embed/>
                  </p:oleObj>
                </mc:Choice>
                <mc:Fallback>
                  <p:oleObj name="公式" r:id="rId4" imgW="497160" imgH="21996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3168"/>
                          <a:ext cx="672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6" name="Object 47"/>
            <p:cNvGraphicFramePr>
              <a:graphicFrameLocks noChangeAspect="1"/>
            </p:cNvGraphicFramePr>
            <p:nvPr/>
          </p:nvGraphicFramePr>
          <p:xfrm>
            <a:off x="1954" y="2677"/>
            <a:ext cx="854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88680" imgH="248760" progId="Equation.3">
                    <p:embed/>
                  </p:oleObj>
                </mc:Choice>
                <mc:Fallback>
                  <p:oleObj name="Equation" r:id="rId6" imgW="688680" imgH="24876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4" y="2677"/>
                          <a:ext cx="854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7" name="Line 49"/>
            <p:cNvSpPr>
              <a:spLocks noChangeShapeType="1"/>
            </p:cNvSpPr>
            <p:nvPr/>
          </p:nvSpPr>
          <p:spPr bwMode="auto">
            <a:xfrm>
              <a:off x="576" y="2616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8" name="Line 50"/>
            <p:cNvSpPr>
              <a:spLocks noChangeShapeType="1"/>
            </p:cNvSpPr>
            <p:nvPr/>
          </p:nvSpPr>
          <p:spPr bwMode="auto">
            <a:xfrm rot="-5400000">
              <a:off x="1307" y="3083"/>
              <a:ext cx="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9" name="Line 51"/>
            <p:cNvSpPr>
              <a:spLocks noChangeShapeType="1"/>
            </p:cNvSpPr>
            <p:nvPr/>
          </p:nvSpPr>
          <p:spPr bwMode="auto">
            <a:xfrm>
              <a:off x="584" y="3528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300"/>
                                        <p:tgtEl>
                                          <p:spTgt spid="13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3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 autoUpdateAnimBg="0"/>
      <p:bldP spid="136219" grpId="0" autoUpdateAnimBg="0"/>
      <p:bldP spid="13624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838200" y="533400"/>
            <a:ext cx="2514600" cy="519113"/>
            <a:chOff x="528" y="288"/>
            <a:chExt cx="1584" cy="327"/>
          </a:xfrm>
        </p:grpSpPr>
        <p:sp>
          <p:nvSpPr>
            <p:cNvPr id="137219" name="Text Box 3"/>
            <p:cNvSpPr txBox="1">
              <a:spLocks noChangeArrowheads="1"/>
            </p:cNvSpPr>
            <p:nvPr/>
          </p:nvSpPr>
          <p:spPr bwMode="auto">
            <a:xfrm>
              <a:off x="768" y="288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三态门应用：</a:t>
              </a:r>
            </a:p>
          </p:txBody>
        </p:sp>
        <p:sp>
          <p:nvSpPr>
            <p:cNvPr id="137220" name="AutoShape 4"/>
            <p:cNvSpPr>
              <a:spLocks noChangeArrowheads="1"/>
            </p:cNvSpPr>
            <p:nvPr/>
          </p:nvSpPr>
          <p:spPr bwMode="auto">
            <a:xfrm>
              <a:off x="528" y="336"/>
              <a:ext cx="303" cy="240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3429000" y="533400"/>
            <a:ext cx="4495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可实现用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一条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总线分时传送几个不同的数据或控制信号。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33600" y="2819400"/>
            <a:ext cx="762000" cy="3414713"/>
            <a:chOff x="1344" y="1776"/>
            <a:chExt cx="480" cy="2151"/>
          </a:xfrm>
        </p:grpSpPr>
        <p:sp>
          <p:nvSpPr>
            <p:cNvPr id="40006" name="Text Box 7"/>
            <p:cNvSpPr txBox="1">
              <a:spLocks noChangeArrowheads="1"/>
            </p:cNvSpPr>
            <p:nvPr/>
          </p:nvSpPr>
          <p:spPr bwMode="auto">
            <a:xfrm>
              <a:off x="1344" y="177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“1”</a:t>
              </a:r>
              <a:endParaRPr lang="en-US" altLang="zh-CN" sz="2800" b="1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40007" name="Rectangle 8"/>
            <p:cNvSpPr>
              <a:spLocks noChangeArrowheads="1"/>
            </p:cNvSpPr>
            <p:nvPr/>
          </p:nvSpPr>
          <p:spPr bwMode="auto">
            <a:xfrm>
              <a:off x="1344" y="2688"/>
              <a:ext cx="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“0”</a:t>
              </a:r>
            </a:p>
          </p:txBody>
        </p:sp>
        <p:sp>
          <p:nvSpPr>
            <p:cNvPr id="40008" name="Rectangle 9"/>
            <p:cNvSpPr>
              <a:spLocks noChangeArrowheads="1"/>
            </p:cNvSpPr>
            <p:nvPr/>
          </p:nvSpPr>
          <p:spPr bwMode="auto">
            <a:xfrm>
              <a:off x="1344" y="3600"/>
              <a:ext cx="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“0”</a:t>
              </a:r>
            </a:p>
          </p:txBody>
        </p:sp>
      </p:grpSp>
      <p:pic>
        <p:nvPicPr>
          <p:cNvPr id="39941" name="Picture 10" descr="BD09297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5029200"/>
            <a:ext cx="1600200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914400" y="1295400"/>
            <a:ext cx="5486400" cy="4938713"/>
            <a:chOff x="576" y="816"/>
            <a:chExt cx="3456" cy="3111"/>
          </a:xfrm>
        </p:grpSpPr>
        <p:sp>
          <p:nvSpPr>
            <p:cNvPr id="137228" name="Text Box 12"/>
            <p:cNvSpPr txBox="1">
              <a:spLocks noChangeArrowheads="1"/>
            </p:cNvSpPr>
            <p:nvPr/>
          </p:nvSpPr>
          <p:spPr bwMode="auto">
            <a:xfrm>
              <a:off x="576" y="816"/>
              <a:ext cx="11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如图所示：</a:t>
              </a:r>
            </a:p>
          </p:txBody>
        </p:sp>
        <p:grpSp>
          <p:nvGrpSpPr>
            <p:cNvPr id="39951" name="Group 13"/>
            <p:cNvGrpSpPr>
              <a:grpSpLocks/>
            </p:cNvGrpSpPr>
            <p:nvPr/>
          </p:nvGrpSpPr>
          <p:grpSpPr bwMode="auto">
            <a:xfrm>
              <a:off x="1824" y="1056"/>
              <a:ext cx="2208" cy="2871"/>
              <a:chOff x="1824" y="1056"/>
              <a:chExt cx="2208" cy="2871"/>
            </a:xfrm>
          </p:grpSpPr>
          <p:sp>
            <p:nvSpPr>
              <p:cNvPr id="39952" name="Line 14"/>
              <p:cNvSpPr>
                <a:spLocks noChangeShapeType="1"/>
              </p:cNvSpPr>
              <p:nvPr/>
            </p:nvSpPr>
            <p:spPr bwMode="auto">
              <a:xfrm>
                <a:off x="3696" y="1152"/>
                <a:ext cx="0" cy="25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3" name="Oval 15"/>
              <p:cNvSpPr>
                <a:spLocks noChangeArrowheads="1"/>
              </p:cNvSpPr>
              <p:nvPr/>
            </p:nvSpPr>
            <p:spPr bwMode="auto">
              <a:xfrm>
                <a:off x="3648" y="105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37232" name="Text Box 16"/>
              <p:cNvSpPr txBox="1">
                <a:spLocks noChangeArrowheads="1"/>
              </p:cNvSpPr>
              <p:nvPr/>
            </p:nvSpPr>
            <p:spPr bwMode="auto">
              <a:xfrm>
                <a:off x="3696" y="1872"/>
                <a:ext cx="336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总线</a:t>
                </a:r>
              </a:p>
            </p:txBody>
          </p:sp>
          <p:grpSp>
            <p:nvGrpSpPr>
              <p:cNvPr id="39955" name="Group 17"/>
              <p:cNvGrpSpPr>
                <a:grpSpLocks/>
              </p:cNvGrpSpPr>
              <p:nvPr/>
            </p:nvGrpSpPr>
            <p:grpSpPr bwMode="auto">
              <a:xfrm>
                <a:off x="1824" y="1200"/>
                <a:ext cx="1872" cy="903"/>
                <a:chOff x="1824" y="1200"/>
                <a:chExt cx="1872" cy="903"/>
              </a:xfrm>
            </p:grpSpPr>
            <p:grpSp>
              <p:nvGrpSpPr>
                <p:cNvPr id="39990" name="Group 18"/>
                <p:cNvGrpSpPr>
                  <a:grpSpLocks/>
                </p:cNvGrpSpPr>
                <p:nvPr/>
              </p:nvGrpSpPr>
              <p:grpSpPr bwMode="auto">
                <a:xfrm>
                  <a:off x="2160" y="1248"/>
                  <a:ext cx="1536" cy="816"/>
                  <a:chOff x="2160" y="1248"/>
                  <a:chExt cx="1536" cy="816"/>
                </a:xfrm>
              </p:grpSpPr>
              <p:sp>
                <p:nvSpPr>
                  <p:cNvPr id="39996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248"/>
                    <a:ext cx="576" cy="816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endParaRPr>
                  </a:p>
                </p:txBody>
              </p:sp>
              <p:grpSp>
                <p:nvGrpSpPr>
                  <p:cNvPr id="39997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256" y="1392"/>
                    <a:ext cx="384" cy="576"/>
                    <a:chOff x="3360" y="1056"/>
                    <a:chExt cx="384" cy="576"/>
                  </a:xfrm>
                </p:grpSpPr>
                <p:sp>
                  <p:nvSpPr>
                    <p:cNvPr id="40003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" y="1056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0004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" y="1344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0005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" y="1632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9998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344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9999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632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0000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920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0001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1632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000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1680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724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688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1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&amp;</a:t>
                  </a:r>
                  <a:endParaRPr lang="en-US" altLang="zh-CN" sz="2800" b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39992" name="AutoShape 30"/>
                <p:cNvSpPr>
                  <a:spLocks noChangeArrowheads="1"/>
                </p:cNvSpPr>
                <p:nvPr/>
              </p:nvSpPr>
              <p:spPr bwMode="auto">
                <a:xfrm rot="-10730670">
                  <a:off x="3024" y="1632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37247" name="Rectangle 31"/>
                <p:cNvSpPr>
                  <a:spLocks noChangeArrowheads="1"/>
                </p:cNvSpPr>
                <p:nvPr/>
              </p:nvSpPr>
              <p:spPr bwMode="auto">
                <a:xfrm>
                  <a:off x="1824" y="1200"/>
                  <a:ext cx="34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1" i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800" b="1" baseline="-2500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1</a:t>
                  </a:r>
                  <a:endParaRPr lang="en-US" altLang="zh-CN" sz="2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37248" name="Rectangle 32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34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1" i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B</a:t>
                  </a:r>
                  <a:r>
                    <a:rPr lang="en-US" altLang="zh-CN" sz="2800" b="1" baseline="-2500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37249" name="Rectangle 33"/>
                <p:cNvSpPr>
                  <a:spLocks noChangeArrowheads="1"/>
                </p:cNvSpPr>
                <p:nvPr/>
              </p:nvSpPr>
              <p:spPr bwMode="auto">
                <a:xfrm>
                  <a:off x="1824" y="1776"/>
                  <a:ext cx="34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1" i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E</a:t>
                  </a:r>
                  <a:r>
                    <a:rPr lang="en-US" altLang="zh-CN" sz="2800" b="1" baseline="-2500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9956" name="Group 34"/>
              <p:cNvGrpSpPr>
                <a:grpSpLocks/>
              </p:cNvGrpSpPr>
              <p:nvPr/>
            </p:nvGrpSpPr>
            <p:grpSpPr bwMode="auto">
              <a:xfrm>
                <a:off x="1824" y="2112"/>
                <a:ext cx="1872" cy="903"/>
                <a:chOff x="1824" y="1200"/>
                <a:chExt cx="1872" cy="903"/>
              </a:xfrm>
            </p:grpSpPr>
            <p:grpSp>
              <p:nvGrpSpPr>
                <p:cNvPr id="39974" name="Group 35"/>
                <p:cNvGrpSpPr>
                  <a:grpSpLocks/>
                </p:cNvGrpSpPr>
                <p:nvPr/>
              </p:nvGrpSpPr>
              <p:grpSpPr bwMode="auto">
                <a:xfrm>
                  <a:off x="2160" y="1248"/>
                  <a:ext cx="1536" cy="816"/>
                  <a:chOff x="2160" y="1248"/>
                  <a:chExt cx="1536" cy="816"/>
                </a:xfrm>
              </p:grpSpPr>
              <p:sp>
                <p:nvSpPr>
                  <p:cNvPr id="39980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248"/>
                    <a:ext cx="576" cy="816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endParaRPr>
                  </a:p>
                </p:txBody>
              </p:sp>
              <p:grpSp>
                <p:nvGrpSpPr>
                  <p:cNvPr id="39981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2256" y="1392"/>
                    <a:ext cx="384" cy="576"/>
                    <a:chOff x="3360" y="1056"/>
                    <a:chExt cx="384" cy="576"/>
                  </a:xfrm>
                </p:grpSpPr>
                <p:sp>
                  <p:nvSpPr>
                    <p:cNvPr id="39987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" y="1056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988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" y="1344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989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" y="1632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9982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344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9983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632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9984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920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9985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1632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9986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1680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726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688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1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&amp;</a:t>
                  </a:r>
                  <a:endParaRPr lang="en-US" altLang="zh-CN" sz="2800" b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39976" name="AutoShape 47"/>
                <p:cNvSpPr>
                  <a:spLocks noChangeArrowheads="1"/>
                </p:cNvSpPr>
                <p:nvPr/>
              </p:nvSpPr>
              <p:spPr bwMode="auto">
                <a:xfrm rot="-10730670">
                  <a:off x="3024" y="1632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37264" name="Rectangle 48"/>
                <p:cNvSpPr>
                  <a:spLocks noChangeArrowheads="1"/>
                </p:cNvSpPr>
                <p:nvPr/>
              </p:nvSpPr>
              <p:spPr bwMode="auto">
                <a:xfrm>
                  <a:off x="1824" y="1200"/>
                  <a:ext cx="34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1" i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800" b="1" baseline="-2500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2</a:t>
                  </a:r>
                  <a:endParaRPr lang="en-US" altLang="zh-CN" sz="2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37265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34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1" i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B</a:t>
                  </a:r>
                  <a:r>
                    <a:rPr lang="en-US" altLang="zh-CN" sz="2800" b="1" baseline="-2500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37266" name="Rectangle 50"/>
                <p:cNvSpPr>
                  <a:spLocks noChangeArrowheads="1"/>
                </p:cNvSpPr>
                <p:nvPr/>
              </p:nvSpPr>
              <p:spPr bwMode="auto">
                <a:xfrm>
                  <a:off x="1824" y="1776"/>
                  <a:ext cx="34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1" i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E</a:t>
                  </a:r>
                  <a:r>
                    <a:rPr lang="en-US" altLang="zh-CN" sz="2800" b="1" baseline="-2500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39957" name="Group 51"/>
              <p:cNvGrpSpPr>
                <a:grpSpLocks/>
              </p:cNvGrpSpPr>
              <p:nvPr/>
            </p:nvGrpSpPr>
            <p:grpSpPr bwMode="auto">
              <a:xfrm>
                <a:off x="1824" y="3024"/>
                <a:ext cx="1872" cy="903"/>
                <a:chOff x="1824" y="1200"/>
                <a:chExt cx="1872" cy="903"/>
              </a:xfrm>
            </p:grpSpPr>
            <p:grpSp>
              <p:nvGrpSpPr>
                <p:cNvPr id="39958" name="Group 52"/>
                <p:cNvGrpSpPr>
                  <a:grpSpLocks/>
                </p:cNvGrpSpPr>
                <p:nvPr/>
              </p:nvGrpSpPr>
              <p:grpSpPr bwMode="auto">
                <a:xfrm>
                  <a:off x="2160" y="1248"/>
                  <a:ext cx="1536" cy="816"/>
                  <a:chOff x="2160" y="1248"/>
                  <a:chExt cx="1536" cy="816"/>
                </a:xfrm>
              </p:grpSpPr>
              <p:sp>
                <p:nvSpPr>
                  <p:cNvPr id="39964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248"/>
                    <a:ext cx="576" cy="816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endParaRPr>
                  </a:p>
                </p:txBody>
              </p:sp>
              <p:grpSp>
                <p:nvGrpSpPr>
                  <p:cNvPr id="39965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2256" y="1392"/>
                    <a:ext cx="384" cy="576"/>
                    <a:chOff x="3360" y="1056"/>
                    <a:chExt cx="384" cy="576"/>
                  </a:xfrm>
                </p:grpSpPr>
                <p:sp>
                  <p:nvSpPr>
                    <p:cNvPr id="39971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" y="1056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972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" y="1344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973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" y="1632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9966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344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9967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632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9968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920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9969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1632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997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1680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727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688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1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&amp;</a:t>
                  </a:r>
                  <a:endParaRPr lang="en-US" altLang="zh-CN" sz="2800" b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39960" name="AutoShape 64"/>
                <p:cNvSpPr>
                  <a:spLocks noChangeArrowheads="1"/>
                </p:cNvSpPr>
                <p:nvPr/>
              </p:nvSpPr>
              <p:spPr bwMode="auto">
                <a:xfrm rot="-10730670">
                  <a:off x="3024" y="1632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37281" name="Rectangle 65"/>
                <p:cNvSpPr>
                  <a:spLocks noChangeArrowheads="1"/>
                </p:cNvSpPr>
                <p:nvPr/>
              </p:nvSpPr>
              <p:spPr bwMode="auto">
                <a:xfrm>
                  <a:off x="1824" y="1200"/>
                  <a:ext cx="34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1" i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800" b="1" baseline="-2500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3</a:t>
                  </a:r>
                  <a:endParaRPr lang="en-US" altLang="zh-CN" sz="2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37282" name="Rectangle 66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34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1" i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B</a:t>
                  </a:r>
                  <a:r>
                    <a:rPr lang="en-US" altLang="zh-CN" sz="2800" b="1" baseline="-2500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37283" name="Rectangle 67"/>
                <p:cNvSpPr>
                  <a:spLocks noChangeArrowheads="1"/>
                </p:cNvSpPr>
                <p:nvPr/>
              </p:nvSpPr>
              <p:spPr bwMode="auto">
                <a:xfrm>
                  <a:off x="1824" y="1776"/>
                  <a:ext cx="34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1" i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E</a:t>
                  </a:r>
                  <a:r>
                    <a:rPr lang="en-US" altLang="zh-CN" sz="2800" b="1" baseline="-2500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3</a:t>
                  </a:r>
                </a:p>
              </p:txBody>
            </p:sp>
          </p:grpSp>
        </p:grpSp>
      </p:grpSp>
      <p:grpSp>
        <p:nvGrpSpPr>
          <p:cNvPr id="15" name="Group 68"/>
          <p:cNvGrpSpPr>
            <a:grpSpLocks/>
          </p:cNvGrpSpPr>
          <p:nvPr/>
        </p:nvGrpSpPr>
        <p:grpSpPr bwMode="auto">
          <a:xfrm>
            <a:off x="5026025" y="2209800"/>
            <a:ext cx="831850" cy="3505200"/>
            <a:chOff x="3166" y="1392"/>
            <a:chExt cx="567" cy="2208"/>
          </a:xfrm>
        </p:grpSpPr>
        <p:sp>
          <p:nvSpPr>
            <p:cNvPr id="39944" name="Line 69"/>
            <p:cNvSpPr>
              <a:spLocks noChangeShapeType="1"/>
            </p:cNvSpPr>
            <p:nvPr/>
          </p:nvSpPr>
          <p:spPr bwMode="auto">
            <a:xfrm>
              <a:off x="3504" y="3360"/>
              <a:ext cx="96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" name="Line 70"/>
            <p:cNvSpPr>
              <a:spLocks noChangeShapeType="1"/>
            </p:cNvSpPr>
            <p:nvPr/>
          </p:nvSpPr>
          <p:spPr bwMode="auto">
            <a:xfrm>
              <a:off x="3504" y="2496"/>
              <a:ext cx="96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9946" name="Group 71"/>
            <p:cNvGrpSpPr>
              <a:grpSpLocks/>
            </p:cNvGrpSpPr>
            <p:nvPr/>
          </p:nvGrpSpPr>
          <p:grpSpPr bwMode="auto">
            <a:xfrm>
              <a:off x="3166" y="1392"/>
              <a:ext cx="567" cy="233"/>
              <a:chOff x="4032" y="1392"/>
              <a:chExt cx="611" cy="233"/>
            </a:xfrm>
          </p:grpSpPr>
          <p:sp>
            <p:nvSpPr>
              <p:cNvPr id="39947" name="Line 72"/>
              <p:cNvSpPr>
                <a:spLocks noChangeShapeType="1"/>
              </p:cNvSpPr>
              <p:nvPr/>
            </p:nvSpPr>
            <p:spPr bwMode="auto">
              <a:xfrm>
                <a:off x="4128" y="1440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8" name="Text Box 73"/>
              <p:cNvSpPr txBox="1">
                <a:spLocks noChangeArrowheads="1"/>
              </p:cNvSpPr>
              <p:nvPr/>
            </p:nvSpPr>
            <p:spPr bwMode="auto">
              <a:xfrm>
                <a:off x="4032" y="1392"/>
                <a:ext cx="611" cy="23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</a:t>
                </a:r>
                <a:r>
                  <a:rPr lang="en-US" altLang="zh-CN" b="1" baseline="-25000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r>
                  <a:rPr lang="en-US" altLang="zh-CN" b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 </a:t>
                </a:r>
                <a:r>
                  <a:rPr lang="en-US" altLang="zh-CN" b="1" i="1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B</a:t>
                </a:r>
                <a:r>
                  <a:rPr lang="en-US" altLang="zh-CN" b="1" baseline="-25000">
                    <a:solidFill>
                      <a:srgbClr val="FF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endParaRPr lang="en-US" altLang="zh-CN" b="1">
                  <a:solidFill>
                    <a:srgbClr val="FFFF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9949" name="Oval 74"/>
              <p:cNvSpPr>
                <a:spLocks noChangeArrowheads="1"/>
              </p:cNvSpPr>
              <p:nvPr/>
            </p:nvSpPr>
            <p:spPr bwMode="auto">
              <a:xfrm>
                <a:off x="4271" y="1498"/>
                <a:ext cx="32" cy="32"/>
              </a:xfrm>
              <a:prstGeom prst="ellipse">
                <a:avLst/>
              </a:prstGeom>
              <a:solidFill>
                <a:srgbClr val="FF3300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457200"/>
            <a:ext cx="3768725" cy="5334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4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20.5 </a:t>
            </a:r>
            <a:r>
              <a:rPr lang="zh-CN" altLang="en-US" sz="4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逻辑代数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685800" y="1371600"/>
            <a:ext cx="7924800" cy="2911475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逻辑代数</a:t>
            </a:r>
            <a:r>
              <a:rPr lang="zh-CN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（又称布尔代数），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它是分析设计逻辑电路的数学工具。虽然它和普通代数一样也用字母表示变量，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但变量的取值只有“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0”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，“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1”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两种，分别称为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逻辑“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0”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和逻辑“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1”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这里“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0”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和“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1”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并不表示数量的大小，而是表示两种相互对立的逻辑状态。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609600" y="4419600"/>
            <a:ext cx="7924800" cy="1165225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逻辑代数所表示的是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逻辑关系</a:t>
            </a:r>
            <a:r>
              <a:rPr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而不是数量关系。这是它与普通代数的本质区别</a:t>
            </a: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>
            <a:off x="3733800" y="2819400"/>
            <a:ext cx="36576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8488" name="Line 8"/>
          <p:cNvSpPr>
            <a:spLocks noChangeShapeType="1"/>
          </p:cNvSpPr>
          <p:nvPr/>
        </p:nvSpPr>
        <p:spPr bwMode="auto">
          <a:xfrm>
            <a:off x="2286000" y="3276600"/>
            <a:ext cx="26670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>
            <a:off x="762000" y="3810000"/>
            <a:ext cx="75438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8490" name="Line 10"/>
          <p:cNvSpPr>
            <a:spLocks noChangeShapeType="1"/>
          </p:cNvSpPr>
          <p:nvPr/>
        </p:nvSpPr>
        <p:spPr bwMode="auto">
          <a:xfrm>
            <a:off x="762000" y="4267200"/>
            <a:ext cx="9906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8491" name="Line 11"/>
          <p:cNvSpPr>
            <a:spLocks noChangeShapeType="1"/>
          </p:cNvSpPr>
          <p:nvPr/>
        </p:nvSpPr>
        <p:spPr bwMode="auto">
          <a:xfrm>
            <a:off x="5334000" y="3289300"/>
            <a:ext cx="29718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autoUpdateAnimBg="0"/>
      <p:bldP spid="148485" grpId="0" autoUpdateAnimBg="0"/>
      <p:bldP spid="148487" grpId="0" animBg="1"/>
      <p:bldP spid="148488" grpId="0" animBg="1"/>
      <p:bldP spid="148489" grpId="0" animBg="1"/>
      <p:bldP spid="148490" grpId="0" animBg="1"/>
      <p:bldP spid="14849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219200"/>
            <a:ext cx="3733800" cy="4572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常量与变量的关系</a:t>
            </a:r>
            <a:endParaRPr lang="zh-CN" altLang="en-US" sz="28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762000" y="457200"/>
            <a:ext cx="54657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20. 5. 1 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逻辑代数运算法则</a:t>
            </a:r>
            <a:endParaRPr lang="zh-CN" altLang="en-US" sz="3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685800" y="4724400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2.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逻辑代数的基本运算法则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1676400"/>
            <a:ext cx="5164138" cy="550863"/>
            <a:chOff x="624" y="1056"/>
            <a:chExt cx="3253" cy="347"/>
          </a:xfrm>
        </p:grpSpPr>
        <p:sp>
          <p:nvSpPr>
            <p:cNvPr id="149510" name="Text Box 6"/>
            <p:cNvSpPr txBox="1">
              <a:spLocks noChangeArrowheads="1"/>
            </p:cNvSpPr>
            <p:nvPr/>
          </p:nvSpPr>
          <p:spPr bwMode="auto">
            <a:xfrm>
              <a:off x="624" y="1056"/>
              <a:ext cx="13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自等律</a:t>
              </a:r>
              <a:endPara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graphicFrame>
          <p:nvGraphicFramePr>
            <p:cNvPr id="52278" name="Object 7"/>
            <p:cNvGraphicFramePr>
              <a:graphicFrameLocks noChangeAspect="1"/>
            </p:cNvGraphicFramePr>
            <p:nvPr/>
          </p:nvGraphicFramePr>
          <p:xfrm>
            <a:off x="1595" y="1056"/>
            <a:ext cx="2282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759680" imgH="248760" progId="Equation.3">
                    <p:embed/>
                  </p:oleObj>
                </mc:Choice>
                <mc:Fallback>
                  <p:oleObj name="公式" r:id="rId2" imgW="1759680" imgH="248760" progId="Equation.3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5" y="1056"/>
                          <a:ext cx="2282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066800" y="2286000"/>
            <a:ext cx="4922838" cy="550863"/>
            <a:chOff x="672" y="1440"/>
            <a:chExt cx="3101" cy="347"/>
          </a:xfrm>
        </p:grpSpPr>
        <p:sp>
          <p:nvSpPr>
            <p:cNvPr id="149513" name="Text Box 9"/>
            <p:cNvSpPr txBox="1">
              <a:spLocks noChangeArrowheads="1"/>
            </p:cNvSpPr>
            <p:nvPr/>
          </p:nvSpPr>
          <p:spPr bwMode="auto">
            <a:xfrm>
              <a:off x="672" y="1440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0-1</a:t>
              </a:r>
              <a:r>
                <a:rPr lang="zh-CN" altLang="en-US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律</a:t>
              </a:r>
              <a:endPara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graphicFrame>
          <p:nvGraphicFramePr>
            <p:cNvPr id="52276" name="Object 10"/>
            <p:cNvGraphicFramePr>
              <a:graphicFrameLocks noChangeAspect="1"/>
            </p:cNvGraphicFramePr>
            <p:nvPr/>
          </p:nvGraphicFramePr>
          <p:xfrm>
            <a:off x="1643" y="1440"/>
            <a:ext cx="213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644840" imgH="248760" progId="Equation.3">
                    <p:embed/>
                  </p:oleObj>
                </mc:Choice>
                <mc:Fallback>
                  <p:oleObj name="公式" r:id="rId4" imgW="1644840" imgH="248760" progId="Equation.3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" y="1440"/>
                          <a:ext cx="2130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990600" y="2895600"/>
            <a:ext cx="5437188" cy="550863"/>
            <a:chOff x="624" y="1824"/>
            <a:chExt cx="3425" cy="347"/>
          </a:xfrm>
        </p:grpSpPr>
        <p:sp>
          <p:nvSpPr>
            <p:cNvPr id="149516" name="Text Box 12"/>
            <p:cNvSpPr txBox="1">
              <a:spLocks noChangeArrowheads="1"/>
            </p:cNvSpPr>
            <p:nvPr/>
          </p:nvSpPr>
          <p:spPr bwMode="auto">
            <a:xfrm>
              <a:off x="624" y="1824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重叠律</a:t>
              </a:r>
              <a:endPara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graphicFrame>
          <p:nvGraphicFramePr>
            <p:cNvPr id="52274" name="Object 13"/>
            <p:cNvGraphicFramePr>
              <a:graphicFrameLocks noChangeAspect="1"/>
            </p:cNvGraphicFramePr>
            <p:nvPr/>
          </p:nvGraphicFramePr>
          <p:xfrm>
            <a:off x="1614" y="1824"/>
            <a:ext cx="2435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874160" imgH="248760" progId="Equation.3">
                    <p:embed/>
                  </p:oleObj>
                </mc:Choice>
                <mc:Fallback>
                  <p:oleObj name="公式" r:id="rId6" imgW="1874160" imgH="248760" progId="Equation.3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4" y="1824"/>
                          <a:ext cx="2435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990600" y="3429000"/>
            <a:ext cx="3276600" cy="704850"/>
            <a:chOff x="624" y="2160"/>
            <a:chExt cx="2064" cy="444"/>
          </a:xfrm>
        </p:grpSpPr>
        <p:sp>
          <p:nvSpPr>
            <p:cNvPr id="149519" name="Text Box 15"/>
            <p:cNvSpPr txBox="1">
              <a:spLocks noChangeArrowheads="1"/>
            </p:cNvSpPr>
            <p:nvPr/>
          </p:nvSpPr>
          <p:spPr bwMode="auto">
            <a:xfrm>
              <a:off x="624" y="2208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还原律</a:t>
              </a:r>
              <a:endPara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graphicFrame>
          <p:nvGraphicFramePr>
            <p:cNvPr id="52272" name="Object 16"/>
            <p:cNvGraphicFramePr>
              <a:graphicFrameLocks noChangeAspect="1"/>
            </p:cNvGraphicFramePr>
            <p:nvPr/>
          </p:nvGraphicFramePr>
          <p:xfrm>
            <a:off x="1584" y="2160"/>
            <a:ext cx="1104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831960" imgH="325440" progId="Equation.3">
                    <p:embed/>
                  </p:oleObj>
                </mc:Choice>
                <mc:Fallback>
                  <p:oleObj name="公式" r:id="rId8" imgW="831960" imgH="325440" progId="Equation.3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160"/>
                          <a:ext cx="1104" cy="4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990600" y="4078288"/>
            <a:ext cx="5183188" cy="623887"/>
            <a:chOff x="624" y="2569"/>
            <a:chExt cx="3265" cy="393"/>
          </a:xfrm>
        </p:grpSpPr>
        <p:sp>
          <p:nvSpPr>
            <p:cNvPr id="149522" name="Text Box 18"/>
            <p:cNvSpPr txBox="1">
              <a:spLocks noChangeArrowheads="1"/>
            </p:cNvSpPr>
            <p:nvPr/>
          </p:nvSpPr>
          <p:spPr bwMode="auto">
            <a:xfrm>
              <a:off x="624" y="2592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互补律</a:t>
              </a:r>
              <a:endPara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graphicFrame>
          <p:nvGraphicFramePr>
            <p:cNvPr id="52270" name="Object 19"/>
            <p:cNvGraphicFramePr>
              <a:graphicFrameLocks noChangeAspect="1"/>
            </p:cNvGraphicFramePr>
            <p:nvPr/>
          </p:nvGraphicFramePr>
          <p:xfrm>
            <a:off x="1564" y="2569"/>
            <a:ext cx="2325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797840" imgH="286920" progId="Equation.3">
                    <p:embed/>
                  </p:oleObj>
                </mc:Choice>
                <mc:Fallback>
                  <p:oleObj name="公式" r:id="rId10" imgW="1797840" imgH="286920" progId="Equation.3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2569"/>
                          <a:ext cx="2325" cy="3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838200" y="5257800"/>
            <a:ext cx="5867400" cy="590550"/>
            <a:chOff x="528" y="3360"/>
            <a:chExt cx="3920" cy="395"/>
          </a:xfrm>
        </p:grpSpPr>
        <p:sp>
          <p:nvSpPr>
            <p:cNvPr id="149525" name="Text Box 21"/>
            <p:cNvSpPr txBox="1">
              <a:spLocks noChangeArrowheads="1"/>
            </p:cNvSpPr>
            <p:nvPr/>
          </p:nvSpPr>
          <p:spPr bwMode="auto">
            <a:xfrm>
              <a:off x="528" y="3360"/>
              <a:ext cx="864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交换律</a:t>
              </a:r>
              <a:endPara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graphicFrame>
          <p:nvGraphicFramePr>
            <p:cNvPr id="52268" name="Object 22"/>
            <p:cNvGraphicFramePr>
              <a:graphicFrameLocks noChangeAspect="1"/>
            </p:cNvGraphicFramePr>
            <p:nvPr/>
          </p:nvGraphicFramePr>
          <p:xfrm>
            <a:off x="1275" y="3408"/>
            <a:ext cx="3173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2457720" imgH="248760" progId="Equation.3">
                    <p:embed/>
                  </p:oleObj>
                </mc:Choice>
                <mc:Fallback>
                  <p:oleObj name="公式" r:id="rId12" imgW="2457720" imgH="248760" progId="Equation.3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5" y="3408"/>
                          <a:ext cx="3173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35" name="Group 23"/>
          <p:cNvGrpSpPr>
            <a:grpSpLocks/>
          </p:cNvGrpSpPr>
          <p:nvPr/>
        </p:nvGrpSpPr>
        <p:grpSpPr bwMode="auto">
          <a:xfrm>
            <a:off x="1066800" y="990600"/>
            <a:ext cx="4572000" cy="171450"/>
            <a:chOff x="672" y="624"/>
            <a:chExt cx="2880" cy="108"/>
          </a:xfrm>
        </p:grpSpPr>
        <p:pic>
          <p:nvPicPr>
            <p:cNvPr id="52236" name="Picture 24" descr="Green and Black Diamond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242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37" name="Picture 25" descr="Green and Black Diamond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332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38" name="Picture 26" descr="Green and Black Diamond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434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39" name="Picture 27" descr="Green and Black Diamond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620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40" name="Picture 28" descr="Green and Black Diamond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722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41" name="Picture 29" descr="Green and Black Diamond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818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42" name="Picture 30" descr="Green and Black Diamond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908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43" name="Picture 31" descr="Green and Black Diamond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010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44" name="Picture 32" descr="Green and Black Diamond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196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45" name="Picture 33" descr="Green and Black Diamond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298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46" name="Picture 34" descr="Green and Black Diamond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394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47" name="Picture 35" descr="Green and Black Diamond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484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48" name="Picture 36" descr="Green and Black Diamond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530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49" name="Picture 37" descr="Green and Black Diamond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106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50" name="Picture 38" descr="Green and Black Diamond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592" y="62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51" name="Picture 39" descr="Green and Black Diamond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682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52" name="Picture 40" descr="Green and Black Diamond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772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53" name="Picture 41" descr="Green and Black Diamond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874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54" name="Picture 42" descr="Green and Black Diamond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970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55" name="Picture 43" descr="Green and Black Diamond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060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2256" name="Group 44"/>
            <p:cNvGrpSpPr>
              <a:grpSpLocks/>
            </p:cNvGrpSpPr>
            <p:nvPr/>
          </p:nvGrpSpPr>
          <p:grpSpPr bwMode="auto">
            <a:xfrm>
              <a:off x="672" y="624"/>
              <a:ext cx="582" cy="102"/>
              <a:chOff x="4698" y="720"/>
              <a:chExt cx="582" cy="102"/>
            </a:xfrm>
          </p:grpSpPr>
          <p:pic>
            <p:nvPicPr>
              <p:cNvPr id="52261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2262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2263" name="Picture 47" descr="Green and Black Diamon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2264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2265" name="Picture 49" descr="Green and Black Diamon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2266" name="Picture 50" descr="Green and Black Diamon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2257" name="Picture 51" descr="Green and Black Diamond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162" y="62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58" name="Picture 52" descr="Green and Black Diamond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264" y="62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59" name="Picture 53" descr="Green and Black Diamond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360" y="62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60" name="Picture 54" descr="Green and Black Diamond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450" y="62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build="p" autoUpdateAnimBg="0"/>
      <p:bldP spid="14950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914400" y="609600"/>
            <a:ext cx="457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2.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逻辑代数的基本运算法则</a:t>
            </a:r>
          </a:p>
        </p:txBody>
      </p:sp>
      <p:sp>
        <p:nvSpPr>
          <p:cNvPr id="150531" name="AutoShape 3" descr="40%"/>
          <p:cNvSpPr>
            <a:spLocks noChangeArrowheads="1"/>
          </p:cNvSpPr>
          <p:nvPr/>
        </p:nvSpPr>
        <p:spPr bwMode="auto">
          <a:xfrm>
            <a:off x="6858000" y="1828800"/>
            <a:ext cx="1447800" cy="990600"/>
          </a:xfrm>
          <a:prstGeom prst="wedgeEllipseCallout">
            <a:avLst>
              <a:gd name="adj1" fmla="val -72806"/>
              <a:gd name="adj2" fmla="val 64903"/>
            </a:avLst>
          </a:prstGeom>
          <a:pattFill prst="pct40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普通代数</a:t>
            </a:r>
          </a:p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不适用！</a:t>
            </a:r>
            <a:endParaRPr lang="zh-CN" altLang="en-US" b="1">
              <a:solidFill>
                <a:srgbClr val="FF33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990600" y="3429000"/>
            <a:ext cx="838200" cy="519113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证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endParaRPr lang="en-US" altLang="zh-CN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50533" name="Object 5"/>
          <p:cNvGraphicFramePr>
            <a:graphicFrameLocks noChangeAspect="1"/>
          </p:cNvGraphicFramePr>
          <p:nvPr/>
        </p:nvGraphicFramePr>
        <p:xfrm>
          <a:off x="1658938" y="3962400"/>
          <a:ext cx="49895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33160" imgH="219960" progId="Equation.3">
                  <p:embed/>
                </p:oleObj>
              </mc:Choice>
              <mc:Fallback>
                <p:oleObj name="公式" r:id="rId2" imgW="2333160" imgH="21996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3962400"/>
                        <a:ext cx="4989512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90600" y="1143000"/>
            <a:ext cx="5564188" cy="1147763"/>
            <a:chOff x="624" y="720"/>
            <a:chExt cx="3505" cy="723"/>
          </a:xfrm>
        </p:grpSpPr>
        <p:sp>
          <p:nvSpPr>
            <p:cNvPr id="150535" name="Text Box 7"/>
            <p:cNvSpPr txBox="1">
              <a:spLocks noChangeArrowheads="1"/>
            </p:cNvSpPr>
            <p:nvPr/>
          </p:nvSpPr>
          <p:spPr bwMode="auto">
            <a:xfrm>
              <a:off x="624" y="720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结合律</a:t>
              </a:r>
            </a:p>
          </p:txBody>
        </p:sp>
        <p:graphicFrame>
          <p:nvGraphicFramePr>
            <p:cNvPr id="53268" name="Object 8"/>
            <p:cNvGraphicFramePr>
              <a:graphicFrameLocks noChangeAspect="1"/>
            </p:cNvGraphicFramePr>
            <p:nvPr/>
          </p:nvGraphicFramePr>
          <p:xfrm>
            <a:off x="1437" y="768"/>
            <a:ext cx="269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80160" imgH="248760" progId="Equation.3">
                    <p:embed/>
                  </p:oleObj>
                </mc:Choice>
                <mc:Fallback>
                  <p:oleObj name="Equation" r:id="rId4" imgW="2180160" imgH="248760" progId="Equation.3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7" y="768"/>
                          <a:ext cx="2692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9" name="Object 9"/>
            <p:cNvGraphicFramePr>
              <a:graphicFrameLocks noChangeAspect="1"/>
            </p:cNvGraphicFramePr>
            <p:nvPr/>
          </p:nvGraphicFramePr>
          <p:xfrm>
            <a:off x="1515" y="1104"/>
            <a:ext cx="229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816920" imgH="248760" progId="Equation.3">
                    <p:embed/>
                  </p:oleObj>
                </mc:Choice>
                <mc:Fallback>
                  <p:oleObj name="公式" r:id="rId6" imgW="1816920" imgH="248760" progId="Equation.3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" y="1104"/>
                          <a:ext cx="2299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90600" y="2247900"/>
            <a:ext cx="6326188" cy="1125538"/>
            <a:chOff x="624" y="1416"/>
            <a:chExt cx="3985" cy="709"/>
          </a:xfrm>
        </p:grpSpPr>
        <p:sp>
          <p:nvSpPr>
            <p:cNvPr id="150539" name="Text Box 11"/>
            <p:cNvSpPr txBox="1">
              <a:spLocks noChangeArrowheads="1"/>
            </p:cNvSpPr>
            <p:nvPr/>
          </p:nvSpPr>
          <p:spPr bwMode="auto">
            <a:xfrm>
              <a:off x="624" y="1416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分配律</a:t>
              </a:r>
              <a:endPara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53265" name="Object 12"/>
            <p:cNvGraphicFramePr>
              <a:graphicFrameLocks noChangeAspect="1"/>
            </p:cNvGraphicFramePr>
            <p:nvPr/>
          </p:nvGraphicFramePr>
          <p:xfrm>
            <a:off x="1429" y="1440"/>
            <a:ext cx="2710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084760" imgH="248760" progId="Equation.3">
                    <p:embed/>
                  </p:oleObj>
                </mc:Choice>
                <mc:Fallback>
                  <p:oleObj name="公式" r:id="rId8" imgW="2084760" imgH="248760" progId="Equation.3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440"/>
                          <a:ext cx="2710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6" name="Object 13"/>
            <p:cNvGraphicFramePr>
              <a:graphicFrameLocks noChangeAspect="1"/>
            </p:cNvGraphicFramePr>
            <p:nvPr/>
          </p:nvGraphicFramePr>
          <p:xfrm>
            <a:off x="1418" y="1776"/>
            <a:ext cx="3191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457720" imgH="248760" progId="Equation.3">
                    <p:embed/>
                  </p:oleObj>
                </mc:Choice>
                <mc:Fallback>
                  <p:oleObj name="公式" r:id="rId10" imgW="2457720" imgH="248760" progId="Equation.3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8" y="1776"/>
                          <a:ext cx="3191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0542" name="Object 14"/>
          <p:cNvGraphicFramePr>
            <a:graphicFrameLocks noChangeAspect="1"/>
          </p:cNvGraphicFramePr>
          <p:nvPr/>
        </p:nvGraphicFramePr>
        <p:xfrm>
          <a:off x="1658938" y="3429000"/>
          <a:ext cx="28797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396080" imgH="248760" progId="Equation.3">
                  <p:embed/>
                </p:oleObj>
              </mc:Choice>
              <mc:Fallback>
                <p:oleObj name="公式" r:id="rId12" imgW="1396080" imgH="24876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3429000"/>
                        <a:ext cx="287972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3" name="Object 15"/>
          <p:cNvGraphicFramePr>
            <a:graphicFrameLocks noChangeAspect="1"/>
          </p:cNvGraphicFramePr>
          <p:nvPr/>
        </p:nvGraphicFramePr>
        <p:xfrm>
          <a:off x="1641475" y="4495800"/>
          <a:ext cx="3733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778760" imgH="248760" progId="Equation.3">
                  <p:embed/>
                </p:oleObj>
              </mc:Choice>
              <mc:Fallback>
                <p:oleObj name="公式" r:id="rId14" imgW="1778760" imgH="24876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4495800"/>
                        <a:ext cx="3733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4" name="Object 16"/>
          <p:cNvGraphicFramePr>
            <a:graphicFrameLocks noChangeAspect="1"/>
          </p:cNvGraphicFramePr>
          <p:nvPr/>
        </p:nvGraphicFramePr>
        <p:xfrm>
          <a:off x="1658938" y="5105400"/>
          <a:ext cx="361791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721160" imgH="248760" progId="Equation.3">
                  <p:embed/>
                </p:oleObj>
              </mc:Choice>
              <mc:Fallback>
                <p:oleObj name="公式" r:id="rId16" imgW="1721160" imgH="24876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5105400"/>
                        <a:ext cx="3617912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5" name="Object 17"/>
          <p:cNvGraphicFramePr>
            <a:graphicFrameLocks noChangeAspect="1"/>
          </p:cNvGraphicFramePr>
          <p:nvPr/>
        </p:nvGraphicFramePr>
        <p:xfrm>
          <a:off x="1676400" y="5638800"/>
          <a:ext cx="1752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831960" imgH="219960" progId="Equation.3">
                  <p:embed/>
                </p:oleObj>
              </mc:Choice>
              <mc:Fallback>
                <p:oleObj name="公式" r:id="rId18" imgW="831960" imgH="21996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638800"/>
                        <a:ext cx="17526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6" name="Text Box 18"/>
          <p:cNvSpPr txBox="1">
            <a:spLocks noChangeArrowheads="1"/>
          </p:cNvSpPr>
          <p:nvPr/>
        </p:nvSpPr>
        <p:spPr bwMode="auto">
          <a:xfrm>
            <a:off x="5638800" y="4419600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+1=1</a:t>
            </a:r>
            <a:r>
              <a:rPr lang="en-US" altLang="zh-CN" sz="3200" b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    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846888" y="3733800"/>
            <a:ext cx="1535112" cy="709613"/>
            <a:chOff x="2832" y="2908"/>
            <a:chExt cx="967" cy="447"/>
          </a:xfrm>
        </p:grpSpPr>
        <p:sp>
          <p:nvSpPr>
            <p:cNvPr id="53262" name="Rectangle 20"/>
            <p:cNvSpPr>
              <a:spLocks noChangeArrowheads="1"/>
            </p:cNvSpPr>
            <p:nvPr/>
          </p:nvSpPr>
          <p:spPr bwMode="auto">
            <a:xfrm>
              <a:off x="2832" y="2990"/>
              <a:ext cx="9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   A=A</a:t>
              </a:r>
              <a:endParaRPr lang="en-US" altLang="zh-CN" sz="3200" b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53263" name="Rectangle 21"/>
            <p:cNvSpPr>
              <a:spLocks noChangeArrowheads="1"/>
            </p:cNvSpPr>
            <p:nvPr/>
          </p:nvSpPr>
          <p:spPr bwMode="auto">
            <a:xfrm>
              <a:off x="3064" y="2908"/>
              <a:ext cx="1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.</a:t>
              </a:r>
              <a:endParaRPr lang="en-US" altLang="zh-CN" sz="3200" b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nimBg="1" autoUpdateAnimBg="0"/>
      <p:bldP spid="150532" grpId="0" autoUpdateAnimBg="0"/>
      <p:bldP spid="15054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7173913" y="460375"/>
            <a:ext cx="158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sz="3200" b="1">
              <a:solidFill>
                <a:srgbClr val="FFFF00"/>
              </a:solidFill>
              <a:latin typeface="" pitchFamily="18" charset="0"/>
              <a:ea typeface="华文楷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98900" y="2544763"/>
            <a:ext cx="1657350" cy="519112"/>
            <a:chOff x="2512" y="2239"/>
            <a:chExt cx="1044" cy="341"/>
          </a:xfrm>
        </p:grpSpPr>
        <p:sp>
          <p:nvSpPr>
            <p:cNvPr id="54346" name="Rectangle 4"/>
            <p:cNvSpPr>
              <a:spLocks noChangeArrowheads="1"/>
            </p:cNvSpPr>
            <p:nvPr/>
          </p:nvSpPr>
          <p:spPr bwMode="auto">
            <a:xfrm>
              <a:off x="2512" y="2239"/>
              <a:ext cx="228" cy="341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4347" name="Rectangle 5"/>
            <p:cNvSpPr>
              <a:spLocks noChangeArrowheads="1"/>
            </p:cNvSpPr>
            <p:nvPr/>
          </p:nvSpPr>
          <p:spPr bwMode="auto">
            <a:xfrm>
              <a:off x="3328" y="2239"/>
              <a:ext cx="228" cy="341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886200" y="2895600"/>
            <a:ext cx="1657350" cy="519113"/>
            <a:chOff x="2512" y="3055"/>
            <a:chExt cx="1044" cy="341"/>
          </a:xfrm>
        </p:grpSpPr>
        <p:sp>
          <p:nvSpPr>
            <p:cNvPr id="54344" name="Rectangle 7"/>
            <p:cNvSpPr>
              <a:spLocks noChangeArrowheads="1"/>
            </p:cNvSpPr>
            <p:nvPr/>
          </p:nvSpPr>
          <p:spPr bwMode="auto">
            <a:xfrm>
              <a:off x="2512" y="3055"/>
              <a:ext cx="228" cy="341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345" name="Rectangle 8"/>
            <p:cNvSpPr>
              <a:spLocks noChangeArrowheads="1"/>
            </p:cNvSpPr>
            <p:nvPr/>
          </p:nvSpPr>
          <p:spPr bwMode="auto">
            <a:xfrm>
              <a:off x="3328" y="3055"/>
              <a:ext cx="228" cy="341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324600" y="2514600"/>
            <a:ext cx="1555750" cy="1758950"/>
            <a:chOff x="4080" y="2239"/>
            <a:chExt cx="980" cy="1157"/>
          </a:xfrm>
        </p:grpSpPr>
        <p:sp>
          <p:nvSpPr>
            <p:cNvPr id="54336" name="Rectangle 10"/>
            <p:cNvSpPr>
              <a:spLocks noChangeArrowheads="1"/>
            </p:cNvSpPr>
            <p:nvPr/>
          </p:nvSpPr>
          <p:spPr bwMode="auto">
            <a:xfrm>
              <a:off x="4096" y="2239"/>
              <a:ext cx="228" cy="341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4337" name="Rectangle 11"/>
            <p:cNvSpPr>
              <a:spLocks noChangeArrowheads="1"/>
            </p:cNvSpPr>
            <p:nvPr/>
          </p:nvSpPr>
          <p:spPr bwMode="auto">
            <a:xfrm>
              <a:off x="4096" y="2479"/>
              <a:ext cx="228" cy="342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4338" name="Rectangle 12"/>
            <p:cNvSpPr>
              <a:spLocks noChangeArrowheads="1"/>
            </p:cNvSpPr>
            <p:nvPr/>
          </p:nvSpPr>
          <p:spPr bwMode="auto">
            <a:xfrm>
              <a:off x="4800" y="2479"/>
              <a:ext cx="260" cy="342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4339" name="Rectangle 13"/>
            <p:cNvSpPr>
              <a:spLocks noChangeArrowheads="1"/>
            </p:cNvSpPr>
            <p:nvPr/>
          </p:nvSpPr>
          <p:spPr bwMode="auto">
            <a:xfrm>
              <a:off x="4080" y="2766"/>
              <a:ext cx="260" cy="342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4340" name="Rectangle 14"/>
            <p:cNvSpPr>
              <a:spLocks noChangeArrowheads="1"/>
            </p:cNvSpPr>
            <p:nvPr/>
          </p:nvSpPr>
          <p:spPr bwMode="auto">
            <a:xfrm>
              <a:off x="4800" y="2239"/>
              <a:ext cx="260" cy="341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4341" name="Rectangle 15"/>
            <p:cNvSpPr>
              <a:spLocks noChangeArrowheads="1"/>
            </p:cNvSpPr>
            <p:nvPr/>
          </p:nvSpPr>
          <p:spPr bwMode="auto">
            <a:xfrm>
              <a:off x="4816" y="2766"/>
              <a:ext cx="228" cy="342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4342" name="Rectangle 16"/>
            <p:cNvSpPr>
              <a:spLocks noChangeArrowheads="1"/>
            </p:cNvSpPr>
            <p:nvPr/>
          </p:nvSpPr>
          <p:spPr bwMode="auto">
            <a:xfrm>
              <a:off x="4096" y="3055"/>
              <a:ext cx="228" cy="341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343" name="Rectangle 17"/>
            <p:cNvSpPr>
              <a:spLocks noChangeArrowheads="1"/>
            </p:cNvSpPr>
            <p:nvPr/>
          </p:nvSpPr>
          <p:spPr bwMode="auto">
            <a:xfrm>
              <a:off x="4800" y="3055"/>
              <a:ext cx="260" cy="341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54278" name="Group 18"/>
          <p:cNvGrpSpPr>
            <a:grpSpLocks/>
          </p:cNvGrpSpPr>
          <p:nvPr/>
        </p:nvGrpSpPr>
        <p:grpSpPr bwMode="auto">
          <a:xfrm>
            <a:off x="838200" y="685800"/>
            <a:ext cx="6589713" cy="555625"/>
            <a:chOff x="528" y="432"/>
            <a:chExt cx="4151" cy="350"/>
          </a:xfrm>
        </p:grpSpPr>
        <p:sp>
          <p:nvSpPr>
            <p:cNvPr id="151571" name="Text Box 19"/>
            <p:cNvSpPr txBox="1">
              <a:spLocks noChangeArrowheads="1"/>
            </p:cNvSpPr>
            <p:nvPr/>
          </p:nvSpPr>
          <p:spPr bwMode="auto">
            <a:xfrm>
              <a:off x="528" y="445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highlight>
                    <a:srgbClr val="FFFF00"/>
                  </a:highlight>
                  <a:latin typeface="" pitchFamily="18" charset="0"/>
                  <a:ea typeface="+mn-ea"/>
                </a:rPr>
                <a:t>反演律</a:t>
              </a:r>
              <a:endParaRPr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" pitchFamily="18" charset="0"/>
                <a:ea typeface="+mn-ea"/>
              </a:endParaRPr>
            </a:p>
          </p:txBody>
        </p:sp>
        <p:graphicFrame>
          <p:nvGraphicFramePr>
            <p:cNvPr id="54334" name="Object 20"/>
            <p:cNvGraphicFramePr>
              <a:graphicFrameLocks noChangeAspect="1"/>
            </p:cNvGraphicFramePr>
            <p:nvPr/>
          </p:nvGraphicFramePr>
          <p:xfrm>
            <a:off x="1488" y="432"/>
            <a:ext cx="1463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109160" imgH="248760" progId="Equation.3">
                    <p:embed/>
                  </p:oleObj>
                </mc:Choice>
                <mc:Fallback>
                  <p:oleObj name="公式" r:id="rId2" imgW="1109160" imgH="248760" progId="Equation.3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432"/>
                          <a:ext cx="1463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35" name="Object 21"/>
            <p:cNvGraphicFramePr>
              <a:graphicFrameLocks noChangeAspect="1"/>
            </p:cNvGraphicFramePr>
            <p:nvPr/>
          </p:nvGraphicFramePr>
          <p:xfrm>
            <a:off x="3216" y="432"/>
            <a:ext cx="1463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109160" imgH="248760" progId="Equation.3">
                    <p:embed/>
                  </p:oleObj>
                </mc:Choice>
                <mc:Fallback>
                  <p:oleObj name="公式" r:id="rId4" imgW="1109160" imgH="248760" progId="Equation.3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432"/>
                          <a:ext cx="1463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79" name="Rectangle 22"/>
          <p:cNvSpPr>
            <a:spLocks noChangeArrowheads="1"/>
          </p:cNvSpPr>
          <p:nvPr/>
        </p:nvSpPr>
        <p:spPr bwMode="auto">
          <a:xfrm>
            <a:off x="863600" y="1295400"/>
            <a:ext cx="2684463" cy="519113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" pitchFamily="18" charset="0"/>
                <a:ea typeface="华文楷体" pitchFamily="2" charset="-122"/>
              </a:rPr>
              <a:t>列状态表证明：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85800" y="1903413"/>
            <a:ext cx="7620000" cy="2406650"/>
            <a:chOff x="432" y="1199"/>
            <a:chExt cx="4800" cy="1516"/>
          </a:xfrm>
        </p:grpSpPr>
        <p:grpSp>
          <p:nvGrpSpPr>
            <p:cNvPr id="54293" name="Group 24"/>
            <p:cNvGrpSpPr>
              <a:grpSpLocks/>
            </p:cNvGrpSpPr>
            <p:nvPr/>
          </p:nvGrpSpPr>
          <p:grpSpPr bwMode="auto">
            <a:xfrm>
              <a:off x="432" y="1199"/>
              <a:ext cx="4800" cy="1516"/>
              <a:chOff x="432" y="2160"/>
              <a:chExt cx="4800" cy="1584"/>
            </a:xfrm>
          </p:grpSpPr>
          <p:sp>
            <p:nvSpPr>
              <p:cNvPr id="54318" name="Line 25"/>
              <p:cNvSpPr>
                <a:spLocks noChangeShapeType="1"/>
              </p:cNvSpPr>
              <p:nvPr/>
            </p:nvSpPr>
            <p:spPr bwMode="auto">
              <a:xfrm flipV="1">
                <a:off x="432" y="2160"/>
                <a:ext cx="480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4319" name="Group 26"/>
              <p:cNvGrpSpPr>
                <a:grpSpLocks/>
              </p:cNvGrpSpPr>
              <p:nvPr/>
            </p:nvGrpSpPr>
            <p:grpSpPr bwMode="auto">
              <a:xfrm>
                <a:off x="432" y="2160"/>
                <a:ext cx="4800" cy="1584"/>
                <a:chOff x="480" y="1824"/>
                <a:chExt cx="4800" cy="1584"/>
              </a:xfrm>
            </p:grpSpPr>
            <p:sp>
              <p:nvSpPr>
                <p:cNvPr id="54320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80" y="3408"/>
                  <a:ext cx="4800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4321" name="Group 28"/>
                <p:cNvGrpSpPr>
                  <a:grpSpLocks/>
                </p:cNvGrpSpPr>
                <p:nvPr/>
              </p:nvGrpSpPr>
              <p:grpSpPr bwMode="auto">
                <a:xfrm>
                  <a:off x="480" y="1824"/>
                  <a:ext cx="4800" cy="1584"/>
                  <a:chOff x="480" y="1824"/>
                  <a:chExt cx="4800" cy="1584"/>
                </a:xfrm>
              </p:grpSpPr>
              <p:sp>
                <p:nvSpPr>
                  <p:cNvPr id="54322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2244"/>
                    <a:ext cx="4800" cy="12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4323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480" y="1824"/>
                    <a:ext cx="4800" cy="1584"/>
                    <a:chOff x="480" y="1824"/>
                    <a:chExt cx="4800" cy="1584"/>
                  </a:xfrm>
                </p:grpSpPr>
                <p:sp>
                  <p:nvSpPr>
                    <p:cNvPr id="54324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0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25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26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6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27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92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28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0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29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80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30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31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4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32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54294" name="Rectangle 40"/>
            <p:cNvSpPr>
              <a:spLocks noChangeArrowheads="1"/>
            </p:cNvSpPr>
            <p:nvPr/>
          </p:nvSpPr>
          <p:spPr bwMode="auto">
            <a:xfrm>
              <a:off x="520" y="1247"/>
              <a:ext cx="265" cy="327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54295" name="Rectangle 41"/>
            <p:cNvSpPr>
              <a:spLocks noChangeArrowheads="1"/>
            </p:cNvSpPr>
            <p:nvPr/>
          </p:nvSpPr>
          <p:spPr bwMode="auto">
            <a:xfrm>
              <a:off x="896" y="1247"/>
              <a:ext cx="265" cy="327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54296" name="Rectangle 42"/>
            <p:cNvSpPr>
              <a:spLocks noChangeArrowheads="1"/>
            </p:cNvSpPr>
            <p:nvPr/>
          </p:nvSpPr>
          <p:spPr bwMode="auto">
            <a:xfrm>
              <a:off x="528" y="1586"/>
              <a:ext cx="240" cy="327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297" name="Rectangle 43"/>
            <p:cNvSpPr>
              <a:spLocks noChangeArrowheads="1"/>
            </p:cNvSpPr>
            <p:nvPr/>
          </p:nvSpPr>
          <p:spPr bwMode="auto">
            <a:xfrm>
              <a:off x="976" y="1596"/>
              <a:ext cx="228" cy="327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298" name="Rectangle 44"/>
            <p:cNvSpPr>
              <a:spLocks noChangeArrowheads="1"/>
            </p:cNvSpPr>
            <p:nvPr/>
          </p:nvSpPr>
          <p:spPr bwMode="auto">
            <a:xfrm>
              <a:off x="544" y="1826"/>
              <a:ext cx="228" cy="327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299" name="Rectangle 45"/>
            <p:cNvSpPr>
              <a:spLocks noChangeArrowheads="1"/>
            </p:cNvSpPr>
            <p:nvPr/>
          </p:nvSpPr>
          <p:spPr bwMode="auto">
            <a:xfrm>
              <a:off x="976" y="1826"/>
              <a:ext cx="228" cy="327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4300" name="Rectangle 46"/>
            <p:cNvSpPr>
              <a:spLocks noChangeArrowheads="1"/>
            </p:cNvSpPr>
            <p:nvPr/>
          </p:nvSpPr>
          <p:spPr bwMode="auto">
            <a:xfrm>
              <a:off x="544" y="2101"/>
              <a:ext cx="228" cy="327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4301" name="Rectangle 47"/>
            <p:cNvSpPr>
              <a:spLocks noChangeArrowheads="1"/>
            </p:cNvSpPr>
            <p:nvPr/>
          </p:nvSpPr>
          <p:spPr bwMode="auto">
            <a:xfrm>
              <a:off x="976" y="2101"/>
              <a:ext cx="228" cy="327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302" name="Rectangle 48"/>
            <p:cNvSpPr>
              <a:spLocks noChangeArrowheads="1"/>
            </p:cNvSpPr>
            <p:nvPr/>
          </p:nvSpPr>
          <p:spPr bwMode="auto">
            <a:xfrm>
              <a:off x="544" y="2377"/>
              <a:ext cx="228" cy="327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4303" name="Rectangle 49"/>
            <p:cNvSpPr>
              <a:spLocks noChangeArrowheads="1"/>
            </p:cNvSpPr>
            <p:nvPr/>
          </p:nvSpPr>
          <p:spPr bwMode="auto">
            <a:xfrm>
              <a:off x="976" y="2377"/>
              <a:ext cx="228" cy="327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4304" name="Rectangle 50"/>
            <p:cNvSpPr>
              <a:spLocks noChangeArrowheads="1"/>
            </p:cNvSpPr>
            <p:nvPr/>
          </p:nvSpPr>
          <p:spPr bwMode="auto">
            <a:xfrm>
              <a:off x="1408" y="1596"/>
              <a:ext cx="228" cy="327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4305" name="Rectangle 51"/>
            <p:cNvSpPr>
              <a:spLocks noChangeArrowheads="1"/>
            </p:cNvSpPr>
            <p:nvPr/>
          </p:nvSpPr>
          <p:spPr bwMode="auto">
            <a:xfrm>
              <a:off x="1840" y="1596"/>
              <a:ext cx="228" cy="327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4306" name="Rectangle 52"/>
            <p:cNvSpPr>
              <a:spLocks noChangeArrowheads="1"/>
            </p:cNvSpPr>
            <p:nvPr/>
          </p:nvSpPr>
          <p:spPr bwMode="auto">
            <a:xfrm>
              <a:off x="1408" y="1826"/>
              <a:ext cx="228" cy="327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4307" name="Rectangle 53"/>
            <p:cNvSpPr>
              <a:spLocks noChangeArrowheads="1"/>
            </p:cNvSpPr>
            <p:nvPr/>
          </p:nvSpPr>
          <p:spPr bwMode="auto">
            <a:xfrm>
              <a:off x="1840" y="1826"/>
              <a:ext cx="228" cy="327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308" name="Rectangle 54"/>
            <p:cNvSpPr>
              <a:spLocks noChangeArrowheads="1"/>
            </p:cNvSpPr>
            <p:nvPr/>
          </p:nvSpPr>
          <p:spPr bwMode="auto">
            <a:xfrm>
              <a:off x="1408" y="2101"/>
              <a:ext cx="228" cy="327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309" name="Rectangle 55"/>
            <p:cNvSpPr>
              <a:spLocks noChangeArrowheads="1"/>
            </p:cNvSpPr>
            <p:nvPr/>
          </p:nvSpPr>
          <p:spPr bwMode="auto">
            <a:xfrm>
              <a:off x="1824" y="2101"/>
              <a:ext cx="260" cy="327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4310" name="Rectangle 56"/>
            <p:cNvSpPr>
              <a:spLocks noChangeArrowheads="1"/>
            </p:cNvSpPr>
            <p:nvPr/>
          </p:nvSpPr>
          <p:spPr bwMode="auto">
            <a:xfrm>
              <a:off x="1408" y="2377"/>
              <a:ext cx="228" cy="327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311" name="Rectangle 57"/>
            <p:cNvSpPr>
              <a:spLocks noChangeArrowheads="1"/>
            </p:cNvSpPr>
            <p:nvPr/>
          </p:nvSpPr>
          <p:spPr bwMode="auto">
            <a:xfrm>
              <a:off x="1840" y="2377"/>
              <a:ext cx="228" cy="327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graphicFrame>
          <p:nvGraphicFramePr>
            <p:cNvPr id="54312" name="Object 58"/>
            <p:cNvGraphicFramePr>
              <a:graphicFrameLocks noChangeAspect="1"/>
            </p:cNvGraphicFramePr>
            <p:nvPr/>
          </p:nvGraphicFramePr>
          <p:xfrm>
            <a:off x="1392" y="1277"/>
            <a:ext cx="27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91160" imgH="248760" progId="Equation.3">
                    <p:embed/>
                  </p:oleObj>
                </mc:Choice>
                <mc:Fallback>
                  <p:oleObj name="公式" r:id="rId6" imgW="191160" imgH="248760" progId="Equation.3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277"/>
                          <a:ext cx="27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13" name="Object 59"/>
            <p:cNvGraphicFramePr>
              <a:graphicFrameLocks noChangeAspect="1"/>
            </p:cNvGraphicFramePr>
            <p:nvPr/>
          </p:nvGraphicFramePr>
          <p:xfrm>
            <a:off x="1815" y="1277"/>
            <a:ext cx="23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91160" imgH="248760" progId="Equation.3">
                    <p:embed/>
                  </p:oleObj>
                </mc:Choice>
                <mc:Fallback>
                  <p:oleObj name="公式" r:id="rId8" imgW="191160" imgH="248760" progId="Equation.3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5" y="1277"/>
                          <a:ext cx="231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14" name="Object 60"/>
            <p:cNvGraphicFramePr>
              <a:graphicFrameLocks noChangeAspect="1"/>
            </p:cNvGraphicFramePr>
            <p:nvPr/>
          </p:nvGraphicFramePr>
          <p:xfrm>
            <a:off x="2208" y="1277"/>
            <a:ext cx="62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525960" imgH="248760" progId="Equation.3">
                    <p:embed/>
                  </p:oleObj>
                </mc:Choice>
                <mc:Fallback>
                  <p:oleObj name="公式" r:id="rId10" imgW="525960" imgH="248760" progId="Equation.3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277"/>
                          <a:ext cx="624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15" name="Object 61"/>
            <p:cNvGraphicFramePr>
              <a:graphicFrameLocks noChangeAspect="1"/>
            </p:cNvGraphicFramePr>
            <p:nvPr/>
          </p:nvGraphicFramePr>
          <p:xfrm>
            <a:off x="3072" y="1277"/>
            <a:ext cx="53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439920" imgH="248760" progId="Equation.3">
                    <p:embed/>
                  </p:oleObj>
                </mc:Choice>
                <mc:Fallback>
                  <p:oleObj name="公式" r:id="rId12" imgW="439920" imgH="248760" progId="Equation.3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277"/>
                          <a:ext cx="531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16" name="Object 62"/>
            <p:cNvGraphicFramePr>
              <a:graphicFrameLocks noChangeAspect="1"/>
            </p:cNvGraphicFramePr>
            <p:nvPr/>
          </p:nvGraphicFramePr>
          <p:xfrm>
            <a:off x="3841" y="1277"/>
            <a:ext cx="52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439920" imgH="248760" progId="Equation.3">
                    <p:embed/>
                  </p:oleObj>
                </mc:Choice>
                <mc:Fallback>
                  <p:oleObj name="公式" r:id="rId14" imgW="439920" imgH="248760" progId="Equation.3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1" y="1277"/>
                          <a:ext cx="526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17" name="Object 63"/>
            <p:cNvGraphicFramePr>
              <a:graphicFrameLocks noChangeAspect="1"/>
            </p:cNvGraphicFramePr>
            <p:nvPr/>
          </p:nvGraphicFramePr>
          <p:xfrm>
            <a:off x="4511" y="1277"/>
            <a:ext cx="63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525960" imgH="248760" progId="Equation.3">
                    <p:embed/>
                  </p:oleObj>
                </mc:Choice>
                <mc:Fallback>
                  <p:oleObj name="公式" r:id="rId16" imgW="525960" imgH="248760" progId="Equation.3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" y="1277"/>
                          <a:ext cx="630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3886200" y="3352800"/>
            <a:ext cx="1657350" cy="519113"/>
            <a:chOff x="2512" y="3055"/>
            <a:chExt cx="1044" cy="341"/>
          </a:xfrm>
        </p:grpSpPr>
        <p:sp>
          <p:nvSpPr>
            <p:cNvPr id="54291" name="Rectangle 65"/>
            <p:cNvSpPr>
              <a:spLocks noChangeArrowheads="1"/>
            </p:cNvSpPr>
            <p:nvPr/>
          </p:nvSpPr>
          <p:spPr bwMode="auto">
            <a:xfrm>
              <a:off x="2512" y="3055"/>
              <a:ext cx="228" cy="341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292" name="Rectangle 66"/>
            <p:cNvSpPr>
              <a:spLocks noChangeArrowheads="1"/>
            </p:cNvSpPr>
            <p:nvPr/>
          </p:nvSpPr>
          <p:spPr bwMode="auto">
            <a:xfrm>
              <a:off x="3328" y="3055"/>
              <a:ext cx="228" cy="341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12" name="Group 67"/>
          <p:cNvGrpSpPr>
            <a:grpSpLocks/>
          </p:cNvGrpSpPr>
          <p:nvPr/>
        </p:nvGrpSpPr>
        <p:grpSpPr bwMode="auto">
          <a:xfrm>
            <a:off x="3886200" y="3733800"/>
            <a:ext cx="1657350" cy="519113"/>
            <a:chOff x="2512" y="3055"/>
            <a:chExt cx="1044" cy="341"/>
          </a:xfrm>
        </p:grpSpPr>
        <p:sp>
          <p:nvSpPr>
            <p:cNvPr id="54289" name="Rectangle 68"/>
            <p:cNvSpPr>
              <a:spLocks noChangeArrowheads="1"/>
            </p:cNvSpPr>
            <p:nvPr/>
          </p:nvSpPr>
          <p:spPr bwMode="auto">
            <a:xfrm>
              <a:off x="2512" y="3055"/>
              <a:ext cx="228" cy="341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290" name="Rectangle 69"/>
            <p:cNvSpPr>
              <a:spLocks noChangeArrowheads="1"/>
            </p:cNvSpPr>
            <p:nvPr/>
          </p:nvSpPr>
          <p:spPr bwMode="auto">
            <a:xfrm>
              <a:off x="3328" y="3055"/>
              <a:ext cx="228" cy="341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13" name="Group 70"/>
          <p:cNvGrpSpPr>
            <a:grpSpLocks/>
          </p:cNvGrpSpPr>
          <p:nvPr/>
        </p:nvGrpSpPr>
        <p:grpSpPr bwMode="auto">
          <a:xfrm>
            <a:off x="490538" y="4419600"/>
            <a:ext cx="3187700" cy="1600200"/>
            <a:chOff x="309" y="2784"/>
            <a:chExt cx="2008" cy="1008"/>
          </a:xfrm>
        </p:grpSpPr>
        <p:sp>
          <p:nvSpPr>
            <p:cNvPr id="151623" name="Rectangle 71"/>
            <p:cNvSpPr>
              <a:spLocks noChangeArrowheads="1"/>
            </p:cNvSpPr>
            <p:nvPr/>
          </p:nvSpPr>
          <p:spPr bwMode="auto">
            <a:xfrm>
              <a:off x="432" y="2784"/>
              <a:ext cx="91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highlight>
                    <a:srgbClr val="FFFF00"/>
                  </a:highlight>
                  <a:latin typeface="+mn-lt"/>
                  <a:ea typeface="+mn-ea"/>
                </a:rPr>
                <a:t>吸收律</a:t>
              </a:r>
            </a:p>
          </p:txBody>
        </p:sp>
        <p:sp>
          <p:nvSpPr>
            <p:cNvPr id="151624" name="Rectangle 72"/>
            <p:cNvSpPr>
              <a:spLocks noChangeArrowheads="1"/>
            </p:cNvSpPr>
            <p:nvPr/>
          </p:nvSpPr>
          <p:spPr bwMode="auto">
            <a:xfrm>
              <a:off x="309" y="3120"/>
              <a:ext cx="2008" cy="672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(1)  </a:t>
              </a:r>
              <a:r>
                <a:rPr lang="en-US" altLang="zh-CN" sz="32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A+AB = A</a:t>
              </a:r>
              <a:endParaRPr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  (2)  </a:t>
              </a:r>
              <a:r>
                <a:rPr lang="en-US" altLang="zh-CN" sz="32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lang="en-US" altLang="zh-CN" sz="32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(</a:t>
              </a:r>
              <a:r>
                <a:rPr lang="en-US" altLang="zh-CN" sz="32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A+B</a:t>
              </a:r>
              <a:r>
                <a:rPr lang="en-US" altLang="zh-CN" sz="32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)</a:t>
              </a:r>
              <a:r>
                <a:rPr lang="en-US" altLang="zh-CN" sz="32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= A</a:t>
              </a:r>
              <a:endParaRPr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3906838" y="5029200"/>
            <a:ext cx="1498600" cy="762000"/>
            <a:chOff x="2461" y="3168"/>
            <a:chExt cx="944" cy="480"/>
          </a:xfrm>
        </p:grpSpPr>
        <p:sp>
          <p:nvSpPr>
            <p:cNvPr id="151626" name="AutoShape 74"/>
            <p:cNvSpPr>
              <a:spLocks/>
            </p:cNvSpPr>
            <p:nvPr/>
          </p:nvSpPr>
          <p:spPr bwMode="auto">
            <a:xfrm>
              <a:off x="2461" y="3168"/>
              <a:ext cx="149" cy="480"/>
            </a:xfrm>
            <a:prstGeom prst="rightBrace">
              <a:avLst>
                <a:gd name="adj1" fmla="val 26846"/>
                <a:gd name="adj2" fmla="val 48245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zh-CN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sp>
          <p:nvSpPr>
            <p:cNvPr id="151627" name="Rectangle 75"/>
            <p:cNvSpPr>
              <a:spLocks noChangeArrowheads="1"/>
            </p:cNvSpPr>
            <p:nvPr/>
          </p:nvSpPr>
          <p:spPr bwMode="auto">
            <a:xfrm>
              <a:off x="2614" y="3242"/>
              <a:ext cx="791" cy="327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对偶式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838200" y="685800"/>
            <a:ext cx="7620000" cy="1800225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对偶关系：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将某逻辑表达式中的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( • )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换成或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(+)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，或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(+)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换成与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( • )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得到一个新的逻辑表达式，即为原逻辑式的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对偶式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若原逻辑恒等式成立，则其对偶式也成立。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685800" y="3821113"/>
            <a:ext cx="15049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" pitchFamily="18" charset="0"/>
                <a:ea typeface="华文楷体" pitchFamily="2" charset="-122"/>
              </a:rPr>
              <a:t>证明</a:t>
            </a:r>
            <a:r>
              <a:rPr lang="zh-CN" altLang="en-US" sz="2800" b="1">
                <a:latin typeface="" pitchFamily="18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2971800" y="4419600"/>
          <a:ext cx="427513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79280" imgH="296640" progId="Equation.3">
                  <p:embed/>
                </p:oleObj>
              </mc:Choice>
              <mc:Fallback>
                <p:oleObj name="公式" r:id="rId2" imgW="1979280" imgH="29664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19600"/>
                        <a:ext cx="4275138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6248400" y="3897313"/>
            <a:ext cx="1936750" cy="579437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>
                <a:solidFill>
                  <a:srgbClr val="CC0000"/>
                </a:solidFill>
                <a:latin typeface="" pitchFamily="18" charset="0"/>
                <a:ea typeface="华文楷体" pitchFamily="2" charset="-122"/>
              </a:rPr>
              <a:t>A+AB = A</a:t>
            </a:r>
            <a:endParaRPr lang="en-US" altLang="zh-CN" sz="3200" b="1">
              <a:solidFill>
                <a:srgbClr val="CC0000"/>
              </a:solidFill>
              <a:latin typeface="" pitchFamily="18" charset="0"/>
              <a:ea typeface="华文楷体" pitchFamily="2" charset="-122"/>
            </a:endParaRPr>
          </a:p>
        </p:txBody>
      </p:sp>
      <p:graphicFrame>
        <p:nvGraphicFramePr>
          <p:cNvPr id="152582" name="Object 6"/>
          <p:cNvGraphicFramePr>
            <a:graphicFrameLocks noChangeAspect="1"/>
          </p:cNvGraphicFramePr>
          <p:nvPr/>
        </p:nvGraphicFramePr>
        <p:xfrm>
          <a:off x="1844675" y="3886200"/>
          <a:ext cx="38782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69920" imgH="248760" progId="Equation.3">
                  <p:embed/>
                </p:oleObj>
              </mc:Choice>
              <mc:Fallback>
                <p:oleObj name="公式" r:id="rId4" imgW="1969920" imgH="24876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886200"/>
                        <a:ext cx="3878263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28800" y="3638550"/>
            <a:ext cx="3048000" cy="819150"/>
            <a:chOff x="1704" y="936"/>
            <a:chExt cx="2016" cy="564"/>
          </a:xfrm>
        </p:grpSpPr>
        <p:sp>
          <p:nvSpPr>
            <p:cNvPr id="55320" name="Oval 8"/>
            <p:cNvSpPr>
              <a:spLocks noChangeArrowheads="1"/>
            </p:cNvSpPr>
            <p:nvPr/>
          </p:nvSpPr>
          <p:spPr bwMode="auto">
            <a:xfrm>
              <a:off x="1704" y="1188"/>
              <a:ext cx="276" cy="312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55321" name="AutoShape 9"/>
            <p:cNvSpPr>
              <a:spLocks noChangeArrowheads="1"/>
            </p:cNvSpPr>
            <p:nvPr/>
          </p:nvSpPr>
          <p:spPr bwMode="auto">
            <a:xfrm>
              <a:off x="2040" y="936"/>
              <a:ext cx="1068" cy="204"/>
            </a:xfrm>
            <a:prstGeom prst="curvedDownArrow">
              <a:avLst>
                <a:gd name="adj1" fmla="val 104706"/>
                <a:gd name="adj2" fmla="val 209412"/>
                <a:gd name="adj3" fmla="val 33333"/>
              </a:avLst>
            </a:prstGeom>
            <a:noFill/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55322" name="Oval 10"/>
            <p:cNvSpPr>
              <a:spLocks noChangeArrowheads="1"/>
            </p:cNvSpPr>
            <p:nvPr/>
          </p:nvSpPr>
          <p:spPr bwMode="auto">
            <a:xfrm>
              <a:off x="2736" y="1176"/>
              <a:ext cx="984" cy="324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77863" y="2514600"/>
            <a:ext cx="4083050" cy="1162050"/>
            <a:chOff x="427" y="1584"/>
            <a:chExt cx="2572" cy="732"/>
          </a:xfrm>
        </p:grpSpPr>
        <p:graphicFrame>
          <p:nvGraphicFramePr>
            <p:cNvPr id="55316" name="Object 12"/>
            <p:cNvGraphicFramePr>
              <a:graphicFrameLocks noChangeAspect="1"/>
            </p:cNvGraphicFramePr>
            <p:nvPr/>
          </p:nvGraphicFramePr>
          <p:xfrm>
            <a:off x="939" y="1920"/>
            <a:ext cx="1748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338840" imgH="286920" progId="Equation.3">
                    <p:embed/>
                  </p:oleObj>
                </mc:Choice>
                <mc:Fallback>
                  <p:oleObj name="公式" r:id="rId6" imgW="1338840" imgH="286920" progId="Equation.3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9" y="1920"/>
                          <a:ext cx="1748" cy="3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7" name="Object 13"/>
            <p:cNvGraphicFramePr>
              <a:graphicFrameLocks noChangeAspect="1"/>
            </p:cNvGraphicFramePr>
            <p:nvPr/>
          </p:nvGraphicFramePr>
          <p:xfrm>
            <a:off x="902" y="1584"/>
            <a:ext cx="2097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606680" imgH="286920" progId="Equation.3">
                    <p:embed/>
                  </p:oleObj>
                </mc:Choice>
                <mc:Fallback>
                  <p:oleObj name="公式" r:id="rId8" imgW="1606680" imgH="286920" progId="Equation.3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2" y="1584"/>
                          <a:ext cx="2097" cy="3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8" name="Text Box 14"/>
            <p:cNvSpPr txBox="1">
              <a:spLocks noChangeArrowheads="1"/>
            </p:cNvSpPr>
            <p:nvPr/>
          </p:nvSpPr>
          <p:spPr bwMode="auto">
            <a:xfrm>
              <a:off x="432" y="1632"/>
              <a:ext cx="680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（</a:t>
              </a: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</a:t>
              </a:r>
              <a:r>
                <a:rPr lang="zh-CN" altLang="en-US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）</a:t>
              </a:r>
            </a:p>
          </p:txBody>
        </p:sp>
        <p:sp>
          <p:nvSpPr>
            <p:cNvPr id="55319" name="Text Box 15"/>
            <p:cNvSpPr txBox="1">
              <a:spLocks noChangeArrowheads="1"/>
            </p:cNvSpPr>
            <p:nvPr/>
          </p:nvSpPr>
          <p:spPr bwMode="auto">
            <a:xfrm>
              <a:off x="427" y="1968"/>
              <a:ext cx="680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（</a:t>
              </a: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4</a:t>
              </a:r>
              <a:r>
                <a:rPr lang="zh-CN" altLang="en-US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）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724400" y="2743200"/>
            <a:ext cx="1671638" cy="762000"/>
            <a:chOff x="2352" y="3168"/>
            <a:chExt cx="1053" cy="480"/>
          </a:xfrm>
        </p:grpSpPr>
        <p:sp>
          <p:nvSpPr>
            <p:cNvPr id="152593" name="AutoShape 17"/>
            <p:cNvSpPr>
              <a:spLocks/>
            </p:cNvSpPr>
            <p:nvPr/>
          </p:nvSpPr>
          <p:spPr bwMode="auto">
            <a:xfrm>
              <a:off x="2352" y="3168"/>
              <a:ext cx="149" cy="480"/>
            </a:xfrm>
            <a:prstGeom prst="rightBrace">
              <a:avLst>
                <a:gd name="adj1" fmla="val 26846"/>
                <a:gd name="adj2" fmla="val 48245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zh-CN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2594" name="Rectangle 18"/>
            <p:cNvSpPr>
              <a:spLocks noChangeArrowheads="1"/>
            </p:cNvSpPr>
            <p:nvPr/>
          </p:nvSpPr>
          <p:spPr bwMode="auto">
            <a:xfrm>
              <a:off x="2614" y="3242"/>
              <a:ext cx="791" cy="327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对偶式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754063" y="5029200"/>
            <a:ext cx="4322762" cy="1162050"/>
            <a:chOff x="475" y="3168"/>
            <a:chExt cx="2723" cy="732"/>
          </a:xfrm>
        </p:grpSpPr>
        <p:graphicFrame>
          <p:nvGraphicFramePr>
            <p:cNvPr id="55310" name="Object 20"/>
            <p:cNvGraphicFramePr>
              <a:graphicFrameLocks noChangeAspect="1"/>
            </p:cNvGraphicFramePr>
            <p:nvPr/>
          </p:nvGraphicFramePr>
          <p:xfrm>
            <a:off x="1035" y="3504"/>
            <a:ext cx="2163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663920" imgH="286920" progId="Equation.3">
                    <p:embed/>
                  </p:oleObj>
                </mc:Choice>
                <mc:Fallback>
                  <p:oleObj name="公式" r:id="rId10" imgW="1663920" imgH="286920" progId="Equation.3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" y="3504"/>
                          <a:ext cx="2163" cy="3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1" name="Object 21"/>
            <p:cNvGraphicFramePr>
              <a:graphicFrameLocks noChangeAspect="1"/>
            </p:cNvGraphicFramePr>
            <p:nvPr/>
          </p:nvGraphicFramePr>
          <p:xfrm>
            <a:off x="1047" y="3168"/>
            <a:ext cx="1723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319760" imgH="286920" progId="Equation.3">
                    <p:embed/>
                  </p:oleObj>
                </mc:Choice>
                <mc:Fallback>
                  <p:oleObj name="公式" r:id="rId12" imgW="1319760" imgH="286920" progId="Equation.3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" y="3168"/>
                          <a:ext cx="1723" cy="3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2" name="Text Box 22"/>
            <p:cNvSpPr txBox="1">
              <a:spLocks noChangeArrowheads="1"/>
            </p:cNvSpPr>
            <p:nvPr/>
          </p:nvSpPr>
          <p:spPr bwMode="auto">
            <a:xfrm>
              <a:off x="475" y="3216"/>
              <a:ext cx="680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（</a:t>
              </a: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5</a:t>
              </a:r>
              <a:r>
                <a:rPr lang="zh-CN" altLang="en-US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）</a:t>
              </a:r>
            </a:p>
          </p:txBody>
        </p:sp>
        <p:sp>
          <p:nvSpPr>
            <p:cNvPr id="55313" name="Text Box 23"/>
            <p:cNvSpPr txBox="1">
              <a:spLocks noChangeArrowheads="1"/>
            </p:cNvSpPr>
            <p:nvPr/>
          </p:nvSpPr>
          <p:spPr bwMode="auto">
            <a:xfrm>
              <a:off x="475" y="3552"/>
              <a:ext cx="680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（</a:t>
              </a: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6</a:t>
              </a:r>
              <a:r>
                <a:rPr lang="zh-CN" altLang="en-US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）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029200" y="5181600"/>
            <a:ext cx="1671638" cy="762000"/>
            <a:chOff x="2352" y="3168"/>
            <a:chExt cx="1053" cy="480"/>
          </a:xfrm>
        </p:grpSpPr>
        <p:sp>
          <p:nvSpPr>
            <p:cNvPr id="152601" name="AutoShape 25"/>
            <p:cNvSpPr>
              <a:spLocks/>
            </p:cNvSpPr>
            <p:nvPr/>
          </p:nvSpPr>
          <p:spPr bwMode="auto">
            <a:xfrm>
              <a:off x="2352" y="3168"/>
              <a:ext cx="149" cy="480"/>
            </a:xfrm>
            <a:prstGeom prst="rightBrace">
              <a:avLst>
                <a:gd name="adj1" fmla="val 26846"/>
                <a:gd name="adj2" fmla="val 48245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zh-CN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2602" name="Rectangle 26"/>
            <p:cNvSpPr>
              <a:spLocks noChangeArrowheads="1"/>
            </p:cNvSpPr>
            <p:nvPr/>
          </p:nvSpPr>
          <p:spPr bwMode="auto">
            <a:xfrm>
              <a:off x="2614" y="3242"/>
              <a:ext cx="791" cy="327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对偶式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utoUpdateAnimBg="0"/>
      <p:bldP spid="152579" grpId="0" autoUpdateAnimBg="0"/>
      <p:bldP spid="15258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838200" y="609600"/>
            <a:ext cx="587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20. 5. 2   </a:t>
            </a:r>
            <a:r>
              <a:rPr lang="zh-CN" alt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逻辑函数的表示方法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5175" y="1295400"/>
            <a:ext cx="3875088" cy="1890713"/>
            <a:chOff x="482" y="816"/>
            <a:chExt cx="2441" cy="1191"/>
          </a:xfrm>
        </p:grpSpPr>
        <p:sp>
          <p:nvSpPr>
            <p:cNvPr id="153605" name="Rectangle 5"/>
            <p:cNvSpPr>
              <a:spLocks noChangeArrowheads="1"/>
            </p:cNvSpPr>
            <p:nvPr/>
          </p:nvSpPr>
          <p:spPr bwMode="auto">
            <a:xfrm>
              <a:off x="482" y="1200"/>
              <a:ext cx="1016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表示方法</a:t>
              </a:r>
            </a:p>
          </p:txBody>
        </p:sp>
        <p:sp>
          <p:nvSpPr>
            <p:cNvPr id="56327" name="AutoShape 6"/>
            <p:cNvSpPr>
              <a:spLocks/>
            </p:cNvSpPr>
            <p:nvPr/>
          </p:nvSpPr>
          <p:spPr bwMode="auto">
            <a:xfrm>
              <a:off x="1584" y="912"/>
              <a:ext cx="96" cy="1008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53607" name="Rectangle 7"/>
            <p:cNvSpPr>
              <a:spLocks noChangeArrowheads="1"/>
            </p:cNvSpPr>
            <p:nvPr/>
          </p:nvSpPr>
          <p:spPr bwMode="auto">
            <a:xfrm>
              <a:off x="1681" y="1104"/>
              <a:ext cx="791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逻辑式</a:t>
              </a:r>
            </a:p>
          </p:txBody>
        </p:sp>
        <p:sp>
          <p:nvSpPr>
            <p:cNvPr id="153608" name="Rectangle 8"/>
            <p:cNvSpPr>
              <a:spLocks noChangeArrowheads="1"/>
            </p:cNvSpPr>
            <p:nvPr/>
          </p:nvSpPr>
          <p:spPr bwMode="auto">
            <a:xfrm>
              <a:off x="1682" y="816"/>
              <a:ext cx="1241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逻辑状态表</a:t>
              </a:r>
            </a:p>
          </p:txBody>
        </p:sp>
        <p:sp>
          <p:nvSpPr>
            <p:cNvPr id="153609" name="Rectangle 9"/>
            <p:cNvSpPr>
              <a:spLocks noChangeArrowheads="1"/>
            </p:cNvSpPr>
            <p:nvPr/>
          </p:nvSpPr>
          <p:spPr bwMode="auto">
            <a:xfrm>
              <a:off x="1681" y="1392"/>
              <a:ext cx="791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逻辑图</a:t>
              </a:r>
            </a:p>
          </p:txBody>
        </p:sp>
        <p:sp>
          <p:nvSpPr>
            <p:cNvPr id="153610" name="Rectangle 10"/>
            <p:cNvSpPr>
              <a:spLocks noChangeArrowheads="1"/>
            </p:cNvSpPr>
            <p:nvPr/>
          </p:nvSpPr>
          <p:spPr bwMode="auto">
            <a:xfrm>
              <a:off x="1681" y="1680"/>
              <a:ext cx="791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卡诺图</a:t>
              </a:r>
            </a:p>
          </p:txBody>
        </p:sp>
      </p:grp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533400" y="3124200"/>
            <a:ext cx="518477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下面举例说明这四种表示方法。</a:t>
            </a: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533400" y="3581400"/>
            <a:ext cx="8610600" cy="24415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例：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有一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形走廊，在相会处有一路灯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在进入走廊的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三地各有控制开关，都能独立进行控制。任意闭合一个开关，灯亮；任意闭合两个开关，灯灭；三个开关同时闭合，灯亮。设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代表三个开关（输入变量）；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代表灯（输出变量）。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1" grpId="0" autoUpdateAnimBg="0"/>
      <p:bldP spid="15361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685800" y="1676400"/>
            <a:ext cx="2860675" cy="519113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1.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列逻辑状态表</a:t>
            </a:r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896938" y="685800"/>
            <a:ext cx="6648450" cy="981075"/>
            <a:chOff x="565" y="432"/>
            <a:chExt cx="4188" cy="618"/>
          </a:xfrm>
        </p:grpSpPr>
        <p:sp>
          <p:nvSpPr>
            <p:cNvPr id="57370" name="Rectangle 4"/>
            <p:cNvSpPr>
              <a:spLocks noChangeArrowheads="1"/>
            </p:cNvSpPr>
            <p:nvPr/>
          </p:nvSpPr>
          <p:spPr bwMode="auto">
            <a:xfrm>
              <a:off x="565" y="432"/>
              <a:ext cx="4188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设：开关闭合其状态为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“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1”</a:t>
              </a:r>
              <a:r>
                <a:rPr lang="zh-CN" altLang="en-US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，断开为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“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0”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57371" name="Rectangle 5"/>
            <p:cNvSpPr>
              <a:spLocks noChangeArrowheads="1"/>
            </p:cNvSpPr>
            <p:nvPr/>
          </p:nvSpPr>
          <p:spPr bwMode="auto">
            <a:xfrm>
              <a:off x="1056" y="720"/>
              <a:ext cx="3057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灯亮状态为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“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1”</a:t>
              </a:r>
              <a:r>
                <a:rPr lang="zh-CN" altLang="en-US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，灯灭为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“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0”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914400" y="2209800"/>
            <a:ext cx="3657600" cy="2743200"/>
            <a:chOff x="576" y="1632"/>
            <a:chExt cx="2304" cy="1728"/>
          </a:xfrm>
        </p:grpSpPr>
        <p:sp>
          <p:nvSpPr>
            <p:cNvPr id="57368" name="AutoShape 7"/>
            <p:cNvSpPr>
              <a:spLocks noChangeArrowheads="1"/>
            </p:cNvSpPr>
            <p:nvPr/>
          </p:nvSpPr>
          <p:spPr bwMode="auto">
            <a:xfrm>
              <a:off x="576" y="1632"/>
              <a:ext cx="2304" cy="1728"/>
            </a:xfrm>
            <a:prstGeom prst="verticalScroll">
              <a:avLst>
                <a:gd name="adj" fmla="val 12500"/>
              </a:avLst>
            </a:prstGeom>
            <a:solidFill>
              <a:srgbClr val="FFFF99"/>
            </a:solidFill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54632" name="Rectangle 8"/>
            <p:cNvSpPr>
              <a:spLocks noChangeArrowheads="1"/>
            </p:cNvSpPr>
            <p:nvPr/>
          </p:nvSpPr>
          <p:spPr bwMode="auto">
            <a:xfrm>
              <a:off x="864" y="1824"/>
              <a:ext cx="1824" cy="140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用输入、输出变量的逻辑状态</a:t>
              </a:r>
              <a:r>
                <a:rPr lang="en-US" altLang="zh-CN" sz="28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(“1”</a:t>
              </a:r>
              <a:r>
                <a:rPr lang="zh-CN" altLang="en-US" sz="28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或“</a:t>
              </a:r>
              <a:r>
                <a:rPr lang="en-US" altLang="zh-CN" sz="28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0”)</a:t>
              </a:r>
              <a:r>
                <a:rPr lang="zh-CN" altLang="en-US" sz="28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以表格形式来表示逻辑函数。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755650" y="5029200"/>
            <a:ext cx="4470400" cy="1128713"/>
            <a:chOff x="476" y="3168"/>
            <a:chExt cx="2816" cy="711"/>
          </a:xfrm>
        </p:grpSpPr>
        <p:sp>
          <p:nvSpPr>
            <p:cNvPr id="154634" name="Rectangle 10"/>
            <p:cNvSpPr>
              <a:spLocks noChangeArrowheads="1"/>
            </p:cNvSpPr>
            <p:nvPr/>
          </p:nvSpPr>
          <p:spPr bwMode="auto">
            <a:xfrm>
              <a:off x="476" y="3168"/>
              <a:ext cx="2816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三输入变量有八种组合状态</a:t>
              </a:r>
            </a:p>
          </p:txBody>
        </p:sp>
        <p:sp>
          <p:nvSpPr>
            <p:cNvPr id="154635" name="Rectangle 11"/>
            <p:cNvSpPr>
              <a:spLocks noChangeArrowheads="1"/>
            </p:cNvSpPr>
            <p:nvPr/>
          </p:nvSpPr>
          <p:spPr bwMode="auto">
            <a:xfrm>
              <a:off x="540" y="3552"/>
              <a:ext cx="268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i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n</a:t>
              </a: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输入变量有</a:t>
              </a:r>
              <a:r>
                <a:rPr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lang="en-US" altLang="zh-CN" sz="2800" b="1" i="1" baseline="30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n</a:t>
              </a: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种组合状态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5357813" y="1714500"/>
            <a:ext cx="2786062" cy="3695700"/>
            <a:chOff x="3024" y="1104"/>
            <a:chExt cx="2016" cy="2328"/>
          </a:xfrm>
        </p:grpSpPr>
        <p:grpSp>
          <p:nvGrpSpPr>
            <p:cNvPr id="57351" name="Group 13"/>
            <p:cNvGrpSpPr>
              <a:grpSpLocks/>
            </p:cNvGrpSpPr>
            <p:nvPr/>
          </p:nvGrpSpPr>
          <p:grpSpPr bwMode="auto">
            <a:xfrm>
              <a:off x="3024" y="1104"/>
              <a:ext cx="1968" cy="2328"/>
              <a:chOff x="3024" y="1104"/>
              <a:chExt cx="1968" cy="2328"/>
            </a:xfrm>
          </p:grpSpPr>
          <p:sp>
            <p:nvSpPr>
              <p:cNvPr id="57353" name="Rectangle 14"/>
              <p:cNvSpPr>
                <a:spLocks noChangeArrowheads="1"/>
              </p:cNvSpPr>
              <p:nvPr/>
            </p:nvSpPr>
            <p:spPr bwMode="auto">
              <a:xfrm>
                <a:off x="3024" y="1422"/>
                <a:ext cx="1887" cy="330"/>
              </a:xfrm>
              <a:prstGeom prst="rect">
                <a:avLst/>
              </a:prstGeom>
              <a:noFill/>
              <a:ln w="9525" cap="sq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    </a:t>
                </a:r>
                <a:r>
                  <a:rPr lang="en-US" altLang="zh-CN" sz="2800" b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0     0    0     </a:t>
                </a: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grpSp>
            <p:nvGrpSpPr>
              <p:cNvPr id="57354" name="Group 15"/>
              <p:cNvGrpSpPr>
                <a:grpSpLocks/>
              </p:cNvGrpSpPr>
              <p:nvPr/>
            </p:nvGrpSpPr>
            <p:grpSpPr bwMode="auto">
              <a:xfrm>
                <a:off x="3216" y="1104"/>
                <a:ext cx="1776" cy="2328"/>
                <a:chOff x="3216" y="1104"/>
                <a:chExt cx="1776" cy="2328"/>
              </a:xfrm>
            </p:grpSpPr>
            <p:sp>
              <p:nvSpPr>
                <p:cNvPr id="57355" name="Line 16"/>
                <p:cNvSpPr>
                  <a:spLocks noChangeShapeType="1"/>
                </p:cNvSpPr>
                <p:nvPr/>
              </p:nvSpPr>
              <p:spPr bwMode="auto">
                <a:xfrm>
                  <a:off x="3360" y="1104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356" name="Line 17"/>
                <p:cNvSpPr>
                  <a:spLocks noChangeShapeType="1"/>
                </p:cNvSpPr>
                <p:nvPr/>
              </p:nvSpPr>
              <p:spPr bwMode="auto">
                <a:xfrm>
                  <a:off x="3360" y="1392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357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4512" y="1104"/>
                  <a:ext cx="0" cy="225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643" name="Rectangle 19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706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  </a:t>
                  </a:r>
                  <a:r>
                    <a:rPr lang="en-US" altLang="zh-CN" sz="2800" b="1" i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800" b="1" i="1" dirty="0"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</a:t>
                  </a:r>
                  <a:r>
                    <a:rPr lang="en-US" altLang="zh-CN" sz="2800" b="1" dirty="0"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 </a:t>
                  </a:r>
                  <a:r>
                    <a:rPr lang="en-US" altLang="zh-CN" sz="2800" b="1" i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B</a:t>
                  </a:r>
                  <a:r>
                    <a:rPr lang="en-US" altLang="zh-CN" sz="2800" b="1" dirty="0"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  </a:t>
                  </a:r>
                  <a:r>
                    <a:rPr lang="en-US" altLang="zh-CN" sz="2800" b="1" i="1" dirty="0">
                      <a:latin typeface="Times New Roman" pitchFamily="18" charset="0"/>
                      <a:ea typeface="+mn-ea"/>
                      <a:cs typeface="Times New Roman" pitchFamily="18" charset="0"/>
                    </a:rPr>
                    <a:t>C</a:t>
                  </a:r>
                  <a:r>
                    <a:rPr lang="en-US" altLang="zh-CN" sz="2800" b="1" dirty="0">
                      <a:solidFill>
                        <a:srgbClr val="333300"/>
                      </a:solidFill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    </a:t>
                  </a:r>
                  <a:r>
                    <a:rPr lang="en-US" altLang="zh-CN" sz="2800" b="1" i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Y</a:t>
                  </a:r>
                  <a:endParaRPr lang="en-US" altLang="zh-CN" sz="2800" b="1" i="1" dirty="0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57359" name="Rectangle 20"/>
                <p:cNvSpPr>
                  <a:spLocks noChangeArrowheads="1"/>
                </p:cNvSpPr>
                <p:nvPr/>
              </p:nvSpPr>
              <p:spPr bwMode="auto">
                <a:xfrm>
                  <a:off x="3360" y="1662"/>
                  <a:ext cx="1563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0     0    1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endParaRPr lang="en-US" altLang="zh-CN" sz="2800" b="1">
                    <a:solidFill>
                      <a:schemeClr val="bg1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57360" name="Rectangle 21"/>
                <p:cNvSpPr>
                  <a:spLocks noChangeArrowheads="1"/>
                </p:cNvSpPr>
                <p:nvPr/>
              </p:nvSpPr>
              <p:spPr bwMode="auto">
                <a:xfrm>
                  <a:off x="3360" y="1902"/>
                  <a:ext cx="1563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0     1    0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endParaRPr lang="en-US" altLang="zh-CN" sz="2800" b="1">
                    <a:solidFill>
                      <a:srgbClr val="FFFF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57361" name="Rectangle 22"/>
                <p:cNvSpPr>
                  <a:spLocks noChangeArrowheads="1"/>
                </p:cNvSpPr>
                <p:nvPr/>
              </p:nvSpPr>
              <p:spPr bwMode="auto">
                <a:xfrm>
                  <a:off x="3360" y="2142"/>
                  <a:ext cx="1563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0     1    1     </a:t>
                  </a:r>
                  <a:r>
                    <a:rPr lang="en-US" altLang="zh-CN" sz="28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57362" name="Rectangle 23"/>
                <p:cNvSpPr>
                  <a:spLocks noChangeArrowheads="1"/>
                </p:cNvSpPr>
                <p:nvPr/>
              </p:nvSpPr>
              <p:spPr bwMode="auto">
                <a:xfrm>
                  <a:off x="3360" y="2382"/>
                  <a:ext cx="1563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1     0    0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endParaRPr lang="en-US" altLang="zh-CN" sz="2800" b="1">
                    <a:solidFill>
                      <a:schemeClr val="bg1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57363" name="Rectangle 24"/>
                <p:cNvSpPr>
                  <a:spLocks noChangeArrowheads="1"/>
                </p:cNvSpPr>
                <p:nvPr/>
              </p:nvSpPr>
              <p:spPr bwMode="auto">
                <a:xfrm>
                  <a:off x="3360" y="2622"/>
                  <a:ext cx="1563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1     0    1     </a:t>
                  </a:r>
                  <a:r>
                    <a:rPr lang="en-US" altLang="zh-CN" sz="28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57364" name="Rectangle 25"/>
                <p:cNvSpPr>
                  <a:spLocks noChangeArrowheads="1"/>
                </p:cNvSpPr>
                <p:nvPr/>
              </p:nvSpPr>
              <p:spPr bwMode="auto">
                <a:xfrm>
                  <a:off x="3360" y="2862"/>
                  <a:ext cx="1563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1     1    0     </a:t>
                  </a:r>
                  <a:r>
                    <a:rPr lang="en-US" altLang="zh-CN" sz="28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57365" name="Rectangle 26"/>
                <p:cNvSpPr>
                  <a:spLocks noChangeArrowheads="1"/>
                </p:cNvSpPr>
                <p:nvPr/>
              </p:nvSpPr>
              <p:spPr bwMode="auto">
                <a:xfrm>
                  <a:off x="3360" y="3102"/>
                  <a:ext cx="1563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1     1    1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endParaRPr lang="en-US" altLang="zh-CN" sz="2800" b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57352" name="Line 27"/>
            <p:cNvSpPr>
              <a:spLocks noChangeShapeType="1"/>
            </p:cNvSpPr>
            <p:nvPr/>
          </p:nvSpPr>
          <p:spPr bwMode="auto">
            <a:xfrm>
              <a:off x="3456" y="3382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533400" y="457200"/>
            <a:ext cx="1828800" cy="519113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2.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逻辑式</a:t>
            </a:r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685800" y="2438400"/>
            <a:ext cx="4829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取 </a:t>
            </a:r>
            <a:r>
              <a:rPr lang="en-US" altLang="zh-CN" sz="2800" b="1" i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Y</a:t>
            </a:r>
            <a:r>
              <a:rPr lang="en-US" altLang="zh-CN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=“1”( </a:t>
            </a:r>
            <a:r>
              <a:rPr lang="zh-CN" altLang="en-US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或</a:t>
            </a:r>
            <a:r>
              <a:rPr lang="en-US" altLang="zh-CN" sz="2800" b="1" i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Y</a:t>
            </a:r>
            <a:r>
              <a:rPr lang="en-US" altLang="zh-CN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=“0” ) </a:t>
            </a:r>
            <a:r>
              <a:rPr lang="zh-CN" altLang="en-US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列逻辑式</a:t>
            </a:r>
            <a:endParaRPr lang="zh-CN" altLang="en-US" sz="2800" b="1">
              <a:solidFill>
                <a:schemeClr val="bg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895600"/>
            <a:ext cx="2144713" cy="519113"/>
            <a:chOff x="528" y="1950"/>
            <a:chExt cx="1351" cy="327"/>
          </a:xfrm>
        </p:grpSpPr>
        <p:sp>
          <p:nvSpPr>
            <p:cNvPr id="58398" name="Rectangle 5"/>
            <p:cNvSpPr>
              <a:spLocks noChangeArrowheads="1"/>
            </p:cNvSpPr>
            <p:nvPr/>
          </p:nvSpPr>
          <p:spPr bwMode="auto">
            <a:xfrm>
              <a:off x="768" y="1950"/>
              <a:ext cx="11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取 </a:t>
              </a:r>
              <a:r>
                <a:rPr lang="en-US" altLang="zh-CN" sz="2800" b="1" i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= “1”</a:t>
              </a:r>
            </a:p>
          </p:txBody>
        </p:sp>
        <p:sp>
          <p:nvSpPr>
            <p:cNvPr id="155654" name="AutoShape 6"/>
            <p:cNvSpPr>
              <a:spLocks noChangeArrowheads="1"/>
            </p:cNvSpPr>
            <p:nvPr/>
          </p:nvSpPr>
          <p:spPr bwMode="auto">
            <a:xfrm>
              <a:off x="528" y="1968"/>
              <a:ext cx="240" cy="288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685800" y="838200"/>
            <a:ext cx="7924800" cy="1031875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     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用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“与”“或”“非”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等运算来表达逻辑函数的表达式。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538163" y="1828800"/>
            <a:ext cx="4529137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(1)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由逻辑状态表写出逻辑式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09600" y="4343400"/>
            <a:ext cx="4953000" cy="1971675"/>
            <a:chOff x="384" y="2640"/>
            <a:chExt cx="3120" cy="1242"/>
          </a:xfrm>
        </p:grpSpPr>
        <p:sp>
          <p:nvSpPr>
            <p:cNvPr id="155658" name="Rectangle 10"/>
            <p:cNvSpPr>
              <a:spLocks noChangeArrowheads="1"/>
            </p:cNvSpPr>
            <p:nvPr/>
          </p:nvSpPr>
          <p:spPr bwMode="auto">
            <a:xfrm>
              <a:off x="384" y="2640"/>
              <a:ext cx="3120" cy="1242"/>
            </a:xfrm>
            <a:prstGeom prst="rect">
              <a:avLst/>
            </a:prstGeom>
            <a:noFill/>
            <a:ln w="381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lnSpc>
                  <a:spcPct val="110000"/>
                </a:lnSpc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latin typeface="Times New Roman" pitchFamily="18" charset="0"/>
                  <a:ea typeface="+mn-ea"/>
                  <a:cs typeface="Times New Roman" pitchFamily="18" charset="0"/>
                </a:rPr>
                <a:t>对应于</a:t>
              </a:r>
              <a:r>
                <a:rPr lang="en-US" altLang="zh-CN" sz="2800" b="1" i="1">
                  <a:solidFill>
                    <a:srgbClr val="CC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=1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，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若输入变量为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“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1”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，则取输入变量本身</a:t>
              </a: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(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如 </a:t>
              </a:r>
              <a:r>
                <a:rPr lang="en-US" altLang="zh-CN" sz="28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A </a:t>
              </a: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)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；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若输入变量为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“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0”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则取其反变量</a:t>
              </a: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(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如 </a:t>
              </a: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)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。</a:t>
              </a:r>
            </a:p>
          </p:txBody>
        </p:sp>
        <p:sp>
          <p:nvSpPr>
            <p:cNvPr id="58397" name="Line 11"/>
            <p:cNvSpPr>
              <a:spLocks noChangeShapeType="1"/>
            </p:cNvSpPr>
            <p:nvPr/>
          </p:nvSpPr>
          <p:spPr bwMode="auto">
            <a:xfrm>
              <a:off x="1521" y="3594"/>
              <a:ext cx="144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5660" name="Line 12"/>
          <p:cNvSpPr>
            <a:spLocks noChangeShapeType="1"/>
          </p:cNvSpPr>
          <p:nvPr/>
        </p:nvSpPr>
        <p:spPr bwMode="auto">
          <a:xfrm>
            <a:off x="5791200" y="3124200"/>
            <a:ext cx="1371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600200" y="3429000"/>
            <a:ext cx="3429000" cy="946150"/>
            <a:chOff x="1008" y="2160"/>
            <a:chExt cx="2160" cy="596"/>
          </a:xfrm>
        </p:grpSpPr>
        <p:sp>
          <p:nvSpPr>
            <p:cNvPr id="58394" name="AutoShape 14"/>
            <p:cNvSpPr>
              <a:spLocks noChangeArrowheads="1"/>
            </p:cNvSpPr>
            <p:nvPr/>
          </p:nvSpPr>
          <p:spPr bwMode="auto">
            <a:xfrm>
              <a:off x="1008" y="2160"/>
              <a:ext cx="2112" cy="576"/>
            </a:xfrm>
            <a:prstGeom prst="wedgeRoundRectCallout">
              <a:avLst>
                <a:gd name="adj1" fmla="val 75333"/>
                <a:gd name="adj2" fmla="val -81426"/>
                <a:gd name="adj3" fmla="val 16667"/>
              </a:avLst>
            </a:prstGeom>
            <a:solidFill>
              <a:srgbClr val="FFFFCC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endParaRPr lang="zh-CN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58395" name="Rectangle 15"/>
            <p:cNvSpPr>
              <a:spLocks noChangeArrowheads="1"/>
            </p:cNvSpPr>
            <p:nvPr/>
          </p:nvSpPr>
          <p:spPr bwMode="auto">
            <a:xfrm>
              <a:off x="1008" y="2160"/>
              <a:ext cx="2160" cy="59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一种组合中，输入变量之间是“与”关系，</a:t>
              </a:r>
              <a:endPara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748338" y="1752600"/>
            <a:ext cx="2752725" cy="3695700"/>
            <a:chOff x="3024" y="1104"/>
            <a:chExt cx="1968" cy="2328"/>
          </a:xfrm>
        </p:grpSpPr>
        <p:grpSp>
          <p:nvGrpSpPr>
            <p:cNvPr id="58379" name="Group 17"/>
            <p:cNvGrpSpPr>
              <a:grpSpLocks/>
            </p:cNvGrpSpPr>
            <p:nvPr/>
          </p:nvGrpSpPr>
          <p:grpSpPr bwMode="auto">
            <a:xfrm>
              <a:off x="3024" y="1104"/>
              <a:ext cx="1968" cy="2328"/>
              <a:chOff x="3024" y="1104"/>
              <a:chExt cx="1968" cy="2328"/>
            </a:xfrm>
          </p:grpSpPr>
          <p:sp>
            <p:nvSpPr>
              <p:cNvPr id="58381" name="Rectangle 18"/>
              <p:cNvSpPr>
                <a:spLocks noChangeArrowheads="1"/>
              </p:cNvSpPr>
              <p:nvPr/>
            </p:nvSpPr>
            <p:spPr bwMode="auto">
              <a:xfrm>
                <a:off x="3024" y="1422"/>
                <a:ext cx="1801" cy="330"/>
              </a:xfrm>
              <a:prstGeom prst="rect">
                <a:avLst/>
              </a:prstGeom>
              <a:noFill/>
              <a:ln w="9525" cap="sq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    </a:t>
                </a:r>
                <a:r>
                  <a:rPr lang="en-US" altLang="zh-CN" sz="2800" b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0     0    0    </a:t>
                </a: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grpSp>
            <p:nvGrpSpPr>
              <p:cNvPr id="58382" name="Group 19"/>
              <p:cNvGrpSpPr>
                <a:grpSpLocks/>
              </p:cNvGrpSpPr>
              <p:nvPr/>
            </p:nvGrpSpPr>
            <p:grpSpPr bwMode="auto">
              <a:xfrm>
                <a:off x="3216" y="1104"/>
                <a:ext cx="1776" cy="2328"/>
                <a:chOff x="3216" y="1104"/>
                <a:chExt cx="1776" cy="2328"/>
              </a:xfrm>
            </p:grpSpPr>
            <p:sp>
              <p:nvSpPr>
                <p:cNvPr id="58383" name="Line 20"/>
                <p:cNvSpPr>
                  <a:spLocks noChangeShapeType="1"/>
                </p:cNvSpPr>
                <p:nvPr/>
              </p:nvSpPr>
              <p:spPr bwMode="auto">
                <a:xfrm>
                  <a:off x="3360" y="1104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384" name="Line 21"/>
                <p:cNvSpPr>
                  <a:spLocks noChangeShapeType="1"/>
                </p:cNvSpPr>
                <p:nvPr/>
              </p:nvSpPr>
              <p:spPr bwMode="auto">
                <a:xfrm>
                  <a:off x="3360" y="1392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385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512" y="1104"/>
                  <a:ext cx="0" cy="225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671" name="Rectangle 23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429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  </a:t>
                  </a:r>
                  <a:r>
                    <a:rPr lang="en-US" altLang="zh-CN" sz="2800" b="1" i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800" b="1" i="1" dirty="0"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</a:t>
                  </a:r>
                  <a:r>
                    <a:rPr lang="en-US" altLang="zh-CN" sz="2800" b="1" dirty="0"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 </a:t>
                  </a:r>
                  <a:r>
                    <a:rPr lang="en-US" altLang="zh-CN" sz="2800" b="1" i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B</a:t>
                  </a:r>
                  <a:r>
                    <a:rPr lang="en-US" altLang="zh-CN" sz="2800" b="1" dirty="0"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  </a:t>
                  </a:r>
                  <a:r>
                    <a:rPr lang="en-US" altLang="zh-CN" sz="2800" b="1" i="1" dirty="0">
                      <a:latin typeface="Times New Roman" pitchFamily="18" charset="0"/>
                      <a:ea typeface="+mn-ea"/>
                      <a:cs typeface="Times New Roman" pitchFamily="18" charset="0"/>
                    </a:rPr>
                    <a:t>C</a:t>
                  </a:r>
                  <a:r>
                    <a:rPr lang="en-US" altLang="zh-CN" sz="2800" b="1" dirty="0">
                      <a:solidFill>
                        <a:srgbClr val="333300"/>
                      </a:solidFill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   </a:t>
                  </a:r>
                  <a:r>
                    <a:rPr lang="en-US" altLang="zh-CN" sz="2800" b="1" i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Y</a:t>
                  </a:r>
                  <a:endParaRPr lang="en-US" altLang="zh-CN" sz="2800" b="1" i="1" dirty="0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58387" name="Rectangle 24"/>
                <p:cNvSpPr>
                  <a:spLocks noChangeArrowheads="1"/>
                </p:cNvSpPr>
                <p:nvPr/>
              </p:nvSpPr>
              <p:spPr bwMode="auto">
                <a:xfrm>
                  <a:off x="3360" y="1662"/>
                  <a:ext cx="1304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0     0    1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endParaRPr lang="en-US" altLang="zh-CN" sz="2800" b="1">
                    <a:solidFill>
                      <a:schemeClr val="bg1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58388" name="Rectangle 25"/>
                <p:cNvSpPr>
                  <a:spLocks noChangeArrowheads="1"/>
                </p:cNvSpPr>
                <p:nvPr/>
              </p:nvSpPr>
              <p:spPr bwMode="auto">
                <a:xfrm>
                  <a:off x="3360" y="1902"/>
                  <a:ext cx="1304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0     1    0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endParaRPr lang="en-US" altLang="zh-CN" sz="2800" b="1">
                    <a:solidFill>
                      <a:srgbClr val="FFFF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58389" name="Rectangle 26"/>
                <p:cNvSpPr>
                  <a:spLocks noChangeArrowheads="1"/>
                </p:cNvSpPr>
                <p:nvPr/>
              </p:nvSpPr>
              <p:spPr bwMode="auto">
                <a:xfrm>
                  <a:off x="3360" y="2142"/>
                  <a:ext cx="1304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0     1    1    </a:t>
                  </a:r>
                  <a:r>
                    <a:rPr lang="en-US" altLang="zh-CN" sz="28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58390" name="Rectangle 27"/>
                <p:cNvSpPr>
                  <a:spLocks noChangeArrowheads="1"/>
                </p:cNvSpPr>
                <p:nvPr/>
              </p:nvSpPr>
              <p:spPr bwMode="auto">
                <a:xfrm>
                  <a:off x="3360" y="2382"/>
                  <a:ext cx="1304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1     0    0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endParaRPr lang="en-US" altLang="zh-CN" sz="2800" b="1">
                    <a:solidFill>
                      <a:schemeClr val="bg1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58391" name="Rectangle 28"/>
                <p:cNvSpPr>
                  <a:spLocks noChangeArrowheads="1"/>
                </p:cNvSpPr>
                <p:nvPr/>
              </p:nvSpPr>
              <p:spPr bwMode="auto">
                <a:xfrm>
                  <a:off x="3360" y="2622"/>
                  <a:ext cx="1304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1     0    1    </a:t>
                  </a:r>
                  <a:r>
                    <a:rPr lang="en-US" altLang="zh-CN" sz="28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58392" name="Rectangle 29"/>
                <p:cNvSpPr>
                  <a:spLocks noChangeArrowheads="1"/>
                </p:cNvSpPr>
                <p:nvPr/>
              </p:nvSpPr>
              <p:spPr bwMode="auto">
                <a:xfrm>
                  <a:off x="3360" y="2862"/>
                  <a:ext cx="1304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1     1    0    </a:t>
                  </a:r>
                  <a:r>
                    <a:rPr lang="en-US" altLang="zh-CN" sz="28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58393" name="Rectangle 30"/>
                <p:cNvSpPr>
                  <a:spLocks noChangeArrowheads="1"/>
                </p:cNvSpPr>
                <p:nvPr/>
              </p:nvSpPr>
              <p:spPr bwMode="auto">
                <a:xfrm>
                  <a:off x="3360" y="3102"/>
                  <a:ext cx="1304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1     1    1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endParaRPr lang="en-US" altLang="zh-CN" sz="2800" b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58380" name="Line 31"/>
            <p:cNvSpPr>
              <a:spLocks noChangeShapeType="1"/>
            </p:cNvSpPr>
            <p:nvPr/>
          </p:nvSpPr>
          <p:spPr bwMode="auto">
            <a:xfrm>
              <a:off x="3384" y="3382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autoUpdateAnimBg="0"/>
      <p:bldP spid="155656" grpId="0" autoUpdateAnimBg="0"/>
      <p:bldP spid="1556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914400" y="533400"/>
            <a:ext cx="7543800" cy="1501775"/>
            <a:chOff x="576" y="336"/>
            <a:chExt cx="4752" cy="946"/>
          </a:xfrm>
        </p:grpSpPr>
        <p:sp>
          <p:nvSpPr>
            <p:cNvPr id="97283" name="AutoShape 3"/>
            <p:cNvSpPr>
              <a:spLocks noChangeArrowheads="1"/>
            </p:cNvSpPr>
            <p:nvPr/>
          </p:nvSpPr>
          <p:spPr bwMode="auto">
            <a:xfrm>
              <a:off x="576" y="384"/>
              <a:ext cx="288" cy="240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zh-CN" sz="2800" b="1">
                <a:solidFill>
                  <a:srgbClr val="000018"/>
                </a:solidFill>
                <a:latin typeface="" pitchFamily="18" charset="0"/>
                <a:ea typeface="+mn-ea"/>
              </a:endParaRPr>
            </a:p>
          </p:txBody>
        </p:sp>
        <p:sp>
          <p:nvSpPr>
            <p:cNvPr id="97284" name="Text Box 4"/>
            <p:cNvSpPr txBox="1">
              <a:spLocks noChangeArrowheads="1"/>
            </p:cNvSpPr>
            <p:nvPr/>
          </p:nvSpPr>
          <p:spPr bwMode="auto">
            <a:xfrm>
              <a:off x="576" y="336"/>
              <a:ext cx="4752" cy="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000018"/>
                  </a:solidFill>
                  <a:latin typeface="" pitchFamily="18" charset="0"/>
                  <a:ea typeface="+mn-ea"/>
                </a:rPr>
                <a:t>    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处理模拟信号的电路称为模拟电路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。</a:t>
              </a:r>
              <a:r>
                <a:rPr lang="zh-CN" altLang="en-US" sz="2800" b="1">
                  <a:solidFill>
                    <a:srgbClr val="00001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如整流电路、放大电路等，注重研究的是输入和输出信号间的大小及相位关系。</a:t>
              </a:r>
            </a:p>
          </p:txBody>
        </p:sp>
      </p:grpSp>
      <p:grpSp>
        <p:nvGrpSpPr>
          <p:cNvPr id="5123" name="Group 5"/>
          <p:cNvGrpSpPr>
            <a:grpSpLocks/>
          </p:cNvGrpSpPr>
          <p:nvPr/>
        </p:nvGrpSpPr>
        <p:grpSpPr bwMode="auto">
          <a:xfrm>
            <a:off x="762000" y="1981200"/>
            <a:ext cx="7696200" cy="1098550"/>
            <a:chOff x="528" y="1296"/>
            <a:chExt cx="4848" cy="692"/>
          </a:xfrm>
        </p:grpSpPr>
        <p:sp>
          <p:nvSpPr>
            <p:cNvPr id="97286" name="AutoShape 6"/>
            <p:cNvSpPr>
              <a:spLocks noChangeArrowheads="1"/>
            </p:cNvSpPr>
            <p:nvPr/>
          </p:nvSpPr>
          <p:spPr bwMode="auto">
            <a:xfrm>
              <a:off x="624" y="1392"/>
              <a:ext cx="240" cy="240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zh-CN" sz="4000" b="1">
                <a:solidFill>
                  <a:srgbClr val="FF3300"/>
                </a:solidFill>
                <a:latin typeface="" pitchFamily="18" charset="0"/>
                <a:ea typeface="+mn-ea"/>
              </a:endParaRPr>
            </a:p>
          </p:txBody>
        </p:sp>
        <p:sp>
          <p:nvSpPr>
            <p:cNvPr id="97287" name="Rectangle 7"/>
            <p:cNvSpPr>
              <a:spLocks noChangeArrowheads="1"/>
            </p:cNvSpPr>
            <p:nvPr/>
          </p:nvSpPr>
          <p:spPr bwMode="auto">
            <a:xfrm>
              <a:off x="528" y="1296"/>
              <a:ext cx="4848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solidFill>
                    <a:schemeClr val="bg1"/>
                  </a:solidFill>
                  <a:latin typeface="" pitchFamily="18" charset="0"/>
                  <a:ea typeface="+mn-ea"/>
                </a:rPr>
                <a:t>    </a:t>
              </a:r>
              <a:r>
                <a:rPr lang="zh-CN" altLang="en-US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在</a:t>
              </a:r>
              <a:r>
                <a:rPr lang="zh-CN" altLang="en-US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highlight>
                    <a:srgbClr val="FFFF00"/>
                  </a:highlight>
                  <a:latin typeface="" pitchFamily="18" charset="0"/>
                  <a:ea typeface="+mn-ea"/>
                </a:rPr>
                <a:t>模拟电路中</a:t>
              </a:r>
              <a:r>
                <a:rPr lang="zh-CN" altLang="en-US" sz="32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highlight>
                    <a:srgbClr val="FFFF00"/>
                  </a:highlight>
                  <a:latin typeface="" pitchFamily="18" charset="0"/>
                  <a:ea typeface="+mn-ea"/>
                </a:rPr>
                <a:t>，</a:t>
              </a:r>
              <a:r>
                <a:rPr lang="zh-CN" altLang="en-US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highlight>
                    <a:srgbClr val="FFFF00"/>
                  </a:highlight>
                  <a:latin typeface="" pitchFamily="18" charset="0"/>
                  <a:ea typeface="+mn-ea"/>
                </a:rPr>
                <a:t>晶体管三极管通常工作在放大区</a:t>
              </a:r>
              <a:r>
                <a:rPr lang="zh-CN" altLang="en-US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。</a:t>
              </a:r>
              <a:endPara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</p:grp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533400" y="2971800"/>
            <a:ext cx="6967538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CC0000"/>
                </a:solidFill>
                <a:latin typeface="" pitchFamily="18" charset="0"/>
                <a:ea typeface="+mn-ea"/>
              </a:rPr>
              <a:t>    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2.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脉冲信号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FFFF00"/>
                </a:solidFill>
                <a:latin typeface="" pitchFamily="18" charset="0"/>
                <a:ea typeface="+mn-ea"/>
              </a:rPr>
              <a:t>        </a:t>
            </a:r>
            <a:r>
              <a:rPr lang="zh-CN" altLang="en-US" sz="2800" b="1">
                <a:solidFill>
                  <a:srgbClr val="00001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是一种跃变信号，并且持续时间短暂。</a:t>
            </a:r>
          </a:p>
        </p:txBody>
      </p:sp>
      <p:pic>
        <p:nvPicPr>
          <p:cNvPr id="5125" name="Picture 9" descr="BD09297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5181600"/>
            <a:ext cx="1447800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95400" y="3962400"/>
            <a:ext cx="4560888" cy="1374775"/>
            <a:chOff x="816" y="2496"/>
            <a:chExt cx="2873" cy="866"/>
          </a:xfrm>
        </p:grpSpPr>
        <p:sp>
          <p:nvSpPr>
            <p:cNvPr id="97291" name="Rectangle 11"/>
            <p:cNvSpPr>
              <a:spLocks noChangeArrowheads="1"/>
            </p:cNvSpPr>
            <p:nvPr/>
          </p:nvSpPr>
          <p:spPr bwMode="auto">
            <a:xfrm>
              <a:off x="816" y="2544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尖顶波</a:t>
              </a:r>
            </a:p>
          </p:txBody>
        </p:sp>
        <p:grpSp>
          <p:nvGrpSpPr>
            <p:cNvPr id="5145" name="Group 12"/>
            <p:cNvGrpSpPr>
              <a:grpSpLocks/>
            </p:cNvGrpSpPr>
            <p:nvPr/>
          </p:nvGrpSpPr>
          <p:grpSpPr bwMode="auto">
            <a:xfrm>
              <a:off x="1776" y="2496"/>
              <a:ext cx="1913" cy="866"/>
              <a:chOff x="1760" y="2590"/>
              <a:chExt cx="1913" cy="866"/>
            </a:xfrm>
          </p:grpSpPr>
          <p:sp>
            <p:nvSpPr>
              <p:cNvPr id="5146" name="Line 13"/>
              <p:cNvSpPr>
                <a:spLocks noChangeShapeType="1"/>
              </p:cNvSpPr>
              <p:nvPr/>
            </p:nvSpPr>
            <p:spPr bwMode="auto">
              <a:xfrm flipV="1">
                <a:off x="1760" y="2590"/>
                <a:ext cx="0" cy="722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147" name="Group 14"/>
              <p:cNvGrpSpPr>
                <a:grpSpLocks/>
              </p:cNvGrpSpPr>
              <p:nvPr/>
            </p:nvGrpSpPr>
            <p:grpSpPr bwMode="auto">
              <a:xfrm>
                <a:off x="2576" y="3074"/>
                <a:ext cx="109" cy="382"/>
                <a:chOff x="2352" y="3264"/>
                <a:chExt cx="96" cy="432"/>
              </a:xfrm>
            </p:grpSpPr>
            <p:sp>
              <p:nvSpPr>
                <p:cNvPr id="5156" name="Line 15"/>
                <p:cNvSpPr>
                  <a:spLocks noChangeShapeType="1"/>
                </p:cNvSpPr>
                <p:nvPr/>
              </p:nvSpPr>
              <p:spPr bwMode="auto">
                <a:xfrm>
                  <a:off x="2352" y="3264"/>
                  <a:ext cx="0" cy="432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57" name="Freeform 16"/>
                <p:cNvSpPr>
                  <a:spLocks/>
                </p:cNvSpPr>
                <p:nvPr/>
              </p:nvSpPr>
              <p:spPr bwMode="auto">
                <a:xfrm>
                  <a:off x="2352" y="3264"/>
                  <a:ext cx="96" cy="432"/>
                </a:xfrm>
                <a:custGeom>
                  <a:avLst/>
                  <a:gdLst>
                    <a:gd name="T0" fmla="*/ 0 w 96"/>
                    <a:gd name="T1" fmla="*/ 432 h 432"/>
                    <a:gd name="T2" fmla="*/ 96 w 96"/>
                    <a:gd name="T3" fmla="*/ 0 h 432"/>
                    <a:gd name="T4" fmla="*/ 0 60000 65536"/>
                    <a:gd name="T5" fmla="*/ 0 60000 65536"/>
                    <a:gd name="T6" fmla="*/ 0 w 96"/>
                    <a:gd name="T7" fmla="*/ 0 h 432"/>
                    <a:gd name="T8" fmla="*/ 96 w 96"/>
                    <a:gd name="T9" fmla="*/ 432 h 43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432">
                      <a:moveTo>
                        <a:pt x="0" y="432"/>
                      </a:moveTo>
                      <a:cubicBezTo>
                        <a:pt x="40" y="252"/>
                        <a:pt x="80" y="72"/>
                        <a:pt x="96" y="0"/>
                      </a:cubicBezTo>
                    </a:path>
                  </a:pathLst>
                </a:cu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48" name="Line 17"/>
              <p:cNvSpPr>
                <a:spLocks noChangeShapeType="1"/>
              </p:cNvSpPr>
              <p:nvPr/>
            </p:nvSpPr>
            <p:spPr bwMode="auto">
              <a:xfrm flipV="1">
                <a:off x="1760" y="3072"/>
                <a:ext cx="1744" cy="2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9" name="Rectangle 18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16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i="1">
                    <a:solidFill>
                      <a:srgbClr val="000018"/>
                    </a:solidFill>
                    <a:latin typeface="" pitchFamily="18" charset="0"/>
                    <a:ea typeface="华文楷体" pitchFamily="2" charset="-122"/>
                  </a:rPr>
                  <a:t>t</a:t>
                </a:r>
              </a:p>
            </p:txBody>
          </p:sp>
          <p:grpSp>
            <p:nvGrpSpPr>
              <p:cNvPr id="5150" name="Group 19"/>
              <p:cNvGrpSpPr>
                <a:grpSpLocks/>
              </p:cNvGrpSpPr>
              <p:nvPr/>
            </p:nvGrpSpPr>
            <p:grpSpPr bwMode="auto">
              <a:xfrm>
                <a:off x="2143" y="2681"/>
                <a:ext cx="140" cy="393"/>
                <a:chOff x="2143" y="2681"/>
                <a:chExt cx="140" cy="393"/>
              </a:xfrm>
            </p:grpSpPr>
            <p:sp>
              <p:nvSpPr>
                <p:cNvPr id="5154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144" y="2692"/>
                  <a:ext cx="0" cy="382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55" name="Freeform 21"/>
                <p:cNvSpPr>
                  <a:spLocks/>
                </p:cNvSpPr>
                <p:nvPr/>
              </p:nvSpPr>
              <p:spPr bwMode="auto">
                <a:xfrm>
                  <a:off x="2143" y="2681"/>
                  <a:ext cx="140" cy="382"/>
                </a:xfrm>
                <a:custGeom>
                  <a:avLst/>
                  <a:gdLst>
                    <a:gd name="T0" fmla="*/ 0 w 140"/>
                    <a:gd name="T1" fmla="*/ 0 h 382"/>
                    <a:gd name="T2" fmla="*/ 31 w 140"/>
                    <a:gd name="T3" fmla="*/ 171 h 382"/>
                    <a:gd name="T4" fmla="*/ 86 w 140"/>
                    <a:gd name="T5" fmla="*/ 312 h 382"/>
                    <a:gd name="T6" fmla="*/ 140 w 140"/>
                    <a:gd name="T7" fmla="*/ 382 h 38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0"/>
                    <a:gd name="T13" fmla="*/ 0 h 382"/>
                    <a:gd name="T14" fmla="*/ 140 w 140"/>
                    <a:gd name="T15" fmla="*/ 382 h 38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0" h="382">
                      <a:moveTo>
                        <a:pt x="0" y="0"/>
                      </a:moveTo>
                      <a:cubicBezTo>
                        <a:pt x="19" y="55"/>
                        <a:pt x="15" y="115"/>
                        <a:pt x="31" y="171"/>
                      </a:cubicBezTo>
                      <a:cubicBezTo>
                        <a:pt x="45" y="222"/>
                        <a:pt x="69" y="263"/>
                        <a:pt x="86" y="312"/>
                      </a:cubicBezTo>
                      <a:cubicBezTo>
                        <a:pt x="94" y="334"/>
                        <a:pt x="116" y="382"/>
                        <a:pt x="140" y="382"/>
                      </a:cubicBezTo>
                    </a:path>
                  </a:pathLst>
                </a:cu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51" name="Group 22"/>
              <p:cNvGrpSpPr>
                <a:grpSpLocks/>
              </p:cNvGrpSpPr>
              <p:nvPr/>
            </p:nvGrpSpPr>
            <p:grpSpPr bwMode="auto">
              <a:xfrm>
                <a:off x="2976" y="2688"/>
                <a:ext cx="140" cy="393"/>
                <a:chOff x="2143" y="2681"/>
                <a:chExt cx="140" cy="393"/>
              </a:xfrm>
            </p:grpSpPr>
            <p:sp>
              <p:nvSpPr>
                <p:cNvPr id="5152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44" y="2692"/>
                  <a:ext cx="0" cy="382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53" name="Freeform 24"/>
                <p:cNvSpPr>
                  <a:spLocks/>
                </p:cNvSpPr>
                <p:nvPr/>
              </p:nvSpPr>
              <p:spPr bwMode="auto">
                <a:xfrm>
                  <a:off x="2143" y="2681"/>
                  <a:ext cx="140" cy="382"/>
                </a:xfrm>
                <a:custGeom>
                  <a:avLst/>
                  <a:gdLst>
                    <a:gd name="T0" fmla="*/ 0 w 140"/>
                    <a:gd name="T1" fmla="*/ 0 h 382"/>
                    <a:gd name="T2" fmla="*/ 31 w 140"/>
                    <a:gd name="T3" fmla="*/ 171 h 382"/>
                    <a:gd name="T4" fmla="*/ 86 w 140"/>
                    <a:gd name="T5" fmla="*/ 312 h 382"/>
                    <a:gd name="T6" fmla="*/ 140 w 140"/>
                    <a:gd name="T7" fmla="*/ 382 h 38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0"/>
                    <a:gd name="T13" fmla="*/ 0 h 382"/>
                    <a:gd name="T14" fmla="*/ 140 w 140"/>
                    <a:gd name="T15" fmla="*/ 382 h 38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0" h="382">
                      <a:moveTo>
                        <a:pt x="0" y="0"/>
                      </a:moveTo>
                      <a:cubicBezTo>
                        <a:pt x="19" y="55"/>
                        <a:pt x="15" y="115"/>
                        <a:pt x="31" y="171"/>
                      </a:cubicBezTo>
                      <a:cubicBezTo>
                        <a:pt x="45" y="222"/>
                        <a:pt x="69" y="263"/>
                        <a:pt x="86" y="312"/>
                      </a:cubicBezTo>
                      <a:cubicBezTo>
                        <a:pt x="94" y="334"/>
                        <a:pt x="116" y="382"/>
                        <a:pt x="140" y="382"/>
                      </a:cubicBezTo>
                    </a:path>
                  </a:pathLst>
                </a:cu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1295400" y="5211763"/>
            <a:ext cx="4495800" cy="1189037"/>
            <a:chOff x="816" y="3283"/>
            <a:chExt cx="2832" cy="749"/>
          </a:xfrm>
        </p:grpSpPr>
        <p:sp>
          <p:nvSpPr>
            <p:cNvPr id="97306" name="Rectangle 26"/>
            <p:cNvSpPr>
              <a:spLocks noChangeArrowheads="1"/>
            </p:cNvSpPr>
            <p:nvPr/>
          </p:nvSpPr>
          <p:spPr bwMode="auto">
            <a:xfrm>
              <a:off x="816" y="3312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矩形波</a:t>
              </a:r>
            </a:p>
          </p:txBody>
        </p:sp>
        <p:grpSp>
          <p:nvGrpSpPr>
            <p:cNvPr id="5129" name="Group 27"/>
            <p:cNvGrpSpPr>
              <a:grpSpLocks/>
            </p:cNvGrpSpPr>
            <p:nvPr/>
          </p:nvGrpSpPr>
          <p:grpSpPr bwMode="auto">
            <a:xfrm>
              <a:off x="1776" y="3283"/>
              <a:ext cx="1872" cy="749"/>
              <a:chOff x="1776" y="3283"/>
              <a:chExt cx="1872" cy="749"/>
            </a:xfrm>
          </p:grpSpPr>
          <p:grpSp>
            <p:nvGrpSpPr>
              <p:cNvPr id="5130" name="Group 28"/>
              <p:cNvGrpSpPr>
                <a:grpSpLocks/>
              </p:cNvGrpSpPr>
              <p:nvPr/>
            </p:nvGrpSpPr>
            <p:grpSpPr bwMode="auto">
              <a:xfrm>
                <a:off x="1776" y="3552"/>
                <a:ext cx="288" cy="384"/>
                <a:chOff x="1536" y="1392"/>
                <a:chExt cx="480" cy="480"/>
              </a:xfrm>
            </p:grpSpPr>
            <p:sp>
              <p:nvSpPr>
                <p:cNvPr id="5142" name="Line 29"/>
                <p:cNvSpPr>
                  <a:spLocks noChangeShapeType="1"/>
                </p:cNvSpPr>
                <p:nvPr/>
              </p:nvSpPr>
              <p:spPr bwMode="auto">
                <a:xfrm>
                  <a:off x="1536" y="1392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43" name="Line 30"/>
                <p:cNvSpPr>
                  <a:spLocks noChangeShapeType="1"/>
                </p:cNvSpPr>
                <p:nvPr/>
              </p:nvSpPr>
              <p:spPr bwMode="auto">
                <a:xfrm>
                  <a:off x="2016" y="1392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31" name="Group 31"/>
              <p:cNvGrpSpPr>
                <a:grpSpLocks/>
              </p:cNvGrpSpPr>
              <p:nvPr/>
            </p:nvGrpSpPr>
            <p:grpSpPr bwMode="auto">
              <a:xfrm>
                <a:off x="2400" y="3552"/>
                <a:ext cx="288" cy="384"/>
                <a:chOff x="2448" y="1392"/>
                <a:chExt cx="480" cy="480"/>
              </a:xfrm>
            </p:grpSpPr>
            <p:sp>
              <p:nvSpPr>
                <p:cNvPr id="5139" name="Line 32"/>
                <p:cNvSpPr>
                  <a:spLocks noChangeShapeType="1"/>
                </p:cNvSpPr>
                <p:nvPr/>
              </p:nvSpPr>
              <p:spPr bwMode="auto">
                <a:xfrm>
                  <a:off x="2448" y="1392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40" name="Line 33"/>
                <p:cNvSpPr>
                  <a:spLocks noChangeShapeType="1"/>
                </p:cNvSpPr>
                <p:nvPr/>
              </p:nvSpPr>
              <p:spPr bwMode="auto">
                <a:xfrm>
                  <a:off x="2448" y="1392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41" name="Line 34"/>
                <p:cNvSpPr>
                  <a:spLocks noChangeShapeType="1"/>
                </p:cNvSpPr>
                <p:nvPr/>
              </p:nvSpPr>
              <p:spPr bwMode="auto">
                <a:xfrm>
                  <a:off x="2928" y="1392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32" name="Line 35"/>
              <p:cNvSpPr>
                <a:spLocks noChangeShapeType="1"/>
              </p:cNvSpPr>
              <p:nvPr/>
            </p:nvSpPr>
            <p:spPr bwMode="auto">
              <a:xfrm flipV="1">
                <a:off x="1776" y="3283"/>
                <a:ext cx="0" cy="65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3" name="Line 36"/>
              <p:cNvSpPr>
                <a:spLocks noChangeShapeType="1"/>
              </p:cNvSpPr>
              <p:nvPr/>
            </p:nvSpPr>
            <p:spPr bwMode="auto">
              <a:xfrm>
                <a:off x="1776" y="3936"/>
                <a:ext cx="172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4" name="Text Box 37"/>
              <p:cNvSpPr txBox="1">
                <a:spLocks noChangeArrowheads="1"/>
              </p:cNvSpPr>
              <p:nvPr/>
            </p:nvSpPr>
            <p:spPr bwMode="auto">
              <a:xfrm>
                <a:off x="3456" y="3744"/>
                <a:ext cx="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18"/>
                    </a:solidFill>
                    <a:latin typeface="" pitchFamily="18" charset="0"/>
                    <a:ea typeface="华文楷体" pitchFamily="2" charset="-122"/>
                  </a:rPr>
                  <a:t>t</a:t>
                </a:r>
              </a:p>
            </p:txBody>
          </p:sp>
          <p:grpSp>
            <p:nvGrpSpPr>
              <p:cNvPr id="5135" name="Group 38"/>
              <p:cNvGrpSpPr>
                <a:grpSpLocks/>
              </p:cNvGrpSpPr>
              <p:nvPr/>
            </p:nvGrpSpPr>
            <p:grpSpPr bwMode="auto">
              <a:xfrm>
                <a:off x="3024" y="3552"/>
                <a:ext cx="288" cy="384"/>
                <a:chOff x="2448" y="1392"/>
                <a:chExt cx="480" cy="480"/>
              </a:xfrm>
            </p:grpSpPr>
            <p:sp>
              <p:nvSpPr>
                <p:cNvPr id="5136" name="Line 39"/>
                <p:cNvSpPr>
                  <a:spLocks noChangeShapeType="1"/>
                </p:cNvSpPr>
                <p:nvPr/>
              </p:nvSpPr>
              <p:spPr bwMode="auto">
                <a:xfrm>
                  <a:off x="2448" y="1392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37" name="Line 40"/>
                <p:cNvSpPr>
                  <a:spLocks noChangeShapeType="1"/>
                </p:cNvSpPr>
                <p:nvPr/>
              </p:nvSpPr>
              <p:spPr bwMode="auto">
                <a:xfrm>
                  <a:off x="2448" y="1392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38" name="Line 41"/>
                <p:cNvSpPr>
                  <a:spLocks noChangeShapeType="1"/>
                </p:cNvSpPr>
                <p:nvPr/>
              </p:nvSpPr>
              <p:spPr bwMode="auto">
                <a:xfrm>
                  <a:off x="2928" y="1392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AutoShape 2"/>
          <p:cNvSpPr>
            <a:spLocks noChangeArrowheads="1"/>
          </p:cNvSpPr>
          <p:nvPr/>
        </p:nvSpPr>
        <p:spPr bwMode="auto">
          <a:xfrm>
            <a:off x="6372225" y="3276600"/>
            <a:ext cx="2057400" cy="1143000"/>
          </a:xfrm>
          <a:prstGeom prst="wedgeRoundRectCallout">
            <a:avLst>
              <a:gd name="adj1" fmla="val -72222"/>
              <a:gd name="adj2" fmla="val -41389"/>
              <a:gd name="adj3" fmla="val 16667"/>
            </a:avLst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各组合之间</a:t>
            </a:r>
          </a:p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是“或”关系</a:t>
            </a:r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939800" y="990600"/>
          <a:ext cx="5741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20960" imgH="248760" progId="Equation.3">
                  <p:embed/>
                </p:oleObj>
              </mc:Choice>
              <mc:Fallback>
                <p:oleObj name="公式" r:id="rId2" imgW="2820960" imgH="2487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990600"/>
                        <a:ext cx="57419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838200" y="457200"/>
            <a:ext cx="1828800" cy="519113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2.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逻辑式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14950" y="2590800"/>
            <a:ext cx="685800" cy="2590800"/>
            <a:chOff x="2496" y="1344"/>
            <a:chExt cx="432" cy="1632"/>
          </a:xfrm>
        </p:grpSpPr>
        <p:sp>
          <p:nvSpPr>
            <p:cNvPr id="59415" name="AutoShape 6"/>
            <p:cNvSpPr>
              <a:spLocks/>
            </p:cNvSpPr>
            <p:nvPr/>
          </p:nvSpPr>
          <p:spPr bwMode="auto">
            <a:xfrm>
              <a:off x="2784" y="1344"/>
              <a:ext cx="144" cy="1632"/>
            </a:xfrm>
            <a:prstGeom prst="leftBrace">
              <a:avLst>
                <a:gd name="adj1" fmla="val 94444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59416" name="Line 7"/>
            <p:cNvSpPr>
              <a:spLocks noChangeShapeType="1"/>
            </p:cNvSpPr>
            <p:nvPr/>
          </p:nvSpPr>
          <p:spPr bwMode="auto">
            <a:xfrm>
              <a:off x="2496" y="1440"/>
              <a:ext cx="24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7" name="Line 8"/>
            <p:cNvSpPr>
              <a:spLocks noChangeShapeType="1"/>
            </p:cNvSpPr>
            <p:nvPr/>
          </p:nvSpPr>
          <p:spPr bwMode="auto">
            <a:xfrm>
              <a:off x="2496" y="1680"/>
              <a:ext cx="24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8" name="Line 9"/>
            <p:cNvSpPr>
              <a:spLocks noChangeShapeType="1"/>
            </p:cNvSpPr>
            <p:nvPr/>
          </p:nvSpPr>
          <p:spPr bwMode="auto">
            <a:xfrm>
              <a:off x="2496" y="2160"/>
              <a:ext cx="24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9" name="Line 10"/>
            <p:cNvSpPr>
              <a:spLocks noChangeShapeType="1"/>
            </p:cNvSpPr>
            <p:nvPr/>
          </p:nvSpPr>
          <p:spPr bwMode="auto">
            <a:xfrm>
              <a:off x="2496" y="2880"/>
              <a:ext cx="24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914400" y="5410200"/>
            <a:ext cx="57912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反之，也可由逻辑式列出状态表。</a:t>
            </a:r>
          </a:p>
        </p:txBody>
      </p:sp>
      <p:grpSp>
        <p:nvGrpSpPr>
          <p:cNvPr id="59399" name="Group 12"/>
          <p:cNvGrpSpPr>
            <a:grpSpLocks/>
          </p:cNvGrpSpPr>
          <p:nvPr/>
        </p:nvGrpSpPr>
        <p:grpSpPr bwMode="auto">
          <a:xfrm>
            <a:off x="2362200" y="1600200"/>
            <a:ext cx="3067050" cy="3690938"/>
            <a:chOff x="1488" y="1008"/>
            <a:chExt cx="2016" cy="2325"/>
          </a:xfrm>
        </p:grpSpPr>
        <p:grpSp>
          <p:nvGrpSpPr>
            <p:cNvPr id="59400" name="Group 13"/>
            <p:cNvGrpSpPr>
              <a:grpSpLocks/>
            </p:cNvGrpSpPr>
            <p:nvPr/>
          </p:nvGrpSpPr>
          <p:grpSpPr bwMode="auto">
            <a:xfrm>
              <a:off x="1488" y="1008"/>
              <a:ext cx="1968" cy="2325"/>
              <a:chOff x="3024" y="1104"/>
              <a:chExt cx="1968" cy="2325"/>
            </a:xfrm>
          </p:grpSpPr>
          <p:sp>
            <p:nvSpPr>
              <p:cNvPr id="59402" name="Rectangle 14"/>
              <p:cNvSpPr>
                <a:spLocks noChangeArrowheads="1"/>
              </p:cNvSpPr>
              <p:nvPr/>
            </p:nvSpPr>
            <p:spPr bwMode="auto">
              <a:xfrm>
                <a:off x="3024" y="1422"/>
                <a:ext cx="1951" cy="330"/>
              </a:xfrm>
              <a:prstGeom prst="rect">
                <a:avLst/>
              </a:prstGeom>
              <a:noFill/>
              <a:ln w="9525" cap="sq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     </a:t>
                </a:r>
                <a:r>
                  <a:rPr lang="en-US" altLang="zh-CN" sz="2800" b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0     0    0       </a:t>
                </a: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  <a:endParaRPr lang="en-US" altLang="zh-CN" sz="2800" b="1">
                  <a:solidFill>
                    <a:srgbClr val="0066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grpSp>
            <p:nvGrpSpPr>
              <p:cNvPr id="59403" name="Group 15"/>
              <p:cNvGrpSpPr>
                <a:grpSpLocks/>
              </p:cNvGrpSpPr>
              <p:nvPr/>
            </p:nvGrpSpPr>
            <p:grpSpPr bwMode="auto">
              <a:xfrm>
                <a:off x="3216" y="1104"/>
                <a:ext cx="1776" cy="2325"/>
                <a:chOff x="3216" y="1104"/>
                <a:chExt cx="1776" cy="2325"/>
              </a:xfrm>
            </p:grpSpPr>
            <p:sp>
              <p:nvSpPr>
                <p:cNvPr id="59404" name="Line 16"/>
                <p:cNvSpPr>
                  <a:spLocks noChangeShapeType="1"/>
                </p:cNvSpPr>
                <p:nvPr/>
              </p:nvSpPr>
              <p:spPr bwMode="auto">
                <a:xfrm>
                  <a:off x="3360" y="1104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05" name="Line 17"/>
                <p:cNvSpPr>
                  <a:spLocks noChangeShapeType="1"/>
                </p:cNvSpPr>
                <p:nvPr/>
              </p:nvSpPr>
              <p:spPr bwMode="auto">
                <a:xfrm>
                  <a:off x="3360" y="1392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06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4512" y="1104"/>
                  <a:ext cx="0" cy="225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691" name="Rectangle 19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655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1" dirty="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  </a:t>
                  </a:r>
                  <a:r>
                    <a:rPr lang="en-US" altLang="zh-CN" sz="2800" b="1" i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800" b="1" i="1" dirty="0"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</a:t>
                  </a:r>
                  <a:r>
                    <a:rPr lang="en-US" altLang="zh-CN" sz="2800" b="1" dirty="0"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  </a:t>
                  </a:r>
                  <a:r>
                    <a:rPr lang="en-US" altLang="zh-CN" sz="2800" b="1" i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B</a:t>
                  </a:r>
                  <a:r>
                    <a:rPr lang="en-US" altLang="zh-CN" sz="2800" b="1" dirty="0"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  </a:t>
                  </a:r>
                  <a:r>
                    <a:rPr lang="en-US" altLang="zh-CN" sz="2800" b="1" i="1" dirty="0">
                      <a:latin typeface="Times New Roman" pitchFamily="18" charset="0"/>
                      <a:ea typeface="+mn-ea"/>
                      <a:cs typeface="Times New Roman" pitchFamily="18" charset="0"/>
                    </a:rPr>
                    <a:t>C</a:t>
                  </a:r>
                  <a:r>
                    <a:rPr lang="en-US" altLang="zh-CN" sz="2800" b="1" dirty="0"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      </a:t>
                  </a:r>
                  <a:r>
                    <a:rPr lang="en-US" altLang="zh-CN" sz="2800" b="1" i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59408" name="Rectangle 20"/>
                <p:cNvSpPr>
                  <a:spLocks noChangeArrowheads="1"/>
                </p:cNvSpPr>
                <p:nvPr/>
              </p:nvSpPr>
              <p:spPr bwMode="auto">
                <a:xfrm>
                  <a:off x="3360" y="1662"/>
                  <a:ext cx="1516" cy="32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0     0    1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endParaRPr lang="en-US" altLang="zh-CN" sz="2800" b="1">
                    <a:solidFill>
                      <a:schemeClr val="bg1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59409" name="Rectangle 21"/>
                <p:cNvSpPr>
                  <a:spLocks noChangeArrowheads="1"/>
                </p:cNvSpPr>
                <p:nvPr/>
              </p:nvSpPr>
              <p:spPr bwMode="auto">
                <a:xfrm>
                  <a:off x="3360" y="1902"/>
                  <a:ext cx="1516" cy="32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0     1    0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endParaRPr lang="en-US" altLang="zh-CN" sz="2800" b="1">
                    <a:solidFill>
                      <a:srgbClr val="FFFF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59410" name="Rectangle 22"/>
                <p:cNvSpPr>
                  <a:spLocks noChangeArrowheads="1"/>
                </p:cNvSpPr>
                <p:nvPr/>
              </p:nvSpPr>
              <p:spPr bwMode="auto">
                <a:xfrm>
                  <a:off x="3360" y="2142"/>
                  <a:ext cx="1516" cy="32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0     1    1       </a:t>
                  </a:r>
                  <a:r>
                    <a:rPr lang="en-US" altLang="zh-CN" sz="28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 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59411" name="Rectangle 23"/>
                <p:cNvSpPr>
                  <a:spLocks noChangeArrowheads="1"/>
                </p:cNvSpPr>
                <p:nvPr/>
              </p:nvSpPr>
              <p:spPr bwMode="auto">
                <a:xfrm>
                  <a:off x="3360" y="2382"/>
                  <a:ext cx="1516" cy="32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1     0    0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endParaRPr lang="en-US" altLang="zh-CN" sz="2800" b="1">
                    <a:solidFill>
                      <a:schemeClr val="bg1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59412" name="Rectangle 24"/>
                <p:cNvSpPr>
                  <a:spLocks noChangeArrowheads="1"/>
                </p:cNvSpPr>
                <p:nvPr/>
              </p:nvSpPr>
              <p:spPr bwMode="auto">
                <a:xfrm>
                  <a:off x="3360" y="2622"/>
                  <a:ext cx="1516" cy="32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1     0    1        </a:t>
                  </a:r>
                  <a:r>
                    <a:rPr lang="en-US" altLang="zh-CN" sz="28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59413" name="Rectangle 25"/>
                <p:cNvSpPr>
                  <a:spLocks noChangeArrowheads="1"/>
                </p:cNvSpPr>
                <p:nvPr/>
              </p:nvSpPr>
              <p:spPr bwMode="auto">
                <a:xfrm>
                  <a:off x="3360" y="2862"/>
                  <a:ext cx="1516" cy="32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1     1    0        </a:t>
                  </a:r>
                  <a:r>
                    <a:rPr lang="en-US" altLang="zh-CN" sz="28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59414" name="Rectangle 26"/>
                <p:cNvSpPr>
                  <a:spLocks noChangeArrowheads="1"/>
                </p:cNvSpPr>
                <p:nvPr/>
              </p:nvSpPr>
              <p:spPr bwMode="auto">
                <a:xfrm>
                  <a:off x="3360" y="3102"/>
                  <a:ext cx="1516" cy="32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1     1    1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endParaRPr lang="en-US" altLang="zh-CN" sz="2800" b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59401" name="Line 27"/>
            <p:cNvSpPr>
              <a:spLocks noChangeShapeType="1"/>
            </p:cNvSpPr>
            <p:nvPr/>
          </p:nvSpPr>
          <p:spPr bwMode="auto">
            <a:xfrm>
              <a:off x="1776" y="3289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nimBg="1" autoUpdateAnimBg="0"/>
      <p:bldP spid="15668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519113" y="414338"/>
            <a:ext cx="1700212" cy="519112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 3. </a:t>
            </a:r>
            <a:r>
              <a:rPr lang="zh-CN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逻辑图</a:t>
            </a:r>
            <a:endParaRPr lang="zh-CN" altLang="en-US" sz="2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" pitchFamily="18" charset="0"/>
              <a:ea typeface="+mn-ea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990600"/>
            <a:ext cx="7086600" cy="4876800"/>
            <a:chOff x="864" y="672"/>
            <a:chExt cx="4464" cy="3072"/>
          </a:xfrm>
        </p:grpSpPr>
        <p:sp>
          <p:nvSpPr>
            <p:cNvPr id="60420" name="Text Box 4"/>
            <p:cNvSpPr txBox="1">
              <a:spLocks noChangeArrowheads="1"/>
            </p:cNvSpPr>
            <p:nvPr/>
          </p:nvSpPr>
          <p:spPr bwMode="auto">
            <a:xfrm>
              <a:off x="4944" y="2256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Y</a:t>
              </a:r>
              <a:endParaRPr lang="en-US" altLang="zh-CN" sz="2800" b="1">
                <a:solidFill>
                  <a:schemeClr val="bg1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60421" name="Text Box 5"/>
            <p:cNvSpPr txBox="1">
              <a:spLocks noChangeArrowheads="1"/>
            </p:cNvSpPr>
            <p:nvPr/>
          </p:nvSpPr>
          <p:spPr bwMode="auto">
            <a:xfrm>
              <a:off x="912" y="2832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C</a:t>
              </a:r>
              <a:endParaRPr lang="en-US" altLang="zh-CN" sz="3200" b="1">
                <a:solidFill>
                  <a:schemeClr val="bg1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60422" name="Text Box 6"/>
            <p:cNvSpPr txBox="1">
              <a:spLocks noChangeArrowheads="1"/>
            </p:cNvSpPr>
            <p:nvPr/>
          </p:nvSpPr>
          <p:spPr bwMode="auto">
            <a:xfrm>
              <a:off x="864" y="1824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B</a:t>
              </a:r>
              <a:endParaRPr lang="en-US" altLang="zh-CN" sz="3200" b="1">
                <a:solidFill>
                  <a:schemeClr val="bg1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864" y="816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A</a:t>
              </a:r>
              <a:endParaRPr lang="en-US" altLang="zh-CN" sz="3200" b="1">
                <a:solidFill>
                  <a:schemeClr val="bg1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60424" name="Line 8"/>
            <p:cNvSpPr>
              <a:spLocks noChangeShapeType="1"/>
            </p:cNvSpPr>
            <p:nvPr/>
          </p:nvSpPr>
          <p:spPr bwMode="auto">
            <a:xfrm>
              <a:off x="3168" y="3456"/>
              <a:ext cx="672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25" name="Line 9"/>
            <p:cNvSpPr>
              <a:spLocks noChangeShapeType="1"/>
            </p:cNvSpPr>
            <p:nvPr/>
          </p:nvSpPr>
          <p:spPr bwMode="auto">
            <a:xfrm>
              <a:off x="3840" y="2256"/>
              <a:ext cx="288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26" name="Rectangle 10"/>
            <p:cNvSpPr>
              <a:spLocks noChangeArrowheads="1"/>
            </p:cNvSpPr>
            <p:nvPr/>
          </p:nvSpPr>
          <p:spPr bwMode="auto">
            <a:xfrm>
              <a:off x="1488" y="768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60427" name="Text Box 11"/>
            <p:cNvSpPr txBox="1">
              <a:spLocks noChangeArrowheads="1"/>
            </p:cNvSpPr>
            <p:nvPr/>
          </p:nvSpPr>
          <p:spPr bwMode="auto">
            <a:xfrm>
              <a:off x="1536" y="768"/>
              <a:ext cx="288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&amp;</a:t>
              </a:r>
              <a:endParaRPr lang="en-US" altLang="zh-CN" b="1">
                <a:solidFill>
                  <a:srgbClr val="FFFF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60428" name="Oval 12"/>
            <p:cNvSpPr>
              <a:spLocks noChangeArrowheads="1"/>
            </p:cNvSpPr>
            <p:nvPr/>
          </p:nvSpPr>
          <p:spPr bwMode="auto">
            <a:xfrm>
              <a:off x="1872" y="960"/>
              <a:ext cx="96" cy="96"/>
            </a:xfrm>
            <a:prstGeom prst="ellips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60429" name="Line 13"/>
            <p:cNvSpPr>
              <a:spLocks noChangeShapeType="1"/>
            </p:cNvSpPr>
            <p:nvPr/>
          </p:nvSpPr>
          <p:spPr bwMode="auto">
            <a:xfrm>
              <a:off x="1152" y="1008"/>
              <a:ext cx="336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30" name="Rectangle 14"/>
            <p:cNvSpPr>
              <a:spLocks noChangeArrowheads="1"/>
            </p:cNvSpPr>
            <p:nvPr/>
          </p:nvSpPr>
          <p:spPr bwMode="auto">
            <a:xfrm>
              <a:off x="2784" y="3216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60431" name="Text Box 15"/>
            <p:cNvSpPr txBox="1">
              <a:spLocks noChangeArrowheads="1"/>
            </p:cNvSpPr>
            <p:nvPr/>
          </p:nvSpPr>
          <p:spPr bwMode="auto">
            <a:xfrm>
              <a:off x="2832" y="3216"/>
              <a:ext cx="288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&amp;</a:t>
              </a:r>
              <a:endParaRPr lang="en-US" altLang="zh-CN" b="1">
                <a:solidFill>
                  <a:srgbClr val="FFFF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60432" name="Rectangle 16"/>
            <p:cNvSpPr>
              <a:spLocks noChangeArrowheads="1"/>
            </p:cNvSpPr>
            <p:nvPr/>
          </p:nvSpPr>
          <p:spPr bwMode="auto">
            <a:xfrm>
              <a:off x="2784" y="960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60433" name="Text Box 17"/>
            <p:cNvSpPr txBox="1">
              <a:spLocks noChangeArrowheads="1"/>
            </p:cNvSpPr>
            <p:nvPr/>
          </p:nvSpPr>
          <p:spPr bwMode="auto">
            <a:xfrm>
              <a:off x="2832" y="960"/>
              <a:ext cx="288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&amp;</a:t>
              </a:r>
              <a:endParaRPr lang="en-US" altLang="zh-CN" b="1">
                <a:solidFill>
                  <a:srgbClr val="FFFF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60434" name="Rectangle 18"/>
            <p:cNvSpPr>
              <a:spLocks noChangeArrowheads="1"/>
            </p:cNvSpPr>
            <p:nvPr/>
          </p:nvSpPr>
          <p:spPr bwMode="auto">
            <a:xfrm>
              <a:off x="2784" y="2496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60435" name="Text Box 19"/>
            <p:cNvSpPr txBox="1">
              <a:spLocks noChangeArrowheads="1"/>
            </p:cNvSpPr>
            <p:nvPr/>
          </p:nvSpPr>
          <p:spPr bwMode="auto">
            <a:xfrm>
              <a:off x="2832" y="2496"/>
              <a:ext cx="288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&amp;</a:t>
              </a:r>
              <a:endParaRPr lang="en-US" altLang="zh-CN" b="1">
                <a:solidFill>
                  <a:srgbClr val="FFFF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60436" name="Rectangle 20"/>
            <p:cNvSpPr>
              <a:spLocks noChangeArrowheads="1"/>
            </p:cNvSpPr>
            <p:nvPr/>
          </p:nvSpPr>
          <p:spPr bwMode="auto">
            <a:xfrm>
              <a:off x="2784" y="1728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60437" name="Text Box 21"/>
            <p:cNvSpPr txBox="1">
              <a:spLocks noChangeArrowheads="1"/>
            </p:cNvSpPr>
            <p:nvPr/>
          </p:nvSpPr>
          <p:spPr bwMode="auto">
            <a:xfrm>
              <a:off x="2832" y="1728"/>
              <a:ext cx="288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&amp;</a:t>
              </a:r>
              <a:endParaRPr lang="en-US" altLang="zh-CN" b="1">
                <a:solidFill>
                  <a:srgbClr val="FFFF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60438" name="Rectangle 22"/>
            <p:cNvSpPr>
              <a:spLocks noChangeArrowheads="1"/>
            </p:cNvSpPr>
            <p:nvPr/>
          </p:nvSpPr>
          <p:spPr bwMode="auto">
            <a:xfrm>
              <a:off x="1536" y="1824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60439" name="Text Box 23"/>
            <p:cNvSpPr txBox="1">
              <a:spLocks noChangeArrowheads="1"/>
            </p:cNvSpPr>
            <p:nvPr/>
          </p:nvSpPr>
          <p:spPr bwMode="auto">
            <a:xfrm>
              <a:off x="1584" y="1824"/>
              <a:ext cx="288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&amp;</a:t>
              </a:r>
              <a:endParaRPr lang="en-US" altLang="zh-CN" b="1">
                <a:solidFill>
                  <a:srgbClr val="FFFF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60440" name="Oval 24"/>
            <p:cNvSpPr>
              <a:spLocks noChangeArrowheads="1"/>
            </p:cNvSpPr>
            <p:nvPr/>
          </p:nvSpPr>
          <p:spPr bwMode="auto">
            <a:xfrm>
              <a:off x="1920" y="2016"/>
              <a:ext cx="96" cy="96"/>
            </a:xfrm>
            <a:prstGeom prst="ellips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60441" name="Line 25"/>
            <p:cNvSpPr>
              <a:spLocks noChangeShapeType="1"/>
            </p:cNvSpPr>
            <p:nvPr/>
          </p:nvSpPr>
          <p:spPr bwMode="auto">
            <a:xfrm>
              <a:off x="1200" y="2064"/>
              <a:ext cx="336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2" name="Rectangle 26"/>
            <p:cNvSpPr>
              <a:spLocks noChangeArrowheads="1"/>
            </p:cNvSpPr>
            <p:nvPr/>
          </p:nvSpPr>
          <p:spPr bwMode="auto">
            <a:xfrm>
              <a:off x="1536" y="2832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60443" name="Text Box 27"/>
            <p:cNvSpPr txBox="1">
              <a:spLocks noChangeArrowheads="1"/>
            </p:cNvSpPr>
            <p:nvPr/>
          </p:nvSpPr>
          <p:spPr bwMode="auto">
            <a:xfrm>
              <a:off x="1584" y="2832"/>
              <a:ext cx="288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&amp;</a:t>
              </a:r>
              <a:endParaRPr lang="en-US" altLang="zh-CN" b="1">
                <a:solidFill>
                  <a:srgbClr val="FFFF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60444" name="Oval 28"/>
            <p:cNvSpPr>
              <a:spLocks noChangeArrowheads="1"/>
            </p:cNvSpPr>
            <p:nvPr/>
          </p:nvSpPr>
          <p:spPr bwMode="auto">
            <a:xfrm>
              <a:off x="1920" y="3024"/>
              <a:ext cx="96" cy="96"/>
            </a:xfrm>
            <a:prstGeom prst="ellips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60445" name="Line 29"/>
            <p:cNvSpPr>
              <a:spLocks noChangeShapeType="1"/>
            </p:cNvSpPr>
            <p:nvPr/>
          </p:nvSpPr>
          <p:spPr bwMode="auto">
            <a:xfrm>
              <a:off x="1200" y="3072"/>
              <a:ext cx="336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6" name="Line 30"/>
            <p:cNvSpPr>
              <a:spLocks noChangeShapeType="1"/>
            </p:cNvSpPr>
            <p:nvPr/>
          </p:nvSpPr>
          <p:spPr bwMode="auto">
            <a:xfrm>
              <a:off x="2016" y="3072"/>
              <a:ext cx="384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7" name="Line 31"/>
            <p:cNvSpPr>
              <a:spLocks noChangeShapeType="1"/>
            </p:cNvSpPr>
            <p:nvPr/>
          </p:nvSpPr>
          <p:spPr bwMode="auto">
            <a:xfrm flipV="1">
              <a:off x="2400" y="1392"/>
              <a:ext cx="0" cy="168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8" name="Line 32"/>
            <p:cNvSpPr>
              <a:spLocks noChangeShapeType="1"/>
            </p:cNvSpPr>
            <p:nvPr/>
          </p:nvSpPr>
          <p:spPr bwMode="auto">
            <a:xfrm>
              <a:off x="2400" y="2112"/>
              <a:ext cx="384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9" name="Line 33"/>
            <p:cNvSpPr>
              <a:spLocks noChangeShapeType="1"/>
            </p:cNvSpPr>
            <p:nvPr/>
          </p:nvSpPr>
          <p:spPr bwMode="auto">
            <a:xfrm>
              <a:off x="2400" y="1392"/>
              <a:ext cx="384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50" name="Line 34"/>
            <p:cNvSpPr>
              <a:spLocks noChangeShapeType="1"/>
            </p:cNvSpPr>
            <p:nvPr/>
          </p:nvSpPr>
          <p:spPr bwMode="auto">
            <a:xfrm>
              <a:off x="1968" y="1008"/>
              <a:ext cx="336" cy="0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51" name="Line 35"/>
            <p:cNvSpPr>
              <a:spLocks noChangeShapeType="1"/>
            </p:cNvSpPr>
            <p:nvPr/>
          </p:nvSpPr>
          <p:spPr bwMode="auto">
            <a:xfrm>
              <a:off x="2304" y="1008"/>
              <a:ext cx="0" cy="1584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52" name="Line 36"/>
            <p:cNvSpPr>
              <a:spLocks noChangeShapeType="1"/>
            </p:cNvSpPr>
            <p:nvPr/>
          </p:nvSpPr>
          <p:spPr bwMode="auto">
            <a:xfrm>
              <a:off x="2304" y="1824"/>
              <a:ext cx="480" cy="0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53" name="Line 37"/>
            <p:cNvSpPr>
              <a:spLocks noChangeShapeType="1"/>
            </p:cNvSpPr>
            <p:nvPr/>
          </p:nvSpPr>
          <p:spPr bwMode="auto">
            <a:xfrm>
              <a:off x="2304" y="2592"/>
              <a:ext cx="480" cy="0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54" name="Line 38"/>
            <p:cNvSpPr>
              <a:spLocks noChangeShapeType="1"/>
            </p:cNvSpPr>
            <p:nvPr/>
          </p:nvSpPr>
          <p:spPr bwMode="auto">
            <a:xfrm>
              <a:off x="2016" y="2064"/>
              <a:ext cx="144" cy="0"/>
            </a:xfrm>
            <a:prstGeom prst="line">
              <a:avLst/>
            </a:prstGeom>
            <a:noFill/>
            <a:ln w="28575" cap="sq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55" name="Line 39"/>
            <p:cNvSpPr>
              <a:spLocks noChangeShapeType="1"/>
            </p:cNvSpPr>
            <p:nvPr/>
          </p:nvSpPr>
          <p:spPr bwMode="auto">
            <a:xfrm flipH="1" flipV="1">
              <a:off x="2160" y="1056"/>
              <a:ext cx="0" cy="1824"/>
            </a:xfrm>
            <a:prstGeom prst="line">
              <a:avLst/>
            </a:prstGeom>
            <a:noFill/>
            <a:ln w="28575" cap="sq">
              <a:solidFill>
                <a:srgbClr val="33CC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56" name="Line 40"/>
            <p:cNvSpPr>
              <a:spLocks noChangeShapeType="1"/>
            </p:cNvSpPr>
            <p:nvPr/>
          </p:nvSpPr>
          <p:spPr bwMode="auto">
            <a:xfrm>
              <a:off x="2160" y="1056"/>
              <a:ext cx="624" cy="0"/>
            </a:xfrm>
            <a:prstGeom prst="line">
              <a:avLst/>
            </a:prstGeom>
            <a:noFill/>
            <a:ln w="28575" cap="sq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57" name="Line 41"/>
            <p:cNvSpPr>
              <a:spLocks noChangeShapeType="1"/>
            </p:cNvSpPr>
            <p:nvPr/>
          </p:nvSpPr>
          <p:spPr bwMode="auto">
            <a:xfrm>
              <a:off x="2160" y="2880"/>
              <a:ext cx="624" cy="0"/>
            </a:xfrm>
            <a:prstGeom prst="line">
              <a:avLst/>
            </a:prstGeom>
            <a:noFill/>
            <a:ln w="28575" cap="sq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58" name="Line 42"/>
            <p:cNvSpPr>
              <a:spLocks noChangeShapeType="1"/>
            </p:cNvSpPr>
            <p:nvPr/>
          </p:nvSpPr>
          <p:spPr bwMode="auto">
            <a:xfrm>
              <a:off x="2448" y="1200"/>
              <a:ext cx="336" cy="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59" name="Line 43"/>
            <p:cNvSpPr>
              <a:spLocks noChangeShapeType="1"/>
            </p:cNvSpPr>
            <p:nvPr/>
          </p:nvSpPr>
          <p:spPr bwMode="auto">
            <a:xfrm flipV="1">
              <a:off x="1248" y="672"/>
              <a:ext cx="0" cy="336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60" name="Line 44"/>
            <p:cNvSpPr>
              <a:spLocks noChangeShapeType="1"/>
            </p:cNvSpPr>
            <p:nvPr/>
          </p:nvSpPr>
          <p:spPr bwMode="auto">
            <a:xfrm>
              <a:off x="1248" y="672"/>
              <a:ext cx="1200" cy="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61" name="Line 45"/>
            <p:cNvSpPr>
              <a:spLocks noChangeShapeType="1"/>
            </p:cNvSpPr>
            <p:nvPr/>
          </p:nvSpPr>
          <p:spPr bwMode="auto">
            <a:xfrm>
              <a:off x="2448" y="672"/>
              <a:ext cx="0" cy="528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62" name="Line 46"/>
            <p:cNvSpPr>
              <a:spLocks noChangeShapeType="1"/>
            </p:cNvSpPr>
            <p:nvPr/>
          </p:nvSpPr>
          <p:spPr bwMode="auto">
            <a:xfrm>
              <a:off x="2640" y="1200"/>
              <a:ext cx="0" cy="2112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63" name="Line 47"/>
            <p:cNvSpPr>
              <a:spLocks noChangeShapeType="1"/>
            </p:cNvSpPr>
            <p:nvPr/>
          </p:nvSpPr>
          <p:spPr bwMode="auto">
            <a:xfrm>
              <a:off x="2640" y="3312"/>
              <a:ext cx="144" cy="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64" name="Line 48"/>
            <p:cNvSpPr>
              <a:spLocks noChangeShapeType="1"/>
            </p:cNvSpPr>
            <p:nvPr/>
          </p:nvSpPr>
          <p:spPr bwMode="auto">
            <a:xfrm>
              <a:off x="2544" y="3456"/>
              <a:ext cx="240" cy="0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65" name="Line 49"/>
            <p:cNvSpPr>
              <a:spLocks noChangeShapeType="1"/>
            </p:cNvSpPr>
            <p:nvPr/>
          </p:nvSpPr>
          <p:spPr bwMode="auto">
            <a:xfrm>
              <a:off x="2448" y="1968"/>
              <a:ext cx="336" cy="0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66" name="Line 50"/>
            <p:cNvSpPr>
              <a:spLocks noChangeShapeType="1"/>
            </p:cNvSpPr>
            <p:nvPr/>
          </p:nvSpPr>
          <p:spPr bwMode="auto">
            <a:xfrm flipV="1">
              <a:off x="1344" y="1680"/>
              <a:ext cx="0" cy="384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67" name="Line 51"/>
            <p:cNvSpPr>
              <a:spLocks noChangeShapeType="1"/>
            </p:cNvSpPr>
            <p:nvPr/>
          </p:nvSpPr>
          <p:spPr bwMode="auto">
            <a:xfrm>
              <a:off x="1344" y="1680"/>
              <a:ext cx="864" cy="0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68" name="Line 52"/>
            <p:cNvSpPr>
              <a:spLocks noChangeShapeType="1"/>
            </p:cNvSpPr>
            <p:nvPr/>
          </p:nvSpPr>
          <p:spPr bwMode="auto">
            <a:xfrm>
              <a:off x="2208" y="1680"/>
              <a:ext cx="0" cy="288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69" name="Line 53"/>
            <p:cNvSpPr>
              <a:spLocks noChangeShapeType="1"/>
            </p:cNvSpPr>
            <p:nvPr/>
          </p:nvSpPr>
          <p:spPr bwMode="auto">
            <a:xfrm>
              <a:off x="2208" y="1968"/>
              <a:ext cx="240" cy="0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70" name="Line 54"/>
            <p:cNvSpPr>
              <a:spLocks noChangeShapeType="1"/>
            </p:cNvSpPr>
            <p:nvPr/>
          </p:nvSpPr>
          <p:spPr bwMode="auto">
            <a:xfrm>
              <a:off x="2544" y="1968"/>
              <a:ext cx="0" cy="1488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71" name="Line 55"/>
            <p:cNvSpPr>
              <a:spLocks noChangeShapeType="1"/>
            </p:cNvSpPr>
            <p:nvPr/>
          </p:nvSpPr>
          <p:spPr bwMode="auto">
            <a:xfrm>
              <a:off x="2448" y="2736"/>
              <a:ext cx="336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72" name="Line 56"/>
            <p:cNvSpPr>
              <a:spLocks noChangeShapeType="1"/>
            </p:cNvSpPr>
            <p:nvPr/>
          </p:nvSpPr>
          <p:spPr bwMode="auto">
            <a:xfrm flipV="1">
              <a:off x="1344" y="2736"/>
              <a:ext cx="0" cy="336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73" name="Line 57"/>
            <p:cNvSpPr>
              <a:spLocks noChangeShapeType="1"/>
            </p:cNvSpPr>
            <p:nvPr/>
          </p:nvSpPr>
          <p:spPr bwMode="auto">
            <a:xfrm>
              <a:off x="1344" y="2736"/>
              <a:ext cx="1104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74" name="Line 58"/>
            <p:cNvSpPr>
              <a:spLocks noChangeShapeType="1"/>
            </p:cNvSpPr>
            <p:nvPr/>
          </p:nvSpPr>
          <p:spPr bwMode="auto">
            <a:xfrm>
              <a:off x="2448" y="2736"/>
              <a:ext cx="0" cy="912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75" name="Line 59"/>
            <p:cNvSpPr>
              <a:spLocks noChangeShapeType="1"/>
            </p:cNvSpPr>
            <p:nvPr/>
          </p:nvSpPr>
          <p:spPr bwMode="auto">
            <a:xfrm>
              <a:off x="2448" y="3648"/>
              <a:ext cx="336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76" name="Rectangle 60"/>
            <p:cNvSpPr>
              <a:spLocks noChangeArrowheads="1"/>
            </p:cNvSpPr>
            <p:nvPr/>
          </p:nvSpPr>
          <p:spPr bwMode="auto">
            <a:xfrm>
              <a:off x="4128" y="2064"/>
              <a:ext cx="480" cy="720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60477" name="Text Box 61"/>
            <p:cNvSpPr txBox="1">
              <a:spLocks noChangeArrowheads="1"/>
            </p:cNvSpPr>
            <p:nvPr/>
          </p:nvSpPr>
          <p:spPr bwMode="auto">
            <a:xfrm>
              <a:off x="4176" y="2064"/>
              <a:ext cx="432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&gt;1</a:t>
              </a:r>
              <a:endParaRPr lang="en-US" altLang="zh-CN" b="1">
                <a:solidFill>
                  <a:srgbClr val="FFFF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60478" name="Line 62"/>
            <p:cNvSpPr>
              <a:spLocks noChangeShapeType="1"/>
            </p:cNvSpPr>
            <p:nvPr/>
          </p:nvSpPr>
          <p:spPr bwMode="auto">
            <a:xfrm flipV="1">
              <a:off x="3600" y="2544"/>
              <a:ext cx="0" cy="192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79" name="Line 63"/>
            <p:cNvSpPr>
              <a:spLocks noChangeShapeType="1"/>
            </p:cNvSpPr>
            <p:nvPr/>
          </p:nvSpPr>
          <p:spPr bwMode="auto">
            <a:xfrm>
              <a:off x="3168" y="1200"/>
              <a:ext cx="672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80" name="Line 64"/>
            <p:cNvSpPr>
              <a:spLocks noChangeShapeType="1"/>
            </p:cNvSpPr>
            <p:nvPr/>
          </p:nvSpPr>
          <p:spPr bwMode="auto">
            <a:xfrm>
              <a:off x="3840" y="1200"/>
              <a:ext cx="0" cy="1056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81" name="Line 65"/>
            <p:cNvSpPr>
              <a:spLocks noChangeShapeType="1"/>
            </p:cNvSpPr>
            <p:nvPr/>
          </p:nvSpPr>
          <p:spPr bwMode="auto">
            <a:xfrm>
              <a:off x="3168" y="1968"/>
              <a:ext cx="432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82" name="Line 66"/>
            <p:cNvSpPr>
              <a:spLocks noChangeShapeType="1"/>
            </p:cNvSpPr>
            <p:nvPr/>
          </p:nvSpPr>
          <p:spPr bwMode="auto">
            <a:xfrm>
              <a:off x="3600" y="1968"/>
              <a:ext cx="0" cy="432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83" name="Line 67"/>
            <p:cNvSpPr>
              <a:spLocks noChangeShapeType="1"/>
            </p:cNvSpPr>
            <p:nvPr/>
          </p:nvSpPr>
          <p:spPr bwMode="auto">
            <a:xfrm>
              <a:off x="3600" y="2400"/>
              <a:ext cx="528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84" name="Line 68"/>
            <p:cNvSpPr>
              <a:spLocks noChangeShapeType="1"/>
            </p:cNvSpPr>
            <p:nvPr/>
          </p:nvSpPr>
          <p:spPr bwMode="auto">
            <a:xfrm>
              <a:off x="3168" y="2736"/>
              <a:ext cx="432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85" name="Line 69"/>
            <p:cNvSpPr>
              <a:spLocks noChangeShapeType="1"/>
            </p:cNvSpPr>
            <p:nvPr/>
          </p:nvSpPr>
          <p:spPr bwMode="auto">
            <a:xfrm>
              <a:off x="3600" y="2544"/>
              <a:ext cx="528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86" name="Line 70"/>
            <p:cNvSpPr>
              <a:spLocks noChangeShapeType="1"/>
            </p:cNvSpPr>
            <p:nvPr/>
          </p:nvSpPr>
          <p:spPr bwMode="auto">
            <a:xfrm flipV="1">
              <a:off x="3840" y="2688"/>
              <a:ext cx="0" cy="768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87" name="Line 71"/>
            <p:cNvSpPr>
              <a:spLocks noChangeShapeType="1"/>
            </p:cNvSpPr>
            <p:nvPr/>
          </p:nvSpPr>
          <p:spPr bwMode="auto">
            <a:xfrm>
              <a:off x="3840" y="2688"/>
              <a:ext cx="288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88" name="Line 72"/>
            <p:cNvSpPr>
              <a:spLocks noChangeShapeType="1"/>
            </p:cNvSpPr>
            <p:nvPr/>
          </p:nvSpPr>
          <p:spPr bwMode="auto">
            <a:xfrm>
              <a:off x="4608" y="2448"/>
              <a:ext cx="384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0489" name="Group 73"/>
            <p:cNvGrpSpPr>
              <a:grpSpLocks/>
            </p:cNvGrpSpPr>
            <p:nvPr/>
          </p:nvGrpSpPr>
          <p:grpSpPr bwMode="auto">
            <a:xfrm>
              <a:off x="2016" y="3120"/>
              <a:ext cx="384" cy="327"/>
              <a:chOff x="1968" y="3456"/>
              <a:chExt cx="384" cy="327"/>
            </a:xfrm>
          </p:grpSpPr>
          <p:sp>
            <p:nvSpPr>
              <p:cNvPr id="60497" name="Text Box 74"/>
              <p:cNvSpPr txBox="1">
                <a:spLocks noChangeArrowheads="1"/>
              </p:cNvSpPr>
              <p:nvPr/>
            </p:nvSpPr>
            <p:spPr bwMode="auto">
              <a:xfrm>
                <a:off x="1968" y="3456"/>
                <a:ext cx="38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333300"/>
                    </a:solidFill>
                    <a:latin typeface="" pitchFamily="18" charset="0"/>
                    <a:ea typeface="华文楷体" pitchFamily="2" charset="-122"/>
                  </a:rPr>
                  <a:t>C</a:t>
                </a:r>
                <a:endParaRPr lang="en-US" altLang="zh-CN" sz="3200" b="1">
                  <a:solidFill>
                    <a:schemeClr val="bg1"/>
                  </a:solidFill>
                  <a:latin typeface="" pitchFamily="18" charset="0"/>
                  <a:ea typeface="华文楷体" pitchFamily="2" charset="-122"/>
                </a:endParaRPr>
              </a:p>
            </p:txBody>
          </p:sp>
          <p:sp>
            <p:nvSpPr>
              <p:cNvPr id="60498" name="Line 75"/>
              <p:cNvSpPr>
                <a:spLocks noChangeShapeType="1"/>
              </p:cNvSpPr>
              <p:nvPr/>
            </p:nvSpPr>
            <p:spPr bwMode="auto">
              <a:xfrm>
                <a:off x="2100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0490" name="Group 76"/>
            <p:cNvGrpSpPr>
              <a:grpSpLocks/>
            </p:cNvGrpSpPr>
            <p:nvPr/>
          </p:nvGrpSpPr>
          <p:grpSpPr bwMode="auto">
            <a:xfrm>
              <a:off x="1920" y="2112"/>
              <a:ext cx="384" cy="327"/>
              <a:chOff x="1968" y="3456"/>
              <a:chExt cx="384" cy="327"/>
            </a:xfrm>
          </p:grpSpPr>
          <p:sp>
            <p:nvSpPr>
              <p:cNvPr id="60495" name="Text Box 77"/>
              <p:cNvSpPr txBox="1">
                <a:spLocks noChangeArrowheads="1"/>
              </p:cNvSpPr>
              <p:nvPr/>
            </p:nvSpPr>
            <p:spPr bwMode="auto">
              <a:xfrm>
                <a:off x="1968" y="3456"/>
                <a:ext cx="38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333300"/>
                    </a:solidFill>
                    <a:latin typeface="" pitchFamily="18" charset="0"/>
                    <a:ea typeface="华文楷体" pitchFamily="2" charset="-122"/>
                  </a:rPr>
                  <a:t>B</a:t>
                </a:r>
                <a:endParaRPr lang="en-US" altLang="zh-CN" sz="3200" b="1">
                  <a:solidFill>
                    <a:schemeClr val="bg1"/>
                  </a:solidFill>
                  <a:latin typeface="" pitchFamily="18" charset="0"/>
                  <a:ea typeface="华文楷体" pitchFamily="2" charset="-122"/>
                </a:endParaRPr>
              </a:p>
            </p:txBody>
          </p:sp>
          <p:sp>
            <p:nvSpPr>
              <p:cNvPr id="60496" name="Line 78"/>
              <p:cNvSpPr>
                <a:spLocks noChangeShapeType="1"/>
              </p:cNvSpPr>
              <p:nvPr/>
            </p:nvSpPr>
            <p:spPr bwMode="auto">
              <a:xfrm>
                <a:off x="2106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0491" name="Group 79"/>
            <p:cNvGrpSpPr>
              <a:grpSpLocks/>
            </p:cNvGrpSpPr>
            <p:nvPr/>
          </p:nvGrpSpPr>
          <p:grpSpPr bwMode="auto">
            <a:xfrm>
              <a:off x="1920" y="1056"/>
              <a:ext cx="384" cy="327"/>
              <a:chOff x="1968" y="3456"/>
              <a:chExt cx="384" cy="327"/>
            </a:xfrm>
          </p:grpSpPr>
          <p:sp>
            <p:nvSpPr>
              <p:cNvPr id="60493" name="Text Box 80"/>
              <p:cNvSpPr txBox="1">
                <a:spLocks noChangeArrowheads="1"/>
              </p:cNvSpPr>
              <p:nvPr/>
            </p:nvSpPr>
            <p:spPr bwMode="auto">
              <a:xfrm>
                <a:off x="1968" y="3456"/>
                <a:ext cx="38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333300"/>
                    </a:solidFill>
                    <a:latin typeface="" pitchFamily="18" charset="0"/>
                    <a:ea typeface="华文楷体" pitchFamily="2" charset="-122"/>
                  </a:rPr>
                  <a:t>A</a:t>
                </a:r>
                <a:endParaRPr lang="en-US" altLang="zh-CN" sz="3200" b="1">
                  <a:solidFill>
                    <a:schemeClr val="bg1"/>
                  </a:solidFill>
                  <a:latin typeface="" pitchFamily="18" charset="0"/>
                  <a:ea typeface="华文楷体" pitchFamily="2" charset="-122"/>
                </a:endParaRPr>
              </a:p>
            </p:txBody>
          </p:sp>
          <p:sp>
            <p:nvSpPr>
              <p:cNvPr id="60494" name="Line 81"/>
              <p:cNvSpPr>
                <a:spLocks noChangeShapeType="1"/>
              </p:cNvSpPr>
              <p:nvPr/>
            </p:nvSpPr>
            <p:spPr bwMode="auto">
              <a:xfrm>
                <a:off x="2061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492" name="Line 82"/>
            <p:cNvSpPr>
              <a:spLocks noChangeShapeType="1"/>
            </p:cNvSpPr>
            <p:nvPr/>
          </p:nvSpPr>
          <p:spPr bwMode="auto">
            <a:xfrm flipH="1">
              <a:off x="4272" y="2295"/>
              <a:ext cx="96" cy="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5867400" cy="65881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20. 5. 3   </a:t>
            </a:r>
            <a:r>
              <a:rPr lang="zh-CN" alt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逻辑函数的化简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444625"/>
            <a:ext cx="7620000" cy="2441575"/>
            <a:chOff x="960" y="720"/>
            <a:chExt cx="4800" cy="1538"/>
          </a:xfrm>
        </p:grpSpPr>
        <p:sp>
          <p:nvSpPr>
            <p:cNvPr id="158724" name="Rectangle 4"/>
            <p:cNvSpPr>
              <a:spLocks noChangeArrowheads="1"/>
            </p:cNvSpPr>
            <p:nvPr/>
          </p:nvSpPr>
          <p:spPr bwMode="auto">
            <a:xfrm>
              <a:off x="960" y="720"/>
              <a:ext cx="4800" cy="1538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      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由逻辑状态表直接写出的逻辑式及由此画出的逻辑图，一般比较复杂；若</a:t>
              </a:r>
              <a:r>
                <a:rPr lang="zh-CN" altLang="en-US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经过简化，则可使用较少的逻辑门实现同样的逻辑功能。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从而</a:t>
              </a:r>
              <a:r>
                <a:rPr lang="zh-CN" altLang="en-US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可节省器件，降低成本，提高电路工作的可靠性。</a:t>
              </a:r>
              <a:endPara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8725" name="AutoShape 5"/>
            <p:cNvSpPr>
              <a:spLocks noChangeArrowheads="1"/>
            </p:cNvSpPr>
            <p:nvPr/>
          </p:nvSpPr>
          <p:spPr bwMode="auto">
            <a:xfrm>
              <a:off x="1104" y="768"/>
              <a:ext cx="288" cy="240"/>
            </a:xfrm>
            <a:prstGeom prst="star5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85800" y="3810000"/>
            <a:ext cx="7848600" cy="1031875"/>
            <a:chOff x="384" y="2256"/>
            <a:chExt cx="4944" cy="650"/>
          </a:xfrm>
        </p:grpSpPr>
        <p:sp>
          <p:nvSpPr>
            <p:cNvPr id="158728" name="Rectangle 8"/>
            <p:cNvSpPr>
              <a:spLocks noChangeArrowheads="1"/>
            </p:cNvSpPr>
            <p:nvPr/>
          </p:nvSpPr>
          <p:spPr bwMode="auto">
            <a:xfrm>
              <a:off x="384" y="2256"/>
              <a:ext cx="4944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lnSpc>
                  <a:spcPct val="110000"/>
                </a:lnSpc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       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利用逻辑代数变换，可用不同的门电路实现相同的逻辑功能。</a:t>
              </a:r>
            </a:p>
          </p:txBody>
        </p:sp>
        <p:sp>
          <p:nvSpPr>
            <p:cNvPr id="158729" name="AutoShape 9"/>
            <p:cNvSpPr>
              <a:spLocks noChangeArrowheads="1"/>
            </p:cNvSpPr>
            <p:nvPr/>
          </p:nvSpPr>
          <p:spPr bwMode="auto">
            <a:xfrm>
              <a:off x="576" y="2304"/>
              <a:ext cx="288" cy="240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679575" y="4876800"/>
            <a:ext cx="3455988" cy="1143000"/>
            <a:chOff x="1010" y="2928"/>
            <a:chExt cx="2177" cy="720"/>
          </a:xfrm>
        </p:grpSpPr>
        <p:sp>
          <p:nvSpPr>
            <p:cNvPr id="158731" name="Rectangle 11"/>
            <p:cNvSpPr>
              <a:spLocks noChangeArrowheads="1"/>
            </p:cNvSpPr>
            <p:nvPr/>
          </p:nvSpPr>
          <p:spPr bwMode="auto">
            <a:xfrm>
              <a:off x="1010" y="3072"/>
              <a:ext cx="1025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化简方法</a:t>
              </a:r>
            </a:p>
          </p:txBody>
        </p:sp>
        <p:sp>
          <p:nvSpPr>
            <p:cNvPr id="61477" name="AutoShape 12"/>
            <p:cNvSpPr>
              <a:spLocks/>
            </p:cNvSpPr>
            <p:nvPr/>
          </p:nvSpPr>
          <p:spPr bwMode="auto">
            <a:xfrm>
              <a:off x="2112" y="2976"/>
              <a:ext cx="48" cy="672"/>
            </a:xfrm>
            <a:prstGeom prst="leftBrace">
              <a:avLst>
                <a:gd name="adj1" fmla="val 11666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58733" name="Rectangle 13"/>
            <p:cNvSpPr>
              <a:spLocks noChangeArrowheads="1"/>
            </p:cNvSpPr>
            <p:nvPr/>
          </p:nvSpPr>
          <p:spPr bwMode="auto">
            <a:xfrm>
              <a:off x="2209" y="2928"/>
              <a:ext cx="798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公式法</a:t>
              </a:r>
            </a:p>
          </p:txBody>
        </p:sp>
        <p:sp>
          <p:nvSpPr>
            <p:cNvPr id="158734" name="Rectangle 14"/>
            <p:cNvSpPr>
              <a:spLocks noChangeArrowheads="1"/>
            </p:cNvSpPr>
            <p:nvPr/>
          </p:nvSpPr>
          <p:spPr bwMode="auto">
            <a:xfrm>
              <a:off x="2162" y="3264"/>
              <a:ext cx="1025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卡诺图法</a:t>
              </a:r>
            </a:p>
          </p:txBody>
        </p:sp>
      </p:grpSp>
      <p:grpSp>
        <p:nvGrpSpPr>
          <p:cNvPr id="61446" name="Group 15"/>
          <p:cNvGrpSpPr>
            <a:grpSpLocks/>
          </p:cNvGrpSpPr>
          <p:nvPr/>
        </p:nvGrpSpPr>
        <p:grpSpPr bwMode="auto">
          <a:xfrm>
            <a:off x="762000" y="1200150"/>
            <a:ext cx="4276725" cy="171450"/>
            <a:chOff x="672" y="624"/>
            <a:chExt cx="2694" cy="108"/>
          </a:xfrm>
        </p:grpSpPr>
        <p:pic>
          <p:nvPicPr>
            <p:cNvPr id="61447" name="Picture 1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2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48" name="Picture 1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2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49" name="Picture 1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34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0" name="Picture 1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0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1" name="Picture 2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22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2" name="Picture 2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18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3" name="Picture 2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08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4" name="Picture 2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10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5" name="Picture 2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96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6" name="Picture 2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98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7" name="Picture 2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94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8" name="Picture 2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4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9" name="Picture 2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0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0" name="Picture 2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06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1" name="Picture 3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86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2" name="Picture 3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2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3" name="Picture 3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72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4" name="Picture 3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4" y="630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1465" name="Group 34"/>
            <p:cNvGrpSpPr>
              <a:grpSpLocks/>
            </p:cNvGrpSpPr>
            <p:nvPr/>
          </p:nvGrpSpPr>
          <p:grpSpPr bwMode="auto">
            <a:xfrm>
              <a:off x="672" y="624"/>
              <a:ext cx="582" cy="102"/>
              <a:chOff x="4698" y="720"/>
              <a:chExt cx="582" cy="102"/>
            </a:xfrm>
          </p:grpSpPr>
          <p:pic>
            <p:nvPicPr>
              <p:cNvPr id="61470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471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472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473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474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475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1466" name="Picture 4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76" y="62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7" name="Picture 4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72" y="62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8" name="Picture 4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62" y="62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9" name="Picture 4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64" y="62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62000" y="533400"/>
            <a:ext cx="5681663" cy="533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用 “与非”门构成基本门电路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609600" y="3581400"/>
            <a:ext cx="82828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CC0000"/>
                </a:solidFill>
                <a:highlight>
                  <a:srgbClr val="FFFF00"/>
                </a:highligh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(2)</a:t>
            </a:r>
            <a:r>
              <a:rPr lang="zh-CN" altLang="en-US" sz="2800" b="1" dirty="0">
                <a:solidFill>
                  <a:srgbClr val="CC0000"/>
                </a:solidFill>
                <a:highlight>
                  <a:srgbClr val="FFFF00"/>
                </a:highligh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应用“与非”门构成“或”门电路</a:t>
            </a:r>
            <a:r>
              <a:rPr lang="en-US" altLang="zh-CN" sz="2800" b="1" dirty="0">
                <a:solidFill>
                  <a:srgbClr val="CC0000"/>
                </a:solidFill>
                <a:highlight>
                  <a:srgbClr val="FFFF00"/>
                </a:highligh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(2</a:t>
            </a:r>
            <a:r>
              <a:rPr lang="zh-CN" altLang="en-US" sz="2800" b="1" dirty="0">
                <a:solidFill>
                  <a:srgbClr val="CC0000"/>
                </a:solidFill>
                <a:highlight>
                  <a:srgbClr val="FFFF00"/>
                </a:highligh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次取反</a:t>
            </a:r>
            <a:r>
              <a:rPr lang="en-US" altLang="zh-CN" sz="2800" b="1" dirty="0">
                <a:solidFill>
                  <a:srgbClr val="CC0000"/>
                </a:solidFill>
                <a:highlight>
                  <a:srgbClr val="FFFF00"/>
                </a:highligh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800" b="1" dirty="0">
              <a:solidFill>
                <a:srgbClr val="CC0000"/>
              </a:solidFill>
              <a:highlight>
                <a:srgbClr val="FFFF00"/>
              </a:highlight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685800" y="1066800"/>
            <a:ext cx="78598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CC0000"/>
                </a:solidFill>
                <a:highlight>
                  <a:srgbClr val="FFFF00"/>
                </a:highligh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(1) </a:t>
            </a:r>
            <a:r>
              <a:rPr lang="zh-CN" altLang="en-US" sz="2800" b="1" dirty="0">
                <a:solidFill>
                  <a:srgbClr val="CC0000"/>
                </a:solidFill>
                <a:highlight>
                  <a:srgbClr val="FFFF00"/>
                </a:highligh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应用“与非”门构成“与”门电路</a:t>
            </a:r>
            <a:r>
              <a:rPr lang="en-US" altLang="zh-CN" sz="2800" b="1" dirty="0">
                <a:solidFill>
                  <a:srgbClr val="CC0000"/>
                </a:solidFill>
                <a:highlight>
                  <a:srgbClr val="FFFF00"/>
                </a:highligh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(2</a:t>
            </a:r>
            <a:r>
              <a:rPr lang="zh-CN" altLang="en-US" sz="2800" b="1" dirty="0">
                <a:solidFill>
                  <a:srgbClr val="CC0000"/>
                </a:solidFill>
                <a:highlight>
                  <a:srgbClr val="FFFF00"/>
                </a:highligh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次取反</a:t>
            </a:r>
            <a:r>
              <a:rPr lang="en-US" altLang="zh-CN" sz="2800" b="1" dirty="0">
                <a:solidFill>
                  <a:srgbClr val="CC0000"/>
                </a:solidFill>
                <a:highlight>
                  <a:srgbClr val="FFFF00"/>
                </a:highligh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800" b="1" dirty="0">
              <a:solidFill>
                <a:srgbClr val="CC0000"/>
              </a:solidFill>
              <a:highlight>
                <a:srgbClr val="FFFF00"/>
              </a:highlight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28800" y="2286000"/>
            <a:ext cx="4724400" cy="1020763"/>
            <a:chOff x="1152" y="1440"/>
            <a:chExt cx="2976" cy="643"/>
          </a:xfrm>
        </p:grpSpPr>
        <p:sp>
          <p:nvSpPr>
            <p:cNvPr id="62507" name="Rectangle 6"/>
            <p:cNvSpPr>
              <a:spLocks noChangeArrowheads="1"/>
            </p:cNvSpPr>
            <p:nvPr/>
          </p:nvSpPr>
          <p:spPr bwMode="auto">
            <a:xfrm>
              <a:off x="1152" y="1440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2508" name="Text Box 7"/>
            <p:cNvSpPr txBox="1">
              <a:spLocks noChangeArrowheads="1"/>
            </p:cNvSpPr>
            <p:nvPr/>
          </p:nvSpPr>
          <p:spPr bwMode="auto">
            <a:xfrm>
              <a:off x="3888" y="1632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b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2509" name="Rectangle 8"/>
            <p:cNvSpPr>
              <a:spLocks noChangeArrowheads="1"/>
            </p:cNvSpPr>
            <p:nvPr/>
          </p:nvSpPr>
          <p:spPr bwMode="auto">
            <a:xfrm>
              <a:off x="1824" y="1479"/>
              <a:ext cx="480" cy="60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2510" name="Rectangle 9"/>
            <p:cNvSpPr>
              <a:spLocks noChangeArrowheads="1"/>
            </p:cNvSpPr>
            <p:nvPr/>
          </p:nvSpPr>
          <p:spPr bwMode="auto">
            <a:xfrm>
              <a:off x="2928" y="1479"/>
              <a:ext cx="480" cy="60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62511" name="Group 10"/>
            <p:cNvGrpSpPr>
              <a:grpSpLocks/>
            </p:cNvGrpSpPr>
            <p:nvPr/>
          </p:nvGrpSpPr>
          <p:grpSpPr bwMode="auto">
            <a:xfrm>
              <a:off x="2688" y="1652"/>
              <a:ext cx="240" cy="258"/>
              <a:chOff x="4128" y="1296"/>
              <a:chExt cx="240" cy="288"/>
            </a:xfrm>
          </p:grpSpPr>
          <p:sp>
            <p:nvSpPr>
              <p:cNvPr id="62521" name="Line 11"/>
              <p:cNvSpPr>
                <a:spLocks noChangeShapeType="1"/>
              </p:cNvSpPr>
              <p:nvPr/>
            </p:nvSpPr>
            <p:spPr bwMode="auto">
              <a:xfrm>
                <a:off x="4128" y="129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2" name="Line 12"/>
              <p:cNvSpPr>
                <a:spLocks noChangeShapeType="1"/>
              </p:cNvSpPr>
              <p:nvPr/>
            </p:nvSpPr>
            <p:spPr bwMode="auto">
              <a:xfrm>
                <a:off x="4128" y="12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3" name="Line 13"/>
              <p:cNvSpPr>
                <a:spLocks noChangeShapeType="1"/>
              </p:cNvSpPr>
              <p:nvPr/>
            </p:nvSpPr>
            <p:spPr bwMode="auto">
              <a:xfrm>
                <a:off x="4128" y="158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512" name="Line 14"/>
            <p:cNvSpPr>
              <a:spLocks noChangeShapeType="1"/>
            </p:cNvSpPr>
            <p:nvPr/>
          </p:nvSpPr>
          <p:spPr bwMode="auto">
            <a:xfrm>
              <a:off x="1392" y="1609"/>
              <a:ext cx="43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3" name="Line 15"/>
            <p:cNvSpPr>
              <a:spLocks noChangeShapeType="1"/>
            </p:cNvSpPr>
            <p:nvPr/>
          </p:nvSpPr>
          <p:spPr bwMode="auto">
            <a:xfrm>
              <a:off x="1392" y="1953"/>
              <a:ext cx="43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4" name="Rectangle 16"/>
            <p:cNvSpPr>
              <a:spLocks noChangeArrowheads="1"/>
            </p:cNvSpPr>
            <p:nvPr/>
          </p:nvSpPr>
          <p:spPr bwMode="auto">
            <a:xfrm>
              <a:off x="3024" y="1440"/>
              <a:ext cx="3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  <a:endParaRPr lang="en-US" altLang="zh-CN" b="1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2515" name="Rectangle 17"/>
            <p:cNvSpPr>
              <a:spLocks noChangeArrowheads="1"/>
            </p:cNvSpPr>
            <p:nvPr/>
          </p:nvSpPr>
          <p:spPr bwMode="auto">
            <a:xfrm>
              <a:off x="1152" y="1827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2516" name="Oval 18"/>
            <p:cNvSpPr>
              <a:spLocks noChangeArrowheads="1"/>
            </p:cNvSpPr>
            <p:nvPr/>
          </p:nvSpPr>
          <p:spPr bwMode="auto">
            <a:xfrm>
              <a:off x="2304" y="1738"/>
              <a:ext cx="96" cy="8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2517" name="Line 19"/>
            <p:cNvSpPr>
              <a:spLocks noChangeShapeType="1"/>
            </p:cNvSpPr>
            <p:nvPr/>
          </p:nvSpPr>
          <p:spPr bwMode="auto">
            <a:xfrm>
              <a:off x="2400" y="1781"/>
              <a:ext cx="2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8" name="Oval 20"/>
            <p:cNvSpPr>
              <a:spLocks noChangeArrowheads="1"/>
            </p:cNvSpPr>
            <p:nvPr/>
          </p:nvSpPr>
          <p:spPr bwMode="auto">
            <a:xfrm>
              <a:off x="3408" y="1738"/>
              <a:ext cx="96" cy="8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2519" name="Line 21"/>
            <p:cNvSpPr>
              <a:spLocks noChangeShapeType="1"/>
            </p:cNvSpPr>
            <p:nvPr/>
          </p:nvSpPr>
          <p:spPr bwMode="auto">
            <a:xfrm>
              <a:off x="3504" y="1781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0" name="Rectangle 22"/>
            <p:cNvSpPr>
              <a:spLocks noChangeArrowheads="1"/>
            </p:cNvSpPr>
            <p:nvPr/>
          </p:nvSpPr>
          <p:spPr bwMode="auto">
            <a:xfrm>
              <a:off x="1920" y="1440"/>
              <a:ext cx="3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  <a:endParaRPr lang="en-US" altLang="zh-CN" sz="2800" b="1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876800" y="4267200"/>
            <a:ext cx="3602038" cy="1752600"/>
            <a:chOff x="3072" y="2688"/>
            <a:chExt cx="2269" cy="1104"/>
          </a:xfrm>
        </p:grpSpPr>
        <p:sp>
          <p:nvSpPr>
            <p:cNvPr id="62477" name="Rectangle 24"/>
            <p:cNvSpPr>
              <a:spLocks noChangeArrowheads="1"/>
            </p:cNvSpPr>
            <p:nvPr/>
          </p:nvSpPr>
          <p:spPr bwMode="auto">
            <a:xfrm>
              <a:off x="3072" y="3439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2478" name="Rectangle 25"/>
            <p:cNvSpPr>
              <a:spLocks noChangeArrowheads="1"/>
            </p:cNvSpPr>
            <p:nvPr/>
          </p:nvSpPr>
          <p:spPr bwMode="auto">
            <a:xfrm>
              <a:off x="3072" y="2820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2479" name="Rectangle 26"/>
            <p:cNvSpPr>
              <a:spLocks noChangeArrowheads="1"/>
            </p:cNvSpPr>
            <p:nvPr/>
          </p:nvSpPr>
          <p:spPr bwMode="auto">
            <a:xfrm>
              <a:off x="5136" y="3168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2480" name="Rectangle 27"/>
            <p:cNvSpPr>
              <a:spLocks noChangeArrowheads="1"/>
            </p:cNvSpPr>
            <p:nvPr/>
          </p:nvSpPr>
          <p:spPr bwMode="auto">
            <a:xfrm>
              <a:off x="3746" y="2688"/>
              <a:ext cx="360" cy="48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62481" name="Group 28"/>
            <p:cNvGrpSpPr>
              <a:grpSpLocks/>
            </p:cNvGrpSpPr>
            <p:nvPr/>
          </p:nvGrpSpPr>
          <p:grpSpPr bwMode="auto">
            <a:xfrm>
              <a:off x="3567" y="2820"/>
              <a:ext cx="179" cy="265"/>
              <a:chOff x="4128" y="1296"/>
              <a:chExt cx="240" cy="288"/>
            </a:xfrm>
          </p:grpSpPr>
          <p:sp>
            <p:nvSpPr>
              <p:cNvPr id="62504" name="Line 29"/>
              <p:cNvSpPr>
                <a:spLocks noChangeShapeType="1"/>
              </p:cNvSpPr>
              <p:nvPr/>
            </p:nvSpPr>
            <p:spPr bwMode="auto">
              <a:xfrm>
                <a:off x="4128" y="129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5" name="Line 30"/>
              <p:cNvSpPr>
                <a:spLocks noChangeShapeType="1"/>
              </p:cNvSpPr>
              <p:nvPr/>
            </p:nvSpPr>
            <p:spPr bwMode="auto">
              <a:xfrm>
                <a:off x="4128" y="12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6" name="Line 31"/>
              <p:cNvSpPr>
                <a:spLocks noChangeShapeType="1"/>
              </p:cNvSpPr>
              <p:nvPr/>
            </p:nvSpPr>
            <p:spPr bwMode="auto">
              <a:xfrm>
                <a:off x="4128" y="158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482" name="Line 32"/>
            <p:cNvSpPr>
              <a:spLocks noChangeShapeType="1"/>
            </p:cNvSpPr>
            <p:nvPr/>
          </p:nvSpPr>
          <p:spPr bwMode="auto">
            <a:xfrm>
              <a:off x="3297" y="2953"/>
              <a:ext cx="27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3" name="Rectangle 33"/>
            <p:cNvSpPr>
              <a:spLocks noChangeArrowheads="1"/>
            </p:cNvSpPr>
            <p:nvPr/>
          </p:nvSpPr>
          <p:spPr bwMode="auto">
            <a:xfrm>
              <a:off x="3746" y="3306"/>
              <a:ext cx="360" cy="48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62484" name="Group 34"/>
            <p:cNvGrpSpPr>
              <a:grpSpLocks/>
            </p:cNvGrpSpPr>
            <p:nvPr/>
          </p:nvGrpSpPr>
          <p:grpSpPr bwMode="auto">
            <a:xfrm>
              <a:off x="3567" y="3439"/>
              <a:ext cx="179" cy="265"/>
              <a:chOff x="4128" y="1296"/>
              <a:chExt cx="240" cy="288"/>
            </a:xfrm>
          </p:grpSpPr>
          <p:sp>
            <p:nvSpPr>
              <p:cNvPr id="62501" name="Line 35"/>
              <p:cNvSpPr>
                <a:spLocks noChangeShapeType="1"/>
              </p:cNvSpPr>
              <p:nvPr/>
            </p:nvSpPr>
            <p:spPr bwMode="auto">
              <a:xfrm>
                <a:off x="4128" y="129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2" name="Line 36"/>
              <p:cNvSpPr>
                <a:spLocks noChangeShapeType="1"/>
              </p:cNvSpPr>
              <p:nvPr/>
            </p:nvSpPr>
            <p:spPr bwMode="auto">
              <a:xfrm>
                <a:off x="4128" y="12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3" name="Line 37"/>
              <p:cNvSpPr>
                <a:spLocks noChangeShapeType="1"/>
              </p:cNvSpPr>
              <p:nvPr/>
            </p:nvSpPr>
            <p:spPr bwMode="auto">
              <a:xfrm>
                <a:off x="4128" y="158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485" name="Line 38"/>
            <p:cNvSpPr>
              <a:spLocks noChangeShapeType="1"/>
            </p:cNvSpPr>
            <p:nvPr/>
          </p:nvSpPr>
          <p:spPr bwMode="auto">
            <a:xfrm>
              <a:off x="3297" y="3571"/>
              <a:ext cx="27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6" name="Text Box 39"/>
            <p:cNvSpPr txBox="1">
              <a:spLocks noChangeArrowheads="1"/>
            </p:cNvSpPr>
            <p:nvPr/>
          </p:nvSpPr>
          <p:spPr bwMode="auto">
            <a:xfrm>
              <a:off x="3792" y="2688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  <a:endParaRPr lang="en-US" altLang="zh-CN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62487" name="Group 40"/>
            <p:cNvGrpSpPr>
              <a:grpSpLocks/>
            </p:cNvGrpSpPr>
            <p:nvPr/>
          </p:nvGrpSpPr>
          <p:grpSpPr bwMode="auto">
            <a:xfrm>
              <a:off x="4376" y="2953"/>
              <a:ext cx="180" cy="618"/>
              <a:chOff x="4320" y="2928"/>
              <a:chExt cx="192" cy="672"/>
            </a:xfrm>
          </p:grpSpPr>
          <p:sp>
            <p:nvSpPr>
              <p:cNvPr id="62497" name="Line 41"/>
              <p:cNvSpPr>
                <a:spLocks noChangeShapeType="1"/>
              </p:cNvSpPr>
              <p:nvPr/>
            </p:nvSpPr>
            <p:spPr bwMode="auto">
              <a:xfrm>
                <a:off x="4320" y="292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8" name="Line 42"/>
              <p:cNvSpPr>
                <a:spLocks noChangeShapeType="1"/>
              </p:cNvSpPr>
              <p:nvPr/>
            </p:nvSpPr>
            <p:spPr bwMode="auto">
              <a:xfrm>
                <a:off x="4320" y="33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9" name="Line 43"/>
              <p:cNvSpPr>
                <a:spLocks noChangeShapeType="1"/>
              </p:cNvSpPr>
              <p:nvPr/>
            </p:nvSpPr>
            <p:spPr bwMode="auto">
              <a:xfrm>
                <a:off x="4320" y="336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0" name="Line 44"/>
              <p:cNvSpPr>
                <a:spLocks noChangeShapeType="1"/>
              </p:cNvSpPr>
              <p:nvPr/>
            </p:nvSpPr>
            <p:spPr bwMode="auto">
              <a:xfrm>
                <a:off x="4320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488" name="Rectangle 45"/>
            <p:cNvSpPr>
              <a:spLocks noChangeArrowheads="1"/>
            </p:cNvSpPr>
            <p:nvPr/>
          </p:nvSpPr>
          <p:spPr bwMode="auto">
            <a:xfrm>
              <a:off x="4556" y="3041"/>
              <a:ext cx="359" cy="48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2489" name="Text Box 46"/>
            <p:cNvSpPr txBox="1">
              <a:spLocks noChangeArrowheads="1"/>
            </p:cNvSpPr>
            <p:nvPr/>
          </p:nvSpPr>
          <p:spPr bwMode="auto">
            <a:xfrm>
              <a:off x="4608" y="3024"/>
              <a:ext cx="2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  <a:endParaRPr lang="en-US" altLang="zh-CN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2490" name="Oval 47"/>
            <p:cNvSpPr>
              <a:spLocks noChangeArrowheads="1"/>
            </p:cNvSpPr>
            <p:nvPr/>
          </p:nvSpPr>
          <p:spPr bwMode="auto">
            <a:xfrm>
              <a:off x="4106" y="2909"/>
              <a:ext cx="90" cy="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2491" name="Oval 48"/>
            <p:cNvSpPr>
              <a:spLocks noChangeArrowheads="1"/>
            </p:cNvSpPr>
            <p:nvPr/>
          </p:nvSpPr>
          <p:spPr bwMode="auto">
            <a:xfrm>
              <a:off x="4106" y="3527"/>
              <a:ext cx="90" cy="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2492" name="Oval 49"/>
            <p:cNvSpPr>
              <a:spLocks noChangeArrowheads="1"/>
            </p:cNvSpPr>
            <p:nvPr/>
          </p:nvSpPr>
          <p:spPr bwMode="auto">
            <a:xfrm>
              <a:off x="4915" y="3262"/>
              <a:ext cx="90" cy="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2493" name="Line 50"/>
            <p:cNvSpPr>
              <a:spLocks noChangeShapeType="1"/>
            </p:cNvSpPr>
            <p:nvPr/>
          </p:nvSpPr>
          <p:spPr bwMode="auto">
            <a:xfrm>
              <a:off x="4196" y="3571"/>
              <a:ext cx="1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4" name="Line 51"/>
            <p:cNvSpPr>
              <a:spLocks noChangeShapeType="1"/>
            </p:cNvSpPr>
            <p:nvPr/>
          </p:nvSpPr>
          <p:spPr bwMode="auto">
            <a:xfrm>
              <a:off x="4196" y="2953"/>
              <a:ext cx="1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5" name="Line 52"/>
            <p:cNvSpPr>
              <a:spLocks noChangeShapeType="1"/>
            </p:cNvSpPr>
            <p:nvPr/>
          </p:nvSpPr>
          <p:spPr bwMode="auto">
            <a:xfrm>
              <a:off x="5005" y="3306"/>
              <a:ext cx="1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6" name="Rectangle 53"/>
            <p:cNvSpPr>
              <a:spLocks noChangeArrowheads="1"/>
            </p:cNvSpPr>
            <p:nvPr/>
          </p:nvSpPr>
          <p:spPr bwMode="auto">
            <a:xfrm>
              <a:off x="3792" y="3312"/>
              <a:ext cx="23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609600" y="1600200"/>
            <a:ext cx="6022975" cy="604838"/>
            <a:chOff x="384" y="1008"/>
            <a:chExt cx="3794" cy="381"/>
          </a:xfrm>
        </p:grpSpPr>
        <p:sp>
          <p:nvSpPr>
            <p:cNvPr id="62475" name="Rectangle 55"/>
            <p:cNvSpPr>
              <a:spLocks noChangeArrowheads="1"/>
            </p:cNvSpPr>
            <p:nvPr/>
          </p:nvSpPr>
          <p:spPr bwMode="auto">
            <a:xfrm>
              <a:off x="384" y="1056"/>
              <a:ext cx="2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由逻辑代数运算法则：</a:t>
              </a:r>
            </a:p>
          </p:txBody>
        </p:sp>
        <p:graphicFrame>
          <p:nvGraphicFramePr>
            <p:cNvPr id="62476" name="Object 56"/>
            <p:cNvGraphicFramePr>
              <a:graphicFrameLocks noChangeAspect="1"/>
            </p:cNvGraphicFramePr>
            <p:nvPr/>
          </p:nvGraphicFramePr>
          <p:xfrm>
            <a:off x="2640" y="1008"/>
            <a:ext cx="1538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185840" imgH="286920" progId="Equation.3">
                    <p:embed/>
                  </p:oleObj>
                </mc:Choice>
                <mc:Fallback>
                  <p:oleObj name="公式" r:id="rId2" imgW="1185840" imgH="28692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008"/>
                          <a:ext cx="1538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654050" y="4191000"/>
            <a:ext cx="4332288" cy="1385888"/>
            <a:chOff x="412" y="2640"/>
            <a:chExt cx="2729" cy="873"/>
          </a:xfrm>
        </p:grpSpPr>
        <p:sp>
          <p:nvSpPr>
            <p:cNvPr id="62473" name="Rectangle 58"/>
            <p:cNvSpPr>
              <a:spLocks noChangeArrowheads="1"/>
            </p:cNvSpPr>
            <p:nvPr/>
          </p:nvSpPr>
          <p:spPr bwMode="auto">
            <a:xfrm>
              <a:off x="432" y="2640"/>
              <a:ext cx="2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由逻辑代数运算法则：</a:t>
              </a:r>
            </a:p>
          </p:txBody>
        </p:sp>
        <p:graphicFrame>
          <p:nvGraphicFramePr>
            <p:cNvPr id="62474" name="Object 59"/>
            <p:cNvGraphicFramePr>
              <a:graphicFrameLocks noChangeAspect="1"/>
            </p:cNvGraphicFramePr>
            <p:nvPr/>
          </p:nvGraphicFramePr>
          <p:xfrm>
            <a:off x="412" y="3072"/>
            <a:ext cx="2729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208960" imgH="334800" progId="Equation.3">
                    <p:embed/>
                  </p:oleObj>
                </mc:Choice>
                <mc:Fallback>
                  <p:oleObj name="公式" r:id="rId4" imgW="2208960" imgH="33480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" y="3072"/>
                          <a:ext cx="2729" cy="4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autoUpdateAnimBg="0"/>
      <p:bldP spid="15974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276600" y="1295400"/>
            <a:ext cx="3449638" cy="1066800"/>
            <a:chOff x="2016" y="816"/>
            <a:chExt cx="2173" cy="672"/>
          </a:xfrm>
        </p:grpSpPr>
        <p:sp>
          <p:nvSpPr>
            <p:cNvPr id="63537" name="Rectangle 3"/>
            <p:cNvSpPr>
              <a:spLocks noChangeArrowheads="1"/>
            </p:cNvSpPr>
            <p:nvPr/>
          </p:nvSpPr>
          <p:spPr bwMode="auto">
            <a:xfrm>
              <a:off x="3024" y="816"/>
              <a:ext cx="480" cy="67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63538" name="Group 4"/>
            <p:cNvGrpSpPr>
              <a:grpSpLocks/>
            </p:cNvGrpSpPr>
            <p:nvPr/>
          </p:nvGrpSpPr>
          <p:grpSpPr bwMode="auto">
            <a:xfrm>
              <a:off x="2784" y="1008"/>
              <a:ext cx="240" cy="288"/>
              <a:chOff x="4128" y="1296"/>
              <a:chExt cx="240" cy="288"/>
            </a:xfrm>
          </p:grpSpPr>
          <p:sp>
            <p:nvSpPr>
              <p:cNvPr id="63545" name="Line 5"/>
              <p:cNvSpPr>
                <a:spLocks noChangeShapeType="1"/>
              </p:cNvSpPr>
              <p:nvPr/>
            </p:nvSpPr>
            <p:spPr bwMode="auto">
              <a:xfrm>
                <a:off x="4128" y="129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6" name="Line 6"/>
              <p:cNvSpPr>
                <a:spLocks noChangeShapeType="1"/>
              </p:cNvSpPr>
              <p:nvPr/>
            </p:nvSpPr>
            <p:spPr bwMode="auto">
              <a:xfrm>
                <a:off x="4128" y="12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7" name="Line 7"/>
              <p:cNvSpPr>
                <a:spLocks noChangeShapeType="1"/>
              </p:cNvSpPr>
              <p:nvPr/>
            </p:nvSpPr>
            <p:spPr bwMode="auto">
              <a:xfrm>
                <a:off x="4128" y="158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539" name="Line 8"/>
            <p:cNvSpPr>
              <a:spLocks noChangeShapeType="1"/>
            </p:cNvSpPr>
            <p:nvPr/>
          </p:nvSpPr>
          <p:spPr bwMode="auto">
            <a:xfrm>
              <a:off x="2256" y="1152"/>
              <a:ext cx="52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40" name="Text Box 9"/>
            <p:cNvSpPr txBox="1">
              <a:spLocks noChangeArrowheads="1"/>
            </p:cNvSpPr>
            <p:nvPr/>
          </p:nvSpPr>
          <p:spPr bwMode="auto">
            <a:xfrm>
              <a:off x="3120" y="816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  <a:endParaRPr lang="en-US" altLang="zh-CN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3541" name="Rectangle 10"/>
            <p:cNvSpPr>
              <a:spLocks noChangeArrowheads="1"/>
            </p:cNvSpPr>
            <p:nvPr/>
          </p:nvSpPr>
          <p:spPr bwMode="auto">
            <a:xfrm>
              <a:off x="3984" y="992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3542" name="Rectangle 11"/>
            <p:cNvSpPr>
              <a:spLocks noChangeArrowheads="1"/>
            </p:cNvSpPr>
            <p:nvPr/>
          </p:nvSpPr>
          <p:spPr bwMode="auto">
            <a:xfrm>
              <a:off x="2016" y="992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63543" name="Oval 12"/>
            <p:cNvSpPr>
              <a:spLocks noChangeArrowheads="1"/>
            </p:cNvSpPr>
            <p:nvPr/>
          </p:nvSpPr>
          <p:spPr bwMode="auto">
            <a:xfrm>
              <a:off x="3504" y="1104"/>
              <a:ext cx="96" cy="9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3544" name="Line 13"/>
            <p:cNvSpPr>
              <a:spLocks noChangeShapeType="1"/>
            </p:cNvSpPr>
            <p:nvPr/>
          </p:nvSpPr>
          <p:spPr bwMode="auto">
            <a:xfrm>
              <a:off x="3600" y="1152"/>
              <a:ext cx="43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762000" y="609600"/>
            <a:ext cx="6103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(3) 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应用“与非”门构成“非”门电路</a:t>
            </a:r>
          </a:p>
        </p:txBody>
      </p:sp>
      <p:sp>
        <p:nvSpPr>
          <p:cNvPr id="160783" name="Rectangle 15"/>
          <p:cNvSpPr>
            <a:spLocks noChangeArrowheads="1"/>
          </p:cNvSpPr>
          <p:nvPr/>
        </p:nvSpPr>
        <p:spPr bwMode="auto">
          <a:xfrm>
            <a:off x="685800" y="2590800"/>
            <a:ext cx="53832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(4) 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用“与非”门构成“或非”门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371600" y="3962400"/>
            <a:ext cx="5278438" cy="1905000"/>
            <a:chOff x="864" y="2496"/>
            <a:chExt cx="3325" cy="1200"/>
          </a:xfrm>
        </p:grpSpPr>
        <p:sp>
          <p:nvSpPr>
            <p:cNvPr id="63498" name="Rectangle 17"/>
            <p:cNvSpPr>
              <a:spLocks noChangeArrowheads="1"/>
            </p:cNvSpPr>
            <p:nvPr/>
          </p:nvSpPr>
          <p:spPr bwMode="auto">
            <a:xfrm>
              <a:off x="3117" y="3011"/>
              <a:ext cx="1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3499" name="Rectangle 18"/>
            <p:cNvSpPr>
              <a:spLocks noChangeArrowheads="1"/>
            </p:cNvSpPr>
            <p:nvPr/>
          </p:nvSpPr>
          <p:spPr bwMode="auto">
            <a:xfrm>
              <a:off x="3984" y="3024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3500" name="Rectangle 19"/>
            <p:cNvSpPr>
              <a:spLocks noChangeArrowheads="1"/>
            </p:cNvSpPr>
            <p:nvPr/>
          </p:nvSpPr>
          <p:spPr bwMode="auto">
            <a:xfrm>
              <a:off x="864" y="3312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3501" name="Rectangle 20"/>
            <p:cNvSpPr>
              <a:spLocks noChangeArrowheads="1"/>
            </p:cNvSpPr>
            <p:nvPr/>
          </p:nvSpPr>
          <p:spPr bwMode="auto">
            <a:xfrm>
              <a:off x="864" y="2640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3502" name="Rectangle 21"/>
            <p:cNvSpPr>
              <a:spLocks noChangeArrowheads="1"/>
            </p:cNvSpPr>
            <p:nvPr/>
          </p:nvSpPr>
          <p:spPr bwMode="auto">
            <a:xfrm>
              <a:off x="1584" y="2496"/>
              <a:ext cx="384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63503" name="Group 22"/>
            <p:cNvGrpSpPr>
              <a:grpSpLocks/>
            </p:cNvGrpSpPr>
            <p:nvPr/>
          </p:nvGrpSpPr>
          <p:grpSpPr bwMode="auto">
            <a:xfrm>
              <a:off x="1392" y="2640"/>
              <a:ext cx="192" cy="288"/>
              <a:chOff x="4128" y="1296"/>
              <a:chExt cx="240" cy="288"/>
            </a:xfrm>
          </p:grpSpPr>
          <p:sp>
            <p:nvSpPr>
              <p:cNvPr id="63534" name="Line 23"/>
              <p:cNvSpPr>
                <a:spLocks noChangeShapeType="1"/>
              </p:cNvSpPr>
              <p:nvPr/>
            </p:nvSpPr>
            <p:spPr bwMode="auto">
              <a:xfrm>
                <a:off x="4128" y="129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5" name="Line 24"/>
              <p:cNvSpPr>
                <a:spLocks noChangeShapeType="1"/>
              </p:cNvSpPr>
              <p:nvPr/>
            </p:nvSpPr>
            <p:spPr bwMode="auto">
              <a:xfrm>
                <a:off x="4128" y="12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6" name="Line 25"/>
              <p:cNvSpPr>
                <a:spLocks noChangeShapeType="1"/>
              </p:cNvSpPr>
              <p:nvPr/>
            </p:nvSpPr>
            <p:spPr bwMode="auto">
              <a:xfrm>
                <a:off x="4128" y="158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504" name="Line 26"/>
            <p:cNvSpPr>
              <a:spLocks noChangeShapeType="1"/>
            </p:cNvSpPr>
            <p:nvPr/>
          </p:nvSpPr>
          <p:spPr bwMode="auto">
            <a:xfrm>
              <a:off x="1104" y="27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5" name="Text Box 27"/>
            <p:cNvSpPr txBox="1">
              <a:spLocks noChangeArrowheads="1"/>
            </p:cNvSpPr>
            <p:nvPr/>
          </p:nvSpPr>
          <p:spPr bwMode="auto">
            <a:xfrm>
              <a:off x="1632" y="249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  <a:endParaRPr lang="en-US" altLang="zh-CN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3506" name="Rectangle 28"/>
            <p:cNvSpPr>
              <a:spLocks noChangeArrowheads="1"/>
            </p:cNvSpPr>
            <p:nvPr/>
          </p:nvSpPr>
          <p:spPr bwMode="auto">
            <a:xfrm>
              <a:off x="1584" y="3168"/>
              <a:ext cx="384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63507" name="Group 29"/>
            <p:cNvGrpSpPr>
              <a:grpSpLocks/>
            </p:cNvGrpSpPr>
            <p:nvPr/>
          </p:nvGrpSpPr>
          <p:grpSpPr bwMode="auto">
            <a:xfrm>
              <a:off x="1392" y="3312"/>
              <a:ext cx="192" cy="288"/>
              <a:chOff x="4128" y="1296"/>
              <a:chExt cx="240" cy="288"/>
            </a:xfrm>
          </p:grpSpPr>
          <p:sp>
            <p:nvSpPr>
              <p:cNvPr id="63531" name="Line 30"/>
              <p:cNvSpPr>
                <a:spLocks noChangeShapeType="1"/>
              </p:cNvSpPr>
              <p:nvPr/>
            </p:nvSpPr>
            <p:spPr bwMode="auto">
              <a:xfrm>
                <a:off x="4128" y="129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2" name="Line 31"/>
              <p:cNvSpPr>
                <a:spLocks noChangeShapeType="1"/>
              </p:cNvSpPr>
              <p:nvPr/>
            </p:nvSpPr>
            <p:spPr bwMode="auto">
              <a:xfrm>
                <a:off x="4128" y="12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3" name="Line 32"/>
              <p:cNvSpPr>
                <a:spLocks noChangeShapeType="1"/>
              </p:cNvSpPr>
              <p:nvPr/>
            </p:nvSpPr>
            <p:spPr bwMode="auto">
              <a:xfrm>
                <a:off x="4128" y="158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508" name="Line 33"/>
            <p:cNvSpPr>
              <a:spLocks noChangeShapeType="1"/>
            </p:cNvSpPr>
            <p:nvPr/>
          </p:nvSpPr>
          <p:spPr bwMode="auto">
            <a:xfrm>
              <a:off x="1104" y="345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9" name="Text Box 34"/>
            <p:cNvSpPr txBox="1">
              <a:spLocks noChangeArrowheads="1"/>
            </p:cNvSpPr>
            <p:nvPr/>
          </p:nvSpPr>
          <p:spPr bwMode="auto">
            <a:xfrm>
              <a:off x="1632" y="3168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  <a:endParaRPr lang="en-US" altLang="zh-CN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63510" name="Group 35"/>
            <p:cNvGrpSpPr>
              <a:grpSpLocks/>
            </p:cNvGrpSpPr>
            <p:nvPr/>
          </p:nvGrpSpPr>
          <p:grpSpPr bwMode="auto">
            <a:xfrm>
              <a:off x="2256" y="2784"/>
              <a:ext cx="192" cy="672"/>
              <a:chOff x="4320" y="2928"/>
              <a:chExt cx="192" cy="672"/>
            </a:xfrm>
          </p:grpSpPr>
          <p:sp>
            <p:nvSpPr>
              <p:cNvPr id="63527" name="Line 36"/>
              <p:cNvSpPr>
                <a:spLocks noChangeShapeType="1"/>
              </p:cNvSpPr>
              <p:nvPr/>
            </p:nvSpPr>
            <p:spPr bwMode="auto">
              <a:xfrm>
                <a:off x="4320" y="292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8" name="Line 37"/>
              <p:cNvSpPr>
                <a:spLocks noChangeShapeType="1"/>
              </p:cNvSpPr>
              <p:nvPr/>
            </p:nvSpPr>
            <p:spPr bwMode="auto">
              <a:xfrm>
                <a:off x="4320" y="33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9" name="Line 38"/>
              <p:cNvSpPr>
                <a:spLocks noChangeShapeType="1"/>
              </p:cNvSpPr>
              <p:nvPr/>
            </p:nvSpPr>
            <p:spPr bwMode="auto">
              <a:xfrm>
                <a:off x="4320" y="336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0" name="Line 39"/>
              <p:cNvSpPr>
                <a:spLocks noChangeShapeType="1"/>
              </p:cNvSpPr>
              <p:nvPr/>
            </p:nvSpPr>
            <p:spPr bwMode="auto">
              <a:xfrm>
                <a:off x="4320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511" name="Rectangle 40"/>
            <p:cNvSpPr>
              <a:spLocks noChangeArrowheads="1"/>
            </p:cNvSpPr>
            <p:nvPr/>
          </p:nvSpPr>
          <p:spPr bwMode="auto">
            <a:xfrm>
              <a:off x="2448" y="2880"/>
              <a:ext cx="384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3512" name="Text Box 41"/>
            <p:cNvSpPr txBox="1">
              <a:spLocks noChangeArrowheads="1"/>
            </p:cNvSpPr>
            <p:nvPr/>
          </p:nvSpPr>
          <p:spPr bwMode="auto">
            <a:xfrm>
              <a:off x="2496" y="288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  <a:endParaRPr lang="en-US" altLang="zh-CN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3513" name="Rectangle 42"/>
            <p:cNvSpPr>
              <a:spLocks noChangeArrowheads="1"/>
            </p:cNvSpPr>
            <p:nvPr/>
          </p:nvSpPr>
          <p:spPr bwMode="auto">
            <a:xfrm>
              <a:off x="3312" y="2880"/>
              <a:ext cx="384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63514" name="Group 43"/>
            <p:cNvGrpSpPr>
              <a:grpSpLocks/>
            </p:cNvGrpSpPr>
            <p:nvPr/>
          </p:nvGrpSpPr>
          <p:grpSpPr bwMode="auto">
            <a:xfrm>
              <a:off x="3120" y="3024"/>
              <a:ext cx="192" cy="288"/>
              <a:chOff x="4128" y="1296"/>
              <a:chExt cx="240" cy="288"/>
            </a:xfrm>
          </p:grpSpPr>
          <p:sp>
            <p:nvSpPr>
              <p:cNvPr id="63524" name="Line 44"/>
              <p:cNvSpPr>
                <a:spLocks noChangeShapeType="1"/>
              </p:cNvSpPr>
              <p:nvPr/>
            </p:nvSpPr>
            <p:spPr bwMode="auto">
              <a:xfrm>
                <a:off x="4128" y="129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5" name="Line 45"/>
              <p:cNvSpPr>
                <a:spLocks noChangeShapeType="1"/>
              </p:cNvSpPr>
              <p:nvPr/>
            </p:nvSpPr>
            <p:spPr bwMode="auto">
              <a:xfrm>
                <a:off x="4128" y="12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6" name="Line 46"/>
              <p:cNvSpPr>
                <a:spLocks noChangeShapeType="1"/>
              </p:cNvSpPr>
              <p:nvPr/>
            </p:nvSpPr>
            <p:spPr bwMode="auto">
              <a:xfrm>
                <a:off x="4128" y="158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515" name="Text Box 47"/>
            <p:cNvSpPr txBox="1">
              <a:spLocks noChangeArrowheads="1"/>
            </p:cNvSpPr>
            <p:nvPr/>
          </p:nvSpPr>
          <p:spPr bwMode="auto">
            <a:xfrm>
              <a:off x="3360" y="288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  <a:endParaRPr lang="en-US" altLang="zh-CN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3516" name="Oval 48"/>
            <p:cNvSpPr>
              <a:spLocks noChangeArrowheads="1"/>
            </p:cNvSpPr>
            <p:nvPr/>
          </p:nvSpPr>
          <p:spPr bwMode="auto">
            <a:xfrm>
              <a:off x="1968" y="273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3517" name="Oval 49"/>
            <p:cNvSpPr>
              <a:spLocks noChangeArrowheads="1"/>
            </p:cNvSpPr>
            <p:nvPr/>
          </p:nvSpPr>
          <p:spPr bwMode="auto">
            <a:xfrm>
              <a:off x="1968" y="3408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3518" name="Oval 50"/>
            <p:cNvSpPr>
              <a:spLocks noChangeArrowheads="1"/>
            </p:cNvSpPr>
            <p:nvPr/>
          </p:nvSpPr>
          <p:spPr bwMode="auto">
            <a:xfrm>
              <a:off x="2832" y="312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3519" name="Oval 51"/>
            <p:cNvSpPr>
              <a:spLocks noChangeArrowheads="1"/>
            </p:cNvSpPr>
            <p:nvPr/>
          </p:nvSpPr>
          <p:spPr bwMode="auto">
            <a:xfrm>
              <a:off x="3696" y="307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3520" name="Line 52"/>
            <p:cNvSpPr>
              <a:spLocks noChangeShapeType="1"/>
            </p:cNvSpPr>
            <p:nvPr/>
          </p:nvSpPr>
          <p:spPr bwMode="auto">
            <a:xfrm>
              <a:off x="2064" y="34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1" name="Line 53"/>
            <p:cNvSpPr>
              <a:spLocks noChangeShapeType="1"/>
            </p:cNvSpPr>
            <p:nvPr/>
          </p:nvSpPr>
          <p:spPr bwMode="auto">
            <a:xfrm>
              <a:off x="2064" y="27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2" name="Line 54"/>
            <p:cNvSpPr>
              <a:spLocks noChangeShapeType="1"/>
            </p:cNvSpPr>
            <p:nvPr/>
          </p:nvSpPr>
          <p:spPr bwMode="auto">
            <a:xfrm>
              <a:off x="2928" y="31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3" name="Line 55"/>
            <p:cNvSpPr>
              <a:spLocks noChangeShapeType="1"/>
            </p:cNvSpPr>
            <p:nvPr/>
          </p:nvSpPr>
          <p:spPr bwMode="auto">
            <a:xfrm>
              <a:off x="3792" y="312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0824" name="Object 56"/>
          <p:cNvGraphicFramePr>
            <a:graphicFrameLocks noChangeAspect="1"/>
          </p:cNvGraphicFramePr>
          <p:nvPr/>
        </p:nvGraphicFramePr>
        <p:xfrm>
          <a:off x="1676400" y="1524000"/>
          <a:ext cx="11636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54760" imgH="229680" progId="Equation.3">
                  <p:embed/>
                </p:oleObj>
              </mc:Choice>
              <mc:Fallback>
                <p:oleObj name="公式" r:id="rId2" imgW="554760" imgH="22968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116363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685800" y="3124200"/>
            <a:ext cx="7375525" cy="738188"/>
            <a:chOff x="432" y="1968"/>
            <a:chExt cx="4646" cy="465"/>
          </a:xfrm>
        </p:grpSpPr>
        <p:sp>
          <p:nvSpPr>
            <p:cNvPr id="63496" name="Rectangle 58"/>
            <p:cNvSpPr>
              <a:spLocks noChangeArrowheads="1"/>
            </p:cNvSpPr>
            <p:nvPr/>
          </p:nvSpPr>
          <p:spPr bwMode="auto">
            <a:xfrm>
              <a:off x="432" y="2064"/>
              <a:ext cx="2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由逻辑代数运算法则：</a:t>
              </a:r>
            </a:p>
          </p:txBody>
        </p:sp>
        <p:graphicFrame>
          <p:nvGraphicFramePr>
            <p:cNvPr id="63497" name="Object 59"/>
            <p:cNvGraphicFramePr>
              <a:graphicFrameLocks noChangeAspect="1"/>
            </p:cNvGraphicFramePr>
            <p:nvPr/>
          </p:nvGraphicFramePr>
          <p:xfrm>
            <a:off x="2620" y="1968"/>
            <a:ext cx="2458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979280" imgH="344520" progId="Equation.3">
                    <p:embed/>
                  </p:oleObj>
                </mc:Choice>
                <mc:Fallback>
                  <p:oleObj name="公式" r:id="rId4" imgW="1979280" imgH="34452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0" y="1968"/>
                          <a:ext cx="2458" cy="4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8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762000" y="16002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：</a:t>
            </a:r>
            <a:endParaRPr lang="zh-CN" altLang="en-US" sz="2800" b="1">
              <a:solidFill>
                <a:srgbClr val="FFFF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00400" y="1600200"/>
            <a:ext cx="2266950" cy="514350"/>
            <a:chOff x="1872" y="1392"/>
            <a:chExt cx="1877" cy="384"/>
          </a:xfrm>
        </p:grpSpPr>
        <p:sp>
          <p:nvSpPr>
            <p:cNvPr id="64582" name="Oval 4"/>
            <p:cNvSpPr>
              <a:spLocks noChangeArrowheads="1"/>
            </p:cNvSpPr>
            <p:nvPr/>
          </p:nvSpPr>
          <p:spPr bwMode="auto">
            <a:xfrm>
              <a:off x="1872" y="1392"/>
              <a:ext cx="880" cy="384"/>
            </a:xfrm>
            <a:prstGeom prst="ellips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4583" name="Oval 5"/>
            <p:cNvSpPr>
              <a:spLocks noChangeArrowheads="1"/>
            </p:cNvSpPr>
            <p:nvPr/>
          </p:nvSpPr>
          <p:spPr bwMode="auto">
            <a:xfrm>
              <a:off x="2928" y="1392"/>
              <a:ext cx="821" cy="384"/>
            </a:xfrm>
            <a:prstGeom prst="ellips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64516" name="Rectangle 6"/>
          <p:cNvSpPr>
            <a:spLocks noChangeArrowheads="1"/>
          </p:cNvSpPr>
          <p:nvPr/>
        </p:nvSpPr>
        <p:spPr bwMode="auto">
          <a:xfrm>
            <a:off x="1676400" y="16002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化简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600200" y="6019800"/>
            <a:ext cx="6553200" cy="171450"/>
            <a:chOff x="240" y="528"/>
            <a:chExt cx="4128" cy="108"/>
          </a:xfrm>
        </p:grpSpPr>
        <p:pic>
          <p:nvPicPr>
            <p:cNvPr id="64538" name="Picture 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0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39" name="Picture 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0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40" name="Picture 1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2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41" name="Picture 1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8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42" name="Picture 1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0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43" name="Picture 1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6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44" name="Picture 1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6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45" name="Picture 1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78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46" name="Picture 1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4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47" name="Picture 1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66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48" name="Picture 1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62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49" name="Picture 1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2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50" name="Picture 2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98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51" name="Picture 2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74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52" name="Picture 2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4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53" name="Picture 2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50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54" name="Picture 2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40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55" name="Picture 2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42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56" name="Picture 2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38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57" name="Picture 2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28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58" name="Picture 2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30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59" name="Picture 2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16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60" name="Picture 3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8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61" name="Picture 3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4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62" name="Picture 3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4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63" name="Picture 3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06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64" name="Picture 3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92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65" name="Picture 3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94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66" name="Picture 3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90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67" name="Picture 3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80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68" name="Picture 3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26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69" name="Picture 3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2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70" name="Picture 4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82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71" name="Picture 4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78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72" name="Picture 4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8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73" name="Picture 4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70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74" name="Picture 4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66" y="53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4575" name="Group 45"/>
            <p:cNvGrpSpPr>
              <a:grpSpLocks/>
            </p:cNvGrpSpPr>
            <p:nvPr/>
          </p:nvGrpSpPr>
          <p:grpSpPr bwMode="auto">
            <a:xfrm>
              <a:off x="240" y="528"/>
              <a:ext cx="582" cy="102"/>
              <a:chOff x="4698" y="720"/>
              <a:chExt cx="582" cy="102"/>
            </a:xfrm>
          </p:grpSpPr>
          <p:pic>
            <p:nvPicPr>
              <p:cNvPr id="64576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4577" name="Picture 4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4578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4579" name="Picture 4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4580" name="Picture 50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4581" name="Picture 51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61845" name="Rectangle 53"/>
          <p:cNvSpPr>
            <a:spLocks noChangeArrowheads="1"/>
          </p:cNvSpPr>
          <p:nvPr/>
        </p:nvSpPr>
        <p:spPr bwMode="auto">
          <a:xfrm>
            <a:off x="838200" y="5334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2.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应用逻辑代数运算法则化简</a:t>
            </a:r>
          </a:p>
        </p:txBody>
      </p:sp>
      <p:sp>
        <p:nvSpPr>
          <p:cNvPr id="161846" name="Rectangle 54"/>
          <p:cNvSpPr>
            <a:spLocks noChangeArrowheads="1"/>
          </p:cNvSpPr>
          <p:nvPr/>
        </p:nvSpPr>
        <p:spPr bwMode="auto">
          <a:xfrm>
            <a:off x="765175" y="1066800"/>
            <a:ext cx="214788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）并项法</a:t>
            </a:r>
          </a:p>
        </p:txBody>
      </p:sp>
      <p:graphicFrame>
        <p:nvGraphicFramePr>
          <p:cNvPr id="64521" name="Object 55"/>
          <p:cNvGraphicFramePr>
            <a:graphicFrameLocks noChangeAspect="1"/>
          </p:cNvGraphicFramePr>
          <p:nvPr/>
        </p:nvGraphicFramePr>
        <p:xfrm>
          <a:off x="2465388" y="1600200"/>
          <a:ext cx="55546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830680" imgH="286920" progId="Equation.3">
                  <p:embed/>
                </p:oleObj>
              </mc:Choice>
              <mc:Fallback>
                <p:oleObj name="公式" r:id="rId3" imgW="2830680" imgH="28692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1600200"/>
                        <a:ext cx="5554662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5638800" y="1600200"/>
            <a:ext cx="2266950" cy="514350"/>
            <a:chOff x="1872" y="1392"/>
            <a:chExt cx="1877" cy="384"/>
          </a:xfrm>
        </p:grpSpPr>
        <p:sp>
          <p:nvSpPr>
            <p:cNvPr id="64536" name="Oval 57"/>
            <p:cNvSpPr>
              <a:spLocks noChangeArrowheads="1"/>
            </p:cNvSpPr>
            <p:nvPr/>
          </p:nvSpPr>
          <p:spPr bwMode="auto">
            <a:xfrm>
              <a:off x="1872" y="1392"/>
              <a:ext cx="880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4537" name="Oval 58"/>
            <p:cNvSpPr>
              <a:spLocks noChangeArrowheads="1"/>
            </p:cNvSpPr>
            <p:nvPr/>
          </p:nvSpPr>
          <p:spPr bwMode="auto">
            <a:xfrm>
              <a:off x="2928" y="1392"/>
              <a:ext cx="821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graphicFrame>
        <p:nvGraphicFramePr>
          <p:cNvPr id="161851" name="Object 59"/>
          <p:cNvGraphicFramePr>
            <a:graphicFrameLocks noChangeAspect="1"/>
          </p:cNvGraphicFramePr>
          <p:nvPr/>
        </p:nvGraphicFramePr>
        <p:xfrm>
          <a:off x="2770188" y="2209800"/>
          <a:ext cx="459581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333160" imgH="286920" progId="Equation.3">
                  <p:embed/>
                </p:oleObj>
              </mc:Choice>
              <mc:Fallback>
                <p:oleObj name="公式" r:id="rId5" imgW="2333160" imgH="28692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2209800"/>
                        <a:ext cx="4595812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52" name="Object 60"/>
          <p:cNvGraphicFramePr>
            <a:graphicFrameLocks noChangeAspect="1"/>
          </p:cNvGraphicFramePr>
          <p:nvPr/>
        </p:nvGraphicFramePr>
        <p:xfrm>
          <a:off x="2725738" y="2819400"/>
          <a:ext cx="20494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032840" imgH="286920" progId="Equation.3">
                  <p:embed/>
                </p:oleObj>
              </mc:Choice>
              <mc:Fallback>
                <p:oleObj name="公式" r:id="rId7" imgW="1032840" imgH="28692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2819400"/>
                        <a:ext cx="2049462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53" name="Object 61"/>
          <p:cNvGraphicFramePr>
            <a:graphicFrameLocks noChangeAspect="1"/>
          </p:cNvGraphicFramePr>
          <p:nvPr/>
        </p:nvGraphicFramePr>
        <p:xfrm>
          <a:off x="4800600" y="2895600"/>
          <a:ext cx="7270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44160" imgH="191160" progId="Equation.3">
                  <p:embed/>
                </p:oleObj>
              </mc:Choice>
              <mc:Fallback>
                <p:oleObj name="公式" r:id="rId9" imgW="344160" imgH="19116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895600"/>
                        <a:ext cx="727075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1066800" y="3810000"/>
            <a:ext cx="5114925" cy="609600"/>
            <a:chOff x="672" y="2400"/>
            <a:chExt cx="3222" cy="384"/>
          </a:xfrm>
        </p:grpSpPr>
        <p:sp>
          <p:nvSpPr>
            <p:cNvPr id="64533" name="Rectangle 63"/>
            <p:cNvSpPr>
              <a:spLocks noChangeArrowheads="1"/>
            </p:cNvSpPr>
            <p:nvPr/>
          </p:nvSpPr>
          <p:spPr bwMode="auto">
            <a:xfrm>
              <a:off x="672" y="2400"/>
              <a:ext cx="52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例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：</a:t>
              </a:r>
              <a:endParaRPr lang="zh-CN" altLang="en-US" sz="2800" b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4534" name="Rectangle 64"/>
            <p:cNvSpPr>
              <a:spLocks noChangeArrowheads="1"/>
            </p:cNvSpPr>
            <p:nvPr/>
          </p:nvSpPr>
          <p:spPr bwMode="auto">
            <a:xfrm>
              <a:off x="1200" y="240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化简</a:t>
              </a:r>
            </a:p>
          </p:txBody>
        </p:sp>
        <p:graphicFrame>
          <p:nvGraphicFramePr>
            <p:cNvPr id="64535" name="Object 65"/>
            <p:cNvGraphicFramePr>
              <a:graphicFrameLocks noChangeAspect="1"/>
            </p:cNvGraphicFramePr>
            <p:nvPr/>
          </p:nvGraphicFramePr>
          <p:xfrm>
            <a:off x="1708" y="2400"/>
            <a:ext cx="2186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759680" imgH="286920" progId="Equation.3">
                    <p:embed/>
                  </p:oleObj>
                </mc:Choice>
                <mc:Fallback>
                  <p:oleObj name="公式" r:id="rId11" imgW="1759680" imgH="286920" progId="Equation.3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8" y="2400"/>
                          <a:ext cx="2186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1858" name="Rectangle 66"/>
          <p:cNvSpPr>
            <a:spLocks noChangeArrowheads="1"/>
          </p:cNvSpPr>
          <p:nvPr/>
        </p:nvSpPr>
        <p:spPr bwMode="auto">
          <a:xfrm>
            <a:off x="688975" y="3276600"/>
            <a:ext cx="214788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）配项法</a:t>
            </a:r>
          </a:p>
        </p:txBody>
      </p:sp>
      <p:graphicFrame>
        <p:nvGraphicFramePr>
          <p:cNvPr id="161859" name="Object 67"/>
          <p:cNvGraphicFramePr>
            <a:graphicFrameLocks noChangeAspect="1"/>
          </p:cNvGraphicFramePr>
          <p:nvPr/>
        </p:nvGraphicFramePr>
        <p:xfrm>
          <a:off x="3074988" y="4343400"/>
          <a:ext cx="433228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208960" imgH="286920" progId="Equation.3">
                  <p:embed/>
                </p:oleObj>
              </mc:Choice>
              <mc:Fallback>
                <p:oleObj name="公式" r:id="rId13" imgW="2208960" imgH="28692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4343400"/>
                        <a:ext cx="4332287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60" name="Object 68"/>
          <p:cNvGraphicFramePr>
            <a:graphicFrameLocks noChangeAspect="1"/>
          </p:cNvGraphicFramePr>
          <p:nvPr/>
        </p:nvGraphicFramePr>
        <p:xfrm>
          <a:off x="2998788" y="4876800"/>
          <a:ext cx="46609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2371680" imgH="286920" progId="Equation.3">
                  <p:embed/>
                </p:oleObj>
              </mc:Choice>
              <mc:Fallback>
                <p:oleObj name="公式" r:id="rId15" imgW="2371680" imgH="28692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4876800"/>
                        <a:ext cx="46609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61" name="Line 69"/>
          <p:cNvSpPr>
            <a:spLocks noChangeShapeType="1"/>
          </p:cNvSpPr>
          <p:nvPr/>
        </p:nvSpPr>
        <p:spPr bwMode="auto">
          <a:xfrm>
            <a:off x="3352800" y="5334000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62" name="Line 70"/>
          <p:cNvSpPr>
            <a:spLocks noChangeShapeType="1"/>
          </p:cNvSpPr>
          <p:nvPr/>
        </p:nvSpPr>
        <p:spPr bwMode="auto">
          <a:xfrm>
            <a:off x="5562600" y="5334000"/>
            <a:ext cx="19050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1863" name="Object 71"/>
          <p:cNvGraphicFramePr>
            <a:graphicFrameLocks noChangeAspect="1"/>
          </p:cNvGraphicFramePr>
          <p:nvPr/>
        </p:nvGraphicFramePr>
        <p:xfrm>
          <a:off x="3033713" y="5410200"/>
          <a:ext cx="21113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061280" imgH="286920" progId="Equation.3">
                  <p:embed/>
                </p:oleObj>
              </mc:Choice>
              <mc:Fallback>
                <p:oleObj name="公式" r:id="rId17" imgW="1061280" imgH="28692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5410200"/>
                        <a:ext cx="2111375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58" grpId="0" autoUpdateAnimBg="0"/>
      <p:bldP spid="161861" grpId="0" animBg="1"/>
      <p:bldP spid="16186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18" name="Object 2"/>
          <p:cNvGraphicFramePr>
            <a:graphicFrameLocks noChangeAspect="1"/>
          </p:cNvGraphicFramePr>
          <p:nvPr/>
        </p:nvGraphicFramePr>
        <p:xfrm>
          <a:off x="5241925" y="5257800"/>
          <a:ext cx="27844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67280" imgH="229680" progId="Equation.3">
                  <p:embed/>
                </p:oleObj>
              </mc:Choice>
              <mc:Fallback>
                <p:oleObj name="公式" r:id="rId2" imgW="1367280" imgH="22968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925" y="5257800"/>
                        <a:ext cx="2784475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52800" y="3886200"/>
            <a:ext cx="1524000" cy="1219200"/>
            <a:chOff x="2304" y="748"/>
            <a:chExt cx="1045" cy="1028"/>
          </a:xfrm>
        </p:grpSpPr>
        <p:sp>
          <p:nvSpPr>
            <p:cNvPr id="65562" name="Oval 4"/>
            <p:cNvSpPr>
              <a:spLocks noChangeArrowheads="1"/>
            </p:cNvSpPr>
            <p:nvPr/>
          </p:nvSpPr>
          <p:spPr bwMode="auto">
            <a:xfrm>
              <a:off x="2304" y="748"/>
              <a:ext cx="1045" cy="548"/>
            </a:xfrm>
            <a:prstGeom prst="ellips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5563" name="Oval 5"/>
            <p:cNvSpPr>
              <a:spLocks noChangeArrowheads="1"/>
            </p:cNvSpPr>
            <p:nvPr/>
          </p:nvSpPr>
          <p:spPr bwMode="auto">
            <a:xfrm>
              <a:off x="2496" y="1296"/>
              <a:ext cx="576" cy="480"/>
            </a:xfrm>
            <a:prstGeom prst="ellips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65540" name="Rectangle 6"/>
          <p:cNvSpPr>
            <a:spLocks noChangeArrowheads="1"/>
          </p:cNvSpPr>
          <p:nvPr/>
        </p:nvSpPr>
        <p:spPr bwMode="auto">
          <a:xfrm>
            <a:off x="762000" y="1143000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：</a:t>
            </a:r>
            <a:endParaRPr lang="zh-CN" altLang="en-US" sz="2800" b="1">
              <a:solidFill>
                <a:srgbClr val="FFFF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65541" name="Rectangle 7"/>
          <p:cNvSpPr>
            <a:spLocks noChangeArrowheads="1"/>
          </p:cNvSpPr>
          <p:nvPr/>
        </p:nvSpPr>
        <p:spPr bwMode="auto">
          <a:xfrm>
            <a:off x="1600200" y="11430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化简</a:t>
            </a:r>
          </a:p>
        </p:txBody>
      </p:sp>
      <p:graphicFrame>
        <p:nvGraphicFramePr>
          <p:cNvPr id="65542" name="Object 8"/>
          <p:cNvGraphicFramePr>
            <a:graphicFrameLocks noChangeAspect="1"/>
          </p:cNvGraphicFramePr>
          <p:nvPr/>
        </p:nvGraphicFramePr>
        <p:xfrm>
          <a:off x="2590800" y="1143000"/>
          <a:ext cx="42640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170800" imgH="286920" progId="Equation.3">
                  <p:embed/>
                </p:oleObj>
              </mc:Choice>
              <mc:Fallback>
                <p:oleObj name="公式" r:id="rId4" imgW="2170800" imgH="28692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143000"/>
                        <a:ext cx="4264025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5" name="Rectangle 9"/>
          <p:cNvSpPr>
            <a:spLocks noChangeArrowheads="1"/>
          </p:cNvSpPr>
          <p:nvPr/>
        </p:nvSpPr>
        <p:spPr bwMode="auto">
          <a:xfrm>
            <a:off x="609600" y="533400"/>
            <a:ext cx="214788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）加项法</a:t>
            </a:r>
          </a:p>
        </p:txBody>
      </p:sp>
      <p:graphicFrame>
        <p:nvGraphicFramePr>
          <p:cNvPr id="162826" name="Object 10"/>
          <p:cNvGraphicFramePr>
            <a:graphicFrameLocks noChangeAspect="1"/>
          </p:cNvGraphicFramePr>
          <p:nvPr/>
        </p:nvGraphicFramePr>
        <p:xfrm>
          <a:off x="2908300" y="1752600"/>
          <a:ext cx="51196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610720" imgH="286920" progId="Equation.3">
                  <p:embed/>
                </p:oleObj>
              </mc:Choice>
              <mc:Fallback>
                <p:oleObj name="公式" r:id="rId6" imgW="2610720" imgH="28692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1752600"/>
                        <a:ext cx="5119688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276600" y="1752600"/>
            <a:ext cx="2209800" cy="533400"/>
            <a:chOff x="1728" y="1680"/>
            <a:chExt cx="1392" cy="336"/>
          </a:xfrm>
        </p:grpSpPr>
        <p:sp>
          <p:nvSpPr>
            <p:cNvPr id="65560" name="Oval 12"/>
            <p:cNvSpPr>
              <a:spLocks noChangeArrowheads="1"/>
            </p:cNvSpPr>
            <p:nvPr/>
          </p:nvSpPr>
          <p:spPr bwMode="auto">
            <a:xfrm>
              <a:off x="1728" y="1680"/>
              <a:ext cx="624" cy="336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5561" name="Oval 13"/>
            <p:cNvSpPr>
              <a:spLocks noChangeArrowheads="1"/>
            </p:cNvSpPr>
            <p:nvPr/>
          </p:nvSpPr>
          <p:spPr bwMode="auto">
            <a:xfrm>
              <a:off x="2496" y="1680"/>
              <a:ext cx="624" cy="336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791200" y="1752600"/>
            <a:ext cx="2209800" cy="533400"/>
            <a:chOff x="1728" y="1680"/>
            <a:chExt cx="1392" cy="336"/>
          </a:xfrm>
        </p:grpSpPr>
        <p:sp>
          <p:nvSpPr>
            <p:cNvPr id="65558" name="Oval 15"/>
            <p:cNvSpPr>
              <a:spLocks noChangeArrowheads="1"/>
            </p:cNvSpPr>
            <p:nvPr/>
          </p:nvSpPr>
          <p:spPr bwMode="auto">
            <a:xfrm>
              <a:off x="1728" y="1680"/>
              <a:ext cx="624" cy="336"/>
            </a:xfrm>
            <a:prstGeom prst="ellips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5559" name="Oval 16"/>
            <p:cNvSpPr>
              <a:spLocks noChangeArrowheads="1"/>
            </p:cNvSpPr>
            <p:nvPr/>
          </p:nvSpPr>
          <p:spPr bwMode="auto">
            <a:xfrm>
              <a:off x="2496" y="1680"/>
              <a:ext cx="624" cy="336"/>
            </a:xfrm>
            <a:prstGeom prst="ellips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graphicFrame>
        <p:nvGraphicFramePr>
          <p:cNvPr id="162833" name="Object 17"/>
          <p:cNvGraphicFramePr>
            <a:graphicFrameLocks noChangeAspect="1"/>
          </p:cNvGraphicFramePr>
          <p:nvPr/>
        </p:nvGraphicFramePr>
        <p:xfrm>
          <a:off x="2940050" y="2438400"/>
          <a:ext cx="1981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94680" imgH="219960" progId="Equation.3">
                  <p:embed/>
                </p:oleObj>
              </mc:Choice>
              <mc:Fallback>
                <p:oleObj name="公式" r:id="rId8" imgW="994680" imgH="21996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2438400"/>
                        <a:ext cx="19812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4" name="Object 18"/>
          <p:cNvGraphicFramePr>
            <a:graphicFrameLocks noChangeAspect="1"/>
          </p:cNvGraphicFramePr>
          <p:nvPr/>
        </p:nvGraphicFramePr>
        <p:xfrm>
          <a:off x="2690813" y="3886200"/>
          <a:ext cx="31511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491840" imgH="286920" progId="Equation.3">
                  <p:embed/>
                </p:oleObj>
              </mc:Choice>
              <mc:Fallback>
                <p:oleObj name="公式" r:id="rId10" imgW="1491840" imgH="28692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3886200"/>
                        <a:ext cx="315118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5" name="Object 19"/>
          <p:cNvGraphicFramePr>
            <a:graphicFrameLocks noChangeAspect="1"/>
          </p:cNvGraphicFramePr>
          <p:nvPr/>
        </p:nvGraphicFramePr>
        <p:xfrm>
          <a:off x="2708275" y="4495800"/>
          <a:ext cx="26876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262160" imgH="286920" progId="Equation.3">
                  <p:embed/>
                </p:oleObj>
              </mc:Choice>
              <mc:Fallback>
                <p:oleObj name="公式" r:id="rId12" imgW="1262160" imgH="28692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4495800"/>
                        <a:ext cx="268763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6" name="Object 20"/>
          <p:cNvGraphicFramePr>
            <a:graphicFrameLocks noChangeAspect="1"/>
          </p:cNvGraphicFramePr>
          <p:nvPr/>
        </p:nvGraphicFramePr>
        <p:xfrm>
          <a:off x="2743200" y="5181600"/>
          <a:ext cx="18049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841680" imgH="248760" progId="Equation.3">
                  <p:embed/>
                </p:oleObj>
              </mc:Choice>
              <mc:Fallback>
                <p:oleObj name="公式" r:id="rId14" imgW="841680" imgH="24876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81600"/>
                        <a:ext cx="180498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7" name="Rectangle 21"/>
          <p:cNvSpPr>
            <a:spLocks noChangeArrowheads="1"/>
          </p:cNvSpPr>
          <p:nvPr/>
        </p:nvSpPr>
        <p:spPr bwMode="auto">
          <a:xfrm>
            <a:off x="357188" y="2743200"/>
            <a:ext cx="26717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）吸收法</a:t>
            </a:r>
          </a:p>
        </p:txBody>
      </p:sp>
      <p:sp>
        <p:nvSpPr>
          <p:cNvPr id="162838" name="AutoShape 22"/>
          <p:cNvSpPr>
            <a:spLocks noChangeArrowheads="1"/>
          </p:cNvSpPr>
          <p:nvPr/>
        </p:nvSpPr>
        <p:spPr bwMode="auto">
          <a:xfrm>
            <a:off x="1828800" y="5105400"/>
            <a:ext cx="990600" cy="533400"/>
          </a:xfrm>
          <a:prstGeom prst="wedgeEllipseCallout">
            <a:avLst>
              <a:gd name="adj1" fmla="val 140704"/>
              <a:gd name="adj2" fmla="val -89583"/>
            </a:avLst>
          </a:prstGeom>
          <a:solidFill>
            <a:srgbClr val="FFFFFF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吸收</a:t>
            </a:r>
          </a:p>
        </p:txBody>
      </p:sp>
      <p:graphicFrame>
        <p:nvGraphicFramePr>
          <p:cNvPr id="162839" name="Object 23"/>
          <p:cNvGraphicFramePr>
            <a:graphicFrameLocks noChangeAspect="1"/>
          </p:cNvGraphicFramePr>
          <p:nvPr/>
        </p:nvGraphicFramePr>
        <p:xfrm>
          <a:off x="5697538" y="4572000"/>
          <a:ext cx="2209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051920" imgH="248760" progId="Equation.3">
                  <p:embed/>
                </p:oleObj>
              </mc:Choice>
              <mc:Fallback>
                <p:oleObj name="公式" r:id="rId16" imgW="1051920" imgH="24876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538" y="4572000"/>
                        <a:ext cx="2209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85800" y="3276600"/>
            <a:ext cx="5273675" cy="609600"/>
            <a:chOff x="432" y="2064"/>
            <a:chExt cx="3322" cy="384"/>
          </a:xfrm>
        </p:grpSpPr>
        <p:graphicFrame>
          <p:nvGraphicFramePr>
            <p:cNvPr id="65555" name="Object 25"/>
            <p:cNvGraphicFramePr>
              <a:graphicFrameLocks noChangeAspect="1"/>
            </p:cNvGraphicFramePr>
            <p:nvPr/>
          </p:nvGraphicFramePr>
          <p:xfrm>
            <a:off x="1525" y="2064"/>
            <a:ext cx="222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673280" imgH="248760" progId="Equation.3">
                    <p:embed/>
                  </p:oleObj>
                </mc:Choice>
                <mc:Fallback>
                  <p:oleObj name="公式" r:id="rId18" imgW="1673280" imgH="248760" progId="Equation.3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5" y="2064"/>
                          <a:ext cx="2229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6" name="Rectangle 26"/>
            <p:cNvSpPr>
              <a:spLocks noChangeArrowheads="1"/>
            </p:cNvSpPr>
            <p:nvPr/>
          </p:nvSpPr>
          <p:spPr bwMode="auto">
            <a:xfrm>
              <a:off x="432" y="2064"/>
              <a:ext cx="52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例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4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：</a:t>
              </a:r>
              <a:endParaRPr lang="zh-CN" altLang="en-US" sz="2800" b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5557" name="Rectangle 27"/>
            <p:cNvSpPr>
              <a:spLocks noChangeArrowheads="1"/>
            </p:cNvSpPr>
            <p:nvPr/>
          </p:nvSpPr>
          <p:spPr bwMode="auto">
            <a:xfrm>
              <a:off x="960" y="2064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化简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7" grpId="0" autoUpdateAnimBg="0"/>
      <p:bldP spid="162838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990600" y="609600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5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：</a:t>
            </a:r>
            <a:endParaRPr lang="zh-CN" altLang="en-US" sz="2800" b="1">
              <a:solidFill>
                <a:srgbClr val="FFFF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1905000" y="6096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" pitchFamily="18" charset="0"/>
                <a:ea typeface="华文楷体" pitchFamily="2" charset="-122"/>
              </a:rPr>
              <a:t>化简</a:t>
            </a:r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/>
        </p:nvGraphicFramePr>
        <p:xfrm>
          <a:off x="1154113" y="1066800"/>
          <a:ext cx="61134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126960" imgH="286920" progId="Equation.3">
                  <p:embed/>
                </p:oleObj>
              </mc:Choice>
              <mc:Fallback>
                <p:oleObj name="公式" r:id="rId2" imgW="3126960" imgH="28692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1066800"/>
                        <a:ext cx="6113462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24200" y="1600200"/>
            <a:ext cx="4038600" cy="0"/>
            <a:chOff x="1968" y="1008"/>
            <a:chExt cx="2544" cy="0"/>
          </a:xfrm>
        </p:grpSpPr>
        <p:sp>
          <p:nvSpPr>
            <p:cNvPr id="66593" name="Line 6"/>
            <p:cNvSpPr>
              <a:spLocks noChangeShapeType="1"/>
            </p:cNvSpPr>
            <p:nvPr/>
          </p:nvSpPr>
          <p:spPr bwMode="auto">
            <a:xfrm>
              <a:off x="4128" y="1008"/>
              <a:ext cx="38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4" name="Line 7"/>
            <p:cNvSpPr>
              <a:spLocks noChangeShapeType="1"/>
            </p:cNvSpPr>
            <p:nvPr/>
          </p:nvSpPr>
          <p:spPr bwMode="auto">
            <a:xfrm>
              <a:off x="1968" y="1008"/>
              <a:ext cx="576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3848" name="Object 8"/>
          <p:cNvGraphicFramePr>
            <a:graphicFrameLocks noChangeAspect="1"/>
          </p:cNvGraphicFramePr>
          <p:nvPr/>
        </p:nvGraphicFramePr>
        <p:xfrm>
          <a:off x="1458913" y="2209800"/>
          <a:ext cx="548481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792160" imgH="286920" progId="Equation.3">
                  <p:embed/>
                </p:oleObj>
              </mc:Choice>
              <mc:Fallback>
                <p:oleObj name="公式" r:id="rId4" imgW="2792160" imgH="28692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2209800"/>
                        <a:ext cx="5484812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828800" y="2743200"/>
            <a:ext cx="4114800" cy="0"/>
            <a:chOff x="1152" y="1728"/>
            <a:chExt cx="2592" cy="0"/>
          </a:xfrm>
        </p:grpSpPr>
        <p:sp>
          <p:nvSpPr>
            <p:cNvPr id="66591" name="Line 10"/>
            <p:cNvSpPr>
              <a:spLocks noChangeShapeType="1"/>
            </p:cNvSpPr>
            <p:nvPr/>
          </p:nvSpPr>
          <p:spPr bwMode="auto">
            <a:xfrm>
              <a:off x="1152" y="1728"/>
              <a:ext cx="57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2" name="Line 11"/>
            <p:cNvSpPr>
              <a:spLocks noChangeShapeType="1"/>
            </p:cNvSpPr>
            <p:nvPr/>
          </p:nvSpPr>
          <p:spPr bwMode="auto">
            <a:xfrm>
              <a:off x="3360" y="1728"/>
              <a:ext cx="38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3852" name="Object 12"/>
          <p:cNvGraphicFramePr>
            <a:graphicFrameLocks noChangeAspect="1"/>
          </p:cNvGraphicFramePr>
          <p:nvPr/>
        </p:nvGraphicFramePr>
        <p:xfrm>
          <a:off x="1550988" y="2895600"/>
          <a:ext cx="42624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170800" imgH="286920" progId="Equation.3">
                  <p:embed/>
                </p:oleObj>
              </mc:Choice>
              <mc:Fallback>
                <p:oleObj name="公式" r:id="rId6" imgW="2170800" imgH="28692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2895600"/>
                        <a:ext cx="4262437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05000" y="3429000"/>
            <a:ext cx="1981200" cy="0"/>
            <a:chOff x="1200" y="2160"/>
            <a:chExt cx="1248" cy="0"/>
          </a:xfrm>
        </p:grpSpPr>
        <p:sp>
          <p:nvSpPr>
            <p:cNvPr id="66589" name="Line 14"/>
            <p:cNvSpPr>
              <a:spLocks noChangeShapeType="1"/>
            </p:cNvSpPr>
            <p:nvPr/>
          </p:nvSpPr>
          <p:spPr bwMode="auto">
            <a:xfrm>
              <a:off x="1200" y="2160"/>
              <a:ext cx="384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0" name="Line 15"/>
            <p:cNvSpPr>
              <a:spLocks noChangeShapeType="1"/>
            </p:cNvSpPr>
            <p:nvPr/>
          </p:nvSpPr>
          <p:spPr bwMode="auto">
            <a:xfrm>
              <a:off x="1776" y="2160"/>
              <a:ext cx="67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3856" name="Object 16"/>
          <p:cNvGraphicFramePr>
            <a:graphicFrameLocks noChangeAspect="1"/>
          </p:cNvGraphicFramePr>
          <p:nvPr/>
        </p:nvGraphicFramePr>
        <p:xfrm>
          <a:off x="1474788" y="3581400"/>
          <a:ext cx="38989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979280" imgH="286920" progId="Equation.3">
                  <p:embed/>
                </p:oleObj>
              </mc:Choice>
              <mc:Fallback>
                <p:oleObj name="公式" r:id="rId8" imgW="1979280" imgH="28692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3581400"/>
                        <a:ext cx="38989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819400" y="4114800"/>
            <a:ext cx="2486025" cy="0"/>
            <a:chOff x="1776" y="2592"/>
            <a:chExt cx="1566" cy="0"/>
          </a:xfrm>
        </p:grpSpPr>
        <p:sp>
          <p:nvSpPr>
            <p:cNvPr id="66587" name="Line 18"/>
            <p:cNvSpPr>
              <a:spLocks noChangeShapeType="1"/>
            </p:cNvSpPr>
            <p:nvPr/>
          </p:nvSpPr>
          <p:spPr bwMode="auto">
            <a:xfrm>
              <a:off x="1776" y="2592"/>
              <a:ext cx="43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8" name="Line 19"/>
            <p:cNvSpPr>
              <a:spLocks noChangeShapeType="1"/>
            </p:cNvSpPr>
            <p:nvPr/>
          </p:nvSpPr>
          <p:spPr bwMode="auto">
            <a:xfrm>
              <a:off x="2910" y="2592"/>
              <a:ext cx="43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3860" name="Object 20"/>
          <p:cNvGraphicFramePr>
            <a:graphicFrameLocks noChangeAspect="1"/>
          </p:cNvGraphicFramePr>
          <p:nvPr/>
        </p:nvGraphicFramePr>
        <p:xfrm>
          <a:off x="1398588" y="4267200"/>
          <a:ext cx="38655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969920" imgH="286920" progId="Equation.3">
                  <p:embed/>
                </p:oleObj>
              </mc:Choice>
              <mc:Fallback>
                <p:oleObj name="公式" r:id="rId10" imgW="1969920" imgH="28692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4267200"/>
                        <a:ext cx="3865562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1" name="Object 21"/>
          <p:cNvGraphicFramePr>
            <a:graphicFrameLocks noChangeAspect="1"/>
          </p:cNvGraphicFramePr>
          <p:nvPr/>
        </p:nvGraphicFramePr>
        <p:xfrm>
          <a:off x="1524000" y="4876800"/>
          <a:ext cx="31067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568160" imgH="267840" progId="Equation.3">
                  <p:embed/>
                </p:oleObj>
              </mc:Choice>
              <mc:Fallback>
                <p:oleObj name="公式" r:id="rId12" imgW="1568160" imgH="26784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3106738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2" name="Object 22"/>
          <p:cNvGraphicFramePr>
            <a:graphicFrameLocks noChangeAspect="1"/>
          </p:cNvGraphicFramePr>
          <p:nvPr/>
        </p:nvGraphicFramePr>
        <p:xfrm>
          <a:off x="1425575" y="1600200"/>
          <a:ext cx="58166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973960" imgH="286920" progId="Equation.3">
                  <p:embed/>
                </p:oleObj>
              </mc:Choice>
              <mc:Fallback>
                <p:oleObj name="公式" r:id="rId14" imgW="2973960" imgH="28692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1600200"/>
                        <a:ext cx="58166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3" name="Oval 23"/>
          <p:cNvSpPr>
            <a:spLocks noChangeArrowheads="1"/>
          </p:cNvSpPr>
          <p:nvPr/>
        </p:nvSpPr>
        <p:spPr bwMode="auto">
          <a:xfrm>
            <a:off x="6019800" y="1676400"/>
            <a:ext cx="304800" cy="457200"/>
          </a:xfrm>
          <a:prstGeom prst="ellips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163864" name="AutoShape 24"/>
          <p:cNvSpPr>
            <a:spLocks noChangeArrowheads="1"/>
          </p:cNvSpPr>
          <p:nvPr/>
        </p:nvSpPr>
        <p:spPr bwMode="auto">
          <a:xfrm>
            <a:off x="7010400" y="2133600"/>
            <a:ext cx="838200" cy="381000"/>
          </a:xfrm>
          <a:prstGeom prst="wedgeEllipseCallout">
            <a:avLst>
              <a:gd name="adj1" fmla="val -131250"/>
              <a:gd name="adj2" fmla="val -80417"/>
            </a:avLst>
          </a:prstGeom>
          <a:solidFill>
            <a:srgbClr val="FFFFFF"/>
          </a:solidFill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吸收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" pitchFamily="18" charset="0"/>
              <a:ea typeface="+mn-ea"/>
            </a:endParaRPr>
          </a:p>
        </p:txBody>
      </p:sp>
      <p:sp>
        <p:nvSpPr>
          <p:cNvPr id="163865" name="AutoShape 25"/>
          <p:cNvSpPr>
            <a:spLocks noChangeArrowheads="1"/>
          </p:cNvSpPr>
          <p:nvPr/>
        </p:nvSpPr>
        <p:spPr bwMode="auto">
          <a:xfrm>
            <a:off x="762000" y="2667000"/>
            <a:ext cx="838200" cy="457200"/>
          </a:xfrm>
          <a:prstGeom prst="wedgeEllipseCallout">
            <a:avLst>
              <a:gd name="adj1" fmla="val 120264"/>
              <a:gd name="adj2" fmla="val -31597"/>
            </a:avLst>
          </a:prstGeom>
          <a:solidFill>
            <a:srgbClr val="FFFFFF"/>
          </a:solidFill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吸收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" pitchFamily="18" charset="0"/>
              <a:ea typeface="+mn-ea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743200" y="5410200"/>
            <a:ext cx="1828800" cy="0"/>
            <a:chOff x="1728" y="3408"/>
            <a:chExt cx="1152" cy="0"/>
          </a:xfrm>
        </p:grpSpPr>
        <p:sp>
          <p:nvSpPr>
            <p:cNvPr id="66585" name="Line 27"/>
            <p:cNvSpPr>
              <a:spLocks noChangeShapeType="1"/>
            </p:cNvSpPr>
            <p:nvPr/>
          </p:nvSpPr>
          <p:spPr bwMode="auto">
            <a:xfrm>
              <a:off x="1728" y="3408"/>
              <a:ext cx="43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6" name="Line 28"/>
            <p:cNvSpPr>
              <a:spLocks noChangeShapeType="1"/>
            </p:cNvSpPr>
            <p:nvPr/>
          </p:nvSpPr>
          <p:spPr bwMode="auto">
            <a:xfrm>
              <a:off x="2304" y="3408"/>
              <a:ext cx="57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869" name="Oval 29"/>
          <p:cNvSpPr>
            <a:spLocks noChangeArrowheads="1"/>
          </p:cNvSpPr>
          <p:nvPr/>
        </p:nvSpPr>
        <p:spPr bwMode="auto">
          <a:xfrm>
            <a:off x="3962400" y="4800600"/>
            <a:ext cx="609600" cy="685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163870" name="AutoShape 30"/>
          <p:cNvSpPr>
            <a:spLocks noChangeArrowheads="1"/>
          </p:cNvSpPr>
          <p:nvPr/>
        </p:nvSpPr>
        <p:spPr bwMode="auto">
          <a:xfrm>
            <a:off x="5334000" y="5105400"/>
            <a:ext cx="838200" cy="457200"/>
          </a:xfrm>
          <a:prstGeom prst="wedgeEllipseCallout">
            <a:avLst>
              <a:gd name="adj1" fmla="val -138824"/>
              <a:gd name="adj2" fmla="val -34375"/>
            </a:avLst>
          </a:prstGeom>
          <a:solidFill>
            <a:srgbClr val="FFFFFF"/>
          </a:solidFill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吸收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" pitchFamily="18" charset="0"/>
              <a:ea typeface="+mn-ea"/>
            </a:endParaRPr>
          </a:p>
        </p:txBody>
      </p:sp>
      <p:graphicFrame>
        <p:nvGraphicFramePr>
          <p:cNvPr id="163871" name="Object 31"/>
          <p:cNvGraphicFramePr>
            <a:graphicFrameLocks noChangeAspect="1"/>
          </p:cNvGraphicFramePr>
          <p:nvPr/>
        </p:nvGraphicFramePr>
        <p:xfrm>
          <a:off x="1584325" y="5562600"/>
          <a:ext cx="25463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290960" imgH="219960" progId="Equation.3">
                  <p:embed/>
                </p:oleObj>
              </mc:Choice>
              <mc:Fallback>
                <p:oleObj name="公式" r:id="rId16" imgW="1290960" imgH="21996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5562600"/>
                        <a:ext cx="254635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2" name="Object 32"/>
          <p:cNvGraphicFramePr>
            <a:graphicFrameLocks noChangeAspect="1"/>
          </p:cNvGraphicFramePr>
          <p:nvPr/>
        </p:nvGraphicFramePr>
        <p:xfrm>
          <a:off x="4267200" y="5562600"/>
          <a:ext cx="16160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803160" imgH="219960" progId="Equation.3">
                  <p:embed/>
                </p:oleObj>
              </mc:Choice>
              <mc:Fallback>
                <p:oleObj name="公式" r:id="rId18" imgW="803160" imgH="21996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562600"/>
                        <a:ext cx="161607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3" name="Oval 33"/>
          <p:cNvSpPr>
            <a:spLocks noChangeArrowheads="1"/>
          </p:cNvSpPr>
          <p:nvPr/>
        </p:nvSpPr>
        <p:spPr bwMode="auto">
          <a:xfrm>
            <a:off x="2909888" y="2928938"/>
            <a:ext cx="304800" cy="457200"/>
          </a:xfrm>
          <a:prstGeom prst="ellips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163874" name="AutoShape 34"/>
          <p:cNvSpPr>
            <a:spLocks noChangeArrowheads="1"/>
          </p:cNvSpPr>
          <p:nvPr/>
        </p:nvSpPr>
        <p:spPr bwMode="auto">
          <a:xfrm>
            <a:off x="838200" y="3429000"/>
            <a:ext cx="838200" cy="457200"/>
          </a:xfrm>
          <a:prstGeom prst="wedgeEllipseCallout">
            <a:avLst>
              <a:gd name="adj1" fmla="val 204182"/>
              <a:gd name="adj2" fmla="val -61458"/>
            </a:avLst>
          </a:prstGeom>
          <a:solidFill>
            <a:srgbClr val="FFFFFF"/>
          </a:solidFill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吸收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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3" grpId="0" animBg="1"/>
      <p:bldP spid="163864" grpId="0" animBg="1" autoUpdateAnimBg="0"/>
      <p:bldP spid="163865" grpId="0" animBg="1" autoUpdateAnimBg="0"/>
      <p:bldP spid="163869" grpId="0" animBg="1"/>
      <p:bldP spid="163870" grpId="0" animBg="1" autoUpdateAnimBg="0"/>
      <p:bldP spid="163873" grpId="0" animBg="1"/>
      <p:bldP spid="163874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533400" y="733425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3.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应用卡诺图化简</a:t>
            </a: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609600" y="1208088"/>
            <a:ext cx="81534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卡诺图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是与变量的最小项对应的按一定规则排列的方格图，每一小方格填入一个最小项。</a:t>
            </a:r>
            <a:endParaRPr lang="zh-CN" altLang="en-US" sz="2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609600" y="2257425"/>
            <a:ext cx="81534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）最小项：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对于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输入变量有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800" b="1" i="1" baseline="30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种组合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,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其相应的乘积项也有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800" b="1" i="1" baseline="30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个，则每一个乘积项就称为一个最小项。其特点是每个输入变量均在其中以原变量和反变量形式出现一次，且仅一次。</a:t>
            </a: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609600" y="4121150"/>
            <a:ext cx="81534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如：三个变量，有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8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种组合，最小项就是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8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个，卡诺图也相应有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8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个小方格。</a:t>
            </a:r>
            <a:endParaRPr lang="zh-CN" altLang="en-US" sz="2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573088" y="5076825"/>
            <a:ext cx="7037387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在卡诺图的行和列分别标出变量及其状态。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autoUpdateAnimBg="0"/>
      <p:bldP spid="164868" grpId="0" autoUpdateAnimBg="0"/>
      <p:bldP spid="164869" grpId="0" autoUpdateAnimBg="0"/>
      <p:bldP spid="16487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685800" y="685800"/>
            <a:ext cx="2243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(2)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卡诺图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1066800"/>
            <a:ext cx="2085975" cy="2509838"/>
            <a:chOff x="384" y="672"/>
            <a:chExt cx="1314" cy="1581"/>
          </a:xfrm>
        </p:grpSpPr>
        <p:sp>
          <p:nvSpPr>
            <p:cNvPr id="68686" name="Text Box 4"/>
            <p:cNvSpPr txBox="1">
              <a:spLocks noChangeArrowheads="1"/>
            </p:cNvSpPr>
            <p:nvPr/>
          </p:nvSpPr>
          <p:spPr bwMode="auto">
            <a:xfrm>
              <a:off x="576" y="672"/>
              <a:ext cx="336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8687" name="Rectangle 5"/>
            <p:cNvSpPr>
              <a:spLocks noChangeArrowheads="1"/>
            </p:cNvSpPr>
            <p:nvPr/>
          </p:nvSpPr>
          <p:spPr bwMode="auto">
            <a:xfrm>
              <a:off x="816" y="1131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8688" name="Line 6"/>
            <p:cNvSpPr>
              <a:spLocks noChangeShapeType="1"/>
            </p:cNvSpPr>
            <p:nvPr/>
          </p:nvSpPr>
          <p:spPr bwMode="auto">
            <a:xfrm>
              <a:off x="816" y="1515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89" name="Line 7"/>
            <p:cNvSpPr>
              <a:spLocks noChangeShapeType="1"/>
            </p:cNvSpPr>
            <p:nvPr/>
          </p:nvSpPr>
          <p:spPr bwMode="auto">
            <a:xfrm>
              <a:off x="1248" y="1131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90" name="Line 8"/>
            <p:cNvSpPr>
              <a:spLocks noChangeShapeType="1"/>
            </p:cNvSpPr>
            <p:nvPr/>
          </p:nvSpPr>
          <p:spPr bwMode="auto">
            <a:xfrm flipH="1" flipV="1">
              <a:off x="576" y="891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91" name="Text Box 9"/>
            <p:cNvSpPr txBox="1">
              <a:spLocks noChangeArrowheads="1"/>
            </p:cNvSpPr>
            <p:nvPr/>
          </p:nvSpPr>
          <p:spPr bwMode="auto">
            <a:xfrm>
              <a:off x="384" y="864"/>
              <a:ext cx="336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8692" name="Text Box 10"/>
            <p:cNvSpPr txBox="1">
              <a:spLocks noChangeArrowheads="1"/>
            </p:cNvSpPr>
            <p:nvPr/>
          </p:nvSpPr>
          <p:spPr bwMode="auto">
            <a:xfrm>
              <a:off x="864" y="816"/>
              <a:ext cx="336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8693" name="Text Box 11"/>
            <p:cNvSpPr txBox="1">
              <a:spLocks noChangeArrowheads="1"/>
            </p:cNvSpPr>
            <p:nvPr/>
          </p:nvSpPr>
          <p:spPr bwMode="auto">
            <a:xfrm>
              <a:off x="480" y="1536"/>
              <a:ext cx="336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8694" name="Text Box 12"/>
            <p:cNvSpPr txBox="1">
              <a:spLocks noChangeArrowheads="1"/>
            </p:cNvSpPr>
            <p:nvPr/>
          </p:nvSpPr>
          <p:spPr bwMode="auto">
            <a:xfrm>
              <a:off x="480" y="1152"/>
              <a:ext cx="336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8695" name="Text Box 13"/>
            <p:cNvSpPr txBox="1">
              <a:spLocks noChangeArrowheads="1"/>
            </p:cNvSpPr>
            <p:nvPr/>
          </p:nvSpPr>
          <p:spPr bwMode="auto">
            <a:xfrm>
              <a:off x="1344" y="816"/>
              <a:ext cx="336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68696" name="Object 14"/>
            <p:cNvGraphicFramePr>
              <a:graphicFrameLocks noChangeAspect="1"/>
            </p:cNvGraphicFramePr>
            <p:nvPr/>
          </p:nvGraphicFramePr>
          <p:xfrm>
            <a:off x="797" y="1179"/>
            <a:ext cx="47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01760" imgH="286920" progId="Equation.3">
                    <p:embed/>
                  </p:oleObj>
                </mc:Choice>
                <mc:Fallback>
                  <p:oleObj name="公式" r:id="rId2" imgW="401760" imgH="286920" progId="Equation.3">
                    <p:embed/>
                    <p:pic>
                      <p:nvPicPr>
                        <p:cNvPr id="0" name="Picture 3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" y="1179"/>
                          <a:ext cx="479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97" name="Object 15"/>
            <p:cNvGraphicFramePr>
              <a:graphicFrameLocks noChangeAspect="1"/>
            </p:cNvGraphicFramePr>
            <p:nvPr/>
          </p:nvGraphicFramePr>
          <p:xfrm>
            <a:off x="1239" y="1179"/>
            <a:ext cx="45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82680" imgH="286920" progId="Equation.3">
                    <p:embed/>
                  </p:oleObj>
                </mc:Choice>
                <mc:Fallback>
                  <p:oleObj name="公式" r:id="rId4" imgW="382680" imgH="286920" progId="Equation.3">
                    <p:embed/>
                    <p:pic>
                      <p:nvPicPr>
                        <p:cNvPr id="0" name="Picture 3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9" y="1179"/>
                          <a:ext cx="459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98" name="Object 16"/>
            <p:cNvGraphicFramePr>
              <a:graphicFrameLocks noChangeAspect="1"/>
            </p:cNvGraphicFramePr>
            <p:nvPr/>
          </p:nvGraphicFramePr>
          <p:xfrm>
            <a:off x="807" y="1563"/>
            <a:ext cx="45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82680" imgH="286920" progId="Equation.3">
                    <p:embed/>
                  </p:oleObj>
                </mc:Choice>
                <mc:Fallback>
                  <p:oleObj name="公式" r:id="rId6" imgW="382680" imgH="286920" progId="Equation.3">
                    <p:embed/>
                    <p:pic>
                      <p:nvPicPr>
                        <p:cNvPr id="0" name="Picture 3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" y="1563"/>
                          <a:ext cx="459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99" name="Object 17"/>
            <p:cNvGraphicFramePr>
              <a:graphicFrameLocks noChangeAspect="1"/>
            </p:cNvGraphicFramePr>
            <p:nvPr/>
          </p:nvGraphicFramePr>
          <p:xfrm>
            <a:off x="1248" y="1583"/>
            <a:ext cx="441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72960" imgH="248760" progId="Equation.3">
                    <p:embed/>
                  </p:oleObj>
                </mc:Choice>
                <mc:Fallback>
                  <p:oleObj name="公式" r:id="rId8" imgW="372960" imgH="248760" progId="Equation.3">
                    <p:embed/>
                    <p:pic>
                      <p:nvPicPr>
                        <p:cNvPr id="0" name="Picture 3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583"/>
                          <a:ext cx="441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906" name="Text Box 18"/>
            <p:cNvSpPr txBox="1">
              <a:spLocks noChangeArrowheads="1"/>
            </p:cNvSpPr>
            <p:nvPr/>
          </p:nvSpPr>
          <p:spPr bwMode="auto">
            <a:xfrm>
              <a:off x="768" y="1899"/>
              <a:ext cx="912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二变量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62000" y="3505200"/>
            <a:ext cx="3429000" cy="2433638"/>
            <a:chOff x="2496" y="1509"/>
            <a:chExt cx="2160" cy="1533"/>
          </a:xfrm>
        </p:grpSpPr>
        <p:sp>
          <p:nvSpPr>
            <p:cNvPr id="68661" name="Text Box 20"/>
            <p:cNvSpPr txBox="1">
              <a:spLocks noChangeArrowheads="1"/>
            </p:cNvSpPr>
            <p:nvPr/>
          </p:nvSpPr>
          <p:spPr bwMode="auto">
            <a:xfrm>
              <a:off x="2688" y="1509"/>
              <a:ext cx="432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BC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68662" name="Group 21"/>
            <p:cNvGrpSpPr>
              <a:grpSpLocks/>
            </p:cNvGrpSpPr>
            <p:nvPr/>
          </p:nvGrpSpPr>
          <p:grpSpPr bwMode="auto">
            <a:xfrm>
              <a:off x="2496" y="1632"/>
              <a:ext cx="2160" cy="1410"/>
              <a:chOff x="2352" y="864"/>
              <a:chExt cx="2160" cy="1410"/>
            </a:xfrm>
          </p:grpSpPr>
          <p:sp>
            <p:nvSpPr>
              <p:cNvPr id="68663" name="Rectangle 22"/>
              <p:cNvSpPr>
                <a:spLocks noChangeArrowheads="1"/>
              </p:cNvSpPr>
              <p:nvPr/>
            </p:nvSpPr>
            <p:spPr bwMode="auto">
              <a:xfrm>
                <a:off x="2784" y="1152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8664" name="Line 23"/>
              <p:cNvSpPr>
                <a:spLocks noChangeShapeType="1"/>
              </p:cNvSpPr>
              <p:nvPr/>
            </p:nvSpPr>
            <p:spPr bwMode="auto">
              <a:xfrm>
                <a:off x="2784" y="1536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5" name="Line 24"/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6" name="Line 25"/>
              <p:cNvSpPr>
                <a:spLocks noChangeShapeType="1"/>
              </p:cNvSpPr>
              <p:nvPr/>
            </p:nvSpPr>
            <p:spPr bwMode="auto">
              <a:xfrm flipH="1" flipV="1">
                <a:off x="2544" y="912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7" name="Text Box 26"/>
              <p:cNvSpPr txBox="1">
                <a:spLocks noChangeArrowheads="1"/>
              </p:cNvSpPr>
              <p:nvPr/>
            </p:nvSpPr>
            <p:spPr bwMode="auto">
              <a:xfrm>
                <a:off x="2352" y="885"/>
                <a:ext cx="336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</a:t>
                </a:r>
                <a:endPara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8668" name="Text Box 27"/>
              <p:cNvSpPr txBox="1">
                <a:spLocks noChangeArrowheads="1"/>
              </p:cNvSpPr>
              <p:nvPr/>
            </p:nvSpPr>
            <p:spPr bwMode="auto">
              <a:xfrm>
                <a:off x="2784" y="885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00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8669" name="Text Box 28"/>
              <p:cNvSpPr txBox="1">
                <a:spLocks noChangeArrowheads="1"/>
              </p:cNvSpPr>
              <p:nvPr/>
            </p:nvSpPr>
            <p:spPr bwMode="auto">
              <a:xfrm>
                <a:off x="2496" y="1536"/>
                <a:ext cx="3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8670" name="Text Box 29"/>
              <p:cNvSpPr txBox="1">
                <a:spLocks noChangeArrowheads="1"/>
              </p:cNvSpPr>
              <p:nvPr/>
            </p:nvSpPr>
            <p:spPr bwMode="auto">
              <a:xfrm>
                <a:off x="2496" y="1200"/>
                <a:ext cx="336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  <a:endPara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68671" name="Object 30"/>
              <p:cNvGraphicFramePr>
                <a:graphicFrameLocks noChangeAspect="1"/>
              </p:cNvGraphicFramePr>
              <p:nvPr/>
            </p:nvGraphicFramePr>
            <p:xfrm>
              <a:off x="2832" y="1200"/>
              <a:ext cx="325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267840" imgH="286920" progId="Equation.3">
                      <p:embed/>
                    </p:oleObj>
                  </mc:Choice>
                  <mc:Fallback>
                    <p:oleObj name="公式" r:id="rId10" imgW="267840" imgH="286920" progId="Equation.3">
                      <p:embed/>
                      <p:pic>
                        <p:nvPicPr>
                          <p:cNvPr id="0" name="Picture 3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1200"/>
                            <a:ext cx="325" cy="3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672" name="Rectangle 31"/>
              <p:cNvSpPr>
                <a:spLocks noChangeArrowheads="1"/>
              </p:cNvSpPr>
              <p:nvPr/>
            </p:nvSpPr>
            <p:spPr bwMode="auto">
              <a:xfrm>
                <a:off x="3648" y="1152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8673" name="Line 32"/>
              <p:cNvSpPr>
                <a:spLocks noChangeShapeType="1"/>
              </p:cNvSpPr>
              <p:nvPr/>
            </p:nvSpPr>
            <p:spPr bwMode="auto">
              <a:xfrm>
                <a:off x="3648" y="1536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4" name="Line 33"/>
              <p:cNvSpPr>
                <a:spLocks noChangeShapeType="1"/>
              </p:cNvSpPr>
              <p:nvPr/>
            </p:nvSpPr>
            <p:spPr bwMode="auto">
              <a:xfrm>
                <a:off x="4080" y="1152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5" name="Text Box 34"/>
              <p:cNvSpPr txBox="1">
                <a:spLocks noChangeArrowheads="1"/>
              </p:cNvSpPr>
              <p:nvPr/>
            </p:nvSpPr>
            <p:spPr bwMode="auto">
              <a:xfrm>
                <a:off x="3216" y="86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01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8676" name="Text Box 35"/>
              <p:cNvSpPr txBox="1">
                <a:spLocks noChangeArrowheads="1"/>
              </p:cNvSpPr>
              <p:nvPr/>
            </p:nvSpPr>
            <p:spPr bwMode="auto">
              <a:xfrm>
                <a:off x="3648" y="86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11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8677" name="Text Box 36"/>
              <p:cNvSpPr txBox="1">
                <a:spLocks noChangeArrowheads="1"/>
              </p:cNvSpPr>
              <p:nvPr/>
            </p:nvSpPr>
            <p:spPr bwMode="auto">
              <a:xfrm>
                <a:off x="4080" y="86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10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65925" name="Rectangle 37"/>
              <p:cNvSpPr>
                <a:spLocks noChangeArrowheads="1"/>
              </p:cNvSpPr>
              <p:nvPr/>
            </p:nvSpPr>
            <p:spPr bwMode="auto">
              <a:xfrm>
                <a:off x="3258" y="1920"/>
                <a:ext cx="791" cy="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fontAlgn="auto">
                  <a:lnSpc>
                    <a:spcPct val="110000"/>
                  </a:lnSpc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三变量</a:t>
                </a:r>
              </a:p>
            </p:txBody>
          </p:sp>
          <p:graphicFrame>
            <p:nvGraphicFramePr>
              <p:cNvPr id="68679" name="Object 38"/>
              <p:cNvGraphicFramePr>
                <a:graphicFrameLocks noChangeAspect="1"/>
              </p:cNvGraphicFramePr>
              <p:nvPr/>
            </p:nvGraphicFramePr>
            <p:xfrm>
              <a:off x="3264" y="1200"/>
              <a:ext cx="325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267840" imgH="267840" progId="Equation.3">
                      <p:embed/>
                    </p:oleObj>
                  </mc:Choice>
                  <mc:Fallback>
                    <p:oleObj name="公式" r:id="rId12" imgW="267840" imgH="267840" progId="Equation.3">
                      <p:embed/>
                      <p:pic>
                        <p:nvPicPr>
                          <p:cNvPr id="0" name="Picture 3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1200"/>
                            <a:ext cx="325" cy="3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80" name="Object 39"/>
              <p:cNvGraphicFramePr>
                <a:graphicFrameLocks noChangeAspect="1"/>
              </p:cNvGraphicFramePr>
              <p:nvPr/>
            </p:nvGraphicFramePr>
            <p:xfrm>
              <a:off x="3696" y="1200"/>
              <a:ext cx="325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4" imgW="267840" imgH="286920" progId="Equation.3">
                      <p:embed/>
                    </p:oleObj>
                  </mc:Choice>
                  <mc:Fallback>
                    <p:oleObj name="公式" r:id="rId14" imgW="267840" imgH="286920" progId="Equation.3">
                      <p:embed/>
                      <p:pic>
                        <p:nvPicPr>
                          <p:cNvPr id="0" name="Picture 3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200"/>
                            <a:ext cx="325" cy="3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81" name="Object 40"/>
              <p:cNvGraphicFramePr>
                <a:graphicFrameLocks noChangeAspect="1"/>
              </p:cNvGraphicFramePr>
              <p:nvPr/>
            </p:nvGraphicFramePr>
            <p:xfrm>
              <a:off x="4128" y="1200"/>
              <a:ext cx="325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6" imgW="267840" imgH="267840" progId="Equation.3">
                      <p:embed/>
                    </p:oleObj>
                  </mc:Choice>
                  <mc:Fallback>
                    <p:oleObj name="公式" r:id="rId16" imgW="267840" imgH="267840" progId="Equation.3">
                      <p:embed/>
                      <p:pic>
                        <p:nvPicPr>
                          <p:cNvPr id="0" name="Picture 3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200"/>
                            <a:ext cx="325" cy="3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82" name="Object 41"/>
              <p:cNvGraphicFramePr>
                <a:graphicFrameLocks noChangeAspect="1"/>
              </p:cNvGraphicFramePr>
              <p:nvPr/>
            </p:nvGraphicFramePr>
            <p:xfrm>
              <a:off x="2832" y="1536"/>
              <a:ext cx="325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8" imgW="267840" imgH="267840" progId="Equation.3">
                      <p:embed/>
                    </p:oleObj>
                  </mc:Choice>
                  <mc:Fallback>
                    <p:oleObj name="公式" r:id="rId18" imgW="267840" imgH="267840" progId="Equation.3">
                      <p:embed/>
                      <p:pic>
                        <p:nvPicPr>
                          <p:cNvPr id="0" name="Picture 3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1536"/>
                            <a:ext cx="325" cy="3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83" name="Object 42"/>
              <p:cNvGraphicFramePr>
                <a:graphicFrameLocks noChangeAspect="1"/>
              </p:cNvGraphicFramePr>
              <p:nvPr/>
            </p:nvGraphicFramePr>
            <p:xfrm>
              <a:off x="3264" y="1536"/>
              <a:ext cx="325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0" imgW="267840" imgH="286920" progId="Equation.3">
                      <p:embed/>
                    </p:oleObj>
                  </mc:Choice>
                  <mc:Fallback>
                    <p:oleObj name="公式" r:id="rId20" imgW="267840" imgH="286920" progId="Equation.3">
                      <p:embed/>
                      <p:pic>
                        <p:nvPicPr>
                          <p:cNvPr id="0" name="Picture 3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1536"/>
                            <a:ext cx="325" cy="3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84" name="Object 43"/>
              <p:cNvGraphicFramePr>
                <a:graphicFrameLocks noChangeAspect="1"/>
              </p:cNvGraphicFramePr>
              <p:nvPr/>
            </p:nvGraphicFramePr>
            <p:xfrm>
              <a:off x="3696" y="1536"/>
              <a:ext cx="325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2" imgW="267840" imgH="267840" progId="Equation.3">
                      <p:embed/>
                    </p:oleObj>
                  </mc:Choice>
                  <mc:Fallback>
                    <p:oleObj name="公式" r:id="rId22" imgW="267840" imgH="267840" progId="Equation.3">
                      <p:embed/>
                      <p:pic>
                        <p:nvPicPr>
                          <p:cNvPr id="0" name="Picture 3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536"/>
                            <a:ext cx="325" cy="3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85" name="Object 44"/>
              <p:cNvGraphicFramePr>
                <a:graphicFrameLocks noChangeAspect="1"/>
              </p:cNvGraphicFramePr>
              <p:nvPr/>
            </p:nvGraphicFramePr>
            <p:xfrm>
              <a:off x="4128" y="1536"/>
              <a:ext cx="325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4" imgW="267840" imgH="286920" progId="Equation.3">
                      <p:embed/>
                    </p:oleObj>
                  </mc:Choice>
                  <mc:Fallback>
                    <p:oleObj name="公式" r:id="rId24" imgW="267840" imgH="286920" progId="Equation.3">
                      <p:embed/>
                      <p:pic>
                        <p:nvPicPr>
                          <p:cNvPr id="0" name="Picture 3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536"/>
                            <a:ext cx="325" cy="3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65933" name="AutoShape 45"/>
          <p:cNvSpPr>
            <a:spLocks noChangeArrowheads="1"/>
          </p:cNvSpPr>
          <p:nvPr/>
        </p:nvSpPr>
        <p:spPr bwMode="auto">
          <a:xfrm>
            <a:off x="4724400" y="4419600"/>
            <a:ext cx="1752600" cy="1447800"/>
          </a:xfrm>
          <a:prstGeom prst="wedgeRoundRectCallout">
            <a:avLst>
              <a:gd name="adj1" fmla="val -90671"/>
              <a:gd name="adj2" fmla="val -43639"/>
              <a:gd name="adj3" fmla="val 16667"/>
            </a:avLst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二进制数对</a:t>
            </a:r>
          </a:p>
          <a:p>
            <a:pPr algn="ctr"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应的十进制</a:t>
            </a:r>
          </a:p>
          <a:p>
            <a:pPr algn="ctr"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数编号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114800" y="762000"/>
            <a:ext cx="3581400" cy="3686175"/>
            <a:chOff x="2592" y="480"/>
            <a:chExt cx="2256" cy="2322"/>
          </a:xfrm>
        </p:grpSpPr>
        <p:sp>
          <p:nvSpPr>
            <p:cNvPr id="68621" name="Rectangle 47"/>
            <p:cNvSpPr>
              <a:spLocks noChangeArrowheads="1"/>
            </p:cNvSpPr>
            <p:nvPr/>
          </p:nvSpPr>
          <p:spPr bwMode="auto">
            <a:xfrm>
              <a:off x="3120" y="912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8622" name="Line 48"/>
            <p:cNvSpPr>
              <a:spLocks noChangeShapeType="1"/>
            </p:cNvSpPr>
            <p:nvPr/>
          </p:nvSpPr>
          <p:spPr bwMode="auto">
            <a:xfrm>
              <a:off x="3120" y="1296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3" name="Line 49"/>
            <p:cNvSpPr>
              <a:spLocks noChangeShapeType="1"/>
            </p:cNvSpPr>
            <p:nvPr/>
          </p:nvSpPr>
          <p:spPr bwMode="auto">
            <a:xfrm>
              <a:off x="3552" y="912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4" name="Line 50"/>
            <p:cNvSpPr>
              <a:spLocks noChangeShapeType="1"/>
            </p:cNvSpPr>
            <p:nvPr/>
          </p:nvSpPr>
          <p:spPr bwMode="auto">
            <a:xfrm flipH="1" flipV="1">
              <a:off x="2880" y="672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5" name="Text Box 51"/>
            <p:cNvSpPr txBox="1">
              <a:spLocks noChangeArrowheads="1"/>
            </p:cNvSpPr>
            <p:nvPr/>
          </p:nvSpPr>
          <p:spPr bwMode="auto">
            <a:xfrm>
              <a:off x="2592" y="645"/>
              <a:ext cx="432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AB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8626" name="Text Box 52"/>
            <p:cNvSpPr txBox="1">
              <a:spLocks noChangeArrowheads="1"/>
            </p:cNvSpPr>
            <p:nvPr/>
          </p:nvSpPr>
          <p:spPr bwMode="auto">
            <a:xfrm>
              <a:off x="3120" y="645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00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68627" name="Object 53"/>
            <p:cNvGraphicFramePr>
              <a:graphicFrameLocks noChangeAspect="1"/>
            </p:cNvGraphicFramePr>
            <p:nvPr/>
          </p:nvGraphicFramePr>
          <p:xfrm>
            <a:off x="3168" y="960"/>
            <a:ext cx="32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267840" imgH="286920" progId="Equation.3">
                    <p:embed/>
                  </p:oleObj>
                </mc:Choice>
                <mc:Fallback>
                  <p:oleObj name="公式" r:id="rId26" imgW="267840" imgH="286920" progId="Equation.3">
                    <p:embed/>
                    <p:pic>
                      <p:nvPicPr>
                        <p:cNvPr id="0" name="Picture 3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960"/>
                          <a:ext cx="325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8" name="Rectangle 54"/>
            <p:cNvSpPr>
              <a:spLocks noChangeArrowheads="1"/>
            </p:cNvSpPr>
            <p:nvPr/>
          </p:nvSpPr>
          <p:spPr bwMode="auto">
            <a:xfrm>
              <a:off x="3984" y="912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8629" name="Line 55"/>
            <p:cNvSpPr>
              <a:spLocks noChangeShapeType="1"/>
            </p:cNvSpPr>
            <p:nvPr/>
          </p:nvSpPr>
          <p:spPr bwMode="auto">
            <a:xfrm>
              <a:off x="3984" y="1296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0" name="Line 56"/>
            <p:cNvSpPr>
              <a:spLocks noChangeShapeType="1"/>
            </p:cNvSpPr>
            <p:nvPr/>
          </p:nvSpPr>
          <p:spPr bwMode="auto">
            <a:xfrm>
              <a:off x="4416" y="912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1" name="Text Box 57"/>
            <p:cNvSpPr txBox="1">
              <a:spLocks noChangeArrowheads="1"/>
            </p:cNvSpPr>
            <p:nvPr/>
          </p:nvSpPr>
          <p:spPr bwMode="auto">
            <a:xfrm>
              <a:off x="3552" y="624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8632" name="Text Box 58"/>
            <p:cNvSpPr txBox="1">
              <a:spLocks noChangeArrowheads="1"/>
            </p:cNvSpPr>
            <p:nvPr/>
          </p:nvSpPr>
          <p:spPr bwMode="auto">
            <a:xfrm>
              <a:off x="3984" y="624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8633" name="Text Box 59"/>
            <p:cNvSpPr txBox="1">
              <a:spLocks noChangeArrowheads="1"/>
            </p:cNvSpPr>
            <p:nvPr/>
          </p:nvSpPr>
          <p:spPr bwMode="auto">
            <a:xfrm>
              <a:off x="4416" y="624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10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68634" name="Object 60"/>
            <p:cNvGraphicFramePr>
              <a:graphicFrameLocks noChangeAspect="1"/>
            </p:cNvGraphicFramePr>
            <p:nvPr/>
          </p:nvGraphicFramePr>
          <p:xfrm>
            <a:off x="3600" y="960"/>
            <a:ext cx="32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267840" imgH="267840" progId="Equation.3">
                    <p:embed/>
                  </p:oleObj>
                </mc:Choice>
                <mc:Fallback>
                  <p:oleObj name="公式" r:id="rId28" imgW="267840" imgH="267840" progId="Equation.3">
                    <p:embed/>
                    <p:pic>
                      <p:nvPicPr>
                        <p:cNvPr id="0" name="Picture 3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960"/>
                          <a:ext cx="325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5" name="Object 61"/>
            <p:cNvGraphicFramePr>
              <a:graphicFrameLocks noChangeAspect="1"/>
            </p:cNvGraphicFramePr>
            <p:nvPr/>
          </p:nvGraphicFramePr>
          <p:xfrm>
            <a:off x="4032" y="960"/>
            <a:ext cx="32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267840" imgH="286920" progId="Equation.3">
                    <p:embed/>
                  </p:oleObj>
                </mc:Choice>
                <mc:Fallback>
                  <p:oleObj name="公式" r:id="rId30" imgW="267840" imgH="286920" progId="Equation.3">
                    <p:embed/>
                    <p:pic>
                      <p:nvPicPr>
                        <p:cNvPr id="0" name="Picture 3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960"/>
                          <a:ext cx="325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6" name="Object 62"/>
            <p:cNvGraphicFramePr>
              <a:graphicFrameLocks noChangeAspect="1"/>
            </p:cNvGraphicFramePr>
            <p:nvPr/>
          </p:nvGraphicFramePr>
          <p:xfrm>
            <a:off x="4464" y="960"/>
            <a:ext cx="32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2" imgW="267840" imgH="267840" progId="Equation.3">
                    <p:embed/>
                  </p:oleObj>
                </mc:Choice>
                <mc:Fallback>
                  <p:oleObj name="公式" r:id="rId32" imgW="267840" imgH="267840" progId="Equation.3">
                    <p:embed/>
                    <p:pic>
                      <p:nvPicPr>
                        <p:cNvPr id="0" name="Picture 3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960"/>
                          <a:ext cx="325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7" name="Object 63"/>
            <p:cNvGraphicFramePr>
              <a:graphicFrameLocks noChangeAspect="1"/>
            </p:cNvGraphicFramePr>
            <p:nvPr/>
          </p:nvGraphicFramePr>
          <p:xfrm>
            <a:off x="3168" y="1296"/>
            <a:ext cx="32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4" imgW="267840" imgH="267840" progId="Equation.3">
                    <p:embed/>
                  </p:oleObj>
                </mc:Choice>
                <mc:Fallback>
                  <p:oleObj name="公式" r:id="rId34" imgW="267840" imgH="267840" progId="Equation.3">
                    <p:embed/>
                    <p:pic>
                      <p:nvPicPr>
                        <p:cNvPr id="0" name="Picture 3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296"/>
                          <a:ext cx="325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8" name="Object 64"/>
            <p:cNvGraphicFramePr>
              <a:graphicFrameLocks noChangeAspect="1"/>
            </p:cNvGraphicFramePr>
            <p:nvPr/>
          </p:nvGraphicFramePr>
          <p:xfrm>
            <a:off x="3600" y="1296"/>
            <a:ext cx="32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6" imgW="267840" imgH="286920" progId="Equation.3">
                    <p:embed/>
                  </p:oleObj>
                </mc:Choice>
                <mc:Fallback>
                  <p:oleObj name="公式" r:id="rId36" imgW="267840" imgH="286920" progId="Equation.3">
                    <p:embed/>
                    <p:pic>
                      <p:nvPicPr>
                        <p:cNvPr id="0" name="Picture 3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296"/>
                          <a:ext cx="325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9" name="Object 65"/>
            <p:cNvGraphicFramePr>
              <a:graphicFrameLocks noChangeAspect="1"/>
            </p:cNvGraphicFramePr>
            <p:nvPr/>
          </p:nvGraphicFramePr>
          <p:xfrm>
            <a:off x="4032" y="1296"/>
            <a:ext cx="32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8" imgW="267840" imgH="267840" progId="Equation.3">
                    <p:embed/>
                  </p:oleObj>
                </mc:Choice>
                <mc:Fallback>
                  <p:oleObj name="公式" r:id="rId38" imgW="267840" imgH="267840" progId="Equation.3">
                    <p:embed/>
                    <p:pic>
                      <p:nvPicPr>
                        <p:cNvPr id="0" name="Picture 3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296"/>
                          <a:ext cx="325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40" name="Object 66"/>
            <p:cNvGraphicFramePr>
              <a:graphicFrameLocks noChangeAspect="1"/>
            </p:cNvGraphicFramePr>
            <p:nvPr/>
          </p:nvGraphicFramePr>
          <p:xfrm>
            <a:off x="4464" y="1296"/>
            <a:ext cx="32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0" imgW="267840" imgH="286920" progId="Equation.3">
                    <p:embed/>
                  </p:oleObj>
                </mc:Choice>
                <mc:Fallback>
                  <p:oleObj name="公式" r:id="rId40" imgW="267840" imgH="286920" progId="Equation.3">
                    <p:embed/>
                    <p:pic>
                      <p:nvPicPr>
                        <p:cNvPr id="0" name="Picture 3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296"/>
                          <a:ext cx="325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41" name="Text Box 67"/>
            <p:cNvSpPr txBox="1">
              <a:spLocks noChangeArrowheads="1"/>
            </p:cNvSpPr>
            <p:nvPr/>
          </p:nvSpPr>
          <p:spPr bwMode="auto">
            <a:xfrm>
              <a:off x="2784" y="480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CD</a:t>
              </a:r>
            </a:p>
          </p:txBody>
        </p:sp>
        <p:sp>
          <p:nvSpPr>
            <p:cNvPr id="68642" name="Text Box 68"/>
            <p:cNvSpPr txBox="1">
              <a:spLocks noChangeArrowheads="1"/>
            </p:cNvSpPr>
            <p:nvPr/>
          </p:nvSpPr>
          <p:spPr bwMode="auto">
            <a:xfrm>
              <a:off x="2736" y="960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00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8643" name="Text Box 69"/>
            <p:cNvSpPr txBox="1">
              <a:spLocks noChangeArrowheads="1"/>
            </p:cNvSpPr>
            <p:nvPr/>
          </p:nvSpPr>
          <p:spPr bwMode="auto">
            <a:xfrm>
              <a:off x="2736" y="1296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8644" name="Text Box 70"/>
            <p:cNvSpPr txBox="1">
              <a:spLocks noChangeArrowheads="1"/>
            </p:cNvSpPr>
            <p:nvPr/>
          </p:nvSpPr>
          <p:spPr bwMode="auto">
            <a:xfrm>
              <a:off x="2736" y="1680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8645" name="Text Box 71"/>
            <p:cNvSpPr txBox="1">
              <a:spLocks noChangeArrowheads="1"/>
            </p:cNvSpPr>
            <p:nvPr/>
          </p:nvSpPr>
          <p:spPr bwMode="auto">
            <a:xfrm>
              <a:off x="2736" y="2064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10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65960" name="Rectangle 72"/>
            <p:cNvSpPr>
              <a:spLocks noChangeArrowheads="1"/>
            </p:cNvSpPr>
            <p:nvPr/>
          </p:nvSpPr>
          <p:spPr bwMode="auto">
            <a:xfrm>
              <a:off x="3549" y="2448"/>
              <a:ext cx="791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四变量</a:t>
              </a:r>
            </a:p>
          </p:txBody>
        </p:sp>
        <p:sp>
          <p:nvSpPr>
            <p:cNvPr id="68647" name="Rectangle 73"/>
            <p:cNvSpPr>
              <a:spLocks noChangeArrowheads="1"/>
            </p:cNvSpPr>
            <p:nvPr/>
          </p:nvSpPr>
          <p:spPr bwMode="auto">
            <a:xfrm>
              <a:off x="3120" y="1680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8648" name="Line 74"/>
            <p:cNvSpPr>
              <a:spLocks noChangeShapeType="1"/>
            </p:cNvSpPr>
            <p:nvPr/>
          </p:nvSpPr>
          <p:spPr bwMode="auto">
            <a:xfrm>
              <a:off x="3120" y="2064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9" name="Line 75"/>
            <p:cNvSpPr>
              <a:spLocks noChangeShapeType="1"/>
            </p:cNvSpPr>
            <p:nvPr/>
          </p:nvSpPr>
          <p:spPr bwMode="auto">
            <a:xfrm>
              <a:off x="3552" y="1680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650" name="Object 76"/>
            <p:cNvGraphicFramePr>
              <a:graphicFrameLocks noChangeAspect="1"/>
            </p:cNvGraphicFramePr>
            <p:nvPr/>
          </p:nvGraphicFramePr>
          <p:xfrm>
            <a:off x="3139" y="1738"/>
            <a:ext cx="38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2" imgW="325080" imgH="267840" progId="Equation.3">
                    <p:embed/>
                  </p:oleObj>
                </mc:Choice>
                <mc:Fallback>
                  <p:oleObj name="公式" r:id="rId42" imgW="325080" imgH="267840" progId="Equation.3">
                    <p:embed/>
                    <p:pic>
                      <p:nvPicPr>
                        <p:cNvPr id="0" name="Picture 3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9" y="1738"/>
                          <a:ext cx="383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51" name="Rectangle 77"/>
            <p:cNvSpPr>
              <a:spLocks noChangeArrowheads="1"/>
            </p:cNvSpPr>
            <p:nvPr/>
          </p:nvSpPr>
          <p:spPr bwMode="auto">
            <a:xfrm>
              <a:off x="3984" y="1680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8652" name="Line 78"/>
            <p:cNvSpPr>
              <a:spLocks noChangeShapeType="1"/>
            </p:cNvSpPr>
            <p:nvPr/>
          </p:nvSpPr>
          <p:spPr bwMode="auto">
            <a:xfrm>
              <a:off x="3984" y="2064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3" name="Line 79"/>
            <p:cNvSpPr>
              <a:spLocks noChangeShapeType="1"/>
            </p:cNvSpPr>
            <p:nvPr/>
          </p:nvSpPr>
          <p:spPr bwMode="auto">
            <a:xfrm>
              <a:off x="4416" y="1680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654" name="Object 80"/>
            <p:cNvGraphicFramePr>
              <a:graphicFrameLocks noChangeAspect="1"/>
            </p:cNvGraphicFramePr>
            <p:nvPr/>
          </p:nvGraphicFramePr>
          <p:xfrm>
            <a:off x="3571" y="1728"/>
            <a:ext cx="38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4" imgW="325080" imgH="267840" progId="Equation.3">
                    <p:embed/>
                  </p:oleObj>
                </mc:Choice>
                <mc:Fallback>
                  <p:oleObj name="公式" r:id="rId44" imgW="325080" imgH="267840" progId="Equation.3">
                    <p:embed/>
                    <p:pic>
                      <p:nvPicPr>
                        <p:cNvPr id="0" name="Picture 3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" y="1728"/>
                          <a:ext cx="383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5" name="Object 81"/>
            <p:cNvGraphicFramePr>
              <a:graphicFrameLocks noChangeAspect="1"/>
            </p:cNvGraphicFramePr>
            <p:nvPr/>
          </p:nvGraphicFramePr>
          <p:xfrm>
            <a:off x="4003" y="1728"/>
            <a:ext cx="383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6" imgW="325080" imgH="286920" progId="Equation.3">
                    <p:embed/>
                  </p:oleObj>
                </mc:Choice>
                <mc:Fallback>
                  <p:oleObj name="公式" r:id="rId46" imgW="325080" imgH="286920" progId="Equation.3">
                    <p:embed/>
                    <p:pic>
                      <p:nvPicPr>
                        <p:cNvPr id="0" name="Picture 3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3" y="1728"/>
                          <a:ext cx="383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6" name="Object 82"/>
            <p:cNvGraphicFramePr>
              <a:graphicFrameLocks noChangeAspect="1"/>
            </p:cNvGraphicFramePr>
            <p:nvPr/>
          </p:nvGraphicFramePr>
          <p:xfrm>
            <a:off x="4436" y="1728"/>
            <a:ext cx="38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8" imgW="325080" imgH="267840" progId="Equation.3">
                    <p:embed/>
                  </p:oleObj>
                </mc:Choice>
                <mc:Fallback>
                  <p:oleObj name="公式" r:id="rId48" imgW="325080" imgH="267840" progId="Equation.3">
                    <p:embed/>
                    <p:pic>
                      <p:nvPicPr>
                        <p:cNvPr id="0" name="Picture 3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6" y="1728"/>
                          <a:ext cx="382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7" name="Object 83"/>
            <p:cNvGraphicFramePr>
              <a:graphicFrameLocks noChangeAspect="1"/>
            </p:cNvGraphicFramePr>
            <p:nvPr/>
          </p:nvGraphicFramePr>
          <p:xfrm>
            <a:off x="3168" y="2054"/>
            <a:ext cx="32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0" imgW="267840" imgH="286920" progId="Equation.3">
                    <p:embed/>
                  </p:oleObj>
                </mc:Choice>
                <mc:Fallback>
                  <p:oleObj name="公式" r:id="rId50" imgW="267840" imgH="286920" progId="Equation.3">
                    <p:embed/>
                    <p:pic>
                      <p:nvPicPr>
                        <p:cNvPr id="0" name="Picture 3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054"/>
                          <a:ext cx="325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8" name="Object 84"/>
            <p:cNvGraphicFramePr>
              <a:graphicFrameLocks noChangeAspect="1"/>
            </p:cNvGraphicFramePr>
            <p:nvPr/>
          </p:nvGraphicFramePr>
          <p:xfrm>
            <a:off x="3600" y="2064"/>
            <a:ext cx="32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2" imgW="267840" imgH="286920" progId="Equation.3">
                    <p:embed/>
                  </p:oleObj>
                </mc:Choice>
                <mc:Fallback>
                  <p:oleObj name="公式" r:id="rId52" imgW="267840" imgH="286920" progId="Equation.3">
                    <p:embed/>
                    <p:pic>
                      <p:nvPicPr>
                        <p:cNvPr id="0" name="Picture 3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064"/>
                          <a:ext cx="325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9" name="Object 85"/>
            <p:cNvGraphicFramePr>
              <a:graphicFrameLocks noChangeAspect="1"/>
            </p:cNvGraphicFramePr>
            <p:nvPr/>
          </p:nvGraphicFramePr>
          <p:xfrm>
            <a:off x="4003" y="2064"/>
            <a:ext cx="38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4" imgW="325080" imgH="267840" progId="Equation.3">
                    <p:embed/>
                  </p:oleObj>
                </mc:Choice>
                <mc:Fallback>
                  <p:oleObj name="公式" r:id="rId54" imgW="325080" imgH="267840" progId="Equation.3">
                    <p:embed/>
                    <p:pic>
                      <p:nvPicPr>
                        <p:cNvPr id="0" name="Picture 3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3" y="2064"/>
                          <a:ext cx="383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60" name="Object 86"/>
            <p:cNvGraphicFramePr>
              <a:graphicFrameLocks noChangeAspect="1"/>
            </p:cNvGraphicFramePr>
            <p:nvPr/>
          </p:nvGraphicFramePr>
          <p:xfrm>
            <a:off x="4436" y="2064"/>
            <a:ext cx="382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6" imgW="325080" imgH="286920" progId="Equation.3">
                    <p:embed/>
                  </p:oleObj>
                </mc:Choice>
                <mc:Fallback>
                  <p:oleObj name="公式" r:id="rId56" imgW="325080" imgH="286920" progId="Equation.3">
                    <p:embed/>
                    <p:pic>
                      <p:nvPicPr>
                        <p:cNvPr id="0" name="Picture 3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6" y="2064"/>
                          <a:ext cx="382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4343400" y="911225"/>
            <a:ext cx="3124200" cy="2746375"/>
            <a:chOff x="2736" y="574"/>
            <a:chExt cx="1968" cy="1730"/>
          </a:xfrm>
        </p:grpSpPr>
        <p:sp>
          <p:nvSpPr>
            <p:cNvPr id="68619" name="AutoShape 88"/>
            <p:cNvSpPr>
              <a:spLocks/>
            </p:cNvSpPr>
            <p:nvPr/>
          </p:nvSpPr>
          <p:spPr bwMode="auto">
            <a:xfrm>
              <a:off x="2736" y="1056"/>
              <a:ext cx="96" cy="1248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8620" name="AutoShape 89"/>
            <p:cNvSpPr>
              <a:spLocks/>
            </p:cNvSpPr>
            <p:nvPr/>
          </p:nvSpPr>
          <p:spPr bwMode="auto">
            <a:xfrm rot="5364261">
              <a:off x="3935" y="-97"/>
              <a:ext cx="98" cy="1440"/>
            </a:xfrm>
            <a:prstGeom prst="leftBrace">
              <a:avLst>
                <a:gd name="adj1" fmla="val 12244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2743200" y="990600"/>
            <a:ext cx="1524000" cy="2514600"/>
            <a:chOff x="1728" y="624"/>
            <a:chExt cx="960" cy="1584"/>
          </a:xfrm>
        </p:grpSpPr>
        <p:sp>
          <p:nvSpPr>
            <p:cNvPr id="68617" name="AutoShape 91"/>
            <p:cNvSpPr>
              <a:spLocks noChangeArrowheads="1"/>
            </p:cNvSpPr>
            <p:nvPr/>
          </p:nvSpPr>
          <p:spPr bwMode="auto">
            <a:xfrm>
              <a:off x="1824" y="672"/>
              <a:ext cx="816" cy="1536"/>
            </a:xfrm>
            <a:prstGeom prst="wedgeRoundRectCallout">
              <a:avLst>
                <a:gd name="adj1" fmla="val 66301"/>
                <a:gd name="adj2" fmla="val 33009"/>
                <a:gd name="adj3" fmla="val 16667"/>
              </a:avLst>
            </a:prstGeom>
            <a:solidFill>
              <a:srgbClr val="FFFF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10000"/>
                </a:spcBef>
              </a:pPr>
              <a:endParaRPr lang="zh-CN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65980" name="Rectangle 92"/>
            <p:cNvSpPr>
              <a:spLocks noChangeArrowheads="1"/>
            </p:cNvSpPr>
            <p:nvPr/>
          </p:nvSpPr>
          <p:spPr bwMode="auto">
            <a:xfrm>
              <a:off x="1728" y="624"/>
              <a:ext cx="960" cy="1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10000"/>
                </a:spcBef>
                <a:spcAft>
                  <a:spcPts val="0"/>
                </a:spcAft>
                <a:defRPr/>
              </a:pP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algn="ctr" fontAlgn="auto"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任意两</a:t>
              </a:r>
            </a:p>
            <a:p>
              <a:pPr algn="ctr" fontAlgn="auto"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个相邻</a:t>
              </a:r>
            </a:p>
            <a:p>
              <a:pPr algn="ctr" fontAlgn="auto"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最小项</a:t>
              </a:r>
            </a:p>
            <a:p>
              <a:pPr algn="ctr" fontAlgn="auto"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之间只</a:t>
              </a:r>
            </a:p>
            <a:p>
              <a:pPr algn="ctr" fontAlgn="auto"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有一个</a:t>
              </a:r>
            </a:p>
            <a:p>
              <a:pPr algn="ctr" fontAlgn="auto"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变量改变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autoUpdateAnimBg="0"/>
      <p:bldP spid="16593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762000" y="623888"/>
            <a:ext cx="7551738" cy="1117600"/>
            <a:chOff x="432" y="768"/>
            <a:chExt cx="4757" cy="704"/>
          </a:xfrm>
        </p:grpSpPr>
        <p:sp>
          <p:nvSpPr>
            <p:cNvPr id="98307" name="Text Box 3"/>
            <p:cNvSpPr txBox="1">
              <a:spLocks noChangeArrowheads="1"/>
            </p:cNvSpPr>
            <p:nvPr/>
          </p:nvSpPr>
          <p:spPr bwMode="auto">
            <a:xfrm>
              <a:off x="480" y="768"/>
              <a:ext cx="4709" cy="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000018"/>
                  </a:solidFill>
                  <a:latin typeface="" pitchFamily="18" charset="0"/>
                  <a:ea typeface="+mn-ea"/>
                </a:rPr>
                <a:t>    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处理数字信号的电路称为数字电路</a:t>
              </a:r>
              <a:r>
                <a:rPr lang="zh-CN" altLang="en-US" sz="2800" b="1">
                  <a:solidFill>
                    <a:srgbClr val="00001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，它注重研究的是输入、输出信号之间的逻辑关系。</a:t>
              </a:r>
            </a:p>
          </p:txBody>
        </p:sp>
        <p:sp>
          <p:nvSpPr>
            <p:cNvPr id="98308" name="AutoShape 4"/>
            <p:cNvSpPr>
              <a:spLocks noChangeArrowheads="1"/>
            </p:cNvSpPr>
            <p:nvPr/>
          </p:nvSpPr>
          <p:spPr bwMode="auto">
            <a:xfrm>
              <a:off x="432" y="811"/>
              <a:ext cx="288" cy="293"/>
            </a:xfrm>
            <a:prstGeom prst="star5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762000" y="1766888"/>
            <a:ext cx="7467600" cy="1031875"/>
            <a:chOff x="720" y="2184"/>
            <a:chExt cx="4704" cy="650"/>
          </a:xfrm>
        </p:grpSpPr>
        <p:sp>
          <p:nvSpPr>
            <p:cNvPr id="98310" name="Rectangle 6"/>
            <p:cNvSpPr>
              <a:spLocks noChangeArrowheads="1"/>
            </p:cNvSpPr>
            <p:nvPr/>
          </p:nvSpPr>
          <p:spPr bwMode="auto">
            <a:xfrm>
              <a:off x="780" y="2184"/>
              <a:ext cx="4644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000018"/>
                  </a:solidFill>
                  <a:latin typeface="" pitchFamily="18" charset="0"/>
                  <a:ea typeface="+mn-ea"/>
                </a:rPr>
                <a:t>    </a:t>
              </a:r>
              <a:r>
                <a:rPr lang="zh-CN" altLang="en-US" sz="2800" b="1" dirty="0">
                  <a:solidFill>
                    <a:srgbClr val="00001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在</a:t>
              </a:r>
              <a:r>
                <a:rPr lang="zh-CN" altLang="en-US" sz="2800" b="1" dirty="0">
                  <a:solidFill>
                    <a:srgbClr val="00001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highlight>
                    <a:srgbClr val="FFFF00"/>
                  </a:highlight>
                  <a:latin typeface="" pitchFamily="18" charset="0"/>
                  <a:ea typeface="+mn-ea"/>
                </a:rPr>
                <a:t>数字电路中，晶体管一般工作在截止区和饱和区，起开关的作用</a:t>
              </a:r>
              <a:r>
                <a:rPr lang="zh-CN" altLang="en-US" sz="2800" b="1" dirty="0">
                  <a:solidFill>
                    <a:srgbClr val="00001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。</a:t>
              </a:r>
            </a:p>
          </p:txBody>
        </p:sp>
        <p:sp>
          <p:nvSpPr>
            <p:cNvPr id="98311" name="AutoShape 7"/>
            <p:cNvSpPr>
              <a:spLocks noChangeArrowheads="1"/>
            </p:cNvSpPr>
            <p:nvPr/>
          </p:nvSpPr>
          <p:spPr bwMode="auto">
            <a:xfrm>
              <a:off x="720" y="2208"/>
              <a:ext cx="288" cy="288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09600" y="2833688"/>
            <a:ext cx="7727950" cy="1052512"/>
            <a:chOff x="384" y="1680"/>
            <a:chExt cx="4868" cy="663"/>
          </a:xfrm>
        </p:grpSpPr>
        <p:sp>
          <p:nvSpPr>
            <p:cNvPr id="98313" name="Rectangle 9"/>
            <p:cNvSpPr>
              <a:spLocks noChangeArrowheads="1"/>
            </p:cNvSpPr>
            <p:nvPr/>
          </p:nvSpPr>
          <p:spPr bwMode="auto">
            <a:xfrm>
              <a:off x="384" y="1776"/>
              <a:ext cx="1016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脉冲信号</a:t>
              </a:r>
            </a:p>
          </p:txBody>
        </p:sp>
        <p:sp>
          <p:nvSpPr>
            <p:cNvPr id="6191" name="AutoShape 10"/>
            <p:cNvSpPr>
              <a:spLocks/>
            </p:cNvSpPr>
            <p:nvPr/>
          </p:nvSpPr>
          <p:spPr bwMode="auto">
            <a:xfrm>
              <a:off x="1440" y="1728"/>
              <a:ext cx="48" cy="576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98315" name="Rectangle 11"/>
            <p:cNvSpPr>
              <a:spLocks noChangeArrowheads="1"/>
            </p:cNvSpPr>
            <p:nvPr/>
          </p:nvSpPr>
          <p:spPr bwMode="auto">
            <a:xfrm>
              <a:off x="1536" y="1680"/>
              <a:ext cx="37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正脉冲：</a:t>
              </a:r>
              <a:r>
                <a:rPr lang="zh-CN" altLang="en-US" sz="2800" b="1">
                  <a:latin typeface="" pitchFamily="18" charset="0"/>
                  <a:ea typeface="+mn-ea"/>
                </a:rPr>
                <a:t>脉冲跃变后的值比初始值高</a:t>
              </a:r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1536" y="2016"/>
              <a:ext cx="37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负脉冲：</a:t>
              </a:r>
              <a:r>
                <a:rPr lang="zh-CN" altLang="en-US" sz="2800" b="1">
                  <a:latin typeface="" pitchFamily="18" charset="0"/>
                  <a:ea typeface="+mn-ea"/>
                </a:rPr>
                <a:t>脉冲跃变后的值比初始值低</a:t>
              </a:r>
            </a:p>
          </p:txBody>
        </p:sp>
      </p:grpSp>
      <p:sp>
        <p:nvSpPr>
          <p:cNvPr id="98317" name="Rectangle 13"/>
          <p:cNvSpPr>
            <a:spLocks noChangeArrowheads="1"/>
          </p:cNvSpPr>
          <p:nvPr/>
        </p:nvSpPr>
        <p:spPr bwMode="auto">
          <a:xfrm>
            <a:off x="990600" y="38862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00001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如：</a:t>
            </a: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209800" y="3886200"/>
            <a:ext cx="5170488" cy="1143000"/>
            <a:chOff x="1392" y="2448"/>
            <a:chExt cx="3257" cy="720"/>
          </a:xfrm>
        </p:grpSpPr>
        <p:grpSp>
          <p:nvGrpSpPr>
            <p:cNvPr id="6171" name="Group 15"/>
            <p:cNvGrpSpPr>
              <a:grpSpLocks/>
            </p:cNvGrpSpPr>
            <p:nvPr/>
          </p:nvGrpSpPr>
          <p:grpSpPr bwMode="auto">
            <a:xfrm>
              <a:off x="1392" y="2448"/>
              <a:ext cx="864" cy="720"/>
              <a:chOff x="1392" y="2352"/>
              <a:chExt cx="864" cy="720"/>
            </a:xfrm>
          </p:grpSpPr>
          <p:grpSp>
            <p:nvGrpSpPr>
              <p:cNvPr id="6182" name="Group 16"/>
              <p:cNvGrpSpPr>
                <a:grpSpLocks/>
              </p:cNvGrpSpPr>
              <p:nvPr/>
            </p:nvGrpSpPr>
            <p:grpSpPr bwMode="auto">
              <a:xfrm>
                <a:off x="1584" y="2544"/>
                <a:ext cx="672" cy="432"/>
                <a:chOff x="1584" y="2496"/>
                <a:chExt cx="672" cy="336"/>
              </a:xfrm>
            </p:grpSpPr>
            <p:sp>
              <p:nvSpPr>
                <p:cNvPr id="6185" name="Line 17"/>
                <p:cNvSpPr>
                  <a:spLocks noChangeShapeType="1"/>
                </p:cNvSpPr>
                <p:nvPr/>
              </p:nvSpPr>
              <p:spPr bwMode="auto">
                <a:xfrm>
                  <a:off x="1584" y="283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8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776" y="249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87" name="Line 19"/>
                <p:cNvSpPr>
                  <a:spLocks noChangeShapeType="1"/>
                </p:cNvSpPr>
                <p:nvPr/>
              </p:nvSpPr>
              <p:spPr bwMode="auto">
                <a:xfrm>
                  <a:off x="1776" y="2496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8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064" y="249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89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283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183" name="Text Box 22"/>
              <p:cNvSpPr txBox="1">
                <a:spLocks noChangeArrowheads="1"/>
              </p:cNvSpPr>
              <p:nvPr/>
            </p:nvSpPr>
            <p:spPr bwMode="auto">
              <a:xfrm>
                <a:off x="1392" y="2784"/>
                <a:ext cx="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" pitchFamily="18" charset="0"/>
                    <a:ea typeface="华文楷体" pitchFamily="2" charset="-122"/>
                  </a:rPr>
                  <a:t>0</a:t>
                </a:r>
              </a:p>
            </p:txBody>
          </p:sp>
          <p:sp>
            <p:nvSpPr>
              <p:cNvPr id="6184" name="Text Box 23"/>
              <p:cNvSpPr txBox="1">
                <a:spLocks noChangeArrowheads="1"/>
              </p:cNvSpPr>
              <p:nvPr/>
            </p:nvSpPr>
            <p:spPr bwMode="auto">
              <a:xfrm>
                <a:off x="1392" y="2352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" pitchFamily="18" charset="0"/>
                    <a:ea typeface="华文楷体" pitchFamily="2" charset="-122"/>
                  </a:rPr>
                  <a:t>+3V</a:t>
                </a:r>
              </a:p>
            </p:txBody>
          </p:sp>
        </p:grpSp>
        <p:grpSp>
          <p:nvGrpSpPr>
            <p:cNvPr id="6172" name="Group 24"/>
            <p:cNvGrpSpPr>
              <a:grpSpLocks/>
            </p:cNvGrpSpPr>
            <p:nvPr/>
          </p:nvGrpSpPr>
          <p:grpSpPr bwMode="auto">
            <a:xfrm>
              <a:off x="2544" y="2496"/>
              <a:ext cx="1056" cy="672"/>
              <a:chOff x="2544" y="2496"/>
              <a:chExt cx="1056" cy="672"/>
            </a:xfrm>
          </p:grpSpPr>
          <p:grpSp>
            <p:nvGrpSpPr>
              <p:cNvPr id="6174" name="Group 25"/>
              <p:cNvGrpSpPr>
                <a:grpSpLocks/>
              </p:cNvGrpSpPr>
              <p:nvPr/>
            </p:nvGrpSpPr>
            <p:grpSpPr bwMode="auto">
              <a:xfrm>
                <a:off x="2928" y="2640"/>
                <a:ext cx="672" cy="432"/>
                <a:chOff x="1584" y="2496"/>
                <a:chExt cx="672" cy="336"/>
              </a:xfrm>
            </p:grpSpPr>
            <p:sp>
              <p:nvSpPr>
                <p:cNvPr id="6177" name="Line 26"/>
                <p:cNvSpPr>
                  <a:spLocks noChangeShapeType="1"/>
                </p:cNvSpPr>
                <p:nvPr/>
              </p:nvSpPr>
              <p:spPr bwMode="auto">
                <a:xfrm>
                  <a:off x="1584" y="283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78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776" y="249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79" name="Line 28"/>
                <p:cNvSpPr>
                  <a:spLocks noChangeShapeType="1"/>
                </p:cNvSpPr>
                <p:nvPr/>
              </p:nvSpPr>
              <p:spPr bwMode="auto">
                <a:xfrm>
                  <a:off x="1776" y="2496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80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064" y="249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81" name="Line 30"/>
                <p:cNvSpPr>
                  <a:spLocks noChangeShapeType="1"/>
                </p:cNvSpPr>
                <p:nvPr/>
              </p:nvSpPr>
              <p:spPr bwMode="auto">
                <a:xfrm>
                  <a:off x="2064" y="283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175" name="Text Box 31"/>
              <p:cNvSpPr txBox="1">
                <a:spLocks noChangeArrowheads="1"/>
              </p:cNvSpPr>
              <p:nvPr/>
            </p:nvSpPr>
            <p:spPr bwMode="auto">
              <a:xfrm>
                <a:off x="2880" y="2496"/>
                <a:ext cx="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" pitchFamily="18" charset="0"/>
                    <a:ea typeface="华文楷体" pitchFamily="2" charset="-122"/>
                  </a:rPr>
                  <a:t>0</a:t>
                </a:r>
              </a:p>
            </p:txBody>
          </p:sp>
          <p:sp>
            <p:nvSpPr>
              <p:cNvPr id="6176" name="Text Box 32"/>
              <p:cNvSpPr txBox="1">
                <a:spLocks noChangeArrowheads="1"/>
              </p:cNvSpPr>
              <p:nvPr/>
            </p:nvSpPr>
            <p:spPr bwMode="auto">
              <a:xfrm>
                <a:off x="2544" y="2880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" pitchFamily="18" charset="0"/>
                    <a:ea typeface="华文楷体" pitchFamily="2" charset="-122"/>
                  </a:rPr>
                  <a:t>-3V</a:t>
                </a:r>
              </a:p>
            </p:txBody>
          </p:sp>
        </p:grp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840" y="2688"/>
              <a:ext cx="809" cy="345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正脉冲</a:t>
              </a:r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2057400" y="5029200"/>
            <a:ext cx="5399088" cy="1143000"/>
            <a:chOff x="1296" y="3168"/>
            <a:chExt cx="3401" cy="720"/>
          </a:xfrm>
        </p:grpSpPr>
        <p:grpSp>
          <p:nvGrpSpPr>
            <p:cNvPr id="6152" name="Group 35"/>
            <p:cNvGrpSpPr>
              <a:grpSpLocks/>
            </p:cNvGrpSpPr>
            <p:nvPr/>
          </p:nvGrpSpPr>
          <p:grpSpPr bwMode="auto">
            <a:xfrm>
              <a:off x="1296" y="3168"/>
              <a:ext cx="1056" cy="720"/>
              <a:chOff x="1296" y="3168"/>
              <a:chExt cx="1056" cy="720"/>
            </a:xfrm>
          </p:grpSpPr>
          <p:grpSp>
            <p:nvGrpSpPr>
              <p:cNvPr id="6163" name="Group 36"/>
              <p:cNvGrpSpPr>
                <a:grpSpLocks/>
              </p:cNvGrpSpPr>
              <p:nvPr/>
            </p:nvGrpSpPr>
            <p:grpSpPr bwMode="auto">
              <a:xfrm rot="10800000">
                <a:off x="1680" y="3360"/>
                <a:ext cx="672" cy="432"/>
                <a:chOff x="1584" y="2496"/>
                <a:chExt cx="672" cy="336"/>
              </a:xfrm>
            </p:grpSpPr>
            <p:sp>
              <p:nvSpPr>
                <p:cNvPr id="6166" name="Line 37"/>
                <p:cNvSpPr>
                  <a:spLocks noChangeShapeType="1"/>
                </p:cNvSpPr>
                <p:nvPr/>
              </p:nvSpPr>
              <p:spPr bwMode="auto">
                <a:xfrm>
                  <a:off x="1584" y="283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67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776" y="249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68" name="Line 39"/>
                <p:cNvSpPr>
                  <a:spLocks noChangeShapeType="1"/>
                </p:cNvSpPr>
                <p:nvPr/>
              </p:nvSpPr>
              <p:spPr bwMode="auto">
                <a:xfrm>
                  <a:off x="1776" y="2496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69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064" y="249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70" name="Line 41"/>
                <p:cNvSpPr>
                  <a:spLocks noChangeShapeType="1"/>
                </p:cNvSpPr>
                <p:nvPr/>
              </p:nvSpPr>
              <p:spPr bwMode="auto">
                <a:xfrm>
                  <a:off x="2064" y="283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164" name="Text Box 42"/>
              <p:cNvSpPr txBox="1">
                <a:spLocks noChangeArrowheads="1"/>
              </p:cNvSpPr>
              <p:nvPr/>
            </p:nvSpPr>
            <p:spPr bwMode="auto">
              <a:xfrm>
                <a:off x="1488" y="3600"/>
                <a:ext cx="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" pitchFamily="18" charset="0"/>
                    <a:ea typeface="华文楷体" pitchFamily="2" charset="-122"/>
                  </a:rPr>
                  <a:t>0</a:t>
                </a:r>
              </a:p>
            </p:txBody>
          </p:sp>
          <p:sp>
            <p:nvSpPr>
              <p:cNvPr id="6165" name="Text Box 43"/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" pitchFamily="18" charset="0"/>
                    <a:ea typeface="华文楷体" pitchFamily="2" charset="-122"/>
                  </a:rPr>
                  <a:t>+3V</a:t>
                </a:r>
              </a:p>
            </p:txBody>
          </p:sp>
        </p:grpSp>
        <p:grpSp>
          <p:nvGrpSpPr>
            <p:cNvPr id="6153" name="Group 44"/>
            <p:cNvGrpSpPr>
              <a:grpSpLocks/>
            </p:cNvGrpSpPr>
            <p:nvPr/>
          </p:nvGrpSpPr>
          <p:grpSpPr bwMode="auto">
            <a:xfrm>
              <a:off x="2592" y="3216"/>
              <a:ext cx="1008" cy="672"/>
              <a:chOff x="2544" y="3264"/>
              <a:chExt cx="1008" cy="672"/>
            </a:xfrm>
          </p:grpSpPr>
          <p:grpSp>
            <p:nvGrpSpPr>
              <p:cNvPr id="6155" name="Group 45"/>
              <p:cNvGrpSpPr>
                <a:grpSpLocks/>
              </p:cNvGrpSpPr>
              <p:nvPr/>
            </p:nvGrpSpPr>
            <p:grpSpPr bwMode="auto">
              <a:xfrm rot="10800000">
                <a:off x="2880" y="3408"/>
                <a:ext cx="672" cy="432"/>
                <a:chOff x="1584" y="2496"/>
                <a:chExt cx="672" cy="336"/>
              </a:xfrm>
            </p:grpSpPr>
            <p:sp>
              <p:nvSpPr>
                <p:cNvPr id="6158" name="Line 46"/>
                <p:cNvSpPr>
                  <a:spLocks noChangeShapeType="1"/>
                </p:cNvSpPr>
                <p:nvPr/>
              </p:nvSpPr>
              <p:spPr bwMode="auto">
                <a:xfrm>
                  <a:off x="1584" y="283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59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1776" y="249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60" name="Line 48"/>
                <p:cNvSpPr>
                  <a:spLocks noChangeShapeType="1"/>
                </p:cNvSpPr>
                <p:nvPr/>
              </p:nvSpPr>
              <p:spPr bwMode="auto">
                <a:xfrm>
                  <a:off x="1776" y="2496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61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2064" y="249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62" name="Line 50"/>
                <p:cNvSpPr>
                  <a:spLocks noChangeShapeType="1"/>
                </p:cNvSpPr>
                <p:nvPr/>
              </p:nvSpPr>
              <p:spPr bwMode="auto">
                <a:xfrm>
                  <a:off x="2064" y="283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156" name="Text Box 51"/>
              <p:cNvSpPr txBox="1">
                <a:spLocks noChangeArrowheads="1"/>
              </p:cNvSpPr>
              <p:nvPr/>
            </p:nvSpPr>
            <p:spPr bwMode="auto">
              <a:xfrm>
                <a:off x="2640" y="3264"/>
                <a:ext cx="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" pitchFamily="18" charset="0"/>
                    <a:ea typeface="华文楷体" pitchFamily="2" charset="-122"/>
                  </a:rPr>
                  <a:t>0</a:t>
                </a:r>
              </a:p>
            </p:txBody>
          </p:sp>
          <p:sp>
            <p:nvSpPr>
              <p:cNvPr id="6157" name="Text Box 52"/>
              <p:cNvSpPr txBox="1">
                <a:spLocks noChangeArrowheads="1"/>
              </p:cNvSpPr>
              <p:nvPr/>
            </p:nvSpPr>
            <p:spPr bwMode="auto">
              <a:xfrm>
                <a:off x="2544" y="3648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" pitchFamily="18" charset="0"/>
                    <a:ea typeface="华文楷体" pitchFamily="2" charset="-122"/>
                  </a:rPr>
                  <a:t>-3V</a:t>
                </a:r>
              </a:p>
            </p:txBody>
          </p:sp>
        </p:grpSp>
        <p:sp>
          <p:nvSpPr>
            <p:cNvPr id="98357" name="Rectangle 53"/>
            <p:cNvSpPr>
              <a:spLocks noChangeArrowheads="1"/>
            </p:cNvSpPr>
            <p:nvPr/>
          </p:nvSpPr>
          <p:spPr bwMode="auto">
            <a:xfrm>
              <a:off x="3888" y="3360"/>
              <a:ext cx="809" cy="345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负脉冲</a:t>
              </a:r>
              <a:endPara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7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838200" y="6096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( 2)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卡诺图</a:t>
            </a:r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619125" y="1166813"/>
            <a:ext cx="469265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）根据状态表画出卡诺图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762000" y="1828800"/>
            <a:ext cx="66198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如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5057775" y="1752600"/>
            <a:ext cx="3352800" cy="1871663"/>
            <a:chOff x="2928" y="1104"/>
            <a:chExt cx="2112" cy="1179"/>
          </a:xfrm>
        </p:grpSpPr>
        <p:sp>
          <p:nvSpPr>
            <p:cNvPr id="69661" name="Line 6"/>
            <p:cNvSpPr>
              <a:spLocks noChangeShapeType="1"/>
            </p:cNvSpPr>
            <p:nvPr/>
          </p:nvSpPr>
          <p:spPr bwMode="auto">
            <a:xfrm flipH="1" flipV="1">
              <a:off x="3072" y="1275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2" name="Text Box 8"/>
            <p:cNvSpPr txBox="1">
              <a:spLocks noChangeArrowheads="1"/>
            </p:cNvSpPr>
            <p:nvPr/>
          </p:nvSpPr>
          <p:spPr bwMode="auto">
            <a:xfrm>
              <a:off x="2928" y="1248"/>
              <a:ext cx="336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sz="2800" b="1" i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9663" name="Text Box 9"/>
            <p:cNvSpPr txBox="1">
              <a:spLocks noChangeArrowheads="1"/>
            </p:cNvSpPr>
            <p:nvPr/>
          </p:nvSpPr>
          <p:spPr bwMode="auto">
            <a:xfrm>
              <a:off x="3072" y="1104"/>
              <a:ext cx="432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BC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9664" name="Rectangle 10"/>
            <p:cNvSpPr>
              <a:spLocks noChangeArrowheads="1"/>
            </p:cNvSpPr>
            <p:nvPr/>
          </p:nvSpPr>
          <p:spPr bwMode="auto">
            <a:xfrm>
              <a:off x="3312" y="1515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9665" name="Line 11"/>
            <p:cNvSpPr>
              <a:spLocks noChangeShapeType="1"/>
            </p:cNvSpPr>
            <p:nvPr/>
          </p:nvSpPr>
          <p:spPr bwMode="auto">
            <a:xfrm>
              <a:off x="3312" y="1899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6" name="Line 12"/>
            <p:cNvSpPr>
              <a:spLocks noChangeShapeType="1"/>
            </p:cNvSpPr>
            <p:nvPr/>
          </p:nvSpPr>
          <p:spPr bwMode="auto">
            <a:xfrm>
              <a:off x="3744" y="1515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7" name="Text Box 13"/>
            <p:cNvSpPr txBox="1">
              <a:spLocks noChangeArrowheads="1"/>
            </p:cNvSpPr>
            <p:nvPr/>
          </p:nvSpPr>
          <p:spPr bwMode="auto">
            <a:xfrm>
              <a:off x="3312" y="1248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00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9668" name="Text Box 14"/>
            <p:cNvSpPr txBox="1">
              <a:spLocks noChangeArrowheads="1"/>
            </p:cNvSpPr>
            <p:nvPr/>
          </p:nvSpPr>
          <p:spPr bwMode="auto">
            <a:xfrm>
              <a:off x="3024" y="1920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9669" name="Text Box 15"/>
            <p:cNvSpPr txBox="1">
              <a:spLocks noChangeArrowheads="1"/>
            </p:cNvSpPr>
            <p:nvPr/>
          </p:nvSpPr>
          <p:spPr bwMode="auto">
            <a:xfrm>
              <a:off x="3024" y="1563"/>
              <a:ext cx="336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9670" name="Rectangle 16"/>
            <p:cNvSpPr>
              <a:spLocks noChangeArrowheads="1"/>
            </p:cNvSpPr>
            <p:nvPr/>
          </p:nvSpPr>
          <p:spPr bwMode="auto">
            <a:xfrm>
              <a:off x="4176" y="1515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9671" name="Line 17"/>
            <p:cNvSpPr>
              <a:spLocks noChangeShapeType="1"/>
            </p:cNvSpPr>
            <p:nvPr/>
          </p:nvSpPr>
          <p:spPr bwMode="auto">
            <a:xfrm>
              <a:off x="4176" y="1899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2" name="Line 18"/>
            <p:cNvSpPr>
              <a:spLocks noChangeShapeType="1"/>
            </p:cNvSpPr>
            <p:nvPr/>
          </p:nvSpPr>
          <p:spPr bwMode="auto">
            <a:xfrm>
              <a:off x="4608" y="1515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3" name="Text Box 19"/>
            <p:cNvSpPr txBox="1">
              <a:spLocks noChangeArrowheads="1"/>
            </p:cNvSpPr>
            <p:nvPr/>
          </p:nvSpPr>
          <p:spPr bwMode="auto">
            <a:xfrm>
              <a:off x="3744" y="1227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9674" name="Text Box 20"/>
            <p:cNvSpPr txBox="1">
              <a:spLocks noChangeArrowheads="1"/>
            </p:cNvSpPr>
            <p:nvPr/>
          </p:nvSpPr>
          <p:spPr bwMode="auto">
            <a:xfrm>
              <a:off x="4176" y="1227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9675" name="Text Box 21"/>
            <p:cNvSpPr txBox="1">
              <a:spLocks noChangeArrowheads="1"/>
            </p:cNvSpPr>
            <p:nvPr/>
          </p:nvSpPr>
          <p:spPr bwMode="auto">
            <a:xfrm>
              <a:off x="4608" y="1227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10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5819775" y="2438400"/>
            <a:ext cx="2357438" cy="1006475"/>
            <a:chOff x="3408" y="1536"/>
            <a:chExt cx="1485" cy="634"/>
          </a:xfrm>
        </p:grpSpPr>
        <p:sp>
          <p:nvSpPr>
            <p:cNvPr id="69657" name="Rectangle 22"/>
            <p:cNvSpPr>
              <a:spLocks noChangeArrowheads="1"/>
            </p:cNvSpPr>
            <p:nvPr/>
          </p:nvSpPr>
          <p:spPr bwMode="auto">
            <a:xfrm>
              <a:off x="3840" y="1536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9658" name="Rectangle 23"/>
            <p:cNvSpPr>
              <a:spLocks noChangeArrowheads="1"/>
            </p:cNvSpPr>
            <p:nvPr/>
          </p:nvSpPr>
          <p:spPr bwMode="auto">
            <a:xfrm>
              <a:off x="4704" y="1536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9659" name="Rectangle 24"/>
            <p:cNvSpPr>
              <a:spLocks noChangeArrowheads="1"/>
            </p:cNvSpPr>
            <p:nvPr/>
          </p:nvSpPr>
          <p:spPr bwMode="auto">
            <a:xfrm>
              <a:off x="3408" y="1920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69660" name="Rectangle 25"/>
            <p:cNvSpPr>
              <a:spLocks noChangeArrowheads="1"/>
            </p:cNvSpPr>
            <p:nvPr/>
          </p:nvSpPr>
          <p:spPr bwMode="auto">
            <a:xfrm>
              <a:off x="4320" y="1920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166938" name="AutoShape 26"/>
          <p:cNvSpPr>
            <a:spLocks noChangeArrowheads="1"/>
          </p:cNvSpPr>
          <p:nvPr/>
        </p:nvSpPr>
        <p:spPr bwMode="auto">
          <a:xfrm>
            <a:off x="4600575" y="2819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66939" name="Rectangle 27"/>
          <p:cNvSpPr>
            <a:spLocks noChangeArrowheads="1"/>
          </p:cNvSpPr>
          <p:nvPr/>
        </p:nvSpPr>
        <p:spPr bwMode="auto">
          <a:xfrm>
            <a:off x="5057775" y="3886200"/>
            <a:ext cx="3657600" cy="1530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将输出变量为“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”的填入对应的小方格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为“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”的可不填。</a:t>
            </a:r>
          </a:p>
        </p:txBody>
      </p:sp>
      <p:grpSp>
        <p:nvGrpSpPr>
          <p:cNvPr id="69641" name="Group 28"/>
          <p:cNvGrpSpPr>
            <a:grpSpLocks/>
          </p:cNvGrpSpPr>
          <p:nvPr/>
        </p:nvGrpSpPr>
        <p:grpSpPr bwMode="auto">
          <a:xfrm>
            <a:off x="990600" y="1981200"/>
            <a:ext cx="2682875" cy="3695700"/>
            <a:chOff x="624" y="1248"/>
            <a:chExt cx="1968" cy="2328"/>
          </a:xfrm>
        </p:grpSpPr>
        <p:grpSp>
          <p:nvGrpSpPr>
            <p:cNvPr id="69642" name="Group 29"/>
            <p:cNvGrpSpPr>
              <a:grpSpLocks/>
            </p:cNvGrpSpPr>
            <p:nvPr/>
          </p:nvGrpSpPr>
          <p:grpSpPr bwMode="auto">
            <a:xfrm>
              <a:off x="624" y="1248"/>
              <a:ext cx="1968" cy="2328"/>
              <a:chOff x="3024" y="1104"/>
              <a:chExt cx="1968" cy="2328"/>
            </a:xfrm>
          </p:grpSpPr>
          <p:sp>
            <p:nvSpPr>
              <p:cNvPr id="69644" name="Rectangle 30"/>
              <p:cNvSpPr>
                <a:spLocks noChangeArrowheads="1"/>
              </p:cNvSpPr>
              <p:nvPr/>
            </p:nvSpPr>
            <p:spPr bwMode="auto">
              <a:xfrm>
                <a:off x="3024" y="1422"/>
                <a:ext cx="1914" cy="330"/>
              </a:xfrm>
              <a:prstGeom prst="rect">
                <a:avLst/>
              </a:prstGeom>
              <a:noFill/>
              <a:ln w="9525" cap="sq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    </a:t>
                </a:r>
                <a:r>
                  <a:rPr lang="en-US" altLang="zh-CN" sz="2800" b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0     0    0     </a:t>
                </a: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  <a:endParaRPr lang="en-US" altLang="zh-CN" sz="2800" b="1">
                  <a:solidFill>
                    <a:srgbClr val="0066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grpSp>
            <p:nvGrpSpPr>
              <p:cNvPr id="69645" name="Group 31"/>
              <p:cNvGrpSpPr>
                <a:grpSpLocks/>
              </p:cNvGrpSpPr>
              <p:nvPr/>
            </p:nvGrpSpPr>
            <p:grpSpPr bwMode="auto">
              <a:xfrm>
                <a:off x="3216" y="1104"/>
                <a:ext cx="1776" cy="2328"/>
                <a:chOff x="3216" y="1104"/>
                <a:chExt cx="1776" cy="2328"/>
              </a:xfrm>
            </p:grpSpPr>
            <p:sp>
              <p:nvSpPr>
                <p:cNvPr id="69646" name="Line 32"/>
                <p:cNvSpPr>
                  <a:spLocks noChangeShapeType="1"/>
                </p:cNvSpPr>
                <p:nvPr/>
              </p:nvSpPr>
              <p:spPr bwMode="auto">
                <a:xfrm>
                  <a:off x="3360" y="1104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647" name="Line 33"/>
                <p:cNvSpPr>
                  <a:spLocks noChangeShapeType="1"/>
                </p:cNvSpPr>
                <p:nvPr/>
              </p:nvSpPr>
              <p:spPr bwMode="auto">
                <a:xfrm>
                  <a:off x="3360" y="1392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648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4512" y="1104"/>
                  <a:ext cx="0" cy="225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947" name="Rectangle 35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730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1" dirty="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  </a:t>
                  </a:r>
                  <a:r>
                    <a:rPr lang="en-US" altLang="zh-CN" sz="2800" b="1" i="1" dirty="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800" b="1" i="1" dirty="0">
                      <a:solidFill>
                        <a:srgbClr val="333300"/>
                      </a:solidFill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</a:t>
                  </a:r>
                  <a:r>
                    <a:rPr lang="en-US" altLang="zh-CN" sz="2800" b="1" dirty="0">
                      <a:solidFill>
                        <a:srgbClr val="333300"/>
                      </a:solidFill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 </a:t>
                  </a:r>
                  <a:r>
                    <a:rPr lang="en-US" altLang="zh-CN" sz="2800" b="1" i="1" dirty="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B</a:t>
                  </a:r>
                  <a:r>
                    <a:rPr lang="en-US" altLang="zh-CN" sz="2800" b="1" dirty="0">
                      <a:solidFill>
                        <a:srgbClr val="333300"/>
                      </a:solidFill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  </a:t>
                  </a:r>
                  <a:r>
                    <a:rPr lang="en-US" altLang="zh-CN" sz="2800" b="1" i="1" dirty="0">
                      <a:solidFill>
                        <a:srgbClr val="CC0000"/>
                      </a:solidFill>
                      <a:latin typeface="Times New Roman" pitchFamily="18" charset="0"/>
                      <a:ea typeface="+mn-ea"/>
                      <a:cs typeface="Times New Roman" pitchFamily="18" charset="0"/>
                    </a:rPr>
                    <a:t>C</a:t>
                  </a:r>
                  <a:r>
                    <a:rPr lang="en-US" altLang="zh-CN" sz="2800" b="1" dirty="0">
                      <a:solidFill>
                        <a:srgbClr val="333300"/>
                      </a:solidFill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    </a:t>
                  </a:r>
                  <a:r>
                    <a:rPr lang="en-US" altLang="zh-CN" sz="2800" b="1" i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Y</a:t>
                  </a:r>
                  <a:endParaRPr lang="en-US" altLang="zh-CN" sz="2800" b="1" i="1" dirty="0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69650" name="Rectangle 36"/>
                <p:cNvSpPr>
                  <a:spLocks noChangeArrowheads="1"/>
                </p:cNvSpPr>
                <p:nvPr/>
              </p:nvSpPr>
              <p:spPr bwMode="auto">
                <a:xfrm>
                  <a:off x="3360" y="1662"/>
                  <a:ext cx="1585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0     0    1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endParaRPr lang="en-US" altLang="zh-CN" sz="2800" b="1">
                    <a:solidFill>
                      <a:schemeClr val="bg1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69651" name="Rectangle 37"/>
                <p:cNvSpPr>
                  <a:spLocks noChangeArrowheads="1"/>
                </p:cNvSpPr>
                <p:nvPr/>
              </p:nvSpPr>
              <p:spPr bwMode="auto">
                <a:xfrm>
                  <a:off x="3360" y="1902"/>
                  <a:ext cx="1585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0     1    0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endParaRPr lang="en-US" altLang="zh-CN" sz="2800" b="1">
                    <a:solidFill>
                      <a:srgbClr val="FFFF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69652" name="Rectangle 38"/>
                <p:cNvSpPr>
                  <a:spLocks noChangeArrowheads="1"/>
                </p:cNvSpPr>
                <p:nvPr/>
              </p:nvSpPr>
              <p:spPr bwMode="auto">
                <a:xfrm>
                  <a:off x="3360" y="2142"/>
                  <a:ext cx="1585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0     1    1     </a:t>
                  </a:r>
                  <a:r>
                    <a:rPr lang="en-US" altLang="zh-CN" sz="28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69653" name="Rectangle 39"/>
                <p:cNvSpPr>
                  <a:spLocks noChangeArrowheads="1"/>
                </p:cNvSpPr>
                <p:nvPr/>
              </p:nvSpPr>
              <p:spPr bwMode="auto">
                <a:xfrm>
                  <a:off x="3360" y="2382"/>
                  <a:ext cx="1585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1     0    0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endParaRPr lang="en-US" altLang="zh-CN" sz="2800" b="1">
                    <a:solidFill>
                      <a:schemeClr val="bg1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69654" name="Rectangle 40"/>
                <p:cNvSpPr>
                  <a:spLocks noChangeArrowheads="1"/>
                </p:cNvSpPr>
                <p:nvPr/>
              </p:nvSpPr>
              <p:spPr bwMode="auto">
                <a:xfrm>
                  <a:off x="3360" y="2622"/>
                  <a:ext cx="1585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1     0    1     </a:t>
                  </a:r>
                  <a:r>
                    <a:rPr lang="en-US" altLang="zh-CN" sz="28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69655" name="Rectangle 41"/>
                <p:cNvSpPr>
                  <a:spLocks noChangeArrowheads="1"/>
                </p:cNvSpPr>
                <p:nvPr/>
              </p:nvSpPr>
              <p:spPr bwMode="auto">
                <a:xfrm>
                  <a:off x="3360" y="2862"/>
                  <a:ext cx="1585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1     1    0     </a:t>
                  </a:r>
                  <a:r>
                    <a:rPr lang="en-US" altLang="zh-CN" sz="28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69656" name="Rectangle 42"/>
                <p:cNvSpPr>
                  <a:spLocks noChangeArrowheads="1"/>
                </p:cNvSpPr>
                <p:nvPr/>
              </p:nvSpPr>
              <p:spPr bwMode="auto">
                <a:xfrm>
                  <a:off x="3360" y="3102"/>
                  <a:ext cx="1585" cy="330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1     1    1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endParaRPr lang="en-US" altLang="zh-CN" sz="2800" b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69643" name="Line 43"/>
            <p:cNvSpPr>
              <a:spLocks noChangeShapeType="1"/>
            </p:cNvSpPr>
            <p:nvPr/>
          </p:nvSpPr>
          <p:spPr bwMode="auto">
            <a:xfrm>
              <a:off x="912" y="3529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8" grpId="0" animBg="1"/>
      <p:bldP spid="166939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609600" y="6096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( 2)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卡诺图</a:t>
            </a:r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465138" y="1143000"/>
            <a:ext cx="4713287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）根据逻辑式画出卡诺图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819400"/>
            <a:ext cx="3352800" cy="1871663"/>
            <a:chOff x="432" y="1990"/>
            <a:chExt cx="2112" cy="1179"/>
          </a:xfrm>
        </p:grpSpPr>
        <p:sp>
          <p:nvSpPr>
            <p:cNvPr id="70667" name="Line 5"/>
            <p:cNvSpPr>
              <a:spLocks noChangeShapeType="1"/>
            </p:cNvSpPr>
            <p:nvPr/>
          </p:nvSpPr>
          <p:spPr bwMode="auto">
            <a:xfrm flipH="1" flipV="1">
              <a:off x="576" y="2160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0668" name="Group 6"/>
            <p:cNvGrpSpPr>
              <a:grpSpLocks/>
            </p:cNvGrpSpPr>
            <p:nvPr/>
          </p:nvGrpSpPr>
          <p:grpSpPr bwMode="auto">
            <a:xfrm>
              <a:off x="432" y="1990"/>
              <a:ext cx="2112" cy="1179"/>
              <a:chOff x="2928" y="1104"/>
              <a:chExt cx="2112" cy="1179"/>
            </a:xfrm>
          </p:grpSpPr>
          <p:sp>
            <p:nvSpPr>
              <p:cNvPr id="70669" name="Text Box 7"/>
              <p:cNvSpPr txBox="1">
                <a:spLocks noChangeArrowheads="1"/>
              </p:cNvSpPr>
              <p:nvPr/>
            </p:nvSpPr>
            <p:spPr bwMode="auto">
              <a:xfrm>
                <a:off x="2928" y="1248"/>
                <a:ext cx="336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</a:t>
                </a:r>
                <a:endPara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0670" name="Text Box 8"/>
              <p:cNvSpPr txBox="1">
                <a:spLocks noChangeArrowheads="1"/>
              </p:cNvSpPr>
              <p:nvPr/>
            </p:nvSpPr>
            <p:spPr bwMode="auto">
              <a:xfrm>
                <a:off x="3072" y="1104"/>
                <a:ext cx="432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BC</a:t>
                </a:r>
                <a:endPara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0671" name="Rectangle 9"/>
              <p:cNvSpPr>
                <a:spLocks noChangeArrowheads="1"/>
              </p:cNvSpPr>
              <p:nvPr/>
            </p:nvSpPr>
            <p:spPr bwMode="auto">
              <a:xfrm>
                <a:off x="3312" y="1515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0672" name="Line 10"/>
              <p:cNvSpPr>
                <a:spLocks noChangeShapeType="1"/>
              </p:cNvSpPr>
              <p:nvPr/>
            </p:nvSpPr>
            <p:spPr bwMode="auto">
              <a:xfrm>
                <a:off x="3312" y="1899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3" name="Line 11"/>
              <p:cNvSpPr>
                <a:spLocks noChangeShapeType="1"/>
              </p:cNvSpPr>
              <p:nvPr/>
            </p:nvSpPr>
            <p:spPr bwMode="auto">
              <a:xfrm>
                <a:off x="3744" y="1515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4" name="Text Box 12"/>
              <p:cNvSpPr txBox="1">
                <a:spLocks noChangeArrowheads="1"/>
              </p:cNvSpPr>
              <p:nvPr/>
            </p:nvSpPr>
            <p:spPr bwMode="auto">
              <a:xfrm>
                <a:off x="3312" y="1248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00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0675" name="Text Box 13"/>
              <p:cNvSpPr txBox="1">
                <a:spLocks noChangeArrowheads="1"/>
              </p:cNvSpPr>
              <p:nvPr/>
            </p:nvSpPr>
            <p:spPr bwMode="auto">
              <a:xfrm>
                <a:off x="3024" y="1920"/>
                <a:ext cx="3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0676" name="Text Box 14"/>
              <p:cNvSpPr txBox="1">
                <a:spLocks noChangeArrowheads="1"/>
              </p:cNvSpPr>
              <p:nvPr/>
            </p:nvSpPr>
            <p:spPr bwMode="auto">
              <a:xfrm>
                <a:off x="3024" y="1563"/>
                <a:ext cx="336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  <a:endPara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0677" name="Rectangle 15"/>
              <p:cNvSpPr>
                <a:spLocks noChangeArrowheads="1"/>
              </p:cNvSpPr>
              <p:nvPr/>
            </p:nvSpPr>
            <p:spPr bwMode="auto">
              <a:xfrm>
                <a:off x="4176" y="1515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0678" name="Line 16"/>
              <p:cNvSpPr>
                <a:spLocks noChangeShapeType="1"/>
              </p:cNvSpPr>
              <p:nvPr/>
            </p:nvSpPr>
            <p:spPr bwMode="auto">
              <a:xfrm>
                <a:off x="4176" y="1899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9" name="Line 17"/>
              <p:cNvSpPr>
                <a:spLocks noChangeShapeType="1"/>
              </p:cNvSpPr>
              <p:nvPr/>
            </p:nvSpPr>
            <p:spPr bwMode="auto">
              <a:xfrm>
                <a:off x="4608" y="1515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0" name="Text Box 18"/>
              <p:cNvSpPr txBox="1">
                <a:spLocks noChangeArrowheads="1"/>
              </p:cNvSpPr>
              <p:nvPr/>
            </p:nvSpPr>
            <p:spPr bwMode="auto">
              <a:xfrm>
                <a:off x="3744" y="1227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01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0681" name="Text Box 19"/>
              <p:cNvSpPr txBox="1">
                <a:spLocks noChangeArrowheads="1"/>
              </p:cNvSpPr>
              <p:nvPr/>
            </p:nvSpPr>
            <p:spPr bwMode="auto">
              <a:xfrm>
                <a:off x="4176" y="1227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11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0682" name="Text Box 20"/>
              <p:cNvSpPr txBox="1">
                <a:spLocks noChangeArrowheads="1"/>
              </p:cNvSpPr>
              <p:nvPr/>
            </p:nvSpPr>
            <p:spPr bwMode="auto">
              <a:xfrm>
                <a:off x="4608" y="1227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10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0683" name="Rectangle 21"/>
              <p:cNvSpPr>
                <a:spLocks noChangeArrowheads="1"/>
              </p:cNvSpPr>
              <p:nvPr/>
            </p:nvSpPr>
            <p:spPr bwMode="auto">
              <a:xfrm>
                <a:off x="3840" y="1536"/>
                <a:ext cx="1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0684" name="Rectangle 22"/>
              <p:cNvSpPr>
                <a:spLocks noChangeArrowheads="1"/>
              </p:cNvSpPr>
              <p:nvPr/>
            </p:nvSpPr>
            <p:spPr bwMode="auto">
              <a:xfrm>
                <a:off x="4704" y="1536"/>
                <a:ext cx="1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0685" name="Rectangle 23"/>
              <p:cNvSpPr>
                <a:spLocks noChangeArrowheads="1"/>
              </p:cNvSpPr>
              <p:nvPr/>
            </p:nvSpPr>
            <p:spPr bwMode="auto">
              <a:xfrm>
                <a:off x="3408" y="1920"/>
                <a:ext cx="1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0686" name="Rectangle 24"/>
              <p:cNvSpPr>
                <a:spLocks noChangeArrowheads="1"/>
              </p:cNvSpPr>
              <p:nvPr/>
            </p:nvSpPr>
            <p:spPr bwMode="auto">
              <a:xfrm>
                <a:off x="4320" y="1920"/>
                <a:ext cx="1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167961" name="Rectangle 25"/>
          <p:cNvSpPr>
            <a:spLocks noChangeArrowheads="1"/>
          </p:cNvSpPr>
          <p:nvPr/>
        </p:nvSpPr>
        <p:spPr bwMode="auto">
          <a:xfrm>
            <a:off x="4648200" y="2590800"/>
            <a:ext cx="3886200" cy="20002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将逻辑式中的最小项分别用“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1”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填入对应的小方格。如果逻辑式中最小项不全，可不填。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62000" y="1752600"/>
            <a:ext cx="6300788" cy="561975"/>
            <a:chOff x="480" y="1104"/>
            <a:chExt cx="3969" cy="354"/>
          </a:xfrm>
        </p:grpSpPr>
        <p:sp>
          <p:nvSpPr>
            <p:cNvPr id="167963" name="Rectangle 27"/>
            <p:cNvSpPr>
              <a:spLocks noChangeArrowheads="1"/>
            </p:cNvSpPr>
            <p:nvPr/>
          </p:nvSpPr>
          <p:spPr bwMode="auto">
            <a:xfrm>
              <a:off x="480" y="1104"/>
              <a:ext cx="417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如</a:t>
              </a: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:</a:t>
              </a:r>
            </a:p>
          </p:txBody>
        </p:sp>
        <p:graphicFrame>
          <p:nvGraphicFramePr>
            <p:cNvPr id="70666" name="Object 28"/>
            <p:cNvGraphicFramePr>
              <a:graphicFrameLocks noChangeAspect="1"/>
            </p:cNvGraphicFramePr>
            <p:nvPr/>
          </p:nvGraphicFramePr>
          <p:xfrm>
            <a:off x="832" y="1104"/>
            <a:ext cx="361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820960" imgH="248760" progId="Equation.3">
                    <p:embed/>
                  </p:oleObj>
                </mc:Choice>
                <mc:Fallback>
                  <p:oleObj name="公式" r:id="rId2" imgW="2820960" imgH="24876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" y="1104"/>
                          <a:ext cx="361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7965" name="AutoShape 29"/>
          <p:cNvSpPr>
            <a:spLocks noChangeArrowheads="1"/>
          </p:cNvSpPr>
          <p:nvPr/>
        </p:nvSpPr>
        <p:spPr bwMode="auto">
          <a:xfrm>
            <a:off x="2590800" y="2438400"/>
            <a:ext cx="381000" cy="533400"/>
          </a:xfrm>
          <a:prstGeom prst="downArrow">
            <a:avLst>
              <a:gd name="adj1" fmla="val 50000"/>
              <a:gd name="adj2" fmla="val 18751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67966" name="Rectangle 30"/>
          <p:cNvSpPr>
            <a:spLocks noChangeArrowheads="1"/>
          </p:cNvSpPr>
          <p:nvPr/>
        </p:nvSpPr>
        <p:spPr bwMode="auto">
          <a:xfrm>
            <a:off x="762000" y="4800600"/>
            <a:ext cx="74009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注意：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如果逻辑式不是由最小项构成，一般应先化为最小项，或按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7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方法填写。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1" grpId="0" animBg="1" autoUpdateAnimBg="0"/>
      <p:bldP spid="167965" grpId="0" animBg="1"/>
      <p:bldP spid="16796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762000" y="623888"/>
            <a:ext cx="5238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( 3)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应用卡诺图化简逻辑函数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4114800"/>
            <a:ext cx="3352800" cy="1871663"/>
            <a:chOff x="1152" y="1584"/>
            <a:chExt cx="2112" cy="1179"/>
          </a:xfrm>
        </p:grpSpPr>
        <p:sp>
          <p:nvSpPr>
            <p:cNvPr id="71700" name="Line 4"/>
            <p:cNvSpPr>
              <a:spLocks noChangeShapeType="1"/>
            </p:cNvSpPr>
            <p:nvPr/>
          </p:nvSpPr>
          <p:spPr bwMode="auto">
            <a:xfrm flipH="1" flipV="1">
              <a:off x="1296" y="1754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1" name="Text Box 5"/>
            <p:cNvSpPr txBox="1">
              <a:spLocks noChangeArrowheads="1"/>
            </p:cNvSpPr>
            <p:nvPr/>
          </p:nvSpPr>
          <p:spPr bwMode="auto">
            <a:xfrm>
              <a:off x="1152" y="1728"/>
              <a:ext cx="336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1702" name="Text Box 6"/>
            <p:cNvSpPr txBox="1">
              <a:spLocks noChangeArrowheads="1"/>
            </p:cNvSpPr>
            <p:nvPr/>
          </p:nvSpPr>
          <p:spPr bwMode="auto">
            <a:xfrm>
              <a:off x="1296" y="1584"/>
              <a:ext cx="432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BC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1703" name="Rectangle 7"/>
            <p:cNvSpPr>
              <a:spLocks noChangeArrowheads="1"/>
            </p:cNvSpPr>
            <p:nvPr/>
          </p:nvSpPr>
          <p:spPr bwMode="auto">
            <a:xfrm>
              <a:off x="1536" y="1995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1704" name="Line 8"/>
            <p:cNvSpPr>
              <a:spLocks noChangeShapeType="1"/>
            </p:cNvSpPr>
            <p:nvPr/>
          </p:nvSpPr>
          <p:spPr bwMode="auto">
            <a:xfrm>
              <a:off x="1536" y="2379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5" name="Line 9"/>
            <p:cNvSpPr>
              <a:spLocks noChangeShapeType="1"/>
            </p:cNvSpPr>
            <p:nvPr/>
          </p:nvSpPr>
          <p:spPr bwMode="auto">
            <a:xfrm>
              <a:off x="1968" y="1995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6" name="Text Box 10"/>
            <p:cNvSpPr txBox="1">
              <a:spLocks noChangeArrowheads="1"/>
            </p:cNvSpPr>
            <p:nvPr/>
          </p:nvSpPr>
          <p:spPr bwMode="auto">
            <a:xfrm>
              <a:off x="1536" y="1728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00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1707" name="Text Box 11"/>
            <p:cNvSpPr txBox="1">
              <a:spLocks noChangeArrowheads="1"/>
            </p:cNvSpPr>
            <p:nvPr/>
          </p:nvSpPr>
          <p:spPr bwMode="auto">
            <a:xfrm>
              <a:off x="1248" y="2400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1708" name="Text Box 12"/>
            <p:cNvSpPr txBox="1">
              <a:spLocks noChangeArrowheads="1"/>
            </p:cNvSpPr>
            <p:nvPr/>
          </p:nvSpPr>
          <p:spPr bwMode="auto">
            <a:xfrm>
              <a:off x="1248" y="2043"/>
              <a:ext cx="336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1709" name="Rectangle 13"/>
            <p:cNvSpPr>
              <a:spLocks noChangeArrowheads="1"/>
            </p:cNvSpPr>
            <p:nvPr/>
          </p:nvSpPr>
          <p:spPr bwMode="auto">
            <a:xfrm>
              <a:off x="2400" y="1995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1710" name="Line 14"/>
            <p:cNvSpPr>
              <a:spLocks noChangeShapeType="1"/>
            </p:cNvSpPr>
            <p:nvPr/>
          </p:nvSpPr>
          <p:spPr bwMode="auto">
            <a:xfrm>
              <a:off x="2400" y="2379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1" name="Line 15"/>
            <p:cNvSpPr>
              <a:spLocks noChangeShapeType="1"/>
            </p:cNvSpPr>
            <p:nvPr/>
          </p:nvSpPr>
          <p:spPr bwMode="auto">
            <a:xfrm>
              <a:off x="2832" y="1995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2" name="Text Box 16"/>
            <p:cNvSpPr txBox="1">
              <a:spLocks noChangeArrowheads="1"/>
            </p:cNvSpPr>
            <p:nvPr/>
          </p:nvSpPr>
          <p:spPr bwMode="auto">
            <a:xfrm>
              <a:off x="1968" y="1707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1713" name="Text Box 17"/>
            <p:cNvSpPr txBox="1">
              <a:spLocks noChangeArrowheads="1"/>
            </p:cNvSpPr>
            <p:nvPr/>
          </p:nvSpPr>
          <p:spPr bwMode="auto">
            <a:xfrm>
              <a:off x="2400" y="1707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1714" name="Text Box 18"/>
            <p:cNvSpPr txBox="1">
              <a:spLocks noChangeArrowheads="1"/>
            </p:cNvSpPr>
            <p:nvPr/>
          </p:nvSpPr>
          <p:spPr bwMode="auto">
            <a:xfrm>
              <a:off x="2832" y="1707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10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1715" name="Rectangle 19"/>
            <p:cNvSpPr>
              <a:spLocks noChangeArrowheads="1"/>
            </p:cNvSpPr>
            <p:nvPr/>
          </p:nvSpPr>
          <p:spPr bwMode="auto">
            <a:xfrm>
              <a:off x="2496" y="2016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1716" name="Rectangle 20"/>
            <p:cNvSpPr>
              <a:spLocks noChangeArrowheads="1"/>
            </p:cNvSpPr>
            <p:nvPr/>
          </p:nvSpPr>
          <p:spPr bwMode="auto">
            <a:xfrm>
              <a:off x="2928" y="2400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1717" name="Rectangle 21"/>
            <p:cNvSpPr>
              <a:spLocks noChangeArrowheads="1"/>
            </p:cNvSpPr>
            <p:nvPr/>
          </p:nvSpPr>
          <p:spPr bwMode="auto">
            <a:xfrm>
              <a:off x="2112" y="2400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1718" name="Rectangle 22"/>
            <p:cNvSpPr>
              <a:spLocks noChangeArrowheads="1"/>
            </p:cNvSpPr>
            <p:nvPr/>
          </p:nvSpPr>
          <p:spPr bwMode="auto">
            <a:xfrm>
              <a:off x="2496" y="2400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838200" y="2743200"/>
            <a:ext cx="6426200" cy="1019175"/>
            <a:chOff x="528" y="1728"/>
            <a:chExt cx="4048" cy="642"/>
          </a:xfrm>
        </p:grpSpPr>
        <p:sp>
          <p:nvSpPr>
            <p:cNvPr id="168984" name="Rectangle 24"/>
            <p:cNvSpPr>
              <a:spLocks noChangeArrowheads="1"/>
            </p:cNvSpPr>
            <p:nvPr/>
          </p:nvSpPr>
          <p:spPr bwMode="auto">
            <a:xfrm>
              <a:off x="528" y="1728"/>
              <a:ext cx="510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例</a:t>
              </a: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6.</a:t>
              </a:r>
            </a:p>
          </p:txBody>
        </p:sp>
        <p:graphicFrame>
          <p:nvGraphicFramePr>
            <p:cNvPr id="71698" name="Object 25"/>
            <p:cNvGraphicFramePr>
              <a:graphicFrameLocks noChangeAspect="1"/>
            </p:cNvGraphicFramePr>
            <p:nvPr/>
          </p:nvGraphicFramePr>
          <p:xfrm>
            <a:off x="1024" y="1728"/>
            <a:ext cx="355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763720" imgH="248760" progId="Equation.3">
                    <p:embed/>
                  </p:oleObj>
                </mc:Choice>
                <mc:Fallback>
                  <p:oleObj name="公式" r:id="rId2" imgW="2763720" imgH="24876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1728"/>
                          <a:ext cx="355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9" name="Rectangle 26"/>
            <p:cNvSpPr>
              <a:spLocks noChangeArrowheads="1"/>
            </p:cNvSpPr>
            <p:nvPr/>
          </p:nvSpPr>
          <p:spPr bwMode="auto">
            <a:xfrm>
              <a:off x="677" y="2016"/>
              <a:ext cx="2366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zh-CN" altLang="en-US" sz="2800" b="1">
                  <a:solidFill>
                    <a:schemeClr val="tx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用卡诺图表示并化简。</a:t>
              </a:r>
            </a:p>
          </p:txBody>
        </p:sp>
      </p:grpSp>
      <p:sp>
        <p:nvSpPr>
          <p:cNvPr id="168987" name="Rectangle 27"/>
          <p:cNvSpPr>
            <a:spLocks noChangeArrowheads="1"/>
          </p:cNvSpPr>
          <p:nvPr/>
        </p:nvSpPr>
        <p:spPr bwMode="auto">
          <a:xfrm>
            <a:off x="922338" y="3684588"/>
            <a:ext cx="12160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解：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Wingdings 2" pitchFamily="18" charset="2"/>
              </a:rPr>
              <a:t></a:t>
            </a:r>
            <a:endParaRPr lang="zh-CN" altLang="en-US" sz="3200" b="1">
              <a:solidFill>
                <a:schemeClr val="tx2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68988" name="Oval 28"/>
          <p:cNvSpPr>
            <a:spLocks noChangeArrowheads="1"/>
          </p:cNvSpPr>
          <p:nvPr/>
        </p:nvSpPr>
        <p:spPr bwMode="auto">
          <a:xfrm>
            <a:off x="3429000" y="4876800"/>
            <a:ext cx="381000" cy="9906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68989" name="Oval 29"/>
          <p:cNvSpPr>
            <a:spLocks noChangeArrowheads="1"/>
          </p:cNvSpPr>
          <p:nvPr/>
        </p:nvSpPr>
        <p:spPr bwMode="auto">
          <a:xfrm>
            <a:off x="2743200" y="5486400"/>
            <a:ext cx="1143000" cy="3810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68990" name="Oval 30"/>
          <p:cNvSpPr>
            <a:spLocks noChangeArrowheads="1"/>
          </p:cNvSpPr>
          <p:nvPr/>
        </p:nvSpPr>
        <p:spPr bwMode="auto">
          <a:xfrm>
            <a:off x="3352800" y="5486400"/>
            <a:ext cx="1143000" cy="3810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68991" name="Rectangle 31"/>
          <p:cNvSpPr>
            <a:spLocks noChangeArrowheads="1"/>
          </p:cNvSpPr>
          <p:nvPr/>
        </p:nvSpPr>
        <p:spPr bwMode="auto">
          <a:xfrm>
            <a:off x="5029200" y="3429000"/>
            <a:ext cx="34290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(a)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将取值为“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1”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的相邻小方格圈成圈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;</a:t>
            </a:r>
          </a:p>
        </p:txBody>
      </p:sp>
      <p:grpSp>
        <p:nvGrpSpPr>
          <p:cNvPr id="71690" name="Group 32"/>
          <p:cNvGrpSpPr>
            <a:grpSpLocks/>
          </p:cNvGrpSpPr>
          <p:nvPr/>
        </p:nvGrpSpPr>
        <p:grpSpPr bwMode="auto">
          <a:xfrm>
            <a:off x="1752600" y="1066800"/>
            <a:ext cx="5378450" cy="1552575"/>
            <a:chOff x="1104" y="672"/>
            <a:chExt cx="3388" cy="978"/>
          </a:xfrm>
        </p:grpSpPr>
        <p:sp>
          <p:nvSpPr>
            <p:cNvPr id="168993" name="Rectangle 33"/>
            <p:cNvSpPr>
              <a:spLocks noChangeArrowheads="1"/>
            </p:cNvSpPr>
            <p:nvPr/>
          </p:nvSpPr>
          <p:spPr bwMode="auto">
            <a:xfrm>
              <a:off x="1104" y="912"/>
              <a:ext cx="56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步骤</a:t>
              </a:r>
            </a:p>
          </p:txBody>
        </p:sp>
        <p:sp>
          <p:nvSpPr>
            <p:cNvPr id="71693" name="AutoShape 34"/>
            <p:cNvSpPr>
              <a:spLocks/>
            </p:cNvSpPr>
            <p:nvPr/>
          </p:nvSpPr>
          <p:spPr bwMode="auto">
            <a:xfrm>
              <a:off x="1680" y="768"/>
              <a:ext cx="48" cy="864"/>
            </a:xfrm>
            <a:prstGeom prst="leftBrace">
              <a:avLst>
                <a:gd name="adj1" fmla="val 150000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1694" name="Rectangle 35"/>
            <p:cNvSpPr>
              <a:spLocks noChangeArrowheads="1"/>
            </p:cNvSpPr>
            <p:nvPr/>
          </p:nvSpPr>
          <p:spPr bwMode="auto">
            <a:xfrm>
              <a:off x="1729" y="672"/>
              <a:ext cx="95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1.</a:t>
              </a:r>
              <a:r>
                <a:rPr lang="zh-CN" altLang="en-US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卡诺图</a:t>
              </a:r>
            </a:p>
          </p:txBody>
        </p:sp>
        <p:sp>
          <p:nvSpPr>
            <p:cNvPr id="71695" name="Rectangle 36"/>
            <p:cNvSpPr>
              <a:spLocks noChangeArrowheads="1"/>
            </p:cNvSpPr>
            <p:nvPr/>
          </p:nvSpPr>
          <p:spPr bwMode="auto">
            <a:xfrm>
              <a:off x="1730" y="960"/>
              <a:ext cx="140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2.</a:t>
              </a:r>
              <a:r>
                <a:rPr lang="zh-CN" altLang="en-US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合并最小项</a:t>
              </a:r>
            </a:p>
          </p:txBody>
        </p:sp>
        <p:sp>
          <p:nvSpPr>
            <p:cNvPr id="71696" name="Rectangle 37"/>
            <p:cNvSpPr>
              <a:spLocks noChangeArrowheads="1"/>
            </p:cNvSpPr>
            <p:nvPr/>
          </p:nvSpPr>
          <p:spPr bwMode="auto">
            <a:xfrm>
              <a:off x="1733" y="1296"/>
              <a:ext cx="275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3.</a:t>
              </a:r>
              <a:r>
                <a:rPr lang="zh-CN" altLang="en-US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写出最简“与或”逻辑式</a:t>
              </a:r>
            </a:p>
          </p:txBody>
        </p:sp>
      </p:grpSp>
      <p:sp>
        <p:nvSpPr>
          <p:cNvPr id="168998" name="Rectangle 38"/>
          <p:cNvSpPr>
            <a:spLocks noChangeArrowheads="1"/>
          </p:cNvSpPr>
          <p:nvPr/>
        </p:nvSpPr>
        <p:spPr bwMode="auto">
          <a:xfrm>
            <a:off x="5041900" y="4432300"/>
            <a:ext cx="35052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(b)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所圈取值为“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1”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的相邻小方格的个数应为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800" b="1" i="1" baseline="30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=0,1,2…)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7" grpId="0" autoUpdateAnimBg="0"/>
      <p:bldP spid="168988" grpId="0" animBg="1"/>
      <p:bldP spid="168989" grpId="0" animBg="1"/>
      <p:bldP spid="168990" grpId="0" animBg="1"/>
      <p:bldP spid="168991" grpId="0" autoUpdateAnimBg="0"/>
      <p:bldP spid="16899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533400" y="609600"/>
            <a:ext cx="5038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( 3)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应用卡诺图化简逻辑函数</a:t>
            </a:r>
          </a:p>
        </p:txBody>
      </p:sp>
      <p:grpSp>
        <p:nvGrpSpPr>
          <p:cNvPr id="72707" name="Group 3"/>
          <p:cNvGrpSpPr>
            <a:grpSpLocks/>
          </p:cNvGrpSpPr>
          <p:nvPr/>
        </p:nvGrpSpPr>
        <p:grpSpPr bwMode="auto">
          <a:xfrm>
            <a:off x="1447800" y="1295400"/>
            <a:ext cx="3352800" cy="1871663"/>
            <a:chOff x="1152" y="1584"/>
            <a:chExt cx="2112" cy="1179"/>
          </a:xfrm>
        </p:grpSpPr>
        <p:sp>
          <p:nvSpPr>
            <p:cNvPr id="72723" name="Line 4"/>
            <p:cNvSpPr>
              <a:spLocks noChangeShapeType="1"/>
            </p:cNvSpPr>
            <p:nvPr/>
          </p:nvSpPr>
          <p:spPr bwMode="auto">
            <a:xfrm flipH="1" flipV="1">
              <a:off x="1296" y="1754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4" name="Text Box 5"/>
            <p:cNvSpPr txBox="1">
              <a:spLocks noChangeArrowheads="1"/>
            </p:cNvSpPr>
            <p:nvPr/>
          </p:nvSpPr>
          <p:spPr bwMode="auto">
            <a:xfrm>
              <a:off x="1152" y="1728"/>
              <a:ext cx="336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>
                  <a:latin typeface="" pitchFamily="18" charset="0"/>
                  <a:ea typeface="华文楷体" pitchFamily="2" charset="-122"/>
                </a:rPr>
                <a:t>A</a:t>
              </a:r>
              <a:endParaRPr lang="en-US" altLang="zh-CN" sz="2800" b="1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72725" name="Text Box 6"/>
            <p:cNvSpPr txBox="1">
              <a:spLocks noChangeArrowheads="1"/>
            </p:cNvSpPr>
            <p:nvPr/>
          </p:nvSpPr>
          <p:spPr bwMode="auto">
            <a:xfrm>
              <a:off x="1296" y="1584"/>
              <a:ext cx="432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>
                  <a:latin typeface="" pitchFamily="18" charset="0"/>
                  <a:ea typeface="华文楷体" pitchFamily="2" charset="-122"/>
                </a:rPr>
                <a:t>BC</a:t>
              </a:r>
              <a:endParaRPr lang="en-US" altLang="zh-CN" sz="2800" b="1" i="1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72726" name="Rectangle 7"/>
            <p:cNvSpPr>
              <a:spLocks noChangeArrowheads="1"/>
            </p:cNvSpPr>
            <p:nvPr/>
          </p:nvSpPr>
          <p:spPr bwMode="auto">
            <a:xfrm>
              <a:off x="1536" y="1995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72727" name="Line 8"/>
            <p:cNvSpPr>
              <a:spLocks noChangeShapeType="1"/>
            </p:cNvSpPr>
            <p:nvPr/>
          </p:nvSpPr>
          <p:spPr bwMode="auto">
            <a:xfrm>
              <a:off x="1536" y="2379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8" name="Line 9"/>
            <p:cNvSpPr>
              <a:spLocks noChangeShapeType="1"/>
            </p:cNvSpPr>
            <p:nvPr/>
          </p:nvSpPr>
          <p:spPr bwMode="auto">
            <a:xfrm>
              <a:off x="1968" y="1995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9" name="Text Box 10"/>
            <p:cNvSpPr txBox="1">
              <a:spLocks noChangeArrowheads="1"/>
            </p:cNvSpPr>
            <p:nvPr/>
          </p:nvSpPr>
          <p:spPr bwMode="auto">
            <a:xfrm>
              <a:off x="1536" y="1728"/>
              <a:ext cx="432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" pitchFamily="18" charset="0"/>
                  <a:ea typeface="华文楷体" pitchFamily="2" charset="-122"/>
                </a:rPr>
                <a:t>00</a:t>
              </a:r>
              <a:endParaRPr lang="en-US" altLang="zh-CN" b="1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72730" name="Text Box 11"/>
            <p:cNvSpPr txBox="1">
              <a:spLocks noChangeArrowheads="1"/>
            </p:cNvSpPr>
            <p:nvPr/>
          </p:nvSpPr>
          <p:spPr bwMode="auto">
            <a:xfrm>
              <a:off x="1248" y="2400"/>
              <a:ext cx="336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" pitchFamily="18" charset="0"/>
                  <a:ea typeface="华文楷体" pitchFamily="2" charset="-122"/>
                </a:rPr>
                <a:t>1</a:t>
              </a:r>
              <a:endParaRPr lang="en-US" altLang="zh-CN" b="1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72731" name="Text Box 12"/>
            <p:cNvSpPr txBox="1">
              <a:spLocks noChangeArrowheads="1"/>
            </p:cNvSpPr>
            <p:nvPr/>
          </p:nvSpPr>
          <p:spPr bwMode="auto">
            <a:xfrm>
              <a:off x="1248" y="2043"/>
              <a:ext cx="336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" pitchFamily="18" charset="0"/>
                  <a:ea typeface="华文楷体" pitchFamily="2" charset="-122"/>
                </a:rPr>
                <a:t>0</a:t>
              </a:r>
              <a:endParaRPr lang="en-US" altLang="zh-CN" sz="2800" b="1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72732" name="Rectangle 13"/>
            <p:cNvSpPr>
              <a:spLocks noChangeArrowheads="1"/>
            </p:cNvSpPr>
            <p:nvPr/>
          </p:nvSpPr>
          <p:spPr bwMode="auto">
            <a:xfrm>
              <a:off x="2400" y="1995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72733" name="Line 14"/>
            <p:cNvSpPr>
              <a:spLocks noChangeShapeType="1"/>
            </p:cNvSpPr>
            <p:nvPr/>
          </p:nvSpPr>
          <p:spPr bwMode="auto">
            <a:xfrm>
              <a:off x="2400" y="2379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4" name="Line 15"/>
            <p:cNvSpPr>
              <a:spLocks noChangeShapeType="1"/>
            </p:cNvSpPr>
            <p:nvPr/>
          </p:nvSpPr>
          <p:spPr bwMode="auto">
            <a:xfrm>
              <a:off x="2832" y="1995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5" name="Text Box 16"/>
            <p:cNvSpPr txBox="1">
              <a:spLocks noChangeArrowheads="1"/>
            </p:cNvSpPr>
            <p:nvPr/>
          </p:nvSpPr>
          <p:spPr bwMode="auto">
            <a:xfrm>
              <a:off x="1968" y="1707"/>
              <a:ext cx="432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" pitchFamily="18" charset="0"/>
                  <a:ea typeface="华文楷体" pitchFamily="2" charset="-122"/>
                </a:rPr>
                <a:t>01</a:t>
              </a:r>
              <a:endParaRPr lang="en-US" altLang="zh-CN" b="1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72736" name="Text Box 17"/>
            <p:cNvSpPr txBox="1">
              <a:spLocks noChangeArrowheads="1"/>
            </p:cNvSpPr>
            <p:nvPr/>
          </p:nvSpPr>
          <p:spPr bwMode="auto">
            <a:xfrm>
              <a:off x="2400" y="1707"/>
              <a:ext cx="432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" pitchFamily="18" charset="0"/>
                  <a:ea typeface="华文楷体" pitchFamily="2" charset="-122"/>
                </a:rPr>
                <a:t>11</a:t>
              </a:r>
              <a:endParaRPr lang="en-US" altLang="zh-CN" b="1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72737" name="Text Box 18"/>
            <p:cNvSpPr txBox="1">
              <a:spLocks noChangeArrowheads="1"/>
            </p:cNvSpPr>
            <p:nvPr/>
          </p:nvSpPr>
          <p:spPr bwMode="auto">
            <a:xfrm>
              <a:off x="2832" y="1707"/>
              <a:ext cx="432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" pitchFamily="18" charset="0"/>
                  <a:ea typeface="华文楷体" pitchFamily="2" charset="-122"/>
                </a:rPr>
                <a:t>10</a:t>
              </a:r>
              <a:endParaRPr lang="en-US" altLang="zh-CN" b="1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72738" name="Rectangle 19"/>
            <p:cNvSpPr>
              <a:spLocks noChangeArrowheads="1"/>
            </p:cNvSpPr>
            <p:nvPr/>
          </p:nvSpPr>
          <p:spPr bwMode="auto">
            <a:xfrm>
              <a:off x="2496" y="2016"/>
              <a:ext cx="212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1">
                  <a:latin typeface="" pitchFamily="18" charset="0"/>
                  <a:ea typeface="华文楷体" pitchFamily="2" charset="-122"/>
                </a:rPr>
                <a:t>1</a:t>
              </a:r>
              <a:endParaRPr lang="en-US" altLang="zh-CN" b="1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72739" name="Rectangle 20"/>
            <p:cNvSpPr>
              <a:spLocks noChangeArrowheads="1"/>
            </p:cNvSpPr>
            <p:nvPr/>
          </p:nvSpPr>
          <p:spPr bwMode="auto">
            <a:xfrm>
              <a:off x="2928" y="2400"/>
              <a:ext cx="212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1">
                  <a:latin typeface="" pitchFamily="18" charset="0"/>
                  <a:ea typeface="华文楷体" pitchFamily="2" charset="-122"/>
                </a:rPr>
                <a:t>1</a:t>
              </a:r>
              <a:endParaRPr lang="en-US" altLang="zh-CN" b="1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72740" name="Rectangle 21"/>
            <p:cNvSpPr>
              <a:spLocks noChangeArrowheads="1"/>
            </p:cNvSpPr>
            <p:nvPr/>
          </p:nvSpPr>
          <p:spPr bwMode="auto">
            <a:xfrm>
              <a:off x="2112" y="2400"/>
              <a:ext cx="212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1">
                  <a:latin typeface="" pitchFamily="18" charset="0"/>
                  <a:ea typeface="华文楷体" pitchFamily="2" charset="-122"/>
                </a:rPr>
                <a:t>1</a:t>
              </a:r>
              <a:endParaRPr lang="en-US" altLang="zh-CN" b="1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72741" name="Rectangle 22"/>
            <p:cNvSpPr>
              <a:spLocks noChangeArrowheads="1"/>
            </p:cNvSpPr>
            <p:nvPr/>
          </p:nvSpPr>
          <p:spPr bwMode="auto">
            <a:xfrm>
              <a:off x="2496" y="2400"/>
              <a:ext cx="212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1">
                  <a:latin typeface="" pitchFamily="18" charset="0"/>
                  <a:ea typeface="华文楷体" pitchFamily="2" charset="-122"/>
                </a:rPr>
                <a:t>1</a:t>
              </a:r>
              <a:endParaRPr lang="en-US" altLang="zh-CN" b="1">
                <a:latin typeface="" pitchFamily="18" charset="0"/>
                <a:ea typeface="华文楷体" pitchFamily="2" charset="-122"/>
              </a:endParaRPr>
            </a:p>
          </p:txBody>
        </p:sp>
      </p:grpSp>
      <p:sp>
        <p:nvSpPr>
          <p:cNvPr id="72708" name="Rectangle 23"/>
          <p:cNvSpPr>
            <a:spLocks noChangeArrowheads="1"/>
          </p:cNvSpPr>
          <p:nvPr/>
        </p:nvSpPr>
        <p:spPr bwMode="auto">
          <a:xfrm>
            <a:off x="811213" y="1295400"/>
            <a:ext cx="9017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chemeClr val="tx2"/>
                </a:solidFill>
                <a:latin typeface="" pitchFamily="18" charset="0"/>
                <a:ea typeface="华文楷体" pitchFamily="2" charset="-122"/>
              </a:rPr>
              <a:t>解：</a:t>
            </a:r>
          </a:p>
        </p:txBody>
      </p:sp>
      <p:sp>
        <p:nvSpPr>
          <p:cNvPr id="170008" name="Oval 24"/>
          <p:cNvSpPr>
            <a:spLocks noChangeArrowheads="1"/>
          </p:cNvSpPr>
          <p:nvPr/>
        </p:nvSpPr>
        <p:spPr bwMode="auto">
          <a:xfrm>
            <a:off x="3581400" y="2057400"/>
            <a:ext cx="381000" cy="9906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170009" name="Oval 25"/>
          <p:cNvSpPr>
            <a:spLocks noChangeArrowheads="1"/>
          </p:cNvSpPr>
          <p:nvPr/>
        </p:nvSpPr>
        <p:spPr bwMode="auto">
          <a:xfrm>
            <a:off x="2895600" y="2667000"/>
            <a:ext cx="1143000" cy="3810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170010" name="Oval 26"/>
          <p:cNvSpPr>
            <a:spLocks noChangeArrowheads="1"/>
          </p:cNvSpPr>
          <p:nvPr/>
        </p:nvSpPr>
        <p:spPr bwMode="auto">
          <a:xfrm>
            <a:off x="3505200" y="2667000"/>
            <a:ext cx="1143000" cy="3810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170011" name="Rectangle 27"/>
          <p:cNvSpPr>
            <a:spLocks noChangeArrowheads="1"/>
          </p:cNvSpPr>
          <p:nvPr/>
        </p:nvSpPr>
        <p:spPr bwMode="auto">
          <a:xfrm>
            <a:off x="4879975" y="2133600"/>
            <a:ext cx="37560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latin typeface="" pitchFamily="18" charset="0"/>
                <a:ea typeface="华文楷体" pitchFamily="2" charset="-122"/>
              </a:rPr>
              <a:t>三个圈最小项分别为：</a:t>
            </a:r>
          </a:p>
        </p:txBody>
      </p:sp>
      <p:sp>
        <p:nvSpPr>
          <p:cNvPr id="170012" name="Rectangle 28"/>
          <p:cNvSpPr>
            <a:spLocks noChangeArrowheads="1"/>
          </p:cNvSpPr>
          <p:nvPr/>
        </p:nvSpPr>
        <p:spPr bwMode="auto">
          <a:xfrm>
            <a:off x="5135563" y="1468438"/>
            <a:ext cx="233203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zh-CN" sz="3200" b="1">
                <a:latin typeface="Franklin Gothic Book" pitchFamily="34" charset="0"/>
                <a:ea typeface="华文楷体" pitchFamily="2" charset="-122"/>
                <a:sym typeface="Wingdings" pitchFamily="2" charset="2"/>
              </a:rPr>
              <a:t></a:t>
            </a:r>
            <a:r>
              <a:rPr lang="zh-CN" altLang="en-US" sz="2800" b="1">
                <a:latin typeface="" pitchFamily="18" charset="0"/>
                <a:ea typeface="华文楷体" pitchFamily="2" charset="-122"/>
              </a:rPr>
              <a:t>合并最小项</a:t>
            </a:r>
          </a:p>
        </p:txBody>
      </p:sp>
      <p:graphicFrame>
        <p:nvGraphicFramePr>
          <p:cNvPr id="170013" name="Object 29"/>
          <p:cNvGraphicFramePr>
            <a:graphicFrameLocks noChangeAspect="1"/>
          </p:cNvGraphicFramePr>
          <p:nvPr/>
        </p:nvGraphicFramePr>
        <p:xfrm>
          <a:off x="4997450" y="3429000"/>
          <a:ext cx="2333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137960" imgH="248760" progId="Equation.3">
                  <p:embed/>
                </p:oleObj>
              </mc:Choice>
              <mc:Fallback>
                <p:oleObj name="公式" r:id="rId3" imgW="1137960" imgH="24876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3429000"/>
                        <a:ext cx="23336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14" name="Object 30"/>
          <p:cNvGraphicFramePr>
            <a:graphicFrameLocks noChangeAspect="1"/>
          </p:cNvGraphicFramePr>
          <p:nvPr/>
        </p:nvGraphicFramePr>
        <p:xfrm>
          <a:off x="4997450" y="2743200"/>
          <a:ext cx="2333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137960" imgH="248760" progId="Equation.3">
                  <p:embed/>
                </p:oleObj>
              </mc:Choice>
              <mc:Fallback>
                <p:oleObj name="公式" r:id="rId5" imgW="1137960" imgH="24876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2743200"/>
                        <a:ext cx="23336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15" name="Object 31"/>
          <p:cNvGraphicFramePr>
            <a:graphicFrameLocks noChangeAspect="1"/>
          </p:cNvGraphicFramePr>
          <p:nvPr/>
        </p:nvGraphicFramePr>
        <p:xfrm>
          <a:off x="4978400" y="4114800"/>
          <a:ext cx="2333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137960" imgH="248760" progId="Equation.3">
                  <p:embed/>
                </p:oleObj>
              </mc:Choice>
              <mc:Fallback>
                <p:oleObj name="公式" r:id="rId7" imgW="1137960" imgH="24876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4114800"/>
                        <a:ext cx="23336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16" name="Object 32"/>
          <p:cNvGraphicFramePr>
            <a:graphicFrameLocks noChangeAspect="1"/>
          </p:cNvGraphicFramePr>
          <p:nvPr/>
        </p:nvGraphicFramePr>
        <p:xfrm>
          <a:off x="7148513" y="2819400"/>
          <a:ext cx="1063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497160" imgH="219960" progId="Equation.3">
                  <p:embed/>
                </p:oleObj>
              </mc:Choice>
              <mc:Fallback>
                <p:oleObj name="公式" r:id="rId9" imgW="497160" imgH="21996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513" y="2819400"/>
                        <a:ext cx="10636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17" name="Object 33"/>
          <p:cNvGraphicFramePr>
            <a:graphicFrameLocks noChangeAspect="1"/>
          </p:cNvGraphicFramePr>
          <p:nvPr/>
        </p:nvGraphicFramePr>
        <p:xfrm>
          <a:off x="7162800" y="3505200"/>
          <a:ext cx="1063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497160" imgH="219960" progId="Equation.3">
                  <p:embed/>
                </p:oleObj>
              </mc:Choice>
              <mc:Fallback>
                <p:oleObj name="公式" r:id="rId11" imgW="497160" imgH="21996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505200"/>
                        <a:ext cx="10636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18" name="Object 34"/>
          <p:cNvGraphicFramePr>
            <a:graphicFrameLocks noChangeAspect="1"/>
          </p:cNvGraphicFramePr>
          <p:nvPr/>
        </p:nvGraphicFramePr>
        <p:xfrm>
          <a:off x="7188200" y="4114800"/>
          <a:ext cx="10636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497160" imgH="191160" progId="Equation.3">
                  <p:embed/>
                </p:oleObj>
              </mc:Choice>
              <mc:Fallback>
                <p:oleObj name="公式" r:id="rId13" imgW="497160" imgH="19116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200" y="4114800"/>
                        <a:ext cx="1063625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19" name="Rectangle 35"/>
          <p:cNvSpPr>
            <a:spLocks noChangeArrowheads="1"/>
          </p:cNvSpPr>
          <p:nvPr/>
        </p:nvSpPr>
        <p:spPr bwMode="auto">
          <a:xfrm>
            <a:off x="641350" y="3373438"/>
            <a:ext cx="3046413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  <a:sym typeface="Wingdings" pitchFamily="2" charset="2"/>
              </a:rPr>
              <a:t>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写出简化逻辑式</a:t>
            </a:r>
          </a:p>
        </p:txBody>
      </p:sp>
      <p:graphicFrame>
        <p:nvGraphicFramePr>
          <p:cNvPr id="170020" name="Object 36"/>
          <p:cNvGraphicFramePr>
            <a:graphicFrameLocks noChangeAspect="1"/>
          </p:cNvGraphicFramePr>
          <p:nvPr/>
        </p:nvGraphicFramePr>
        <p:xfrm>
          <a:off x="881063" y="4038600"/>
          <a:ext cx="3403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663920" imgH="219960" progId="Equation.3">
                  <p:embed/>
                </p:oleObj>
              </mc:Choice>
              <mc:Fallback>
                <p:oleObj name="公式" r:id="rId15" imgW="1663920" imgH="21996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4038600"/>
                        <a:ext cx="34036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21" name="Rectangle 37"/>
          <p:cNvSpPr>
            <a:spLocks noChangeArrowheads="1"/>
          </p:cNvSpPr>
          <p:nvPr/>
        </p:nvSpPr>
        <p:spPr bwMode="auto">
          <a:xfrm>
            <a:off x="685800" y="4724400"/>
            <a:ext cx="7772400" cy="106045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卡诺图化简法：保留一个圈内最小项的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相同变量，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而消去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相反变量。</a:t>
            </a:r>
            <a:endParaRPr lang="zh-CN" altLang="en-US" sz="2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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00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00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700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700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700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700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700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08" grpId="0" animBg="1"/>
      <p:bldP spid="170009" grpId="0" animBg="1"/>
      <p:bldP spid="170010" grpId="0" animBg="1"/>
      <p:bldP spid="170011" grpId="0" autoUpdateAnimBg="0"/>
      <p:bldP spid="170012" grpId="0" autoUpdateAnimBg="0"/>
      <p:bldP spid="170019" grpId="0" autoUpdateAnimBg="0"/>
      <p:bldP spid="170021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90600" y="2438400"/>
            <a:ext cx="3352800" cy="1828800"/>
            <a:chOff x="624" y="1536"/>
            <a:chExt cx="2112" cy="1152"/>
          </a:xfrm>
        </p:grpSpPr>
        <p:sp>
          <p:nvSpPr>
            <p:cNvPr id="73782" name="Line 3"/>
            <p:cNvSpPr>
              <a:spLocks noChangeShapeType="1"/>
            </p:cNvSpPr>
            <p:nvPr/>
          </p:nvSpPr>
          <p:spPr bwMode="auto">
            <a:xfrm>
              <a:off x="1008" y="2304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83" name="Line 4"/>
            <p:cNvSpPr>
              <a:spLocks noChangeShapeType="1"/>
            </p:cNvSpPr>
            <p:nvPr/>
          </p:nvSpPr>
          <p:spPr bwMode="auto">
            <a:xfrm>
              <a:off x="1440" y="1920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84" name="Text Box 5"/>
            <p:cNvSpPr txBox="1">
              <a:spLocks noChangeArrowheads="1"/>
            </p:cNvSpPr>
            <p:nvPr/>
          </p:nvSpPr>
          <p:spPr bwMode="auto">
            <a:xfrm>
              <a:off x="1008" y="1653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00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3785" name="Line 6"/>
            <p:cNvSpPr>
              <a:spLocks noChangeShapeType="1"/>
            </p:cNvSpPr>
            <p:nvPr/>
          </p:nvSpPr>
          <p:spPr bwMode="auto">
            <a:xfrm>
              <a:off x="1872" y="2304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86" name="Line 7"/>
            <p:cNvSpPr>
              <a:spLocks noChangeShapeType="1"/>
            </p:cNvSpPr>
            <p:nvPr/>
          </p:nvSpPr>
          <p:spPr bwMode="auto">
            <a:xfrm>
              <a:off x="2304" y="1920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3787" name="Group 8"/>
            <p:cNvGrpSpPr>
              <a:grpSpLocks/>
            </p:cNvGrpSpPr>
            <p:nvPr/>
          </p:nvGrpSpPr>
          <p:grpSpPr bwMode="auto">
            <a:xfrm>
              <a:off x="624" y="1536"/>
              <a:ext cx="2112" cy="1152"/>
              <a:chOff x="624" y="1536"/>
              <a:chExt cx="2112" cy="1152"/>
            </a:xfrm>
          </p:grpSpPr>
          <p:sp>
            <p:nvSpPr>
              <p:cNvPr id="73788" name="Line 9"/>
              <p:cNvSpPr>
                <a:spLocks noChangeShapeType="1"/>
              </p:cNvSpPr>
              <p:nvPr/>
            </p:nvSpPr>
            <p:spPr bwMode="auto">
              <a:xfrm flipH="1" flipV="1">
                <a:off x="768" y="1679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89" name="Text Box 10"/>
              <p:cNvSpPr txBox="1">
                <a:spLocks noChangeArrowheads="1"/>
              </p:cNvSpPr>
              <p:nvPr/>
            </p:nvSpPr>
            <p:spPr bwMode="auto">
              <a:xfrm>
                <a:off x="624" y="1653"/>
                <a:ext cx="336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</a:t>
                </a:r>
                <a:endPara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3790" name="Text Box 11"/>
              <p:cNvSpPr txBox="1">
                <a:spLocks noChangeArrowheads="1"/>
              </p:cNvSpPr>
              <p:nvPr/>
            </p:nvSpPr>
            <p:spPr bwMode="auto">
              <a:xfrm>
                <a:off x="768" y="1536"/>
                <a:ext cx="432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BC</a:t>
                </a:r>
                <a:endPara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3791" name="Rectangle 12"/>
              <p:cNvSpPr>
                <a:spLocks noChangeArrowheads="1"/>
              </p:cNvSpPr>
              <p:nvPr/>
            </p:nvSpPr>
            <p:spPr bwMode="auto">
              <a:xfrm>
                <a:off x="1008" y="1920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3792" name="Text Box 13"/>
              <p:cNvSpPr txBox="1">
                <a:spLocks noChangeArrowheads="1"/>
              </p:cNvSpPr>
              <p:nvPr/>
            </p:nvSpPr>
            <p:spPr bwMode="auto">
              <a:xfrm>
                <a:off x="720" y="2325"/>
                <a:ext cx="3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3793" name="Text Box 14"/>
              <p:cNvSpPr txBox="1">
                <a:spLocks noChangeArrowheads="1"/>
              </p:cNvSpPr>
              <p:nvPr/>
            </p:nvSpPr>
            <p:spPr bwMode="auto">
              <a:xfrm>
                <a:off x="720" y="1968"/>
                <a:ext cx="336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  <a:endPara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3794" name="Rectangle 15"/>
              <p:cNvSpPr>
                <a:spLocks noChangeArrowheads="1"/>
              </p:cNvSpPr>
              <p:nvPr/>
            </p:nvSpPr>
            <p:spPr bwMode="auto">
              <a:xfrm>
                <a:off x="1872" y="1920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3795" name="Text Box 16"/>
              <p:cNvSpPr txBox="1">
                <a:spLocks noChangeArrowheads="1"/>
              </p:cNvSpPr>
              <p:nvPr/>
            </p:nvSpPr>
            <p:spPr bwMode="auto">
              <a:xfrm>
                <a:off x="1440" y="1632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01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3796" name="Text Box 17"/>
              <p:cNvSpPr txBox="1">
                <a:spLocks noChangeArrowheads="1"/>
              </p:cNvSpPr>
              <p:nvPr/>
            </p:nvSpPr>
            <p:spPr bwMode="auto">
              <a:xfrm>
                <a:off x="1872" y="1632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11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3797" name="Text Box 18"/>
              <p:cNvSpPr txBox="1">
                <a:spLocks noChangeArrowheads="1"/>
              </p:cNvSpPr>
              <p:nvPr/>
            </p:nvSpPr>
            <p:spPr bwMode="auto">
              <a:xfrm>
                <a:off x="2304" y="1632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10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3798" name="Rectangle 19"/>
              <p:cNvSpPr>
                <a:spLocks noChangeArrowheads="1"/>
              </p:cNvSpPr>
              <p:nvPr/>
            </p:nvSpPr>
            <p:spPr bwMode="auto">
              <a:xfrm>
                <a:off x="1104" y="1941"/>
                <a:ext cx="1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3799" name="Rectangle 20"/>
              <p:cNvSpPr>
                <a:spLocks noChangeArrowheads="1"/>
              </p:cNvSpPr>
              <p:nvPr/>
            </p:nvSpPr>
            <p:spPr bwMode="auto">
              <a:xfrm>
                <a:off x="1104" y="2325"/>
                <a:ext cx="1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3800" name="Rectangle 21"/>
              <p:cNvSpPr>
                <a:spLocks noChangeArrowheads="1"/>
              </p:cNvSpPr>
              <p:nvPr/>
            </p:nvSpPr>
            <p:spPr bwMode="auto">
              <a:xfrm>
                <a:off x="1536" y="1941"/>
                <a:ext cx="1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3801" name="Rectangle 22"/>
              <p:cNvSpPr>
                <a:spLocks noChangeArrowheads="1"/>
              </p:cNvSpPr>
              <p:nvPr/>
            </p:nvSpPr>
            <p:spPr bwMode="auto">
              <a:xfrm>
                <a:off x="1968" y="1941"/>
                <a:ext cx="1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171031" name="Rectangle 23"/>
          <p:cNvSpPr>
            <a:spLocks noChangeArrowheads="1"/>
          </p:cNvSpPr>
          <p:nvPr/>
        </p:nvSpPr>
        <p:spPr bwMode="auto">
          <a:xfrm>
            <a:off x="457200" y="2362200"/>
            <a:ext cx="9017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解：</a:t>
            </a:r>
          </a:p>
        </p:txBody>
      </p:sp>
      <p:sp>
        <p:nvSpPr>
          <p:cNvPr id="171032" name="Oval 24"/>
          <p:cNvSpPr>
            <a:spLocks noChangeArrowheads="1"/>
          </p:cNvSpPr>
          <p:nvPr/>
        </p:nvSpPr>
        <p:spPr bwMode="auto">
          <a:xfrm>
            <a:off x="1752600" y="3124200"/>
            <a:ext cx="381000" cy="9906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71033" name="Oval 25"/>
          <p:cNvSpPr>
            <a:spLocks noChangeArrowheads="1"/>
          </p:cNvSpPr>
          <p:nvPr/>
        </p:nvSpPr>
        <p:spPr bwMode="auto">
          <a:xfrm>
            <a:off x="1676400" y="3124200"/>
            <a:ext cx="1143000" cy="381000"/>
          </a:xfrm>
          <a:prstGeom prst="ellipse">
            <a:avLst/>
          </a:prstGeom>
          <a:noFill/>
          <a:ln w="28575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71034" name="Oval 26"/>
          <p:cNvSpPr>
            <a:spLocks noChangeArrowheads="1"/>
          </p:cNvSpPr>
          <p:nvPr/>
        </p:nvSpPr>
        <p:spPr bwMode="auto">
          <a:xfrm>
            <a:off x="2362200" y="3200400"/>
            <a:ext cx="1143000" cy="3810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71035" name="Rectangle 27"/>
          <p:cNvSpPr>
            <a:spLocks noChangeArrowheads="1"/>
          </p:cNvSpPr>
          <p:nvPr/>
        </p:nvSpPr>
        <p:spPr bwMode="auto">
          <a:xfrm>
            <a:off x="1300163" y="4495800"/>
            <a:ext cx="26844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写出简化逻辑式</a:t>
            </a:r>
          </a:p>
        </p:txBody>
      </p:sp>
      <p:graphicFrame>
        <p:nvGraphicFramePr>
          <p:cNvPr id="171036" name="Object 28"/>
          <p:cNvGraphicFramePr>
            <a:graphicFrameLocks noChangeAspect="1"/>
          </p:cNvGraphicFramePr>
          <p:nvPr/>
        </p:nvGraphicFramePr>
        <p:xfrm>
          <a:off x="1338263" y="5257800"/>
          <a:ext cx="25796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52800" imgH="286920" progId="Equation.3">
                  <p:embed/>
                </p:oleObj>
              </mc:Choice>
              <mc:Fallback>
                <p:oleObj name="公式" r:id="rId2" imgW="1252800" imgH="28692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5257800"/>
                        <a:ext cx="2579687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37" name="AutoShape 29"/>
          <p:cNvSpPr>
            <a:spLocks noChangeArrowheads="1"/>
          </p:cNvSpPr>
          <p:nvPr/>
        </p:nvSpPr>
        <p:spPr bwMode="auto">
          <a:xfrm>
            <a:off x="2895600" y="3733800"/>
            <a:ext cx="914400" cy="457200"/>
          </a:xfrm>
          <a:prstGeom prst="wedgeRoundRectCallout">
            <a:avLst>
              <a:gd name="adj1" fmla="val -117708"/>
              <a:gd name="adj2" fmla="val -126042"/>
              <a:gd name="adj3" fmla="val 16667"/>
            </a:avLst>
          </a:prstGeom>
          <a:solidFill>
            <a:srgbClr val="FFFFCC"/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多余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572000" y="2209800"/>
            <a:ext cx="3581400" cy="3124200"/>
            <a:chOff x="2880" y="1392"/>
            <a:chExt cx="2256" cy="1968"/>
          </a:xfrm>
        </p:grpSpPr>
        <p:sp>
          <p:nvSpPr>
            <p:cNvPr id="73755" name="Rectangle 31"/>
            <p:cNvSpPr>
              <a:spLocks noChangeArrowheads="1"/>
            </p:cNvSpPr>
            <p:nvPr/>
          </p:nvSpPr>
          <p:spPr bwMode="auto">
            <a:xfrm>
              <a:off x="3408" y="1824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3756" name="Line 32"/>
            <p:cNvSpPr>
              <a:spLocks noChangeShapeType="1"/>
            </p:cNvSpPr>
            <p:nvPr/>
          </p:nvSpPr>
          <p:spPr bwMode="auto">
            <a:xfrm>
              <a:off x="3408" y="2208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7" name="Line 33"/>
            <p:cNvSpPr>
              <a:spLocks noChangeShapeType="1"/>
            </p:cNvSpPr>
            <p:nvPr/>
          </p:nvSpPr>
          <p:spPr bwMode="auto">
            <a:xfrm>
              <a:off x="3840" y="1824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8" name="Line 34"/>
            <p:cNvSpPr>
              <a:spLocks noChangeShapeType="1"/>
            </p:cNvSpPr>
            <p:nvPr/>
          </p:nvSpPr>
          <p:spPr bwMode="auto">
            <a:xfrm flipH="1" flipV="1">
              <a:off x="3168" y="1584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9" name="Text Box 35"/>
            <p:cNvSpPr txBox="1">
              <a:spLocks noChangeArrowheads="1"/>
            </p:cNvSpPr>
            <p:nvPr/>
          </p:nvSpPr>
          <p:spPr bwMode="auto">
            <a:xfrm>
              <a:off x="2880" y="1557"/>
              <a:ext cx="432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AB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3760" name="Text Box 36"/>
            <p:cNvSpPr txBox="1">
              <a:spLocks noChangeArrowheads="1"/>
            </p:cNvSpPr>
            <p:nvPr/>
          </p:nvSpPr>
          <p:spPr bwMode="auto">
            <a:xfrm>
              <a:off x="3408" y="1557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00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3761" name="Rectangle 37"/>
            <p:cNvSpPr>
              <a:spLocks noChangeArrowheads="1"/>
            </p:cNvSpPr>
            <p:nvPr/>
          </p:nvSpPr>
          <p:spPr bwMode="auto">
            <a:xfrm>
              <a:off x="4272" y="1824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3762" name="Line 38"/>
            <p:cNvSpPr>
              <a:spLocks noChangeShapeType="1"/>
            </p:cNvSpPr>
            <p:nvPr/>
          </p:nvSpPr>
          <p:spPr bwMode="auto">
            <a:xfrm>
              <a:off x="4272" y="2208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3" name="Line 39"/>
            <p:cNvSpPr>
              <a:spLocks noChangeShapeType="1"/>
            </p:cNvSpPr>
            <p:nvPr/>
          </p:nvSpPr>
          <p:spPr bwMode="auto">
            <a:xfrm>
              <a:off x="4704" y="1824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4" name="Text Box 40"/>
            <p:cNvSpPr txBox="1">
              <a:spLocks noChangeArrowheads="1"/>
            </p:cNvSpPr>
            <p:nvPr/>
          </p:nvSpPr>
          <p:spPr bwMode="auto">
            <a:xfrm>
              <a:off x="3840" y="1536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3765" name="Text Box 41"/>
            <p:cNvSpPr txBox="1">
              <a:spLocks noChangeArrowheads="1"/>
            </p:cNvSpPr>
            <p:nvPr/>
          </p:nvSpPr>
          <p:spPr bwMode="auto">
            <a:xfrm>
              <a:off x="4272" y="1536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3766" name="Text Box 42"/>
            <p:cNvSpPr txBox="1">
              <a:spLocks noChangeArrowheads="1"/>
            </p:cNvSpPr>
            <p:nvPr/>
          </p:nvSpPr>
          <p:spPr bwMode="auto">
            <a:xfrm>
              <a:off x="4704" y="1536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10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3767" name="Text Box 43"/>
            <p:cNvSpPr txBox="1">
              <a:spLocks noChangeArrowheads="1"/>
            </p:cNvSpPr>
            <p:nvPr/>
          </p:nvSpPr>
          <p:spPr bwMode="auto">
            <a:xfrm>
              <a:off x="3072" y="1392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CD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3768" name="Text Box 44"/>
            <p:cNvSpPr txBox="1">
              <a:spLocks noChangeArrowheads="1"/>
            </p:cNvSpPr>
            <p:nvPr/>
          </p:nvSpPr>
          <p:spPr bwMode="auto">
            <a:xfrm>
              <a:off x="3024" y="1872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00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3769" name="Text Box 45"/>
            <p:cNvSpPr txBox="1">
              <a:spLocks noChangeArrowheads="1"/>
            </p:cNvSpPr>
            <p:nvPr/>
          </p:nvSpPr>
          <p:spPr bwMode="auto">
            <a:xfrm>
              <a:off x="3024" y="2208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3770" name="Text Box 46"/>
            <p:cNvSpPr txBox="1">
              <a:spLocks noChangeArrowheads="1"/>
            </p:cNvSpPr>
            <p:nvPr/>
          </p:nvSpPr>
          <p:spPr bwMode="auto">
            <a:xfrm>
              <a:off x="3024" y="2592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3771" name="Text Box 47"/>
            <p:cNvSpPr txBox="1">
              <a:spLocks noChangeArrowheads="1"/>
            </p:cNvSpPr>
            <p:nvPr/>
          </p:nvSpPr>
          <p:spPr bwMode="auto">
            <a:xfrm>
              <a:off x="3024" y="2976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10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3772" name="Rectangle 48"/>
            <p:cNvSpPr>
              <a:spLocks noChangeArrowheads="1"/>
            </p:cNvSpPr>
            <p:nvPr/>
          </p:nvSpPr>
          <p:spPr bwMode="auto">
            <a:xfrm>
              <a:off x="3408" y="2592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3773" name="Line 49"/>
            <p:cNvSpPr>
              <a:spLocks noChangeShapeType="1"/>
            </p:cNvSpPr>
            <p:nvPr/>
          </p:nvSpPr>
          <p:spPr bwMode="auto">
            <a:xfrm>
              <a:off x="3408" y="2976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4" name="Line 50"/>
            <p:cNvSpPr>
              <a:spLocks noChangeShapeType="1"/>
            </p:cNvSpPr>
            <p:nvPr/>
          </p:nvSpPr>
          <p:spPr bwMode="auto">
            <a:xfrm>
              <a:off x="3840" y="2592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5" name="Rectangle 51"/>
            <p:cNvSpPr>
              <a:spLocks noChangeArrowheads="1"/>
            </p:cNvSpPr>
            <p:nvPr/>
          </p:nvSpPr>
          <p:spPr bwMode="auto">
            <a:xfrm>
              <a:off x="4272" y="2592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3776" name="Line 52"/>
            <p:cNvSpPr>
              <a:spLocks noChangeShapeType="1"/>
            </p:cNvSpPr>
            <p:nvPr/>
          </p:nvSpPr>
          <p:spPr bwMode="auto">
            <a:xfrm>
              <a:off x="4272" y="2976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7" name="Line 53"/>
            <p:cNvSpPr>
              <a:spLocks noChangeShapeType="1"/>
            </p:cNvSpPr>
            <p:nvPr/>
          </p:nvSpPr>
          <p:spPr bwMode="auto">
            <a:xfrm>
              <a:off x="4704" y="2592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8" name="Rectangle 54"/>
            <p:cNvSpPr>
              <a:spLocks noChangeArrowheads="1"/>
            </p:cNvSpPr>
            <p:nvPr/>
          </p:nvSpPr>
          <p:spPr bwMode="auto">
            <a:xfrm>
              <a:off x="3456" y="1824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3779" name="Rectangle 55"/>
            <p:cNvSpPr>
              <a:spLocks noChangeArrowheads="1"/>
            </p:cNvSpPr>
            <p:nvPr/>
          </p:nvSpPr>
          <p:spPr bwMode="auto">
            <a:xfrm>
              <a:off x="4896" y="1824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3780" name="Rectangle 56"/>
            <p:cNvSpPr>
              <a:spLocks noChangeArrowheads="1"/>
            </p:cNvSpPr>
            <p:nvPr/>
          </p:nvSpPr>
          <p:spPr bwMode="auto">
            <a:xfrm>
              <a:off x="3456" y="3072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3781" name="Rectangle 57"/>
            <p:cNvSpPr>
              <a:spLocks noChangeArrowheads="1"/>
            </p:cNvSpPr>
            <p:nvPr/>
          </p:nvSpPr>
          <p:spPr bwMode="auto">
            <a:xfrm>
              <a:off x="4848" y="3024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5410200" y="2895600"/>
            <a:ext cx="2743200" cy="2438400"/>
            <a:chOff x="3408" y="1824"/>
            <a:chExt cx="1728" cy="1536"/>
          </a:xfrm>
        </p:grpSpPr>
        <p:sp>
          <p:nvSpPr>
            <p:cNvPr id="73751" name="Freeform 59"/>
            <p:cNvSpPr>
              <a:spLocks/>
            </p:cNvSpPr>
            <p:nvPr/>
          </p:nvSpPr>
          <p:spPr bwMode="auto">
            <a:xfrm>
              <a:off x="3408" y="3072"/>
              <a:ext cx="336" cy="288"/>
            </a:xfrm>
            <a:custGeom>
              <a:avLst/>
              <a:gdLst>
                <a:gd name="T0" fmla="*/ 0 w 392"/>
                <a:gd name="T1" fmla="*/ 3 h 336"/>
                <a:gd name="T2" fmla="*/ 13 w 392"/>
                <a:gd name="T3" fmla="*/ 3 h 336"/>
                <a:gd name="T4" fmla="*/ 13 w 392"/>
                <a:gd name="T5" fmla="*/ 13 h 336"/>
                <a:gd name="T6" fmla="*/ 0 60000 65536"/>
                <a:gd name="T7" fmla="*/ 0 60000 65536"/>
                <a:gd name="T8" fmla="*/ 0 60000 65536"/>
                <a:gd name="T9" fmla="*/ 0 w 392"/>
                <a:gd name="T10" fmla="*/ 0 h 336"/>
                <a:gd name="T11" fmla="*/ 392 w 3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" h="336">
                  <a:moveTo>
                    <a:pt x="0" y="48"/>
                  </a:moveTo>
                  <a:cubicBezTo>
                    <a:pt x="140" y="24"/>
                    <a:pt x="280" y="0"/>
                    <a:pt x="336" y="48"/>
                  </a:cubicBezTo>
                  <a:cubicBezTo>
                    <a:pt x="392" y="96"/>
                    <a:pt x="364" y="216"/>
                    <a:pt x="336" y="336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2" name="Freeform 60"/>
            <p:cNvSpPr>
              <a:spLocks/>
            </p:cNvSpPr>
            <p:nvPr/>
          </p:nvSpPr>
          <p:spPr bwMode="auto">
            <a:xfrm>
              <a:off x="4800" y="1824"/>
              <a:ext cx="336" cy="336"/>
            </a:xfrm>
            <a:custGeom>
              <a:avLst/>
              <a:gdLst>
                <a:gd name="T0" fmla="*/ 3 w 392"/>
                <a:gd name="T1" fmla="*/ 0 h 344"/>
                <a:gd name="T2" fmla="*/ 3 w 392"/>
                <a:gd name="T3" fmla="*/ 176 h 344"/>
                <a:gd name="T4" fmla="*/ 15 w 392"/>
                <a:gd name="T5" fmla="*/ 206 h 344"/>
                <a:gd name="T6" fmla="*/ 0 60000 65536"/>
                <a:gd name="T7" fmla="*/ 0 60000 65536"/>
                <a:gd name="T8" fmla="*/ 0 60000 65536"/>
                <a:gd name="T9" fmla="*/ 0 w 392"/>
                <a:gd name="T10" fmla="*/ 0 h 344"/>
                <a:gd name="T11" fmla="*/ 392 w 392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" h="344">
                  <a:moveTo>
                    <a:pt x="56" y="0"/>
                  </a:moveTo>
                  <a:cubicBezTo>
                    <a:pt x="28" y="116"/>
                    <a:pt x="0" y="232"/>
                    <a:pt x="56" y="288"/>
                  </a:cubicBezTo>
                  <a:cubicBezTo>
                    <a:pt x="112" y="344"/>
                    <a:pt x="252" y="340"/>
                    <a:pt x="392" y="336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3" name="Freeform 61"/>
            <p:cNvSpPr>
              <a:spLocks/>
            </p:cNvSpPr>
            <p:nvPr/>
          </p:nvSpPr>
          <p:spPr bwMode="auto">
            <a:xfrm>
              <a:off x="4848" y="3024"/>
              <a:ext cx="288" cy="336"/>
            </a:xfrm>
            <a:custGeom>
              <a:avLst/>
              <a:gdLst>
                <a:gd name="T0" fmla="*/ 288 w 288"/>
                <a:gd name="T1" fmla="*/ 48 h 336"/>
                <a:gd name="T2" fmla="*/ 48 w 288"/>
                <a:gd name="T3" fmla="*/ 48 h 336"/>
                <a:gd name="T4" fmla="*/ 0 w 288"/>
                <a:gd name="T5" fmla="*/ 336 h 336"/>
                <a:gd name="T6" fmla="*/ 0 60000 65536"/>
                <a:gd name="T7" fmla="*/ 0 60000 65536"/>
                <a:gd name="T8" fmla="*/ 0 60000 65536"/>
                <a:gd name="T9" fmla="*/ 0 w 288"/>
                <a:gd name="T10" fmla="*/ 0 h 336"/>
                <a:gd name="T11" fmla="*/ 288 w 28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336">
                  <a:moveTo>
                    <a:pt x="288" y="48"/>
                  </a:moveTo>
                  <a:cubicBezTo>
                    <a:pt x="192" y="24"/>
                    <a:pt x="96" y="0"/>
                    <a:pt x="48" y="48"/>
                  </a:cubicBezTo>
                  <a:cubicBezTo>
                    <a:pt x="0" y="96"/>
                    <a:pt x="0" y="216"/>
                    <a:pt x="0" y="336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4" name="Freeform 62"/>
            <p:cNvSpPr>
              <a:spLocks/>
            </p:cNvSpPr>
            <p:nvPr/>
          </p:nvSpPr>
          <p:spPr bwMode="auto">
            <a:xfrm>
              <a:off x="3408" y="1824"/>
              <a:ext cx="288" cy="288"/>
            </a:xfrm>
            <a:custGeom>
              <a:avLst/>
              <a:gdLst>
                <a:gd name="T0" fmla="*/ 288 w 288"/>
                <a:gd name="T1" fmla="*/ 0 h 288"/>
                <a:gd name="T2" fmla="*/ 240 w 288"/>
                <a:gd name="T3" fmla="*/ 240 h 288"/>
                <a:gd name="T4" fmla="*/ 0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288" y="0"/>
                  </a:moveTo>
                  <a:cubicBezTo>
                    <a:pt x="288" y="96"/>
                    <a:pt x="288" y="192"/>
                    <a:pt x="240" y="240"/>
                  </a:cubicBezTo>
                  <a:cubicBezTo>
                    <a:pt x="192" y="288"/>
                    <a:pt x="96" y="288"/>
                    <a:pt x="0" y="288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5867400" y="3276600"/>
            <a:ext cx="1797050" cy="1357313"/>
            <a:chOff x="3696" y="2064"/>
            <a:chExt cx="1132" cy="855"/>
          </a:xfrm>
        </p:grpSpPr>
        <p:sp>
          <p:nvSpPr>
            <p:cNvPr id="73749" name="AutoShape 64"/>
            <p:cNvSpPr>
              <a:spLocks noChangeArrowheads="1"/>
            </p:cNvSpPr>
            <p:nvPr/>
          </p:nvSpPr>
          <p:spPr bwMode="auto">
            <a:xfrm rot="2673494">
              <a:off x="3696" y="2064"/>
              <a:ext cx="1132" cy="8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3835 w 21600"/>
                <a:gd name="T13" fmla="*/ 3840 h 21600"/>
                <a:gd name="T14" fmla="*/ 17765 w 21600"/>
                <a:gd name="T15" fmla="*/ 177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841" y="3841"/>
                  </a:moveTo>
                  <a:lnTo>
                    <a:pt x="9450" y="3841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3841"/>
                  </a:lnTo>
                  <a:lnTo>
                    <a:pt x="17759" y="3841"/>
                  </a:lnTo>
                  <a:lnTo>
                    <a:pt x="17759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7759" y="12150"/>
                  </a:lnTo>
                  <a:lnTo>
                    <a:pt x="17759" y="17759"/>
                  </a:lnTo>
                  <a:lnTo>
                    <a:pt x="12150" y="17759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7759"/>
                  </a:lnTo>
                  <a:lnTo>
                    <a:pt x="3841" y="17759"/>
                  </a:lnTo>
                  <a:lnTo>
                    <a:pt x="3841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3841" y="9450"/>
                  </a:lnTo>
                  <a:lnTo>
                    <a:pt x="3841" y="3841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73" name="Text Box 65"/>
            <p:cNvSpPr txBox="1">
              <a:spLocks noChangeArrowheads="1"/>
            </p:cNvSpPr>
            <p:nvPr/>
          </p:nvSpPr>
          <p:spPr bwMode="auto">
            <a:xfrm>
              <a:off x="3936" y="2304"/>
              <a:ext cx="672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相邻</a:t>
              </a:r>
            </a:p>
          </p:txBody>
        </p:sp>
      </p:grpSp>
      <p:graphicFrame>
        <p:nvGraphicFramePr>
          <p:cNvPr id="171074" name="Object 66"/>
          <p:cNvGraphicFramePr>
            <a:graphicFrameLocks noChangeAspect="1"/>
          </p:cNvGraphicFramePr>
          <p:nvPr/>
        </p:nvGraphicFramePr>
        <p:xfrm>
          <a:off x="5378450" y="5486400"/>
          <a:ext cx="15795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55280" imgH="286920" progId="Equation.3">
                  <p:embed/>
                </p:oleObj>
              </mc:Choice>
              <mc:Fallback>
                <p:oleObj name="公式" r:id="rId4" imgW="755280" imgH="28692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5486400"/>
                        <a:ext cx="1579563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75" name="Text Box 67"/>
          <p:cNvSpPr txBox="1">
            <a:spLocks noChangeArrowheads="1"/>
          </p:cNvSpPr>
          <p:nvPr/>
        </p:nvSpPr>
        <p:spPr bwMode="auto">
          <a:xfrm>
            <a:off x="609600" y="533400"/>
            <a:ext cx="5638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6.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应用卡诺图化简逻辑函数</a:t>
            </a:r>
          </a:p>
        </p:txBody>
      </p: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685800" y="1066800"/>
            <a:ext cx="6815138" cy="604838"/>
            <a:chOff x="432" y="672"/>
            <a:chExt cx="4094" cy="381"/>
          </a:xfrm>
        </p:grpSpPr>
        <p:graphicFrame>
          <p:nvGraphicFramePr>
            <p:cNvPr id="73747" name="Object 69"/>
            <p:cNvGraphicFramePr>
              <a:graphicFrameLocks noChangeAspect="1"/>
            </p:cNvGraphicFramePr>
            <p:nvPr/>
          </p:nvGraphicFramePr>
          <p:xfrm>
            <a:off x="714" y="672"/>
            <a:ext cx="3812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973960" imgH="286920" progId="Equation.3">
                    <p:embed/>
                  </p:oleObj>
                </mc:Choice>
                <mc:Fallback>
                  <p:oleObj name="公式" r:id="rId6" imgW="2973960" imgH="28692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" y="672"/>
                          <a:ext cx="3812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8" name="Text Box 70"/>
            <p:cNvSpPr txBox="1">
              <a:spLocks noChangeArrowheads="1"/>
            </p:cNvSpPr>
            <p:nvPr/>
          </p:nvSpPr>
          <p:spPr bwMode="auto">
            <a:xfrm>
              <a:off x="432" y="672"/>
              <a:ext cx="576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" pitchFamily="18" charset="0"/>
                  <a:ea typeface="华文楷体" pitchFamily="2" charset="-122"/>
                </a:rPr>
                <a:t>(1)</a:t>
              </a:r>
            </a:p>
          </p:txBody>
        </p:sp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609600" y="1600200"/>
            <a:ext cx="8089900" cy="604838"/>
            <a:chOff x="384" y="1008"/>
            <a:chExt cx="5096" cy="381"/>
          </a:xfrm>
        </p:grpSpPr>
        <p:sp>
          <p:nvSpPr>
            <p:cNvPr id="73745" name="Text Box 72"/>
            <p:cNvSpPr txBox="1">
              <a:spLocks noChangeArrowheads="1"/>
            </p:cNvSpPr>
            <p:nvPr/>
          </p:nvSpPr>
          <p:spPr bwMode="auto">
            <a:xfrm>
              <a:off x="384" y="1008"/>
              <a:ext cx="576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" pitchFamily="18" charset="0"/>
                  <a:ea typeface="华文楷体" pitchFamily="2" charset="-122"/>
                </a:rPr>
                <a:t>(2)</a:t>
              </a:r>
            </a:p>
          </p:txBody>
        </p:sp>
        <p:graphicFrame>
          <p:nvGraphicFramePr>
            <p:cNvPr id="73746" name="Object 73"/>
            <p:cNvGraphicFramePr>
              <a:graphicFrameLocks noChangeAspect="1"/>
            </p:cNvGraphicFramePr>
            <p:nvPr/>
          </p:nvGraphicFramePr>
          <p:xfrm>
            <a:off x="672" y="1008"/>
            <a:ext cx="4808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748680" imgH="286920" progId="Equation.3">
                    <p:embed/>
                  </p:oleObj>
                </mc:Choice>
                <mc:Fallback>
                  <p:oleObj name="公式" r:id="rId8" imgW="3748680" imgH="28692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008"/>
                          <a:ext cx="4808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31" grpId="0" autoUpdateAnimBg="0"/>
      <p:bldP spid="171032" grpId="0" animBg="1"/>
      <p:bldP spid="171033" grpId="0" animBg="1"/>
      <p:bldP spid="171034" grpId="0" animBg="1"/>
      <p:bldP spid="171035" grpId="0" autoUpdateAnimBg="0"/>
      <p:bldP spid="171037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685800" y="1828800"/>
            <a:ext cx="9017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解：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842963" y="5105400"/>
            <a:ext cx="26844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写出简化逻辑式</a:t>
            </a:r>
          </a:p>
        </p:txBody>
      </p:sp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3259138" y="5638800"/>
          <a:ext cx="21669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51920" imgH="229680" progId="Equation.3">
                  <p:embed/>
                </p:oleObj>
              </mc:Choice>
              <mc:Fallback>
                <p:oleObj name="公式" r:id="rId2" imgW="1051920" imgH="22968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5638800"/>
                        <a:ext cx="2166937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57" name="Group 5"/>
          <p:cNvGrpSpPr>
            <a:grpSpLocks/>
          </p:cNvGrpSpPr>
          <p:nvPr/>
        </p:nvGrpSpPr>
        <p:grpSpPr bwMode="auto">
          <a:xfrm>
            <a:off x="1295400" y="1752600"/>
            <a:ext cx="3581400" cy="3124200"/>
            <a:chOff x="1248" y="1104"/>
            <a:chExt cx="2256" cy="1968"/>
          </a:xfrm>
        </p:grpSpPr>
        <p:sp>
          <p:nvSpPr>
            <p:cNvPr id="74786" name="Rectangle 6"/>
            <p:cNvSpPr>
              <a:spLocks noChangeArrowheads="1"/>
            </p:cNvSpPr>
            <p:nvPr/>
          </p:nvSpPr>
          <p:spPr bwMode="auto">
            <a:xfrm>
              <a:off x="1776" y="1536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4787" name="Line 7"/>
            <p:cNvSpPr>
              <a:spLocks noChangeShapeType="1"/>
            </p:cNvSpPr>
            <p:nvPr/>
          </p:nvSpPr>
          <p:spPr bwMode="auto">
            <a:xfrm>
              <a:off x="1776" y="1920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8" name="Line 8"/>
            <p:cNvSpPr>
              <a:spLocks noChangeShapeType="1"/>
            </p:cNvSpPr>
            <p:nvPr/>
          </p:nvSpPr>
          <p:spPr bwMode="auto">
            <a:xfrm>
              <a:off x="2208" y="1536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9" name="Line 9"/>
            <p:cNvSpPr>
              <a:spLocks noChangeShapeType="1"/>
            </p:cNvSpPr>
            <p:nvPr/>
          </p:nvSpPr>
          <p:spPr bwMode="auto">
            <a:xfrm flipH="1" flipV="1">
              <a:off x="1536" y="1296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0" name="Text Box 10"/>
            <p:cNvSpPr txBox="1">
              <a:spLocks noChangeArrowheads="1"/>
            </p:cNvSpPr>
            <p:nvPr/>
          </p:nvSpPr>
          <p:spPr bwMode="auto">
            <a:xfrm>
              <a:off x="1248" y="1269"/>
              <a:ext cx="432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AB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4791" name="Text Box 11"/>
            <p:cNvSpPr txBox="1">
              <a:spLocks noChangeArrowheads="1"/>
            </p:cNvSpPr>
            <p:nvPr/>
          </p:nvSpPr>
          <p:spPr bwMode="auto">
            <a:xfrm>
              <a:off x="1776" y="1269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00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4792" name="Rectangle 12"/>
            <p:cNvSpPr>
              <a:spLocks noChangeArrowheads="1"/>
            </p:cNvSpPr>
            <p:nvPr/>
          </p:nvSpPr>
          <p:spPr bwMode="auto">
            <a:xfrm>
              <a:off x="2640" y="1536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4793" name="Line 13"/>
            <p:cNvSpPr>
              <a:spLocks noChangeShapeType="1"/>
            </p:cNvSpPr>
            <p:nvPr/>
          </p:nvSpPr>
          <p:spPr bwMode="auto">
            <a:xfrm>
              <a:off x="2640" y="1920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4" name="Line 14"/>
            <p:cNvSpPr>
              <a:spLocks noChangeShapeType="1"/>
            </p:cNvSpPr>
            <p:nvPr/>
          </p:nvSpPr>
          <p:spPr bwMode="auto">
            <a:xfrm>
              <a:off x="3072" y="1536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5" name="Text Box 15"/>
            <p:cNvSpPr txBox="1">
              <a:spLocks noChangeArrowheads="1"/>
            </p:cNvSpPr>
            <p:nvPr/>
          </p:nvSpPr>
          <p:spPr bwMode="auto">
            <a:xfrm>
              <a:off x="2208" y="1248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4796" name="Text Box 16"/>
            <p:cNvSpPr txBox="1">
              <a:spLocks noChangeArrowheads="1"/>
            </p:cNvSpPr>
            <p:nvPr/>
          </p:nvSpPr>
          <p:spPr bwMode="auto">
            <a:xfrm>
              <a:off x="2640" y="1248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4797" name="Text Box 17"/>
            <p:cNvSpPr txBox="1">
              <a:spLocks noChangeArrowheads="1"/>
            </p:cNvSpPr>
            <p:nvPr/>
          </p:nvSpPr>
          <p:spPr bwMode="auto">
            <a:xfrm>
              <a:off x="3072" y="1248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10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4798" name="Text Box 18"/>
            <p:cNvSpPr txBox="1">
              <a:spLocks noChangeArrowheads="1"/>
            </p:cNvSpPr>
            <p:nvPr/>
          </p:nvSpPr>
          <p:spPr bwMode="auto">
            <a:xfrm>
              <a:off x="1440" y="1104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CD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4799" name="Text Box 19"/>
            <p:cNvSpPr txBox="1">
              <a:spLocks noChangeArrowheads="1"/>
            </p:cNvSpPr>
            <p:nvPr/>
          </p:nvSpPr>
          <p:spPr bwMode="auto">
            <a:xfrm>
              <a:off x="1392" y="1584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00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4800" name="Text Box 20"/>
            <p:cNvSpPr txBox="1">
              <a:spLocks noChangeArrowheads="1"/>
            </p:cNvSpPr>
            <p:nvPr/>
          </p:nvSpPr>
          <p:spPr bwMode="auto">
            <a:xfrm>
              <a:off x="1392" y="1920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4801" name="Text Box 21"/>
            <p:cNvSpPr txBox="1">
              <a:spLocks noChangeArrowheads="1"/>
            </p:cNvSpPr>
            <p:nvPr/>
          </p:nvSpPr>
          <p:spPr bwMode="auto">
            <a:xfrm>
              <a:off x="1392" y="2304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4802" name="Text Box 22"/>
            <p:cNvSpPr txBox="1">
              <a:spLocks noChangeArrowheads="1"/>
            </p:cNvSpPr>
            <p:nvPr/>
          </p:nvSpPr>
          <p:spPr bwMode="auto">
            <a:xfrm>
              <a:off x="1392" y="2688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10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4803" name="Rectangle 23"/>
            <p:cNvSpPr>
              <a:spLocks noChangeArrowheads="1"/>
            </p:cNvSpPr>
            <p:nvPr/>
          </p:nvSpPr>
          <p:spPr bwMode="auto">
            <a:xfrm>
              <a:off x="1776" y="2304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4804" name="Line 24"/>
            <p:cNvSpPr>
              <a:spLocks noChangeShapeType="1"/>
            </p:cNvSpPr>
            <p:nvPr/>
          </p:nvSpPr>
          <p:spPr bwMode="auto">
            <a:xfrm>
              <a:off x="1776" y="2688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5" name="Line 25"/>
            <p:cNvSpPr>
              <a:spLocks noChangeShapeType="1"/>
            </p:cNvSpPr>
            <p:nvPr/>
          </p:nvSpPr>
          <p:spPr bwMode="auto">
            <a:xfrm>
              <a:off x="2208" y="2304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6" name="Rectangle 26"/>
            <p:cNvSpPr>
              <a:spLocks noChangeArrowheads="1"/>
            </p:cNvSpPr>
            <p:nvPr/>
          </p:nvSpPr>
          <p:spPr bwMode="auto">
            <a:xfrm>
              <a:off x="2640" y="2304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4807" name="Line 27"/>
            <p:cNvSpPr>
              <a:spLocks noChangeShapeType="1"/>
            </p:cNvSpPr>
            <p:nvPr/>
          </p:nvSpPr>
          <p:spPr bwMode="auto">
            <a:xfrm>
              <a:off x="2640" y="2688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8" name="Line 28"/>
            <p:cNvSpPr>
              <a:spLocks noChangeShapeType="1"/>
            </p:cNvSpPr>
            <p:nvPr/>
          </p:nvSpPr>
          <p:spPr bwMode="auto">
            <a:xfrm>
              <a:off x="3072" y="2304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2061" name="Rectangle 29"/>
          <p:cNvSpPr>
            <a:spLocks noChangeArrowheads="1"/>
          </p:cNvSpPr>
          <p:nvPr/>
        </p:nvSpPr>
        <p:spPr bwMode="auto">
          <a:xfrm>
            <a:off x="4343400" y="3733800"/>
            <a:ext cx="300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en-US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endParaRPr lang="en-US" altLang="zh-CN" b="1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72062" name="Text Box 30"/>
          <p:cNvSpPr txBox="1">
            <a:spLocks noChangeArrowheads="1"/>
          </p:cNvSpPr>
          <p:nvPr/>
        </p:nvSpPr>
        <p:spPr bwMode="auto">
          <a:xfrm>
            <a:off x="762000" y="533400"/>
            <a:ext cx="5638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7.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应用卡诺图化简逻辑函数</a:t>
            </a:r>
          </a:p>
        </p:txBody>
      </p:sp>
      <p:graphicFrame>
        <p:nvGraphicFramePr>
          <p:cNvPr id="74760" name="Object 31"/>
          <p:cNvGraphicFramePr>
            <a:graphicFrameLocks noChangeAspect="1"/>
          </p:cNvGraphicFramePr>
          <p:nvPr/>
        </p:nvGraphicFramePr>
        <p:xfrm>
          <a:off x="1016000" y="1143000"/>
          <a:ext cx="45704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37760" imgH="286920" progId="Equation.3">
                  <p:embed/>
                </p:oleObj>
              </mc:Choice>
              <mc:Fallback>
                <p:oleObj name="公式" r:id="rId4" imgW="2237760" imgH="28692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143000"/>
                        <a:ext cx="4570413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286000" y="2514600"/>
            <a:ext cx="2393950" cy="1006475"/>
            <a:chOff x="1872" y="1584"/>
            <a:chExt cx="1508" cy="634"/>
          </a:xfrm>
        </p:grpSpPr>
        <p:sp>
          <p:nvSpPr>
            <p:cNvPr id="74778" name="Rectangle 33"/>
            <p:cNvSpPr>
              <a:spLocks noChangeArrowheads="1"/>
            </p:cNvSpPr>
            <p:nvPr/>
          </p:nvSpPr>
          <p:spPr bwMode="auto">
            <a:xfrm>
              <a:off x="3168" y="1968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4779" name="Rectangle 34"/>
            <p:cNvSpPr>
              <a:spLocks noChangeArrowheads="1"/>
            </p:cNvSpPr>
            <p:nvPr/>
          </p:nvSpPr>
          <p:spPr bwMode="auto">
            <a:xfrm>
              <a:off x="3168" y="1584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4780" name="Rectangle 35"/>
            <p:cNvSpPr>
              <a:spLocks noChangeArrowheads="1"/>
            </p:cNvSpPr>
            <p:nvPr/>
          </p:nvSpPr>
          <p:spPr bwMode="auto">
            <a:xfrm>
              <a:off x="2304" y="1584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4781" name="Rectangle 36"/>
            <p:cNvSpPr>
              <a:spLocks noChangeArrowheads="1"/>
            </p:cNvSpPr>
            <p:nvPr/>
          </p:nvSpPr>
          <p:spPr bwMode="auto">
            <a:xfrm>
              <a:off x="2736" y="1584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4782" name="Rectangle 37"/>
            <p:cNvSpPr>
              <a:spLocks noChangeArrowheads="1"/>
            </p:cNvSpPr>
            <p:nvPr/>
          </p:nvSpPr>
          <p:spPr bwMode="auto">
            <a:xfrm>
              <a:off x="1872" y="1968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4783" name="Rectangle 38"/>
            <p:cNvSpPr>
              <a:spLocks noChangeArrowheads="1"/>
            </p:cNvSpPr>
            <p:nvPr/>
          </p:nvSpPr>
          <p:spPr bwMode="auto">
            <a:xfrm>
              <a:off x="2304" y="1968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4784" name="Rectangle 39"/>
            <p:cNvSpPr>
              <a:spLocks noChangeArrowheads="1"/>
            </p:cNvSpPr>
            <p:nvPr/>
          </p:nvSpPr>
          <p:spPr bwMode="auto">
            <a:xfrm>
              <a:off x="2736" y="1968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4785" name="Rectangle 40"/>
            <p:cNvSpPr>
              <a:spLocks noChangeArrowheads="1"/>
            </p:cNvSpPr>
            <p:nvPr/>
          </p:nvSpPr>
          <p:spPr bwMode="auto">
            <a:xfrm>
              <a:off x="1872" y="1584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en-US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172073" name="Oval 41"/>
          <p:cNvSpPr>
            <a:spLocks noChangeArrowheads="1"/>
          </p:cNvSpPr>
          <p:nvPr/>
        </p:nvSpPr>
        <p:spPr bwMode="auto">
          <a:xfrm>
            <a:off x="1676400" y="1066800"/>
            <a:ext cx="609600" cy="6858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72074" name="Oval 42"/>
          <p:cNvSpPr>
            <a:spLocks noChangeArrowheads="1"/>
          </p:cNvSpPr>
          <p:nvPr/>
        </p:nvSpPr>
        <p:spPr bwMode="auto">
          <a:xfrm>
            <a:off x="2133600" y="2438400"/>
            <a:ext cx="2743200" cy="12192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72075" name="Line 43"/>
          <p:cNvSpPr>
            <a:spLocks noChangeShapeType="1"/>
          </p:cNvSpPr>
          <p:nvPr/>
        </p:nvSpPr>
        <p:spPr bwMode="auto">
          <a:xfrm>
            <a:off x="3581400" y="16764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76" name="Line 44"/>
          <p:cNvSpPr>
            <a:spLocks noChangeShapeType="1"/>
          </p:cNvSpPr>
          <p:nvPr/>
        </p:nvSpPr>
        <p:spPr bwMode="auto">
          <a:xfrm>
            <a:off x="4800600" y="16764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77" name="Rectangle 45"/>
          <p:cNvSpPr>
            <a:spLocks noChangeArrowheads="1"/>
          </p:cNvSpPr>
          <p:nvPr/>
        </p:nvSpPr>
        <p:spPr bwMode="auto">
          <a:xfrm>
            <a:off x="2286000" y="3733800"/>
            <a:ext cx="300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en-US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endParaRPr lang="en-US" altLang="zh-CN" b="1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181600" y="1828800"/>
            <a:ext cx="2133600" cy="685800"/>
            <a:chOff x="3264" y="1152"/>
            <a:chExt cx="1344" cy="432"/>
          </a:xfrm>
        </p:grpSpPr>
        <p:sp>
          <p:nvSpPr>
            <p:cNvPr id="172079" name="AutoShape 47"/>
            <p:cNvSpPr>
              <a:spLocks noChangeArrowheads="1"/>
            </p:cNvSpPr>
            <p:nvPr/>
          </p:nvSpPr>
          <p:spPr bwMode="auto">
            <a:xfrm>
              <a:off x="3264" y="1152"/>
              <a:ext cx="1344" cy="432"/>
            </a:xfrm>
            <a:prstGeom prst="wedgeRoundRectCallout">
              <a:avLst>
                <a:gd name="adj1" fmla="val -90699"/>
                <a:gd name="adj2" fmla="val 69444"/>
                <a:gd name="adj3" fmla="val 16667"/>
              </a:avLst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lnSpc>
                  <a:spcPct val="110000"/>
                </a:lnSpc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</a:t>
              </a: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含</a:t>
              </a:r>
              <a:r>
                <a:rPr lang="en-US" altLang="zh-CN" sz="2800" b="1" i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均填“</a:t>
              </a:r>
              <a:r>
                <a:rPr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1”</a:t>
              </a:r>
            </a:p>
          </p:txBody>
        </p:sp>
        <p:sp>
          <p:nvSpPr>
            <p:cNvPr id="74777" name="Line 48"/>
            <p:cNvSpPr>
              <a:spLocks noChangeShapeType="1"/>
            </p:cNvSpPr>
            <p:nvPr/>
          </p:nvSpPr>
          <p:spPr bwMode="auto">
            <a:xfrm>
              <a:off x="3555" y="1260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5257800" y="2514600"/>
            <a:ext cx="3711575" cy="3101975"/>
            <a:chOff x="3120" y="1584"/>
            <a:chExt cx="2338" cy="1954"/>
          </a:xfrm>
        </p:grpSpPr>
        <p:sp>
          <p:nvSpPr>
            <p:cNvPr id="172082" name="Text Box 50"/>
            <p:cNvSpPr txBox="1">
              <a:spLocks noChangeArrowheads="1"/>
            </p:cNvSpPr>
            <p:nvPr/>
          </p:nvSpPr>
          <p:spPr bwMode="auto">
            <a:xfrm>
              <a:off x="3168" y="1584"/>
              <a:ext cx="912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注意：</a:t>
              </a:r>
            </a:p>
          </p:txBody>
        </p:sp>
        <p:sp>
          <p:nvSpPr>
            <p:cNvPr id="172083" name="Rectangle 51"/>
            <p:cNvSpPr>
              <a:spLocks noChangeArrowheads="1"/>
            </p:cNvSpPr>
            <p:nvPr/>
          </p:nvSpPr>
          <p:spPr bwMode="auto">
            <a:xfrm>
              <a:off x="3171" y="1920"/>
              <a:ext cx="185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1.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圈的个数应最少</a:t>
              </a:r>
              <a:endParaRPr lang="zh-CN" altLang="en-US" sz="2800" b="1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72084" name="Rectangle 52"/>
            <p:cNvSpPr>
              <a:spLocks noChangeArrowheads="1"/>
            </p:cNvSpPr>
            <p:nvPr/>
          </p:nvSpPr>
          <p:spPr bwMode="auto">
            <a:xfrm>
              <a:off x="3172" y="2256"/>
              <a:ext cx="2084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2.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每个“圈”要最大</a:t>
              </a:r>
              <a:endParaRPr lang="zh-CN" altLang="en-US" sz="2800" b="1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72085" name="Rectangle 53"/>
            <p:cNvSpPr>
              <a:spLocks noChangeArrowheads="1"/>
            </p:cNvSpPr>
            <p:nvPr/>
          </p:nvSpPr>
          <p:spPr bwMode="auto">
            <a:xfrm>
              <a:off x="3120" y="2592"/>
              <a:ext cx="2338" cy="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lnSpc>
                  <a:spcPct val="110000"/>
                </a:lnSpc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3.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highlight>
                    <a:srgbClr val="FFFF00"/>
                  </a:highlight>
                  <a:latin typeface="Times New Roman" pitchFamily="18" charset="0"/>
                  <a:ea typeface="+mn-ea"/>
                  <a:cs typeface="Times New Roman" pitchFamily="18" charset="0"/>
                </a:rPr>
                <a:t>每个“圈”至少要包含一个未被圈过的最小项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。</a:t>
              </a:r>
              <a:endPara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2133600" y="3124200"/>
            <a:ext cx="2743200" cy="1143000"/>
            <a:chOff x="1344" y="1968"/>
            <a:chExt cx="1728" cy="720"/>
          </a:xfrm>
        </p:grpSpPr>
        <p:sp>
          <p:nvSpPr>
            <p:cNvPr id="74770" name="Freeform 55"/>
            <p:cNvSpPr>
              <a:spLocks/>
            </p:cNvSpPr>
            <p:nvPr/>
          </p:nvSpPr>
          <p:spPr bwMode="auto">
            <a:xfrm>
              <a:off x="1344" y="1968"/>
              <a:ext cx="336" cy="720"/>
            </a:xfrm>
            <a:custGeom>
              <a:avLst/>
              <a:gdLst>
                <a:gd name="T0" fmla="*/ 0 w 440"/>
                <a:gd name="T1" fmla="*/ 5 h 832"/>
                <a:gd name="T2" fmla="*/ 2 w 440"/>
                <a:gd name="T3" fmla="*/ 5 h 832"/>
                <a:gd name="T4" fmla="*/ 2 w 440"/>
                <a:gd name="T5" fmla="*/ 35 h 832"/>
                <a:gd name="T6" fmla="*/ 0 w 440"/>
                <a:gd name="T7" fmla="*/ 35 h 8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0"/>
                <a:gd name="T13" fmla="*/ 0 h 832"/>
                <a:gd name="T14" fmla="*/ 440 w 440"/>
                <a:gd name="T15" fmla="*/ 832 h 8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0" h="832">
                  <a:moveTo>
                    <a:pt x="0" y="104"/>
                  </a:moveTo>
                  <a:cubicBezTo>
                    <a:pt x="164" y="52"/>
                    <a:pt x="328" y="0"/>
                    <a:pt x="384" y="104"/>
                  </a:cubicBezTo>
                  <a:cubicBezTo>
                    <a:pt x="440" y="208"/>
                    <a:pt x="400" y="624"/>
                    <a:pt x="336" y="728"/>
                  </a:cubicBezTo>
                  <a:cubicBezTo>
                    <a:pt x="272" y="832"/>
                    <a:pt x="56" y="728"/>
                    <a:pt x="0" y="728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1" name="Freeform 56"/>
            <p:cNvSpPr>
              <a:spLocks/>
            </p:cNvSpPr>
            <p:nvPr/>
          </p:nvSpPr>
          <p:spPr bwMode="auto">
            <a:xfrm>
              <a:off x="2688" y="1968"/>
              <a:ext cx="384" cy="720"/>
            </a:xfrm>
            <a:custGeom>
              <a:avLst/>
              <a:gdLst>
                <a:gd name="T0" fmla="*/ 384 w 384"/>
                <a:gd name="T1" fmla="*/ 8 h 816"/>
                <a:gd name="T2" fmla="*/ 48 w 384"/>
                <a:gd name="T3" fmla="*/ 8 h 816"/>
                <a:gd name="T4" fmla="*/ 96 w 384"/>
                <a:gd name="T5" fmla="*/ 52 h 816"/>
                <a:gd name="T6" fmla="*/ 384 w 384"/>
                <a:gd name="T7" fmla="*/ 45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816"/>
                <a:gd name="T14" fmla="*/ 384 w 384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816">
                  <a:moveTo>
                    <a:pt x="384" y="104"/>
                  </a:moveTo>
                  <a:cubicBezTo>
                    <a:pt x="240" y="52"/>
                    <a:pt x="96" y="0"/>
                    <a:pt x="48" y="104"/>
                  </a:cubicBezTo>
                  <a:cubicBezTo>
                    <a:pt x="0" y="208"/>
                    <a:pt x="40" y="640"/>
                    <a:pt x="96" y="728"/>
                  </a:cubicBezTo>
                  <a:cubicBezTo>
                    <a:pt x="152" y="816"/>
                    <a:pt x="268" y="724"/>
                    <a:pt x="384" y="632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2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2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autoUpdateAnimBg="0"/>
      <p:bldP spid="172061" grpId="0" autoUpdateAnimBg="0"/>
      <p:bldP spid="172073" grpId="0" animBg="1"/>
      <p:bldP spid="172074" grpId="0" animBg="1"/>
      <p:bldP spid="172075" grpId="0" animBg="1"/>
      <p:bldP spid="172076" grpId="0" animBg="1"/>
      <p:bldP spid="172077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7800975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20. 6 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组合逻辑电路的分析与综合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06475" y="1447800"/>
            <a:ext cx="7680325" cy="1630363"/>
            <a:chOff x="624" y="864"/>
            <a:chExt cx="4464" cy="1027"/>
          </a:xfrm>
        </p:grpSpPr>
        <p:sp>
          <p:nvSpPr>
            <p:cNvPr id="173060" name="Rectangle 4"/>
            <p:cNvSpPr>
              <a:spLocks noChangeArrowheads="1"/>
            </p:cNvSpPr>
            <p:nvPr/>
          </p:nvSpPr>
          <p:spPr bwMode="auto">
            <a:xfrm>
              <a:off x="624" y="864"/>
              <a:ext cx="4464" cy="1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       </a:t>
              </a: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组合逻辑电路：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任何时刻电路的输出状态只取决于该时刻的输入状态，而与该时刻以前的电路状态无关。</a:t>
              </a:r>
            </a:p>
          </p:txBody>
        </p:sp>
        <p:sp>
          <p:nvSpPr>
            <p:cNvPr id="173061" name="AutoShape 5"/>
            <p:cNvSpPr>
              <a:spLocks noChangeArrowheads="1"/>
            </p:cNvSpPr>
            <p:nvPr/>
          </p:nvSpPr>
          <p:spPr bwMode="auto">
            <a:xfrm>
              <a:off x="768" y="864"/>
              <a:ext cx="306" cy="288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2911475" y="5195888"/>
            <a:ext cx="3041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组合逻辑电路框图</a:t>
            </a:r>
            <a:endParaRPr lang="zh-CN" altLang="en-US" sz="3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14438" y="3443288"/>
            <a:ext cx="6827837" cy="1628775"/>
            <a:chOff x="765" y="2169"/>
            <a:chExt cx="4301" cy="1026"/>
          </a:xfrm>
        </p:grpSpPr>
        <p:sp>
          <p:nvSpPr>
            <p:cNvPr id="173064" name="Rectangle 8"/>
            <p:cNvSpPr>
              <a:spLocks noChangeArrowheads="1"/>
            </p:cNvSpPr>
            <p:nvPr/>
          </p:nvSpPr>
          <p:spPr bwMode="auto">
            <a:xfrm>
              <a:off x="1354" y="2169"/>
              <a:ext cx="2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altLang="zh-CN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lang="en-US" altLang="zh-CN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73065" name="Rectangle 9"/>
            <p:cNvSpPr>
              <a:spLocks noChangeArrowheads="1"/>
            </p:cNvSpPr>
            <p:nvPr/>
          </p:nvSpPr>
          <p:spPr bwMode="auto">
            <a:xfrm>
              <a:off x="1402" y="2841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altLang="zh-CN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n</a:t>
              </a:r>
              <a:endParaRPr lang="en-US" altLang="zh-CN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73066" name="Rectangle 10"/>
            <p:cNvSpPr>
              <a:spLocks noChangeArrowheads="1"/>
            </p:cNvSpPr>
            <p:nvPr/>
          </p:nvSpPr>
          <p:spPr bwMode="auto">
            <a:xfrm>
              <a:off x="1354" y="2409"/>
              <a:ext cx="2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altLang="zh-CN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endParaRPr lang="en-US" altLang="zh-CN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75785" name="Group 11"/>
            <p:cNvGrpSpPr>
              <a:grpSpLocks/>
            </p:cNvGrpSpPr>
            <p:nvPr/>
          </p:nvGrpSpPr>
          <p:grpSpPr bwMode="auto">
            <a:xfrm>
              <a:off x="4090" y="2217"/>
              <a:ext cx="326" cy="905"/>
              <a:chOff x="4032" y="2208"/>
              <a:chExt cx="326" cy="905"/>
            </a:xfrm>
          </p:grpSpPr>
          <p:sp>
            <p:nvSpPr>
              <p:cNvPr id="173068" name="Rectangle 12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25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2</a:t>
                </a:r>
                <a:endParaRPr lang="en-US" altLang="zh-CN" b="1" baseline="-250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3069" name="Rectangle 13"/>
              <p:cNvSpPr>
                <a:spLocks noChangeArrowheads="1"/>
              </p:cNvSpPr>
              <p:nvPr/>
            </p:nvSpPr>
            <p:spPr bwMode="auto">
              <a:xfrm>
                <a:off x="4032" y="2208"/>
                <a:ext cx="25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1</a:t>
                </a:r>
                <a:endParaRPr lang="en-US" altLang="zh-CN" b="1" baseline="-250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3070" name="Rectangle 14"/>
              <p:cNvSpPr>
                <a:spLocks noChangeArrowheads="1"/>
              </p:cNvSpPr>
              <p:nvPr/>
            </p:nvSpPr>
            <p:spPr bwMode="auto">
              <a:xfrm>
                <a:off x="4032" y="2880"/>
                <a:ext cx="32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n</a:t>
                </a:r>
                <a:endParaRPr lang="en-US" altLang="zh-CN" b="1" baseline="-250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173071" name="Rectangle 15" descr="蓝色砂纸"/>
            <p:cNvSpPr>
              <a:spLocks noChangeArrowheads="1"/>
            </p:cNvSpPr>
            <p:nvPr/>
          </p:nvSpPr>
          <p:spPr bwMode="auto">
            <a:xfrm>
              <a:off x="2131" y="2217"/>
              <a:ext cx="1470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5787" name="Line 16"/>
            <p:cNvSpPr>
              <a:spLocks noChangeShapeType="1"/>
            </p:cNvSpPr>
            <p:nvPr/>
          </p:nvSpPr>
          <p:spPr bwMode="auto">
            <a:xfrm>
              <a:off x="1690" y="2381"/>
              <a:ext cx="441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8" name="Line 17"/>
            <p:cNvSpPr>
              <a:spLocks noChangeShapeType="1"/>
            </p:cNvSpPr>
            <p:nvPr/>
          </p:nvSpPr>
          <p:spPr bwMode="auto">
            <a:xfrm>
              <a:off x="1690" y="2541"/>
              <a:ext cx="441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9" name="Line 18"/>
            <p:cNvSpPr>
              <a:spLocks noChangeShapeType="1"/>
            </p:cNvSpPr>
            <p:nvPr/>
          </p:nvSpPr>
          <p:spPr bwMode="auto">
            <a:xfrm>
              <a:off x="1690" y="3033"/>
              <a:ext cx="441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0" name="Line 19"/>
            <p:cNvSpPr>
              <a:spLocks noChangeShapeType="1"/>
            </p:cNvSpPr>
            <p:nvPr/>
          </p:nvSpPr>
          <p:spPr bwMode="auto">
            <a:xfrm>
              <a:off x="3610" y="3033"/>
              <a:ext cx="441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1" name="Line 20"/>
            <p:cNvSpPr>
              <a:spLocks noChangeShapeType="1"/>
            </p:cNvSpPr>
            <p:nvPr/>
          </p:nvSpPr>
          <p:spPr bwMode="auto">
            <a:xfrm>
              <a:off x="3601" y="2541"/>
              <a:ext cx="441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2" name="Line 21"/>
            <p:cNvSpPr>
              <a:spLocks noChangeShapeType="1"/>
            </p:cNvSpPr>
            <p:nvPr/>
          </p:nvSpPr>
          <p:spPr bwMode="auto">
            <a:xfrm>
              <a:off x="3601" y="2379"/>
              <a:ext cx="441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78" name="Rectangle 22"/>
            <p:cNvSpPr>
              <a:spLocks noChangeArrowheads="1"/>
            </p:cNvSpPr>
            <p:nvPr/>
          </p:nvSpPr>
          <p:spPr bwMode="auto">
            <a:xfrm rot="5400000">
              <a:off x="3609" y="2618"/>
              <a:ext cx="6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4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. . .</a:t>
              </a:r>
              <a:endParaRPr lang="en-US" altLang="zh-CN" sz="4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73079" name="Rectangle 23"/>
            <p:cNvSpPr>
              <a:spLocks noChangeArrowheads="1"/>
            </p:cNvSpPr>
            <p:nvPr/>
          </p:nvSpPr>
          <p:spPr bwMode="auto">
            <a:xfrm rot="5382859">
              <a:off x="1731" y="2559"/>
              <a:ext cx="55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4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. . .</a:t>
              </a:r>
              <a:endPara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73080" name="Rectangle 24"/>
            <p:cNvSpPr>
              <a:spLocks noChangeArrowheads="1"/>
            </p:cNvSpPr>
            <p:nvPr/>
          </p:nvSpPr>
          <p:spPr bwMode="auto">
            <a:xfrm>
              <a:off x="2122" y="2457"/>
              <a:ext cx="1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组合逻辑电路</a:t>
              </a:r>
              <a:endParaRPr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73083" name="Rectangle 27"/>
            <p:cNvSpPr>
              <a:spLocks noChangeArrowheads="1"/>
            </p:cNvSpPr>
            <p:nvPr/>
          </p:nvSpPr>
          <p:spPr bwMode="auto">
            <a:xfrm>
              <a:off x="765" y="2475"/>
              <a:ext cx="566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输入</a:t>
              </a:r>
              <a:endParaRPr lang="zh-CN" alt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73084" name="Rectangle 28"/>
            <p:cNvSpPr>
              <a:spLocks noChangeArrowheads="1"/>
            </p:cNvSpPr>
            <p:nvPr/>
          </p:nvSpPr>
          <p:spPr bwMode="auto">
            <a:xfrm>
              <a:off x="4500" y="2520"/>
              <a:ext cx="566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输出</a:t>
              </a:r>
              <a:endParaRPr lang="zh-CN" alt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2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533400"/>
            <a:ext cx="63246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20. 6. 1  </a:t>
            </a:r>
            <a:r>
              <a: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组合逻辑电路的分析</a:t>
            </a:r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762000" y="3248025"/>
            <a:ext cx="6135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(1)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由逻辑图写出输出端的逻辑表达式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838200" y="3883025"/>
            <a:ext cx="4618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(2)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运用逻辑代数化简或变换</a:t>
            </a: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838200" y="4492625"/>
            <a:ext cx="2832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(3)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列逻辑状态表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838200" y="5106988"/>
            <a:ext cx="2832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(4)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分析逻辑功能</a:t>
            </a:r>
          </a:p>
        </p:txBody>
      </p:sp>
      <p:sp>
        <p:nvSpPr>
          <p:cNvPr id="174087" name="Rectangle 7" descr="80%"/>
          <p:cNvSpPr>
            <a:spLocks noChangeArrowheads="1"/>
          </p:cNvSpPr>
          <p:nvPr/>
        </p:nvSpPr>
        <p:spPr bwMode="auto">
          <a:xfrm>
            <a:off x="1219200" y="1698625"/>
            <a:ext cx="2655888" cy="584200"/>
          </a:xfrm>
          <a:prstGeom prst="rect">
            <a:avLst/>
          </a:prstGeom>
          <a:pattFill prst="pct80">
            <a:fgClr>
              <a:srgbClr val="FFFF99"/>
            </a:fgClr>
            <a:bgClr>
              <a:srgbClr val="FFFFFF"/>
            </a:bgClr>
          </a:pattFill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已知逻辑电路</a:t>
            </a:r>
            <a:endParaRPr lang="zh-CN" altLang="en-US" sz="3200" b="1">
              <a:solidFill>
                <a:srgbClr val="000099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74088" name="Line 8"/>
          <p:cNvSpPr>
            <a:spLocks noChangeShapeType="1"/>
          </p:cNvSpPr>
          <p:nvPr/>
        </p:nvSpPr>
        <p:spPr bwMode="auto">
          <a:xfrm>
            <a:off x="3886200" y="2027238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 bwMode="auto">
          <a:xfrm>
            <a:off x="4343400" y="14478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确定</a:t>
            </a:r>
            <a:endParaRPr lang="zh-CN" altLang="en-US" sz="2800" b="1">
              <a:solidFill>
                <a:srgbClr val="FFFF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74090" name="Rectangle 10" descr="40%"/>
          <p:cNvSpPr>
            <a:spLocks noChangeArrowheads="1"/>
          </p:cNvSpPr>
          <p:nvPr/>
        </p:nvSpPr>
        <p:spPr bwMode="auto">
          <a:xfrm>
            <a:off x="5715000" y="1698625"/>
            <a:ext cx="1831975" cy="584200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逻辑功能</a:t>
            </a:r>
            <a:endParaRPr lang="zh-CN" altLang="en-US" sz="3200" b="1">
              <a:solidFill>
                <a:srgbClr val="FF33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74091" name="Rectangle 11"/>
          <p:cNvSpPr>
            <a:spLocks noChangeArrowheads="1"/>
          </p:cNvSpPr>
          <p:nvPr/>
        </p:nvSpPr>
        <p:spPr bwMode="auto">
          <a:xfrm>
            <a:off x="685800" y="2514600"/>
            <a:ext cx="222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分析步骤：</a:t>
            </a:r>
            <a:endParaRPr lang="zh-CN" altLang="en-US" sz="36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76812" name="Group 13"/>
          <p:cNvGrpSpPr>
            <a:grpSpLocks/>
          </p:cNvGrpSpPr>
          <p:nvPr/>
        </p:nvGrpSpPr>
        <p:grpSpPr bwMode="auto">
          <a:xfrm>
            <a:off x="762000" y="5791200"/>
            <a:ext cx="5781675" cy="171450"/>
            <a:chOff x="0" y="3696"/>
            <a:chExt cx="3642" cy="108"/>
          </a:xfrm>
        </p:grpSpPr>
        <p:pic>
          <p:nvPicPr>
            <p:cNvPr id="76813" name="Picture 1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0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14" name="Picture 1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0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15" name="Picture 1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16" name="Picture 1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48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17" name="Picture 1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50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18" name="Picture 1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6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19" name="Picture 2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36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20" name="Picture 2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8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21" name="Picture 2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22" name="Picture 2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6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23" name="Picture 2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22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24" name="Picture 2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12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25" name="Picture 2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8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26" name="Picture 2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34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27" name="Picture 2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14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28" name="Picture 2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10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29" name="Picture 3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00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30" name="Picture 3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2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31" name="Picture 3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98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32" name="Picture 3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88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33" name="Picture 3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90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34" name="Picture 3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76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35" name="Picture 3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78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36" name="Picture 3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4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37" name="Picture 3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64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38" name="Picture 3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86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39" name="Picture 4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66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40" name="Picture 4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52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41" name="Picture 4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4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42" name="Picture 4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50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43" name="Picture 4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40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44" name="Picture 4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62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6845" name="Group 46"/>
            <p:cNvGrpSpPr>
              <a:grpSpLocks/>
            </p:cNvGrpSpPr>
            <p:nvPr/>
          </p:nvGrpSpPr>
          <p:grpSpPr bwMode="auto">
            <a:xfrm>
              <a:off x="0" y="3696"/>
              <a:ext cx="582" cy="102"/>
              <a:chOff x="4698" y="720"/>
              <a:chExt cx="582" cy="102"/>
            </a:xfrm>
          </p:grpSpPr>
          <p:pic>
            <p:nvPicPr>
              <p:cNvPr id="76846" name="Picture 4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6847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6848" name="Picture 4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6849" name="Picture 50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6850" name="Picture 51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6851" name="Picture 52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autoUpdateAnimBg="0"/>
      <p:bldP spid="174084" grpId="0" autoUpdateAnimBg="0"/>
      <p:bldP spid="174085" grpId="0" autoUpdateAnimBg="0"/>
      <p:bldP spid="174086" grpId="0" autoUpdateAnimBg="0"/>
      <p:bldP spid="174087" grpId="0" animBg="1" autoUpdateAnimBg="0"/>
      <p:bldP spid="174088" grpId="0" animBg="1"/>
      <p:bldP spid="174089" grpId="0" autoUpdateAnimBg="0"/>
      <p:bldP spid="174090" grpId="0" animBg="1" autoUpdateAnimBg="0"/>
      <p:bldP spid="174091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762000" y="700088"/>
            <a:ext cx="43799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例 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分析下图的逻辑功能</a:t>
            </a:r>
            <a:endParaRPr lang="zh-CN" altLang="en-US" sz="28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693738" y="4191000"/>
            <a:ext cx="3367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(1)  </a:t>
            </a:r>
            <a:r>
              <a:rPr lang="zh-CN" altLang="en-US" sz="2800" b="1">
                <a:solidFill>
                  <a:srgbClr val="00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写出逻辑表达式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81100" y="5048250"/>
            <a:ext cx="2133600" cy="579438"/>
            <a:chOff x="744" y="3180"/>
            <a:chExt cx="1344" cy="365"/>
          </a:xfrm>
        </p:grpSpPr>
        <p:sp>
          <p:nvSpPr>
            <p:cNvPr id="77901" name="Text Box 5"/>
            <p:cNvSpPr txBox="1">
              <a:spLocks noChangeArrowheads="1"/>
            </p:cNvSpPr>
            <p:nvPr/>
          </p:nvSpPr>
          <p:spPr bwMode="auto">
            <a:xfrm>
              <a:off x="744" y="3180"/>
              <a:ext cx="1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32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= </a:t>
              </a:r>
              <a:r>
                <a:rPr lang="en-US" altLang="zh-CN" sz="32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3200" b="1" baseline="-25000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 </a:t>
              </a:r>
              <a:r>
                <a:rPr lang="en-US" altLang="zh-CN" sz="32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3200" b="1" baseline="-25000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</a:t>
              </a:r>
              <a:endParaRPr lang="en-US" altLang="zh-CN" sz="320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902" name="Line 6"/>
            <p:cNvSpPr>
              <a:spLocks noChangeShapeType="1"/>
            </p:cNvSpPr>
            <p:nvPr/>
          </p:nvSpPr>
          <p:spPr bwMode="auto">
            <a:xfrm>
              <a:off x="1215" y="3228"/>
              <a:ext cx="52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009900" y="4857750"/>
            <a:ext cx="3348038" cy="846138"/>
            <a:chOff x="1896" y="3060"/>
            <a:chExt cx="2064" cy="533"/>
          </a:xfrm>
        </p:grpSpPr>
        <p:sp>
          <p:nvSpPr>
            <p:cNvPr id="77891" name="Text Box 8"/>
            <p:cNvSpPr txBox="1">
              <a:spLocks noChangeArrowheads="1"/>
            </p:cNvSpPr>
            <p:nvPr/>
          </p:nvSpPr>
          <p:spPr bwMode="auto">
            <a:xfrm>
              <a:off x="1896" y="3228"/>
              <a:ext cx="20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= </a:t>
              </a:r>
              <a:r>
                <a:rPr lang="en-US" altLang="zh-CN" sz="3200" b="1" i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  AB   B  AB</a:t>
              </a:r>
              <a:endParaRPr lang="en-US" altLang="zh-CN" sz="3200" b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92" name="Text Box 9"/>
            <p:cNvSpPr txBox="1">
              <a:spLocks noChangeArrowheads="1"/>
            </p:cNvSpPr>
            <p:nvPr/>
          </p:nvSpPr>
          <p:spPr bwMode="auto">
            <a:xfrm>
              <a:off x="3079" y="3084"/>
              <a:ext cx="24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.</a:t>
              </a:r>
              <a:endParaRPr lang="en-US" altLang="zh-CN" sz="4400" b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93" name="Rectangle 10"/>
            <p:cNvSpPr>
              <a:spLocks noChangeArrowheads="1"/>
            </p:cNvSpPr>
            <p:nvPr/>
          </p:nvSpPr>
          <p:spPr bwMode="auto">
            <a:xfrm>
              <a:off x="2274" y="3060"/>
              <a:ext cx="189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.</a:t>
              </a:r>
              <a:endParaRPr lang="en-US" altLang="zh-CN" sz="4400" b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94" name="Rectangle 11"/>
            <p:cNvSpPr>
              <a:spLocks noChangeArrowheads="1"/>
            </p:cNvSpPr>
            <p:nvPr/>
          </p:nvSpPr>
          <p:spPr bwMode="auto">
            <a:xfrm>
              <a:off x="2771" y="3084"/>
              <a:ext cx="189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.</a:t>
              </a:r>
              <a:endParaRPr lang="en-US" altLang="zh-CN" sz="4400" b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77895" name="Group 12"/>
            <p:cNvGrpSpPr>
              <a:grpSpLocks/>
            </p:cNvGrpSpPr>
            <p:nvPr/>
          </p:nvGrpSpPr>
          <p:grpSpPr bwMode="auto">
            <a:xfrm>
              <a:off x="2210" y="3180"/>
              <a:ext cx="1398" cy="96"/>
              <a:chOff x="3530" y="3312"/>
              <a:chExt cx="1398" cy="96"/>
            </a:xfrm>
          </p:grpSpPr>
          <p:sp>
            <p:nvSpPr>
              <p:cNvPr id="77896" name="Line 13"/>
              <p:cNvSpPr>
                <a:spLocks noChangeShapeType="1"/>
              </p:cNvSpPr>
              <p:nvPr/>
            </p:nvSpPr>
            <p:spPr bwMode="auto">
              <a:xfrm>
                <a:off x="3827" y="3408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7" name="Line 14"/>
              <p:cNvSpPr>
                <a:spLocks noChangeShapeType="1"/>
              </p:cNvSpPr>
              <p:nvPr/>
            </p:nvSpPr>
            <p:spPr bwMode="auto">
              <a:xfrm>
                <a:off x="4619" y="3408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8" name="Line 15"/>
              <p:cNvSpPr>
                <a:spLocks noChangeShapeType="1"/>
              </p:cNvSpPr>
              <p:nvPr/>
            </p:nvSpPr>
            <p:spPr bwMode="auto">
              <a:xfrm>
                <a:off x="3558" y="3360"/>
                <a:ext cx="577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9" name="Line 16"/>
              <p:cNvSpPr>
                <a:spLocks noChangeShapeType="1"/>
              </p:cNvSpPr>
              <p:nvPr/>
            </p:nvSpPr>
            <p:spPr bwMode="auto">
              <a:xfrm>
                <a:off x="4311" y="3360"/>
                <a:ext cx="577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00" name="Line 17"/>
              <p:cNvSpPr>
                <a:spLocks noChangeShapeType="1"/>
              </p:cNvSpPr>
              <p:nvPr/>
            </p:nvSpPr>
            <p:spPr bwMode="auto">
              <a:xfrm>
                <a:off x="3530" y="3312"/>
                <a:ext cx="139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971800" y="2452688"/>
            <a:ext cx="663575" cy="762000"/>
            <a:chOff x="4608" y="2313"/>
            <a:chExt cx="480" cy="480"/>
          </a:xfrm>
        </p:grpSpPr>
        <p:sp>
          <p:nvSpPr>
            <p:cNvPr id="77888" name="Text Box 19"/>
            <p:cNvSpPr txBox="1">
              <a:spLocks noChangeArrowheads="1"/>
            </p:cNvSpPr>
            <p:nvPr/>
          </p:nvSpPr>
          <p:spPr bwMode="auto">
            <a:xfrm>
              <a:off x="4608" y="254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   B</a:t>
              </a:r>
              <a:endParaRPr lang="en-US" altLang="zh-CN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89" name="Text Box 20"/>
            <p:cNvSpPr txBox="1">
              <a:spLocks noChangeArrowheads="1"/>
            </p:cNvSpPr>
            <p:nvPr/>
          </p:nvSpPr>
          <p:spPr bwMode="auto">
            <a:xfrm>
              <a:off x="4732" y="2313"/>
              <a:ext cx="22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.</a:t>
              </a:r>
              <a:endParaRPr lang="en-US" altLang="zh-CN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90" name="Line 21"/>
            <p:cNvSpPr>
              <a:spLocks noChangeShapeType="1"/>
            </p:cNvSpPr>
            <p:nvPr/>
          </p:nvSpPr>
          <p:spPr bwMode="auto">
            <a:xfrm>
              <a:off x="4656" y="2592"/>
              <a:ext cx="38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410200" y="1071563"/>
            <a:ext cx="971550" cy="785812"/>
            <a:chOff x="3360" y="627"/>
            <a:chExt cx="768" cy="447"/>
          </a:xfrm>
        </p:grpSpPr>
        <p:sp>
          <p:nvSpPr>
            <p:cNvPr id="77882" name="Rectangle 23"/>
            <p:cNvSpPr>
              <a:spLocks noChangeArrowheads="1"/>
            </p:cNvSpPr>
            <p:nvPr/>
          </p:nvSpPr>
          <p:spPr bwMode="auto">
            <a:xfrm>
              <a:off x="3517" y="627"/>
              <a:ext cx="203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.</a:t>
              </a:r>
            </a:p>
          </p:txBody>
        </p:sp>
        <p:sp>
          <p:nvSpPr>
            <p:cNvPr id="77883" name="Text Box 24"/>
            <p:cNvSpPr txBox="1">
              <a:spLocks noChangeArrowheads="1"/>
            </p:cNvSpPr>
            <p:nvPr/>
          </p:nvSpPr>
          <p:spPr bwMode="auto">
            <a:xfrm>
              <a:off x="3646" y="816"/>
              <a:ext cx="482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  B</a:t>
              </a:r>
              <a:endParaRPr lang="en-US" altLang="zh-CN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84" name="Text Box 25"/>
            <p:cNvSpPr txBox="1">
              <a:spLocks noChangeArrowheads="1"/>
            </p:cNvSpPr>
            <p:nvPr/>
          </p:nvSpPr>
          <p:spPr bwMode="auto">
            <a:xfrm>
              <a:off x="3739" y="636"/>
              <a:ext cx="192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.</a:t>
              </a:r>
              <a:endParaRPr lang="en-US" altLang="zh-CN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85" name="Line 26"/>
            <p:cNvSpPr>
              <a:spLocks noChangeShapeType="1"/>
            </p:cNvSpPr>
            <p:nvPr/>
          </p:nvSpPr>
          <p:spPr bwMode="auto">
            <a:xfrm>
              <a:off x="3703" y="864"/>
              <a:ext cx="336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6" name="Rectangle 27"/>
            <p:cNvSpPr>
              <a:spLocks noChangeArrowheads="1"/>
            </p:cNvSpPr>
            <p:nvPr/>
          </p:nvSpPr>
          <p:spPr bwMode="auto">
            <a:xfrm>
              <a:off x="3360" y="816"/>
              <a:ext cx="211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87" name="Line 28"/>
            <p:cNvSpPr>
              <a:spLocks noChangeShapeType="1"/>
            </p:cNvSpPr>
            <p:nvPr/>
          </p:nvSpPr>
          <p:spPr bwMode="auto">
            <a:xfrm>
              <a:off x="3408" y="816"/>
              <a:ext cx="67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486400" y="3200400"/>
            <a:ext cx="1111250" cy="769938"/>
            <a:chOff x="3600" y="2208"/>
            <a:chExt cx="797" cy="485"/>
          </a:xfrm>
        </p:grpSpPr>
        <p:sp>
          <p:nvSpPr>
            <p:cNvPr id="77875" name="Rectangle 30"/>
            <p:cNvSpPr>
              <a:spLocks noChangeArrowheads="1"/>
            </p:cNvSpPr>
            <p:nvPr/>
          </p:nvSpPr>
          <p:spPr bwMode="auto">
            <a:xfrm>
              <a:off x="3724" y="2208"/>
              <a:ext cx="194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.</a:t>
              </a:r>
            </a:p>
          </p:txBody>
        </p:sp>
        <p:sp>
          <p:nvSpPr>
            <p:cNvPr id="77876" name="Text Box 31"/>
            <p:cNvSpPr txBox="1">
              <a:spLocks noChangeArrowheads="1"/>
            </p:cNvSpPr>
            <p:nvPr/>
          </p:nvSpPr>
          <p:spPr bwMode="auto">
            <a:xfrm>
              <a:off x="4032" y="2208"/>
              <a:ext cx="19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.</a:t>
              </a:r>
              <a:endParaRPr lang="en-US" altLang="zh-CN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77877" name="Group 32"/>
            <p:cNvGrpSpPr>
              <a:grpSpLocks/>
            </p:cNvGrpSpPr>
            <p:nvPr/>
          </p:nvGrpSpPr>
          <p:grpSpPr bwMode="auto">
            <a:xfrm>
              <a:off x="3600" y="2400"/>
              <a:ext cx="797" cy="233"/>
              <a:chOff x="3600" y="2400"/>
              <a:chExt cx="797" cy="233"/>
            </a:xfrm>
          </p:grpSpPr>
          <p:sp>
            <p:nvSpPr>
              <p:cNvPr id="77878" name="Text Box 33"/>
              <p:cNvSpPr txBox="1">
                <a:spLocks noChangeArrowheads="1"/>
              </p:cNvSpPr>
              <p:nvPr/>
            </p:nvSpPr>
            <p:spPr bwMode="auto">
              <a:xfrm>
                <a:off x="3918" y="2400"/>
                <a:ext cx="4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CC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   B</a:t>
                </a:r>
              </a:p>
            </p:txBody>
          </p:sp>
          <p:sp>
            <p:nvSpPr>
              <p:cNvPr id="77879" name="Line 34"/>
              <p:cNvSpPr>
                <a:spLocks noChangeShapeType="1"/>
              </p:cNvSpPr>
              <p:nvPr/>
            </p:nvSpPr>
            <p:spPr bwMode="auto">
              <a:xfrm>
                <a:off x="3984" y="244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0" name="Rectangle 35"/>
              <p:cNvSpPr>
                <a:spLocks noChangeArrowheads="1"/>
              </p:cNvSpPr>
              <p:nvPr/>
            </p:nvSpPr>
            <p:spPr bwMode="auto">
              <a:xfrm>
                <a:off x="3600" y="2400"/>
                <a:ext cx="20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CC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B</a:t>
                </a:r>
                <a:endParaRPr lang="en-US" altLang="zh-CN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7881" name="Line 36"/>
              <p:cNvSpPr>
                <a:spLocks noChangeShapeType="1"/>
              </p:cNvSpPr>
              <p:nvPr/>
            </p:nvSpPr>
            <p:spPr bwMode="auto">
              <a:xfrm>
                <a:off x="3648" y="2400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77833" name="Object 37"/>
          <p:cNvGraphicFramePr>
            <a:graphicFrameLocks noChangeAspect="1"/>
          </p:cNvGraphicFramePr>
          <p:nvPr/>
        </p:nvGraphicFramePr>
        <p:xfrm>
          <a:off x="6934200" y="4724400"/>
          <a:ext cx="1730375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685800" imgH="587045" progId="">
                  <p:embed/>
                </p:oleObj>
              </mc:Choice>
              <mc:Fallback>
                <p:oleObj name="Clip" r:id="rId2" imgW="685800" imgH="587045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724400"/>
                        <a:ext cx="1730375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34" name="Group 38"/>
          <p:cNvGrpSpPr>
            <a:grpSpLocks/>
          </p:cNvGrpSpPr>
          <p:nvPr/>
        </p:nvGrpSpPr>
        <p:grpSpPr bwMode="auto">
          <a:xfrm>
            <a:off x="1143000" y="1370013"/>
            <a:ext cx="6421438" cy="2535237"/>
            <a:chOff x="720" y="863"/>
            <a:chExt cx="4045" cy="1597"/>
          </a:xfrm>
        </p:grpSpPr>
        <p:sp>
          <p:nvSpPr>
            <p:cNvPr id="77835" name="Rectangle 39"/>
            <p:cNvSpPr>
              <a:spLocks noChangeArrowheads="1"/>
            </p:cNvSpPr>
            <p:nvPr/>
          </p:nvSpPr>
          <p:spPr bwMode="auto">
            <a:xfrm>
              <a:off x="1968" y="1356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36" name="Rectangle 40"/>
            <p:cNvSpPr>
              <a:spLocks noChangeArrowheads="1"/>
            </p:cNvSpPr>
            <p:nvPr/>
          </p:nvSpPr>
          <p:spPr bwMode="auto">
            <a:xfrm>
              <a:off x="2208" y="1356"/>
              <a:ext cx="20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4400" b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37" name="Text Box 41"/>
            <p:cNvSpPr txBox="1">
              <a:spLocks noChangeArrowheads="1"/>
            </p:cNvSpPr>
            <p:nvPr/>
          </p:nvSpPr>
          <p:spPr bwMode="auto">
            <a:xfrm>
              <a:off x="720" y="1356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38" name="Rectangle 42"/>
            <p:cNvSpPr>
              <a:spLocks noChangeArrowheads="1"/>
            </p:cNvSpPr>
            <p:nvPr/>
          </p:nvSpPr>
          <p:spPr bwMode="auto">
            <a:xfrm>
              <a:off x="720" y="1692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39" name="Rectangle 43"/>
            <p:cNvSpPr>
              <a:spLocks noChangeArrowheads="1"/>
            </p:cNvSpPr>
            <p:nvPr/>
          </p:nvSpPr>
          <p:spPr bwMode="auto">
            <a:xfrm>
              <a:off x="1440" y="1356"/>
              <a:ext cx="480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40" name="Line 44"/>
            <p:cNvSpPr>
              <a:spLocks noChangeShapeType="1"/>
            </p:cNvSpPr>
            <p:nvPr/>
          </p:nvSpPr>
          <p:spPr bwMode="auto">
            <a:xfrm>
              <a:off x="2016" y="170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1" name="Line 45"/>
            <p:cNvSpPr>
              <a:spLocks noChangeShapeType="1"/>
            </p:cNvSpPr>
            <p:nvPr/>
          </p:nvSpPr>
          <p:spPr bwMode="auto">
            <a:xfrm>
              <a:off x="1008" y="154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2" name="Line 46"/>
            <p:cNvSpPr>
              <a:spLocks noChangeShapeType="1"/>
            </p:cNvSpPr>
            <p:nvPr/>
          </p:nvSpPr>
          <p:spPr bwMode="auto">
            <a:xfrm>
              <a:off x="1008" y="18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3" name="Rectangle 47"/>
            <p:cNvSpPr>
              <a:spLocks noChangeArrowheads="1"/>
            </p:cNvSpPr>
            <p:nvPr/>
          </p:nvSpPr>
          <p:spPr bwMode="auto">
            <a:xfrm>
              <a:off x="2592" y="876"/>
              <a:ext cx="480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44" name="Line 48"/>
            <p:cNvSpPr>
              <a:spLocks noChangeShapeType="1"/>
            </p:cNvSpPr>
            <p:nvPr/>
          </p:nvSpPr>
          <p:spPr bwMode="auto">
            <a:xfrm>
              <a:off x="3168" y="12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5" name="Rectangle 49"/>
            <p:cNvSpPr>
              <a:spLocks noChangeArrowheads="1"/>
            </p:cNvSpPr>
            <p:nvPr/>
          </p:nvSpPr>
          <p:spPr bwMode="auto">
            <a:xfrm>
              <a:off x="2592" y="1788"/>
              <a:ext cx="480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46" name="Line 50"/>
            <p:cNvSpPr>
              <a:spLocks noChangeShapeType="1"/>
            </p:cNvSpPr>
            <p:nvPr/>
          </p:nvSpPr>
          <p:spPr bwMode="auto">
            <a:xfrm>
              <a:off x="3168" y="212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7847" name="Group 51"/>
            <p:cNvGrpSpPr>
              <a:grpSpLocks/>
            </p:cNvGrpSpPr>
            <p:nvPr/>
          </p:nvGrpSpPr>
          <p:grpSpPr bwMode="auto">
            <a:xfrm>
              <a:off x="1248" y="1068"/>
              <a:ext cx="1344" cy="1200"/>
              <a:chOff x="1296" y="1728"/>
              <a:chExt cx="1344" cy="1200"/>
            </a:xfrm>
          </p:grpSpPr>
          <p:sp>
            <p:nvSpPr>
              <p:cNvPr id="77868" name="Line 52"/>
              <p:cNvSpPr>
                <a:spLocks noChangeShapeType="1"/>
              </p:cNvSpPr>
              <p:nvPr/>
            </p:nvSpPr>
            <p:spPr bwMode="auto">
              <a:xfrm>
                <a:off x="2352" y="2016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69" name="Line 53"/>
              <p:cNvSpPr>
                <a:spLocks noChangeShapeType="1"/>
              </p:cNvSpPr>
              <p:nvPr/>
            </p:nvSpPr>
            <p:spPr bwMode="auto">
              <a:xfrm>
                <a:off x="2352" y="20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70" name="Line 54"/>
              <p:cNvSpPr>
                <a:spLocks noChangeShapeType="1"/>
              </p:cNvSpPr>
              <p:nvPr/>
            </p:nvSpPr>
            <p:spPr bwMode="auto">
              <a:xfrm>
                <a:off x="1296" y="172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71" name="Line 55"/>
              <p:cNvSpPr>
                <a:spLocks noChangeShapeType="1"/>
              </p:cNvSpPr>
              <p:nvPr/>
            </p:nvSpPr>
            <p:spPr bwMode="auto">
              <a:xfrm>
                <a:off x="1296" y="1728"/>
                <a:ext cx="1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72" name="Line 56"/>
              <p:cNvSpPr>
                <a:spLocks noChangeShapeType="1"/>
              </p:cNvSpPr>
              <p:nvPr/>
            </p:nvSpPr>
            <p:spPr bwMode="auto">
              <a:xfrm>
                <a:off x="2352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73" name="Line 57"/>
              <p:cNvSpPr>
                <a:spLocks noChangeShapeType="1"/>
              </p:cNvSpPr>
              <p:nvPr/>
            </p:nvSpPr>
            <p:spPr bwMode="auto">
              <a:xfrm>
                <a:off x="1296" y="2496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74" name="Line 58"/>
              <p:cNvSpPr>
                <a:spLocks noChangeShapeType="1"/>
              </p:cNvSpPr>
              <p:nvPr/>
            </p:nvSpPr>
            <p:spPr bwMode="auto">
              <a:xfrm>
                <a:off x="1296" y="2928"/>
                <a:ext cx="1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848" name="Rectangle 59"/>
            <p:cNvSpPr>
              <a:spLocks noChangeArrowheads="1"/>
            </p:cNvSpPr>
            <p:nvPr/>
          </p:nvSpPr>
          <p:spPr bwMode="auto">
            <a:xfrm>
              <a:off x="3696" y="1356"/>
              <a:ext cx="480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49" name="Line 60"/>
            <p:cNvSpPr>
              <a:spLocks noChangeShapeType="1"/>
            </p:cNvSpPr>
            <p:nvPr/>
          </p:nvSpPr>
          <p:spPr bwMode="auto">
            <a:xfrm>
              <a:off x="4272" y="169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7850" name="Group 61"/>
            <p:cNvGrpSpPr>
              <a:grpSpLocks/>
            </p:cNvGrpSpPr>
            <p:nvPr/>
          </p:nvGrpSpPr>
          <p:grpSpPr bwMode="auto">
            <a:xfrm>
              <a:off x="3408" y="1212"/>
              <a:ext cx="288" cy="912"/>
              <a:chOff x="3456" y="1872"/>
              <a:chExt cx="288" cy="912"/>
            </a:xfrm>
          </p:grpSpPr>
          <p:sp>
            <p:nvSpPr>
              <p:cNvPr id="77864" name="Line 62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65" name="Line 63"/>
              <p:cNvSpPr>
                <a:spLocks noChangeShapeType="1"/>
              </p:cNvSpPr>
              <p:nvPr/>
            </p:nvSpPr>
            <p:spPr bwMode="auto">
              <a:xfrm>
                <a:off x="3456" y="220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66" name="Line 64"/>
              <p:cNvSpPr>
                <a:spLocks noChangeShapeType="1"/>
              </p:cNvSpPr>
              <p:nvPr/>
            </p:nvSpPr>
            <p:spPr bwMode="auto">
              <a:xfrm>
                <a:off x="345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67" name="Line 65"/>
              <p:cNvSpPr>
                <a:spLocks noChangeShapeType="1"/>
              </p:cNvSpPr>
              <p:nvPr/>
            </p:nvSpPr>
            <p:spPr bwMode="auto">
              <a:xfrm>
                <a:off x="3456" y="249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851" name="Text Box 66"/>
            <p:cNvSpPr txBox="1">
              <a:spLocks noChangeArrowheads="1"/>
            </p:cNvSpPr>
            <p:nvPr/>
          </p:nvSpPr>
          <p:spPr bwMode="auto">
            <a:xfrm>
              <a:off x="3792" y="145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  <a:endParaRPr lang="en-US" altLang="zh-CN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52" name="Text Box 67"/>
            <p:cNvSpPr txBox="1">
              <a:spLocks noChangeArrowheads="1"/>
            </p:cNvSpPr>
            <p:nvPr/>
          </p:nvSpPr>
          <p:spPr bwMode="auto">
            <a:xfrm>
              <a:off x="1536" y="1344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  <a:endParaRPr lang="en-US" altLang="zh-CN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53" name="Text Box 68"/>
            <p:cNvSpPr txBox="1">
              <a:spLocks noChangeArrowheads="1"/>
            </p:cNvSpPr>
            <p:nvPr/>
          </p:nvSpPr>
          <p:spPr bwMode="auto">
            <a:xfrm>
              <a:off x="2688" y="91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  <a:endParaRPr lang="en-US" altLang="zh-CN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54" name="Text Box 69"/>
            <p:cNvSpPr txBox="1">
              <a:spLocks noChangeArrowheads="1"/>
            </p:cNvSpPr>
            <p:nvPr/>
          </p:nvSpPr>
          <p:spPr bwMode="auto">
            <a:xfrm>
              <a:off x="2688" y="1824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  <a:endParaRPr lang="en-US" altLang="zh-CN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55" name="Rectangle 70"/>
            <p:cNvSpPr>
              <a:spLocks noChangeArrowheads="1"/>
            </p:cNvSpPr>
            <p:nvPr/>
          </p:nvSpPr>
          <p:spPr bwMode="auto">
            <a:xfrm>
              <a:off x="4560" y="1548"/>
              <a:ext cx="2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sz="2800" b="1" i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56" name="Rectangle 71"/>
            <p:cNvSpPr>
              <a:spLocks noChangeArrowheads="1"/>
            </p:cNvSpPr>
            <p:nvPr/>
          </p:nvSpPr>
          <p:spPr bwMode="auto">
            <a:xfrm>
              <a:off x="3120" y="2124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</a:t>
              </a:r>
              <a:endParaRPr lang="en-US" altLang="zh-CN" b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57" name="Rectangle 72"/>
            <p:cNvSpPr>
              <a:spLocks noChangeArrowheads="1"/>
            </p:cNvSpPr>
            <p:nvPr/>
          </p:nvSpPr>
          <p:spPr bwMode="auto">
            <a:xfrm>
              <a:off x="3129" y="863"/>
              <a:ext cx="2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  <a:endParaRPr lang="en-US" altLang="zh-CN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58" name="Text Box 73"/>
            <p:cNvSpPr txBox="1">
              <a:spLocks noChangeArrowheads="1"/>
            </p:cNvSpPr>
            <p:nvPr/>
          </p:nvSpPr>
          <p:spPr bwMode="auto">
            <a:xfrm>
              <a:off x="1152" y="1212"/>
              <a:ext cx="24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4400" b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59" name="Rectangle 74"/>
            <p:cNvSpPr>
              <a:spLocks noChangeArrowheads="1"/>
            </p:cNvSpPr>
            <p:nvPr/>
          </p:nvSpPr>
          <p:spPr bwMode="auto">
            <a:xfrm>
              <a:off x="1152" y="1479"/>
              <a:ext cx="24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4400" b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60" name="Oval 75"/>
            <p:cNvSpPr>
              <a:spLocks noChangeArrowheads="1"/>
            </p:cNvSpPr>
            <p:nvPr/>
          </p:nvSpPr>
          <p:spPr bwMode="auto">
            <a:xfrm>
              <a:off x="1920" y="164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61" name="Oval 76"/>
            <p:cNvSpPr>
              <a:spLocks noChangeArrowheads="1"/>
            </p:cNvSpPr>
            <p:nvPr/>
          </p:nvSpPr>
          <p:spPr bwMode="auto">
            <a:xfrm>
              <a:off x="3072" y="207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62" name="Oval 77"/>
            <p:cNvSpPr>
              <a:spLocks noChangeArrowheads="1"/>
            </p:cNvSpPr>
            <p:nvPr/>
          </p:nvSpPr>
          <p:spPr bwMode="auto">
            <a:xfrm>
              <a:off x="3072" y="11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7863" name="Oval 78"/>
            <p:cNvSpPr>
              <a:spLocks noChangeArrowheads="1"/>
            </p:cNvSpPr>
            <p:nvPr/>
          </p:nvSpPr>
          <p:spPr bwMode="auto">
            <a:xfrm>
              <a:off x="4176" y="164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1066800" y="762000"/>
            <a:ext cx="4433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(2) 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应用逻辑代数化简</a:t>
            </a:r>
            <a:endParaRPr lang="zh-CN" altLang="en-US" sz="2800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" pitchFamily="18" charset="0"/>
              <a:ea typeface="+mn-ea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14376" y="1428751"/>
            <a:ext cx="3497584" cy="847726"/>
            <a:chOff x="816" y="900"/>
            <a:chExt cx="2565" cy="534"/>
          </a:xfrm>
        </p:grpSpPr>
        <p:sp>
          <p:nvSpPr>
            <p:cNvPr id="176132" name="Text Box 4"/>
            <p:cNvSpPr txBox="1">
              <a:spLocks noChangeArrowheads="1"/>
            </p:cNvSpPr>
            <p:nvPr/>
          </p:nvSpPr>
          <p:spPr bwMode="auto">
            <a:xfrm>
              <a:off x="816" y="1104"/>
              <a:ext cx="256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Y =  </a:t>
              </a:r>
              <a:r>
                <a:rPr lang="en-US" altLang="zh-CN" sz="28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A    AB    B     AB</a:t>
              </a:r>
              <a:endPara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grpSp>
          <p:nvGrpSpPr>
            <p:cNvPr id="78885" name="Group 5"/>
            <p:cNvGrpSpPr>
              <a:grpSpLocks/>
            </p:cNvGrpSpPr>
            <p:nvPr/>
          </p:nvGrpSpPr>
          <p:grpSpPr bwMode="auto">
            <a:xfrm>
              <a:off x="1392" y="1056"/>
              <a:ext cx="1883" cy="96"/>
              <a:chOff x="3360" y="2784"/>
              <a:chExt cx="1883" cy="96"/>
            </a:xfrm>
          </p:grpSpPr>
          <p:sp>
            <p:nvSpPr>
              <p:cNvPr id="78889" name="Line 6"/>
              <p:cNvSpPr>
                <a:spLocks noChangeShapeType="1"/>
              </p:cNvSpPr>
              <p:nvPr/>
            </p:nvSpPr>
            <p:spPr bwMode="auto">
              <a:xfrm>
                <a:off x="3876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90" name="Line 7"/>
              <p:cNvSpPr>
                <a:spLocks noChangeShapeType="1"/>
              </p:cNvSpPr>
              <p:nvPr/>
            </p:nvSpPr>
            <p:spPr bwMode="auto">
              <a:xfrm>
                <a:off x="3448" y="2832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91" name="Line 8"/>
              <p:cNvSpPr>
                <a:spLocks noChangeShapeType="1"/>
              </p:cNvSpPr>
              <p:nvPr/>
            </p:nvSpPr>
            <p:spPr bwMode="auto">
              <a:xfrm>
                <a:off x="4955" y="2880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92" name="Line 9"/>
              <p:cNvSpPr>
                <a:spLocks noChangeShapeType="1"/>
              </p:cNvSpPr>
              <p:nvPr/>
            </p:nvSpPr>
            <p:spPr bwMode="auto">
              <a:xfrm>
                <a:off x="4402" y="2832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93" name="Line 10"/>
              <p:cNvSpPr>
                <a:spLocks noChangeShapeType="1"/>
              </p:cNvSpPr>
              <p:nvPr/>
            </p:nvSpPr>
            <p:spPr bwMode="auto">
              <a:xfrm>
                <a:off x="3360" y="2784"/>
                <a:ext cx="182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6139" name="Text Box 11"/>
            <p:cNvSpPr txBox="1">
              <a:spLocks noChangeArrowheads="1"/>
            </p:cNvSpPr>
            <p:nvPr/>
          </p:nvSpPr>
          <p:spPr bwMode="auto">
            <a:xfrm>
              <a:off x="2201" y="900"/>
              <a:ext cx="28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</a:rPr>
                <a:t>.</a:t>
              </a:r>
            </a:p>
          </p:txBody>
        </p:sp>
        <p:sp>
          <p:nvSpPr>
            <p:cNvPr id="176140" name="Rectangle 12"/>
            <p:cNvSpPr>
              <a:spLocks noChangeArrowheads="1"/>
            </p:cNvSpPr>
            <p:nvPr/>
          </p:nvSpPr>
          <p:spPr bwMode="auto">
            <a:xfrm>
              <a:off x="1536" y="900"/>
              <a:ext cx="20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</a:rPr>
                <a:t>.</a:t>
              </a:r>
            </a:p>
          </p:txBody>
        </p:sp>
        <p:sp>
          <p:nvSpPr>
            <p:cNvPr id="176141" name="Rectangle 13"/>
            <p:cNvSpPr>
              <a:spLocks noChangeArrowheads="1"/>
            </p:cNvSpPr>
            <p:nvPr/>
          </p:nvSpPr>
          <p:spPr bwMode="auto">
            <a:xfrm>
              <a:off x="2568" y="910"/>
              <a:ext cx="211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</a:rPr>
                <a:t>.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85749" y="3322638"/>
            <a:ext cx="2990125" cy="812800"/>
            <a:chOff x="864" y="2093"/>
            <a:chExt cx="1932" cy="512"/>
          </a:xfrm>
        </p:grpSpPr>
        <p:sp>
          <p:nvSpPr>
            <p:cNvPr id="176143" name="Text Box 15"/>
            <p:cNvSpPr txBox="1">
              <a:spLocks noChangeArrowheads="1"/>
            </p:cNvSpPr>
            <p:nvPr/>
          </p:nvSpPr>
          <p:spPr bwMode="auto">
            <a:xfrm>
              <a:off x="864" y="2237"/>
              <a:ext cx="193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   </a:t>
              </a:r>
              <a:r>
                <a:rPr lang="en-US" altLang="zh-CN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= </a:t>
              </a:r>
              <a:r>
                <a:rPr lang="en-US" altLang="zh-CN" sz="28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A   AB </a:t>
              </a:r>
              <a:r>
                <a:rPr lang="en-US" altLang="zh-CN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+</a:t>
              </a:r>
              <a:r>
                <a:rPr lang="en-US" altLang="zh-CN" sz="28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B  AB</a:t>
              </a:r>
            </a:p>
          </p:txBody>
        </p:sp>
        <p:sp>
          <p:nvSpPr>
            <p:cNvPr id="78880" name="Line 16"/>
            <p:cNvSpPr>
              <a:spLocks noChangeShapeType="1"/>
            </p:cNvSpPr>
            <p:nvPr/>
          </p:nvSpPr>
          <p:spPr bwMode="auto">
            <a:xfrm>
              <a:off x="1660" y="2285"/>
              <a:ext cx="27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1" name="Line 17"/>
            <p:cNvSpPr>
              <a:spLocks noChangeShapeType="1"/>
            </p:cNvSpPr>
            <p:nvPr/>
          </p:nvSpPr>
          <p:spPr bwMode="auto">
            <a:xfrm>
              <a:off x="2378" y="2285"/>
              <a:ext cx="261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46" name="Rectangle 18"/>
            <p:cNvSpPr>
              <a:spLocks noChangeArrowheads="1"/>
            </p:cNvSpPr>
            <p:nvPr/>
          </p:nvSpPr>
          <p:spPr bwMode="auto">
            <a:xfrm>
              <a:off x="1464" y="2093"/>
              <a:ext cx="20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</a:rPr>
                <a:t>.</a:t>
              </a:r>
            </a:p>
          </p:txBody>
        </p:sp>
        <p:sp>
          <p:nvSpPr>
            <p:cNvPr id="176147" name="Rectangle 19"/>
            <p:cNvSpPr>
              <a:spLocks noChangeArrowheads="1"/>
            </p:cNvSpPr>
            <p:nvPr/>
          </p:nvSpPr>
          <p:spPr bwMode="auto">
            <a:xfrm>
              <a:off x="2189" y="2093"/>
              <a:ext cx="20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</a:rPr>
                <a:t>.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714375" y="5151442"/>
            <a:ext cx="2277180" cy="523875"/>
            <a:chOff x="1056" y="3245"/>
            <a:chExt cx="1020" cy="330"/>
          </a:xfrm>
        </p:grpSpPr>
        <p:sp>
          <p:nvSpPr>
            <p:cNvPr id="176149" name="Rectangle 21"/>
            <p:cNvSpPr>
              <a:spLocks noChangeArrowheads="1"/>
            </p:cNvSpPr>
            <p:nvPr/>
          </p:nvSpPr>
          <p:spPr bwMode="auto">
            <a:xfrm>
              <a:off x="1056" y="3245"/>
              <a:ext cx="10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= </a:t>
              </a:r>
              <a:r>
                <a:rPr lang="en-US" altLang="zh-CN" sz="28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AB </a:t>
              </a:r>
              <a:r>
                <a:rPr lang="en-US" altLang="zh-CN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+</a:t>
              </a:r>
              <a:r>
                <a:rPr lang="en-US" altLang="zh-CN" sz="28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AB</a:t>
              </a:r>
              <a:endPara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sp>
          <p:nvSpPr>
            <p:cNvPr id="78877" name="Line 22"/>
            <p:cNvSpPr>
              <a:spLocks noChangeShapeType="1"/>
            </p:cNvSpPr>
            <p:nvPr/>
          </p:nvSpPr>
          <p:spPr bwMode="auto">
            <a:xfrm>
              <a:off x="1338" y="3309"/>
              <a:ext cx="103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8" name="Line 23"/>
            <p:cNvSpPr>
              <a:spLocks noChangeShapeType="1"/>
            </p:cNvSpPr>
            <p:nvPr/>
          </p:nvSpPr>
          <p:spPr bwMode="auto">
            <a:xfrm>
              <a:off x="1598" y="3309"/>
              <a:ext cx="11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6152" name="AutoShape 24"/>
          <p:cNvSpPr>
            <a:spLocks noChangeArrowheads="1"/>
          </p:cNvSpPr>
          <p:nvPr/>
        </p:nvSpPr>
        <p:spPr bwMode="auto">
          <a:xfrm>
            <a:off x="4953000" y="2103438"/>
            <a:ext cx="304800" cy="9144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gradFill rotWithShape="0">
            <a:gsLst>
              <a:gs pos="0">
                <a:srgbClr val="99CC00"/>
              </a:gs>
              <a:gs pos="100000">
                <a:srgbClr val="CC00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176153" name="Rectangle 25" descr="90%"/>
          <p:cNvSpPr>
            <a:spLocks noChangeArrowheads="1"/>
          </p:cNvSpPr>
          <p:nvPr/>
        </p:nvSpPr>
        <p:spPr bwMode="auto">
          <a:xfrm>
            <a:off x="5638800" y="2179638"/>
            <a:ext cx="1447800" cy="608012"/>
          </a:xfrm>
          <a:prstGeom prst="rect">
            <a:avLst/>
          </a:prstGeom>
          <a:pattFill prst="pct90">
            <a:fgClr>
              <a:srgbClr val="FFCCCC"/>
            </a:fgClr>
            <a:bgClr>
              <a:schemeClr val="bg1"/>
            </a:bgClr>
          </a:patt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3300"/>
                </a:solidFill>
                <a:latin typeface="" pitchFamily="18" charset="0"/>
                <a:ea typeface="华文楷体" pitchFamily="2" charset="-122"/>
              </a:rPr>
              <a:t>反演律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85751" y="4084635"/>
            <a:ext cx="5353049" cy="812799"/>
            <a:chOff x="864" y="2573"/>
            <a:chExt cx="2284" cy="512"/>
          </a:xfrm>
        </p:grpSpPr>
        <p:sp>
          <p:nvSpPr>
            <p:cNvPr id="176155" name="Text Box 27"/>
            <p:cNvSpPr txBox="1">
              <a:spLocks noChangeArrowheads="1"/>
            </p:cNvSpPr>
            <p:nvPr/>
          </p:nvSpPr>
          <p:spPr bwMode="auto">
            <a:xfrm>
              <a:off x="864" y="2717"/>
              <a:ext cx="228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   </a:t>
              </a:r>
              <a:r>
                <a:rPr lang="en-US" altLang="zh-CN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=</a:t>
              </a:r>
              <a:r>
                <a:rPr lang="en-US" altLang="zh-CN" sz="28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 A   </a:t>
              </a:r>
              <a:r>
                <a:rPr lang="en-US" altLang="zh-CN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( </a:t>
              </a:r>
              <a:r>
                <a:rPr lang="en-US" altLang="zh-CN" sz="28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A</a:t>
              </a:r>
              <a:r>
                <a:rPr lang="en-US" altLang="zh-CN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+</a:t>
              </a:r>
              <a:r>
                <a:rPr lang="en-US" altLang="zh-CN" sz="28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B  </a:t>
              </a:r>
              <a:r>
                <a:rPr lang="en-US" altLang="zh-CN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)</a:t>
              </a:r>
              <a:r>
                <a:rPr lang="en-US" altLang="zh-CN" sz="28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 </a:t>
              </a:r>
              <a:r>
                <a:rPr lang="en-US" altLang="zh-CN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+</a:t>
              </a:r>
              <a:r>
                <a:rPr lang="en-US" altLang="zh-CN" sz="28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B   </a:t>
              </a:r>
              <a:r>
                <a:rPr lang="en-US" altLang="zh-CN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(</a:t>
              </a:r>
              <a:r>
                <a:rPr lang="en-US" altLang="zh-CN" sz="28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A</a:t>
              </a:r>
              <a:r>
                <a:rPr lang="en-US" altLang="zh-CN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+</a:t>
              </a:r>
              <a:r>
                <a:rPr lang="en-US" altLang="zh-CN" sz="28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B  </a:t>
              </a:r>
              <a:r>
                <a:rPr lang="en-US" altLang="zh-CN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)</a:t>
              </a:r>
            </a:p>
          </p:txBody>
        </p:sp>
        <p:sp>
          <p:nvSpPr>
            <p:cNvPr id="78870" name="Line 28"/>
            <p:cNvSpPr>
              <a:spLocks noChangeShapeType="1"/>
            </p:cNvSpPr>
            <p:nvPr/>
          </p:nvSpPr>
          <p:spPr bwMode="auto">
            <a:xfrm>
              <a:off x="1496" y="2765"/>
              <a:ext cx="85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57" name="Rectangle 29"/>
            <p:cNvSpPr>
              <a:spLocks noChangeArrowheads="1"/>
            </p:cNvSpPr>
            <p:nvPr/>
          </p:nvSpPr>
          <p:spPr bwMode="auto">
            <a:xfrm>
              <a:off x="1257" y="2573"/>
              <a:ext cx="20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</a:rPr>
                <a:t>.</a:t>
              </a:r>
            </a:p>
          </p:txBody>
        </p:sp>
        <p:sp>
          <p:nvSpPr>
            <p:cNvPr id="176158" name="Rectangle 30"/>
            <p:cNvSpPr>
              <a:spLocks noChangeArrowheads="1"/>
            </p:cNvSpPr>
            <p:nvPr/>
          </p:nvSpPr>
          <p:spPr bwMode="auto">
            <a:xfrm>
              <a:off x="1940" y="2573"/>
              <a:ext cx="414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44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  .</a:t>
              </a:r>
              <a:endParaRPr lang="en-US" altLang="zh-CN" sz="44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sp>
          <p:nvSpPr>
            <p:cNvPr id="78873" name="Line 31"/>
            <p:cNvSpPr>
              <a:spLocks noChangeShapeType="1"/>
            </p:cNvSpPr>
            <p:nvPr/>
          </p:nvSpPr>
          <p:spPr bwMode="auto">
            <a:xfrm>
              <a:off x="1667" y="2765"/>
              <a:ext cx="85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4" name="Line 32"/>
            <p:cNvSpPr>
              <a:spLocks noChangeShapeType="1"/>
            </p:cNvSpPr>
            <p:nvPr/>
          </p:nvSpPr>
          <p:spPr bwMode="auto">
            <a:xfrm>
              <a:off x="2281" y="2765"/>
              <a:ext cx="99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5" name="Line 33"/>
            <p:cNvSpPr>
              <a:spLocks noChangeShapeType="1"/>
            </p:cNvSpPr>
            <p:nvPr/>
          </p:nvSpPr>
          <p:spPr bwMode="auto">
            <a:xfrm>
              <a:off x="2452" y="2765"/>
              <a:ext cx="85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6163" name="Rectangle 35"/>
          <p:cNvSpPr>
            <a:spLocks noChangeArrowheads="1"/>
          </p:cNvSpPr>
          <p:nvPr/>
        </p:nvSpPr>
        <p:spPr bwMode="auto">
          <a:xfrm>
            <a:off x="6477000" y="3932238"/>
            <a:ext cx="1447800" cy="6080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" pitchFamily="18" charset="0"/>
                <a:ea typeface="华文楷体" pitchFamily="2" charset="-122"/>
              </a:rPr>
              <a:t>反演律</a:t>
            </a:r>
            <a:endParaRPr lang="zh-CN" altLang="en-US" sz="3200" b="1">
              <a:solidFill>
                <a:schemeClr val="accent2"/>
              </a:solidFill>
              <a:latin typeface="" pitchFamily="18" charset="0"/>
              <a:ea typeface="华文楷体" pitchFamily="2" charset="-122"/>
            </a:endParaRPr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285750" y="2468563"/>
            <a:ext cx="3289417" cy="812800"/>
            <a:chOff x="864" y="1555"/>
            <a:chExt cx="2160" cy="512"/>
          </a:xfrm>
        </p:grpSpPr>
        <p:sp>
          <p:nvSpPr>
            <p:cNvPr id="176165" name="Text Box 37"/>
            <p:cNvSpPr txBox="1">
              <a:spLocks noChangeArrowheads="1"/>
            </p:cNvSpPr>
            <p:nvPr/>
          </p:nvSpPr>
          <p:spPr bwMode="auto">
            <a:xfrm>
              <a:off x="864" y="1699"/>
              <a:ext cx="214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   </a:t>
              </a:r>
              <a:r>
                <a:rPr lang="en-US" altLang="zh-CN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= </a:t>
              </a:r>
              <a:r>
                <a:rPr lang="en-US" altLang="zh-CN" sz="28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A   AB   </a:t>
              </a:r>
              <a:r>
                <a:rPr lang="en-US" altLang="zh-CN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+ </a:t>
              </a:r>
              <a:r>
                <a:rPr lang="en-US" altLang="zh-CN" sz="28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B   AB</a:t>
              </a:r>
              <a:endPara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sp>
          <p:nvSpPr>
            <p:cNvPr id="78861" name="Line 38"/>
            <p:cNvSpPr>
              <a:spLocks noChangeShapeType="1"/>
            </p:cNvSpPr>
            <p:nvPr/>
          </p:nvSpPr>
          <p:spPr bwMode="auto">
            <a:xfrm>
              <a:off x="1715" y="1755"/>
              <a:ext cx="253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2" name="Line 39"/>
            <p:cNvSpPr>
              <a:spLocks noChangeShapeType="1"/>
            </p:cNvSpPr>
            <p:nvPr/>
          </p:nvSpPr>
          <p:spPr bwMode="auto">
            <a:xfrm>
              <a:off x="1392" y="1699"/>
              <a:ext cx="72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3" name="Line 40"/>
            <p:cNvSpPr>
              <a:spLocks noChangeShapeType="1"/>
            </p:cNvSpPr>
            <p:nvPr/>
          </p:nvSpPr>
          <p:spPr bwMode="auto">
            <a:xfrm>
              <a:off x="2665" y="1747"/>
              <a:ext cx="28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4" name="Line 41"/>
            <p:cNvSpPr>
              <a:spLocks noChangeShapeType="1"/>
            </p:cNvSpPr>
            <p:nvPr/>
          </p:nvSpPr>
          <p:spPr bwMode="auto">
            <a:xfrm>
              <a:off x="2256" y="1699"/>
              <a:ext cx="7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5" name="Line 42"/>
            <p:cNvSpPr>
              <a:spLocks noChangeShapeType="1"/>
            </p:cNvSpPr>
            <p:nvPr/>
          </p:nvSpPr>
          <p:spPr bwMode="auto">
            <a:xfrm>
              <a:off x="1392" y="1651"/>
              <a:ext cx="72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71" name="Rectangle 43"/>
            <p:cNvSpPr>
              <a:spLocks noChangeArrowheads="1"/>
            </p:cNvSpPr>
            <p:nvPr/>
          </p:nvSpPr>
          <p:spPr bwMode="auto">
            <a:xfrm>
              <a:off x="1444" y="1555"/>
              <a:ext cx="21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</a:rPr>
                <a:t>.</a:t>
              </a:r>
            </a:p>
          </p:txBody>
        </p:sp>
        <p:sp>
          <p:nvSpPr>
            <p:cNvPr id="176172" name="Rectangle 44"/>
            <p:cNvSpPr>
              <a:spLocks noChangeArrowheads="1"/>
            </p:cNvSpPr>
            <p:nvPr/>
          </p:nvSpPr>
          <p:spPr bwMode="auto">
            <a:xfrm>
              <a:off x="2471" y="1555"/>
              <a:ext cx="211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</a:rPr>
                <a:t>.</a:t>
              </a:r>
            </a:p>
          </p:txBody>
        </p:sp>
        <p:sp>
          <p:nvSpPr>
            <p:cNvPr id="78868" name="Line 45"/>
            <p:cNvSpPr>
              <a:spLocks noChangeShapeType="1"/>
            </p:cNvSpPr>
            <p:nvPr/>
          </p:nvSpPr>
          <p:spPr bwMode="auto">
            <a:xfrm>
              <a:off x="2256" y="1651"/>
              <a:ext cx="7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6174" name="AutoShape 46"/>
          <p:cNvSpPr>
            <a:spLocks noChangeArrowheads="1"/>
          </p:cNvSpPr>
          <p:nvPr/>
        </p:nvSpPr>
        <p:spPr bwMode="auto">
          <a:xfrm>
            <a:off x="5580063" y="3689350"/>
            <a:ext cx="304800" cy="9144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gradFill rotWithShape="0">
            <a:gsLst>
              <a:gs pos="0">
                <a:srgbClr val="99CC00"/>
              </a:gs>
              <a:gs pos="100000">
                <a:srgbClr val="CC00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52" grpId="0" animBg="1"/>
      <p:bldP spid="176153" grpId="0" animBg="1" autoUpdateAnimBg="0"/>
      <p:bldP spid="176163" grpId="0" animBg="1" autoUpdateAnimBg="0"/>
      <p:bldP spid="1761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066800" y="42672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脉冲幅度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A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" pitchFamily="18" charset="0"/>
              <a:ea typeface="+mn-ea"/>
            </a:endParaRP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1143000" y="48006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脉冲上升沿 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t</a:t>
            </a:r>
            <a:r>
              <a:rPr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r</a:t>
            </a:r>
            <a:r>
              <a:rPr lang="en-US" altLang="zh-CN" sz="2800" b="1">
                <a:latin typeface="" pitchFamily="18" charset="0"/>
                <a:ea typeface="+mn-ea"/>
              </a:rPr>
              <a:t> </a:t>
            </a:r>
            <a:endParaRPr lang="en-US" altLang="zh-CN" sz="2800" b="1" i="1">
              <a:latin typeface="" pitchFamily="18" charset="0"/>
              <a:ea typeface="+mn-ea"/>
            </a:endParaRP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191000" y="50292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脉冲周期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T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" pitchFamily="18" charset="0"/>
              <a:ea typeface="+mn-ea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143000" y="54102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脉冲下降沿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t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f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 </a:t>
            </a:r>
            <a:endParaRPr lang="en-US" altLang="zh-CN" sz="2800" b="1" i="1">
              <a:effectLst>
                <a:outerShdw blurRad="38100" dist="38100" dir="2700000" algn="tl">
                  <a:srgbClr val="C0C0C0"/>
                </a:outerShdw>
              </a:effectLst>
              <a:latin typeface="" pitchFamily="18" charset="0"/>
              <a:ea typeface="+mn-ea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4191000" y="44196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脉冲宽度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t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p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 </a:t>
            </a:r>
            <a:endParaRPr lang="en-US" altLang="zh-CN" sz="2800" b="1" i="1">
              <a:effectLst>
                <a:outerShdw blurRad="38100" dist="38100" dir="2700000" algn="tl">
                  <a:srgbClr val="C0C0C0"/>
                </a:outerShdw>
              </a:effectLst>
              <a:latin typeface="" pitchFamily="18" charset="0"/>
              <a:ea typeface="+mn-ea"/>
            </a:endParaRPr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1143000" y="685800"/>
            <a:ext cx="358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脉冲信号的部分参数：</a:t>
            </a: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905000" y="1219200"/>
            <a:ext cx="5075238" cy="2881313"/>
            <a:chOff x="1056" y="1632"/>
            <a:chExt cx="3197" cy="1815"/>
          </a:xfrm>
        </p:grpSpPr>
        <p:grpSp>
          <p:nvGrpSpPr>
            <p:cNvPr id="7178" name="Group 9"/>
            <p:cNvGrpSpPr>
              <a:grpSpLocks/>
            </p:cNvGrpSpPr>
            <p:nvPr/>
          </p:nvGrpSpPr>
          <p:grpSpPr bwMode="auto">
            <a:xfrm>
              <a:off x="1200" y="1632"/>
              <a:ext cx="3053" cy="1017"/>
              <a:chOff x="1296" y="1008"/>
              <a:chExt cx="3053" cy="1017"/>
            </a:xfrm>
          </p:grpSpPr>
          <p:grpSp>
            <p:nvGrpSpPr>
              <p:cNvPr id="7218" name="Group 10"/>
              <p:cNvGrpSpPr>
                <a:grpSpLocks/>
              </p:cNvGrpSpPr>
              <p:nvPr/>
            </p:nvGrpSpPr>
            <p:grpSpPr bwMode="auto">
              <a:xfrm>
                <a:off x="1296" y="1008"/>
                <a:ext cx="2352" cy="974"/>
                <a:chOff x="1056" y="2397"/>
                <a:chExt cx="1936" cy="734"/>
              </a:xfrm>
            </p:grpSpPr>
            <p:sp>
              <p:nvSpPr>
                <p:cNvPr id="7220" name="Freeform 11"/>
                <p:cNvSpPr>
                  <a:spLocks/>
                </p:cNvSpPr>
                <p:nvPr/>
              </p:nvSpPr>
              <p:spPr bwMode="auto">
                <a:xfrm>
                  <a:off x="1056" y="2397"/>
                  <a:ext cx="1024" cy="731"/>
                </a:xfrm>
                <a:custGeom>
                  <a:avLst/>
                  <a:gdLst>
                    <a:gd name="T0" fmla="*/ 0 w 1024"/>
                    <a:gd name="T1" fmla="*/ 723 h 731"/>
                    <a:gd name="T2" fmla="*/ 432 w 1024"/>
                    <a:gd name="T3" fmla="*/ 627 h 731"/>
                    <a:gd name="T4" fmla="*/ 624 w 1024"/>
                    <a:gd name="T5" fmla="*/ 99 h 731"/>
                    <a:gd name="T6" fmla="*/ 1024 w 1024"/>
                    <a:gd name="T7" fmla="*/ 35 h 7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24"/>
                    <a:gd name="T13" fmla="*/ 0 h 731"/>
                    <a:gd name="T14" fmla="*/ 1024 w 1024"/>
                    <a:gd name="T15" fmla="*/ 731 h 7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24" h="731">
                      <a:moveTo>
                        <a:pt x="0" y="723"/>
                      </a:moveTo>
                      <a:cubicBezTo>
                        <a:pt x="164" y="727"/>
                        <a:pt x="328" y="731"/>
                        <a:pt x="432" y="627"/>
                      </a:cubicBezTo>
                      <a:cubicBezTo>
                        <a:pt x="536" y="523"/>
                        <a:pt x="525" y="198"/>
                        <a:pt x="624" y="99"/>
                      </a:cubicBezTo>
                      <a:cubicBezTo>
                        <a:pt x="723" y="0"/>
                        <a:pt x="941" y="48"/>
                        <a:pt x="1024" y="35"/>
                      </a:cubicBezTo>
                    </a:path>
                  </a:pathLst>
                </a:cu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21" name="Freeform 12"/>
                <p:cNvSpPr>
                  <a:spLocks/>
                </p:cNvSpPr>
                <p:nvPr/>
              </p:nvSpPr>
              <p:spPr bwMode="auto">
                <a:xfrm flipH="1">
                  <a:off x="1968" y="2400"/>
                  <a:ext cx="1024" cy="731"/>
                </a:xfrm>
                <a:custGeom>
                  <a:avLst/>
                  <a:gdLst>
                    <a:gd name="T0" fmla="*/ 0 w 1024"/>
                    <a:gd name="T1" fmla="*/ 723 h 731"/>
                    <a:gd name="T2" fmla="*/ 432 w 1024"/>
                    <a:gd name="T3" fmla="*/ 627 h 731"/>
                    <a:gd name="T4" fmla="*/ 624 w 1024"/>
                    <a:gd name="T5" fmla="*/ 99 h 731"/>
                    <a:gd name="T6" fmla="*/ 1024 w 1024"/>
                    <a:gd name="T7" fmla="*/ 35 h 7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24"/>
                    <a:gd name="T13" fmla="*/ 0 h 731"/>
                    <a:gd name="T14" fmla="*/ 1024 w 1024"/>
                    <a:gd name="T15" fmla="*/ 731 h 7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24" h="731">
                      <a:moveTo>
                        <a:pt x="0" y="723"/>
                      </a:moveTo>
                      <a:cubicBezTo>
                        <a:pt x="164" y="727"/>
                        <a:pt x="328" y="731"/>
                        <a:pt x="432" y="627"/>
                      </a:cubicBezTo>
                      <a:cubicBezTo>
                        <a:pt x="536" y="523"/>
                        <a:pt x="525" y="198"/>
                        <a:pt x="624" y="99"/>
                      </a:cubicBezTo>
                      <a:cubicBezTo>
                        <a:pt x="723" y="0"/>
                        <a:pt x="941" y="48"/>
                        <a:pt x="1024" y="35"/>
                      </a:cubicBezTo>
                    </a:path>
                  </a:pathLst>
                </a:cu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219" name="Freeform 13"/>
              <p:cNvSpPr>
                <a:spLocks/>
              </p:cNvSpPr>
              <p:nvPr/>
            </p:nvSpPr>
            <p:spPr bwMode="auto">
              <a:xfrm>
                <a:off x="3599" y="1111"/>
                <a:ext cx="750" cy="914"/>
              </a:xfrm>
              <a:custGeom>
                <a:avLst/>
                <a:gdLst>
                  <a:gd name="T0" fmla="*/ 673 w 750"/>
                  <a:gd name="T1" fmla="*/ 289 h 914"/>
                  <a:gd name="T2" fmla="*/ 719 w 750"/>
                  <a:gd name="T3" fmla="*/ 82 h 914"/>
                  <a:gd name="T4" fmla="*/ 486 w 750"/>
                  <a:gd name="T5" fmla="*/ 783 h 914"/>
                  <a:gd name="T6" fmla="*/ 0 w 750"/>
                  <a:gd name="T7" fmla="*/ 868 h 9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0"/>
                  <a:gd name="T13" fmla="*/ 0 h 914"/>
                  <a:gd name="T14" fmla="*/ 750 w 750"/>
                  <a:gd name="T15" fmla="*/ 914 h 9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0" h="914">
                    <a:moveTo>
                      <a:pt x="673" y="289"/>
                    </a:moveTo>
                    <a:cubicBezTo>
                      <a:pt x="681" y="256"/>
                      <a:pt x="750" y="0"/>
                      <a:pt x="719" y="82"/>
                    </a:cubicBezTo>
                    <a:cubicBezTo>
                      <a:pt x="688" y="164"/>
                      <a:pt x="606" y="651"/>
                      <a:pt x="486" y="783"/>
                    </a:cubicBezTo>
                    <a:cubicBezTo>
                      <a:pt x="366" y="914"/>
                      <a:pt x="101" y="850"/>
                      <a:pt x="0" y="868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79" name="Group 14"/>
            <p:cNvGrpSpPr>
              <a:grpSpLocks/>
            </p:cNvGrpSpPr>
            <p:nvPr/>
          </p:nvGrpSpPr>
          <p:grpSpPr bwMode="auto">
            <a:xfrm>
              <a:off x="2352" y="1680"/>
              <a:ext cx="1296" cy="912"/>
              <a:chOff x="2448" y="1056"/>
              <a:chExt cx="1296" cy="912"/>
            </a:xfrm>
          </p:grpSpPr>
          <p:sp>
            <p:nvSpPr>
              <p:cNvPr id="7216" name="Line 15"/>
              <p:cNvSpPr>
                <a:spLocks noChangeShapeType="1"/>
              </p:cNvSpPr>
              <p:nvPr/>
            </p:nvSpPr>
            <p:spPr bwMode="auto">
              <a:xfrm>
                <a:off x="2448" y="1056"/>
                <a:ext cx="129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7" name="Line 16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80" name="Text Box 17"/>
            <p:cNvSpPr txBox="1">
              <a:spLocks noChangeArrowheads="1"/>
            </p:cNvSpPr>
            <p:nvPr/>
          </p:nvSpPr>
          <p:spPr bwMode="auto">
            <a:xfrm>
              <a:off x="3408" y="1920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" pitchFamily="18" charset="0"/>
                  <a:ea typeface="华文楷体" pitchFamily="2" charset="-122"/>
                </a:rPr>
                <a:t>A</a:t>
              </a:r>
              <a:endParaRPr lang="en-US" altLang="zh-CN" sz="3200" b="1" i="1">
                <a:solidFill>
                  <a:srgbClr val="FF33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grpSp>
          <p:nvGrpSpPr>
            <p:cNvPr id="7181" name="Group 18"/>
            <p:cNvGrpSpPr>
              <a:grpSpLocks/>
            </p:cNvGrpSpPr>
            <p:nvPr/>
          </p:nvGrpSpPr>
          <p:grpSpPr bwMode="auto">
            <a:xfrm>
              <a:off x="1536" y="1824"/>
              <a:ext cx="576" cy="1440"/>
              <a:chOff x="1632" y="1200"/>
              <a:chExt cx="576" cy="1440"/>
            </a:xfrm>
          </p:grpSpPr>
          <p:sp>
            <p:nvSpPr>
              <p:cNvPr id="7210" name="Line 19"/>
              <p:cNvSpPr>
                <a:spLocks noChangeShapeType="1"/>
              </p:cNvSpPr>
              <p:nvPr/>
            </p:nvSpPr>
            <p:spPr bwMode="auto">
              <a:xfrm>
                <a:off x="1776" y="187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1" name="Line 20"/>
              <p:cNvSpPr>
                <a:spLocks noChangeShapeType="1"/>
              </p:cNvSpPr>
              <p:nvPr/>
            </p:nvSpPr>
            <p:spPr bwMode="auto">
              <a:xfrm>
                <a:off x="2016" y="1200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212" name="Group 21"/>
              <p:cNvGrpSpPr>
                <a:grpSpLocks/>
              </p:cNvGrpSpPr>
              <p:nvPr/>
            </p:nvGrpSpPr>
            <p:grpSpPr bwMode="auto">
              <a:xfrm>
                <a:off x="1632" y="2208"/>
                <a:ext cx="576" cy="0"/>
                <a:chOff x="1632" y="2208"/>
                <a:chExt cx="576" cy="0"/>
              </a:xfrm>
            </p:grpSpPr>
            <p:sp>
              <p:nvSpPr>
                <p:cNvPr id="7213" name="Line 22"/>
                <p:cNvSpPr>
                  <a:spLocks noChangeShapeType="1"/>
                </p:cNvSpPr>
                <p:nvPr/>
              </p:nvSpPr>
              <p:spPr bwMode="auto">
                <a:xfrm>
                  <a:off x="1632" y="220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14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2016" y="220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15" name="Line 24"/>
                <p:cNvSpPr>
                  <a:spLocks noChangeShapeType="1"/>
                </p:cNvSpPr>
                <p:nvPr/>
              </p:nvSpPr>
              <p:spPr bwMode="auto">
                <a:xfrm>
                  <a:off x="1776" y="220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182" name="Group 25"/>
            <p:cNvGrpSpPr>
              <a:grpSpLocks/>
            </p:cNvGrpSpPr>
            <p:nvPr/>
          </p:nvGrpSpPr>
          <p:grpSpPr bwMode="auto">
            <a:xfrm>
              <a:off x="2688" y="1824"/>
              <a:ext cx="528" cy="1248"/>
              <a:chOff x="2784" y="1200"/>
              <a:chExt cx="528" cy="1248"/>
            </a:xfrm>
          </p:grpSpPr>
          <p:sp>
            <p:nvSpPr>
              <p:cNvPr id="7204" name="Line 26"/>
              <p:cNvSpPr>
                <a:spLocks noChangeShapeType="1"/>
              </p:cNvSpPr>
              <p:nvPr/>
            </p:nvSpPr>
            <p:spPr bwMode="auto">
              <a:xfrm>
                <a:off x="2928" y="1200"/>
                <a:ext cx="0" cy="1248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5" name="Line 27"/>
              <p:cNvSpPr>
                <a:spLocks noChangeShapeType="1"/>
              </p:cNvSpPr>
              <p:nvPr/>
            </p:nvSpPr>
            <p:spPr bwMode="auto">
              <a:xfrm>
                <a:off x="3120" y="1872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206" name="Group 28"/>
              <p:cNvGrpSpPr>
                <a:grpSpLocks/>
              </p:cNvGrpSpPr>
              <p:nvPr/>
            </p:nvGrpSpPr>
            <p:grpSpPr bwMode="auto">
              <a:xfrm>
                <a:off x="2784" y="2208"/>
                <a:ext cx="528" cy="0"/>
                <a:chOff x="2784" y="2208"/>
                <a:chExt cx="528" cy="0"/>
              </a:xfrm>
            </p:grpSpPr>
            <p:sp>
              <p:nvSpPr>
                <p:cNvPr id="7207" name="Line 29"/>
                <p:cNvSpPr>
                  <a:spLocks noChangeShapeType="1"/>
                </p:cNvSpPr>
                <p:nvPr/>
              </p:nvSpPr>
              <p:spPr bwMode="auto">
                <a:xfrm>
                  <a:off x="2784" y="220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000018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08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3120" y="220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rgbClr val="000018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09" name="Line 31"/>
                <p:cNvSpPr>
                  <a:spLocks noChangeShapeType="1"/>
                </p:cNvSpPr>
                <p:nvPr/>
              </p:nvSpPr>
              <p:spPr bwMode="auto">
                <a:xfrm>
                  <a:off x="2880" y="220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18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183" name="Group 32"/>
            <p:cNvGrpSpPr>
              <a:grpSpLocks/>
            </p:cNvGrpSpPr>
            <p:nvPr/>
          </p:nvGrpSpPr>
          <p:grpSpPr bwMode="auto">
            <a:xfrm>
              <a:off x="1296" y="1632"/>
              <a:ext cx="1584" cy="327"/>
              <a:chOff x="-1008" y="768"/>
              <a:chExt cx="1584" cy="327"/>
            </a:xfrm>
          </p:grpSpPr>
          <p:sp>
            <p:nvSpPr>
              <p:cNvPr id="7202" name="Line 33"/>
              <p:cNvSpPr>
                <a:spLocks noChangeShapeType="1"/>
              </p:cNvSpPr>
              <p:nvPr/>
            </p:nvSpPr>
            <p:spPr bwMode="auto">
              <a:xfrm>
                <a:off x="-336" y="960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3" name="Text Box 34"/>
              <p:cNvSpPr txBox="1">
                <a:spLocks noChangeArrowheads="1"/>
              </p:cNvSpPr>
              <p:nvPr/>
            </p:nvSpPr>
            <p:spPr bwMode="auto">
              <a:xfrm>
                <a:off x="-1008" y="768"/>
                <a:ext cx="72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" pitchFamily="18" charset="0"/>
                    <a:ea typeface="华文楷体" pitchFamily="2" charset="-122"/>
                  </a:rPr>
                  <a:t>0.9</a:t>
                </a:r>
                <a:r>
                  <a:rPr lang="en-US" altLang="zh-CN" sz="2800" b="1" i="1">
                    <a:solidFill>
                      <a:srgbClr val="FF3300"/>
                    </a:solidFill>
                    <a:latin typeface="" pitchFamily="18" charset="0"/>
                    <a:ea typeface="华文楷体" pitchFamily="2" charset="-122"/>
                  </a:rPr>
                  <a:t>A</a:t>
                </a:r>
              </a:p>
            </p:txBody>
          </p:sp>
        </p:grpSp>
        <p:grpSp>
          <p:nvGrpSpPr>
            <p:cNvPr id="7184" name="Group 35"/>
            <p:cNvGrpSpPr>
              <a:grpSpLocks/>
            </p:cNvGrpSpPr>
            <p:nvPr/>
          </p:nvGrpSpPr>
          <p:grpSpPr bwMode="auto">
            <a:xfrm>
              <a:off x="1116" y="1920"/>
              <a:ext cx="1812" cy="327"/>
              <a:chOff x="-468" y="1056"/>
              <a:chExt cx="1812" cy="327"/>
            </a:xfrm>
          </p:grpSpPr>
          <p:sp>
            <p:nvSpPr>
              <p:cNvPr id="7200" name="Line 36"/>
              <p:cNvSpPr>
                <a:spLocks noChangeShapeType="1"/>
              </p:cNvSpPr>
              <p:nvPr/>
            </p:nvSpPr>
            <p:spPr bwMode="auto">
              <a:xfrm>
                <a:off x="288" y="1296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1" name="Text Box 37"/>
              <p:cNvSpPr txBox="1">
                <a:spLocks noChangeArrowheads="1"/>
              </p:cNvSpPr>
              <p:nvPr/>
            </p:nvSpPr>
            <p:spPr bwMode="auto">
              <a:xfrm>
                <a:off x="-468" y="1056"/>
                <a:ext cx="72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" pitchFamily="18" charset="0"/>
                    <a:ea typeface="华文楷体" pitchFamily="2" charset="-122"/>
                  </a:rPr>
                  <a:t>0.5</a:t>
                </a:r>
                <a:r>
                  <a:rPr lang="en-US" altLang="zh-CN" sz="2800" b="1" i="1">
                    <a:solidFill>
                      <a:srgbClr val="FF3300"/>
                    </a:solidFill>
                    <a:latin typeface="" pitchFamily="18" charset="0"/>
                    <a:ea typeface="华文楷体" pitchFamily="2" charset="-122"/>
                  </a:rPr>
                  <a:t>A</a:t>
                </a:r>
              </a:p>
            </p:txBody>
          </p:sp>
        </p:grpSp>
        <p:grpSp>
          <p:nvGrpSpPr>
            <p:cNvPr id="7185" name="Group 38"/>
            <p:cNvGrpSpPr>
              <a:grpSpLocks/>
            </p:cNvGrpSpPr>
            <p:nvPr/>
          </p:nvGrpSpPr>
          <p:grpSpPr bwMode="auto">
            <a:xfrm>
              <a:off x="1056" y="2208"/>
              <a:ext cx="2928" cy="327"/>
              <a:chOff x="-1776" y="1344"/>
              <a:chExt cx="2928" cy="327"/>
            </a:xfrm>
          </p:grpSpPr>
          <p:sp>
            <p:nvSpPr>
              <p:cNvPr id="7198" name="Line 39"/>
              <p:cNvSpPr>
                <a:spLocks noChangeShapeType="1"/>
              </p:cNvSpPr>
              <p:nvPr/>
            </p:nvSpPr>
            <p:spPr bwMode="auto">
              <a:xfrm>
                <a:off x="-1152" y="1632"/>
                <a:ext cx="230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9" name="Text Box 40"/>
              <p:cNvSpPr txBox="1">
                <a:spLocks noChangeArrowheads="1"/>
              </p:cNvSpPr>
              <p:nvPr/>
            </p:nvSpPr>
            <p:spPr bwMode="auto">
              <a:xfrm>
                <a:off x="-1776" y="1344"/>
                <a:ext cx="72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" pitchFamily="18" charset="0"/>
                    <a:ea typeface="华文楷体" pitchFamily="2" charset="-122"/>
                  </a:rPr>
                  <a:t>0.1</a:t>
                </a:r>
                <a:r>
                  <a:rPr lang="en-US" altLang="zh-CN" sz="2800" b="1" i="1">
                    <a:solidFill>
                      <a:srgbClr val="FF3300"/>
                    </a:solidFill>
                    <a:latin typeface="" pitchFamily="18" charset="0"/>
                    <a:ea typeface="华文楷体" pitchFamily="2" charset="-122"/>
                  </a:rPr>
                  <a:t>A</a:t>
                </a:r>
              </a:p>
            </p:txBody>
          </p:sp>
        </p:grpSp>
        <p:grpSp>
          <p:nvGrpSpPr>
            <p:cNvPr id="7186" name="Group 41"/>
            <p:cNvGrpSpPr>
              <a:grpSpLocks/>
            </p:cNvGrpSpPr>
            <p:nvPr/>
          </p:nvGrpSpPr>
          <p:grpSpPr bwMode="auto">
            <a:xfrm>
              <a:off x="1680" y="2496"/>
              <a:ext cx="2352" cy="768"/>
              <a:chOff x="1776" y="1872"/>
              <a:chExt cx="2352" cy="768"/>
            </a:xfrm>
          </p:grpSpPr>
          <p:sp>
            <p:nvSpPr>
              <p:cNvPr id="7196" name="Line 42"/>
              <p:cNvSpPr>
                <a:spLocks noChangeShapeType="1"/>
              </p:cNvSpPr>
              <p:nvPr/>
            </p:nvSpPr>
            <p:spPr bwMode="auto">
              <a:xfrm>
                <a:off x="4128" y="187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7" name="Line 43"/>
              <p:cNvSpPr>
                <a:spLocks noChangeShapeType="1"/>
              </p:cNvSpPr>
              <p:nvPr/>
            </p:nvSpPr>
            <p:spPr bwMode="auto">
              <a:xfrm>
                <a:off x="1776" y="2544"/>
                <a:ext cx="2352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87" name="Group 44"/>
            <p:cNvGrpSpPr>
              <a:grpSpLocks/>
            </p:cNvGrpSpPr>
            <p:nvPr/>
          </p:nvGrpSpPr>
          <p:grpSpPr bwMode="auto">
            <a:xfrm>
              <a:off x="1846" y="2160"/>
              <a:ext cx="1057" cy="192"/>
              <a:chOff x="1942" y="1536"/>
              <a:chExt cx="1057" cy="192"/>
            </a:xfrm>
          </p:grpSpPr>
          <p:sp>
            <p:nvSpPr>
              <p:cNvPr id="7192" name="Line 45"/>
              <p:cNvSpPr>
                <a:spLocks noChangeShapeType="1"/>
              </p:cNvSpPr>
              <p:nvPr/>
            </p:nvSpPr>
            <p:spPr bwMode="auto">
              <a:xfrm>
                <a:off x="1942" y="153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3" name="Line 46"/>
              <p:cNvSpPr>
                <a:spLocks noChangeShapeType="1"/>
              </p:cNvSpPr>
              <p:nvPr/>
            </p:nvSpPr>
            <p:spPr bwMode="auto">
              <a:xfrm>
                <a:off x="2999" y="153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4" name="Line 47"/>
              <p:cNvSpPr>
                <a:spLocks noChangeShapeType="1"/>
              </p:cNvSpPr>
              <p:nvPr/>
            </p:nvSpPr>
            <p:spPr bwMode="auto">
              <a:xfrm flipH="1">
                <a:off x="1945" y="1680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0018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5" name="Line 48"/>
              <p:cNvSpPr>
                <a:spLocks noChangeShapeType="1"/>
              </p:cNvSpPr>
              <p:nvPr/>
            </p:nvSpPr>
            <p:spPr bwMode="auto">
              <a:xfrm>
                <a:off x="2640" y="1680"/>
                <a:ext cx="359" cy="0"/>
              </a:xfrm>
              <a:prstGeom prst="line">
                <a:avLst/>
              </a:prstGeom>
              <a:noFill/>
              <a:ln w="19050">
                <a:solidFill>
                  <a:srgbClr val="000018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88" name="Text Box 49"/>
            <p:cNvSpPr txBox="1">
              <a:spLocks noChangeArrowheads="1"/>
            </p:cNvSpPr>
            <p:nvPr/>
          </p:nvSpPr>
          <p:spPr bwMode="auto">
            <a:xfrm>
              <a:off x="2064" y="2112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" pitchFamily="18" charset="0"/>
                  <a:ea typeface="华文楷体" pitchFamily="2" charset="-122"/>
                </a:rPr>
                <a:t>t</a:t>
              </a:r>
              <a:r>
                <a:rPr lang="en-US" altLang="zh-CN" sz="2800" b="1" baseline="-25000">
                  <a:solidFill>
                    <a:srgbClr val="FF3300"/>
                  </a:solidFill>
                  <a:latin typeface="" pitchFamily="18" charset="0"/>
                  <a:ea typeface="华文楷体" pitchFamily="2" charset="-122"/>
                </a:rPr>
                <a:t>p</a:t>
              </a:r>
              <a:endParaRPr lang="en-US" altLang="zh-CN" sz="2800" b="1" i="1">
                <a:solidFill>
                  <a:srgbClr val="FF33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7189" name="Text Box 50"/>
            <p:cNvSpPr txBox="1">
              <a:spLocks noChangeArrowheads="1"/>
            </p:cNvSpPr>
            <p:nvPr/>
          </p:nvSpPr>
          <p:spPr bwMode="auto">
            <a:xfrm>
              <a:off x="1680" y="2505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" pitchFamily="18" charset="0"/>
                  <a:ea typeface="华文楷体" pitchFamily="2" charset="-122"/>
                </a:rPr>
                <a:t>t</a:t>
              </a:r>
              <a:r>
                <a:rPr lang="en-US" altLang="zh-CN" sz="2800" b="1" baseline="-25000">
                  <a:solidFill>
                    <a:srgbClr val="FF3300"/>
                  </a:solidFill>
                  <a:latin typeface="" pitchFamily="18" charset="0"/>
                  <a:ea typeface="华文楷体" pitchFamily="2" charset="-122"/>
                </a:rPr>
                <a:t>r</a:t>
              </a:r>
              <a:endParaRPr lang="en-US" altLang="zh-CN" sz="2800" b="1" i="1">
                <a:solidFill>
                  <a:srgbClr val="FF33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7190" name="Text Box 51"/>
            <p:cNvSpPr txBox="1">
              <a:spLocks noChangeArrowheads="1"/>
            </p:cNvSpPr>
            <p:nvPr/>
          </p:nvSpPr>
          <p:spPr bwMode="auto">
            <a:xfrm>
              <a:off x="2784" y="2505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" pitchFamily="18" charset="0"/>
                  <a:ea typeface="华文楷体" pitchFamily="2" charset="-122"/>
                </a:rPr>
                <a:t>t</a:t>
              </a:r>
              <a:r>
                <a:rPr lang="en-US" altLang="zh-CN" sz="2800" b="1" baseline="-25000">
                  <a:solidFill>
                    <a:srgbClr val="FF3300"/>
                  </a:solidFill>
                  <a:latin typeface="" pitchFamily="18" charset="0"/>
                  <a:ea typeface="华文楷体" pitchFamily="2" charset="-122"/>
                </a:rPr>
                <a:t>f</a:t>
              </a:r>
              <a:endParaRPr lang="en-US" altLang="zh-CN" sz="2800" b="1" i="1">
                <a:solidFill>
                  <a:srgbClr val="FF33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7191" name="Text Box 52"/>
            <p:cNvSpPr txBox="1">
              <a:spLocks noChangeArrowheads="1"/>
            </p:cNvSpPr>
            <p:nvPr/>
          </p:nvSpPr>
          <p:spPr bwMode="auto">
            <a:xfrm>
              <a:off x="2352" y="3120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" pitchFamily="18" charset="0"/>
                  <a:ea typeface="华文楷体" pitchFamily="2" charset="-122"/>
                </a:rPr>
                <a:t>T</a:t>
              </a:r>
            </a:p>
          </p:txBody>
        </p:sp>
      </p:grpSp>
      <p:sp>
        <p:nvSpPr>
          <p:cNvPr id="99381" name="Rectangle 53"/>
          <p:cNvSpPr>
            <a:spLocks noChangeArrowheads="1"/>
          </p:cNvSpPr>
          <p:nvPr/>
        </p:nvSpPr>
        <p:spPr bwMode="auto">
          <a:xfrm>
            <a:off x="2514600" y="3886200"/>
            <a:ext cx="449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实际的矩形波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utoUpdateAnimBg="0"/>
      <p:bldP spid="99331" grpId="0" autoUpdateAnimBg="0"/>
      <p:bldP spid="99332" grpId="0" autoUpdateAnimBg="0"/>
      <p:bldP spid="99333" grpId="0" autoUpdateAnimBg="0"/>
      <p:bldP spid="99334" grpId="0" autoUpdateAnimBg="0"/>
      <p:bldP spid="99335" grpId="0" autoUpdateAnimBg="0"/>
      <p:bldP spid="99381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838200" y="762000"/>
            <a:ext cx="292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(3)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列逻辑状态表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067175" y="981075"/>
            <a:ext cx="2230438" cy="1147763"/>
            <a:chOff x="2640" y="240"/>
            <a:chExt cx="1566" cy="723"/>
          </a:xfrm>
        </p:grpSpPr>
        <p:sp>
          <p:nvSpPr>
            <p:cNvPr id="177156" name="Rectangle 4"/>
            <p:cNvSpPr>
              <a:spLocks noChangeArrowheads="1"/>
            </p:cNvSpPr>
            <p:nvPr/>
          </p:nvSpPr>
          <p:spPr bwMode="auto">
            <a:xfrm>
              <a:off x="2640" y="240"/>
              <a:ext cx="156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Y= </a:t>
              </a:r>
              <a:r>
                <a:rPr lang="en-US" altLang="zh-CN" sz="32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AB +AB</a:t>
              </a:r>
              <a:endPara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9916" name="Line 5"/>
            <p:cNvSpPr>
              <a:spLocks noChangeShapeType="1"/>
            </p:cNvSpPr>
            <p:nvPr/>
          </p:nvSpPr>
          <p:spPr bwMode="auto">
            <a:xfrm>
              <a:off x="3370" y="288"/>
              <a:ext cx="17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17" name="Line 6"/>
            <p:cNvSpPr>
              <a:spLocks noChangeShapeType="1"/>
            </p:cNvSpPr>
            <p:nvPr/>
          </p:nvSpPr>
          <p:spPr bwMode="auto">
            <a:xfrm>
              <a:off x="3846" y="278"/>
              <a:ext cx="15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18" name="Rectangle 7"/>
            <p:cNvSpPr>
              <a:spLocks noChangeArrowheads="1"/>
            </p:cNvSpPr>
            <p:nvPr/>
          </p:nvSpPr>
          <p:spPr bwMode="auto">
            <a:xfrm>
              <a:off x="2784" y="595"/>
              <a:ext cx="96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=</a:t>
              </a:r>
              <a:r>
                <a:rPr lang="en-US" altLang="zh-CN" sz="3200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    B</a:t>
              </a:r>
              <a:endParaRPr lang="en-US" altLang="zh-CN" sz="3200" b="1" i="1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9919" name="AutoShape 8"/>
            <p:cNvSpPr>
              <a:spLocks noChangeArrowheads="1"/>
            </p:cNvSpPr>
            <p:nvPr/>
          </p:nvSpPr>
          <p:spPr bwMode="auto">
            <a:xfrm>
              <a:off x="3254" y="691"/>
              <a:ext cx="192" cy="192"/>
            </a:xfrm>
            <a:prstGeom prst="flowChartOr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177161" name="AutoShape 9"/>
          <p:cNvSpPr>
            <a:spLocks noChangeArrowheads="1"/>
          </p:cNvSpPr>
          <p:nvPr/>
        </p:nvSpPr>
        <p:spPr bwMode="auto">
          <a:xfrm>
            <a:off x="6840538" y="1828800"/>
            <a:ext cx="1731962" cy="806450"/>
          </a:xfrm>
          <a:prstGeom prst="cloudCallout">
            <a:avLst>
              <a:gd name="adj1" fmla="val -109394"/>
              <a:gd name="adj2" fmla="val -58463"/>
            </a:avLst>
          </a:prstGeom>
          <a:solidFill>
            <a:srgbClr val="FFFFCC"/>
          </a:solidFill>
          <a:ln w="28575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逻辑式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09600" y="4114800"/>
            <a:ext cx="7994650" cy="1752600"/>
            <a:chOff x="384" y="2592"/>
            <a:chExt cx="4608" cy="1104"/>
          </a:xfrm>
        </p:grpSpPr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384" y="2592"/>
              <a:ext cx="4608" cy="1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4000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(4)  </a:t>
              </a:r>
              <a:r>
                <a:rPr lang="zh-CN" altLang="en-US" sz="28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分析逻辑功能</a:t>
              </a:r>
            </a:p>
            <a:p>
              <a:pPr fontAlgn="auto">
                <a:spcBef>
                  <a:spcPct val="4000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  输入</a:t>
              </a:r>
              <a:r>
                <a:rPr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相同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输出为</a:t>
              </a:r>
              <a:r>
                <a:rPr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“</a:t>
              </a:r>
              <a:r>
                <a:rPr lang="en-US" altLang="zh-CN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0”</a:t>
              </a:r>
              <a:r>
                <a:rPr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，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输入</a:t>
              </a:r>
              <a:r>
                <a:rPr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相异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输出为</a:t>
              </a:r>
              <a:r>
                <a:rPr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“</a:t>
              </a:r>
              <a:r>
                <a:rPr lang="en-US" altLang="zh-CN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1”</a:t>
              </a:r>
              <a:r>
                <a:rPr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，</a:t>
              </a:r>
              <a:endPara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fontAlgn="auto">
                <a:spcBef>
                  <a:spcPct val="4000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称为</a:t>
              </a: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“异或”逻辑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关系。这种电路称“异或”门。</a:t>
              </a:r>
            </a:p>
          </p:txBody>
        </p:sp>
        <p:sp>
          <p:nvSpPr>
            <p:cNvPr id="79914" name="Line 12"/>
            <p:cNvSpPr>
              <a:spLocks noChangeShapeType="1"/>
            </p:cNvSpPr>
            <p:nvPr/>
          </p:nvSpPr>
          <p:spPr bwMode="auto">
            <a:xfrm>
              <a:off x="480" y="3696"/>
              <a:ext cx="4368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267200" y="2438400"/>
            <a:ext cx="3297238" cy="1738313"/>
            <a:chOff x="2832" y="1440"/>
            <a:chExt cx="2077" cy="1095"/>
          </a:xfrm>
        </p:grpSpPr>
        <p:sp>
          <p:nvSpPr>
            <p:cNvPr id="79901" name="Rectangle 14"/>
            <p:cNvSpPr>
              <a:spLocks noChangeArrowheads="1"/>
            </p:cNvSpPr>
            <p:nvPr/>
          </p:nvSpPr>
          <p:spPr bwMode="auto">
            <a:xfrm>
              <a:off x="3600" y="1440"/>
              <a:ext cx="576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9902" name="Line 15"/>
            <p:cNvSpPr>
              <a:spLocks noChangeShapeType="1"/>
            </p:cNvSpPr>
            <p:nvPr/>
          </p:nvSpPr>
          <p:spPr bwMode="auto">
            <a:xfrm>
              <a:off x="3168" y="168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3" name="Line 16"/>
            <p:cNvSpPr>
              <a:spLocks noChangeShapeType="1"/>
            </p:cNvSpPr>
            <p:nvPr/>
          </p:nvSpPr>
          <p:spPr bwMode="auto">
            <a:xfrm>
              <a:off x="3168" y="196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4" name="Line 17"/>
            <p:cNvSpPr>
              <a:spLocks noChangeShapeType="1"/>
            </p:cNvSpPr>
            <p:nvPr/>
          </p:nvSpPr>
          <p:spPr bwMode="auto">
            <a:xfrm>
              <a:off x="4176" y="182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70" name="Text Box 18"/>
            <p:cNvSpPr txBox="1">
              <a:spLocks noChangeArrowheads="1"/>
            </p:cNvSpPr>
            <p:nvPr/>
          </p:nvSpPr>
          <p:spPr bwMode="auto">
            <a:xfrm>
              <a:off x="3648" y="1440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=1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77171" name="Rectangle 19"/>
            <p:cNvSpPr>
              <a:spLocks noChangeArrowheads="1"/>
            </p:cNvSpPr>
            <p:nvPr/>
          </p:nvSpPr>
          <p:spPr bwMode="auto">
            <a:xfrm>
              <a:off x="2832" y="1518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endPara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77172" name="Rectangle 20"/>
            <p:cNvSpPr>
              <a:spLocks noChangeArrowheads="1"/>
            </p:cNvSpPr>
            <p:nvPr/>
          </p:nvSpPr>
          <p:spPr bwMode="auto">
            <a:xfrm>
              <a:off x="2832" y="1806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B</a:t>
              </a:r>
              <a:endPara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77173" name="Rectangle 21"/>
            <p:cNvSpPr>
              <a:spLocks noChangeArrowheads="1"/>
            </p:cNvSpPr>
            <p:nvPr/>
          </p:nvSpPr>
          <p:spPr bwMode="auto">
            <a:xfrm>
              <a:off x="4656" y="1632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endPara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77174" name="Rectangle 22"/>
            <p:cNvSpPr>
              <a:spLocks noChangeArrowheads="1"/>
            </p:cNvSpPr>
            <p:nvPr/>
          </p:nvSpPr>
          <p:spPr bwMode="auto">
            <a:xfrm>
              <a:off x="3408" y="2208"/>
              <a:ext cx="11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逻辑符号</a:t>
              </a:r>
            </a:p>
          </p:txBody>
        </p:sp>
        <p:sp>
          <p:nvSpPr>
            <p:cNvPr id="79910" name="Oval 23"/>
            <p:cNvSpPr>
              <a:spLocks noChangeArrowheads="1"/>
            </p:cNvSpPr>
            <p:nvPr/>
          </p:nvSpPr>
          <p:spPr bwMode="auto">
            <a:xfrm flipV="1">
              <a:off x="3120" y="1949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9911" name="Oval 24"/>
            <p:cNvSpPr>
              <a:spLocks noChangeArrowheads="1"/>
            </p:cNvSpPr>
            <p:nvPr/>
          </p:nvSpPr>
          <p:spPr bwMode="auto">
            <a:xfrm flipV="1">
              <a:off x="3120" y="1661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79912" name="Oval 25"/>
            <p:cNvSpPr>
              <a:spLocks noChangeArrowheads="1"/>
            </p:cNvSpPr>
            <p:nvPr/>
          </p:nvSpPr>
          <p:spPr bwMode="auto">
            <a:xfrm flipV="1">
              <a:off x="4608" y="1805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143000" y="1371600"/>
            <a:ext cx="2590800" cy="2424113"/>
            <a:chOff x="720" y="864"/>
            <a:chExt cx="1632" cy="1527"/>
          </a:xfrm>
        </p:grpSpPr>
        <p:grpSp>
          <p:nvGrpSpPr>
            <p:cNvPr id="79880" name="Group 27"/>
            <p:cNvGrpSpPr>
              <a:grpSpLocks/>
            </p:cNvGrpSpPr>
            <p:nvPr/>
          </p:nvGrpSpPr>
          <p:grpSpPr bwMode="auto">
            <a:xfrm>
              <a:off x="720" y="864"/>
              <a:ext cx="1632" cy="1527"/>
              <a:chOff x="720" y="864"/>
              <a:chExt cx="1632" cy="1527"/>
            </a:xfrm>
          </p:grpSpPr>
          <p:sp>
            <p:nvSpPr>
              <p:cNvPr id="79882" name="Line 28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83" name="Line 29"/>
              <p:cNvSpPr>
                <a:spLocks noChangeShapeType="1"/>
              </p:cNvSpPr>
              <p:nvPr/>
            </p:nvSpPr>
            <p:spPr bwMode="auto">
              <a:xfrm>
                <a:off x="720" y="120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84" name="Line 30"/>
              <p:cNvSpPr>
                <a:spLocks noChangeShapeType="1"/>
              </p:cNvSpPr>
              <p:nvPr/>
            </p:nvSpPr>
            <p:spPr bwMode="auto">
              <a:xfrm>
                <a:off x="1824" y="864"/>
                <a:ext cx="0" cy="14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85" name="Line 31"/>
              <p:cNvSpPr>
                <a:spLocks noChangeShapeType="1"/>
              </p:cNvSpPr>
              <p:nvPr/>
            </p:nvSpPr>
            <p:spPr bwMode="auto">
              <a:xfrm>
                <a:off x="1200" y="864"/>
                <a:ext cx="0" cy="14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86" name="Text Box 32"/>
              <p:cNvSpPr txBox="1">
                <a:spLocks noChangeArrowheads="1"/>
              </p:cNvSpPr>
              <p:nvPr/>
            </p:nvSpPr>
            <p:spPr bwMode="auto">
              <a:xfrm>
                <a:off x="768" y="864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79887" name="Text Box 33"/>
              <p:cNvSpPr txBox="1">
                <a:spLocks noChangeArrowheads="1"/>
              </p:cNvSpPr>
              <p:nvPr/>
            </p:nvSpPr>
            <p:spPr bwMode="auto">
              <a:xfrm>
                <a:off x="1344" y="864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B</a:t>
                </a:r>
                <a:endParaRPr lang="en-US" altLang="zh-CN" sz="2800" b="1" i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9888" name="Text Box 34"/>
              <p:cNvSpPr txBox="1">
                <a:spLocks noChangeArrowheads="1"/>
              </p:cNvSpPr>
              <p:nvPr/>
            </p:nvSpPr>
            <p:spPr bwMode="auto">
              <a:xfrm>
                <a:off x="2064" y="864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  <a:endParaRPr lang="en-US" altLang="zh-CN" sz="2800" b="1" i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9889" name="Text Box 35"/>
              <p:cNvSpPr txBox="1">
                <a:spLocks noChangeArrowheads="1"/>
              </p:cNvSpPr>
              <p:nvPr/>
            </p:nvSpPr>
            <p:spPr bwMode="auto">
              <a:xfrm>
                <a:off x="816" y="1202"/>
                <a:ext cx="26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79890" name="Text Box 36"/>
              <p:cNvSpPr txBox="1">
                <a:spLocks noChangeArrowheads="1"/>
              </p:cNvSpPr>
              <p:nvPr/>
            </p:nvSpPr>
            <p:spPr bwMode="auto">
              <a:xfrm>
                <a:off x="816" y="1460"/>
                <a:ext cx="26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79891" name="Rectangle 37"/>
              <p:cNvSpPr>
                <a:spLocks noChangeArrowheads="1"/>
              </p:cNvSpPr>
              <p:nvPr/>
            </p:nvSpPr>
            <p:spPr bwMode="auto">
              <a:xfrm>
                <a:off x="816" y="1768"/>
                <a:ext cx="28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 </a:t>
                </a:r>
              </a:p>
            </p:txBody>
          </p:sp>
          <p:sp>
            <p:nvSpPr>
              <p:cNvPr id="79892" name="Rectangle 38"/>
              <p:cNvSpPr>
                <a:spLocks noChangeArrowheads="1"/>
              </p:cNvSpPr>
              <p:nvPr/>
            </p:nvSpPr>
            <p:spPr bwMode="auto">
              <a:xfrm>
                <a:off x="816" y="2064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79893" name="Text Box 39"/>
              <p:cNvSpPr txBox="1">
                <a:spLocks noChangeArrowheads="1"/>
              </p:cNvSpPr>
              <p:nvPr/>
            </p:nvSpPr>
            <p:spPr bwMode="auto">
              <a:xfrm>
                <a:off x="1392" y="1219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79894" name="Text Box 40"/>
              <p:cNvSpPr txBox="1">
                <a:spLocks noChangeArrowheads="1"/>
              </p:cNvSpPr>
              <p:nvPr/>
            </p:nvSpPr>
            <p:spPr bwMode="auto">
              <a:xfrm>
                <a:off x="1392" y="1747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79895" name="Rectangle 41"/>
              <p:cNvSpPr>
                <a:spLocks noChangeArrowheads="1"/>
              </p:cNvSpPr>
              <p:nvPr/>
            </p:nvSpPr>
            <p:spPr bwMode="auto">
              <a:xfrm>
                <a:off x="1392" y="1459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79896" name="Text Box 42"/>
              <p:cNvSpPr txBox="1">
                <a:spLocks noChangeArrowheads="1"/>
              </p:cNvSpPr>
              <p:nvPr/>
            </p:nvSpPr>
            <p:spPr bwMode="auto">
              <a:xfrm>
                <a:off x="2064" y="1747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79897" name="Text Box 43"/>
              <p:cNvSpPr txBox="1">
                <a:spLocks noChangeArrowheads="1"/>
              </p:cNvSpPr>
              <p:nvPr/>
            </p:nvSpPr>
            <p:spPr bwMode="auto">
              <a:xfrm>
                <a:off x="2064" y="1459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79898" name="Text Box 44"/>
              <p:cNvSpPr txBox="1">
                <a:spLocks noChangeArrowheads="1"/>
              </p:cNvSpPr>
              <p:nvPr/>
            </p:nvSpPr>
            <p:spPr bwMode="auto">
              <a:xfrm>
                <a:off x="2064" y="1219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79899" name="Rectangle 45"/>
              <p:cNvSpPr>
                <a:spLocks noChangeArrowheads="1"/>
              </p:cNvSpPr>
              <p:nvPr/>
            </p:nvSpPr>
            <p:spPr bwMode="auto">
              <a:xfrm>
                <a:off x="2064" y="2064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79900" name="Rectangle 46"/>
              <p:cNvSpPr>
                <a:spLocks noChangeArrowheads="1"/>
              </p:cNvSpPr>
              <p:nvPr/>
            </p:nvSpPr>
            <p:spPr bwMode="auto">
              <a:xfrm>
                <a:off x="1392" y="2064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79881" name="Line 47"/>
            <p:cNvSpPr>
              <a:spLocks noChangeShapeType="1"/>
            </p:cNvSpPr>
            <p:nvPr/>
          </p:nvSpPr>
          <p:spPr bwMode="auto">
            <a:xfrm>
              <a:off x="720" y="2352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1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877888" y="5410200"/>
            <a:ext cx="2474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(1)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写出逻辑式</a:t>
            </a:r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762000" y="504825"/>
            <a:ext cx="4379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例 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：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分析下图的逻辑功能</a:t>
            </a:r>
            <a:endParaRPr lang="zh-CN" altLang="en-US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" pitchFamily="18" charset="0"/>
              <a:ea typeface="+mn-ea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62400" y="952502"/>
            <a:ext cx="1316038" cy="762000"/>
            <a:chOff x="3696" y="456"/>
            <a:chExt cx="720" cy="480"/>
          </a:xfrm>
        </p:grpSpPr>
        <p:sp>
          <p:nvSpPr>
            <p:cNvPr id="80962" name="Text Box 6"/>
            <p:cNvSpPr txBox="1">
              <a:spLocks noChangeArrowheads="1"/>
            </p:cNvSpPr>
            <p:nvPr/>
          </p:nvSpPr>
          <p:spPr bwMode="auto">
            <a:xfrm>
              <a:off x="3696" y="672"/>
              <a:ext cx="7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FF3300"/>
                  </a:solidFill>
                  <a:latin typeface="" pitchFamily="18" charset="0"/>
                  <a:ea typeface="华文楷体" pitchFamily="2" charset="-122"/>
                </a:rPr>
                <a:t>A </a:t>
              </a:r>
              <a:r>
                <a:rPr lang="en-US" altLang="zh-CN" sz="2000" b="1" dirty="0">
                  <a:solidFill>
                    <a:srgbClr val="FF3300"/>
                  </a:solidFill>
                  <a:latin typeface="" pitchFamily="18" charset="0"/>
                  <a:ea typeface="华文楷体" pitchFamily="2" charset="-122"/>
                </a:rPr>
                <a:t>  </a:t>
              </a:r>
              <a:r>
                <a:rPr lang="en-US" altLang="zh-CN" sz="2000" b="1" i="1" dirty="0">
                  <a:solidFill>
                    <a:srgbClr val="FF3300"/>
                  </a:solidFill>
                  <a:latin typeface="" pitchFamily="18" charset="0"/>
                  <a:ea typeface="华文楷体" pitchFamily="2" charset="-122"/>
                </a:rPr>
                <a:t>B</a:t>
              </a:r>
            </a:p>
          </p:txBody>
        </p:sp>
        <p:grpSp>
          <p:nvGrpSpPr>
            <p:cNvPr id="80963" name="Group 7"/>
            <p:cNvGrpSpPr>
              <a:grpSpLocks/>
            </p:cNvGrpSpPr>
            <p:nvPr/>
          </p:nvGrpSpPr>
          <p:grpSpPr bwMode="auto">
            <a:xfrm>
              <a:off x="3756" y="456"/>
              <a:ext cx="347" cy="480"/>
              <a:chOff x="3756" y="456"/>
              <a:chExt cx="347" cy="480"/>
            </a:xfrm>
          </p:grpSpPr>
          <p:sp>
            <p:nvSpPr>
              <p:cNvPr id="80964" name="Text Box 8"/>
              <p:cNvSpPr txBox="1">
                <a:spLocks noChangeArrowheads="1"/>
              </p:cNvSpPr>
              <p:nvPr/>
            </p:nvSpPr>
            <p:spPr bwMode="auto">
              <a:xfrm>
                <a:off x="3838" y="456"/>
                <a:ext cx="192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400" b="1" dirty="0">
                    <a:solidFill>
                      <a:srgbClr val="FF3300"/>
                    </a:solidFill>
                    <a:latin typeface="" pitchFamily="18" charset="0"/>
                    <a:ea typeface="华文楷体" pitchFamily="2" charset="-122"/>
                  </a:rPr>
                  <a:t>.</a:t>
                </a:r>
                <a:endParaRPr lang="en-US" altLang="zh-CN" b="1" dirty="0">
                  <a:solidFill>
                    <a:srgbClr val="FFFF00"/>
                  </a:solidFill>
                  <a:latin typeface="" pitchFamily="18" charset="0"/>
                  <a:ea typeface="华文楷体" pitchFamily="2" charset="-122"/>
                </a:endParaRPr>
              </a:p>
            </p:txBody>
          </p:sp>
          <p:sp>
            <p:nvSpPr>
              <p:cNvPr id="80965" name="Line 9"/>
              <p:cNvSpPr>
                <a:spLocks noChangeShapeType="1"/>
              </p:cNvSpPr>
              <p:nvPr/>
            </p:nvSpPr>
            <p:spPr bwMode="auto">
              <a:xfrm>
                <a:off x="3756" y="720"/>
                <a:ext cx="347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568715" y="5176856"/>
            <a:ext cx="1567907" cy="823912"/>
            <a:chOff x="2112" y="3126"/>
            <a:chExt cx="1872" cy="519"/>
          </a:xfrm>
        </p:grpSpPr>
        <p:sp>
          <p:nvSpPr>
            <p:cNvPr id="80954" name="Text Box 11"/>
            <p:cNvSpPr txBox="1">
              <a:spLocks noChangeArrowheads="1"/>
            </p:cNvSpPr>
            <p:nvPr/>
          </p:nvSpPr>
          <p:spPr bwMode="auto">
            <a:xfrm>
              <a:off x="2112" y="3360"/>
              <a:ext cx="18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0099"/>
                  </a:solidFill>
                  <a:latin typeface="" pitchFamily="18" charset="0"/>
                  <a:ea typeface="华文楷体" pitchFamily="2" charset="-122"/>
                </a:rPr>
                <a:t>Y</a:t>
              </a:r>
              <a:r>
                <a:rPr lang="en-US" altLang="zh-CN" sz="2000" b="1" dirty="0">
                  <a:solidFill>
                    <a:srgbClr val="000099"/>
                  </a:solidFill>
                  <a:latin typeface="" pitchFamily="18" charset="0"/>
                  <a:ea typeface="华文楷体" pitchFamily="2" charset="-122"/>
                </a:rPr>
                <a:t> = </a:t>
              </a:r>
              <a:r>
                <a:rPr lang="en-US" altLang="zh-CN" sz="2000" b="1" i="1" dirty="0">
                  <a:solidFill>
                    <a:srgbClr val="000099"/>
                  </a:solidFill>
                  <a:latin typeface="" pitchFamily="18" charset="0"/>
                  <a:ea typeface="华文楷体" pitchFamily="2" charset="-122"/>
                </a:rPr>
                <a:t>AB   </a:t>
              </a:r>
              <a:r>
                <a:rPr lang="en-US" altLang="zh-CN" sz="2000" b="1" i="1" dirty="0" err="1">
                  <a:solidFill>
                    <a:srgbClr val="000099"/>
                  </a:solidFill>
                  <a:latin typeface="" pitchFamily="18" charset="0"/>
                  <a:ea typeface="华文楷体" pitchFamily="2" charset="-122"/>
                </a:rPr>
                <a:t>AB</a:t>
              </a:r>
              <a:r>
                <a:rPr lang="en-US" altLang="zh-CN" sz="2000" b="1" dirty="0">
                  <a:solidFill>
                    <a:srgbClr val="000099"/>
                  </a:solidFill>
                  <a:latin typeface="" pitchFamily="18" charset="0"/>
                  <a:ea typeface="华文楷体" pitchFamily="2" charset="-122"/>
                </a:rPr>
                <a:t>      </a:t>
              </a:r>
            </a:p>
          </p:txBody>
        </p:sp>
        <p:grpSp>
          <p:nvGrpSpPr>
            <p:cNvPr id="80955" name="Group 12"/>
            <p:cNvGrpSpPr>
              <a:grpSpLocks/>
            </p:cNvGrpSpPr>
            <p:nvPr/>
          </p:nvGrpSpPr>
          <p:grpSpPr bwMode="auto">
            <a:xfrm>
              <a:off x="2760" y="3312"/>
              <a:ext cx="1065" cy="96"/>
              <a:chOff x="4104" y="1536"/>
              <a:chExt cx="1065" cy="96"/>
            </a:xfrm>
          </p:grpSpPr>
          <p:sp>
            <p:nvSpPr>
              <p:cNvPr id="80957" name="Line 13"/>
              <p:cNvSpPr>
                <a:spLocks noChangeShapeType="1"/>
              </p:cNvSpPr>
              <p:nvPr/>
            </p:nvSpPr>
            <p:spPr bwMode="auto">
              <a:xfrm>
                <a:off x="4127" y="1632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58" name="Line 14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59" name="Line 15"/>
              <p:cNvSpPr>
                <a:spLocks noChangeShapeType="1"/>
              </p:cNvSpPr>
              <p:nvPr/>
            </p:nvSpPr>
            <p:spPr bwMode="auto">
              <a:xfrm>
                <a:off x="4800" y="1632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60" name="Line 16"/>
              <p:cNvSpPr>
                <a:spLocks noChangeShapeType="1"/>
              </p:cNvSpPr>
              <p:nvPr/>
            </p:nvSpPr>
            <p:spPr bwMode="auto">
              <a:xfrm>
                <a:off x="4992" y="1632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61" name="Line 17"/>
              <p:cNvSpPr>
                <a:spLocks noChangeShapeType="1"/>
              </p:cNvSpPr>
              <p:nvPr/>
            </p:nvSpPr>
            <p:spPr bwMode="auto">
              <a:xfrm>
                <a:off x="4104" y="1536"/>
                <a:ext cx="1065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0956" name="Text Box 18"/>
            <p:cNvSpPr txBox="1">
              <a:spLocks noChangeArrowheads="1"/>
            </p:cNvSpPr>
            <p:nvPr/>
          </p:nvSpPr>
          <p:spPr bwMode="auto">
            <a:xfrm>
              <a:off x="3013" y="3126"/>
              <a:ext cx="192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800" b="1" dirty="0">
                  <a:solidFill>
                    <a:srgbClr val="000099"/>
                  </a:solidFill>
                  <a:latin typeface="" pitchFamily="18" charset="0"/>
                  <a:ea typeface="华文楷体" pitchFamily="2" charset="-122"/>
                </a:rPr>
                <a:t>.</a:t>
              </a:r>
              <a:endParaRPr lang="en-US" altLang="zh-CN" b="1" dirty="0">
                <a:solidFill>
                  <a:srgbClr val="000099"/>
                </a:solidFill>
                <a:latin typeface="" pitchFamily="18" charset="0"/>
                <a:ea typeface="华文楷体" pitchFamily="2" charset="-122"/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5105400" y="3733796"/>
            <a:ext cx="966788" cy="400050"/>
            <a:chOff x="3360" y="2640"/>
            <a:chExt cx="720" cy="252"/>
          </a:xfrm>
        </p:grpSpPr>
        <p:sp>
          <p:nvSpPr>
            <p:cNvPr id="80950" name="Text Box 20"/>
            <p:cNvSpPr txBox="1">
              <a:spLocks noChangeArrowheads="1"/>
            </p:cNvSpPr>
            <p:nvPr/>
          </p:nvSpPr>
          <p:spPr bwMode="auto">
            <a:xfrm>
              <a:off x="3360" y="2640"/>
              <a:ext cx="7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FF3300"/>
                  </a:solidFill>
                  <a:latin typeface="" pitchFamily="18" charset="0"/>
                  <a:ea typeface="华文楷体" pitchFamily="2" charset="-122"/>
                </a:rPr>
                <a:t>A</a:t>
              </a:r>
              <a:r>
                <a:rPr lang="en-US" altLang="zh-CN" sz="2000" dirty="0">
                  <a:solidFill>
                    <a:srgbClr val="FF3300"/>
                  </a:solidFill>
                  <a:latin typeface="" pitchFamily="18" charset="0"/>
                  <a:ea typeface="华文楷体" pitchFamily="2" charset="-122"/>
                </a:rPr>
                <a:t>•</a:t>
              </a:r>
              <a:r>
                <a:rPr lang="en-US" altLang="zh-CN" sz="2000" b="1" i="1" dirty="0">
                  <a:solidFill>
                    <a:srgbClr val="FF3300"/>
                  </a:solidFill>
                  <a:latin typeface="" pitchFamily="18" charset="0"/>
                  <a:ea typeface="华文楷体" pitchFamily="2" charset="-122"/>
                </a:rPr>
                <a:t>B</a:t>
              </a:r>
              <a:endParaRPr lang="en-US" altLang="zh-CN" sz="2000" b="1" i="1" dirty="0">
                <a:solidFill>
                  <a:schemeClr val="bg1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80951" name="Line 21"/>
            <p:cNvSpPr>
              <a:spLocks noChangeShapeType="1"/>
            </p:cNvSpPr>
            <p:nvPr/>
          </p:nvSpPr>
          <p:spPr bwMode="auto">
            <a:xfrm>
              <a:off x="3430" y="2640"/>
              <a:ext cx="38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52" name="Line 22"/>
            <p:cNvSpPr>
              <a:spLocks noChangeShapeType="1"/>
            </p:cNvSpPr>
            <p:nvPr/>
          </p:nvSpPr>
          <p:spPr bwMode="auto">
            <a:xfrm>
              <a:off x="3442" y="2688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53" name="Line 23"/>
            <p:cNvSpPr>
              <a:spLocks noChangeShapeType="1"/>
            </p:cNvSpPr>
            <p:nvPr/>
          </p:nvSpPr>
          <p:spPr bwMode="auto">
            <a:xfrm>
              <a:off x="3708" y="2688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200" name="AutoShape 24"/>
          <p:cNvSpPr>
            <a:spLocks noChangeArrowheads="1"/>
          </p:cNvSpPr>
          <p:nvPr/>
        </p:nvSpPr>
        <p:spPr bwMode="auto">
          <a:xfrm>
            <a:off x="6934200" y="4343400"/>
            <a:ext cx="1143000" cy="762000"/>
          </a:xfrm>
          <a:prstGeom prst="cloudCallout">
            <a:avLst>
              <a:gd name="adj1" fmla="val -54167"/>
              <a:gd name="adj2" fmla="val 97917"/>
            </a:avLst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化简</a:t>
            </a:r>
          </a:p>
        </p:txBody>
      </p: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3581400" y="3276600"/>
            <a:ext cx="457200" cy="1955800"/>
            <a:chOff x="2256" y="2064"/>
            <a:chExt cx="288" cy="1232"/>
          </a:xfrm>
        </p:grpSpPr>
        <p:grpSp>
          <p:nvGrpSpPr>
            <p:cNvPr id="80944" name="Group 62"/>
            <p:cNvGrpSpPr>
              <a:grpSpLocks/>
            </p:cNvGrpSpPr>
            <p:nvPr/>
          </p:nvGrpSpPr>
          <p:grpSpPr bwMode="auto">
            <a:xfrm>
              <a:off x="2304" y="2064"/>
              <a:ext cx="240" cy="368"/>
              <a:chOff x="5008" y="768"/>
              <a:chExt cx="240" cy="368"/>
            </a:xfrm>
          </p:grpSpPr>
          <p:sp>
            <p:nvSpPr>
              <p:cNvPr id="80948" name="Text Box 63"/>
              <p:cNvSpPr txBox="1">
                <a:spLocks noChangeArrowheads="1"/>
              </p:cNvSpPr>
              <p:nvPr/>
            </p:nvSpPr>
            <p:spPr bwMode="auto">
              <a:xfrm>
                <a:off x="5008" y="768"/>
                <a:ext cx="24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 dirty="0">
                    <a:solidFill>
                      <a:srgbClr val="FF3300"/>
                    </a:solidFill>
                    <a:latin typeface="" pitchFamily="18" charset="0"/>
                    <a:ea typeface="华文楷体" pitchFamily="2" charset="-122"/>
                  </a:rPr>
                  <a:t>A</a:t>
                </a:r>
                <a:r>
                  <a:rPr lang="en-US" altLang="zh-CN" sz="3200" b="1" dirty="0">
                    <a:solidFill>
                      <a:schemeClr val="bg1"/>
                    </a:solidFill>
                    <a:latin typeface="" pitchFamily="18" charset="0"/>
                    <a:ea typeface="华文楷体" pitchFamily="2" charset="-122"/>
                  </a:rPr>
                  <a:t>   </a:t>
                </a:r>
              </a:p>
            </p:txBody>
          </p:sp>
          <p:sp>
            <p:nvSpPr>
              <p:cNvPr id="80949" name="Line 64"/>
              <p:cNvSpPr>
                <a:spLocks noChangeShapeType="1"/>
              </p:cNvSpPr>
              <p:nvPr/>
            </p:nvSpPr>
            <p:spPr bwMode="auto">
              <a:xfrm>
                <a:off x="5088" y="864"/>
                <a:ext cx="113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0945" name="Group 65"/>
            <p:cNvGrpSpPr>
              <a:grpSpLocks/>
            </p:cNvGrpSpPr>
            <p:nvPr/>
          </p:nvGrpSpPr>
          <p:grpSpPr bwMode="auto">
            <a:xfrm>
              <a:off x="2256" y="2928"/>
              <a:ext cx="240" cy="368"/>
              <a:chOff x="4896" y="1632"/>
              <a:chExt cx="240" cy="368"/>
            </a:xfrm>
          </p:grpSpPr>
          <p:sp>
            <p:nvSpPr>
              <p:cNvPr id="80946" name="Text Box 66"/>
              <p:cNvSpPr txBox="1">
                <a:spLocks noChangeArrowheads="1"/>
              </p:cNvSpPr>
              <p:nvPr/>
            </p:nvSpPr>
            <p:spPr bwMode="auto">
              <a:xfrm>
                <a:off x="4896" y="1632"/>
                <a:ext cx="24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 dirty="0">
                    <a:solidFill>
                      <a:srgbClr val="FF3300"/>
                    </a:solidFill>
                    <a:latin typeface="" pitchFamily="18" charset="0"/>
                    <a:ea typeface="华文楷体" pitchFamily="2" charset="-122"/>
                  </a:rPr>
                  <a:t>B</a:t>
                </a:r>
                <a:r>
                  <a:rPr lang="en-US" altLang="zh-CN" sz="3200" b="1" dirty="0">
                    <a:solidFill>
                      <a:schemeClr val="bg1"/>
                    </a:solidFill>
                    <a:latin typeface="" pitchFamily="18" charset="0"/>
                    <a:ea typeface="华文楷体" pitchFamily="2" charset="-122"/>
                  </a:rPr>
                  <a:t>   </a:t>
                </a:r>
              </a:p>
            </p:txBody>
          </p:sp>
          <p:sp>
            <p:nvSpPr>
              <p:cNvPr id="80947" name="Line 67"/>
              <p:cNvSpPr>
                <a:spLocks noChangeShapeType="1"/>
              </p:cNvSpPr>
              <p:nvPr/>
            </p:nvSpPr>
            <p:spPr bwMode="auto">
              <a:xfrm>
                <a:off x="4979" y="1719"/>
                <a:ext cx="91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5353068" y="5509846"/>
            <a:ext cx="1581132" cy="489328"/>
            <a:chOff x="3504" y="3392"/>
            <a:chExt cx="1329" cy="252"/>
          </a:xfrm>
        </p:grpSpPr>
        <p:sp>
          <p:nvSpPr>
            <p:cNvPr id="80941" name="Rectangle 69"/>
            <p:cNvSpPr>
              <a:spLocks noChangeArrowheads="1"/>
            </p:cNvSpPr>
            <p:nvPr/>
          </p:nvSpPr>
          <p:spPr bwMode="auto">
            <a:xfrm>
              <a:off x="3504" y="3392"/>
              <a:ext cx="13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99"/>
                  </a:solidFill>
                  <a:latin typeface="" pitchFamily="18" charset="0"/>
                  <a:ea typeface="华文楷体" pitchFamily="2" charset="-122"/>
                </a:rPr>
                <a:t>= </a:t>
              </a:r>
              <a:r>
                <a:rPr lang="en-US" altLang="zh-CN" sz="2000" b="1" i="1" dirty="0">
                  <a:solidFill>
                    <a:srgbClr val="000099"/>
                  </a:solidFill>
                  <a:latin typeface="" pitchFamily="18" charset="0"/>
                  <a:ea typeface="华文楷体" pitchFamily="2" charset="-122"/>
                </a:rPr>
                <a:t>AB </a:t>
              </a:r>
              <a:r>
                <a:rPr lang="en-US" altLang="zh-CN" sz="2000" b="1" dirty="0">
                  <a:solidFill>
                    <a:srgbClr val="000099"/>
                  </a:solidFill>
                  <a:latin typeface="" pitchFamily="18" charset="0"/>
                  <a:ea typeface="华文楷体" pitchFamily="2" charset="-122"/>
                </a:rPr>
                <a:t>+ </a:t>
              </a:r>
              <a:r>
                <a:rPr lang="en-US" altLang="zh-CN" sz="2000" b="1" i="1" dirty="0">
                  <a:solidFill>
                    <a:srgbClr val="000099"/>
                  </a:solidFill>
                  <a:latin typeface="" pitchFamily="18" charset="0"/>
                  <a:ea typeface="华文楷体" pitchFamily="2" charset="-122"/>
                </a:rPr>
                <a:t>AB</a:t>
              </a:r>
              <a:endParaRPr lang="en-US" altLang="zh-CN" sz="2000" b="1" dirty="0">
                <a:solidFill>
                  <a:srgbClr val="000099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80942" name="Line 70"/>
            <p:cNvSpPr>
              <a:spLocks noChangeShapeType="1"/>
            </p:cNvSpPr>
            <p:nvPr/>
          </p:nvSpPr>
          <p:spPr bwMode="auto">
            <a:xfrm>
              <a:off x="4308" y="3456"/>
              <a:ext cx="115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3" name="Line 71"/>
            <p:cNvSpPr>
              <a:spLocks noChangeShapeType="1"/>
            </p:cNvSpPr>
            <p:nvPr/>
          </p:nvSpPr>
          <p:spPr bwMode="auto">
            <a:xfrm>
              <a:off x="4480" y="3456"/>
              <a:ext cx="14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906" name="Group 72"/>
          <p:cNvGrpSpPr>
            <a:grpSpLocks/>
          </p:cNvGrpSpPr>
          <p:nvPr/>
        </p:nvGrpSpPr>
        <p:grpSpPr bwMode="auto">
          <a:xfrm>
            <a:off x="1397000" y="1219200"/>
            <a:ext cx="6243638" cy="3962400"/>
            <a:chOff x="880" y="768"/>
            <a:chExt cx="3933" cy="2496"/>
          </a:xfrm>
        </p:grpSpPr>
        <p:sp>
          <p:nvSpPr>
            <p:cNvPr id="80907" name="Line 73"/>
            <p:cNvSpPr>
              <a:spLocks noChangeShapeType="1"/>
            </p:cNvSpPr>
            <p:nvPr/>
          </p:nvSpPr>
          <p:spPr bwMode="auto">
            <a:xfrm>
              <a:off x="2304" y="1152"/>
              <a:ext cx="1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8" name="Rectangle 74"/>
            <p:cNvSpPr>
              <a:spLocks noChangeArrowheads="1"/>
            </p:cNvSpPr>
            <p:nvPr/>
          </p:nvSpPr>
          <p:spPr bwMode="auto">
            <a:xfrm>
              <a:off x="1744" y="816"/>
              <a:ext cx="480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78251" name="Text Box 75"/>
            <p:cNvSpPr txBox="1">
              <a:spLocks noChangeArrowheads="1"/>
            </p:cNvSpPr>
            <p:nvPr/>
          </p:nvSpPr>
          <p:spPr bwMode="auto">
            <a:xfrm>
              <a:off x="1824" y="768"/>
              <a:ext cx="2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&amp;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sp>
          <p:nvSpPr>
            <p:cNvPr id="80910" name="Rectangle 76"/>
            <p:cNvSpPr>
              <a:spLocks noChangeArrowheads="1"/>
            </p:cNvSpPr>
            <p:nvPr/>
          </p:nvSpPr>
          <p:spPr bwMode="auto">
            <a:xfrm>
              <a:off x="3760" y="1680"/>
              <a:ext cx="480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0911" name="Line 77"/>
            <p:cNvSpPr>
              <a:spLocks noChangeShapeType="1"/>
            </p:cNvSpPr>
            <p:nvPr/>
          </p:nvSpPr>
          <p:spPr bwMode="auto">
            <a:xfrm>
              <a:off x="4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2" name="Rectangle 78"/>
            <p:cNvSpPr>
              <a:spLocks noChangeArrowheads="1"/>
            </p:cNvSpPr>
            <p:nvPr/>
          </p:nvSpPr>
          <p:spPr bwMode="auto">
            <a:xfrm>
              <a:off x="2800" y="1824"/>
              <a:ext cx="480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0913" name="Line 79"/>
            <p:cNvSpPr>
              <a:spLocks noChangeShapeType="1"/>
            </p:cNvSpPr>
            <p:nvPr/>
          </p:nvSpPr>
          <p:spPr bwMode="auto">
            <a:xfrm>
              <a:off x="3376" y="216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56" name="Text Box 80"/>
            <p:cNvSpPr txBox="1">
              <a:spLocks noChangeArrowheads="1"/>
            </p:cNvSpPr>
            <p:nvPr/>
          </p:nvSpPr>
          <p:spPr bwMode="auto">
            <a:xfrm>
              <a:off x="2928" y="1776"/>
              <a:ext cx="1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&amp;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sp>
          <p:nvSpPr>
            <p:cNvPr id="80915" name="Rectangle 81"/>
            <p:cNvSpPr>
              <a:spLocks noChangeArrowheads="1"/>
            </p:cNvSpPr>
            <p:nvPr/>
          </p:nvSpPr>
          <p:spPr bwMode="auto">
            <a:xfrm>
              <a:off x="1744" y="2592"/>
              <a:ext cx="480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0916" name="Line 82"/>
            <p:cNvSpPr>
              <a:spLocks noChangeShapeType="1"/>
            </p:cNvSpPr>
            <p:nvPr/>
          </p:nvSpPr>
          <p:spPr bwMode="auto">
            <a:xfrm>
              <a:off x="2346" y="2928"/>
              <a:ext cx="2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59" name="Text Box 83"/>
            <p:cNvSpPr txBox="1">
              <a:spLocks noChangeArrowheads="1"/>
            </p:cNvSpPr>
            <p:nvPr/>
          </p:nvSpPr>
          <p:spPr bwMode="auto">
            <a:xfrm>
              <a:off x="1872" y="2592"/>
              <a:ext cx="1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1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sp>
          <p:nvSpPr>
            <p:cNvPr id="80918" name="Rectangle 84"/>
            <p:cNvSpPr>
              <a:spLocks noChangeArrowheads="1"/>
            </p:cNvSpPr>
            <p:nvPr/>
          </p:nvSpPr>
          <p:spPr bwMode="auto">
            <a:xfrm>
              <a:off x="1765" y="1680"/>
              <a:ext cx="480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0919" name="Line 85"/>
            <p:cNvSpPr>
              <a:spLocks noChangeShapeType="1"/>
            </p:cNvSpPr>
            <p:nvPr/>
          </p:nvSpPr>
          <p:spPr bwMode="auto">
            <a:xfrm>
              <a:off x="2368" y="20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62" name="Text Box 86"/>
            <p:cNvSpPr txBox="1">
              <a:spLocks noChangeArrowheads="1"/>
            </p:cNvSpPr>
            <p:nvPr/>
          </p:nvSpPr>
          <p:spPr bwMode="auto">
            <a:xfrm>
              <a:off x="1872" y="1680"/>
              <a:ext cx="1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1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grpSp>
          <p:nvGrpSpPr>
            <p:cNvPr id="80921" name="Group 87"/>
            <p:cNvGrpSpPr>
              <a:grpSpLocks/>
            </p:cNvGrpSpPr>
            <p:nvPr/>
          </p:nvGrpSpPr>
          <p:grpSpPr bwMode="auto">
            <a:xfrm>
              <a:off x="1168" y="960"/>
              <a:ext cx="2592" cy="1968"/>
              <a:chOff x="912" y="1344"/>
              <a:chExt cx="2592" cy="1968"/>
            </a:xfrm>
          </p:grpSpPr>
          <p:sp>
            <p:nvSpPr>
              <p:cNvPr id="80931" name="Line 88"/>
              <p:cNvSpPr>
                <a:spLocks noChangeShapeType="1"/>
              </p:cNvSpPr>
              <p:nvPr/>
            </p:nvSpPr>
            <p:spPr bwMode="auto">
              <a:xfrm>
                <a:off x="912" y="1344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32" name="Line 89"/>
              <p:cNvSpPr>
                <a:spLocks noChangeShapeType="1"/>
              </p:cNvSpPr>
              <p:nvPr/>
            </p:nvSpPr>
            <p:spPr bwMode="auto">
              <a:xfrm>
                <a:off x="912" y="1680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33" name="Line 90"/>
              <p:cNvSpPr>
                <a:spLocks noChangeShapeType="1"/>
              </p:cNvSpPr>
              <p:nvPr/>
            </p:nvSpPr>
            <p:spPr bwMode="auto">
              <a:xfrm>
                <a:off x="1296" y="1344"/>
                <a:ext cx="0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34" name="Line 91"/>
              <p:cNvSpPr>
                <a:spLocks noChangeShapeType="1"/>
              </p:cNvSpPr>
              <p:nvPr/>
            </p:nvSpPr>
            <p:spPr bwMode="auto">
              <a:xfrm>
                <a:off x="1296" y="240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35" name="Line 92"/>
              <p:cNvSpPr>
                <a:spLocks noChangeShapeType="1"/>
              </p:cNvSpPr>
              <p:nvPr/>
            </p:nvSpPr>
            <p:spPr bwMode="auto">
              <a:xfrm>
                <a:off x="1056" y="1680"/>
                <a:ext cx="0" cy="16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36" name="Line 93"/>
              <p:cNvSpPr>
                <a:spLocks noChangeShapeType="1"/>
              </p:cNvSpPr>
              <p:nvPr/>
            </p:nvSpPr>
            <p:spPr bwMode="auto">
              <a:xfrm>
                <a:off x="1056" y="331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37" name="Line 94"/>
              <p:cNvSpPr>
                <a:spLocks noChangeShapeType="1"/>
              </p:cNvSpPr>
              <p:nvPr/>
            </p:nvSpPr>
            <p:spPr bwMode="auto">
              <a:xfrm>
                <a:off x="2304" y="2688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38" name="Line 95"/>
              <p:cNvSpPr>
                <a:spLocks noChangeShapeType="1"/>
              </p:cNvSpPr>
              <p:nvPr/>
            </p:nvSpPr>
            <p:spPr bwMode="auto">
              <a:xfrm>
                <a:off x="2304" y="268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39" name="Line 96"/>
              <p:cNvSpPr>
                <a:spLocks noChangeShapeType="1"/>
              </p:cNvSpPr>
              <p:nvPr/>
            </p:nvSpPr>
            <p:spPr bwMode="auto">
              <a:xfrm>
                <a:off x="3216" y="1536"/>
                <a:ext cx="0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40" name="Line 97"/>
              <p:cNvSpPr>
                <a:spLocks noChangeShapeType="1"/>
              </p:cNvSpPr>
              <p:nvPr/>
            </p:nvSpPr>
            <p:spPr bwMode="auto">
              <a:xfrm>
                <a:off x="3216" y="225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0922" name="Text Box 98"/>
            <p:cNvSpPr txBox="1">
              <a:spLocks noChangeArrowheads="1"/>
            </p:cNvSpPr>
            <p:nvPr/>
          </p:nvSpPr>
          <p:spPr bwMode="auto">
            <a:xfrm>
              <a:off x="880" y="1104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" pitchFamily="18" charset="0"/>
                  <a:ea typeface="华文楷体" pitchFamily="2" charset="-122"/>
                </a:rPr>
                <a:t>B</a:t>
              </a:r>
              <a:endParaRPr lang="en-US" altLang="zh-CN" sz="3200" i="1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80923" name="Rectangle 99"/>
            <p:cNvSpPr>
              <a:spLocks noChangeArrowheads="1"/>
            </p:cNvSpPr>
            <p:nvPr/>
          </p:nvSpPr>
          <p:spPr bwMode="auto">
            <a:xfrm>
              <a:off x="880" y="768"/>
              <a:ext cx="2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latin typeface="" pitchFamily="18" charset="0"/>
                  <a:ea typeface="华文楷体" pitchFamily="2" charset="-122"/>
                </a:rPr>
                <a:t>A</a:t>
              </a:r>
            </a:p>
          </p:txBody>
        </p:sp>
        <p:sp>
          <p:nvSpPr>
            <p:cNvPr id="80924" name="Rectangle 100"/>
            <p:cNvSpPr>
              <a:spLocks noChangeArrowheads="1"/>
            </p:cNvSpPr>
            <p:nvPr/>
          </p:nvSpPr>
          <p:spPr bwMode="auto">
            <a:xfrm>
              <a:off x="4560" y="1854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" pitchFamily="18" charset="0"/>
                  <a:ea typeface="华文楷体" pitchFamily="2" charset="-122"/>
                </a:rPr>
                <a:t>Y</a:t>
              </a:r>
            </a:p>
          </p:txBody>
        </p:sp>
        <p:sp>
          <p:nvSpPr>
            <p:cNvPr id="178277" name="Rectangle 101"/>
            <p:cNvSpPr>
              <a:spLocks noChangeArrowheads="1"/>
            </p:cNvSpPr>
            <p:nvPr/>
          </p:nvSpPr>
          <p:spPr bwMode="auto">
            <a:xfrm>
              <a:off x="3840" y="1662"/>
              <a:ext cx="3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</a:rPr>
                <a:t>&amp;</a:t>
              </a:r>
            </a:p>
          </p:txBody>
        </p:sp>
        <p:sp>
          <p:nvSpPr>
            <p:cNvPr id="80926" name="Oval 102"/>
            <p:cNvSpPr>
              <a:spLocks noChangeArrowheads="1"/>
            </p:cNvSpPr>
            <p:nvPr/>
          </p:nvSpPr>
          <p:spPr bwMode="auto">
            <a:xfrm>
              <a:off x="2256" y="1968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0927" name="Oval 103"/>
            <p:cNvSpPr>
              <a:spLocks noChangeArrowheads="1"/>
            </p:cNvSpPr>
            <p:nvPr/>
          </p:nvSpPr>
          <p:spPr bwMode="auto">
            <a:xfrm>
              <a:off x="2230" y="11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0928" name="Oval 104"/>
            <p:cNvSpPr>
              <a:spLocks noChangeArrowheads="1"/>
            </p:cNvSpPr>
            <p:nvPr/>
          </p:nvSpPr>
          <p:spPr bwMode="auto">
            <a:xfrm>
              <a:off x="2232" y="288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0929" name="Oval 105"/>
            <p:cNvSpPr>
              <a:spLocks noChangeArrowheads="1"/>
            </p:cNvSpPr>
            <p:nvPr/>
          </p:nvSpPr>
          <p:spPr bwMode="auto">
            <a:xfrm>
              <a:off x="3277" y="211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0930" name="Oval 106"/>
            <p:cNvSpPr>
              <a:spLocks noChangeArrowheads="1"/>
            </p:cNvSpPr>
            <p:nvPr/>
          </p:nvSpPr>
          <p:spPr bwMode="auto">
            <a:xfrm>
              <a:off x="4239" y="1968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autoUpdateAnimBg="0"/>
      <p:bldP spid="178200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533400" y="657225"/>
            <a:ext cx="3009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(2)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列逻辑状态表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29065" y="1066800"/>
            <a:ext cx="2281236" cy="579438"/>
            <a:chOff x="2592" y="672"/>
            <a:chExt cx="1679" cy="365"/>
          </a:xfrm>
        </p:grpSpPr>
        <p:sp>
          <p:nvSpPr>
            <p:cNvPr id="179204" name="Rectangle 4"/>
            <p:cNvSpPr>
              <a:spLocks noChangeArrowheads="1"/>
            </p:cNvSpPr>
            <p:nvPr/>
          </p:nvSpPr>
          <p:spPr bwMode="auto">
            <a:xfrm>
              <a:off x="2592" y="672"/>
              <a:ext cx="16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32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Y= AB +AB</a:t>
              </a:r>
              <a:endPara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sp>
          <p:nvSpPr>
            <p:cNvPr id="81971" name="Line 5"/>
            <p:cNvSpPr>
              <a:spLocks noChangeShapeType="1"/>
            </p:cNvSpPr>
            <p:nvPr/>
          </p:nvSpPr>
          <p:spPr bwMode="auto">
            <a:xfrm>
              <a:off x="3972" y="720"/>
              <a:ext cx="19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72" name="Line 6"/>
            <p:cNvSpPr>
              <a:spLocks noChangeShapeType="1"/>
            </p:cNvSpPr>
            <p:nvPr/>
          </p:nvSpPr>
          <p:spPr bwMode="auto">
            <a:xfrm>
              <a:off x="3780" y="720"/>
              <a:ext cx="14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609600" y="3962400"/>
            <a:ext cx="78486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(3)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分析逻辑功能</a:t>
            </a:r>
            <a:endParaRPr lang="zh-CN" altLang="en-US" sz="28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     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输入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相同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输出为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1”,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输入相异输出为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0”,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称为“判一致电路”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(“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同或门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”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可用于判断各输入端的状态是否相同。</a:t>
            </a:r>
            <a:endParaRPr lang="zh-CN" altLang="en-US" sz="28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419593" y="1782763"/>
            <a:ext cx="1143007" cy="584200"/>
            <a:chOff x="2808" y="799"/>
            <a:chExt cx="1085" cy="368"/>
          </a:xfrm>
        </p:grpSpPr>
        <p:sp>
          <p:nvSpPr>
            <p:cNvPr id="81967" name="Rectangle 9"/>
            <p:cNvSpPr>
              <a:spLocks noChangeArrowheads="1"/>
            </p:cNvSpPr>
            <p:nvPr/>
          </p:nvSpPr>
          <p:spPr bwMode="auto">
            <a:xfrm>
              <a:off x="2808" y="799"/>
              <a:ext cx="76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000099"/>
                  </a:solidFill>
                  <a:latin typeface="" pitchFamily="18" charset="0"/>
                  <a:ea typeface="华文楷体" pitchFamily="2" charset="-122"/>
                </a:rPr>
                <a:t>=</a:t>
              </a:r>
              <a:r>
                <a:rPr lang="en-US" altLang="zh-CN" sz="3200" b="1" i="1" dirty="0">
                  <a:solidFill>
                    <a:srgbClr val="000099"/>
                  </a:solidFill>
                  <a:latin typeface="" pitchFamily="18" charset="0"/>
                  <a:ea typeface="华文楷体" pitchFamily="2" charset="-122"/>
                </a:rPr>
                <a:t>A   B</a:t>
              </a:r>
            </a:p>
          </p:txBody>
        </p:sp>
        <p:sp>
          <p:nvSpPr>
            <p:cNvPr id="81968" name="AutoShape 10"/>
            <p:cNvSpPr>
              <a:spLocks noChangeArrowheads="1"/>
            </p:cNvSpPr>
            <p:nvPr/>
          </p:nvSpPr>
          <p:spPr bwMode="auto">
            <a:xfrm>
              <a:off x="3379" y="895"/>
              <a:ext cx="226" cy="176"/>
            </a:xfrm>
            <a:prstGeom prst="flowChartOr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zh-CN" sz="3200" b="1" i="1">
                <a:solidFill>
                  <a:srgbClr val="000099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81969" name="Line 11"/>
            <p:cNvSpPr>
              <a:spLocks noChangeShapeType="1"/>
            </p:cNvSpPr>
            <p:nvPr/>
          </p:nvSpPr>
          <p:spPr bwMode="auto">
            <a:xfrm>
              <a:off x="3154" y="847"/>
              <a:ext cx="739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9212" name="AutoShape 12" descr="70%"/>
          <p:cNvSpPr>
            <a:spLocks noChangeArrowheads="1"/>
          </p:cNvSpPr>
          <p:nvPr/>
        </p:nvSpPr>
        <p:spPr bwMode="auto">
          <a:xfrm>
            <a:off x="6858000" y="838200"/>
            <a:ext cx="1447800" cy="685800"/>
          </a:xfrm>
          <a:prstGeom prst="cloudCallout">
            <a:avLst>
              <a:gd name="adj1" fmla="val -52523"/>
              <a:gd name="adj2" fmla="val 104167"/>
            </a:avLst>
          </a:prstGeom>
          <a:pattFill prst="pct70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逻辑式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343400" y="2514600"/>
            <a:ext cx="3221038" cy="1784350"/>
            <a:chOff x="2784" y="1315"/>
            <a:chExt cx="2029" cy="1124"/>
          </a:xfrm>
        </p:grpSpPr>
        <p:sp>
          <p:nvSpPr>
            <p:cNvPr id="81954" name="Line 14"/>
            <p:cNvSpPr>
              <a:spLocks noChangeShapeType="1"/>
            </p:cNvSpPr>
            <p:nvPr/>
          </p:nvSpPr>
          <p:spPr bwMode="auto">
            <a:xfrm>
              <a:off x="3120" y="1555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5" name="Line 15"/>
            <p:cNvSpPr>
              <a:spLocks noChangeShapeType="1"/>
            </p:cNvSpPr>
            <p:nvPr/>
          </p:nvSpPr>
          <p:spPr bwMode="auto">
            <a:xfrm>
              <a:off x="4224" y="169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6" name="Rectangle 16"/>
            <p:cNvSpPr>
              <a:spLocks noChangeArrowheads="1"/>
            </p:cNvSpPr>
            <p:nvPr/>
          </p:nvSpPr>
          <p:spPr bwMode="auto">
            <a:xfrm>
              <a:off x="3552" y="1315"/>
              <a:ext cx="576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1957" name="Line 17"/>
            <p:cNvSpPr>
              <a:spLocks noChangeShapeType="1"/>
            </p:cNvSpPr>
            <p:nvPr/>
          </p:nvSpPr>
          <p:spPr bwMode="auto">
            <a:xfrm>
              <a:off x="3120" y="1843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8" name="Oval 18"/>
            <p:cNvSpPr>
              <a:spLocks noChangeArrowheads="1"/>
            </p:cNvSpPr>
            <p:nvPr/>
          </p:nvSpPr>
          <p:spPr bwMode="auto">
            <a:xfrm>
              <a:off x="4560" y="1681"/>
              <a:ext cx="48" cy="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chemeClr val="bg1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81959" name="Text Box 19"/>
            <p:cNvSpPr txBox="1">
              <a:spLocks noChangeArrowheads="1"/>
            </p:cNvSpPr>
            <p:nvPr/>
          </p:nvSpPr>
          <p:spPr bwMode="auto">
            <a:xfrm>
              <a:off x="3600" y="1411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accent2"/>
                  </a:solidFill>
                  <a:latin typeface="" pitchFamily="18" charset="0"/>
                  <a:ea typeface="华文楷体" pitchFamily="2" charset="-122"/>
                </a:rPr>
                <a:t> </a:t>
              </a:r>
              <a:r>
                <a:rPr lang="en-US" altLang="zh-CN" sz="2800" b="1">
                  <a:solidFill>
                    <a:schemeClr val="tx2"/>
                  </a:solidFill>
                  <a:latin typeface="" pitchFamily="18" charset="0"/>
                  <a:ea typeface="华文楷体" pitchFamily="2" charset="-122"/>
                </a:rPr>
                <a:t>=1</a:t>
              </a:r>
              <a:endParaRPr lang="en-US" altLang="zh-CN" sz="3200" b="1">
                <a:solidFill>
                  <a:srgbClr val="CC00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81960" name="Rectangle 20"/>
            <p:cNvSpPr>
              <a:spLocks noChangeArrowheads="1"/>
            </p:cNvSpPr>
            <p:nvPr/>
          </p:nvSpPr>
          <p:spPr bwMode="auto">
            <a:xfrm>
              <a:off x="2784" y="1374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2"/>
                  </a:solidFill>
                  <a:latin typeface="" pitchFamily="18" charset="0"/>
                  <a:ea typeface="华文楷体" pitchFamily="2" charset="-122"/>
                </a:rPr>
                <a:t>A</a:t>
              </a:r>
            </a:p>
          </p:txBody>
        </p:sp>
        <p:sp>
          <p:nvSpPr>
            <p:cNvPr id="81961" name="Rectangle 21"/>
            <p:cNvSpPr>
              <a:spLocks noChangeArrowheads="1"/>
            </p:cNvSpPr>
            <p:nvPr/>
          </p:nvSpPr>
          <p:spPr bwMode="auto">
            <a:xfrm>
              <a:off x="2784" y="1662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2"/>
                  </a:solidFill>
                  <a:latin typeface="" pitchFamily="18" charset="0"/>
                  <a:ea typeface="华文楷体" pitchFamily="2" charset="-122"/>
                </a:rPr>
                <a:t>B</a:t>
              </a:r>
            </a:p>
          </p:txBody>
        </p:sp>
        <p:sp>
          <p:nvSpPr>
            <p:cNvPr id="81962" name="Rectangle 22"/>
            <p:cNvSpPr>
              <a:spLocks noChangeArrowheads="1"/>
            </p:cNvSpPr>
            <p:nvPr/>
          </p:nvSpPr>
          <p:spPr bwMode="auto">
            <a:xfrm>
              <a:off x="4560" y="1518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2"/>
                  </a:solidFill>
                  <a:latin typeface="" pitchFamily="18" charset="0"/>
                  <a:ea typeface="华文楷体" pitchFamily="2" charset="-122"/>
                </a:rPr>
                <a:t>Y</a:t>
              </a:r>
            </a:p>
          </p:txBody>
        </p:sp>
        <p:sp>
          <p:nvSpPr>
            <p:cNvPr id="81963" name="Rectangle 23"/>
            <p:cNvSpPr>
              <a:spLocks noChangeArrowheads="1"/>
            </p:cNvSpPr>
            <p:nvPr/>
          </p:nvSpPr>
          <p:spPr bwMode="auto">
            <a:xfrm>
              <a:off x="3360" y="2112"/>
              <a:ext cx="11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latin typeface="" pitchFamily="18" charset="0"/>
                  <a:ea typeface="华文楷体" pitchFamily="2" charset="-122"/>
                </a:rPr>
                <a:t>逻辑符号</a:t>
              </a:r>
              <a:endParaRPr lang="zh-CN" altLang="en-US" sz="2800" b="1">
                <a:solidFill>
                  <a:schemeClr val="bg1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81964" name="Oval 24"/>
            <p:cNvSpPr>
              <a:spLocks noChangeArrowheads="1"/>
            </p:cNvSpPr>
            <p:nvPr/>
          </p:nvSpPr>
          <p:spPr bwMode="auto">
            <a:xfrm>
              <a:off x="4128" y="1651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1965" name="Oval 25"/>
            <p:cNvSpPr>
              <a:spLocks noChangeArrowheads="1"/>
            </p:cNvSpPr>
            <p:nvPr/>
          </p:nvSpPr>
          <p:spPr bwMode="auto">
            <a:xfrm>
              <a:off x="3072" y="1536"/>
              <a:ext cx="48" cy="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1966" name="Oval 26"/>
            <p:cNvSpPr>
              <a:spLocks noChangeArrowheads="1"/>
            </p:cNvSpPr>
            <p:nvPr/>
          </p:nvSpPr>
          <p:spPr bwMode="auto">
            <a:xfrm>
              <a:off x="3072" y="1824"/>
              <a:ext cx="48" cy="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grpSp>
        <p:nvGrpSpPr>
          <p:cNvPr id="5" name="组合 51"/>
          <p:cNvGrpSpPr>
            <a:grpSpLocks/>
          </p:cNvGrpSpPr>
          <p:nvPr/>
        </p:nvGrpSpPr>
        <p:grpSpPr bwMode="auto">
          <a:xfrm>
            <a:off x="5724524" y="1773238"/>
            <a:ext cx="1639095" cy="579437"/>
            <a:chOff x="5724524" y="1773238"/>
            <a:chExt cx="1516832" cy="579437"/>
          </a:xfrm>
        </p:grpSpPr>
        <p:sp>
          <p:nvSpPr>
            <p:cNvPr id="81951" name="Rectangle 28"/>
            <p:cNvSpPr>
              <a:spLocks noChangeArrowheads="1"/>
            </p:cNvSpPr>
            <p:nvPr/>
          </p:nvSpPr>
          <p:spPr bwMode="auto">
            <a:xfrm>
              <a:off x="5724524" y="1773238"/>
              <a:ext cx="1516832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000099"/>
                  </a:solidFill>
                  <a:latin typeface="" pitchFamily="18" charset="0"/>
                  <a:ea typeface="华文楷体" pitchFamily="2" charset="-122"/>
                </a:rPr>
                <a:t>=</a:t>
              </a:r>
              <a:r>
                <a:rPr lang="en-US" altLang="zh-CN" sz="3200" b="1" i="1" dirty="0">
                  <a:solidFill>
                    <a:srgbClr val="000099"/>
                  </a:solidFill>
                  <a:latin typeface="" pitchFamily="18" charset="0"/>
                  <a:ea typeface="华文楷体" pitchFamily="2" charset="-122"/>
                </a:rPr>
                <a:t>A   B</a:t>
              </a:r>
              <a:endParaRPr lang="en-US" altLang="zh-CN" sz="3200" b="1" dirty="0">
                <a:solidFill>
                  <a:srgbClr val="000099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81952" name="Oval 29"/>
            <p:cNvSpPr>
              <a:spLocks noChangeArrowheads="1"/>
            </p:cNvSpPr>
            <p:nvPr/>
          </p:nvSpPr>
          <p:spPr bwMode="auto">
            <a:xfrm>
              <a:off x="6280913" y="1928802"/>
              <a:ext cx="214332" cy="285752"/>
            </a:xfrm>
            <a:prstGeom prst="ellips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000099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81953" name="Oval 30"/>
            <p:cNvSpPr>
              <a:spLocks noChangeArrowheads="1"/>
            </p:cNvSpPr>
            <p:nvPr/>
          </p:nvSpPr>
          <p:spPr bwMode="auto">
            <a:xfrm>
              <a:off x="6356599" y="2032149"/>
              <a:ext cx="61912" cy="69850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0033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1143000" y="1295400"/>
            <a:ext cx="2590800" cy="2424113"/>
            <a:chOff x="720" y="816"/>
            <a:chExt cx="1632" cy="1527"/>
          </a:xfrm>
        </p:grpSpPr>
        <p:grpSp>
          <p:nvGrpSpPr>
            <p:cNvPr id="81930" name="Group 32"/>
            <p:cNvGrpSpPr>
              <a:grpSpLocks/>
            </p:cNvGrpSpPr>
            <p:nvPr/>
          </p:nvGrpSpPr>
          <p:grpSpPr bwMode="auto">
            <a:xfrm>
              <a:off x="720" y="816"/>
              <a:ext cx="1632" cy="1527"/>
              <a:chOff x="720" y="864"/>
              <a:chExt cx="1632" cy="1527"/>
            </a:xfrm>
          </p:grpSpPr>
          <p:sp>
            <p:nvSpPr>
              <p:cNvPr id="81932" name="Line 33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3" name="Line 34"/>
              <p:cNvSpPr>
                <a:spLocks noChangeShapeType="1"/>
              </p:cNvSpPr>
              <p:nvPr/>
            </p:nvSpPr>
            <p:spPr bwMode="auto">
              <a:xfrm>
                <a:off x="720" y="120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4" name="Line 35"/>
              <p:cNvSpPr>
                <a:spLocks noChangeShapeType="1"/>
              </p:cNvSpPr>
              <p:nvPr/>
            </p:nvSpPr>
            <p:spPr bwMode="auto">
              <a:xfrm>
                <a:off x="1824" y="864"/>
                <a:ext cx="0" cy="14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5" name="Line 36"/>
              <p:cNvSpPr>
                <a:spLocks noChangeShapeType="1"/>
              </p:cNvSpPr>
              <p:nvPr/>
            </p:nvSpPr>
            <p:spPr bwMode="auto">
              <a:xfrm>
                <a:off x="1200" y="864"/>
                <a:ext cx="0" cy="14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6" name="Text Box 37"/>
              <p:cNvSpPr txBox="1">
                <a:spLocks noChangeArrowheads="1"/>
              </p:cNvSpPr>
              <p:nvPr/>
            </p:nvSpPr>
            <p:spPr bwMode="auto">
              <a:xfrm>
                <a:off x="768" y="864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81937" name="Text Box 38"/>
              <p:cNvSpPr txBox="1">
                <a:spLocks noChangeArrowheads="1"/>
              </p:cNvSpPr>
              <p:nvPr/>
            </p:nvSpPr>
            <p:spPr bwMode="auto">
              <a:xfrm>
                <a:off x="1344" y="864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B</a:t>
                </a:r>
                <a:endParaRPr lang="en-US" altLang="zh-CN" sz="2800" b="1" i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81938" name="Text Box 39"/>
              <p:cNvSpPr txBox="1">
                <a:spLocks noChangeArrowheads="1"/>
              </p:cNvSpPr>
              <p:nvPr/>
            </p:nvSpPr>
            <p:spPr bwMode="auto">
              <a:xfrm>
                <a:off x="2064" y="864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  <a:endParaRPr lang="en-US" altLang="zh-CN" sz="2800" b="1" i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81939" name="Text Box 40"/>
              <p:cNvSpPr txBox="1">
                <a:spLocks noChangeArrowheads="1"/>
              </p:cNvSpPr>
              <p:nvPr/>
            </p:nvSpPr>
            <p:spPr bwMode="auto">
              <a:xfrm>
                <a:off x="816" y="1202"/>
                <a:ext cx="26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1940" name="Text Box 41"/>
              <p:cNvSpPr txBox="1">
                <a:spLocks noChangeArrowheads="1"/>
              </p:cNvSpPr>
              <p:nvPr/>
            </p:nvSpPr>
            <p:spPr bwMode="auto">
              <a:xfrm>
                <a:off x="816" y="1460"/>
                <a:ext cx="26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1941" name="Rectangle 42"/>
              <p:cNvSpPr>
                <a:spLocks noChangeArrowheads="1"/>
              </p:cNvSpPr>
              <p:nvPr/>
            </p:nvSpPr>
            <p:spPr bwMode="auto">
              <a:xfrm>
                <a:off x="816" y="1768"/>
                <a:ext cx="28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 </a:t>
                </a:r>
              </a:p>
            </p:txBody>
          </p:sp>
          <p:sp>
            <p:nvSpPr>
              <p:cNvPr id="81942" name="Rectangle 43"/>
              <p:cNvSpPr>
                <a:spLocks noChangeArrowheads="1"/>
              </p:cNvSpPr>
              <p:nvPr/>
            </p:nvSpPr>
            <p:spPr bwMode="auto">
              <a:xfrm>
                <a:off x="816" y="2064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81943" name="Text Box 44"/>
              <p:cNvSpPr txBox="1">
                <a:spLocks noChangeArrowheads="1"/>
              </p:cNvSpPr>
              <p:nvPr/>
            </p:nvSpPr>
            <p:spPr bwMode="auto">
              <a:xfrm>
                <a:off x="1392" y="1219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1944" name="Text Box 45"/>
              <p:cNvSpPr txBox="1">
                <a:spLocks noChangeArrowheads="1"/>
              </p:cNvSpPr>
              <p:nvPr/>
            </p:nvSpPr>
            <p:spPr bwMode="auto">
              <a:xfrm>
                <a:off x="1392" y="1747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1945" name="Rectangle 46"/>
              <p:cNvSpPr>
                <a:spLocks noChangeArrowheads="1"/>
              </p:cNvSpPr>
              <p:nvPr/>
            </p:nvSpPr>
            <p:spPr bwMode="auto">
              <a:xfrm>
                <a:off x="1392" y="1459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81946" name="Text Box 47"/>
              <p:cNvSpPr txBox="1">
                <a:spLocks noChangeArrowheads="1"/>
              </p:cNvSpPr>
              <p:nvPr/>
            </p:nvSpPr>
            <p:spPr bwMode="auto">
              <a:xfrm>
                <a:off x="2064" y="1747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1947" name="Text Box 48"/>
              <p:cNvSpPr txBox="1">
                <a:spLocks noChangeArrowheads="1"/>
              </p:cNvSpPr>
              <p:nvPr/>
            </p:nvSpPr>
            <p:spPr bwMode="auto">
              <a:xfrm>
                <a:off x="2064" y="1459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1948" name="Text Box 49"/>
              <p:cNvSpPr txBox="1">
                <a:spLocks noChangeArrowheads="1"/>
              </p:cNvSpPr>
              <p:nvPr/>
            </p:nvSpPr>
            <p:spPr bwMode="auto">
              <a:xfrm>
                <a:off x="2064" y="1219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81949" name="Rectangle 50"/>
              <p:cNvSpPr>
                <a:spLocks noChangeArrowheads="1"/>
              </p:cNvSpPr>
              <p:nvPr/>
            </p:nvSpPr>
            <p:spPr bwMode="auto">
              <a:xfrm>
                <a:off x="2064" y="2064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81950" name="Rectangle 51"/>
              <p:cNvSpPr>
                <a:spLocks noChangeArrowheads="1"/>
              </p:cNvSpPr>
              <p:nvPr/>
            </p:nvSpPr>
            <p:spPr bwMode="auto">
              <a:xfrm>
                <a:off x="1392" y="2064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81931" name="Line 52"/>
            <p:cNvSpPr>
              <a:spLocks noChangeShapeType="1"/>
            </p:cNvSpPr>
            <p:nvPr/>
          </p:nvSpPr>
          <p:spPr bwMode="auto">
            <a:xfrm>
              <a:off x="720" y="2304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2F1FD15F-284D-8AEB-80C0-B23712E2E03F}"/>
                  </a:ext>
                </a:extLst>
              </p14:cNvPr>
              <p14:cNvContentPartPr/>
              <p14:nvPr/>
            </p14:nvContentPartPr>
            <p14:xfrm>
              <a:off x="7466760" y="1908801"/>
              <a:ext cx="1247400" cy="12477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2F1FD15F-284D-8AEB-80C0-B23712E2E0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7760" y="1900161"/>
                <a:ext cx="1265040" cy="1265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7" grpId="0" autoUpdateAnimBg="0"/>
      <p:bldP spid="179212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533400"/>
            <a:ext cx="6248400" cy="4572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20. 6. 2  </a:t>
            </a:r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组合逻辑电路的综合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66800" y="1373188"/>
            <a:ext cx="6711950" cy="836612"/>
            <a:chOff x="672" y="865"/>
            <a:chExt cx="4228" cy="527"/>
          </a:xfrm>
        </p:grpSpPr>
        <p:sp>
          <p:nvSpPr>
            <p:cNvPr id="184324" name="Rectangle 4" descr="90%"/>
            <p:cNvSpPr>
              <a:spLocks noChangeArrowheads="1"/>
            </p:cNvSpPr>
            <p:nvPr/>
          </p:nvSpPr>
          <p:spPr bwMode="auto">
            <a:xfrm>
              <a:off x="672" y="961"/>
              <a:ext cx="2198" cy="383"/>
            </a:xfrm>
            <a:prstGeom prst="rect">
              <a:avLst/>
            </a:prstGeom>
            <a:pattFill prst="pct90">
              <a:fgClr>
                <a:srgbClr val="FFFFCC"/>
              </a:fgClr>
              <a:bgClr>
                <a:srgbClr val="FFFFFF"/>
              </a:bgClr>
            </a:patt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根据逻辑功能要求</a:t>
              </a:r>
              <a:endParaRPr lang="zh-CN" altLang="en-US" sz="3600" b="1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84325" name="Rectangle 5"/>
            <p:cNvSpPr>
              <a:spLocks noChangeArrowheads="1"/>
            </p:cNvSpPr>
            <p:nvPr/>
          </p:nvSpPr>
          <p:spPr bwMode="auto">
            <a:xfrm>
              <a:off x="3744" y="1009"/>
              <a:ext cx="1156" cy="383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逻辑电路</a:t>
              </a:r>
              <a:endParaRPr lang="zh-CN" altLang="en-US" sz="3600" b="1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2996" name="Line 6" descr="40%"/>
            <p:cNvSpPr>
              <a:spLocks noChangeShapeType="1"/>
            </p:cNvSpPr>
            <p:nvPr/>
          </p:nvSpPr>
          <p:spPr bwMode="auto">
            <a:xfrm>
              <a:off x="2976" y="1249"/>
              <a:ext cx="7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27" name="Rectangle 7" descr="40%"/>
            <p:cNvSpPr>
              <a:spLocks noChangeArrowheads="1"/>
            </p:cNvSpPr>
            <p:nvPr/>
          </p:nvSpPr>
          <p:spPr bwMode="auto">
            <a:xfrm>
              <a:off x="3024" y="865"/>
              <a:ext cx="5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设计</a:t>
              </a:r>
              <a:endParaRPr lang="zh-CN" altLang="en-US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9600" y="3001963"/>
            <a:ext cx="6164263" cy="2636837"/>
            <a:chOff x="384" y="1824"/>
            <a:chExt cx="3883" cy="1661"/>
          </a:xfrm>
        </p:grpSpPr>
        <p:sp>
          <p:nvSpPr>
            <p:cNvPr id="184329" name="Rectangle 9"/>
            <p:cNvSpPr>
              <a:spLocks noChangeArrowheads="1"/>
            </p:cNvSpPr>
            <p:nvPr/>
          </p:nvSpPr>
          <p:spPr bwMode="auto">
            <a:xfrm>
              <a:off x="384" y="1824"/>
              <a:ext cx="388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(1) </a:t>
              </a: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由逻辑要求，列出逻辑状态表</a:t>
              </a:r>
              <a:endPara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84330" name="Rectangle 10"/>
            <p:cNvSpPr>
              <a:spLocks noChangeArrowheads="1"/>
            </p:cNvSpPr>
            <p:nvPr/>
          </p:nvSpPr>
          <p:spPr bwMode="auto">
            <a:xfrm>
              <a:off x="384" y="2256"/>
              <a:ext cx="388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(2) </a:t>
              </a: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由逻辑状态表写出逻辑表达式</a:t>
              </a:r>
              <a:endPara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84331" name="Rectangle 11"/>
            <p:cNvSpPr>
              <a:spLocks noChangeArrowheads="1"/>
            </p:cNvSpPr>
            <p:nvPr/>
          </p:nvSpPr>
          <p:spPr bwMode="auto">
            <a:xfrm>
              <a:off x="384" y="2688"/>
              <a:ext cx="311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(3) </a:t>
              </a: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简化和变换逻辑表达式</a:t>
              </a:r>
              <a:endPara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84332" name="Rectangle 12"/>
            <p:cNvSpPr>
              <a:spLocks noChangeArrowheads="1"/>
            </p:cNvSpPr>
            <p:nvPr/>
          </p:nvSpPr>
          <p:spPr bwMode="auto">
            <a:xfrm>
              <a:off x="384" y="3120"/>
              <a:ext cx="182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(4) </a:t>
              </a: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画出逻辑图</a:t>
              </a:r>
              <a:endPara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84333" name="Rectangle 13"/>
          <p:cNvSpPr>
            <a:spLocks noChangeArrowheads="1"/>
          </p:cNvSpPr>
          <p:nvPr/>
        </p:nvSpPr>
        <p:spPr bwMode="auto">
          <a:xfrm>
            <a:off x="762000" y="2362200"/>
            <a:ext cx="3040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设计步骤如下：</a:t>
            </a:r>
            <a:endParaRPr lang="zh-CN" altLang="en-US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82950" name="Group 15"/>
          <p:cNvGrpSpPr>
            <a:grpSpLocks/>
          </p:cNvGrpSpPr>
          <p:nvPr/>
        </p:nvGrpSpPr>
        <p:grpSpPr bwMode="auto">
          <a:xfrm>
            <a:off x="762000" y="5791200"/>
            <a:ext cx="5781675" cy="171450"/>
            <a:chOff x="0" y="3696"/>
            <a:chExt cx="3642" cy="108"/>
          </a:xfrm>
        </p:grpSpPr>
        <p:pic>
          <p:nvPicPr>
            <p:cNvPr id="82951" name="Picture 1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0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52" name="Picture 1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0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53" name="Picture 1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54" name="Picture 1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48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55" name="Picture 2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50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56" name="Picture 2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6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57" name="Picture 2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36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58" name="Picture 2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8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59" name="Picture 2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60" name="Picture 2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6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61" name="Picture 2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22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62" name="Picture 2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12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63" name="Picture 2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8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64" name="Picture 2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34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65" name="Picture 3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14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66" name="Picture 3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10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67" name="Picture 3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00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68" name="Picture 3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2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69" name="Picture 3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98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70" name="Picture 3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88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71" name="Picture 3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90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72" name="Picture 3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76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73" name="Picture 3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78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74" name="Picture 3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4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75" name="Picture 4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64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76" name="Picture 4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86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77" name="Picture 4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66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78" name="Picture 4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52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79" name="Picture 4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4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80" name="Picture 4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50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81" name="Picture 4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40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82" name="Picture 4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62" y="370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2983" name="Group 48"/>
            <p:cNvGrpSpPr>
              <a:grpSpLocks/>
            </p:cNvGrpSpPr>
            <p:nvPr/>
          </p:nvGrpSpPr>
          <p:grpSpPr bwMode="auto">
            <a:xfrm>
              <a:off x="0" y="3696"/>
              <a:ext cx="582" cy="102"/>
              <a:chOff x="4698" y="720"/>
              <a:chExt cx="582" cy="102"/>
            </a:xfrm>
          </p:grpSpPr>
          <p:pic>
            <p:nvPicPr>
              <p:cNvPr id="82984" name="Picture 4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985" name="Picture 50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986" name="Picture 51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987" name="Picture 52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988" name="Picture 53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989" name="Picture 54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87B65EC-B726-4A12-EF2F-2B7EA105E8D6}"/>
                  </a:ext>
                </a:extLst>
              </p14:cNvPr>
              <p14:cNvContentPartPr/>
              <p14:nvPr/>
            </p14:nvContentPartPr>
            <p14:xfrm>
              <a:off x="-1278720" y="1838241"/>
              <a:ext cx="36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87B65EC-B726-4A12-EF2F-2B7EA105E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287360" y="182924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3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457200" y="542925"/>
            <a:ext cx="8305800" cy="1971675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设计一个三人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(A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C)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表决电路。每人有一按键，如果赞同，按键，表示“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1”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；如不赞同，不按键，表示 “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0”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。表决结果用指示灯表示，多数赞同，灯亮为“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1”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，反之灯不亮为“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0”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685800" y="2376488"/>
            <a:ext cx="3009900" cy="519112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1)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列逻辑状态表</a:t>
            </a: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685800" y="2819400"/>
            <a:ext cx="3810000" cy="519113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(2)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写出逻辑表达式</a:t>
            </a: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809625" y="3290888"/>
            <a:ext cx="4829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取 </a:t>
            </a:r>
            <a:r>
              <a:rPr lang="en-US" altLang="zh-CN" sz="2800" b="1" i="1" dirty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altLang="zh-CN" sz="2800" b="1" dirty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=“1”( </a:t>
            </a:r>
            <a:r>
              <a:rPr lang="zh-CN" altLang="en-US" sz="2800" b="1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或</a:t>
            </a:r>
            <a:r>
              <a:rPr lang="en-US" altLang="zh-CN" sz="2800" b="1" i="1" dirty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altLang="zh-CN" sz="2800" b="1" dirty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=“0” ) </a:t>
            </a:r>
            <a:r>
              <a:rPr lang="zh-CN" altLang="en-US" sz="2800" b="1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列逻辑式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" y="3810000"/>
            <a:ext cx="2144713" cy="519113"/>
            <a:chOff x="528" y="1950"/>
            <a:chExt cx="1351" cy="327"/>
          </a:xfrm>
        </p:grpSpPr>
        <p:sp>
          <p:nvSpPr>
            <p:cNvPr id="185351" name="Rectangle 7"/>
            <p:cNvSpPr>
              <a:spLocks noChangeArrowheads="1"/>
            </p:cNvSpPr>
            <p:nvPr/>
          </p:nvSpPr>
          <p:spPr bwMode="auto">
            <a:xfrm>
              <a:off x="768" y="1950"/>
              <a:ext cx="11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33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取 </a:t>
              </a:r>
              <a:r>
                <a:rPr lang="en-US" altLang="zh-CN" sz="2800" b="1" i="1" dirty="0">
                  <a:solidFill>
                    <a:srgbClr val="33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800" b="1" dirty="0">
                  <a:solidFill>
                    <a:srgbClr val="33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= “1”</a:t>
              </a:r>
            </a:p>
          </p:txBody>
        </p:sp>
        <p:sp>
          <p:nvSpPr>
            <p:cNvPr id="185352" name="AutoShape 8"/>
            <p:cNvSpPr>
              <a:spLocks noChangeArrowheads="1"/>
            </p:cNvSpPr>
            <p:nvPr/>
          </p:nvSpPr>
          <p:spPr bwMode="auto">
            <a:xfrm>
              <a:off x="528" y="1968"/>
              <a:ext cx="240" cy="288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85354" name="Rectangle 10"/>
          <p:cNvSpPr>
            <a:spLocks noChangeArrowheads="1"/>
          </p:cNvSpPr>
          <p:nvPr/>
        </p:nvSpPr>
        <p:spPr bwMode="auto">
          <a:xfrm>
            <a:off x="528638" y="4276725"/>
            <a:ext cx="4330700" cy="1971675"/>
          </a:xfrm>
          <a:prstGeom prst="rect">
            <a:avLst/>
          </a:prstGeom>
          <a:noFill/>
          <a:ln w="381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对应于</a:t>
            </a:r>
            <a:r>
              <a:rPr lang="en-US" altLang="zh-CN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=1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若输入变量为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1”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则取输入变量本身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如 </a:t>
            </a:r>
            <a:r>
              <a:rPr lang="en-US" altLang="zh-CN" sz="28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 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若输入变量为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0”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则取其反变量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如 </a:t>
            </a:r>
            <a:r>
              <a:rPr lang="en-US" altLang="zh-CN" sz="28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)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</a:p>
        </p:txBody>
      </p:sp>
      <p:sp>
        <p:nvSpPr>
          <p:cNvPr id="106504" name="Line 11"/>
          <p:cNvSpPr>
            <a:spLocks noChangeShapeType="1"/>
          </p:cNvSpPr>
          <p:nvPr/>
        </p:nvSpPr>
        <p:spPr bwMode="auto">
          <a:xfrm>
            <a:off x="4143375" y="5805488"/>
            <a:ext cx="2000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929313" y="2571750"/>
            <a:ext cx="2662237" cy="3449638"/>
            <a:chOff x="3360" y="1584"/>
            <a:chExt cx="2235" cy="2173"/>
          </a:xfrm>
        </p:grpSpPr>
        <p:sp>
          <p:nvSpPr>
            <p:cNvPr id="83978" name="Rectangle 13"/>
            <p:cNvSpPr>
              <a:spLocks noChangeArrowheads="1"/>
            </p:cNvSpPr>
            <p:nvPr/>
          </p:nvSpPr>
          <p:spPr bwMode="auto">
            <a:xfrm>
              <a:off x="3360" y="1877"/>
              <a:ext cx="1888" cy="330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  0    0   0   0</a:t>
              </a:r>
            </a:p>
          </p:txBody>
        </p:sp>
        <p:sp>
          <p:nvSpPr>
            <p:cNvPr id="83979" name="Line 14"/>
            <p:cNvSpPr>
              <a:spLocks noChangeShapeType="1"/>
            </p:cNvSpPr>
            <p:nvPr/>
          </p:nvSpPr>
          <p:spPr bwMode="auto">
            <a:xfrm>
              <a:off x="3696" y="1584"/>
              <a:ext cx="16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0" name="Line 15"/>
            <p:cNvSpPr>
              <a:spLocks noChangeShapeType="1"/>
            </p:cNvSpPr>
            <p:nvPr/>
          </p:nvSpPr>
          <p:spPr bwMode="auto">
            <a:xfrm>
              <a:off x="3696" y="1850"/>
              <a:ext cx="16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1" name="Line 16"/>
            <p:cNvSpPr>
              <a:spLocks noChangeShapeType="1"/>
            </p:cNvSpPr>
            <p:nvPr/>
          </p:nvSpPr>
          <p:spPr bwMode="auto">
            <a:xfrm flipH="1">
              <a:off x="4848" y="1584"/>
              <a:ext cx="0" cy="20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61" name="Rectangle 17"/>
            <p:cNvSpPr>
              <a:spLocks noChangeArrowheads="1"/>
            </p:cNvSpPr>
            <p:nvPr/>
          </p:nvSpPr>
          <p:spPr bwMode="auto">
            <a:xfrm>
              <a:off x="3552" y="1584"/>
              <a:ext cx="2043" cy="330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 </a:t>
              </a: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lang="en-US" altLang="zh-CN" sz="28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 </a:t>
              </a:r>
              <a:r>
                <a:rPr lang="en-US" altLang="zh-CN" sz="28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</a:t>
              </a: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B</a:t>
              </a:r>
              <a:r>
                <a:rPr lang="en-US" altLang="zh-CN" sz="28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</a:t>
              </a:r>
              <a:r>
                <a:rPr lang="en-US" altLang="zh-CN" sz="28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C</a:t>
              </a:r>
              <a:r>
                <a:rPr lang="en-US" altLang="zh-CN" sz="28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</a:t>
              </a: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</a:p>
          </p:txBody>
        </p:sp>
        <p:sp>
          <p:nvSpPr>
            <p:cNvPr id="83983" name="Rectangle 18"/>
            <p:cNvSpPr>
              <a:spLocks noChangeArrowheads="1"/>
            </p:cNvSpPr>
            <p:nvPr/>
          </p:nvSpPr>
          <p:spPr bwMode="auto">
            <a:xfrm>
              <a:off x="3695" y="2099"/>
              <a:ext cx="1367" cy="330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0    0   1    0</a:t>
              </a:r>
            </a:p>
          </p:txBody>
        </p:sp>
        <p:sp>
          <p:nvSpPr>
            <p:cNvPr id="83984" name="Rectangle 19"/>
            <p:cNvSpPr>
              <a:spLocks noChangeArrowheads="1"/>
            </p:cNvSpPr>
            <p:nvPr/>
          </p:nvSpPr>
          <p:spPr bwMode="auto">
            <a:xfrm>
              <a:off x="3695" y="2320"/>
              <a:ext cx="1367" cy="330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0    1   0    0</a:t>
              </a:r>
            </a:p>
          </p:txBody>
        </p:sp>
        <p:sp>
          <p:nvSpPr>
            <p:cNvPr id="83985" name="Rectangle 20"/>
            <p:cNvSpPr>
              <a:spLocks noChangeArrowheads="1"/>
            </p:cNvSpPr>
            <p:nvPr/>
          </p:nvSpPr>
          <p:spPr bwMode="auto">
            <a:xfrm>
              <a:off x="3695" y="2541"/>
              <a:ext cx="1367" cy="330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0    1   1 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83986" name="Rectangle 21"/>
            <p:cNvSpPr>
              <a:spLocks noChangeArrowheads="1"/>
            </p:cNvSpPr>
            <p:nvPr/>
          </p:nvSpPr>
          <p:spPr bwMode="auto">
            <a:xfrm>
              <a:off x="3695" y="2763"/>
              <a:ext cx="1367" cy="330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1    0   0    0</a:t>
              </a:r>
            </a:p>
          </p:txBody>
        </p:sp>
        <p:sp>
          <p:nvSpPr>
            <p:cNvPr id="83987" name="Rectangle 22"/>
            <p:cNvSpPr>
              <a:spLocks noChangeArrowheads="1"/>
            </p:cNvSpPr>
            <p:nvPr/>
          </p:nvSpPr>
          <p:spPr bwMode="auto">
            <a:xfrm>
              <a:off x="3695" y="2985"/>
              <a:ext cx="1367" cy="330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1    0   1 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83988" name="Rectangle 23"/>
            <p:cNvSpPr>
              <a:spLocks noChangeArrowheads="1"/>
            </p:cNvSpPr>
            <p:nvPr/>
          </p:nvSpPr>
          <p:spPr bwMode="auto">
            <a:xfrm>
              <a:off x="3695" y="3206"/>
              <a:ext cx="1367" cy="330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1    1   0 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83989" name="Rectangle 24"/>
            <p:cNvSpPr>
              <a:spLocks noChangeArrowheads="1"/>
            </p:cNvSpPr>
            <p:nvPr/>
          </p:nvSpPr>
          <p:spPr bwMode="auto">
            <a:xfrm>
              <a:off x="3697" y="3427"/>
              <a:ext cx="1367" cy="330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1    1   1 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83990" name="Line 25"/>
            <p:cNvSpPr>
              <a:spLocks noChangeShapeType="1"/>
            </p:cNvSpPr>
            <p:nvPr/>
          </p:nvSpPr>
          <p:spPr bwMode="auto">
            <a:xfrm>
              <a:off x="3744" y="3706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utoUpdateAnimBg="0"/>
      <p:bldP spid="185348" grpId="0" autoUpdateAnimBg="0"/>
      <p:bldP spid="185349" grpId="0" autoUpdateAnimBg="0"/>
      <p:bldP spid="185354" grpId="0"/>
      <p:bldP spid="10650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0" name="Object 2"/>
          <p:cNvGraphicFramePr>
            <a:graphicFrameLocks noChangeAspect="1"/>
          </p:cNvGraphicFramePr>
          <p:nvPr/>
        </p:nvGraphicFramePr>
        <p:xfrm>
          <a:off x="857250" y="1490663"/>
          <a:ext cx="46482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97280" imgH="296640" progId="Equation.3">
                  <p:embed/>
                </p:oleObj>
              </mc:Choice>
              <mc:Fallback>
                <p:oleObj name="Equation" r:id="rId2" imgW="2897280" imgH="29664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490663"/>
                        <a:ext cx="4648200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685800" y="5157788"/>
            <a:ext cx="5110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(3) </a:t>
            </a: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用“与非”门构成逻辑电路</a:t>
            </a:r>
          </a:p>
        </p:txBody>
      </p:sp>
      <p:sp>
        <p:nvSpPr>
          <p:cNvPr id="186372" name="Rectangle 4" descr="40%"/>
          <p:cNvSpPr>
            <a:spLocks noChangeArrowheads="1"/>
          </p:cNvSpPr>
          <p:nvPr/>
        </p:nvSpPr>
        <p:spPr bwMode="auto">
          <a:xfrm>
            <a:off x="609600" y="428625"/>
            <a:ext cx="8034338" cy="561975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381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在一种组合中，各输入变量之间是“与”关系</a:t>
            </a:r>
          </a:p>
        </p:txBody>
      </p:sp>
      <p:sp>
        <p:nvSpPr>
          <p:cNvPr id="186373" name="Rectangle 5" descr="40%"/>
          <p:cNvSpPr>
            <a:spLocks noChangeArrowheads="1"/>
          </p:cNvSpPr>
          <p:nvPr/>
        </p:nvSpPr>
        <p:spPr bwMode="auto">
          <a:xfrm>
            <a:off x="628650" y="990600"/>
            <a:ext cx="4586288" cy="519113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381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各组合之间是“或”关系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84998" name="Group 6"/>
          <p:cNvGrpSpPr>
            <a:grpSpLocks/>
          </p:cNvGrpSpPr>
          <p:nvPr/>
        </p:nvGrpSpPr>
        <p:grpSpPr bwMode="auto">
          <a:xfrm>
            <a:off x="5929313" y="1643063"/>
            <a:ext cx="2928937" cy="3449637"/>
            <a:chOff x="3360" y="1584"/>
            <a:chExt cx="2270" cy="2173"/>
          </a:xfrm>
        </p:grpSpPr>
        <p:sp>
          <p:nvSpPr>
            <p:cNvPr id="85026" name="Rectangle 7"/>
            <p:cNvSpPr>
              <a:spLocks noChangeArrowheads="1"/>
            </p:cNvSpPr>
            <p:nvPr/>
          </p:nvSpPr>
          <p:spPr bwMode="auto">
            <a:xfrm>
              <a:off x="3360" y="1877"/>
              <a:ext cx="1952" cy="330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  0    0    0     0</a:t>
              </a:r>
            </a:p>
          </p:txBody>
        </p:sp>
        <p:sp>
          <p:nvSpPr>
            <p:cNvPr id="85027" name="Line 8"/>
            <p:cNvSpPr>
              <a:spLocks noChangeShapeType="1"/>
            </p:cNvSpPr>
            <p:nvPr/>
          </p:nvSpPr>
          <p:spPr bwMode="auto">
            <a:xfrm>
              <a:off x="3696" y="1584"/>
              <a:ext cx="16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28" name="Line 9"/>
            <p:cNvSpPr>
              <a:spLocks noChangeShapeType="1"/>
            </p:cNvSpPr>
            <p:nvPr/>
          </p:nvSpPr>
          <p:spPr bwMode="auto">
            <a:xfrm>
              <a:off x="3696" y="1850"/>
              <a:ext cx="16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29" name="Line 10"/>
            <p:cNvSpPr>
              <a:spLocks noChangeShapeType="1"/>
            </p:cNvSpPr>
            <p:nvPr/>
          </p:nvSpPr>
          <p:spPr bwMode="auto">
            <a:xfrm flipH="1">
              <a:off x="4848" y="1584"/>
              <a:ext cx="0" cy="20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6379" name="Rectangle 11"/>
            <p:cNvSpPr>
              <a:spLocks noChangeArrowheads="1"/>
            </p:cNvSpPr>
            <p:nvPr/>
          </p:nvSpPr>
          <p:spPr bwMode="auto">
            <a:xfrm>
              <a:off x="3552" y="1584"/>
              <a:ext cx="2078" cy="330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  </a:t>
              </a: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lang="en-US" altLang="zh-CN" sz="28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 </a:t>
              </a:r>
              <a:r>
                <a:rPr lang="en-US" altLang="zh-CN" sz="28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</a:t>
              </a: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B</a:t>
              </a:r>
              <a:r>
                <a:rPr lang="en-US" altLang="zh-CN" sz="28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</a:t>
              </a:r>
              <a:r>
                <a:rPr lang="en-US" altLang="zh-CN" sz="28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C</a:t>
              </a:r>
              <a:r>
                <a:rPr lang="en-US" altLang="zh-CN" sz="28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</a:t>
              </a: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</a:p>
          </p:txBody>
        </p:sp>
        <p:sp>
          <p:nvSpPr>
            <p:cNvPr id="85031" name="Rectangle 12"/>
            <p:cNvSpPr>
              <a:spLocks noChangeArrowheads="1"/>
            </p:cNvSpPr>
            <p:nvPr/>
          </p:nvSpPr>
          <p:spPr bwMode="auto">
            <a:xfrm>
              <a:off x="3696" y="2099"/>
              <a:ext cx="1604" cy="330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0     0    1    0</a:t>
              </a:r>
            </a:p>
          </p:txBody>
        </p:sp>
        <p:sp>
          <p:nvSpPr>
            <p:cNvPr id="85032" name="Rectangle 13"/>
            <p:cNvSpPr>
              <a:spLocks noChangeArrowheads="1"/>
            </p:cNvSpPr>
            <p:nvPr/>
          </p:nvSpPr>
          <p:spPr bwMode="auto">
            <a:xfrm>
              <a:off x="3696" y="2320"/>
              <a:ext cx="1604" cy="330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0     1    0    0</a:t>
              </a:r>
            </a:p>
          </p:txBody>
        </p:sp>
        <p:sp>
          <p:nvSpPr>
            <p:cNvPr id="85033" name="Rectangle 14"/>
            <p:cNvSpPr>
              <a:spLocks noChangeArrowheads="1"/>
            </p:cNvSpPr>
            <p:nvPr/>
          </p:nvSpPr>
          <p:spPr bwMode="auto">
            <a:xfrm>
              <a:off x="3696" y="2541"/>
              <a:ext cx="1604" cy="330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0     1    1 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85034" name="Rectangle 15"/>
            <p:cNvSpPr>
              <a:spLocks noChangeArrowheads="1"/>
            </p:cNvSpPr>
            <p:nvPr/>
          </p:nvSpPr>
          <p:spPr bwMode="auto">
            <a:xfrm>
              <a:off x="3696" y="2763"/>
              <a:ext cx="1604" cy="330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1     0    0    0</a:t>
              </a:r>
            </a:p>
          </p:txBody>
        </p:sp>
        <p:sp>
          <p:nvSpPr>
            <p:cNvPr id="85035" name="Rectangle 16"/>
            <p:cNvSpPr>
              <a:spLocks noChangeArrowheads="1"/>
            </p:cNvSpPr>
            <p:nvPr/>
          </p:nvSpPr>
          <p:spPr bwMode="auto">
            <a:xfrm>
              <a:off x="3696" y="2985"/>
              <a:ext cx="1604" cy="330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1     0    1 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85036" name="Rectangle 17"/>
            <p:cNvSpPr>
              <a:spLocks noChangeArrowheads="1"/>
            </p:cNvSpPr>
            <p:nvPr/>
          </p:nvSpPr>
          <p:spPr bwMode="auto">
            <a:xfrm>
              <a:off x="3696" y="3206"/>
              <a:ext cx="1604" cy="330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1     1    0 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85037" name="Rectangle 18"/>
            <p:cNvSpPr>
              <a:spLocks noChangeArrowheads="1"/>
            </p:cNvSpPr>
            <p:nvPr/>
          </p:nvSpPr>
          <p:spPr bwMode="auto">
            <a:xfrm>
              <a:off x="3696" y="3427"/>
              <a:ext cx="1604" cy="330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1     1    1 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85038" name="Line 19"/>
            <p:cNvSpPr>
              <a:spLocks noChangeShapeType="1"/>
            </p:cNvSpPr>
            <p:nvPr/>
          </p:nvSpPr>
          <p:spPr bwMode="auto">
            <a:xfrm>
              <a:off x="3744" y="3706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86407" name="Object 39"/>
          <p:cNvGraphicFramePr>
            <a:graphicFrameLocks noChangeAspect="1"/>
          </p:cNvGraphicFramePr>
          <p:nvPr/>
        </p:nvGraphicFramePr>
        <p:xfrm>
          <a:off x="1066800" y="4286250"/>
          <a:ext cx="301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920" imgH="248760" progId="Equation.3">
                  <p:embed/>
                </p:oleObj>
              </mc:Choice>
              <mc:Fallback>
                <p:oleObj name="Equation" r:id="rId4" imgW="1663920" imgH="24876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86250"/>
                        <a:ext cx="30194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08" name="Object 40"/>
          <p:cNvGraphicFramePr>
            <a:graphicFrameLocks noChangeAspect="1"/>
          </p:cNvGraphicFramePr>
          <p:nvPr/>
        </p:nvGraphicFramePr>
        <p:xfrm>
          <a:off x="838200" y="5676900"/>
          <a:ext cx="30194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63920" imgH="334800" progId="Equation.3">
                  <p:embed/>
                </p:oleObj>
              </mc:Choice>
              <mc:Fallback>
                <p:oleObj name="Equation" r:id="rId6" imgW="1663920" imgH="3348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676900"/>
                        <a:ext cx="3019425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09" name="Object 41"/>
          <p:cNvGraphicFramePr>
            <a:graphicFrameLocks noChangeAspect="1"/>
          </p:cNvGraphicFramePr>
          <p:nvPr/>
        </p:nvGraphicFramePr>
        <p:xfrm>
          <a:off x="3924300" y="5681663"/>
          <a:ext cx="228917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52800" imgH="334800" progId="Equation.3">
                  <p:embed/>
                </p:oleObj>
              </mc:Choice>
              <mc:Fallback>
                <p:oleObj name="Equation" r:id="rId8" imgW="1252800" imgH="3348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681663"/>
                        <a:ext cx="2289175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410" name="Oval 42"/>
          <p:cNvSpPr>
            <a:spLocks noChangeArrowheads="1"/>
          </p:cNvSpPr>
          <p:nvPr/>
        </p:nvSpPr>
        <p:spPr bwMode="auto">
          <a:xfrm>
            <a:off x="3636963" y="2847975"/>
            <a:ext cx="477837" cy="124142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86411" name="Oval 43"/>
          <p:cNvSpPr>
            <a:spLocks noChangeArrowheads="1"/>
          </p:cNvSpPr>
          <p:nvPr/>
        </p:nvSpPr>
        <p:spPr bwMode="auto">
          <a:xfrm>
            <a:off x="2687638" y="3648075"/>
            <a:ext cx="1463675" cy="452438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86412" name="Oval 44"/>
          <p:cNvSpPr>
            <a:spLocks noChangeArrowheads="1"/>
          </p:cNvSpPr>
          <p:nvPr/>
        </p:nvSpPr>
        <p:spPr bwMode="auto">
          <a:xfrm>
            <a:off x="3582988" y="3648075"/>
            <a:ext cx="1463675" cy="452438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186413" name="Object 45"/>
          <p:cNvGraphicFramePr>
            <a:graphicFrameLocks noChangeAspect="1"/>
          </p:cNvGraphicFramePr>
          <p:nvPr/>
        </p:nvGraphicFramePr>
        <p:xfrm>
          <a:off x="1409700" y="4729163"/>
          <a:ext cx="22875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0" imgH="203200" progId="Equation.3">
                  <p:embed/>
                </p:oleObj>
              </mc:Choice>
              <mc:Fallback>
                <p:oleObj name="Equation" r:id="rId10" imgW="1143000" imgH="2032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4729163"/>
                        <a:ext cx="228758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1066800" y="1946275"/>
            <a:ext cx="4135438" cy="2244725"/>
            <a:chOff x="672" y="1226"/>
            <a:chExt cx="2605" cy="1414"/>
          </a:xfrm>
        </p:grpSpPr>
        <p:sp>
          <p:nvSpPr>
            <p:cNvPr id="85012" name="Rectangle 66"/>
            <p:cNvSpPr>
              <a:spLocks noChangeArrowheads="1"/>
            </p:cNvSpPr>
            <p:nvPr/>
          </p:nvSpPr>
          <p:spPr bwMode="auto">
            <a:xfrm>
              <a:off x="1061" y="1690"/>
              <a:ext cx="2216" cy="9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pPr algn="ctr"/>
              <a:endParaRPr lang="zh-CN" altLang="zh-CN" sz="2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85013" name="Line 67"/>
            <p:cNvSpPr>
              <a:spLocks noChangeShapeType="1"/>
            </p:cNvSpPr>
            <p:nvPr/>
          </p:nvSpPr>
          <p:spPr bwMode="auto">
            <a:xfrm>
              <a:off x="1061" y="2169"/>
              <a:ext cx="22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4" name="Line 68"/>
            <p:cNvSpPr>
              <a:spLocks noChangeShapeType="1"/>
            </p:cNvSpPr>
            <p:nvPr/>
          </p:nvSpPr>
          <p:spPr bwMode="auto">
            <a:xfrm>
              <a:off x="2148" y="1690"/>
              <a:ext cx="0" cy="9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5" name="Line 69"/>
            <p:cNvSpPr>
              <a:spLocks noChangeShapeType="1"/>
            </p:cNvSpPr>
            <p:nvPr/>
          </p:nvSpPr>
          <p:spPr bwMode="auto">
            <a:xfrm>
              <a:off x="1604" y="1690"/>
              <a:ext cx="0" cy="9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6" name="Line 70"/>
            <p:cNvSpPr>
              <a:spLocks noChangeShapeType="1"/>
            </p:cNvSpPr>
            <p:nvPr/>
          </p:nvSpPr>
          <p:spPr bwMode="auto">
            <a:xfrm>
              <a:off x="2691" y="1690"/>
              <a:ext cx="0" cy="9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7" name="Line 71"/>
            <p:cNvSpPr>
              <a:spLocks noChangeShapeType="1"/>
            </p:cNvSpPr>
            <p:nvPr/>
          </p:nvSpPr>
          <p:spPr bwMode="auto">
            <a:xfrm flipH="1" flipV="1">
              <a:off x="736" y="1377"/>
              <a:ext cx="334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8" name="Text Box 72"/>
            <p:cNvSpPr txBox="1">
              <a:spLocks noChangeArrowheads="1"/>
            </p:cNvSpPr>
            <p:nvPr/>
          </p:nvSpPr>
          <p:spPr bwMode="auto">
            <a:xfrm>
              <a:off x="672" y="1424"/>
              <a:ext cx="26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85019" name="Text Box 73"/>
            <p:cNvSpPr txBox="1">
              <a:spLocks noChangeArrowheads="1"/>
            </p:cNvSpPr>
            <p:nvPr/>
          </p:nvSpPr>
          <p:spPr bwMode="auto">
            <a:xfrm>
              <a:off x="806" y="1226"/>
              <a:ext cx="41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BC</a:t>
              </a:r>
            </a:p>
          </p:txBody>
        </p:sp>
        <p:sp>
          <p:nvSpPr>
            <p:cNvPr id="85020" name="Text Box 74"/>
            <p:cNvSpPr txBox="1">
              <a:spLocks noChangeArrowheads="1"/>
            </p:cNvSpPr>
            <p:nvPr/>
          </p:nvSpPr>
          <p:spPr bwMode="auto">
            <a:xfrm>
              <a:off x="1137" y="1393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00</a:t>
              </a:r>
            </a:p>
          </p:txBody>
        </p:sp>
        <p:sp>
          <p:nvSpPr>
            <p:cNvPr id="85021" name="Text Box 75"/>
            <p:cNvSpPr txBox="1">
              <a:spLocks noChangeArrowheads="1"/>
            </p:cNvSpPr>
            <p:nvPr/>
          </p:nvSpPr>
          <p:spPr bwMode="auto">
            <a:xfrm>
              <a:off x="1686" y="1403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01</a:t>
              </a:r>
            </a:p>
          </p:txBody>
        </p:sp>
        <p:sp>
          <p:nvSpPr>
            <p:cNvPr id="85022" name="Text Box 76"/>
            <p:cNvSpPr txBox="1">
              <a:spLocks noChangeArrowheads="1"/>
            </p:cNvSpPr>
            <p:nvPr/>
          </p:nvSpPr>
          <p:spPr bwMode="auto">
            <a:xfrm>
              <a:off x="2271" y="1403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85023" name="Text Box 77"/>
            <p:cNvSpPr txBox="1">
              <a:spLocks noChangeArrowheads="1"/>
            </p:cNvSpPr>
            <p:nvPr/>
          </p:nvSpPr>
          <p:spPr bwMode="auto">
            <a:xfrm>
              <a:off x="2773" y="1403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85024" name="Text Box 78"/>
            <p:cNvSpPr txBox="1">
              <a:spLocks noChangeArrowheads="1"/>
            </p:cNvSpPr>
            <p:nvPr/>
          </p:nvSpPr>
          <p:spPr bwMode="auto">
            <a:xfrm>
              <a:off x="823" y="1779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85025" name="Text Box 79"/>
            <p:cNvSpPr txBox="1">
              <a:spLocks noChangeArrowheads="1"/>
            </p:cNvSpPr>
            <p:nvPr/>
          </p:nvSpPr>
          <p:spPr bwMode="auto">
            <a:xfrm>
              <a:off x="823" y="2281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2816225" y="2854325"/>
            <a:ext cx="2076450" cy="1284288"/>
            <a:chOff x="1774" y="1798"/>
            <a:chExt cx="1308" cy="809"/>
          </a:xfrm>
        </p:grpSpPr>
        <p:sp>
          <p:nvSpPr>
            <p:cNvPr id="85008" name="Text Box 81"/>
            <p:cNvSpPr txBox="1">
              <a:spLocks noChangeArrowheads="1"/>
            </p:cNvSpPr>
            <p:nvPr/>
          </p:nvSpPr>
          <p:spPr bwMode="auto">
            <a:xfrm>
              <a:off x="2314" y="2258"/>
              <a:ext cx="229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85009" name="Text Box 82"/>
            <p:cNvSpPr txBox="1">
              <a:spLocks noChangeArrowheads="1"/>
            </p:cNvSpPr>
            <p:nvPr/>
          </p:nvSpPr>
          <p:spPr bwMode="auto">
            <a:xfrm>
              <a:off x="2854" y="228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85010" name="Text Box 83"/>
            <p:cNvSpPr txBox="1">
              <a:spLocks noChangeArrowheads="1"/>
            </p:cNvSpPr>
            <p:nvPr/>
          </p:nvSpPr>
          <p:spPr bwMode="auto">
            <a:xfrm>
              <a:off x="1774" y="2265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  <a:sym typeface="Symbol" pitchFamily="18" charset="2"/>
                </a:rPr>
                <a:t>1</a:t>
              </a:r>
              <a:endPara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85011" name="Text Box 84"/>
            <p:cNvSpPr txBox="1">
              <a:spLocks noChangeArrowheads="1"/>
            </p:cNvSpPr>
            <p:nvPr/>
          </p:nvSpPr>
          <p:spPr bwMode="auto">
            <a:xfrm>
              <a:off x="2300" y="1798"/>
              <a:ext cx="229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  <p:bldP spid="186373" grpId="0" animBg="1" autoUpdateAnimBg="0"/>
      <p:bldP spid="186410" grpId="0" animBg="1"/>
      <p:bldP spid="186411" grpId="0" animBg="1"/>
      <p:bldP spid="1864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3048000" y="4800600"/>
            <a:ext cx="2327275" cy="519113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lg"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三人表决电路</a:t>
            </a:r>
            <a:endParaRPr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5410200" y="762000"/>
          <a:ext cx="24384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3960" imgH="334800" progId="Equation.3">
                  <p:embed/>
                </p:oleObj>
              </mc:Choice>
              <mc:Fallback>
                <p:oleObj name="Equation" r:id="rId2" imgW="1443960" imgH="3348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762000"/>
                        <a:ext cx="2438400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9"/>
          <p:cNvGrpSpPr>
            <a:grpSpLocks/>
          </p:cNvGrpSpPr>
          <p:nvPr/>
        </p:nvGrpSpPr>
        <p:grpSpPr bwMode="auto">
          <a:xfrm>
            <a:off x="838200" y="1981200"/>
            <a:ext cx="3998913" cy="2263775"/>
            <a:chOff x="528" y="1248"/>
            <a:chExt cx="2519" cy="1426"/>
          </a:xfrm>
        </p:grpSpPr>
        <p:sp>
          <p:nvSpPr>
            <p:cNvPr id="86059" name="Rectangle 89"/>
            <p:cNvSpPr>
              <a:spLocks noChangeArrowheads="1"/>
            </p:cNvSpPr>
            <p:nvPr/>
          </p:nvSpPr>
          <p:spPr bwMode="auto">
            <a:xfrm>
              <a:off x="1188" y="1389"/>
              <a:ext cx="338" cy="46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86060" name="Text Box 90"/>
            <p:cNvSpPr txBox="1">
              <a:spLocks noChangeArrowheads="1"/>
            </p:cNvSpPr>
            <p:nvPr/>
          </p:nvSpPr>
          <p:spPr bwMode="auto">
            <a:xfrm>
              <a:off x="1204" y="1412"/>
              <a:ext cx="237" cy="233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&amp;</a:t>
              </a:r>
              <a:endParaRPr lang="en-US" altLang="zh-CN">
                <a:latin typeface="Times New Roman" pitchFamily="18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86061" name="Rectangle 92"/>
            <p:cNvSpPr>
              <a:spLocks noChangeArrowheads="1"/>
            </p:cNvSpPr>
            <p:nvPr/>
          </p:nvSpPr>
          <p:spPr bwMode="auto">
            <a:xfrm>
              <a:off x="2393" y="1708"/>
              <a:ext cx="338" cy="47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86062" name="Rectangle 95"/>
            <p:cNvSpPr>
              <a:spLocks noChangeArrowheads="1"/>
            </p:cNvSpPr>
            <p:nvPr/>
          </p:nvSpPr>
          <p:spPr bwMode="auto">
            <a:xfrm>
              <a:off x="1188" y="1997"/>
              <a:ext cx="338" cy="46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86063" name="Text Box 96"/>
            <p:cNvSpPr txBox="1">
              <a:spLocks noChangeArrowheads="1"/>
            </p:cNvSpPr>
            <p:nvPr/>
          </p:nvSpPr>
          <p:spPr bwMode="auto">
            <a:xfrm>
              <a:off x="1227" y="1933"/>
              <a:ext cx="230" cy="308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  <a:sym typeface="Symbol" pitchFamily="18" charset="2"/>
                </a:rPr>
                <a:t></a:t>
              </a:r>
              <a:endParaRPr lang="en-US" altLang="zh-CN" sz="2600" b="1">
                <a:latin typeface="Times New Roman" pitchFamily="18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86064" name="Rectangle 98"/>
            <p:cNvSpPr>
              <a:spLocks noChangeArrowheads="1"/>
            </p:cNvSpPr>
            <p:nvPr/>
          </p:nvSpPr>
          <p:spPr bwMode="auto">
            <a:xfrm>
              <a:off x="1727" y="2175"/>
              <a:ext cx="337" cy="46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86065" name="Text Box 99"/>
            <p:cNvSpPr txBox="1">
              <a:spLocks noChangeArrowheads="1"/>
            </p:cNvSpPr>
            <p:nvPr/>
          </p:nvSpPr>
          <p:spPr bwMode="auto">
            <a:xfrm>
              <a:off x="1740" y="2180"/>
              <a:ext cx="237" cy="233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&amp;</a:t>
              </a:r>
              <a:endParaRPr lang="en-US" altLang="zh-CN">
                <a:latin typeface="Times New Roman" pitchFamily="18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86066" name="Line 101"/>
            <p:cNvSpPr>
              <a:spLocks noChangeShapeType="1"/>
            </p:cNvSpPr>
            <p:nvPr/>
          </p:nvSpPr>
          <p:spPr bwMode="auto">
            <a:xfrm>
              <a:off x="852" y="1480"/>
              <a:ext cx="3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7" name="Line 102"/>
            <p:cNvSpPr>
              <a:spLocks noChangeShapeType="1"/>
            </p:cNvSpPr>
            <p:nvPr/>
          </p:nvSpPr>
          <p:spPr bwMode="auto">
            <a:xfrm>
              <a:off x="1056" y="2118"/>
              <a:ext cx="1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8" name="Line 103"/>
            <p:cNvSpPr>
              <a:spLocks noChangeShapeType="1"/>
            </p:cNvSpPr>
            <p:nvPr/>
          </p:nvSpPr>
          <p:spPr bwMode="auto">
            <a:xfrm>
              <a:off x="2078" y="2424"/>
              <a:ext cx="1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9" name="Line 104"/>
            <p:cNvSpPr>
              <a:spLocks noChangeShapeType="1"/>
            </p:cNvSpPr>
            <p:nvPr/>
          </p:nvSpPr>
          <p:spPr bwMode="auto">
            <a:xfrm flipV="1">
              <a:off x="1056" y="1487"/>
              <a:ext cx="0" cy="6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0" name="Line 105"/>
            <p:cNvSpPr>
              <a:spLocks noChangeShapeType="1"/>
            </p:cNvSpPr>
            <p:nvPr/>
          </p:nvSpPr>
          <p:spPr bwMode="auto">
            <a:xfrm>
              <a:off x="852" y="1734"/>
              <a:ext cx="3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1" name="Line 107"/>
            <p:cNvSpPr>
              <a:spLocks noChangeShapeType="1"/>
            </p:cNvSpPr>
            <p:nvPr/>
          </p:nvSpPr>
          <p:spPr bwMode="auto">
            <a:xfrm>
              <a:off x="954" y="2351"/>
              <a:ext cx="2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2" name="Line 110"/>
            <p:cNvSpPr>
              <a:spLocks noChangeShapeType="1"/>
            </p:cNvSpPr>
            <p:nvPr/>
          </p:nvSpPr>
          <p:spPr bwMode="auto">
            <a:xfrm>
              <a:off x="1539" y="2251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3" name="Line 111"/>
            <p:cNvSpPr>
              <a:spLocks noChangeShapeType="1"/>
            </p:cNvSpPr>
            <p:nvPr/>
          </p:nvSpPr>
          <p:spPr bwMode="auto">
            <a:xfrm>
              <a:off x="1516" y="1624"/>
              <a:ext cx="7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4" name="Line 114"/>
            <p:cNvSpPr>
              <a:spLocks noChangeShapeType="1"/>
            </p:cNvSpPr>
            <p:nvPr/>
          </p:nvSpPr>
          <p:spPr bwMode="auto">
            <a:xfrm>
              <a:off x="2206" y="1827"/>
              <a:ext cx="1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5" name="Line 116"/>
            <p:cNvSpPr>
              <a:spLocks noChangeShapeType="1"/>
            </p:cNvSpPr>
            <p:nvPr/>
          </p:nvSpPr>
          <p:spPr bwMode="auto">
            <a:xfrm>
              <a:off x="860" y="2549"/>
              <a:ext cx="8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6" name="Line 132"/>
            <p:cNvSpPr>
              <a:spLocks noChangeShapeType="1"/>
            </p:cNvSpPr>
            <p:nvPr/>
          </p:nvSpPr>
          <p:spPr bwMode="auto">
            <a:xfrm>
              <a:off x="2214" y="2066"/>
              <a:ext cx="0" cy="3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7" name="Line 133"/>
            <p:cNvSpPr>
              <a:spLocks noChangeShapeType="1"/>
            </p:cNvSpPr>
            <p:nvPr/>
          </p:nvSpPr>
          <p:spPr bwMode="auto">
            <a:xfrm>
              <a:off x="2214" y="1614"/>
              <a:ext cx="1" cy="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8" name="Line 134"/>
            <p:cNvSpPr>
              <a:spLocks noChangeShapeType="1"/>
            </p:cNvSpPr>
            <p:nvPr/>
          </p:nvSpPr>
          <p:spPr bwMode="auto">
            <a:xfrm>
              <a:off x="2214" y="2074"/>
              <a:ext cx="1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9" name="Text Box 135"/>
            <p:cNvSpPr txBox="1">
              <a:spLocks noChangeArrowheads="1"/>
            </p:cNvSpPr>
            <p:nvPr/>
          </p:nvSpPr>
          <p:spPr bwMode="auto">
            <a:xfrm>
              <a:off x="2418" y="1651"/>
              <a:ext cx="230" cy="308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  <a:sym typeface="Symbol" pitchFamily="18" charset="2"/>
                </a:rPr>
                <a:t></a:t>
              </a:r>
              <a:endParaRPr lang="en-US" altLang="zh-CN" sz="2600" b="1">
                <a:latin typeface="Times New Roman" pitchFamily="18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86080" name="Line 136"/>
            <p:cNvSpPr>
              <a:spLocks noChangeShapeType="1"/>
            </p:cNvSpPr>
            <p:nvPr/>
          </p:nvSpPr>
          <p:spPr bwMode="auto">
            <a:xfrm>
              <a:off x="2743" y="1964"/>
              <a:ext cx="1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81" name="Rectangle 137"/>
            <p:cNvSpPr>
              <a:spLocks noChangeArrowheads="1"/>
            </p:cNvSpPr>
            <p:nvPr/>
          </p:nvSpPr>
          <p:spPr bwMode="auto">
            <a:xfrm>
              <a:off x="545" y="1248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86082" name="Oval 138"/>
            <p:cNvSpPr>
              <a:spLocks noChangeArrowheads="1"/>
            </p:cNvSpPr>
            <p:nvPr/>
          </p:nvSpPr>
          <p:spPr bwMode="auto">
            <a:xfrm>
              <a:off x="809" y="1461"/>
              <a:ext cx="51" cy="5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86083" name="Oval 139"/>
            <p:cNvSpPr>
              <a:spLocks noChangeArrowheads="1"/>
            </p:cNvSpPr>
            <p:nvPr/>
          </p:nvSpPr>
          <p:spPr bwMode="auto">
            <a:xfrm>
              <a:off x="801" y="1708"/>
              <a:ext cx="51" cy="5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86084" name="Oval 140"/>
            <p:cNvSpPr>
              <a:spLocks noChangeArrowheads="1"/>
            </p:cNvSpPr>
            <p:nvPr/>
          </p:nvSpPr>
          <p:spPr bwMode="auto">
            <a:xfrm>
              <a:off x="809" y="2517"/>
              <a:ext cx="51" cy="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86085" name="Rectangle 141"/>
            <p:cNvSpPr>
              <a:spLocks noChangeArrowheads="1"/>
            </p:cNvSpPr>
            <p:nvPr/>
          </p:nvSpPr>
          <p:spPr bwMode="auto">
            <a:xfrm>
              <a:off x="528" y="1546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6086" name="Rectangle 142"/>
            <p:cNvSpPr>
              <a:spLocks noChangeArrowheads="1"/>
            </p:cNvSpPr>
            <p:nvPr/>
          </p:nvSpPr>
          <p:spPr bwMode="auto">
            <a:xfrm>
              <a:off x="545" y="2347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86087" name="Oval 143"/>
            <p:cNvSpPr>
              <a:spLocks noChangeArrowheads="1"/>
            </p:cNvSpPr>
            <p:nvPr/>
          </p:nvSpPr>
          <p:spPr bwMode="auto">
            <a:xfrm>
              <a:off x="2930" y="1938"/>
              <a:ext cx="51" cy="5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86088" name="Rectangle 144"/>
            <p:cNvSpPr>
              <a:spLocks noChangeArrowheads="1"/>
            </p:cNvSpPr>
            <p:nvPr/>
          </p:nvSpPr>
          <p:spPr bwMode="auto">
            <a:xfrm>
              <a:off x="2794" y="1606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</a:p>
          </p:txBody>
        </p:sp>
        <p:sp>
          <p:nvSpPr>
            <p:cNvPr id="86089" name="Line 146"/>
            <p:cNvSpPr>
              <a:spLocks noChangeShapeType="1"/>
            </p:cNvSpPr>
            <p:nvPr/>
          </p:nvSpPr>
          <p:spPr bwMode="auto">
            <a:xfrm>
              <a:off x="954" y="1759"/>
              <a:ext cx="0" cy="6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60"/>
          <p:cNvGrpSpPr>
            <a:grpSpLocks/>
          </p:cNvGrpSpPr>
          <p:nvPr/>
        </p:nvGrpSpPr>
        <p:grpSpPr bwMode="auto">
          <a:xfrm>
            <a:off x="5029200" y="1608138"/>
            <a:ext cx="3684588" cy="2938462"/>
            <a:chOff x="3168" y="1013"/>
            <a:chExt cx="2321" cy="1851"/>
          </a:xfrm>
        </p:grpSpPr>
        <p:sp>
          <p:nvSpPr>
            <p:cNvPr id="86023" name="Rectangle 49"/>
            <p:cNvSpPr>
              <a:spLocks noChangeArrowheads="1"/>
            </p:cNvSpPr>
            <p:nvPr/>
          </p:nvSpPr>
          <p:spPr bwMode="auto">
            <a:xfrm>
              <a:off x="4034" y="1077"/>
              <a:ext cx="338" cy="47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86024" name="Text Box 50"/>
            <p:cNvSpPr txBox="1">
              <a:spLocks noChangeArrowheads="1"/>
            </p:cNvSpPr>
            <p:nvPr/>
          </p:nvSpPr>
          <p:spPr bwMode="auto">
            <a:xfrm>
              <a:off x="4050" y="1100"/>
              <a:ext cx="237" cy="233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&amp;</a:t>
              </a:r>
              <a:endParaRPr lang="en-US" altLang="zh-CN">
                <a:latin typeface="Times New Roman" pitchFamily="18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86025" name="Oval 51"/>
            <p:cNvSpPr>
              <a:spLocks noChangeArrowheads="1"/>
            </p:cNvSpPr>
            <p:nvPr/>
          </p:nvSpPr>
          <p:spPr bwMode="auto">
            <a:xfrm>
              <a:off x="4379" y="1283"/>
              <a:ext cx="84" cy="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86026" name="Rectangle 52"/>
            <p:cNvSpPr>
              <a:spLocks noChangeArrowheads="1"/>
            </p:cNvSpPr>
            <p:nvPr/>
          </p:nvSpPr>
          <p:spPr bwMode="auto">
            <a:xfrm>
              <a:off x="4034" y="2394"/>
              <a:ext cx="338" cy="47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86027" name="Text Box 53"/>
            <p:cNvSpPr txBox="1">
              <a:spLocks noChangeArrowheads="1"/>
            </p:cNvSpPr>
            <p:nvPr/>
          </p:nvSpPr>
          <p:spPr bwMode="auto">
            <a:xfrm>
              <a:off x="4050" y="2417"/>
              <a:ext cx="237" cy="233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&amp;</a:t>
              </a:r>
              <a:endParaRPr lang="en-US" altLang="zh-CN">
                <a:latin typeface="Times New Roman" pitchFamily="18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86028" name="Oval 54"/>
            <p:cNvSpPr>
              <a:spLocks noChangeArrowheads="1"/>
            </p:cNvSpPr>
            <p:nvPr/>
          </p:nvSpPr>
          <p:spPr bwMode="auto">
            <a:xfrm>
              <a:off x="4379" y="2599"/>
              <a:ext cx="84" cy="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86029" name="Rectangle 55"/>
            <p:cNvSpPr>
              <a:spLocks noChangeArrowheads="1"/>
            </p:cNvSpPr>
            <p:nvPr/>
          </p:nvSpPr>
          <p:spPr bwMode="auto">
            <a:xfrm>
              <a:off x="4034" y="1782"/>
              <a:ext cx="338" cy="4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86030" name="Text Box 56"/>
            <p:cNvSpPr txBox="1">
              <a:spLocks noChangeArrowheads="1"/>
            </p:cNvSpPr>
            <p:nvPr/>
          </p:nvSpPr>
          <p:spPr bwMode="auto">
            <a:xfrm>
              <a:off x="4050" y="1805"/>
              <a:ext cx="237" cy="233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&amp;</a:t>
              </a:r>
              <a:endParaRPr lang="en-US" altLang="zh-CN">
                <a:latin typeface="Times New Roman" pitchFamily="18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86031" name="Oval 57"/>
            <p:cNvSpPr>
              <a:spLocks noChangeArrowheads="1"/>
            </p:cNvSpPr>
            <p:nvPr/>
          </p:nvSpPr>
          <p:spPr bwMode="auto">
            <a:xfrm>
              <a:off x="4379" y="1988"/>
              <a:ext cx="84" cy="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86032" name="Rectangle 58"/>
            <p:cNvSpPr>
              <a:spLocks noChangeArrowheads="1"/>
            </p:cNvSpPr>
            <p:nvPr/>
          </p:nvSpPr>
          <p:spPr bwMode="auto">
            <a:xfrm>
              <a:off x="4702" y="1770"/>
              <a:ext cx="338" cy="4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86033" name="Text Box 59"/>
            <p:cNvSpPr txBox="1">
              <a:spLocks noChangeArrowheads="1"/>
            </p:cNvSpPr>
            <p:nvPr/>
          </p:nvSpPr>
          <p:spPr bwMode="auto">
            <a:xfrm>
              <a:off x="4715" y="1794"/>
              <a:ext cx="237" cy="233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&amp;</a:t>
              </a:r>
              <a:endParaRPr lang="en-US" altLang="zh-CN">
                <a:latin typeface="Times New Roman" pitchFamily="18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86034" name="Oval 60"/>
            <p:cNvSpPr>
              <a:spLocks noChangeArrowheads="1"/>
            </p:cNvSpPr>
            <p:nvPr/>
          </p:nvSpPr>
          <p:spPr bwMode="auto">
            <a:xfrm>
              <a:off x="5046" y="1976"/>
              <a:ext cx="85" cy="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86035" name="Line 61"/>
            <p:cNvSpPr>
              <a:spLocks noChangeShapeType="1"/>
            </p:cNvSpPr>
            <p:nvPr/>
          </p:nvSpPr>
          <p:spPr bwMode="auto">
            <a:xfrm>
              <a:off x="3492" y="1194"/>
              <a:ext cx="5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6" name="Line 62"/>
            <p:cNvSpPr>
              <a:spLocks noChangeShapeType="1"/>
            </p:cNvSpPr>
            <p:nvPr/>
          </p:nvSpPr>
          <p:spPr bwMode="auto">
            <a:xfrm>
              <a:off x="3492" y="1947"/>
              <a:ext cx="5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7" name="Line 63"/>
            <p:cNvSpPr>
              <a:spLocks noChangeShapeType="1"/>
            </p:cNvSpPr>
            <p:nvPr/>
          </p:nvSpPr>
          <p:spPr bwMode="auto">
            <a:xfrm>
              <a:off x="3492" y="2711"/>
              <a:ext cx="5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8" name="Line 64"/>
            <p:cNvSpPr>
              <a:spLocks noChangeShapeType="1"/>
            </p:cNvSpPr>
            <p:nvPr/>
          </p:nvSpPr>
          <p:spPr bwMode="auto">
            <a:xfrm flipV="1">
              <a:off x="3863" y="1392"/>
              <a:ext cx="0" cy="5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9" name="Line 65"/>
            <p:cNvSpPr>
              <a:spLocks noChangeShapeType="1"/>
            </p:cNvSpPr>
            <p:nvPr/>
          </p:nvSpPr>
          <p:spPr bwMode="auto">
            <a:xfrm>
              <a:off x="3851" y="1397"/>
              <a:ext cx="2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0" name="Line 66"/>
            <p:cNvSpPr>
              <a:spLocks noChangeShapeType="1"/>
            </p:cNvSpPr>
            <p:nvPr/>
          </p:nvSpPr>
          <p:spPr bwMode="auto">
            <a:xfrm flipV="1">
              <a:off x="3859" y="2112"/>
              <a:ext cx="0" cy="6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1" name="Line 67"/>
            <p:cNvSpPr>
              <a:spLocks noChangeShapeType="1"/>
            </p:cNvSpPr>
            <p:nvPr/>
          </p:nvSpPr>
          <p:spPr bwMode="auto">
            <a:xfrm>
              <a:off x="3851" y="2112"/>
              <a:ext cx="1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2" name="Line 68"/>
            <p:cNvSpPr>
              <a:spLocks noChangeShapeType="1"/>
            </p:cNvSpPr>
            <p:nvPr/>
          </p:nvSpPr>
          <p:spPr bwMode="auto">
            <a:xfrm>
              <a:off x="3681" y="1194"/>
              <a:ext cx="0" cy="1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3" name="Line 69"/>
            <p:cNvSpPr>
              <a:spLocks noChangeShapeType="1"/>
            </p:cNvSpPr>
            <p:nvPr/>
          </p:nvSpPr>
          <p:spPr bwMode="auto">
            <a:xfrm>
              <a:off x="3689" y="2499"/>
              <a:ext cx="3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4" name="Line 70"/>
            <p:cNvSpPr>
              <a:spLocks noChangeShapeType="1"/>
            </p:cNvSpPr>
            <p:nvPr/>
          </p:nvSpPr>
          <p:spPr bwMode="auto">
            <a:xfrm>
              <a:off x="4463" y="2018"/>
              <a:ext cx="23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5" name="Line 71"/>
            <p:cNvSpPr>
              <a:spLocks noChangeShapeType="1"/>
            </p:cNvSpPr>
            <p:nvPr/>
          </p:nvSpPr>
          <p:spPr bwMode="auto">
            <a:xfrm>
              <a:off x="4463" y="1313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6" name="Line 72"/>
            <p:cNvSpPr>
              <a:spLocks noChangeShapeType="1"/>
            </p:cNvSpPr>
            <p:nvPr/>
          </p:nvSpPr>
          <p:spPr bwMode="auto">
            <a:xfrm>
              <a:off x="4559" y="1313"/>
              <a:ext cx="0" cy="5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7" name="Line 73"/>
            <p:cNvSpPr>
              <a:spLocks noChangeShapeType="1"/>
            </p:cNvSpPr>
            <p:nvPr/>
          </p:nvSpPr>
          <p:spPr bwMode="auto">
            <a:xfrm>
              <a:off x="4559" y="1829"/>
              <a:ext cx="1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8" name="Line 74"/>
            <p:cNvSpPr>
              <a:spLocks noChangeShapeType="1"/>
            </p:cNvSpPr>
            <p:nvPr/>
          </p:nvSpPr>
          <p:spPr bwMode="auto">
            <a:xfrm>
              <a:off x="4463" y="262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9" name="Line 75"/>
            <p:cNvSpPr>
              <a:spLocks noChangeShapeType="1"/>
            </p:cNvSpPr>
            <p:nvPr/>
          </p:nvSpPr>
          <p:spPr bwMode="auto">
            <a:xfrm flipV="1">
              <a:off x="4559" y="2112"/>
              <a:ext cx="0" cy="5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0" name="Line 76"/>
            <p:cNvSpPr>
              <a:spLocks noChangeShapeType="1"/>
            </p:cNvSpPr>
            <p:nvPr/>
          </p:nvSpPr>
          <p:spPr bwMode="auto">
            <a:xfrm>
              <a:off x="4559" y="2112"/>
              <a:ext cx="1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1" name="Oval 149"/>
            <p:cNvSpPr>
              <a:spLocks noChangeArrowheads="1"/>
            </p:cNvSpPr>
            <p:nvPr/>
          </p:nvSpPr>
          <p:spPr bwMode="auto">
            <a:xfrm>
              <a:off x="3441" y="1175"/>
              <a:ext cx="51" cy="5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86052" name="Oval 150"/>
            <p:cNvSpPr>
              <a:spLocks noChangeArrowheads="1"/>
            </p:cNvSpPr>
            <p:nvPr/>
          </p:nvSpPr>
          <p:spPr bwMode="auto">
            <a:xfrm>
              <a:off x="3441" y="1926"/>
              <a:ext cx="51" cy="5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86053" name="Oval 151"/>
            <p:cNvSpPr>
              <a:spLocks noChangeArrowheads="1"/>
            </p:cNvSpPr>
            <p:nvPr/>
          </p:nvSpPr>
          <p:spPr bwMode="auto">
            <a:xfrm>
              <a:off x="3458" y="2686"/>
              <a:ext cx="51" cy="5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86054" name="Rectangle 152"/>
            <p:cNvSpPr>
              <a:spLocks noChangeArrowheads="1"/>
            </p:cNvSpPr>
            <p:nvPr/>
          </p:nvSpPr>
          <p:spPr bwMode="auto">
            <a:xfrm>
              <a:off x="3185" y="1013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86055" name="Rectangle 153"/>
            <p:cNvSpPr>
              <a:spLocks noChangeArrowheads="1"/>
            </p:cNvSpPr>
            <p:nvPr/>
          </p:nvSpPr>
          <p:spPr bwMode="auto">
            <a:xfrm>
              <a:off x="3168" y="1790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6056" name="Rectangle 154"/>
            <p:cNvSpPr>
              <a:spLocks noChangeArrowheads="1"/>
            </p:cNvSpPr>
            <p:nvPr/>
          </p:nvSpPr>
          <p:spPr bwMode="auto">
            <a:xfrm>
              <a:off x="3185" y="2592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86057" name="Line 155"/>
            <p:cNvSpPr>
              <a:spLocks noChangeShapeType="1"/>
            </p:cNvSpPr>
            <p:nvPr/>
          </p:nvSpPr>
          <p:spPr bwMode="auto">
            <a:xfrm>
              <a:off x="5131" y="2012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8" name="Rectangle 156"/>
            <p:cNvSpPr>
              <a:spLocks noChangeArrowheads="1"/>
            </p:cNvSpPr>
            <p:nvPr/>
          </p:nvSpPr>
          <p:spPr bwMode="auto">
            <a:xfrm>
              <a:off x="5276" y="1875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solidFill>
                    <a:srgbClr val="FF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</a:p>
          </p:txBody>
        </p:sp>
      </p:grpSp>
      <p:graphicFrame>
        <p:nvGraphicFramePr>
          <p:cNvPr id="187553" name="Object 161"/>
          <p:cNvGraphicFramePr>
            <a:graphicFrameLocks noChangeAspect="1"/>
          </p:cNvGraphicFramePr>
          <p:nvPr/>
        </p:nvGraphicFramePr>
        <p:xfrm>
          <a:off x="1155700" y="914400"/>
          <a:ext cx="25669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700" imgH="203200" progId="Equation.3">
                  <p:embed/>
                </p:oleObj>
              </mc:Choice>
              <mc:Fallback>
                <p:oleObj name="Equation" r:id="rId4" imgW="1282700" imgH="2032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914400"/>
                        <a:ext cx="256698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229600" cy="1987550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设计一个三变量奇偶检验器。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要求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当输入变量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中有奇数个同时为“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1”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时，输出为“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1”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，否则为 “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0”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。用“与非”门实现。</a:t>
            </a: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438150" y="3048000"/>
            <a:ext cx="2921000" cy="519113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1)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列逻辑状态表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438150" y="3562350"/>
            <a:ext cx="3810000" cy="519113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(2)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写出逻辑表达式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67425" y="2438400"/>
            <a:ext cx="2647950" cy="3448050"/>
            <a:chOff x="3408" y="1478"/>
            <a:chExt cx="1968" cy="2172"/>
          </a:xfrm>
        </p:grpSpPr>
        <p:grpSp>
          <p:nvGrpSpPr>
            <p:cNvPr id="87080" name="Group 6"/>
            <p:cNvGrpSpPr>
              <a:grpSpLocks/>
            </p:cNvGrpSpPr>
            <p:nvPr/>
          </p:nvGrpSpPr>
          <p:grpSpPr bwMode="auto">
            <a:xfrm>
              <a:off x="3408" y="1478"/>
              <a:ext cx="1968" cy="2172"/>
              <a:chOff x="3024" y="1104"/>
              <a:chExt cx="1968" cy="2355"/>
            </a:xfrm>
          </p:grpSpPr>
          <p:sp>
            <p:nvSpPr>
              <p:cNvPr id="87082" name="Rectangle 7"/>
              <p:cNvSpPr>
                <a:spLocks noChangeArrowheads="1"/>
              </p:cNvSpPr>
              <p:nvPr/>
            </p:nvSpPr>
            <p:spPr bwMode="auto">
              <a:xfrm>
                <a:off x="3024" y="1422"/>
                <a:ext cx="1872" cy="357"/>
              </a:xfrm>
              <a:prstGeom prst="rect">
                <a:avLst/>
              </a:prstGeom>
              <a:noFill/>
              <a:ln w="9525" cap="sq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    0     0    0    0</a:t>
                </a:r>
              </a:p>
            </p:txBody>
          </p:sp>
          <p:grpSp>
            <p:nvGrpSpPr>
              <p:cNvPr id="87083" name="Group 8"/>
              <p:cNvGrpSpPr>
                <a:grpSpLocks/>
              </p:cNvGrpSpPr>
              <p:nvPr/>
            </p:nvGrpSpPr>
            <p:grpSpPr bwMode="auto">
              <a:xfrm>
                <a:off x="3216" y="1104"/>
                <a:ext cx="1776" cy="2355"/>
                <a:chOff x="3216" y="1104"/>
                <a:chExt cx="1776" cy="2355"/>
              </a:xfrm>
            </p:grpSpPr>
            <p:sp>
              <p:nvSpPr>
                <p:cNvPr id="87084" name="Line 9"/>
                <p:cNvSpPr>
                  <a:spLocks noChangeShapeType="1"/>
                </p:cNvSpPr>
                <p:nvPr/>
              </p:nvSpPr>
              <p:spPr bwMode="auto">
                <a:xfrm>
                  <a:off x="3360" y="1104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085" name="Line 10"/>
                <p:cNvSpPr>
                  <a:spLocks noChangeShapeType="1"/>
                </p:cNvSpPr>
                <p:nvPr/>
              </p:nvSpPr>
              <p:spPr bwMode="auto">
                <a:xfrm>
                  <a:off x="3360" y="1392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086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512" y="1104"/>
                  <a:ext cx="0" cy="225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8428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464" cy="35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  </a:t>
                  </a:r>
                  <a:r>
                    <a:rPr lang="en-US" altLang="zh-CN" sz="2800" b="1" i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800" b="1" i="1" dirty="0"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</a:t>
                  </a:r>
                  <a:r>
                    <a:rPr lang="en-US" altLang="zh-CN" sz="2800" b="1" dirty="0"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 </a:t>
                  </a:r>
                  <a:r>
                    <a:rPr lang="en-US" altLang="zh-CN" sz="2800" b="1" i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B</a:t>
                  </a:r>
                  <a:r>
                    <a:rPr lang="en-US" altLang="zh-CN" sz="2800" b="1" dirty="0"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  </a:t>
                  </a:r>
                  <a:r>
                    <a:rPr lang="en-US" altLang="zh-CN" sz="2800" b="1" i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C</a:t>
                  </a:r>
                  <a:r>
                    <a:rPr lang="en-US" altLang="zh-CN" sz="2800" b="1" dirty="0">
                      <a:latin typeface="Times New Roman" pitchFamily="18" charset="0"/>
                      <a:ea typeface="+mn-ea"/>
                      <a:cs typeface="Times New Roman" pitchFamily="18" charset="0"/>
                    </a:rPr>
                    <a:t>    </a:t>
                  </a:r>
                  <a:r>
                    <a:rPr lang="en-US" altLang="zh-CN" sz="2800" b="1" i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87088" name="Rectangle 13"/>
                <p:cNvSpPr>
                  <a:spLocks noChangeArrowheads="1"/>
                </p:cNvSpPr>
                <p:nvPr/>
              </p:nvSpPr>
              <p:spPr bwMode="auto">
                <a:xfrm>
                  <a:off x="3360" y="1662"/>
                  <a:ext cx="1338" cy="35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0     0    1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endPara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87089" name="Rectangle 14"/>
                <p:cNvSpPr>
                  <a:spLocks noChangeArrowheads="1"/>
                </p:cNvSpPr>
                <p:nvPr/>
              </p:nvSpPr>
              <p:spPr bwMode="auto">
                <a:xfrm>
                  <a:off x="3360" y="1902"/>
                  <a:ext cx="1338" cy="35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0     1    0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endPara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8709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142"/>
                  <a:ext cx="1338" cy="35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0     1    1    0</a:t>
                  </a:r>
                </a:p>
              </p:txBody>
            </p:sp>
            <p:sp>
              <p:nvSpPr>
                <p:cNvPr id="87091" name="Rectangle 16"/>
                <p:cNvSpPr>
                  <a:spLocks noChangeArrowheads="1"/>
                </p:cNvSpPr>
                <p:nvPr/>
              </p:nvSpPr>
              <p:spPr bwMode="auto">
                <a:xfrm>
                  <a:off x="3360" y="2382"/>
                  <a:ext cx="1338" cy="35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1     0    0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endPara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87092" name="Rectangle 17"/>
                <p:cNvSpPr>
                  <a:spLocks noChangeArrowheads="1"/>
                </p:cNvSpPr>
                <p:nvPr/>
              </p:nvSpPr>
              <p:spPr bwMode="auto">
                <a:xfrm>
                  <a:off x="3360" y="2623"/>
                  <a:ext cx="1338" cy="35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1     0    1    0</a:t>
                  </a:r>
                </a:p>
              </p:txBody>
            </p:sp>
            <p:sp>
              <p:nvSpPr>
                <p:cNvPr id="87093" name="Rectangle 18"/>
                <p:cNvSpPr>
                  <a:spLocks noChangeArrowheads="1"/>
                </p:cNvSpPr>
                <p:nvPr/>
              </p:nvSpPr>
              <p:spPr bwMode="auto">
                <a:xfrm>
                  <a:off x="3360" y="2863"/>
                  <a:ext cx="1338" cy="35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1     1    0    0</a:t>
                  </a:r>
                </a:p>
              </p:txBody>
            </p:sp>
            <p:sp>
              <p:nvSpPr>
                <p:cNvPr id="87094" name="Rectangle 19"/>
                <p:cNvSpPr>
                  <a:spLocks noChangeArrowheads="1"/>
                </p:cNvSpPr>
                <p:nvPr/>
              </p:nvSpPr>
              <p:spPr bwMode="auto">
                <a:xfrm>
                  <a:off x="3360" y="3102"/>
                  <a:ext cx="1338" cy="35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1     1    1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endPara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87081" name="Line 20"/>
            <p:cNvSpPr>
              <a:spLocks noChangeShapeType="1"/>
            </p:cNvSpPr>
            <p:nvPr/>
          </p:nvSpPr>
          <p:spPr bwMode="auto">
            <a:xfrm>
              <a:off x="3792" y="3600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88437" name="Object 21"/>
          <p:cNvGraphicFramePr>
            <a:graphicFrameLocks noChangeAspect="1"/>
          </p:cNvGraphicFramePr>
          <p:nvPr/>
        </p:nvGraphicFramePr>
        <p:xfrm>
          <a:off x="836613" y="5080000"/>
          <a:ext cx="46307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20960" imgH="248760" progId="Equation.3">
                  <p:embed/>
                </p:oleObj>
              </mc:Choice>
              <mc:Fallback>
                <p:oleObj name="Equation" r:id="rId2" imgW="2820960" imgH="24876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5080000"/>
                        <a:ext cx="4630737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162050" y="5619750"/>
            <a:ext cx="4210050" cy="666750"/>
            <a:chOff x="1129" y="2061"/>
            <a:chExt cx="3239" cy="394"/>
          </a:xfrm>
        </p:grpSpPr>
        <p:graphicFrame>
          <p:nvGraphicFramePr>
            <p:cNvPr id="87074" name="Object 23"/>
            <p:cNvGraphicFramePr>
              <a:graphicFrameLocks noChangeAspect="1"/>
            </p:cNvGraphicFramePr>
            <p:nvPr/>
          </p:nvGraphicFramePr>
          <p:xfrm>
            <a:off x="1129" y="2112"/>
            <a:ext cx="3225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486160" imgH="286920" progId="Equation.3">
                    <p:embed/>
                  </p:oleObj>
                </mc:Choice>
                <mc:Fallback>
                  <p:oleObj name="公式" r:id="rId4" imgW="2486160" imgH="286920" progId="Equation.3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" y="2112"/>
                          <a:ext cx="3225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75" name="Line 24"/>
            <p:cNvSpPr>
              <a:spLocks noChangeShapeType="1"/>
            </p:cNvSpPr>
            <p:nvPr/>
          </p:nvSpPr>
          <p:spPr bwMode="auto">
            <a:xfrm>
              <a:off x="1392" y="2061"/>
              <a:ext cx="2976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76" name="Line 25"/>
            <p:cNvSpPr>
              <a:spLocks noChangeShapeType="1"/>
            </p:cNvSpPr>
            <p:nvPr/>
          </p:nvSpPr>
          <p:spPr bwMode="auto">
            <a:xfrm>
              <a:off x="1392" y="2123"/>
              <a:ext cx="624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77" name="Line 26"/>
            <p:cNvSpPr>
              <a:spLocks noChangeShapeType="1"/>
            </p:cNvSpPr>
            <p:nvPr/>
          </p:nvSpPr>
          <p:spPr bwMode="auto">
            <a:xfrm>
              <a:off x="2160" y="2123"/>
              <a:ext cx="624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78" name="Line 27"/>
            <p:cNvSpPr>
              <a:spLocks noChangeShapeType="1"/>
            </p:cNvSpPr>
            <p:nvPr/>
          </p:nvSpPr>
          <p:spPr bwMode="auto">
            <a:xfrm>
              <a:off x="2976" y="2112"/>
              <a:ext cx="624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79" name="Line 28"/>
            <p:cNvSpPr>
              <a:spLocks noChangeShapeType="1"/>
            </p:cNvSpPr>
            <p:nvPr/>
          </p:nvSpPr>
          <p:spPr bwMode="auto">
            <a:xfrm>
              <a:off x="3744" y="2112"/>
              <a:ext cx="624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8445" name="Rectangle 29"/>
          <p:cNvSpPr>
            <a:spLocks noChangeArrowheads="1"/>
          </p:cNvSpPr>
          <p:nvPr/>
        </p:nvSpPr>
        <p:spPr bwMode="auto">
          <a:xfrm>
            <a:off x="531813" y="4438650"/>
            <a:ext cx="5048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(3) </a:t>
            </a: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用“与非”门构成逻辑电路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 flipV="1">
            <a:off x="1428750" y="4999038"/>
            <a:ext cx="4038600" cy="74612"/>
            <a:chOff x="864" y="2976"/>
            <a:chExt cx="3264" cy="48"/>
          </a:xfrm>
        </p:grpSpPr>
        <p:sp>
          <p:nvSpPr>
            <p:cNvPr id="87072" name="Line 31"/>
            <p:cNvSpPr>
              <a:spLocks noChangeShapeType="1"/>
            </p:cNvSpPr>
            <p:nvPr/>
          </p:nvSpPr>
          <p:spPr bwMode="auto">
            <a:xfrm>
              <a:off x="864" y="2976"/>
              <a:ext cx="3264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73" name="Line 32"/>
            <p:cNvSpPr>
              <a:spLocks noChangeShapeType="1"/>
            </p:cNvSpPr>
            <p:nvPr/>
          </p:nvSpPr>
          <p:spPr bwMode="auto">
            <a:xfrm>
              <a:off x="864" y="3024"/>
              <a:ext cx="3264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88449" name="Object 33"/>
          <p:cNvGraphicFramePr>
            <a:graphicFrameLocks noChangeAspect="1"/>
          </p:cNvGraphicFramePr>
          <p:nvPr/>
        </p:nvGraphicFramePr>
        <p:xfrm>
          <a:off x="895350" y="4019550"/>
          <a:ext cx="46307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20960" imgH="248760" progId="Equation.3">
                  <p:embed/>
                </p:oleObj>
              </mc:Choice>
              <mc:Fallback>
                <p:oleObj name="Equation" r:id="rId6" imgW="2820960" imgH="24876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4019550"/>
                        <a:ext cx="4630738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124200" y="1743075"/>
            <a:ext cx="2895600" cy="1746250"/>
            <a:chOff x="2112" y="1117"/>
            <a:chExt cx="1776" cy="1008"/>
          </a:xfrm>
        </p:grpSpPr>
        <p:sp>
          <p:nvSpPr>
            <p:cNvPr id="87053" name="Line 35"/>
            <p:cNvSpPr>
              <a:spLocks noChangeShapeType="1"/>
            </p:cNvSpPr>
            <p:nvPr/>
          </p:nvSpPr>
          <p:spPr bwMode="auto">
            <a:xfrm flipH="1" flipV="1">
              <a:off x="2233" y="1301"/>
              <a:ext cx="202" cy="1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52" name="Text Box 36"/>
            <p:cNvSpPr txBox="1">
              <a:spLocks noChangeArrowheads="1"/>
            </p:cNvSpPr>
            <p:nvPr/>
          </p:nvSpPr>
          <p:spPr bwMode="auto">
            <a:xfrm>
              <a:off x="2112" y="1265"/>
              <a:ext cx="28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88453" name="Text Box 37"/>
            <p:cNvSpPr txBox="1">
              <a:spLocks noChangeArrowheads="1"/>
            </p:cNvSpPr>
            <p:nvPr/>
          </p:nvSpPr>
          <p:spPr bwMode="auto">
            <a:xfrm>
              <a:off x="2160" y="1117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BC</a:t>
              </a: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7056" name="Rectangle 38"/>
            <p:cNvSpPr>
              <a:spLocks noChangeArrowheads="1"/>
            </p:cNvSpPr>
            <p:nvPr/>
          </p:nvSpPr>
          <p:spPr bwMode="auto">
            <a:xfrm>
              <a:off x="2435" y="1498"/>
              <a:ext cx="726" cy="62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87057" name="Line 39"/>
            <p:cNvSpPr>
              <a:spLocks noChangeShapeType="1"/>
            </p:cNvSpPr>
            <p:nvPr/>
          </p:nvSpPr>
          <p:spPr bwMode="auto">
            <a:xfrm>
              <a:off x="2435" y="1811"/>
              <a:ext cx="7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8" name="Line 40"/>
            <p:cNvSpPr>
              <a:spLocks noChangeShapeType="1"/>
            </p:cNvSpPr>
            <p:nvPr/>
          </p:nvSpPr>
          <p:spPr bwMode="auto">
            <a:xfrm>
              <a:off x="2798" y="1498"/>
              <a:ext cx="0" cy="6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57" name="Text Box 41"/>
            <p:cNvSpPr txBox="1">
              <a:spLocks noChangeArrowheads="1"/>
            </p:cNvSpPr>
            <p:nvPr/>
          </p:nvSpPr>
          <p:spPr bwMode="auto">
            <a:xfrm>
              <a:off x="2435" y="1266"/>
              <a:ext cx="36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00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88458" name="Text Box 42"/>
            <p:cNvSpPr txBox="1">
              <a:spLocks noChangeArrowheads="1"/>
            </p:cNvSpPr>
            <p:nvPr/>
          </p:nvSpPr>
          <p:spPr bwMode="auto">
            <a:xfrm>
              <a:off x="2193" y="1813"/>
              <a:ext cx="282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88459" name="Text Box 43"/>
            <p:cNvSpPr txBox="1">
              <a:spLocks noChangeArrowheads="1"/>
            </p:cNvSpPr>
            <p:nvPr/>
          </p:nvSpPr>
          <p:spPr bwMode="auto">
            <a:xfrm>
              <a:off x="2193" y="1521"/>
              <a:ext cx="2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7062" name="Rectangle 44"/>
            <p:cNvSpPr>
              <a:spLocks noChangeArrowheads="1"/>
            </p:cNvSpPr>
            <p:nvPr/>
          </p:nvSpPr>
          <p:spPr bwMode="auto">
            <a:xfrm>
              <a:off x="3161" y="1498"/>
              <a:ext cx="727" cy="62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87063" name="Line 45"/>
            <p:cNvSpPr>
              <a:spLocks noChangeShapeType="1"/>
            </p:cNvSpPr>
            <p:nvPr/>
          </p:nvSpPr>
          <p:spPr bwMode="auto">
            <a:xfrm>
              <a:off x="3161" y="1811"/>
              <a:ext cx="7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4" name="Line 46"/>
            <p:cNvSpPr>
              <a:spLocks noChangeShapeType="1"/>
            </p:cNvSpPr>
            <p:nvPr/>
          </p:nvSpPr>
          <p:spPr bwMode="auto">
            <a:xfrm>
              <a:off x="3525" y="1498"/>
              <a:ext cx="0" cy="6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63" name="Text Box 47"/>
            <p:cNvSpPr txBox="1">
              <a:spLocks noChangeArrowheads="1"/>
            </p:cNvSpPr>
            <p:nvPr/>
          </p:nvSpPr>
          <p:spPr bwMode="auto">
            <a:xfrm>
              <a:off x="2798" y="1249"/>
              <a:ext cx="351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01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88464" name="Text Box 48"/>
            <p:cNvSpPr txBox="1">
              <a:spLocks noChangeArrowheads="1"/>
            </p:cNvSpPr>
            <p:nvPr/>
          </p:nvSpPr>
          <p:spPr bwMode="auto">
            <a:xfrm>
              <a:off x="3161" y="1249"/>
              <a:ext cx="36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11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88465" name="Text Box 49"/>
            <p:cNvSpPr txBox="1">
              <a:spLocks noChangeArrowheads="1"/>
            </p:cNvSpPr>
            <p:nvPr/>
          </p:nvSpPr>
          <p:spPr bwMode="auto">
            <a:xfrm>
              <a:off x="3525" y="1249"/>
              <a:ext cx="36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10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88466" name="Rectangle 50"/>
            <p:cNvSpPr>
              <a:spLocks noChangeArrowheads="1"/>
            </p:cNvSpPr>
            <p:nvPr/>
          </p:nvSpPr>
          <p:spPr bwMode="auto">
            <a:xfrm>
              <a:off x="2866" y="1515"/>
              <a:ext cx="18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lang="en-US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88467" name="Rectangle 51"/>
            <p:cNvSpPr>
              <a:spLocks noChangeArrowheads="1"/>
            </p:cNvSpPr>
            <p:nvPr/>
          </p:nvSpPr>
          <p:spPr bwMode="auto">
            <a:xfrm>
              <a:off x="3593" y="1515"/>
              <a:ext cx="18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lang="en-US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88468" name="Rectangle 52"/>
            <p:cNvSpPr>
              <a:spLocks noChangeArrowheads="1"/>
            </p:cNvSpPr>
            <p:nvPr/>
          </p:nvSpPr>
          <p:spPr bwMode="auto">
            <a:xfrm>
              <a:off x="2502" y="1829"/>
              <a:ext cx="18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lang="en-US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88469" name="Rectangle 53"/>
            <p:cNvSpPr>
              <a:spLocks noChangeArrowheads="1"/>
            </p:cNvSpPr>
            <p:nvPr/>
          </p:nvSpPr>
          <p:spPr bwMode="auto">
            <a:xfrm>
              <a:off x="3269" y="1829"/>
              <a:ext cx="18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lang="en-US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88470" name="Text Box 54"/>
          <p:cNvSpPr txBox="1">
            <a:spLocks noChangeArrowheads="1"/>
          </p:cNvSpPr>
          <p:nvPr/>
        </p:nvSpPr>
        <p:spPr bwMode="auto">
          <a:xfrm>
            <a:off x="530225" y="25209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autoUpdateAnimBg="0"/>
      <p:bldP spid="188420" grpId="0" autoUpdateAnimBg="0"/>
      <p:bldP spid="188445" grpId="0" autoUpdateAnimBg="0"/>
      <p:bldP spid="188470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519113" y="414338"/>
            <a:ext cx="1938337" cy="519112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 (4)  </a:t>
            </a:r>
            <a:r>
              <a:rPr lang="zh-CN" altLang="zh-CN" sz="28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逻辑图</a:t>
            </a:r>
            <a:endParaRPr lang="zh-CN" altLang="en-US" sz="28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" pitchFamily="18" charset="0"/>
              <a:ea typeface="+mn-ea"/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8077200" y="35814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333300"/>
                </a:solidFill>
                <a:latin typeface="" pitchFamily="18" charset="0"/>
                <a:ea typeface="华文楷体" pitchFamily="2" charset="-122"/>
              </a:rPr>
              <a:t>Y</a:t>
            </a:r>
            <a:endParaRPr lang="en-US" altLang="zh-CN" sz="3200" b="1">
              <a:solidFill>
                <a:schemeClr val="bg1"/>
              </a:solidFill>
              <a:latin typeface="" pitchFamily="18" charset="0"/>
              <a:ea typeface="华文楷体" pitchFamily="2" charset="-122"/>
            </a:endParaRP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447800" y="44958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333300"/>
                </a:solidFill>
                <a:latin typeface="" pitchFamily="18" charset="0"/>
                <a:ea typeface="华文楷体" pitchFamily="2" charset="-122"/>
              </a:rPr>
              <a:t>C</a:t>
            </a:r>
            <a:endParaRPr lang="en-US" altLang="zh-CN" sz="3200" b="1" i="1">
              <a:solidFill>
                <a:schemeClr val="bg1"/>
              </a:solidFill>
              <a:latin typeface="" pitchFamily="18" charset="0"/>
              <a:ea typeface="华文楷体" pitchFamily="2" charset="-122"/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371600" y="28956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333300"/>
                </a:solidFill>
                <a:latin typeface="" pitchFamily="18" charset="0"/>
                <a:ea typeface="华文楷体" pitchFamily="2" charset="-122"/>
              </a:rPr>
              <a:t>B</a:t>
            </a:r>
            <a:endParaRPr lang="en-US" altLang="zh-CN" sz="3200" b="1">
              <a:solidFill>
                <a:schemeClr val="bg1"/>
              </a:solidFill>
              <a:latin typeface="" pitchFamily="18" charset="0"/>
              <a:ea typeface="华文楷体" pitchFamily="2" charset="-122"/>
            </a:endParaRP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1371600" y="12954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333300"/>
                </a:solidFill>
                <a:latin typeface="" pitchFamily="18" charset="0"/>
                <a:ea typeface="华文楷体" pitchFamily="2" charset="-122"/>
              </a:rPr>
              <a:t>A</a:t>
            </a:r>
            <a:endParaRPr lang="en-US" altLang="zh-CN" sz="3200" b="1">
              <a:solidFill>
                <a:schemeClr val="bg1"/>
              </a:solidFill>
              <a:latin typeface="" pitchFamily="18" charset="0"/>
              <a:ea typeface="华文楷体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66800" y="1219200"/>
            <a:ext cx="438150" cy="3719513"/>
            <a:chOff x="240" y="750"/>
            <a:chExt cx="276" cy="2343"/>
          </a:xfrm>
        </p:grpSpPr>
        <p:sp>
          <p:nvSpPr>
            <p:cNvPr id="88165" name="Rectangle 8"/>
            <p:cNvSpPr>
              <a:spLocks noChangeArrowheads="1"/>
            </p:cNvSpPr>
            <p:nvPr/>
          </p:nvSpPr>
          <p:spPr bwMode="auto">
            <a:xfrm>
              <a:off x="240" y="750"/>
              <a:ext cx="228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" pitchFamily="18" charset="0"/>
                  <a:ea typeface="华文楷体" pitchFamily="2" charset="-122"/>
                </a:rPr>
                <a:t>0</a:t>
              </a:r>
            </a:p>
          </p:txBody>
        </p:sp>
        <p:sp>
          <p:nvSpPr>
            <p:cNvPr id="88166" name="Rectangle 9"/>
            <p:cNvSpPr>
              <a:spLocks noChangeArrowheads="1"/>
            </p:cNvSpPr>
            <p:nvPr/>
          </p:nvSpPr>
          <p:spPr bwMode="auto">
            <a:xfrm>
              <a:off x="288" y="1806"/>
              <a:ext cx="228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" pitchFamily="18" charset="0"/>
                  <a:ea typeface="华文楷体" pitchFamily="2" charset="-122"/>
                </a:rPr>
                <a:t>1</a:t>
              </a:r>
            </a:p>
          </p:txBody>
        </p:sp>
        <p:sp>
          <p:nvSpPr>
            <p:cNvPr id="88167" name="Rectangle 10"/>
            <p:cNvSpPr>
              <a:spLocks noChangeArrowheads="1"/>
            </p:cNvSpPr>
            <p:nvPr/>
          </p:nvSpPr>
          <p:spPr bwMode="auto">
            <a:xfrm>
              <a:off x="288" y="2766"/>
              <a:ext cx="228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" pitchFamily="18" charset="0"/>
                  <a:ea typeface="华文楷体" pitchFamily="2" charset="-122"/>
                </a:rPr>
                <a:t>1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971800" y="1066800"/>
            <a:ext cx="514350" cy="3871913"/>
            <a:chOff x="1488" y="894"/>
            <a:chExt cx="324" cy="2439"/>
          </a:xfrm>
        </p:grpSpPr>
        <p:sp>
          <p:nvSpPr>
            <p:cNvPr id="88162" name="Rectangle 12"/>
            <p:cNvSpPr>
              <a:spLocks noChangeArrowheads="1"/>
            </p:cNvSpPr>
            <p:nvPr/>
          </p:nvSpPr>
          <p:spPr bwMode="auto">
            <a:xfrm>
              <a:off x="1584" y="3006"/>
              <a:ext cx="228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" pitchFamily="18" charset="0"/>
                  <a:ea typeface="华文楷体" pitchFamily="2" charset="-122"/>
                </a:rPr>
                <a:t>0</a:t>
              </a:r>
            </a:p>
          </p:txBody>
        </p:sp>
        <p:sp>
          <p:nvSpPr>
            <p:cNvPr id="88163" name="Rectangle 13"/>
            <p:cNvSpPr>
              <a:spLocks noChangeArrowheads="1"/>
            </p:cNvSpPr>
            <p:nvPr/>
          </p:nvSpPr>
          <p:spPr bwMode="auto">
            <a:xfrm>
              <a:off x="1536" y="1950"/>
              <a:ext cx="228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" pitchFamily="18" charset="0"/>
                  <a:ea typeface="华文楷体" pitchFamily="2" charset="-122"/>
                </a:rPr>
                <a:t>0</a:t>
              </a:r>
            </a:p>
          </p:txBody>
        </p:sp>
        <p:sp>
          <p:nvSpPr>
            <p:cNvPr id="88164" name="Rectangle 14"/>
            <p:cNvSpPr>
              <a:spLocks noChangeArrowheads="1"/>
            </p:cNvSpPr>
            <p:nvPr/>
          </p:nvSpPr>
          <p:spPr bwMode="auto">
            <a:xfrm>
              <a:off x="1488" y="894"/>
              <a:ext cx="228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" pitchFamily="18" charset="0"/>
                  <a:ea typeface="华文楷体" pitchFamily="2" charset="-122"/>
                </a:rPr>
                <a:t>1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181600" y="1343025"/>
            <a:ext cx="438150" cy="4100513"/>
            <a:chOff x="2784" y="798"/>
            <a:chExt cx="276" cy="2583"/>
          </a:xfrm>
        </p:grpSpPr>
        <p:sp>
          <p:nvSpPr>
            <p:cNvPr id="88158" name="Rectangle 16"/>
            <p:cNvSpPr>
              <a:spLocks noChangeArrowheads="1"/>
            </p:cNvSpPr>
            <p:nvPr/>
          </p:nvSpPr>
          <p:spPr bwMode="auto">
            <a:xfrm>
              <a:off x="2784" y="798"/>
              <a:ext cx="228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" pitchFamily="18" charset="0"/>
                  <a:ea typeface="华文楷体" pitchFamily="2" charset="-122"/>
                </a:rPr>
                <a:t>1</a:t>
              </a:r>
            </a:p>
          </p:txBody>
        </p:sp>
        <p:sp>
          <p:nvSpPr>
            <p:cNvPr id="88159" name="Rectangle 17"/>
            <p:cNvSpPr>
              <a:spLocks noChangeArrowheads="1"/>
            </p:cNvSpPr>
            <p:nvPr/>
          </p:nvSpPr>
          <p:spPr bwMode="auto">
            <a:xfrm>
              <a:off x="2832" y="2334"/>
              <a:ext cx="228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" pitchFamily="18" charset="0"/>
                  <a:ea typeface="华文楷体" pitchFamily="2" charset="-122"/>
                </a:rPr>
                <a:t>1</a:t>
              </a:r>
            </a:p>
          </p:txBody>
        </p:sp>
        <p:sp>
          <p:nvSpPr>
            <p:cNvPr id="88160" name="Rectangle 18"/>
            <p:cNvSpPr>
              <a:spLocks noChangeArrowheads="1"/>
            </p:cNvSpPr>
            <p:nvPr/>
          </p:nvSpPr>
          <p:spPr bwMode="auto">
            <a:xfrm>
              <a:off x="2832" y="1566"/>
              <a:ext cx="228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" pitchFamily="18" charset="0"/>
                  <a:ea typeface="华文楷体" pitchFamily="2" charset="-122"/>
                </a:rPr>
                <a:t>1</a:t>
              </a:r>
            </a:p>
          </p:txBody>
        </p:sp>
        <p:sp>
          <p:nvSpPr>
            <p:cNvPr id="88161" name="Rectangle 19"/>
            <p:cNvSpPr>
              <a:spLocks noChangeArrowheads="1"/>
            </p:cNvSpPr>
            <p:nvPr/>
          </p:nvSpPr>
          <p:spPr bwMode="auto">
            <a:xfrm>
              <a:off x="2832" y="3054"/>
              <a:ext cx="228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" pitchFamily="18" charset="0"/>
                  <a:ea typeface="华文楷体" pitchFamily="2" charset="-122"/>
                </a:rPr>
                <a:t>1</a:t>
              </a:r>
            </a:p>
          </p:txBody>
        </p:sp>
      </p:grpSp>
      <p:sp>
        <p:nvSpPr>
          <p:cNvPr id="189460" name="Rectangle 20"/>
          <p:cNvSpPr>
            <a:spLocks noChangeArrowheads="1"/>
          </p:cNvSpPr>
          <p:nvPr/>
        </p:nvSpPr>
        <p:spPr bwMode="auto">
          <a:xfrm>
            <a:off x="7620000" y="3400425"/>
            <a:ext cx="361950" cy="519113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" pitchFamily="18" charset="0"/>
                <a:ea typeface="华文楷体" pitchFamily="2" charset="-122"/>
              </a:rPr>
              <a:t>0</a:t>
            </a:r>
          </a:p>
        </p:txBody>
      </p:sp>
      <p:grpSp>
        <p:nvGrpSpPr>
          <p:cNvPr id="88075" name="Group 21"/>
          <p:cNvGrpSpPr>
            <a:grpSpLocks/>
          </p:cNvGrpSpPr>
          <p:nvPr/>
        </p:nvGrpSpPr>
        <p:grpSpPr bwMode="auto">
          <a:xfrm>
            <a:off x="1828800" y="1066800"/>
            <a:ext cx="6400800" cy="4876800"/>
            <a:chOff x="1152" y="672"/>
            <a:chExt cx="4032" cy="3072"/>
          </a:xfrm>
        </p:grpSpPr>
        <p:sp>
          <p:nvSpPr>
            <p:cNvPr id="88088" name="Line 22"/>
            <p:cNvSpPr>
              <a:spLocks noChangeShapeType="1"/>
            </p:cNvSpPr>
            <p:nvPr/>
          </p:nvSpPr>
          <p:spPr bwMode="auto">
            <a:xfrm>
              <a:off x="3264" y="3456"/>
              <a:ext cx="576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89" name="Line 23"/>
            <p:cNvSpPr>
              <a:spLocks noChangeShapeType="1"/>
            </p:cNvSpPr>
            <p:nvPr/>
          </p:nvSpPr>
          <p:spPr bwMode="auto">
            <a:xfrm>
              <a:off x="3840" y="2256"/>
              <a:ext cx="288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90" name="Rectangle 24"/>
            <p:cNvSpPr>
              <a:spLocks noChangeArrowheads="1"/>
            </p:cNvSpPr>
            <p:nvPr/>
          </p:nvSpPr>
          <p:spPr bwMode="auto">
            <a:xfrm>
              <a:off x="1488" y="768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8091" name="Text Box 25"/>
            <p:cNvSpPr txBox="1">
              <a:spLocks noChangeArrowheads="1"/>
            </p:cNvSpPr>
            <p:nvPr/>
          </p:nvSpPr>
          <p:spPr bwMode="auto">
            <a:xfrm>
              <a:off x="1536" y="768"/>
              <a:ext cx="288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&amp;</a:t>
              </a:r>
              <a:endParaRPr lang="en-US" altLang="zh-CN" b="1">
                <a:solidFill>
                  <a:srgbClr val="FFFF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88092" name="Oval 26"/>
            <p:cNvSpPr>
              <a:spLocks noChangeArrowheads="1"/>
            </p:cNvSpPr>
            <p:nvPr/>
          </p:nvSpPr>
          <p:spPr bwMode="auto">
            <a:xfrm>
              <a:off x="1872" y="960"/>
              <a:ext cx="96" cy="96"/>
            </a:xfrm>
            <a:prstGeom prst="ellips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8093" name="Line 27"/>
            <p:cNvSpPr>
              <a:spLocks noChangeShapeType="1"/>
            </p:cNvSpPr>
            <p:nvPr/>
          </p:nvSpPr>
          <p:spPr bwMode="auto">
            <a:xfrm>
              <a:off x="1152" y="1008"/>
              <a:ext cx="336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94" name="Rectangle 28"/>
            <p:cNvSpPr>
              <a:spLocks noChangeArrowheads="1"/>
            </p:cNvSpPr>
            <p:nvPr/>
          </p:nvSpPr>
          <p:spPr bwMode="auto">
            <a:xfrm>
              <a:off x="2784" y="3216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8095" name="Text Box 29"/>
            <p:cNvSpPr txBox="1">
              <a:spLocks noChangeArrowheads="1"/>
            </p:cNvSpPr>
            <p:nvPr/>
          </p:nvSpPr>
          <p:spPr bwMode="auto">
            <a:xfrm>
              <a:off x="2832" y="3216"/>
              <a:ext cx="288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&amp;</a:t>
              </a:r>
              <a:endParaRPr lang="en-US" altLang="zh-CN" b="1">
                <a:solidFill>
                  <a:srgbClr val="FFFF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88096" name="Oval 30"/>
            <p:cNvSpPr>
              <a:spLocks noChangeArrowheads="1"/>
            </p:cNvSpPr>
            <p:nvPr/>
          </p:nvSpPr>
          <p:spPr bwMode="auto">
            <a:xfrm>
              <a:off x="3168" y="3408"/>
              <a:ext cx="96" cy="96"/>
            </a:xfrm>
            <a:prstGeom prst="ellips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8097" name="Rectangle 31"/>
            <p:cNvSpPr>
              <a:spLocks noChangeArrowheads="1"/>
            </p:cNvSpPr>
            <p:nvPr/>
          </p:nvSpPr>
          <p:spPr bwMode="auto">
            <a:xfrm>
              <a:off x="2784" y="960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8098" name="Text Box 32"/>
            <p:cNvSpPr txBox="1">
              <a:spLocks noChangeArrowheads="1"/>
            </p:cNvSpPr>
            <p:nvPr/>
          </p:nvSpPr>
          <p:spPr bwMode="auto">
            <a:xfrm>
              <a:off x="2832" y="960"/>
              <a:ext cx="288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&amp;</a:t>
              </a:r>
              <a:endParaRPr lang="en-US" altLang="zh-CN" b="1">
                <a:solidFill>
                  <a:srgbClr val="FFFF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88099" name="Oval 33"/>
            <p:cNvSpPr>
              <a:spLocks noChangeArrowheads="1"/>
            </p:cNvSpPr>
            <p:nvPr/>
          </p:nvSpPr>
          <p:spPr bwMode="auto">
            <a:xfrm>
              <a:off x="3168" y="1152"/>
              <a:ext cx="96" cy="96"/>
            </a:xfrm>
            <a:prstGeom prst="ellips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8100" name="Rectangle 34"/>
            <p:cNvSpPr>
              <a:spLocks noChangeArrowheads="1"/>
            </p:cNvSpPr>
            <p:nvPr/>
          </p:nvSpPr>
          <p:spPr bwMode="auto">
            <a:xfrm>
              <a:off x="2784" y="2496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8101" name="Text Box 35"/>
            <p:cNvSpPr txBox="1">
              <a:spLocks noChangeArrowheads="1"/>
            </p:cNvSpPr>
            <p:nvPr/>
          </p:nvSpPr>
          <p:spPr bwMode="auto">
            <a:xfrm>
              <a:off x="2832" y="2496"/>
              <a:ext cx="288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&amp;</a:t>
              </a:r>
              <a:endParaRPr lang="en-US" altLang="zh-CN" b="1">
                <a:solidFill>
                  <a:srgbClr val="FFFF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88102" name="Oval 36"/>
            <p:cNvSpPr>
              <a:spLocks noChangeArrowheads="1"/>
            </p:cNvSpPr>
            <p:nvPr/>
          </p:nvSpPr>
          <p:spPr bwMode="auto">
            <a:xfrm>
              <a:off x="3168" y="2688"/>
              <a:ext cx="96" cy="96"/>
            </a:xfrm>
            <a:prstGeom prst="ellips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8103" name="Rectangle 37"/>
            <p:cNvSpPr>
              <a:spLocks noChangeArrowheads="1"/>
            </p:cNvSpPr>
            <p:nvPr/>
          </p:nvSpPr>
          <p:spPr bwMode="auto">
            <a:xfrm>
              <a:off x="2784" y="1728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8104" name="Text Box 38"/>
            <p:cNvSpPr txBox="1">
              <a:spLocks noChangeArrowheads="1"/>
            </p:cNvSpPr>
            <p:nvPr/>
          </p:nvSpPr>
          <p:spPr bwMode="auto">
            <a:xfrm>
              <a:off x="2832" y="1728"/>
              <a:ext cx="288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&amp;</a:t>
              </a:r>
              <a:endParaRPr lang="en-US" altLang="zh-CN" b="1">
                <a:solidFill>
                  <a:srgbClr val="FFFF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88105" name="Oval 39"/>
            <p:cNvSpPr>
              <a:spLocks noChangeArrowheads="1"/>
            </p:cNvSpPr>
            <p:nvPr/>
          </p:nvSpPr>
          <p:spPr bwMode="auto">
            <a:xfrm>
              <a:off x="3168" y="1920"/>
              <a:ext cx="96" cy="96"/>
            </a:xfrm>
            <a:prstGeom prst="ellips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8106" name="Rectangle 40"/>
            <p:cNvSpPr>
              <a:spLocks noChangeArrowheads="1"/>
            </p:cNvSpPr>
            <p:nvPr/>
          </p:nvSpPr>
          <p:spPr bwMode="auto">
            <a:xfrm>
              <a:off x="1536" y="1824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8107" name="Text Box 41"/>
            <p:cNvSpPr txBox="1">
              <a:spLocks noChangeArrowheads="1"/>
            </p:cNvSpPr>
            <p:nvPr/>
          </p:nvSpPr>
          <p:spPr bwMode="auto">
            <a:xfrm>
              <a:off x="1584" y="1824"/>
              <a:ext cx="288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&amp;</a:t>
              </a:r>
              <a:endParaRPr lang="en-US" altLang="zh-CN" b="1">
                <a:solidFill>
                  <a:srgbClr val="FFFF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88108" name="Oval 42"/>
            <p:cNvSpPr>
              <a:spLocks noChangeArrowheads="1"/>
            </p:cNvSpPr>
            <p:nvPr/>
          </p:nvSpPr>
          <p:spPr bwMode="auto">
            <a:xfrm>
              <a:off x="1920" y="2016"/>
              <a:ext cx="96" cy="96"/>
            </a:xfrm>
            <a:prstGeom prst="ellips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8109" name="Line 43"/>
            <p:cNvSpPr>
              <a:spLocks noChangeShapeType="1"/>
            </p:cNvSpPr>
            <p:nvPr/>
          </p:nvSpPr>
          <p:spPr bwMode="auto">
            <a:xfrm>
              <a:off x="1200" y="2064"/>
              <a:ext cx="336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10" name="Rectangle 44"/>
            <p:cNvSpPr>
              <a:spLocks noChangeArrowheads="1"/>
            </p:cNvSpPr>
            <p:nvPr/>
          </p:nvSpPr>
          <p:spPr bwMode="auto">
            <a:xfrm>
              <a:off x="1536" y="2832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8111" name="Text Box 45"/>
            <p:cNvSpPr txBox="1">
              <a:spLocks noChangeArrowheads="1"/>
            </p:cNvSpPr>
            <p:nvPr/>
          </p:nvSpPr>
          <p:spPr bwMode="auto">
            <a:xfrm>
              <a:off x="1584" y="2832"/>
              <a:ext cx="288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&amp;</a:t>
              </a:r>
              <a:endParaRPr lang="en-US" altLang="zh-CN" b="1">
                <a:solidFill>
                  <a:srgbClr val="FFFF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88112" name="Oval 46"/>
            <p:cNvSpPr>
              <a:spLocks noChangeArrowheads="1"/>
            </p:cNvSpPr>
            <p:nvPr/>
          </p:nvSpPr>
          <p:spPr bwMode="auto">
            <a:xfrm>
              <a:off x="1920" y="3024"/>
              <a:ext cx="96" cy="96"/>
            </a:xfrm>
            <a:prstGeom prst="ellips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8113" name="Line 47"/>
            <p:cNvSpPr>
              <a:spLocks noChangeShapeType="1"/>
            </p:cNvSpPr>
            <p:nvPr/>
          </p:nvSpPr>
          <p:spPr bwMode="auto">
            <a:xfrm>
              <a:off x="1200" y="3072"/>
              <a:ext cx="336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14" name="Line 48"/>
            <p:cNvSpPr>
              <a:spLocks noChangeShapeType="1"/>
            </p:cNvSpPr>
            <p:nvPr/>
          </p:nvSpPr>
          <p:spPr bwMode="auto">
            <a:xfrm>
              <a:off x="2016" y="3072"/>
              <a:ext cx="384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15" name="Line 49"/>
            <p:cNvSpPr>
              <a:spLocks noChangeShapeType="1"/>
            </p:cNvSpPr>
            <p:nvPr/>
          </p:nvSpPr>
          <p:spPr bwMode="auto">
            <a:xfrm flipV="1">
              <a:off x="2400" y="1392"/>
              <a:ext cx="0" cy="168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16" name="Line 50"/>
            <p:cNvSpPr>
              <a:spLocks noChangeShapeType="1"/>
            </p:cNvSpPr>
            <p:nvPr/>
          </p:nvSpPr>
          <p:spPr bwMode="auto">
            <a:xfrm>
              <a:off x="2400" y="2112"/>
              <a:ext cx="384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17" name="Line 51"/>
            <p:cNvSpPr>
              <a:spLocks noChangeShapeType="1"/>
            </p:cNvSpPr>
            <p:nvPr/>
          </p:nvSpPr>
          <p:spPr bwMode="auto">
            <a:xfrm>
              <a:off x="2400" y="1392"/>
              <a:ext cx="384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18" name="Line 52"/>
            <p:cNvSpPr>
              <a:spLocks noChangeShapeType="1"/>
            </p:cNvSpPr>
            <p:nvPr/>
          </p:nvSpPr>
          <p:spPr bwMode="auto">
            <a:xfrm>
              <a:off x="1968" y="1008"/>
              <a:ext cx="336" cy="0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19" name="Line 53"/>
            <p:cNvSpPr>
              <a:spLocks noChangeShapeType="1"/>
            </p:cNvSpPr>
            <p:nvPr/>
          </p:nvSpPr>
          <p:spPr bwMode="auto">
            <a:xfrm>
              <a:off x="2304" y="1008"/>
              <a:ext cx="0" cy="1584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20" name="Line 54"/>
            <p:cNvSpPr>
              <a:spLocks noChangeShapeType="1"/>
            </p:cNvSpPr>
            <p:nvPr/>
          </p:nvSpPr>
          <p:spPr bwMode="auto">
            <a:xfrm>
              <a:off x="2304" y="1824"/>
              <a:ext cx="480" cy="0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21" name="Line 55"/>
            <p:cNvSpPr>
              <a:spLocks noChangeShapeType="1"/>
            </p:cNvSpPr>
            <p:nvPr/>
          </p:nvSpPr>
          <p:spPr bwMode="auto">
            <a:xfrm>
              <a:off x="2304" y="2592"/>
              <a:ext cx="480" cy="0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22" name="Line 56"/>
            <p:cNvSpPr>
              <a:spLocks noChangeShapeType="1"/>
            </p:cNvSpPr>
            <p:nvPr/>
          </p:nvSpPr>
          <p:spPr bwMode="auto">
            <a:xfrm>
              <a:off x="2016" y="2064"/>
              <a:ext cx="144" cy="0"/>
            </a:xfrm>
            <a:prstGeom prst="line">
              <a:avLst/>
            </a:prstGeom>
            <a:noFill/>
            <a:ln w="28575" cap="sq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23" name="Line 57"/>
            <p:cNvSpPr>
              <a:spLocks noChangeShapeType="1"/>
            </p:cNvSpPr>
            <p:nvPr/>
          </p:nvSpPr>
          <p:spPr bwMode="auto">
            <a:xfrm flipH="1" flipV="1">
              <a:off x="2160" y="1056"/>
              <a:ext cx="0" cy="1824"/>
            </a:xfrm>
            <a:prstGeom prst="line">
              <a:avLst/>
            </a:prstGeom>
            <a:noFill/>
            <a:ln w="28575" cap="sq">
              <a:solidFill>
                <a:srgbClr val="FF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24" name="Line 58"/>
            <p:cNvSpPr>
              <a:spLocks noChangeShapeType="1"/>
            </p:cNvSpPr>
            <p:nvPr/>
          </p:nvSpPr>
          <p:spPr bwMode="auto">
            <a:xfrm>
              <a:off x="2160" y="1056"/>
              <a:ext cx="624" cy="0"/>
            </a:xfrm>
            <a:prstGeom prst="line">
              <a:avLst/>
            </a:prstGeom>
            <a:noFill/>
            <a:ln w="28575" cap="sq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25" name="Line 59"/>
            <p:cNvSpPr>
              <a:spLocks noChangeShapeType="1"/>
            </p:cNvSpPr>
            <p:nvPr/>
          </p:nvSpPr>
          <p:spPr bwMode="auto">
            <a:xfrm>
              <a:off x="2160" y="2880"/>
              <a:ext cx="624" cy="0"/>
            </a:xfrm>
            <a:prstGeom prst="line">
              <a:avLst/>
            </a:prstGeom>
            <a:noFill/>
            <a:ln w="28575" cap="sq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26" name="Line 60"/>
            <p:cNvSpPr>
              <a:spLocks noChangeShapeType="1"/>
            </p:cNvSpPr>
            <p:nvPr/>
          </p:nvSpPr>
          <p:spPr bwMode="auto">
            <a:xfrm>
              <a:off x="2448" y="1200"/>
              <a:ext cx="336" cy="0"/>
            </a:xfrm>
            <a:prstGeom prst="line">
              <a:avLst/>
            </a:prstGeom>
            <a:noFill/>
            <a:ln w="28575" cap="sq">
              <a:solidFill>
                <a:srgbClr val="FF99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27" name="Line 61"/>
            <p:cNvSpPr>
              <a:spLocks noChangeShapeType="1"/>
            </p:cNvSpPr>
            <p:nvPr/>
          </p:nvSpPr>
          <p:spPr bwMode="auto">
            <a:xfrm flipV="1">
              <a:off x="1248" y="672"/>
              <a:ext cx="0" cy="336"/>
            </a:xfrm>
            <a:prstGeom prst="line">
              <a:avLst/>
            </a:prstGeom>
            <a:noFill/>
            <a:ln w="28575" cap="sq">
              <a:solidFill>
                <a:srgbClr val="FF99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28" name="Line 62"/>
            <p:cNvSpPr>
              <a:spLocks noChangeShapeType="1"/>
            </p:cNvSpPr>
            <p:nvPr/>
          </p:nvSpPr>
          <p:spPr bwMode="auto">
            <a:xfrm>
              <a:off x="1248" y="672"/>
              <a:ext cx="1200" cy="0"/>
            </a:xfrm>
            <a:prstGeom prst="line">
              <a:avLst/>
            </a:prstGeom>
            <a:noFill/>
            <a:ln w="28575" cap="sq">
              <a:solidFill>
                <a:srgbClr val="FF99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29" name="Line 63"/>
            <p:cNvSpPr>
              <a:spLocks noChangeShapeType="1"/>
            </p:cNvSpPr>
            <p:nvPr/>
          </p:nvSpPr>
          <p:spPr bwMode="auto">
            <a:xfrm>
              <a:off x="2448" y="672"/>
              <a:ext cx="0" cy="528"/>
            </a:xfrm>
            <a:prstGeom prst="line">
              <a:avLst/>
            </a:prstGeom>
            <a:noFill/>
            <a:ln w="28575" cap="sq">
              <a:solidFill>
                <a:srgbClr val="FF99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30" name="Line 64"/>
            <p:cNvSpPr>
              <a:spLocks noChangeShapeType="1"/>
            </p:cNvSpPr>
            <p:nvPr/>
          </p:nvSpPr>
          <p:spPr bwMode="auto">
            <a:xfrm>
              <a:off x="2640" y="1200"/>
              <a:ext cx="0" cy="2112"/>
            </a:xfrm>
            <a:prstGeom prst="line">
              <a:avLst/>
            </a:prstGeom>
            <a:noFill/>
            <a:ln w="28575" cap="sq">
              <a:solidFill>
                <a:srgbClr val="FF99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31" name="Line 65"/>
            <p:cNvSpPr>
              <a:spLocks noChangeShapeType="1"/>
            </p:cNvSpPr>
            <p:nvPr/>
          </p:nvSpPr>
          <p:spPr bwMode="auto">
            <a:xfrm>
              <a:off x="2640" y="3312"/>
              <a:ext cx="144" cy="0"/>
            </a:xfrm>
            <a:prstGeom prst="line">
              <a:avLst/>
            </a:prstGeom>
            <a:noFill/>
            <a:ln w="28575" cap="sq">
              <a:solidFill>
                <a:srgbClr val="FF99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32" name="Line 66"/>
            <p:cNvSpPr>
              <a:spLocks noChangeShapeType="1"/>
            </p:cNvSpPr>
            <p:nvPr/>
          </p:nvSpPr>
          <p:spPr bwMode="auto">
            <a:xfrm>
              <a:off x="2544" y="3456"/>
              <a:ext cx="240" cy="0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33" name="Line 67"/>
            <p:cNvSpPr>
              <a:spLocks noChangeShapeType="1"/>
            </p:cNvSpPr>
            <p:nvPr/>
          </p:nvSpPr>
          <p:spPr bwMode="auto">
            <a:xfrm>
              <a:off x="2448" y="1968"/>
              <a:ext cx="336" cy="0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34" name="Line 68"/>
            <p:cNvSpPr>
              <a:spLocks noChangeShapeType="1"/>
            </p:cNvSpPr>
            <p:nvPr/>
          </p:nvSpPr>
          <p:spPr bwMode="auto">
            <a:xfrm flipV="1">
              <a:off x="1344" y="1680"/>
              <a:ext cx="0" cy="384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35" name="Line 69"/>
            <p:cNvSpPr>
              <a:spLocks noChangeShapeType="1"/>
            </p:cNvSpPr>
            <p:nvPr/>
          </p:nvSpPr>
          <p:spPr bwMode="auto">
            <a:xfrm>
              <a:off x="1344" y="1680"/>
              <a:ext cx="864" cy="0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36" name="Line 70"/>
            <p:cNvSpPr>
              <a:spLocks noChangeShapeType="1"/>
            </p:cNvSpPr>
            <p:nvPr/>
          </p:nvSpPr>
          <p:spPr bwMode="auto">
            <a:xfrm>
              <a:off x="2208" y="1680"/>
              <a:ext cx="0" cy="288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37" name="Line 71"/>
            <p:cNvSpPr>
              <a:spLocks noChangeShapeType="1"/>
            </p:cNvSpPr>
            <p:nvPr/>
          </p:nvSpPr>
          <p:spPr bwMode="auto">
            <a:xfrm>
              <a:off x="2208" y="1968"/>
              <a:ext cx="240" cy="0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38" name="Line 72"/>
            <p:cNvSpPr>
              <a:spLocks noChangeShapeType="1"/>
            </p:cNvSpPr>
            <p:nvPr/>
          </p:nvSpPr>
          <p:spPr bwMode="auto">
            <a:xfrm>
              <a:off x="2544" y="1968"/>
              <a:ext cx="0" cy="1488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39" name="Line 73"/>
            <p:cNvSpPr>
              <a:spLocks noChangeShapeType="1"/>
            </p:cNvSpPr>
            <p:nvPr/>
          </p:nvSpPr>
          <p:spPr bwMode="auto">
            <a:xfrm>
              <a:off x="2448" y="2736"/>
              <a:ext cx="336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40" name="Line 74"/>
            <p:cNvSpPr>
              <a:spLocks noChangeShapeType="1"/>
            </p:cNvSpPr>
            <p:nvPr/>
          </p:nvSpPr>
          <p:spPr bwMode="auto">
            <a:xfrm flipV="1">
              <a:off x="1344" y="2736"/>
              <a:ext cx="0" cy="336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41" name="Line 75"/>
            <p:cNvSpPr>
              <a:spLocks noChangeShapeType="1"/>
            </p:cNvSpPr>
            <p:nvPr/>
          </p:nvSpPr>
          <p:spPr bwMode="auto">
            <a:xfrm>
              <a:off x="1344" y="2736"/>
              <a:ext cx="1104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42" name="Line 76"/>
            <p:cNvSpPr>
              <a:spLocks noChangeShapeType="1"/>
            </p:cNvSpPr>
            <p:nvPr/>
          </p:nvSpPr>
          <p:spPr bwMode="auto">
            <a:xfrm>
              <a:off x="2448" y="2736"/>
              <a:ext cx="0" cy="912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43" name="Line 77"/>
            <p:cNvSpPr>
              <a:spLocks noChangeShapeType="1"/>
            </p:cNvSpPr>
            <p:nvPr/>
          </p:nvSpPr>
          <p:spPr bwMode="auto">
            <a:xfrm>
              <a:off x="2448" y="3648"/>
              <a:ext cx="336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44" name="Rectangle 78"/>
            <p:cNvSpPr>
              <a:spLocks noChangeArrowheads="1"/>
            </p:cNvSpPr>
            <p:nvPr/>
          </p:nvSpPr>
          <p:spPr bwMode="auto">
            <a:xfrm>
              <a:off x="4128" y="2064"/>
              <a:ext cx="528" cy="720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8145" name="Text Box 79"/>
            <p:cNvSpPr txBox="1">
              <a:spLocks noChangeArrowheads="1"/>
            </p:cNvSpPr>
            <p:nvPr/>
          </p:nvSpPr>
          <p:spPr bwMode="auto">
            <a:xfrm>
              <a:off x="4272" y="2112"/>
              <a:ext cx="288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" pitchFamily="18" charset="0"/>
                  <a:ea typeface="华文楷体" pitchFamily="2" charset="-122"/>
                </a:rPr>
                <a:t>&amp;</a:t>
              </a:r>
              <a:endParaRPr lang="en-US" altLang="zh-CN" b="1">
                <a:solidFill>
                  <a:srgbClr val="FFFF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88146" name="Oval 80"/>
            <p:cNvSpPr>
              <a:spLocks noChangeArrowheads="1"/>
            </p:cNvSpPr>
            <p:nvPr/>
          </p:nvSpPr>
          <p:spPr bwMode="auto">
            <a:xfrm>
              <a:off x="4656" y="2400"/>
              <a:ext cx="96" cy="96"/>
            </a:xfrm>
            <a:prstGeom prst="ellips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8147" name="Line 81"/>
            <p:cNvSpPr>
              <a:spLocks noChangeShapeType="1"/>
            </p:cNvSpPr>
            <p:nvPr/>
          </p:nvSpPr>
          <p:spPr bwMode="auto">
            <a:xfrm flipV="1">
              <a:off x="3600" y="2544"/>
              <a:ext cx="0" cy="192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48" name="Line 82"/>
            <p:cNvSpPr>
              <a:spLocks noChangeShapeType="1"/>
            </p:cNvSpPr>
            <p:nvPr/>
          </p:nvSpPr>
          <p:spPr bwMode="auto">
            <a:xfrm>
              <a:off x="3264" y="1200"/>
              <a:ext cx="576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49" name="Line 83"/>
            <p:cNvSpPr>
              <a:spLocks noChangeShapeType="1"/>
            </p:cNvSpPr>
            <p:nvPr/>
          </p:nvSpPr>
          <p:spPr bwMode="auto">
            <a:xfrm>
              <a:off x="3840" y="1200"/>
              <a:ext cx="0" cy="1056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50" name="Line 84"/>
            <p:cNvSpPr>
              <a:spLocks noChangeShapeType="1"/>
            </p:cNvSpPr>
            <p:nvPr/>
          </p:nvSpPr>
          <p:spPr bwMode="auto">
            <a:xfrm>
              <a:off x="3264" y="1968"/>
              <a:ext cx="336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51" name="Line 85"/>
            <p:cNvSpPr>
              <a:spLocks noChangeShapeType="1"/>
            </p:cNvSpPr>
            <p:nvPr/>
          </p:nvSpPr>
          <p:spPr bwMode="auto">
            <a:xfrm>
              <a:off x="3600" y="1968"/>
              <a:ext cx="0" cy="432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52" name="Line 86"/>
            <p:cNvSpPr>
              <a:spLocks noChangeShapeType="1"/>
            </p:cNvSpPr>
            <p:nvPr/>
          </p:nvSpPr>
          <p:spPr bwMode="auto">
            <a:xfrm>
              <a:off x="3600" y="2400"/>
              <a:ext cx="528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53" name="Line 87"/>
            <p:cNvSpPr>
              <a:spLocks noChangeShapeType="1"/>
            </p:cNvSpPr>
            <p:nvPr/>
          </p:nvSpPr>
          <p:spPr bwMode="auto">
            <a:xfrm>
              <a:off x="3264" y="2736"/>
              <a:ext cx="336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54" name="Line 88"/>
            <p:cNvSpPr>
              <a:spLocks noChangeShapeType="1"/>
            </p:cNvSpPr>
            <p:nvPr/>
          </p:nvSpPr>
          <p:spPr bwMode="auto">
            <a:xfrm>
              <a:off x="3600" y="2544"/>
              <a:ext cx="528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55" name="Line 89"/>
            <p:cNvSpPr>
              <a:spLocks noChangeShapeType="1"/>
            </p:cNvSpPr>
            <p:nvPr/>
          </p:nvSpPr>
          <p:spPr bwMode="auto">
            <a:xfrm flipV="1">
              <a:off x="3840" y="2688"/>
              <a:ext cx="0" cy="768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56" name="Line 90"/>
            <p:cNvSpPr>
              <a:spLocks noChangeShapeType="1"/>
            </p:cNvSpPr>
            <p:nvPr/>
          </p:nvSpPr>
          <p:spPr bwMode="auto">
            <a:xfrm>
              <a:off x="3840" y="2688"/>
              <a:ext cx="288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57" name="Line 91"/>
            <p:cNvSpPr>
              <a:spLocks noChangeShapeType="1"/>
            </p:cNvSpPr>
            <p:nvPr/>
          </p:nvSpPr>
          <p:spPr bwMode="auto">
            <a:xfrm>
              <a:off x="4752" y="2448"/>
              <a:ext cx="432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3048000" y="2743200"/>
            <a:ext cx="361950" cy="561975"/>
            <a:chOff x="1920" y="1728"/>
            <a:chExt cx="228" cy="354"/>
          </a:xfrm>
        </p:grpSpPr>
        <p:graphicFrame>
          <p:nvGraphicFramePr>
            <p:cNvPr id="88086" name="Object 93"/>
            <p:cNvGraphicFramePr>
              <a:graphicFrameLocks noChangeAspect="1"/>
            </p:cNvGraphicFramePr>
            <p:nvPr/>
          </p:nvGraphicFramePr>
          <p:xfrm>
            <a:off x="1968" y="1824"/>
            <a:ext cx="14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2" imgW="237969" imgH="295238" progId="PBrush">
                    <p:embed/>
                  </p:oleObj>
                </mc:Choice>
                <mc:Fallback>
                  <p:oleObj name="BMP 图象" r:id="rId2" imgW="237969" imgH="295238" progId="PBrush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824"/>
                          <a:ext cx="149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87" name="Rectangle 94"/>
            <p:cNvSpPr>
              <a:spLocks noChangeArrowheads="1"/>
            </p:cNvSpPr>
            <p:nvPr/>
          </p:nvSpPr>
          <p:spPr bwMode="auto">
            <a:xfrm>
              <a:off x="1920" y="1728"/>
              <a:ext cx="22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" pitchFamily="18" charset="0"/>
                  <a:ea typeface="华文楷体" pitchFamily="2" charset="-122"/>
                </a:rPr>
                <a:t>1</a:t>
              </a:r>
              <a:endParaRPr lang="en-US" altLang="zh-CN" sz="2800" b="1">
                <a:solidFill>
                  <a:srgbClr val="FF00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</p:grpSp>
      <p:grpSp>
        <p:nvGrpSpPr>
          <p:cNvPr id="7" name="Group 95"/>
          <p:cNvGrpSpPr>
            <a:grpSpLocks/>
          </p:cNvGrpSpPr>
          <p:nvPr/>
        </p:nvGrpSpPr>
        <p:grpSpPr bwMode="auto">
          <a:xfrm>
            <a:off x="5257800" y="3733800"/>
            <a:ext cx="361950" cy="561975"/>
            <a:chOff x="1920" y="1728"/>
            <a:chExt cx="228" cy="354"/>
          </a:xfrm>
        </p:grpSpPr>
        <p:graphicFrame>
          <p:nvGraphicFramePr>
            <p:cNvPr id="88084" name="Object 96"/>
            <p:cNvGraphicFramePr>
              <a:graphicFrameLocks noChangeAspect="1"/>
            </p:cNvGraphicFramePr>
            <p:nvPr/>
          </p:nvGraphicFramePr>
          <p:xfrm>
            <a:off x="1968" y="1824"/>
            <a:ext cx="14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4" imgW="237969" imgH="295238" progId="PBrush">
                    <p:embed/>
                  </p:oleObj>
                </mc:Choice>
                <mc:Fallback>
                  <p:oleObj name="BMP 图象" r:id="rId4" imgW="237969" imgH="295238" progId="PBrush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824"/>
                          <a:ext cx="149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85" name="Rectangle 97"/>
            <p:cNvSpPr>
              <a:spLocks noChangeArrowheads="1"/>
            </p:cNvSpPr>
            <p:nvPr/>
          </p:nvSpPr>
          <p:spPr bwMode="auto">
            <a:xfrm>
              <a:off x="1920" y="1728"/>
              <a:ext cx="22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" pitchFamily="18" charset="0"/>
                  <a:ea typeface="华文楷体" pitchFamily="2" charset="-122"/>
                </a:rPr>
                <a:t>0</a:t>
              </a:r>
              <a:endParaRPr lang="en-US" altLang="zh-CN" sz="2800" b="1">
                <a:solidFill>
                  <a:srgbClr val="FF00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</p:grpSp>
      <p:grpSp>
        <p:nvGrpSpPr>
          <p:cNvPr id="8" name="Group 98"/>
          <p:cNvGrpSpPr>
            <a:grpSpLocks/>
          </p:cNvGrpSpPr>
          <p:nvPr/>
        </p:nvGrpSpPr>
        <p:grpSpPr bwMode="auto">
          <a:xfrm>
            <a:off x="7620000" y="3352800"/>
            <a:ext cx="361950" cy="561975"/>
            <a:chOff x="1920" y="1728"/>
            <a:chExt cx="228" cy="354"/>
          </a:xfrm>
        </p:grpSpPr>
        <p:graphicFrame>
          <p:nvGraphicFramePr>
            <p:cNvPr id="88082" name="Object 99"/>
            <p:cNvGraphicFramePr>
              <a:graphicFrameLocks noChangeAspect="1"/>
            </p:cNvGraphicFramePr>
            <p:nvPr/>
          </p:nvGraphicFramePr>
          <p:xfrm>
            <a:off x="1968" y="1824"/>
            <a:ext cx="14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5" imgW="237969" imgH="295238" progId="PBrush">
                    <p:embed/>
                  </p:oleObj>
                </mc:Choice>
                <mc:Fallback>
                  <p:oleObj name="BMP 图象" r:id="rId5" imgW="237969" imgH="295238" progId="PBrush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824"/>
                          <a:ext cx="149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83" name="Rectangle 100"/>
            <p:cNvSpPr>
              <a:spLocks noChangeArrowheads="1"/>
            </p:cNvSpPr>
            <p:nvPr/>
          </p:nvSpPr>
          <p:spPr bwMode="auto">
            <a:xfrm>
              <a:off x="1920" y="1728"/>
              <a:ext cx="22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" pitchFamily="18" charset="0"/>
                  <a:ea typeface="华文楷体" pitchFamily="2" charset="-122"/>
                </a:rPr>
                <a:t>1</a:t>
              </a:r>
              <a:endParaRPr lang="en-US" altLang="zh-CN" sz="2800" b="1">
                <a:solidFill>
                  <a:srgbClr val="FF00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</p:grpSp>
      <p:grpSp>
        <p:nvGrpSpPr>
          <p:cNvPr id="9" name="Group 101"/>
          <p:cNvGrpSpPr>
            <a:grpSpLocks/>
          </p:cNvGrpSpPr>
          <p:nvPr/>
        </p:nvGrpSpPr>
        <p:grpSpPr bwMode="auto">
          <a:xfrm>
            <a:off x="1066800" y="2895600"/>
            <a:ext cx="361950" cy="561975"/>
            <a:chOff x="1920" y="1728"/>
            <a:chExt cx="228" cy="354"/>
          </a:xfrm>
        </p:grpSpPr>
        <p:graphicFrame>
          <p:nvGraphicFramePr>
            <p:cNvPr id="88080" name="Object 102"/>
            <p:cNvGraphicFramePr>
              <a:graphicFrameLocks noChangeAspect="1"/>
            </p:cNvGraphicFramePr>
            <p:nvPr/>
          </p:nvGraphicFramePr>
          <p:xfrm>
            <a:off x="1968" y="1824"/>
            <a:ext cx="14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6" imgW="237969" imgH="295238" progId="PBrush">
                    <p:embed/>
                  </p:oleObj>
                </mc:Choice>
                <mc:Fallback>
                  <p:oleObj name="BMP 图象" r:id="rId6" imgW="237969" imgH="295238" progId="PBrush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824"/>
                          <a:ext cx="149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81" name="Rectangle 103"/>
            <p:cNvSpPr>
              <a:spLocks noChangeArrowheads="1"/>
            </p:cNvSpPr>
            <p:nvPr/>
          </p:nvSpPr>
          <p:spPr bwMode="auto">
            <a:xfrm>
              <a:off x="1920" y="1728"/>
              <a:ext cx="22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" pitchFamily="18" charset="0"/>
                  <a:ea typeface="华文楷体" pitchFamily="2" charset="-122"/>
                </a:rPr>
                <a:t>0</a:t>
              </a:r>
              <a:endParaRPr lang="en-US" altLang="zh-CN" sz="2800" b="1">
                <a:solidFill>
                  <a:srgbClr val="FF0000"/>
                </a:solidFill>
                <a:latin typeface="" pitchFamily="18" charset="0"/>
                <a:ea typeface="华文楷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60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762000" y="533400"/>
            <a:ext cx="7772400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例 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3: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（自己看）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某工厂有</a:t>
            </a:r>
            <a:r>
              <a:rPr lang="en-US" altLang="zh-CN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三个车间和一个自备电站，站内有两台发电机</a:t>
            </a:r>
            <a:r>
              <a:rPr lang="en-US" altLang="zh-CN" sz="28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8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和</a:t>
            </a:r>
            <a:r>
              <a:rPr lang="en-US" altLang="zh-CN" sz="28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8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的容量是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的两倍。如果一个车间开工，只需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运行即可满足要求；如果两个车间开工，只需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运行，如果三个车间同时开工，则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和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均需运行。试画出控制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和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运行的逻辑图。</a:t>
            </a:r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609600" y="4800600"/>
            <a:ext cx="7696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设：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分别表示三个车间的开工状态：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开工为“</a:t>
            </a: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1”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，不开工为“</a:t>
            </a: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0”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en-US" altLang="zh-CN" sz="2800" b="1" i="1" dirty="0">
                <a:solidFill>
                  <a:srgbClr val="0033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800" b="1" baseline="-25000" dirty="0">
                <a:solidFill>
                  <a:srgbClr val="003366"/>
                </a:solidFill>
                <a:latin typeface="Times New Roman" pitchFamily="18" charset="0"/>
                <a:ea typeface=""/>
                <a:cs typeface="Times New Roman" pitchFamily="18" charset="0"/>
              </a:rPr>
              <a:t>1</a:t>
            </a:r>
            <a:r>
              <a:rPr lang="zh-CN" altLang="en-US" sz="2800" b="1">
                <a:solidFill>
                  <a:srgbClr val="0033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和</a:t>
            </a:r>
            <a:r>
              <a:rPr lang="zh-CN" altLang="en-US" sz="2800" b="1" i="1">
                <a:solidFill>
                  <a:srgbClr val="0033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0033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800" b="1" baseline="-25000" dirty="0">
                <a:solidFill>
                  <a:srgbClr val="003366"/>
                </a:solidFill>
                <a:latin typeface="Times New Roman" pitchFamily="18" charset="0"/>
                <a:ea typeface=""/>
                <a:cs typeface="Times New Roman" pitchFamily="18" charset="0"/>
              </a:rPr>
              <a:t>2</a:t>
            </a:r>
            <a:r>
              <a:rPr lang="zh-CN" altLang="en-US" sz="2800" b="1">
                <a:solidFill>
                  <a:srgbClr val="0033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运行为“</a:t>
            </a:r>
            <a:r>
              <a:rPr lang="en-US" altLang="zh-CN" sz="2800" b="1" dirty="0">
                <a:solidFill>
                  <a:srgbClr val="0033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1”</a:t>
            </a:r>
            <a:r>
              <a:rPr lang="zh-CN" altLang="en-US" sz="2800" b="1">
                <a:solidFill>
                  <a:srgbClr val="0033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，不运行为“</a:t>
            </a:r>
            <a:r>
              <a:rPr lang="en-US" altLang="zh-CN" sz="2800" b="1" dirty="0">
                <a:solidFill>
                  <a:srgbClr val="0033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0”</a:t>
            </a:r>
            <a:r>
              <a:rPr lang="zh-CN" altLang="en-US" sz="2800" b="1">
                <a:solidFill>
                  <a:srgbClr val="0033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zh-CN" altLang="en-US" sz="2800" b="1">
              <a:solidFill>
                <a:schemeClr val="accent2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685800" y="3429000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(1)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根据逻辑要求列状态表</a:t>
            </a: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685800" y="3886200"/>
            <a:ext cx="762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4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首先假设逻辑变量、逻辑函数取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0”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、“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1”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的含义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autoUpdateAnimBg="0"/>
      <p:bldP spid="190468" grpId="0" autoUpdateAnimBg="0"/>
      <p:bldP spid="19046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12668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dirty="0"/>
              <a:t>面三幅图中，只有</a:t>
            </a:r>
            <a:r>
              <a:rPr lang="en-US" altLang="zh-CN" sz="2800" dirty="0"/>
              <a:t>(</a:t>
            </a:r>
            <a:r>
              <a:rPr lang="zh-CN" altLang="zh-CN" sz="2800" dirty="0"/>
              <a:t>　　　　</a:t>
            </a:r>
            <a:r>
              <a:rPr lang="en-US" altLang="zh-CN" sz="2800" dirty="0"/>
              <a:t>)</a:t>
            </a:r>
            <a:r>
              <a:rPr lang="zh-CN" altLang="zh-CN" sz="2800" dirty="0"/>
              <a:t>为正脉冲信号。</a:t>
            </a:r>
            <a:endParaRPr lang="zh-CN" alt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圆角矩形 12"/>
          <p:cNvSpPr/>
          <p:nvPr>
            <p:custDataLst>
              <p:tags r:id="rId9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35760"/>
            <a:ext cx="3312368" cy="309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88518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762000" y="1066800"/>
            <a:ext cx="4267200" cy="306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15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逻辑要求：如果一个车间开工，只需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运行即可满足要求；如果两个车间开工，只需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运行，如果三个车间同时开工，则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和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  <a:cs typeface="Times New Roman" pitchFamily="18" charset="0"/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均需运行。</a:t>
            </a:r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609600" y="4343400"/>
            <a:ext cx="901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开工</a:t>
            </a:r>
            <a:endParaRPr lang="zh-CN" altLang="en-US" sz="3200" b="1">
              <a:solidFill>
                <a:srgbClr val="00CC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0116" name="Line 4"/>
          <p:cNvSpPr>
            <a:spLocks noChangeShapeType="1"/>
          </p:cNvSpPr>
          <p:nvPr/>
        </p:nvSpPr>
        <p:spPr bwMode="auto">
          <a:xfrm>
            <a:off x="1524000" y="4598988"/>
            <a:ext cx="381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1905000" y="4321175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“1”</a:t>
            </a:r>
            <a:endParaRPr lang="en-US" altLang="zh-CN" sz="3200" b="1" dirty="0">
              <a:solidFill>
                <a:srgbClr val="00CC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91494" name="Rectangle 6"/>
          <p:cNvSpPr>
            <a:spLocks noChangeArrowheads="1"/>
          </p:cNvSpPr>
          <p:nvPr/>
        </p:nvSpPr>
        <p:spPr bwMode="auto">
          <a:xfrm>
            <a:off x="2859088" y="4346575"/>
            <a:ext cx="1255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不开工</a:t>
            </a:r>
            <a:endParaRPr lang="zh-CN" altLang="en-US" sz="2800" b="1">
              <a:solidFill>
                <a:srgbClr val="00CC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4114800" y="4598988"/>
            <a:ext cx="381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496" name="Rectangle 8"/>
          <p:cNvSpPr>
            <a:spLocks noChangeArrowheads="1"/>
          </p:cNvSpPr>
          <p:nvPr/>
        </p:nvSpPr>
        <p:spPr bwMode="auto">
          <a:xfrm>
            <a:off x="4495800" y="43434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“0”</a:t>
            </a:r>
            <a:endParaRPr lang="en-US" altLang="zh-CN" sz="3200" b="1" dirty="0">
              <a:solidFill>
                <a:srgbClr val="00CC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91497" name="Rectangle 9"/>
          <p:cNvSpPr>
            <a:spLocks noChangeArrowheads="1"/>
          </p:cNvSpPr>
          <p:nvPr/>
        </p:nvSpPr>
        <p:spPr bwMode="auto">
          <a:xfrm>
            <a:off x="533400" y="51054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运行</a:t>
            </a:r>
          </a:p>
        </p:txBody>
      </p:sp>
      <p:sp>
        <p:nvSpPr>
          <p:cNvPr id="90122" name="Line 10"/>
          <p:cNvSpPr>
            <a:spLocks noChangeShapeType="1"/>
          </p:cNvSpPr>
          <p:nvPr/>
        </p:nvSpPr>
        <p:spPr bwMode="auto">
          <a:xfrm>
            <a:off x="1524000" y="5357813"/>
            <a:ext cx="381000" cy="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499" name="Rectangle 11"/>
          <p:cNvSpPr>
            <a:spLocks noChangeArrowheads="1"/>
          </p:cNvSpPr>
          <p:nvPr/>
        </p:nvSpPr>
        <p:spPr bwMode="auto">
          <a:xfrm>
            <a:off x="1905000" y="50800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“1”</a:t>
            </a:r>
          </a:p>
        </p:txBody>
      </p:sp>
      <p:sp>
        <p:nvSpPr>
          <p:cNvPr id="191500" name="Rectangle 12"/>
          <p:cNvSpPr>
            <a:spLocks noChangeArrowheads="1"/>
          </p:cNvSpPr>
          <p:nvPr/>
        </p:nvSpPr>
        <p:spPr bwMode="auto">
          <a:xfrm>
            <a:off x="2743200" y="51054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不运行</a:t>
            </a:r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4114800" y="5357813"/>
            <a:ext cx="381000" cy="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502" name="Rectangle 14"/>
          <p:cNvSpPr>
            <a:spLocks noChangeArrowheads="1"/>
          </p:cNvSpPr>
          <p:nvPr/>
        </p:nvSpPr>
        <p:spPr bwMode="auto">
          <a:xfrm>
            <a:off x="4495800" y="5053013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“0”</a:t>
            </a:r>
          </a:p>
        </p:txBody>
      </p:sp>
      <p:sp>
        <p:nvSpPr>
          <p:cNvPr id="191503" name="Text Box 15"/>
          <p:cNvSpPr txBox="1">
            <a:spLocks noChangeArrowheads="1"/>
          </p:cNvSpPr>
          <p:nvPr/>
        </p:nvSpPr>
        <p:spPr bwMode="auto">
          <a:xfrm>
            <a:off x="685800" y="623888"/>
            <a:ext cx="5100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(1) 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根据逻辑要求列状态表</a:t>
            </a:r>
          </a:p>
        </p:txBody>
      </p:sp>
      <p:grpSp>
        <p:nvGrpSpPr>
          <p:cNvPr id="90128" name="Group 16"/>
          <p:cNvGrpSpPr>
            <a:grpSpLocks/>
          </p:cNvGrpSpPr>
          <p:nvPr/>
        </p:nvGrpSpPr>
        <p:grpSpPr bwMode="auto">
          <a:xfrm>
            <a:off x="533400" y="5791200"/>
            <a:ext cx="4724400" cy="171450"/>
            <a:chOff x="336" y="3648"/>
            <a:chExt cx="2976" cy="108"/>
          </a:xfrm>
        </p:grpSpPr>
        <p:pic>
          <p:nvPicPr>
            <p:cNvPr id="90163" name="Picture 1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6" y="365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64" name="Picture 1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96" y="365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65" name="Picture 1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98" y="365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66" name="Picture 2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84" y="365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67" name="Picture 2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6" y="365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68" name="Picture 2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82" y="365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69" name="Picture 2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72" y="365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70" name="Picture 2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74" y="365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71" name="Picture 2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60" y="365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72" name="Picture 2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62" y="365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73" name="Picture 2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8" y="365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74" name="Picture 2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8" y="365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75" name="Picture 2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94" y="365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76" name="Picture 3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70" y="365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77" name="Picture 3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50" y="365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78" name="Picture 3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46" y="365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79" name="Picture 3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36" y="365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80" name="Picture 3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38" y="365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81" name="Picture 3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34" y="365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82" name="Picture 3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24" y="365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83" name="Picture 3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26" y="365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84" name="Picture 3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2" y="365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85" name="Picture 3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4" y="365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86" name="Picture 4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10" y="365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87" name="Picture 4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22" y="365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0188" name="Group 42"/>
            <p:cNvGrpSpPr>
              <a:grpSpLocks/>
            </p:cNvGrpSpPr>
            <p:nvPr/>
          </p:nvGrpSpPr>
          <p:grpSpPr bwMode="auto">
            <a:xfrm>
              <a:off x="336" y="3648"/>
              <a:ext cx="582" cy="102"/>
              <a:chOff x="4698" y="720"/>
              <a:chExt cx="582" cy="102"/>
            </a:xfrm>
          </p:grpSpPr>
          <p:pic>
            <p:nvPicPr>
              <p:cNvPr id="90189" name="Picture 43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0190" name="Picture 44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0191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0192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0193" name="Picture 4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0194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7010400" y="1905000"/>
            <a:ext cx="450850" cy="3340100"/>
            <a:chOff x="4320" y="1104"/>
            <a:chExt cx="284" cy="2104"/>
          </a:xfrm>
        </p:grpSpPr>
        <p:sp>
          <p:nvSpPr>
            <p:cNvPr id="90155" name="Rectangle 50"/>
            <p:cNvSpPr>
              <a:spLocks noChangeArrowheads="1"/>
            </p:cNvSpPr>
            <p:nvPr/>
          </p:nvSpPr>
          <p:spPr bwMode="auto">
            <a:xfrm>
              <a:off x="4368" y="110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90156" name="Rectangle 51"/>
            <p:cNvSpPr>
              <a:spLocks noChangeArrowheads="1"/>
            </p:cNvSpPr>
            <p:nvPr/>
          </p:nvSpPr>
          <p:spPr bwMode="auto">
            <a:xfrm>
              <a:off x="4364" y="240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0157" name="Rectangle 52"/>
            <p:cNvSpPr>
              <a:spLocks noChangeArrowheads="1"/>
            </p:cNvSpPr>
            <p:nvPr/>
          </p:nvSpPr>
          <p:spPr bwMode="auto">
            <a:xfrm>
              <a:off x="4364" y="264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0158" name="Rectangle 53"/>
            <p:cNvSpPr>
              <a:spLocks noChangeArrowheads="1"/>
            </p:cNvSpPr>
            <p:nvPr/>
          </p:nvSpPr>
          <p:spPr bwMode="auto">
            <a:xfrm>
              <a:off x="4364" y="288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0159" name="Rectangle 54"/>
            <p:cNvSpPr>
              <a:spLocks noChangeArrowheads="1"/>
            </p:cNvSpPr>
            <p:nvPr/>
          </p:nvSpPr>
          <p:spPr bwMode="auto">
            <a:xfrm>
              <a:off x="4320" y="1344"/>
              <a:ext cx="2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0</a:t>
              </a:r>
            </a:p>
          </p:txBody>
        </p:sp>
        <p:sp>
          <p:nvSpPr>
            <p:cNvPr id="90160" name="Rectangle 55"/>
            <p:cNvSpPr>
              <a:spLocks noChangeArrowheads="1"/>
            </p:cNvSpPr>
            <p:nvPr/>
          </p:nvSpPr>
          <p:spPr bwMode="auto">
            <a:xfrm>
              <a:off x="4320" y="1632"/>
              <a:ext cx="2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0</a:t>
              </a:r>
            </a:p>
          </p:txBody>
        </p:sp>
        <p:sp>
          <p:nvSpPr>
            <p:cNvPr id="90161" name="Rectangle 56"/>
            <p:cNvSpPr>
              <a:spLocks noChangeArrowheads="1"/>
            </p:cNvSpPr>
            <p:nvPr/>
          </p:nvSpPr>
          <p:spPr bwMode="auto">
            <a:xfrm>
              <a:off x="4320" y="1872"/>
              <a:ext cx="2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1</a:t>
              </a:r>
            </a:p>
          </p:txBody>
        </p:sp>
        <p:sp>
          <p:nvSpPr>
            <p:cNvPr id="90162" name="Rectangle 57"/>
            <p:cNvSpPr>
              <a:spLocks noChangeArrowheads="1"/>
            </p:cNvSpPr>
            <p:nvPr/>
          </p:nvSpPr>
          <p:spPr bwMode="auto">
            <a:xfrm>
              <a:off x="4320" y="2160"/>
              <a:ext cx="2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0</a:t>
              </a:r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7696200" y="1905000"/>
            <a:ext cx="500063" cy="3370263"/>
            <a:chOff x="4848" y="1200"/>
            <a:chExt cx="315" cy="2123"/>
          </a:xfrm>
        </p:grpSpPr>
        <p:sp>
          <p:nvSpPr>
            <p:cNvPr id="90147" name="Rectangle 59"/>
            <p:cNvSpPr>
              <a:spLocks noChangeArrowheads="1"/>
            </p:cNvSpPr>
            <p:nvPr/>
          </p:nvSpPr>
          <p:spPr bwMode="auto">
            <a:xfrm>
              <a:off x="4848" y="1440"/>
              <a:ext cx="2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1</a:t>
              </a:r>
            </a:p>
          </p:txBody>
        </p:sp>
        <p:sp>
          <p:nvSpPr>
            <p:cNvPr id="90148" name="Rectangle 60"/>
            <p:cNvSpPr>
              <a:spLocks noChangeArrowheads="1"/>
            </p:cNvSpPr>
            <p:nvPr/>
          </p:nvSpPr>
          <p:spPr bwMode="auto">
            <a:xfrm>
              <a:off x="4896" y="12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90149" name="Rectangle 61"/>
            <p:cNvSpPr>
              <a:spLocks noChangeArrowheads="1"/>
            </p:cNvSpPr>
            <p:nvPr/>
          </p:nvSpPr>
          <p:spPr bwMode="auto">
            <a:xfrm>
              <a:off x="4920" y="251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90150" name="Rectangle 62"/>
            <p:cNvSpPr>
              <a:spLocks noChangeArrowheads="1"/>
            </p:cNvSpPr>
            <p:nvPr/>
          </p:nvSpPr>
          <p:spPr bwMode="auto">
            <a:xfrm>
              <a:off x="4920" y="275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90151" name="Rectangle 63"/>
            <p:cNvSpPr>
              <a:spLocks noChangeArrowheads="1"/>
            </p:cNvSpPr>
            <p:nvPr/>
          </p:nvSpPr>
          <p:spPr bwMode="auto">
            <a:xfrm>
              <a:off x="4935" y="29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0152" name="Rectangle 64"/>
            <p:cNvSpPr>
              <a:spLocks noChangeArrowheads="1"/>
            </p:cNvSpPr>
            <p:nvPr/>
          </p:nvSpPr>
          <p:spPr bwMode="auto">
            <a:xfrm>
              <a:off x="4916" y="173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0153" name="Rectangle 65"/>
            <p:cNvSpPr>
              <a:spLocks noChangeArrowheads="1"/>
            </p:cNvSpPr>
            <p:nvPr/>
          </p:nvSpPr>
          <p:spPr bwMode="auto">
            <a:xfrm>
              <a:off x="4872" y="1988"/>
              <a:ext cx="2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0</a:t>
              </a:r>
            </a:p>
          </p:txBody>
        </p:sp>
        <p:sp>
          <p:nvSpPr>
            <p:cNvPr id="90154" name="Rectangle 66"/>
            <p:cNvSpPr>
              <a:spLocks noChangeArrowheads="1"/>
            </p:cNvSpPr>
            <p:nvPr/>
          </p:nvSpPr>
          <p:spPr bwMode="auto">
            <a:xfrm>
              <a:off x="4871" y="2256"/>
              <a:ext cx="2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1</a:t>
              </a:r>
            </a:p>
          </p:txBody>
        </p:sp>
      </p:grpSp>
      <p:grpSp>
        <p:nvGrpSpPr>
          <p:cNvPr id="90131" name="Group 67"/>
          <p:cNvGrpSpPr>
            <a:grpSpLocks/>
          </p:cNvGrpSpPr>
          <p:nvPr/>
        </p:nvGrpSpPr>
        <p:grpSpPr bwMode="auto">
          <a:xfrm>
            <a:off x="5334000" y="1295400"/>
            <a:ext cx="3559175" cy="3948113"/>
            <a:chOff x="3360" y="816"/>
            <a:chExt cx="2220" cy="2487"/>
          </a:xfrm>
        </p:grpSpPr>
        <p:grpSp>
          <p:nvGrpSpPr>
            <p:cNvPr id="90132" name="Group 68"/>
            <p:cNvGrpSpPr>
              <a:grpSpLocks/>
            </p:cNvGrpSpPr>
            <p:nvPr/>
          </p:nvGrpSpPr>
          <p:grpSpPr bwMode="auto">
            <a:xfrm>
              <a:off x="3360" y="816"/>
              <a:ext cx="2220" cy="2487"/>
              <a:chOff x="3360" y="816"/>
              <a:chExt cx="2220" cy="2487"/>
            </a:xfrm>
          </p:grpSpPr>
          <p:sp>
            <p:nvSpPr>
              <p:cNvPr id="90134" name="Rectangle 69"/>
              <p:cNvSpPr>
                <a:spLocks noChangeArrowheads="1"/>
              </p:cNvSpPr>
              <p:nvPr/>
            </p:nvSpPr>
            <p:spPr bwMode="auto">
              <a:xfrm>
                <a:off x="3456" y="2496"/>
                <a:ext cx="7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1   0   1</a:t>
                </a:r>
              </a:p>
            </p:txBody>
          </p:sp>
          <p:sp>
            <p:nvSpPr>
              <p:cNvPr id="90135" name="Rectangle 70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8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0   0   1 </a:t>
                </a:r>
              </a:p>
            </p:txBody>
          </p:sp>
          <p:sp>
            <p:nvSpPr>
              <p:cNvPr id="90136" name="Rectangle 71"/>
              <p:cNvSpPr>
                <a:spLocks noChangeArrowheads="1"/>
              </p:cNvSpPr>
              <p:nvPr/>
            </p:nvSpPr>
            <p:spPr bwMode="auto">
              <a:xfrm>
                <a:off x="3456" y="1709"/>
                <a:ext cx="8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0   1   0 </a:t>
                </a:r>
              </a:p>
            </p:txBody>
          </p:sp>
          <p:sp>
            <p:nvSpPr>
              <p:cNvPr id="90137" name="Rectangle 72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8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0   1   1 </a:t>
                </a:r>
              </a:p>
            </p:txBody>
          </p:sp>
          <p:sp>
            <p:nvSpPr>
              <p:cNvPr id="90138" name="Rectangle 73"/>
              <p:cNvSpPr>
                <a:spLocks noChangeArrowheads="1"/>
              </p:cNvSpPr>
              <p:nvPr/>
            </p:nvSpPr>
            <p:spPr bwMode="auto">
              <a:xfrm>
                <a:off x="3456" y="2237"/>
                <a:ext cx="89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1   0   0  </a:t>
                </a:r>
              </a:p>
            </p:txBody>
          </p:sp>
          <p:sp>
            <p:nvSpPr>
              <p:cNvPr id="90139" name="Rectangle 74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988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1   1   0</a:t>
                </a:r>
              </a:p>
            </p:txBody>
          </p:sp>
          <p:sp>
            <p:nvSpPr>
              <p:cNvPr id="90140" name="Rectangle 75"/>
              <p:cNvSpPr>
                <a:spLocks noChangeArrowheads="1"/>
              </p:cNvSpPr>
              <p:nvPr/>
            </p:nvSpPr>
            <p:spPr bwMode="auto">
              <a:xfrm>
                <a:off x="3456" y="2976"/>
                <a:ext cx="7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1   1   1</a:t>
                </a:r>
              </a:p>
            </p:txBody>
          </p:sp>
          <p:sp>
            <p:nvSpPr>
              <p:cNvPr id="90141" name="Rectangle 76"/>
              <p:cNvSpPr>
                <a:spLocks noChangeArrowheads="1"/>
              </p:cNvSpPr>
              <p:nvPr/>
            </p:nvSpPr>
            <p:spPr bwMode="auto">
              <a:xfrm>
                <a:off x="3456" y="1200"/>
                <a:ext cx="7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0   0   0</a:t>
                </a:r>
              </a:p>
            </p:txBody>
          </p:sp>
          <p:sp>
            <p:nvSpPr>
              <p:cNvPr id="90142" name="Line 77"/>
              <p:cNvSpPr>
                <a:spLocks noChangeShapeType="1"/>
              </p:cNvSpPr>
              <p:nvPr/>
            </p:nvSpPr>
            <p:spPr bwMode="auto">
              <a:xfrm>
                <a:off x="4416" y="816"/>
                <a:ext cx="0" cy="24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143" name="Line 78"/>
              <p:cNvSpPr>
                <a:spLocks noChangeShapeType="1"/>
              </p:cNvSpPr>
              <p:nvPr/>
            </p:nvSpPr>
            <p:spPr bwMode="auto">
              <a:xfrm>
                <a:off x="3408" y="816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144" name="Line 79"/>
              <p:cNvSpPr>
                <a:spLocks noChangeShapeType="1"/>
              </p:cNvSpPr>
              <p:nvPr/>
            </p:nvSpPr>
            <p:spPr bwMode="auto">
              <a:xfrm>
                <a:off x="3408" y="1200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145" name="Rectangle 80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22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A   B   C</a:t>
                </a: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    </a:t>
                </a: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G</a:t>
                </a:r>
                <a:r>
                  <a:rPr lang="en-US" altLang="zh-CN" sz="2800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    </a:t>
                </a: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G</a:t>
                </a:r>
                <a:r>
                  <a:rPr lang="en-US" altLang="zh-CN" sz="2800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</a:t>
                </a:r>
                <a:endParaRPr lang="en-US" altLang="zh-CN" sz="3200" b="1" baseline="-25000">
                  <a:solidFill>
                    <a:srgbClr val="003366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0146" name="Line 81"/>
              <p:cNvSpPr>
                <a:spLocks noChangeShapeType="1"/>
              </p:cNvSpPr>
              <p:nvPr/>
            </p:nvSpPr>
            <p:spPr bwMode="auto">
              <a:xfrm>
                <a:off x="4800" y="816"/>
                <a:ext cx="0" cy="24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0133" name="Line 82"/>
            <p:cNvSpPr>
              <a:spLocks noChangeShapeType="1"/>
            </p:cNvSpPr>
            <p:nvPr/>
          </p:nvSpPr>
          <p:spPr bwMode="auto">
            <a:xfrm>
              <a:off x="3504" y="3266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533400" y="642938"/>
            <a:ext cx="434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(2)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由状态表写出逻辑式</a:t>
            </a:r>
          </a:p>
        </p:txBody>
      </p:sp>
      <p:graphicFrame>
        <p:nvGraphicFramePr>
          <p:cNvPr id="192515" name="Object 3"/>
          <p:cNvGraphicFramePr>
            <a:graphicFrameLocks noChangeAspect="1"/>
          </p:cNvGraphicFramePr>
          <p:nvPr/>
        </p:nvGraphicFramePr>
        <p:xfrm>
          <a:off x="596900" y="1252538"/>
          <a:ext cx="4529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8840" imgH="286920" progId="Equation.3">
                  <p:embed/>
                </p:oleObj>
              </mc:Choice>
              <mc:Fallback>
                <p:oleObj name="Equation" r:id="rId2" imgW="2868840" imgH="28692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1252538"/>
                        <a:ext cx="45291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592138" y="1862138"/>
          <a:ext cx="489426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45160" imgH="286920" progId="Equation.3">
                  <p:embed/>
                </p:oleObj>
              </mc:Choice>
              <mc:Fallback>
                <p:oleObj name="Equation" r:id="rId4" imgW="2945160" imgH="28692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1862138"/>
                        <a:ext cx="4894262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15000" y="2776538"/>
            <a:ext cx="1371600" cy="2438400"/>
            <a:chOff x="3168" y="1584"/>
            <a:chExt cx="864" cy="1536"/>
          </a:xfrm>
        </p:grpSpPr>
        <p:sp>
          <p:nvSpPr>
            <p:cNvPr id="91208" name="Line 6"/>
            <p:cNvSpPr>
              <a:spLocks noChangeShapeType="1"/>
            </p:cNvSpPr>
            <p:nvPr/>
          </p:nvSpPr>
          <p:spPr bwMode="auto">
            <a:xfrm>
              <a:off x="3216" y="1584"/>
              <a:ext cx="816" cy="0"/>
            </a:xfrm>
            <a:prstGeom prst="line">
              <a:avLst/>
            </a:prstGeom>
            <a:noFill/>
            <a:ln w="28575" cap="sq">
              <a:solidFill>
                <a:srgbClr val="3399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209" name="Line 7"/>
            <p:cNvSpPr>
              <a:spLocks noChangeShapeType="1"/>
            </p:cNvSpPr>
            <p:nvPr/>
          </p:nvSpPr>
          <p:spPr bwMode="auto">
            <a:xfrm flipV="1">
              <a:off x="3216" y="1864"/>
              <a:ext cx="816" cy="8"/>
            </a:xfrm>
            <a:prstGeom prst="line">
              <a:avLst/>
            </a:prstGeom>
            <a:noFill/>
            <a:ln w="28575" cap="sq">
              <a:solidFill>
                <a:srgbClr val="3399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210" name="Line 8"/>
            <p:cNvSpPr>
              <a:spLocks noChangeShapeType="1"/>
            </p:cNvSpPr>
            <p:nvPr/>
          </p:nvSpPr>
          <p:spPr bwMode="auto">
            <a:xfrm>
              <a:off x="3216" y="2400"/>
              <a:ext cx="816" cy="0"/>
            </a:xfrm>
            <a:prstGeom prst="line">
              <a:avLst/>
            </a:prstGeom>
            <a:noFill/>
            <a:ln w="28575" cap="sq">
              <a:solidFill>
                <a:srgbClr val="3399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211" name="Line 9"/>
            <p:cNvSpPr>
              <a:spLocks noChangeShapeType="1"/>
            </p:cNvSpPr>
            <p:nvPr/>
          </p:nvSpPr>
          <p:spPr bwMode="auto">
            <a:xfrm>
              <a:off x="3168" y="3120"/>
              <a:ext cx="864" cy="0"/>
            </a:xfrm>
            <a:prstGeom prst="line">
              <a:avLst/>
            </a:prstGeom>
            <a:noFill/>
            <a:ln w="28575" cap="sq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715000" y="3614738"/>
            <a:ext cx="1981200" cy="1600200"/>
            <a:chOff x="3264" y="2112"/>
            <a:chExt cx="1248" cy="1008"/>
          </a:xfrm>
        </p:grpSpPr>
        <p:sp>
          <p:nvSpPr>
            <p:cNvPr id="91204" name="Line 11"/>
            <p:cNvSpPr>
              <a:spLocks noChangeShapeType="1"/>
            </p:cNvSpPr>
            <p:nvPr/>
          </p:nvSpPr>
          <p:spPr bwMode="auto">
            <a:xfrm>
              <a:off x="3264" y="2112"/>
              <a:ext cx="124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05" name="Line 12"/>
            <p:cNvSpPr>
              <a:spLocks noChangeShapeType="1"/>
            </p:cNvSpPr>
            <p:nvPr/>
          </p:nvSpPr>
          <p:spPr bwMode="auto">
            <a:xfrm>
              <a:off x="3264" y="2640"/>
              <a:ext cx="124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06" name="Line 13"/>
            <p:cNvSpPr>
              <a:spLocks noChangeShapeType="1"/>
            </p:cNvSpPr>
            <p:nvPr/>
          </p:nvSpPr>
          <p:spPr bwMode="auto">
            <a:xfrm>
              <a:off x="3264" y="2880"/>
              <a:ext cx="124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07" name="Line 14"/>
            <p:cNvSpPr>
              <a:spLocks noChangeShapeType="1"/>
            </p:cNvSpPr>
            <p:nvPr/>
          </p:nvSpPr>
          <p:spPr bwMode="auto">
            <a:xfrm>
              <a:off x="3264" y="3120"/>
              <a:ext cx="124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066800" y="4148138"/>
            <a:ext cx="3352800" cy="1871662"/>
            <a:chOff x="720" y="2304"/>
            <a:chExt cx="2112" cy="1179"/>
          </a:xfrm>
        </p:grpSpPr>
        <p:grpSp>
          <p:nvGrpSpPr>
            <p:cNvPr id="91181" name="Group 16"/>
            <p:cNvGrpSpPr>
              <a:grpSpLocks/>
            </p:cNvGrpSpPr>
            <p:nvPr/>
          </p:nvGrpSpPr>
          <p:grpSpPr bwMode="auto">
            <a:xfrm>
              <a:off x="720" y="2304"/>
              <a:ext cx="2112" cy="1179"/>
              <a:chOff x="1152" y="1584"/>
              <a:chExt cx="2112" cy="1179"/>
            </a:xfrm>
          </p:grpSpPr>
          <p:sp>
            <p:nvSpPr>
              <p:cNvPr id="91185" name="Line 17"/>
              <p:cNvSpPr>
                <a:spLocks noChangeShapeType="1"/>
              </p:cNvSpPr>
              <p:nvPr/>
            </p:nvSpPr>
            <p:spPr bwMode="auto">
              <a:xfrm flipH="1" flipV="1">
                <a:off x="1296" y="1754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186" name="Text Box 18"/>
              <p:cNvSpPr txBox="1">
                <a:spLocks noChangeArrowheads="1"/>
              </p:cNvSpPr>
              <p:nvPr/>
            </p:nvSpPr>
            <p:spPr bwMode="auto">
              <a:xfrm>
                <a:off x="1152" y="1728"/>
                <a:ext cx="336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</a:t>
                </a:r>
                <a:endPara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1187" name="Text Box 19"/>
              <p:cNvSpPr txBox="1">
                <a:spLocks noChangeArrowheads="1"/>
              </p:cNvSpPr>
              <p:nvPr/>
            </p:nvSpPr>
            <p:spPr bwMode="auto">
              <a:xfrm>
                <a:off x="1296" y="1584"/>
                <a:ext cx="432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BC</a:t>
                </a:r>
                <a:endPara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1188" name="Rectangle 20"/>
              <p:cNvSpPr>
                <a:spLocks noChangeArrowheads="1"/>
              </p:cNvSpPr>
              <p:nvPr/>
            </p:nvSpPr>
            <p:spPr bwMode="auto">
              <a:xfrm>
                <a:off x="1536" y="1995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1189" name="Line 21"/>
              <p:cNvSpPr>
                <a:spLocks noChangeShapeType="1"/>
              </p:cNvSpPr>
              <p:nvPr/>
            </p:nvSpPr>
            <p:spPr bwMode="auto">
              <a:xfrm>
                <a:off x="1536" y="2379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190" name="Line 22"/>
              <p:cNvSpPr>
                <a:spLocks noChangeShapeType="1"/>
              </p:cNvSpPr>
              <p:nvPr/>
            </p:nvSpPr>
            <p:spPr bwMode="auto">
              <a:xfrm>
                <a:off x="1968" y="1995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191" name="Text Box 23"/>
              <p:cNvSpPr txBox="1">
                <a:spLocks noChangeArrowheads="1"/>
              </p:cNvSpPr>
              <p:nvPr/>
            </p:nvSpPr>
            <p:spPr bwMode="auto">
              <a:xfrm>
                <a:off x="1536" y="1728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00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1192" name="Text Box 24"/>
              <p:cNvSpPr txBox="1">
                <a:spLocks noChangeArrowheads="1"/>
              </p:cNvSpPr>
              <p:nvPr/>
            </p:nvSpPr>
            <p:spPr bwMode="auto">
              <a:xfrm>
                <a:off x="1248" y="2400"/>
                <a:ext cx="3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1193" name="Text Box 25"/>
              <p:cNvSpPr txBox="1">
                <a:spLocks noChangeArrowheads="1"/>
              </p:cNvSpPr>
              <p:nvPr/>
            </p:nvSpPr>
            <p:spPr bwMode="auto">
              <a:xfrm>
                <a:off x="1248" y="2043"/>
                <a:ext cx="336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  <a:endPara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1194" name="Rectangle 26"/>
              <p:cNvSpPr>
                <a:spLocks noChangeArrowheads="1"/>
              </p:cNvSpPr>
              <p:nvPr/>
            </p:nvSpPr>
            <p:spPr bwMode="auto">
              <a:xfrm>
                <a:off x="2400" y="1995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1195" name="Line 27"/>
              <p:cNvSpPr>
                <a:spLocks noChangeShapeType="1"/>
              </p:cNvSpPr>
              <p:nvPr/>
            </p:nvSpPr>
            <p:spPr bwMode="auto">
              <a:xfrm>
                <a:off x="2400" y="2379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196" name="Line 28"/>
              <p:cNvSpPr>
                <a:spLocks noChangeShapeType="1"/>
              </p:cNvSpPr>
              <p:nvPr/>
            </p:nvSpPr>
            <p:spPr bwMode="auto">
              <a:xfrm>
                <a:off x="2832" y="1995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197" name="Text Box 29"/>
              <p:cNvSpPr txBox="1">
                <a:spLocks noChangeArrowheads="1"/>
              </p:cNvSpPr>
              <p:nvPr/>
            </p:nvSpPr>
            <p:spPr bwMode="auto">
              <a:xfrm>
                <a:off x="1968" y="1707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01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1198" name="Text Box 30"/>
              <p:cNvSpPr txBox="1">
                <a:spLocks noChangeArrowheads="1"/>
              </p:cNvSpPr>
              <p:nvPr/>
            </p:nvSpPr>
            <p:spPr bwMode="auto">
              <a:xfrm>
                <a:off x="2400" y="1707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11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1199" name="Text Box 31"/>
              <p:cNvSpPr txBox="1">
                <a:spLocks noChangeArrowheads="1"/>
              </p:cNvSpPr>
              <p:nvPr/>
            </p:nvSpPr>
            <p:spPr bwMode="auto">
              <a:xfrm>
                <a:off x="2832" y="1707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10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1200" name="Rectangle 32"/>
              <p:cNvSpPr>
                <a:spLocks noChangeArrowheads="1"/>
              </p:cNvSpPr>
              <p:nvPr/>
            </p:nvSpPr>
            <p:spPr bwMode="auto">
              <a:xfrm>
                <a:off x="2496" y="2016"/>
                <a:ext cx="1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1201" name="Rectangle 33"/>
              <p:cNvSpPr>
                <a:spLocks noChangeArrowheads="1"/>
              </p:cNvSpPr>
              <p:nvPr/>
            </p:nvSpPr>
            <p:spPr bwMode="auto">
              <a:xfrm>
                <a:off x="2928" y="2400"/>
                <a:ext cx="1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1202" name="Rectangle 34"/>
              <p:cNvSpPr>
                <a:spLocks noChangeArrowheads="1"/>
              </p:cNvSpPr>
              <p:nvPr/>
            </p:nvSpPr>
            <p:spPr bwMode="auto">
              <a:xfrm>
                <a:off x="2112" y="2400"/>
                <a:ext cx="1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1203" name="Rectangle 35"/>
              <p:cNvSpPr>
                <a:spLocks noChangeArrowheads="1"/>
              </p:cNvSpPr>
              <p:nvPr/>
            </p:nvSpPr>
            <p:spPr bwMode="auto">
              <a:xfrm>
                <a:off x="2496" y="2400"/>
                <a:ext cx="1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en-US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endParaRPr lang="en-US" altLang="zh-CN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91182" name="Oval 36"/>
            <p:cNvSpPr>
              <a:spLocks noChangeArrowheads="1"/>
            </p:cNvSpPr>
            <p:nvPr/>
          </p:nvSpPr>
          <p:spPr bwMode="auto">
            <a:xfrm>
              <a:off x="2064" y="2784"/>
              <a:ext cx="240" cy="62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91183" name="Oval 37"/>
            <p:cNvSpPr>
              <a:spLocks noChangeArrowheads="1"/>
            </p:cNvSpPr>
            <p:nvPr/>
          </p:nvSpPr>
          <p:spPr bwMode="auto">
            <a:xfrm>
              <a:off x="1632" y="3168"/>
              <a:ext cx="720" cy="24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91184" name="Oval 38"/>
            <p:cNvSpPr>
              <a:spLocks noChangeArrowheads="1"/>
            </p:cNvSpPr>
            <p:nvPr/>
          </p:nvSpPr>
          <p:spPr bwMode="auto">
            <a:xfrm>
              <a:off x="2016" y="3168"/>
              <a:ext cx="720" cy="24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192551" name="Rectangle 39"/>
          <p:cNvSpPr>
            <a:spLocks noChangeArrowheads="1"/>
          </p:cNvSpPr>
          <p:nvPr/>
        </p:nvSpPr>
        <p:spPr bwMode="auto">
          <a:xfrm>
            <a:off x="533400" y="3538538"/>
            <a:ext cx="411321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或由卡图诺可得相同结果</a:t>
            </a:r>
          </a:p>
        </p:txBody>
      </p:sp>
      <p:graphicFrame>
        <p:nvGraphicFramePr>
          <p:cNvPr id="192552" name="Object 40"/>
          <p:cNvGraphicFramePr>
            <a:graphicFrameLocks noChangeAspect="1"/>
          </p:cNvGraphicFramePr>
          <p:nvPr/>
        </p:nvGraphicFramePr>
        <p:xfrm>
          <a:off x="990600" y="3043238"/>
          <a:ext cx="3276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49960" imgH="267840" progId="Equation.3">
                  <p:embed/>
                </p:oleObj>
              </mc:Choice>
              <mc:Fallback>
                <p:oleObj name="Equation" r:id="rId6" imgW="1749960" imgH="26784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3238"/>
                        <a:ext cx="3276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53" name="Text Box 41"/>
          <p:cNvSpPr txBox="1">
            <a:spLocks noChangeArrowheads="1"/>
          </p:cNvSpPr>
          <p:nvPr/>
        </p:nvSpPr>
        <p:spPr bwMode="auto">
          <a:xfrm>
            <a:off x="457200" y="2471738"/>
            <a:ext cx="350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(3)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化简逻辑式可得：</a:t>
            </a:r>
          </a:p>
        </p:txBody>
      </p:sp>
      <p:grpSp>
        <p:nvGrpSpPr>
          <p:cNvPr id="91147" name="Group 42"/>
          <p:cNvGrpSpPr>
            <a:grpSpLocks/>
          </p:cNvGrpSpPr>
          <p:nvPr/>
        </p:nvGrpSpPr>
        <p:grpSpPr bwMode="auto">
          <a:xfrm>
            <a:off x="5638800" y="1328738"/>
            <a:ext cx="3200400" cy="3979862"/>
            <a:chOff x="3456" y="837"/>
            <a:chExt cx="2016" cy="2507"/>
          </a:xfrm>
        </p:grpSpPr>
        <p:grpSp>
          <p:nvGrpSpPr>
            <p:cNvPr id="91148" name="Group 43"/>
            <p:cNvGrpSpPr>
              <a:grpSpLocks/>
            </p:cNvGrpSpPr>
            <p:nvPr/>
          </p:nvGrpSpPr>
          <p:grpSpPr bwMode="auto">
            <a:xfrm>
              <a:off x="3456" y="837"/>
              <a:ext cx="2016" cy="2507"/>
              <a:chOff x="3360" y="816"/>
              <a:chExt cx="2016" cy="2507"/>
            </a:xfrm>
          </p:grpSpPr>
          <p:sp>
            <p:nvSpPr>
              <p:cNvPr id="91150" name="Rectangle 44"/>
              <p:cNvSpPr>
                <a:spLocks noChangeArrowheads="1"/>
              </p:cNvSpPr>
              <p:nvPr/>
            </p:nvSpPr>
            <p:spPr bwMode="auto">
              <a:xfrm>
                <a:off x="3456" y="2496"/>
                <a:ext cx="7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1   0   1</a:t>
                </a:r>
              </a:p>
            </p:txBody>
          </p:sp>
          <p:sp>
            <p:nvSpPr>
              <p:cNvPr id="91151" name="Rectangle 45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8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0   0   1 </a:t>
                </a:r>
              </a:p>
            </p:txBody>
          </p:sp>
          <p:sp>
            <p:nvSpPr>
              <p:cNvPr id="91152" name="Rectangle 46"/>
              <p:cNvSpPr>
                <a:spLocks noChangeArrowheads="1"/>
              </p:cNvSpPr>
              <p:nvPr/>
            </p:nvSpPr>
            <p:spPr bwMode="auto">
              <a:xfrm>
                <a:off x="3456" y="1709"/>
                <a:ext cx="8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0   1   0 </a:t>
                </a:r>
              </a:p>
            </p:txBody>
          </p:sp>
          <p:sp>
            <p:nvSpPr>
              <p:cNvPr id="91153" name="Rectangle 47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8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0   1   1 </a:t>
                </a:r>
              </a:p>
            </p:txBody>
          </p:sp>
          <p:sp>
            <p:nvSpPr>
              <p:cNvPr id="91154" name="Rectangle 48"/>
              <p:cNvSpPr>
                <a:spLocks noChangeArrowheads="1"/>
              </p:cNvSpPr>
              <p:nvPr/>
            </p:nvSpPr>
            <p:spPr bwMode="auto">
              <a:xfrm>
                <a:off x="3456" y="2237"/>
                <a:ext cx="9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1   0   0  </a:t>
                </a:r>
              </a:p>
            </p:txBody>
          </p:sp>
          <p:sp>
            <p:nvSpPr>
              <p:cNvPr id="91155" name="Rectangle 49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7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1   1   0</a:t>
                </a:r>
              </a:p>
            </p:txBody>
          </p:sp>
          <p:sp>
            <p:nvSpPr>
              <p:cNvPr id="91156" name="Rectangle 50"/>
              <p:cNvSpPr>
                <a:spLocks noChangeArrowheads="1"/>
              </p:cNvSpPr>
              <p:nvPr/>
            </p:nvSpPr>
            <p:spPr bwMode="auto">
              <a:xfrm>
                <a:off x="3456" y="2976"/>
                <a:ext cx="7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1   1   1</a:t>
                </a:r>
              </a:p>
            </p:txBody>
          </p:sp>
          <p:sp>
            <p:nvSpPr>
              <p:cNvPr id="91157" name="Rectangle 51"/>
              <p:cNvSpPr>
                <a:spLocks noChangeArrowheads="1"/>
              </p:cNvSpPr>
              <p:nvPr/>
            </p:nvSpPr>
            <p:spPr bwMode="auto">
              <a:xfrm>
                <a:off x="3456" y="1200"/>
                <a:ext cx="7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0   0   0</a:t>
                </a:r>
              </a:p>
            </p:txBody>
          </p:sp>
          <p:grpSp>
            <p:nvGrpSpPr>
              <p:cNvPr id="91158" name="Group 52"/>
              <p:cNvGrpSpPr>
                <a:grpSpLocks/>
              </p:cNvGrpSpPr>
              <p:nvPr/>
            </p:nvGrpSpPr>
            <p:grpSpPr bwMode="auto">
              <a:xfrm>
                <a:off x="4416" y="1200"/>
                <a:ext cx="284" cy="2104"/>
                <a:chOff x="4320" y="1104"/>
                <a:chExt cx="284" cy="2104"/>
              </a:xfrm>
            </p:grpSpPr>
            <p:sp>
              <p:nvSpPr>
                <p:cNvPr id="91173" name="Rectangle 53"/>
                <p:cNvSpPr>
                  <a:spLocks noChangeArrowheads="1"/>
                </p:cNvSpPr>
                <p:nvPr/>
              </p:nvSpPr>
              <p:spPr bwMode="auto">
                <a:xfrm>
                  <a:off x="4368" y="1104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CC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91174" name="Rectangle 54"/>
                <p:cNvSpPr>
                  <a:spLocks noChangeArrowheads="1"/>
                </p:cNvSpPr>
                <p:nvPr/>
              </p:nvSpPr>
              <p:spPr bwMode="auto">
                <a:xfrm>
                  <a:off x="4364" y="2401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CC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91175" name="Rectangle 55"/>
                <p:cNvSpPr>
                  <a:spLocks noChangeArrowheads="1"/>
                </p:cNvSpPr>
                <p:nvPr/>
              </p:nvSpPr>
              <p:spPr bwMode="auto">
                <a:xfrm>
                  <a:off x="4364" y="2641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CC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91176" name="Rectangle 56"/>
                <p:cNvSpPr>
                  <a:spLocks noChangeArrowheads="1"/>
                </p:cNvSpPr>
                <p:nvPr/>
              </p:nvSpPr>
              <p:spPr bwMode="auto">
                <a:xfrm>
                  <a:off x="4364" y="2881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CC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91177" name="Rectangle 57"/>
                <p:cNvSpPr>
                  <a:spLocks noChangeArrowheads="1"/>
                </p:cNvSpPr>
                <p:nvPr/>
              </p:nvSpPr>
              <p:spPr bwMode="auto">
                <a:xfrm>
                  <a:off x="4320" y="1344"/>
                  <a:ext cx="28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CC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 0</a:t>
                  </a:r>
                </a:p>
              </p:txBody>
            </p:sp>
            <p:sp>
              <p:nvSpPr>
                <p:cNvPr id="91178" name="Rectangle 58"/>
                <p:cNvSpPr>
                  <a:spLocks noChangeArrowheads="1"/>
                </p:cNvSpPr>
                <p:nvPr/>
              </p:nvSpPr>
              <p:spPr bwMode="auto">
                <a:xfrm>
                  <a:off x="4320" y="1632"/>
                  <a:ext cx="28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CC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 0</a:t>
                  </a:r>
                </a:p>
              </p:txBody>
            </p:sp>
            <p:sp>
              <p:nvSpPr>
                <p:cNvPr id="91179" name="Rectangle 59"/>
                <p:cNvSpPr>
                  <a:spLocks noChangeArrowheads="1"/>
                </p:cNvSpPr>
                <p:nvPr/>
              </p:nvSpPr>
              <p:spPr bwMode="auto">
                <a:xfrm>
                  <a:off x="4320" y="1872"/>
                  <a:ext cx="28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CC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 1</a:t>
                  </a:r>
                </a:p>
              </p:txBody>
            </p:sp>
            <p:sp>
              <p:nvSpPr>
                <p:cNvPr id="91180" name="Rectangle 60"/>
                <p:cNvSpPr>
                  <a:spLocks noChangeArrowheads="1"/>
                </p:cNvSpPr>
                <p:nvPr/>
              </p:nvSpPr>
              <p:spPr bwMode="auto">
                <a:xfrm>
                  <a:off x="4320" y="2160"/>
                  <a:ext cx="28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CC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 0</a:t>
                  </a:r>
                </a:p>
              </p:txBody>
            </p:sp>
          </p:grpSp>
          <p:sp>
            <p:nvSpPr>
              <p:cNvPr id="91159" name="Line 61"/>
              <p:cNvSpPr>
                <a:spLocks noChangeShapeType="1"/>
              </p:cNvSpPr>
              <p:nvPr/>
            </p:nvSpPr>
            <p:spPr bwMode="auto">
              <a:xfrm>
                <a:off x="4416" y="816"/>
                <a:ext cx="0" cy="24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160" name="Line 62"/>
              <p:cNvSpPr>
                <a:spLocks noChangeShapeType="1"/>
              </p:cNvSpPr>
              <p:nvPr/>
            </p:nvSpPr>
            <p:spPr bwMode="auto">
              <a:xfrm>
                <a:off x="3408" y="816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161" name="Line 63"/>
              <p:cNvSpPr>
                <a:spLocks noChangeShapeType="1"/>
              </p:cNvSpPr>
              <p:nvPr/>
            </p:nvSpPr>
            <p:spPr bwMode="auto">
              <a:xfrm>
                <a:off x="3408" y="1200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162" name="Rectangle 64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0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   B   C</a:t>
                </a: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    </a:t>
                </a: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G</a:t>
                </a:r>
                <a:r>
                  <a:rPr lang="en-US" altLang="zh-CN" sz="2800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 </a:t>
                </a:r>
                <a:r>
                  <a:rPr lang="en-US" altLang="zh-CN" sz="2800" b="1" i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   </a:t>
                </a:r>
                <a:r>
                  <a:rPr lang="en-US" altLang="zh-CN" sz="28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G</a:t>
                </a:r>
                <a:r>
                  <a:rPr lang="en-US" altLang="zh-CN" sz="2800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</a:t>
                </a:r>
                <a:endParaRPr lang="en-US" altLang="zh-CN" sz="3200" b="1" baseline="-25000">
                  <a:solidFill>
                    <a:srgbClr val="003366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1163" name="Line 65"/>
              <p:cNvSpPr>
                <a:spLocks noChangeShapeType="1"/>
              </p:cNvSpPr>
              <p:nvPr/>
            </p:nvSpPr>
            <p:spPr bwMode="auto">
              <a:xfrm>
                <a:off x="4800" y="816"/>
                <a:ext cx="0" cy="24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91164" name="Group 66"/>
              <p:cNvGrpSpPr>
                <a:grpSpLocks/>
              </p:cNvGrpSpPr>
              <p:nvPr/>
            </p:nvGrpSpPr>
            <p:grpSpPr bwMode="auto">
              <a:xfrm>
                <a:off x="4848" y="1200"/>
                <a:ext cx="315" cy="2123"/>
                <a:chOff x="4848" y="1200"/>
                <a:chExt cx="315" cy="2123"/>
              </a:xfrm>
            </p:grpSpPr>
            <p:sp>
              <p:nvSpPr>
                <p:cNvPr id="91165" name="Rectangle 67"/>
                <p:cNvSpPr>
                  <a:spLocks noChangeArrowheads="1"/>
                </p:cNvSpPr>
                <p:nvPr/>
              </p:nvSpPr>
              <p:spPr bwMode="auto">
                <a:xfrm>
                  <a:off x="4848" y="1440"/>
                  <a:ext cx="28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 1</a:t>
                  </a:r>
                </a:p>
              </p:txBody>
            </p:sp>
            <p:sp>
              <p:nvSpPr>
                <p:cNvPr id="91166" name="Rectangle 68"/>
                <p:cNvSpPr>
                  <a:spLocks noChangeArrowheads="1"/>
                </p:cNvSpPr>
                <p:nvPr/>
              </p:nvSpPr>
              <p:spPr bwMode="auto">
                <a:xfrm>
                  <a:off x="4896" y="1200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91167" name="Rectangle 69"/>
                <p:cNvSpPr>
                  <a:spLocks noChangeArrowheads="1"/>
                </p:cNvSpPr>
                <p:nvPr/>
              </p:nvSpPr>
              <p:spPr bwMode="auto">
                <a:xfrm>
                  <a:off x="4920" y="2516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91168" name="Rectangle 70"/>
                <p:cNvSpPr>
                  <a:spLocks noChangeArrowheads="1"/>
                </p:cNvSpPr>
                <p:nvPr/>
              </p:nvSpPr>
              <p:spPr bwMode="auto">
                <a:xfrm>
                  <a:off x="4920" y="2756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91169" name="Rectangle 71"/>
                <p:cNvSpPr>
                  <a:spLocks noChangeArrowheads="1"/>
                </p:cNvSpPr>
                <p:nvPr/>
              </p:nvSpPr>
              <p:spPr bwMode="auto">
                <a:xfrm>
                  <a:off x="4935" y="2996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91170" name="Rectangle 72"/>
                <p:cNvSpPr>
                  <a:spLocks noChangeArrowheads="1"/>
                </p:cNvSpPr>
                <p:nvPr/>
              </p:nvSpPr>
              <p:spPr bwMode="auto">
                <a:xfrm>
                  <a:off x="4916" y="1730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91171" name="Rectangle 73"/>
                <p:cNvSpPr>
                  <a:spLocks noChangeArrowheads="1"/>
                </p:cNvSpPr>
                <p:nvPr/>
              </p:nvSpPr>
              <p:spPr bwMode="auto">
                <a:xfrm>
                  <a:off x="4872" y="1988"/>
                  <a:ext cx="28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 0</a:t>
                  </a:r>
                </a:p>
              </p:txBody>
            </p:sp>
            <p:sp>
              <p:nvSpPr>
                <p:cNvPr id="91172" name="Rectangle 74"/>
                <p:cNvSpPr>
                  <a:spLocks noChangeArrowheads="1"/>
                </p:cNvSpPr>
                <p:nvPr/>
              </p:nvSpPr>
              <p:spPr bwMode="auto">
                <a:xfrm>
                  <a:off x="4871" y="2256"/>
                  <a:ext cx="28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 1</a:t>
                  </a:r>
                </a:p>
              </p:txBody>
            </p:sp>
          </p:grpSp>
        </p:grpSp>
        <p:sp>
          <p:nvSpPr>
            <p:cNvPr id="91149" name="Line 75"/>
            <p:cNvSpPr>
              <a:spLocks noChangeShapeType="1"/>
            </p:cNvSpPr>
            <p:nvPr/>
          </p:nvSpPr>
          <p:spPr bwMode="auto">
            <a:xfrm>
              <a:off x="3504" y="3312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51" grpId="0" autoUpdateAnimBg="0"/>
      <p:bldP spid="192553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736600" y="3559175"/>
            <a:ext cx="5407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(4)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用“与非”门构成逻辑电路</a:t>
            </a:r>
          </a:p>
        </p:txBody>
      </p:sp>
      <p:graphicFrame>
        <p:nvGraphicFramePr>
          <p:cNvPr id="193539" name="Object 3"/>
          <p:cNvGraphicFramePr>
            <a:graphicFrameLocks noChangeAspect="1"/>
          </p:cNvGraphicFramePr>
          <p:nvPr/>
        </p:nvGraphicFramePr>
        <p:xfrm>
          <a:off x="1082675" y="4367213"/>
          <a:ext cx="35385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49960" imgH="267840" progId="Equation.3">
                  <p:embed/>
                </p:oleObj>
              </mc:Choice>
              <mc:Fallback>
                <p:oleObj name="Equation" r:id="rId2" imgW="1749960" imgH="26784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4367213"/>
                        <a:ext cx="3538538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0" name="Line 4"/>
          <p:cNvSpPr>
            <a:spLocks noChangeShapeType="1"/>
          </p:cNvSpPr>
          <p:nvPr/>
        </p:nvSpPr>
        <p:spPr bwMode="auto">
          <a:xfrm>
            <a:off x="2030413" y="4344988"/>
            <a:ext cx="2438400" cy="1587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3541" name="Line 5"/>
          <p:cNvSpPr>
            <a:spLocks noChangeShapeType="1"/>
          </p:cNvSpPr>
          <p:nvPr/>
        </p:nvSpPr>
        <p:spPr bwMode="auto">
          <a:xfrm>
            <a:off x="2030413" y="4268788"/>
            <a:ext cx="2438400" cy="1587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4614863" y="4268788"/>
            <a:ext cx="2686050" cy="533400"/>
            <a:chOff x="2907" y="2544"/>
            <a:chExt cx="1692" cy="336"/>
          </a:xfrm>
        </p:grpSpPr>
        <p:graphicFrame>
          <p:nvGraphicFramePr>
            <p:cNvPr id="92199" name="Object 7"/>
            <p:cNvGraphicFramePr>
              <a:graphicFrameLocks noChangeAspect="1"/>
            </p:cNvGraphicFramePr>
            <p:nvPr/>
          </p:nvGraphicFramePr>
          <p:xfrm>
            <a:off x="2907" y="2599"/>
            <a:ext cx="169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19760" imgH="219960" progId="Equation.3">
                    <p:embed/>
                  </p:oleObj>
                </mc:Choice>
                <mc:Fallback>
                  <p:oleObj name="Equation" r:id="rId4" imgW="1319760" imgH="219960" progId="Equation.3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2599"/>
                          <a:ext cx="1692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200" name="Group 8"/>
            <p:cNvGrpSpPr>
              <a:grpSpLocks/>
            </p:cNvGrpSpPr>
            <p:nvPr/>
          </p:nvGrpSpPr>
          <p:grpSpPr bwMode="auto">
            <a:xfrm>
              <a:off x="3151" y="2544"/>
              <a:ext cx="1440" cy="42"/>
              <a:chOff x="3216" y="1968"/>
              <a:chExt cx="1440" cy="48"/>
            </a:xfrm>
          </p:grpSpPr>
          <p:sp>
            <p:nvSpPr>
              <p:cNvPr id="92201" name="Line 9"/>
              <p:cNvSpPr>
                <a:spLocks noChangeShapeType="1"/>
              </p:cNvSpPr>
              <p:nvPr/>
            </p:nvSpPr>
            <p:spPr bwMode="auto">
              <a:xfrm>
                <a:off x="3216" y="1968"/>
                <a:ext cx="1440" cy="0"/>
              </a:xfrm>
              <a:prstGeom prst="line">
                <a:avLst/>
              </a:prstGeom>
              <a:noFill/>
              <a:ln w="28575" cap="sq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92202" name="Group 10"/>
              <p:cNvGrpSpPr>
                <a:grpSpLocks/>
              </p:cNvGrpSpPr>
              <p:nvPr/>
            </p:nvGrpSpPr>
            <p:grpSpPr bwMode="auto">
              <a:xfrm>
                <a:off x="3264" y="2016"/>
                <a:ext cx="1344" cy="0"/>
                <a:chOff x="3264" y="2016"/>
                <a:chExt cx="1344" cy="0"/>
              </a:xfrm>
            </p:grpSpPr>
            <p:sp>
              <p:nvSpPr>
                <p:cNvPr id="92203" name="Line 11"/>
                <p:cNvSpPr>
                  <a:spLocks noChangeShapeType="1"/>
                </p:cNvSpPr>
                <p:nvPr/>
              </p:nvSpPr>
              <p:spPr bwMode="auto">
                <a:xfrm>
                  <a:off x="3264" y="2016"/>
                  <a:ext cx="384" cy="0"/>
                </a:xfrm>
                <a:prstGeom prst="line">
                  <a:avLst/>
                </a:prstGeom>
                <a:noFill/>
                <a:ln w="28575" cap="sq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204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2016"/>
                  <a:ext cx="384" cy="0"/>
                </a:xfrm>
                <a:prstGeom prst="line">
                  <a:avLst/>
                </a:prstGeom>
                <a:noFill/>
                <a:ln w="28575" cap="sq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205" name="Line 13"/>
                <p:cNvSpPr>
                  <a:spLocks noChangeShapeType="1"/>
                </p:cNvSpPr>
                <p:nvPr/>
              </p:nvSpPr>
              <p:spPr bwMode="auto">
                <a:xfrm>
                  <a:off x="4224" y="2016"/>
                  <a:ext cx="384" cy="0"/>
                </a:xfrm>
                <a:prstGeom prst="line">
                  <a:avLst/>
                </a:prstGeom>
                <a:noFill/>
                <a:ln w="28575" cap="sq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019175" y="5056188"/>
            <a:ext cx="5534025" cy="658812"/>
            <a:chOff x="642" y="2976"/>
            <a:chExt cx="3486" cy="415"/>
          </a:xfrm>
        </p:grpSpPr>
        <p:graphicFrame>
          <p:nvGraphicFramePr>
            <p:cNvPr id="92192" name="Object 15"/>
            <p:cNvGraphicFramePr>
              <a:graphicFrameLocks noChangeAspect="1"/>
            </p:cNvGraphicFramePr>
            <p:nvPr/>
          </p:nvGraphicFramePr>
          <p:xfrm>
            <a:off x="642" y="3016"/>
            <a:ext cx="3484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67960" imgH="286920" progId="Equation.3">
                    <p:embed/>
                  </p:oleObj>
                </mc:Choice>
                <mc:Fallback>
                  <p:oleObj name="Equation" r:id="rId6" imgW="2667960" imgH="286920" progId="Equation.3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" y="3016"/>
                          <a:ext cx="3484" cy="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193" name="Group 16"/>
            <p:cNvGrpSpPr>
              <a:grpSpLocks/>
            </p:cNvGrpSpPr>
            <p:nvPr/>
          </p:nvGrpSpPr>
          <p:grpSpPr bwMode="auto">
            <a:xfrm>
              <a:off x="1272" y="2976"/>
              <a:ext cx="2856" cy="40"/>
              <a:chOff x="1378" y="2432"/>
              <a:chExt cx="2976" cy="48"/>
            </a:xfrm>
          </p:grpSpPr>
          <p:sp>
            <p:nvSpPr>
              <p:cNvPr id="92194" name="Line 17"/>
              <p:cNvSpPr>
                <a:spLocks noChangeShapeType="1"/>
              </p:cNvSpPr>
              <p:nvPr/>
            </p:nvSpPr>
            <p:spPr bwMode="auto">
              <a:xfrm>
                <a:off x="1378" y="2432"/>
                <a:ext cx="29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195" name="Line 18"/>
              <p:cNvSpPr>
                <a:spLocks noChangeShapeType="1"/>
              </p:cNvSpPr>
              <p:nvPr/>
            </p:nvSpPr>
            <p:spPr bwMode="auto">
              <a:xfrm>
                <a:off x="1378" y="2480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196" name="Line 19"/>
              <p:cNvSpPr>
                <a:spLocks noChangeShapeType="1"/>
              </p:cNvSpPr>
              <p:nvPr/>
            </p:nvSpPr>
            <p:spPr bwMode="auto">
              <a:xfrm>
                <a:off x="2146" y="2480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197" name="Line 20"/>
              <p:cNvSpPr>
                <a:spLocks noChangeShapeType="1"/>
              </p:cNvSpPr>
              <p:nvPr/>
            </p:nvSpPr>
            <p:spPr bwMode="auto">
              <a:xfrm>
                <a:off x="2962" y="2480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198" name="Line 21"/>
              <p:cNvSpPr>
                <a:spLocks noChangeShapeType="1"/>
              </p:cNvSpPr>
              <p:nvPr/>
            </p:nvSpPr>
            <p:spPr bwMode="auto">
              <a:xfrm>
                <a:off x="3730" y="2480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93558" name="Object 22"/>
          <p:cNvGraphicFramePr>
            <a:graphicFrameLocks noChangeAspect="1"/>
          </p:cNvGraphicFramePr>
          <p:nvPr/>
        </p:nvGraphicFramePr>
        <p:xfrm>
          <a:off x="766763" y="889000"/>
          <a:ext cx="48720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45160" imgH="286920" progId="Equation.3">
                  <p:embed/>
                </p:oleObj>
              </mc:Choice>
              <mc:Fallback>
                <p:oleObj name="Equation" r:id="rId8" imgW="2945160" imgH="28692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889000"/>
                        <a:ext cx="4872037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066800" y="1379538"/>
            <a:ext cx="7620000" cy="2201862"/>
            <a:chOff x="528" y="795"/>
            <a:chExt cx="4800" cy="1387"/>
          </a:xfrm>
        </p:grpSpPr>
        <p:sp>
          <p:nvSpPr>
            <p:cNvPr id="193560" name="Rectangle 24"/>
            <p:cNvSpPr>
              <a:spLocks noChangeArrowheads="1"/>
            </p:cNvSpPr>
            <p:nvPr/>
          </p:nvSpPr>
          <p:spPr bwMode="auto">
            <a:xfrm>
              <a:off x="528" y="1022"/>
              <a:ext cx="2278" cy="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000099"/>
                  </a:solidFill>
                  <a:latin typeface="" pitchFamily="18" charset="0"/>
                  <a:ea typeface="+mn-ea"/>
                </a:rPr>
                <a:t>    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由逻辑表达式画出卡诺图，由卡图诺可知，该函数不可化简。</a:t>
              </a:r>
            </a:p>
          </p:txBody>
        </p:sp>
        <p:grpSp>
          <p:nvGrpSpPr>
            <p:cNvPr id="92171" name="Group 25"/>
            <p:cNvGrpSpPr>
              <a:grpSpLocks/>
            </p:cNvGrpSpPr>
            <p:nvPr/>
          </p:nvGrpSpPr>
          <p:grpSpPr bwMode="auto">
            <a:xfrm>
              <a:off x="2998" y="795"/>
              <a:ext cx="2330" cy="1387"/>
              <a:chOff x="2928" y="1109"/>
              <a:chExt cx="2112" cy="1174"/>
            </a:xfrm>
          </p:grpSpPr>
          <p:sp>
            <p:nvSpPr>
              <p:cNvPr id="92172" name="Line 26"/>
              <p:cNvSpPr>
                <a:spLocks noChangeShapeType="1"/>
              </p:cNvSpPr>
              <p:nvPr/>
            </p:nvSpPr>
            <p:spPr bwMode="auto">
              <a:xfrm flipH="1" flipV="1">
                <a:off x="3072" y="1275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2173" name="Group 27"/>
              <p:cNvGrpSpPr>
                <a:grpSpLocks/>
              </p:cNvGrpSpPr>
              <p:nvPr/>
            </p:nvGrpSpPr>
            <p:grpSpPr bwMode="auto">
              <a:xfrm>
                <a:off x="2928" y="1109"/>
                <a:ext cx="2112" cy="1174"/>
                <a:chOff x="2928" y="1109"/>
                <a:chExt cx="2112" cy="1174"/>
              </a:xfrm>
            </p:grpSpPr>
            <p:sp>
              <p:nvSpPr>
                <p:cNvPr id="9217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28" y="1256"/>
                  <a:ext cx="337" cy="2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" pitchFamily="18" charset="0"/>
                      <a:ea typeface="华文楷体" pitchFamily="2" charset="-122"/>
                    </a:rPr>
                    <a:t>A</a:t>
                  </a:r>
                  <a:endParaRPr lang="en-US" altLang="zh-CN" sz="2800" b="1">
                    <a:latin typeface="" pitchFamily="18" charset="0"/>
                    <a:ea typeface="华文楷体" pitchFamily="2" charset="-122"/>
                  </a:endParaRPr>
                </a:p>
              </p:txBody>
            </p:sp>
            <p:sp>
              <p:nvSpPr>
                <p:cNvPr id="9217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073" y="1109"/>
                  <a:ext cx="431" cy="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" pitchFamily="18" charset="0"/>
                      <a:ea typeface="华文楷体" pitchFamily="2" charset="-122"/>
                    </a:rPr>
                    <a:t>BC</a:t>
                  </a:r>
                  <a:endParaRPr lang="en-US" altLang="zh-CN" sz="2800" b="1">
                    <a:latin typeface="" pitchFamily="18" charset="0"/>
                    <a:ea typeface="华文楷体" pitchFamily="2" charset="-122"/>
                  </a:endParaRPr>
                </a:p>
              </p:txBody>
            </p:sp>
            <p:sp>
              <p:nvSpPr>
                <p:cNvPr id="92176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515"/>
                  <a:ext cx="864" cy="768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Franklin Gothic Book" pitchFamily="34" charset="0"/>
                    <a:ea typeface="华文楷体" pitchFamily="2" charset="-122"/>
                  </a:endParaRPr>
                </a:p>
              </p:txBody>
            </p:sp>
            <p:sp>
              <p:nvSpPr>
                <p:cNvPr id="92177" name="Line 31"/>
                <p:cNvSpPr>
                  <a:spLocks noChangeShapeType="1"/>
                </p:cNvSpPr>
                <p:nvPr/>
              </p:nvSpPr>
              <p:spPr bwMode="auto">
                <a:xfrm>
                  <a:off x="3312" y="1899"/>
                  <a:ext cx="86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178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515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17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313" y="1254"/>
                  <a:ext cx="430" cy="2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en-US" sz="2800" b="1">
                      <a:latin typeface="" pitchFamily="18" charset="0"/>
                      <a:ea typeface="华文楷体" pitchFamily="2" charset="-122"/>
                    </a:rPr>
                    <a:t>00</a:t>
                  </a:r>
                  <a:endParaRPr lang="en-US" altLang="zh-CN" sz="2800" b="1">
                    <a:latin typeface="" pitchFamily="18" charset="0"/>
                    <a:ea typeface="华文楷体" pitchFamily="2" charset="-122"/>
                  </a:endParaRPr>
                </a:p>
              </p:txBody>
            </p:sp>
            <p:sp>
              <p:nvSpPr>
                <p:cNvPr id="9218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025" y="1926"/>
                  <a:ext cx="336" cy="2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en-US" sz="2800" b="1">
                      <a:latin typeface="" pitchFamily="18" charset="0"/>
                      <a:ea typeface="华文楷体" pitchFamily="2" charset="-122"/>
                    </a:rPr>
                    <a:t>1</a:t>
                  </a:r>
                  <a:endParaRPr lang="en-US" altLang="zh-CN" sz="2800" b="1">
                    <a:latin typeface="" pitchFamily="18" charset="0"/>
                    <a:ea typeface="华文楷体" pitchFamily="2" charset="-122"/>
                  </a:endParaRPr>
                </a:p>
              </p:txBody>
            </p:sp>
            <p:sp>
              <p:nvSpPr>
                <p:cNvPr id="9218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025" y="1568"/>
                  <a:ext cx="336" cy="2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en-US" sz="2800" b="1">
                      <a:latin typeface="" pitchFamily="18" charset="0"/>
                      <a:ea typeface="华文楷体" pitchFamily="2" charset="-122"/>
                    </a:rPr>
                    <a:t>0</a:t>
                  </a:r>
                  <a:endParaRPr lang="en-US" altLang="zh-CN" sz="2800" b="1">
                    <a:latin typeface="" pitchFamily="18" charset="0"/>
                    <a:ea typeface="华文楷体" pitchFamily="2" charset="-122"/>
                  </a:endParaRPr>
                </a:p>
              </p:txBody>
            </p:sp>
            <p:sp>
              <p:nvSpPr>
                <p:cNvPr id="92182" name="Rectangle 36"/>
                <p:cNvSpPr>
                  <a:spLocks noChangeArrowheads="1"/>
                </p:cNvSpPr>
                <p:nvPr/>
              </p:nvSpPr>
              <p:spPr bwMode="auto">
                <a:xfrm>
                  <a:off x="4176" y="1515"/>
                  <a:ext cx="864" cy="768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Franklin Gothic Book" pitchFamily="34" charset="0"/>
                    <a:ea typeface="华文楷体" pitchFamily="2" charset="-122"/>
                  </a:endParaRPr>
                </a:p>
              </p:txBody>
            </p:sp>
            <p:sp>
              <p:nvSpPr>
                <p:cNvPr id="92183" name="Line 37"/>
                <p:cNvSpPr>
                  <a:spLocks noChangeShapeType="1"/>
                </p:cNvSpPr>
                <p:nvPr/>
              </p:nvSpPr>
              <p:spPr bwMode="auto">
                <a:xfrm>
                  <a:off x="4176" y="1899"/>
                  <a:ext cx="86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184" name="Line 38"/>
                <p:cNvSpPr>
                  <a:spLocks noChangeShapeType="1"/>
                </p:cNvSpPr>
                <p:nvPr/>
              </p:nvSpPr>
              <p:spPr bwMode="auto">
                <a:xfrm>
                  <a:off x="4608" y="1515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18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743" y="1233"/>
                  <a:ext cx="433" cy="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en-US" sz="2800" b="1">
                      <a:latin typeface="" pitchFamily="18" charset="0"/>
                      <a:ea typeface="华文楷体" pitchFamily="2" charset="-122"/>
                    </a:rPr>
                    <a:t>01</a:t>
                  </a:r>
                  <a:endParaRPr lang="en-US" altLang="zh-CN" sz="2800" b="1">
                    <a:latin typeface="" pitchFamily="18" charset="0"/>
                    <a:ea typeface="华文楷体" pitchFamily="2" charset="-122"/>
                  </a:endParaRPr>
                </a:p>
              </p:txBody>
            </p:sp>
            <p:sp>
              <p:nvSpPr>
                <p:cNvPr id="9218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176" y="1233"/>
                  <a:ext cx="432" cy="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en-US" sz="2800" b="1">
                      <a:latin typeface="" pitchFamily="18" charset="0"/>
                      <a:ea typeface="华文楷体" pitchFamily="2" charset="-122"/>
                    </a:rPr>
                    <a:t>11</a:t>
                  </a:r>
                  <a:endParaRPr lang="en-US" altLang="zh-CN" sz="2800" b="1">
                    <a:latin typeface="" pitchFamily="18" charset="0"/>
                    <a:ea typeface="华文楷体" pitchFamily="2" charset="-122"/>
                  </a:endParaRPr>
                </a:p>
              </p:txBody>
            </p:sp>
            <p:sp>
              <p:nvSpPr>
                <p:cNvPr id="9218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608" y="1233"/>
                  <a:ext cx="432" cy="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en-US" sz="2800" b="1">
                      <a:latin typeface="" pitchFamily="18" charset="0"/>
                      <a:ea typeface="华文楷体" pitchFamily="2" charset="-122"/>
                    </a:rPr>
                    <a:t>10</a:t>
                  </a:r>
                  <a:endParaRPr lang="en-US" altLang="zh-CN" sz="2800" b="1">
                    <a:latin typeface="" pitchFamily="18" charset="0"/>
                    <a:ea typeface="华文楷体" pitchFamily="2" charset="-122"/>
                  </a:endParaRPr>
                </a:p>
              </p:txBody>
            </p:sp>
            <p:sp>
              <p:nvSpPr>
                <p:cNvPr id="92188" name="Rectangle 42"/>
                <p:cNvSpPr>
                  <a:spLocks noChangeArrowheads="1"/>
                </p:cNvSpPr>
                <p:nvPr/>
              </p:nvSpPr>
              <p:spPr bwMode="auto">
                <a:xfrm>
                  <a:off x="3842" y="1506"/>
                  <a:ext cx="206" cy="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10000"/>
                    </a:spcBef>
                  </a:pPr>
                  <a:r>
                    <a:rPr lang="en-US" altLang="en-US" sz="2800" b="1">
                      <a:latin typeface="" pitchFamily="18" charset="0"/>
                      <a:ea typeface="华文楷体" pitchFamily="2" charset="-122"/>
                    </a:rPr>
                    <a:t>1</a:t>
                  </a:r>
                  <a:endParaRPr lang="en-US" altLang="zh-CN" sz="2800" b="1">
                    <a:latin typeface="" pitchFamily="18" charset="0"/>
                    <a:ea typeface="华文楷体" pitchFamily="2" charset="-122"/>
                  </a:endParaRPr>
                </a:p>
              </p:txBody>
            </p:sp>
            <p:sp>
              <p:nvSpPr>
                <p:cNvPr id="92189" name="Rectangle 43"/>
                <p:cNvSpPr>
                  <a:spLocks noChangeArrowheads="1"/>
                </p:cNvSpPr>
                <p:nvPr/>
              </p:nvSpPr>
              <p:spPr bwMode="auto">
                <a:xfrm>
                  <a:off x="4706" y="1506"/>
                  <a:ext cx="207" cy="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10000"/>
                    </a:spcBef>
                  </a:pPr>
                  <a:r>
                    <a:rPr lang="en-US" altLang="en-US" sz="2800" b="1">
                      <a:latin typeface="" pitchFamily="18" charset="0"/>
                      <a:ea typeface="华文楷体" pitchFamily="2" charset="-122"/>
                    </a:rPr>
                    <a:t>1</a:t>
                  </a:r>
                  <a:endParaRPr lang="en-US" altLang="zh-CN" sz="2800" b="1">
                    <a:latin typeface="" pitchFamily="18" charset="0"/>
                    <a:ea typeface="华文楷体" pitchFamily="2" charset="-122"/>
                  </a:endParaRPr>
                </a:p>
              </p:txBody>
            </p:sp>
            <p:sp>
              <p:nvSpPr>
                <p:cNvPr id="92190" name="Rectangle 44"/>
                <p:cNvSpPr>
                  <a:spLocks noChangeArrowheads="1"/>
                </p:cNvSpPr>
                <p:nvPr/>
              </p:nvSpPr>
              <p:spPr bwMode="auto">
                <a:xfrm>
                  <a:off x="3409" y="1890"/>
                  <a:ext cx="207" cy="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10000"/>
                    </a:spcBef>
                  </a:pPr>
                  <a:r>
                    <a:rPr lang="en-US" altLang="en-US" sz="2800" b="1">
                      <a:latin typeface="" pitchFamily="18" charset="0"/>
                      <a:ea typeface="华文楷体" pitchFamily="2" charset="-122"/>
                    </a:rPr>
                    <a:t>1</a:t>
                  </a:r>
                  <a:endParaRPr lang="en-US" altLang="zh-CN" sz="2800" b="1">
                    <a:latin typeface="" pitchFamily="18" charset="0"/>
                    <a:ea typeface="华文楷体" pitchFamily="2" charset="-122"/>
                  </a:endParaRPr>
                </a:p>
              </p:txBody>
            </p:sp>
            <p:sp>
              <p:nvSpPr>
                <p:cNvPr id="92191" name="Rectangle 45"/>
                <p:cNvSpPr>
                  <a:spLocks noChangeArrowheads="1"/>
                </p:cNvSpPr>
                <p:nvPr/>
              </p:nvSpPr>
              <p:spPr bwMode="auto">
                <a:xfrm>
                  <a:off x="4323" y="1890"/>
                  <a:ext cx="207" cy="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10000"/>
                    </a:spcBef>
                  </a:pPr>
                  <a:r>
                    <a:rPr lang="en-US" altLang="en-US" sz="2800" b="1">
                      <a:latin typeface="" pitchFamily="18" charset="0"/>
                      <a:ea typeface="华文楷体" pitchFamily="2" charset="-122"/>
                    </a:rPr>
                    <a:t>1</a:t>
                  </a:r>
                  <a:endParaRPr lang="en-US" altLang="zh-CN" sz="2800" b="1">
                    <a:latin typeface="" pitchFamily="18" charset="0"/>
                    <a:ea typeface="华文楷体" pitchFamily="2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autoUpdateAnimBg="0"/>
      <p:bldP spid="193540" grpId="0" animBg="1"/>
      <p:bldP spid="19354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825500" y="609600"/>
            <a:ext cx="42037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(5)  </a:t>
            </a: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画出逻辑图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066800"/>
            <a:ext cx="7315200" cy="5286375"/>
            <a:chOff x="528" y="672"/>
            <a:chExt cx="4608" cy="3330"/>
          </a:xfrm>
        </p:grpSpPr>
        <p:sp>
          <p:nvSpPr>
            <p:cNvPr id="93188" name="Text Box 4"/>
            <p:cNvSpPr txBox="1">
              <a:spLocks noChangeArrowheads="1"/>
            </p:cNvSpPr>
            <p:nvPr/>
          </p:nvSpPr>
          <p:spPr bwMode="auto">
            <a:xfrm>
              <a:off x="528" y="3552"/>
              <a:ext cx="28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1" i="1">
                  <a:latin typeface="" pitchFamily="18" charset="0"/>
                  <a:ea typeface="华文楷体" pitchFamily="2" charset="-122"/>
                </a:rPr>
                <a:t>A</a:t>
              </a:r>
            </a:p>
          </p:txBody>
        </p:sp>
        <p:sp>
          <p:nvSpPr>
            <p:cNvPr id="93189" name="Text Box 5"/>
            <p:cNvSpPr txBox="1">
              <a:spLocks noChangeArrowheads="1"/>
            </p:cNvSpPr>
            <p:nvPr/>
          </p:nvSpPr>
          <p:spPr bwMode="auto">
            <a:xfrm>
              <a:off x="816" y="3552"/>
              <a:ext cx="28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1" i="1">
                  <a:latin typeface="" pitchFamily="18" charset="0"/>
                  <a:ea typeface="华文楷体" pitchFamily="2" charset="-122"/>
                </a:rPr>
                <a:t>B</a:t>
              </a:r>
              <a:endParaRPr lang="en-US" altLang="zh-CN" sz="2800" b="1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93190" name="Text Box 6"/>
            <p:cNvSpPr txBox="1">
              <a:spLocks noChangeArrowheads="1"/>
            </p:cNvSpPr>
            <p:nvPr/>
          </p:nvSpPr>
          <p:spPr bwMode="auto">
            <a:xfrm>
              <a:off x="1440" y="3552"/>
              <a:ext cx="28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1" i="1">
                  <a:latin typeface="" pitchFamily="18" charset="0"/>
                  <a:ea typeface="华文楷体" pitchFamily="2" charset="-122"/>
                </a:rPr>
                <a:t>C</a:t>
              </a:r>
              <a:endParaRPr lang="en-US" altLang="zh-CN" sz="2800" b="1">
                <a:latin typeface="" pitchFamily="18" charset="0"/>
                <a:ea typeface="华文楷体" pitchFamily="2" charset="-122"/>
              </a:endParaRPr>
            </a:p>
          </p:txBody>
        </p:sp>
        <p:grpSp>
          <p:nvGrpSpPr>
            <p:cNvPr id="93191" name="Group 7"/>
            <p:cNvGrpSpPr>
              <a:grpSpLocks/>
            </p:cNvGrpSpPr>
            <p:nvPr/>
          </p:nvGrpSpPr>
          <p:grpSpPr bwMode="auto">
            <a:xfrm>
              <a:off x="2448" y="3600"/>
              <a:ext cx="288" cy="354"/>
              <a:chOff x="2448" y="3408"/>
              <a:chExt cx="288" cy="354"/>
            </a:xfrm>
          </p:grpSpPr>
          <p:sp>
            <p:nvSpPr>
              <p:cNvPr id="93280" name="Text Box 8"/>
              <p:cNvSpPr txBox="1">
                <a:spLocks noChangeArrowheads="1"/>
              </p:cNvSpPr>
              <p:nvPr/>
            </p:nvSpPr>
            <p:spPr bwMode="auto">
              <a:xfrm>
                <a:off x="2448" y="3408"/>
                <a:ext cx="288" cy="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2800" b="1" i="1">
                    <a:latin typeface="" pitchFamily="18" charset="0"/>
                    <a:ea typeface="华文楷体" pitchFamily="2" charset="-122"/>
                  </a:rPr>
                  <a:t>A</a:t>
                </a:r>
                <a:endParaRPr lang="en-US" altLang="zh-CN" sz="2800" b="1">
                  <a:latin typeface="" pitchFamily="18" charset="0"/>
                  <a:ea typeface="华文楷体" pitchFamily="2" charset="-122"/>
                </a:endParaRPr>
              </a:p>
            </p:txBody>
          </p:sp>
          <p:sp>
            <p:nvSpPr>
              <p:cNvPr id="93281" name="Line 9"/>
              <p:cNvSpPr>
                <a:spLocks noChangeShapeType="1"/>
              </p:cNvSpPr>
              <p:nvPr/>
            </p:nvSpPr>
            <p:spPr bwMode="auto">
              <a:xfrm>
                <a:off x="2518" y="35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3192" name="Group 10"/>
            <p:cNvGrpSpPr>
              <a:grpSpLocks/>
            </p:cNvGrpSpPr>
            <p:nvPr/>
          </p:nvGrpSpPr>
          <p:grpSpPr bwMode="auto">
            <a:xfrm>
              <a:off x="2688" y="3600"/>
              <a:ext cx="288" cy="354"/>
              <a:chOff x="2448" y="3408"/>
              <a:chExt cx="288" cy="354"/>
            </a:xfrm>
          </p:grpSpPr>
          <p:sp>
            <p:nvSpPr>
              <p:cNvPr id="93278" name="Text Box 11"/>
              <p:cNvSpPr txBox="1">
                <a:spLocks noChangeArrowheads="1"/>
              </p:cNvSpPr>
              <p:nvPr/>
            </p:nvSpPr>
            <p:spPr bwMode="auto">
              <a:xfrm>
                <a:off x="2448" y="3408"/>
                <a:ext cx="288" cy="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2800" b="1" i="1">
                    <a:latin typeface="" pitchFamily="18" charset="0"/>
                    <a:ea typeface="华文楷体" pitchFamily="2" charset="-122"/>
                  </a:rPr>
                  <a:t>B</a:t>
                </a:r>
                <a:endParaRPr lang="en-US" altLang="zh-CN" sz="2800" b="1">
                  <a:latin typeface="" pitchFamily="18" charset="0"/>
                  <a:ea typeface="华文楷体" pitchFamily="2" charset="-122"/>
                </a:endParaRPr>
              </a:p>
            </p:txBody>
          </p:sp>
          <p:sp>
            <p:nvSpPr>
              <p:cNvPr id="93279" name="Line 12"/>
              <p:cNvSpPr>
                <a:spLocks noChangeShapeType="1"/>
              </p:cNvSpPr>
              <p:nvPr/>
            </p:nvSpPr>
            <p:spPr bwMode="auto">
              <a:xfrm>
                <a:off x="2518" y="35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3193" name="Group 13"/>
            <p:cNvGrpSpPr>
              <a:grpSpLocks/>
            </p:cNvGrpSpPr>
            <p:nvPr/>
          </p:nvGrpSpPr>
          <p:grpSpPr bwMode="auto">
            <a:xfrm>
              <a:off x="3552" y="3648"/>
              <a:ext cx="288" cy="354"/>
              <a:chOff x="2448" y="3408"/>
              <a:chExt cx="288" cy="354"/>
            </a:xfrm>
          </p:grpSpPr>
          <p:sp>
            <p:nvSpPr>
              <p:cNvPr id="93276" name="Text Box 14"/>
              <p:cNvSpPr txBox="1">
                <a:spLocks noChangeArrowheads="1"/>
              </p:cNvSpPr>
              <p:nvPr/>
            </p:nvSpPr>
            <p:spPr bwMode="auto">
              <a:xfrm>
                <a:off x="2448" y="3408"/>
                <a:ext cx="288" cy="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2800" b="1" i="1">
                    <a:latin typeface="" pitchFamily="18" charset="0"/>
                    <a:ea typeface="华文楷体" pitchFamily="2" charset="-122"/>
                  </a:rPr>
                  <a:t>C</a:t>
                </a:r>
                <a:endParaRPr lang="en-US" altLang="zh-CN" sz="2800" b="1">
                  <a:latin typeface="" pitchFamily="18" charset="0"/>
                  <a:ea typeface="华文楷体" pitchFamily="2" charset="-122"/>
                </a:endParaRPr>
              </a:p>
            </p:txBody>
          </p:sp>
          <p:sp>
            <p:nvSpPr>
              <p:cNvPr id="93277" name="Line 15"/>
              <p:cNvSpPr>
                <a:spLocks noChangeShapeType="1"/>
              </p:cNvSpPr>
              <p:nvPr/>
            </p:nvSpPr>
            <p:spPr bwMode="auto">
              <a:xfrm>
                <a:off x="2518" y="35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3194" name="Group 16"/>
            <p:cNvGrpSpPr>
              <a:grpSpLocks/>
            </p:cNvGrpSpPr>
            <p:nvPr/>
          </p:nvGrpSpPr>
          <p:grpSpPr bwMode="auto">
            <a:xfrm>
              <a:off x="2544" y="2088"/>
              <a:ext cx="576" cy="408"/>
              <a:chOff x="2544" y="2232"/>
              <a:chExt cx="576" cy="408"/>
            </a:xfrm>
          </p:grpSpPr>
          <p:sp>
            <p:nvSpPr>
              <p:cNvPr id="93273" name="Rectangle 17"/>
              <p:cNvSpPr>
                <a:spLocks noChangeArrowheads="1"/>
              </p:cNvSpPr>
              <p:nvPr/>
            </p:nvSpPr>
            <p:spPr bwMode="auto">
              <a:xfrm rot="-5400000">
                <a:off x="2682" y="2202"/>
                <a:ext cx="300" cy="576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93274" name="Oval 18"/>
              <p:cNvSpPr>
                <a:spLocks noChangeArrowheads="1"/>
              </p:cNvSpPr>
              <p:nvPr/>
            </p:nvSpPr>
            <p:spPr bwMode="auto">
              <a:xfrm rot="-5400000">
                <a:off x="2784" y="2232"/>
                <a:ext cx="96" cy="96"/>
              </a:xfrm>
              <a:prstGeom prst="ellips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93275" name="Rectangle 19"/>
              <p:cNvSpPr>
                <a:spLocks noChangeArrowheads="1"/>
              </p:cNvSpPr>
              <p:nvPr/>
            </p:nvSpPr>
            <p:spPr bwMode="auto">
              <a:xfrm>
                <a:off x="2713" y="2304"/>
                <a:ext cx="276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b="1">
                    <a:latin typeface="" pitchFamily="18" charset="0"/>
                    <a:ea typeface="华文楷体" pitchFamily="2" charset="-122"/>
                  </a:rPr>
                  <a:t>&amp;</a:t>
                </a:r>
              </a:p>
            </p:txBody>
          </p:sp>
        </p:grpSp>
        <p:grpSp>
          <p:nvGrpSpPr>
            <p:cNvPr id="93195" name="Group 20"/>
            <p:cNvGrpSpPr>
              <a:grpSpLocks/>
            </p:cNvGrpSpPr>
            <p:nvPr/>
          </p:nvGrpSpPr>
          <p:grpSpPr bwMode="auto">
            <a:xfrm>
              <a:off x="624" y="2112"/>
              <a:ext cx="433" cy="385"/>
              <a:chOff x="1919" y="2111"/>
              <a:chExt cx="433" cy="385"/>
            </a:xfrm>
          </p:grpSpPr>
          <p:sp>
            <p:nvSpPr>
              <p:cNvPr id="93270" name="Rectangle 21"/>
              <p:cNvSpPr>
                <a:spLocks noChangeArrowheads="1"/>
              </p:cNvSpPr>
              <p:nvPr/>
            </p:nvSpPr>
            <p:spPr bwMode="auto">
              <a:xfrm rot="-5400000">
                <a:off x="1991" y="2135"/>
                <a:ext cx="289" cy="433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93271" name="Oval 22"/>
              <p:cNvSpPr>
                <a:spLocks noChangeArrowheads="1"/>
              </p:cNvSpPr>
              <p:nvPr/>
            </p:nvSpPr>
            <p:spPr bwMode="auto">
              <a:xfrm rot="-5400000">
                <a:off x="2111" y="2111"/>
                <a:ext cx="96" cy="96"/>
              </a:xfrm>
              <a:prstGeom prst="ellips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93272" name="Text Box 23"/>
              <p:cNvSpPr txBox="1">
                <a:spLocks noChangeArrowheads="1"/>
              </p:cNvSpPr>
              <p:nvPr/>
            </p:nvSpPr>
            <p:spPr bwMode="auto">
              <a:xfrm>
                <a:off x="2016" y="2160"/>
                <a:ext cx="240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b="1">
                    <a:latin typeface="" pitchFamily="18" charset="0"/>
                    <a:ea typeface="华文楷体" pitchFamily="2" charset="-122"/>
                  </a:rPr>
                  <a:t>&amp;</a:t>
                </a:r>
              </a:p>
            </p:txBody>
          </p:sp>
        </p:grpSp>
        <p:sp>
          <p:nvSpPr>
            <p:cNvPr id="93196" name="Line 24"/>
            <p:cNvSpPr>
              <a:spLocks noChangeShapeType="1"/>
            </p:cNvSpPr>
            <p:nvPr/>
          </p:nvSpPr>
          <p:spPr bwMode="auto">
            <a:xfrm flipH="1">
              <a:off x="720" y="2496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7" name="Line 25"/>
            <p:cNvSpPr>
              <a:spLocks noChangeShapeType="1"/>
            </p:cNvSpPr>
            <p:nvPr/>
          </p:nvSpPr>
          <p:spPr bwMode="auto">
            <a:xfrm>
              <a:off x="960" y="2496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3198" name="Group 26"/>
            <p:cNvGrpSpPr>
              <a:grpSpLocks/>
            </p:cNvGrpSpPr>
            <p:nvPr/>
          </p:nvGrpSpPr>
          <p:grpSpPr bwMode="auto">
            <a:xfrm>
              <a:off x="1296" y="2112"/>
              <a:ext cx="433" cy="385"/>
              <a:chOff x="1919" y="2111"/>
              <a:chExt cx="433" cy="385"/>
            </a:xfrm>
          </p:grpSpPr>
          <p:sp>
            <p:nvSpPr>
              <p:cNvPr id="93267" name="Rectangle 27"/>
              <p:cNvSpPr>
                <a:spLocks noChangeArrowheads="1"/>
              </p:cNvSpPr>
              <p:nvPr/>
            </p:nvSpPr>
            <p:spPr bwMode="auto">
              <a:xfrm rot="-5400000">
                <a:off x="1991" y="2135"/>
                <a:ext cx="289" cy="433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93268" name="Oval 28"/>
              <p:cNvSpPr>
                <a:spLocks noChangeArrowheads="1"/>
              </p:cNvSpPr>
              <p:nvPr/>
            </p:nvSpPr>
            <p:spPr bwMode="auto">
              <a:xfrm rot="-5400000">
                <a:off x="2111" y="2111"/>
                <a:ext cx="96" cy="96"/>
              </a:xfrm>
              <a:prstGeom prst="ellips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93269" name="Text Box 29"/>
              <p:cNvSpPr txBox="1">
                <a:spLocks noChangeArrowheads="1"/>
              </p:cNvSpPr>
              <p:nvPr/>
            </p:nvSpPr>
            <p:spPr bwMode="auto">
              <a:xfrm>
                <a:off x="2016" y="2160"/>
                <a:ext cx="240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b="1">
                    <a:latin typeface="" pitchFamily="18" charset="0"/>
                    <a:ea typeface="华文楷体" pitchFamily="2" charset="-122"/>
                  </a:rPr>
                  <a:t>&amp;</a:t>
                </a:r>
              </a:p>
            </p:txBody>
          </p:sp>
        </p:grpSp>
        <p:sp>
          <p:nvSpPr>
            <p:cNvPr id="93199" name="Line 30"/>
            <p:cNvSpPr>
              <a:spLocks noChangeShapeType="1"/>
            </p:cNvSpPr>
            <p:nvPr/>
          </p:nvSpPr>
          <p:spPr bwMode="auto">
            <a:xfrm>
              <a:off x="1632" y="2496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3200" name="Group 31"/>
            <p:cNvGrpSpPr>
              <a:grpSpLocks/>
            </p:cNvGrpSpPr>
            <p:nvPr/>
          </p:nvGrpSpPr>
          <p:grpSpPr bwMode="auto">
            <a:xfrm>
              <a:off x="1920" y="2112"/>
              <a:ext cx="433" cy="385"/>
              <a:chOff x="1919" y="2111"/>
              <a:chExt cx="433" cy="385"/>
            </a:xfrm>
          </p:grpSpPr>
          <p:sp>
            <p:nvSpPr>
              <p:cNvPr id="93264" name="Rectangle 32"/>
              <p:cNvSpPr>
                <a:spLocks noChangeArrowheads="1"/>
              </p:cNvSpPr>
              <p:nvPr/>
            </p:nvSpPr>
            <p:spPr bwMode="auto">
              <a:xfrm rot="-5400000">
                <a:off x="1991" y="2135"/>
                <a:ext cx="289" cy="433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93265" name="Oval 33"/>
              <p:cNvSpPr>
                <a:spLocks noChangeArrowheads="1"/>
              </p:cNvSpPr>
              <p:nvPr/>
            </p:nvSpPr>
            <p:spPr bwMode="auto">
              <a:xfrm rot="-5400000">
                <a:off x="2111" y="2111"/>
                <a:ext cx="96" cy="96"/>
              </a:xfrm>
              <a:prstGeom prst="ellips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93266" name="Text Box 34"/>
              <p:cNvSpPr txBox="1">
                <a:spLocks noChangeArrowheads="1"/>
              </p:cNvSpPr>
              <p:nvPr/>
            </p:nvSpPr>
            <p:spPr bwMode="auto">
              <a:xfrm>
                <a:off x="2016" y="2160"/>
                <a:ext cx="240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b="1">
                    <a:latin typeface="" pitchFamily="18" charset="0"/>
                    <a:ea typeface="华文楷体" pitchFamily="2" charset="-122"/>
                  </a:rPr>
                  <a:t>&amp;</a:t>
                </a:r>
              </a:p>
            </p:txBody>
          </p:sp>
        </p:grpSp>
        <p:sp>
          <p:nvSpPr>
            <p:cNvPr id="93201" name="Rectangle 35"/>
            <p:cNvSpPr>
              <a:spLocks noChangeArrowheads="1"/>
            </p:cNvSpPr>
            <p:nvPr/>
          </p:nvSpPr>
          <p:spPr bwMode="auto">
            <a:xfrm rot="-5400000">
              <a:off x="3600" y="1104"/>
              <a:ext cx="336" cy="624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93202" name="Rectangle 36"/>
            <p:cNvSpPr>
              <a:spLocks noChangeArrowheads="1"/>
            </p:cNvSpPr>
            <p:nvPr/>
          </p:nvSpPr>
          <p:spPr bwMode="auto">
            <a:xfrm>
              <a:off x="3626" y="1200"/>
              <a:ext cx="276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b="1">
                  <a:latin typeface="" pitchFamily="18" charset="0"/>
                  <a:ea typeface="华文楷体" pitchFamily="2" charset="-122"/>
                </a:rPr>
                <a:t>&amp;</a:t>
              </a:r>
            </a:p>
          </p:txBody>
        </p:sp>
        <p:sp>
          <p:nvSpPr>
            <p:cNvPr id="93203" name="Line 37"/>
            <p:cNvSpPr>
              <a:spLocks noChangeShapeType="1"/>
            </p:cNvSpPr>
            <p:nvPr/>
          </p:nvSpPr>
          <p:spPr bwMode="auto">
            <a:xfrm flipV="1">
              <a:off x="864" y="18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4" name="Line 38"/>
            <p:cNvSpPr>
              <a:spLocks noChangeShapeType="1"/>
            </p:cNvSpPr>
            <p:nvPr/>
          </p:nvSpPr>
          <p:spPr bwMode="auto">
            <a:xfrm flipV="1">
              <a:off x="1536" y="153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5" name="Line 39"/>
            <p:cNvSpPr>
              <a:spLocks noChangeShapeType="1"/>
            </p:cNvSpPr>
            <p:nvPr/>
          </p:nvSpPr>
          <p:spPr bwMode="auto">
            <a:xfrm flipV="1">
              <a:off x="2160" y="18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6" name="Line 40"/>
            <p:cNvSpPr>
              <a:spLocks noChangeShapeType="1"/>
            </p:cNvSpPr>
            <p:nvPr/>
          </p:nvSpPr>
          <p:spPr bwMode="auto">
            <a:xfrm>
              <a:off x="864" y="187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7" name="Line 41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8" name="Line 42"/>
            <p:cNvSpPr>
              <a:spLocks noChangeShapeType="1"/>
            </p:cNvSpPr>
            <p:nvPr/>
          </p:nvSpPr>
          <p:spPr bwMode="auto">
            <a:xfrm>
              <a:off x="1728" y="187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9" name="Line 43"/>
            <p:cNvSpPr>
              <a:spLocks noChangeShapeType="1"/>
            </p:cNvSpPr>
            <p:nvPr/>
          </p:nvSpPr>
          <p:spPr bwMode="auto">
            <a:xfrm flipV="1">
              <a:off x="1728" y="15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0" name="Line 44"/>
            <p:cNvSpPr>
              <a:spLocks noChangeShapeType="1"/>
            </p:cNvSpPr>
            <p:nvPr/>
          </p:nvSpPr>
          <p:spPr bwMode="auto">
            <a:xfrm flipV="1">
              <a:off x="2832" y="1728"/>
              <a:ext cx="0" cy="3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1" name="Line 45"/>
            <p:cNvSpPr>
              <a:spLocks noChangeShapeType="1"/>
            </p:cNvSpPr>
            <p:nvPr/>
          </p:nvSpPr>
          <p:spPr bwMode="auto">
            <a:xfrm flipV="1">
              <a:off x="3504" y="1920"/>
              <a:ext cx="0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2" name="Line 46"/>
            <p:cNvSpPr>
              <a:spLocks noChangeShapeType="1"/>
            </p:cNvSpPr>
            <p:nvPr/>
          </p:nvSpPr>
          <p:spPr bwMode="auto">
            <a:xfrm flipV="1">
              <a:off x="4848" y="1728"/>
              <a:ext cx="0" cy="3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3" name="Line 47"/>
            <p:cNvSpPr>
              <a:spLocks noChangeShapeType="1"/>
            </p:cNvSpPr>
            <p:nvPr/>
          </p:nvSpPr>
          <p:spPr bwMode="auto">
            <a:xfrm>
              <a:off x="2832" y="172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4" name="Line 48"/>
            <p:cNvSpPr>
              <a:spLocks noChangeShapeType="1"/>
            </p:cNvSpPr>
            <p:nvPr/>
          </p:nvSpPr>
          <p:spPr bwMode="auto">
            <a:xfrm flipV="1">
              <a:off x="3552" y="158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5" name="Line 49"/>
            <p:cNvSpPr>
              <a:spLocks noChangeShapeType="1"/>
            </p:cNvSpPr>
            <p:nvPr/>
          </p:nvSpPr>
          <p:spPr bwMode="auto">
            <a:xfrm>
              <a:off x="3984" y="172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6" name="Line 50"/>
            <p:cNvSpPr>
              <a:spLocks noChangeShapeType="1"/>
            </p:cNvSpPr>
            <p:nvPr/>
          </p:nvSpPr>
          <p:spPr bwMode="auto">
            <a:xfrm flipV="1">
              <a:off x="3984" y="158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3217" name="Group 51"/>
            <p:cNvGrpSpPr>
              <a:grpSpLocks/>
            </p:cNvGrpSpPr>
            <p:nvPr/>
          </p:nvGrpSpPr>
          <p:grpSpPr bwMode="auto">
            <a:xfrm>
              <a:off x="3216" y="2088"/>
              <a:ext cx="576" cy="408"/>
              <a:chOff x="2544" y="2232"/>
              <a:chExt cx="576" cy="408"/>
            </a:xfrm>
          </p:grpSpPr>
          <p:sp>
            <p:nvSpPr>
              <p:cNvPr id="93261" name="Rectangle 52"/>
              <p:cNvSpPr>
                <a:spLocks noChangeArrowheads="1"/>
              </p:cNvSpPr>
              <p:nvPr/>
            </p:nvSpPr>
            <p:spPr bwMode="auto">
              <a:xfrm rot="-5400000">
                <a:off x="2682" y="2202"/>
                <a:ext cx="300" cy="576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93262" name="Oval 53"/>
              <p:cNvSpPr>
                <a:spLocks noChangeArrowheads="1"/>
              </p:cNvSpPr>
              <p:nvPr/>
            </p:nvSpPr>
            <p:spPr bwMode="auto">
              <a:xfrm rot="-5400000">
                <a:off x="2784" y="2232"/>
                <a:ext cx="96" cy="96"/>
              </a:xfrm>
              <a:prstGeom prst="ellips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93263" name="Rectangle 54"/>
              <p:cNvSpPr>
                <a:spLocks noChangeArrowheads="1"/>
              </p:cNvSpPr>
              <p:nvPr/>
            </p:nvSpPr>
            <p:spPr bwMode="auto">
              <a:xfrm>
                <a:off x="2713" y="2304"/>
                <a:ext cx="276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b="1">
                    <a:latin typeface="" pitchFamily="18" charset="0"/>
                    <a:ea typeface="华文楷体" pitchFamily="2" charset="-122"/>
                  </a:rPr>
                  <a:t>&amp;</a:t>
                </a:r>
              </a:p>
            </p:txBody>
          </p:sp>
        </p:grpSp>
        <p:grpSp>
          <p:nvGrpSpPr>
            <p:cNvPr id="93218" name="Group 55"/>
            <p:cNvGrpSpPr>
              <a:grpSpLocks/>
            </p:cNvGrpSpPr>
            <p:nvPr/>
          </p:nvGrpSpPr>
          <p:grpSpPr bwMode="auto">
            <a:xfrm>
              <a:off x="3888" y="2088"/>
              <a:ext cx="576" cy="408"/>
              <a:chOff x="2544" y="2232"/>
              <a:chExt cx="576" cy="408"/>
            </a:xfrm>
          </p:grpSpPr>
          <p:sp>
            <p:nvSpPr>
              <p:cNvPr id="93258" name="Rectangle 56"/>
              <p:cNvSpPr>
                <a:spLocks noChangeArrowheads="1"/>
              </p:cNvSpPr>
              <p:nvPr/>
            </p:nvSpPr>
            <p:spPr bwMode="auto">
              <a:xfrm rot="-5400000">
                <a:off x="2682" y="2202"/>
                <a:ext cx="300" cy="576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93259" name="Oval 57"/>
              <p:cNvSpPr>
                <a:spLocks noChangeArrowheads="1"/>
              </p:cNvSpPr>
              <p:nvPr/>
            </p:nvSpPr>
            <p:spPr bwMode="auto">
              <a:xfrm rot="-5400000">
                <a:off x="2784" y="2232"/>
                <a:ext cx="96" cy="96"/>
              </a:xfrm>
              <a:prstGeom prst="ellips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93260" name="Rectangle 58"/>
              <p:cNvSpPr>
                <a:spLocks noChangeArrowheads="1"/>
              </p:cNvSpPr>
              <p:nvPr/>
            </p:nvSpPr>
            <p:spPr bwMode="auto">
              <a:xfrm>
                <a:off x="2713" y="2304"/>
                <a:ext cx="276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b="1">
                    <a:latin typeface="" pitchFamily="18" charset="0"/>
                    <a:ea typeface="华文楷体" pitchFamily="2" charset="-122"/>
                  </a:rPr>
                  <a:t>&amp;</a:t>
                </a:r>
              </a:p>
            </p:txBody>
          </p:sp>
        </p:grpSp>
        <p:grpSp>
          <p:nvGrpSpPr>
            <p:cNvPr id="93219" name="Group 59"/>
            <p:cNvGrpSpPr>
              <a:grpSpLocks/>
            </p:cNvGrpSpPr>
            <p:nvPr/>
          </p:nvGrpSpPr>
          <p:grpSpPr bwMode="auto">
            <a:xfrm>
              <a:off x="4560" y="2088"/>
              <a:ext cx="576" cy="408"/>
              <a:chOff x="2544" y="2232"/>
              <a:chExt cx="576" cy="408"/>
            </a:xfrm>
          </p:grpSpPr>
          <p:sp>
            <p:nvSpPr>
              <p:cNvPr id="93255" name="Rectangle 60"/>
              <p:cNvSpPr>
                <a:spLocks noChangeArrowheads="1"/>
              </p:cNvSpPr>
              <p:nvPr/>
            </p:nvSpPr>
            <p:spPr bwMode="auto">
              <a:xfrm rot="-5400000">
                <a:off x="2682" y="2202"/>
                <a:ext cx="300" cy="576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93256" name="Oval 61"/>
              <p:cNvSpPr>
                <a:spLocks noChangeArrowheads="1"/>
              </p:cNvSpPr>
              <p:nvPr/>
            </p:nvSpPr>
            <p:spPr bwMode="auto">
              <a:xfrm rot="-5400000">
                <a:off x="2784" y="2232"/>
                <a:ext cx="96" cy="96"/>
              </a:xfrm>
              <a:prstGeom prst="ellips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93257" name="Rectangle 62"/>
              <p:cNvSpPr>
                <a:spLocks noChangeArrowheads="1"/>
              </p:cNvSpPr>
              <p:nvPr/>
            </p:nvSpPr>
            <p:spPr bwMode="auto">
              <a:xfrm>
                <a:off x="2713" y="2304"/>
                <a:ext cx="276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b="1">
                    <a:latin typeface="" pitchFamily="18" charset="0"/>
                    <a:ea typeface="华文楷体" pitchFamily="2" charset="-122"/>
                  </a:rPr>
                  <a:t>&amp;</a:t>
                </a:r>
              </a:p>
            </p:txBody>
          </p:sp>
        </p:grpSp>
        <p:sp>
          <p:nvSpPr>
            <p:cNvPr id="93220" name="Line 63"/>
            <p:cNvSpPr>
              <a:spLocks noChangeShapeType="1"/>
            </p:cNvSpPr>
            <p:nvPr/>
          </p:nvSpPr>
          <p:spPr bwMode="auto">
            <a:xfrm>
              <a:off x="3504" y="192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1" name="Line 64"/>
            <p:cNvSpPr>
              <a:spLocks noChangeShapeType="1"/>
            </p:cNvSpPr>
            <p:nvPr/>
          </p:nvSpPr>
          <p:spPr bwMode="auto">
            <a:xfrm flipV="1">
              <a:off x="3696" y="158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2" name="Line 65"/>
            <p:cNvSpPr>
              <a:spLocks noChangeShapeType="1"/>
            </p:cNvSpPr>
            <p:nvPr/>
          </p:nvSpPr>
          <p:spPr bwMode="auto">
            <a:xfrm flipV="1">
              <a:off x="4176" y="1920"/>
              <a:ext cx="0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3" name="Line 66"/>
            <p:cNvSpPr>
              <a:spLocks noChangeShapeType="1"/>
            </p:cNvSpPr>
            <p:nvPr/>
          </p:nvSpPr>
          <p:spPr bwMode="auto">
            <a:xfrm>
              <a:off x="3840" y="192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4" name="Line 67"/>
            <p:cNvSpPr>
              <a:spLocks noChangeShapeType="1"/>
            </p:cNvSpPr>
            <p:nvPr/>
          </p:nvSpPr>
          <p:spPr bwMode="auto">
            <a:xfrm flipV="1">
              <a:off x="3840" y="158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3225" name="Group 68"/>
            <p:cNvGrpSpPr>
              <a:grpSpLocks/>
            </p:cNvGrpSpPr>
            <p:nvPr/>
          </p:nvGrpSpPr>
          <p:grpSpPr bwMode="auto">
            <a:xfrm>
              <a:off x="1248" y="1130"/>
              <a:ext cx="576" cy="408"/>
              <a:chOff x="2544" y="2232"/>
              <a:chExt cx="576" cy="408"/>
            </a:xfrm>
          </p:grpSpPr>
          <p:sp>
            <p:nvSpPr>
              <p:cNvPr id="93252" name="Rectangle 69"/>
              <p:cNvSpPr>
                <a:spLocks noChangeArrowheads="1"/>
              </p:cNvSpPr>
              <p:nvPr/>
            </p:nvSpPr>
            <p:spPr bwMode="auto">
              <a:xfrm rot="-5400000">
                <a:off x="2682" y="2202"/>
                <a:ext cx="300" cy="576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93253" name="Oval 70"/>
              <p:cNvSpPr>
                <a:spLocks noChangeArrowheads="1"/>
              </p:cNvSpPr>
              <p:nvPr/>
            </p:nvSpPr>
            <p:spPr bwMode="auto">
              <a:xfrm rot="-5400000">
                <a:off x="2784" y="2232"/>
                <a:ext cx="96" cy="96"/>
              </a:xfrm>
              <a:prstGeom prst="ellips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93254" name="Rectangle 71"/>
              <p:cNvSpPr>
                <a:spLocks noChangeArrowheads="1"/>
              </p:cNvSpPr>
              <p:nvPr/>
            </p:nvSpPr>
            <p:spPr bwMode="auto">
              <a:xfrm>
                <a:off x="2713" y="2304"/>
                <a:ext cx="276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b="1">
                    <a:latin typeface="" pitchFamily="18" charset="0"/>
                    <a:ea typeface="华文楷体" pitchFamily="2" charset="-122"/>
                  </a:rPr>
                  <a:t>&amp;</a:t>
                </a:r>
              </a:p>
            </p:txBody>
          </p:sp>
        </p:grpSp>
        <p:sp>
          <p:nvSpPr>
            <p:cNvPr id="93226" name="Line 72"/>
            <p:cNvSpPr>
              <a:spLocks noChangeShapeType="1"/>
            </p:cNvSpPr>
            <p:nvPr/>
          </p:nvSpPr>
          <p:spPr bwMode="auto">
            <a:xfrm>
              <a:off x="2592" y="2496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7" name="Line 73"/>
            <p:cNvSpPr>
              <a:spLocks noChangeShapeType="1"/>
            </p:cNvSpPr>
            <p:nvPr/>
          </p:nvSpPr>
          <p:spPr bwMode="auto">
            <a:xfrm>
              <a:off x="2832" y="2496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8" name="Line 74"/>
            <p:cNvSpPr>
              <a:spLocks noChangeShapeType="1"/>
            </p:cNvSpPr>
            <p:nvPr/>
          </p:nvSpPr>
          <p:spPr bwMode="auto">
            <a:xfrm>
              <a:off x="3696" y="249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9" name="Line 75"/>
            <p:cNvSpPr>
              <a:spLocks noChangeShapeType="1"/>
            </p:cNvSpPr>
            <p:nvPr/>
          </p:nvSpPr>
          <p:spPr bwMode="auto">
            <a:xfrm flipV="1">
              <a:off x="1536" y="816"/>
              <a:ext cx="0" cy="3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0" name="Line 76"/>
            <p:cNvSpPr>
              <a:spLocks noChangeShapeType="1"/>
            </p:cNvSpPr>
            <p:nvPr/>
          </p:nvSpPr>
          <p:spPr bwMode="auto">
            <a:xfrm flipV="1">
              <a:off x="3744" y="837"/>
              <a:ext cx="0" cy="3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1" name="Oval 77"/>
            <p:cNvSpPr>
              <a:spLocks noChangeArrowheads="1"/>
            </p:cNvSpPr>
            <p:nvPr/>
          </p:nvSpPr>
          <p:spPr bwMode="auto">
            <a:xfrm rot="-5400000">
              <a:off x="3696" y="1152"/>
              <a:ext cx="96" cy="96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93232" name="Line 78"/>
            <p:cNvSpPr>
              <a:spLocks noChangeShapeType="1"/>
            </p:cNvSpPr>
            <p:nvPr/>
          </p:nvSpPr>
          <p:spPr bwMode="auto">
            <a:xfrm>
              <a:off x="720" y="2688"/>
              <a:ext cx="39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3" name="Line 79"/>
            <p:cNvSpPr>
              <a:spLocks noChangeShapeType="1"/>
            </p:cNvSpPr>
            <p:nvPr/>
          </p:nvSpPr>
          <p:spPr bwMode="auto">
            <a:xfrm flipV="1">
              <a:off x="1392" y="249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4" name="Line 80"/>
            <p:cNvSpPr>
              <a:spLocks noChangeShapeType="1"/>
            </p:cNvSpPr>
            <p:nvPr/>
          </p:nvSpPr>
          <p:spPr bwMode="auto">
            <a:xfrm flipV="1">
              <a:off x="3984" y="249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5" name="Line 81"/>
            <p:cNvSpPr>
              <a:spLocks noChangeShapeType="1"/>
            </p:cNvSpPr>
            <p:nvPr/>
          </p:nvSpPr>
          <p:spPr bwMode="auto">
            <a:xfrm flipV="1">
              <a:off x="4656" y="249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6" name="Line 82"/>
            <p:cNvSpPr>
              <a:spLocks noChangeShapeType="1"/>
            </p:cNvSpPr>
            <p:nvPr/>
          </p:nvSpPr>
          <p:spPr bwMode="auto">
            <a:xfrm>
              <a:off x="960" y="2880"/>
              <a:ext cx="38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7" name="Line 83"/>
            <p:cNvSpPr>
              <a:spLocks noChangeShapeType="1"/>
            </p:cNvSpPr>
            <p:nvPr/>
          </p:nvSpPr>
          <p:spPr bwMode="auto">
            <a:xfrm>
              <a:off x="2016" y="249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8" name="Line 84"/>
            <p:cNvSpPr>
              <a:spLocks noChangeShapeType="1"/>
            </p:cNvSpPr>
            <p:nvPr/>
          </p:nvSpPr>
          <p:spPr bwMode="auto">
            <a:xfrm>
              <a:off x="3312" y="249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9" name="Line 85"/>
            <p:cNvSpPr>
              <a:spLocks noChangeShapeType="1"/>
            </p:cNvSpPr>
            <p:nvPr/>
          </p:nvSpPr>
          <p:spPr bwMode="auto">
            <a:xfrm>
              <a:off x="4848" y="249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0" name="Line 86"/>
            <p:cNvSpPr>
              <a:spLocks noChangeShapeType="1"/>
            </p:cNvSpPr>
            <p:nvPr/>
          </p:nvSpPr>
          <p:spPr bwMode="auto">
            <a:xfrm>
              <a:off x="1632" y="3072"/>
              <a:ext cx="3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1" name="Line 87"/>
            <p:cNvSpPr>
              <a:spLocks noChangeShapeType="1"/>
            </p:cNvSpPr>
            <p:nvPr/>
          </p:nvSpPr>
          <p:spPr bwMode="auto">
            <a:xfrm>
              <a:off x="2256" y="249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2" name="Line 88"/>
            <p:cNvSpPr>
              <a:spLocks noChangeShapeType="1"/>
            </p:cNvSpPr>
            <p:nvPr/>
          </p:nvSpPr>
          <p:spPr bwMode="auto">
            <a:xfrm>
              <a:off x="3024" y="249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3" name="Line 89"/>
            <p:cNvSpPr>
              <a:spLocks noChangeShapeType="1"/>
            </p:cNvSpPr>
            <p:nvPr/>
          </p:nvSpPr>
          <p:spPr bwMode="auto">
            <a:xfrm>
              <a:off x="5040" y="249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4" name="Line 90"/>
            <p:cNvSpPr>
              <a:spLocks noChangeShapeType="1"/>
            </p:cNvSpPr>
            <p:nvPr/>
          </p:nvSpPr>
          <p:spPr bwMode="auto">
            <a:xfrm>
              <a:off x="2592" y="3216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5" name="Line 91"/>
            <p:cNvSpPr>
              <a:spLocks noChangeShapeType="1"/>
            </p:cNvSpPr>
            <p:nvPr/>
          </p:nvSpPr>
          <p:spPr bwMode="auto">
            <a:xfrm flipV="1">
              <a:off x="3504" y="2496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6" name="Line 92"/>
            <p:cNvSpPr>
              <a:spLocks noChangeShapeType="1"/>
            </p:cNvSpPr>
            <p:nvPr/>
          </p:nvSpPr>
          <p:spPr bwMode="auto">
            <a:xfrm>
              <a:off x="2832" y="3360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7" name="Line 93"/>
            <p:cNvSpPr>
              <a:spLocks noChangeShapeType="1"/>
            </p:cNvSpPr>
            <p:nvPr/>
          </p:nvSpPr>
          <p:spPr bwMode="auto">
            <a:xfrm flipV="1">
              <a:off x="4176" y="2496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8" name="Line 94"/>
            <p:cNvSpPr>
              <a:spLocks noChangeShapeType="1"/>
            </p:cNvSpPr>
            <p:nvPr/>
          </p:nvSpPr>
          <p:spPr bwMode="auto">
            <a:xfrm>
              <a:off x="3696" y="355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9" name="Line 95"/>
            <p:cNvSpPr>
              <a:spLocks noChangeShapeType="1"/>
            </p:cNvSpPr>
            <p:nvPr/>
          </p:nvSpPr>
          <p:spPr bwMode="auto">
            <a:xfrm flipV="1">
              <a:off x="4368" y="2496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0" name="Text Box 96"/>
            <p:cNvSpPr txBox="1">
              <a:spLocks noChangeArrowheads="1"/>
            </p:cNvSpPr>
            <p:nvPr/>
          </p:nvSpPr>
          <p:spPr bwMode="auto">
            <a:xfrm>
              <a:off x="1536" y="672"/>
              <a:ext cx="480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1" i="1">
                  <a:latin typeface="" pitchFamily="18" charset="0"/>
                  <a:ea typeface="华文楷体" pitchFamily="2" charset="-122"/>
                </a:rPr>
                <a:t>G</a:t>
              </a:r>
              <a:r>
                <a:rPr lang="en-US" altLang="zh-CN" sz="2800" b="1" baseline="-25000">
                  <a:latin typeface="?"/>
                  <a:ea typeface="华文楷体" pitchFamily="2" charset="-122"/>
                </a:rPr>
                <a:t>1</a:t>
              </a:r>
              <a:endParaRPr lang="en-US" altLang="zh-CN" sz="2800" b="1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93251" name="Text Box 97"/>
            <p:cNvSpPr txBox="1">
              <a:spLocks noChangeArrowheads="1"/>
            </p:cNvSpPr>
            <p:nvPr/>
          </p:nvSpPr>
          <p:spPr bwMode="auto">
            <a:xfrm>
              <a:off x="3696" y="672"/>
              <a:ext cx="480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1" i="1">
                  <a:latin typeface="" pitchFamily="18" charset="0"/>
                  <a:ea typeface="华文楷体" pitchFamily="2" charset="-122"/>
                </a:rPr>
                <a:t>G</a:t>
              </a:r>
              <a:r>
                <a:rPr lang="en-US" altLang="zh-CN" sz="2800" b="1" baseline="-25000">
                  <a:latin typeface="?"/>
                  <a:ea typeface="华文楷体" pitchFamily="2" charset="-122"/>
                </a:rPr>
                <a:t>2</a:t>
              </a:r>
              <a:endParaRPr lang="en-US" altLang="zh-CN" sz="2800" b="1">
                <a:latin typeface="" pitchFamily="18" charset="0"/>
                <a:ea typeface="华文楷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6802" y="1484789"/>
            <a:ext cx="8549778" cy="1171575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9779000" y="1270000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649740" y="1147266"/>
            <a:ext cx="3392891" cy="2592883"/>
          </a:xfrm>
          <a:prstGeom prst="rect">
            <a:avLst/>
          </a:prstGeom>
        </p:spPr>
      </p:pic>
      <p:grpSp>
        <p:nvGrpSpPr>
          <p:cNvPr id="16" name="组合 15"/>
          <p:cNvGrpSpPr/>
          <p:nvPr>
            <p:custDataLst>
              <p:tags r:id="rId7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3" name="RemarkBack"/>
            <p:cNvSpPr/>
            <p:nvPr>
              <p:custDataLst>
                <p:tags r:id="rId17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18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19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3" name="RemarkBack">
            <a:extLst>
              <a:ext uri="{FF2B5EF4-FFF2-40B4-BE49-F238E27FC236}">
                <a16:creationId xmlns:a16="http://schemas.microsoft.com/office/drawing/2014/main" id="{2FC38662-7CCF-4607-8301-340C8ABF503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markBlock">
            <a:extLst>
              <a:ext uri="{FF2B5EF4-FFF2-40B4-BE49-F238E27FC236}">
                <a16:creationId xmlns:a16="http://schemas.microsoft.com/office/drawing/2014/main" id="{299A04E2-AFDC-451F-BB5C-E04750D8612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markTitleText">
            <a:extLst>
              <a:ext uri="{FF2B5EF4-FFF2-40B4-BE49-F238E27FC236}">
                <a16:creationId xmlns:a16="http://schemas.microsoft.com/office/drawing/2014/main" id="{6589C98E-AE3A-4A7D-9465-86639082CBF1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9" name="组合 8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94272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33528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20. 7 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加法器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2971800"/>
            <a:ext cx="2743200" cy="171450"/>
            <a:chOff x="720" y="576"/>
            <a:chExt cx="1728" cy="108"/>
          </a:xfrm>
        </p:grpSpPr>
        <p:pic>
          <p:nvPicPr>
            <p:cNvPr id="94217" name="Picture 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0" y="58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4218" name="Picture 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0" y="58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4219" name="Picture 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82" y="58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4220" name="Picture 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68" y="58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4221" name="Picture 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70" y="58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4222" name="Picture 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66" y="58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4223" name="Picture 1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56" y="58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4224" name="Picture 1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8" y="58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4225" name="Picture 1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44" y="58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4226" name="Picture 1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46" y="58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4227" name="Picture 1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78" y="58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4228" name="Picture 1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4" y="58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4229" name="Group 16"/>
            <p:cNvGrpSpPr>
              <a:grpSpLocks/>
            </p:cNvGrpSpPr>
            <p:nvPr/>
          </p:nvGrpSpPr>
          <p:grpSpPr bwMode="auto">
            <a:xfrm>
              <a:off x="720" y="576"/>
              <a:ext cx="582" cy="102"/>
              <a:chOff x="4698" y="720"/>
              <a:chExt cx="582" cy="102"/>
            </a:xfrm>
          </p:grpSpPr>
          <p:pic>
            <p:nvPicPr>
              <p:cNvPr id="94230" name="Picture 1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4231" name="Picture 1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4232" name="Picture 1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4233" name="Picture 20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4234" name="Picture 21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4235" name="Picture 22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95607" name="Rectangle 23"/>
          <p:cNvSpPr>
            <a:spLocks noChangeArrowheads="1"/>
          </p:cNvSpPr>
          <p:nvPr/>
        </p:nvSpPr>
        <p:spPr bwMode="auto">
          <a:xfrm>
            <a:off x="762000" y="3200400"/>
            <a:ext cx="35226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20. 7 .1  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二进制 </a:t>
            </a:r>
          </a:p>
        </p:txBody>
      </p:sp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777875" y="3810000"/>
            <a:ext cx="65008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十进制：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0~9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十个数码，“逢十进一”。</a:t>
            </a:r>
            <a:endParaRPr lang="zh-CN" altLang="en-US" sz="2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95609" name="Rectangle 25"/>
          <p:cNvSpPr>
            <a:spLocks noChangeArrowheads="1"/>
          </p:cNvSpPr>
          <p:nvPr/>
        </p:nvSpPr>
        <p:spPr bwMode="auto">
          <a:xfrm>
            <a:off x="684213" y="260350"/>
            <a:ext cx="74676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    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在数字电路中，常用的组合电路有加法器、编码器、译码器、数据分配器和多路选择器等。下面几节分别介绍这几种典型组合逻辑电路的基本结构、工作原理和使用方法。</a:t>
            </a:r>
          </a:p>
        </p:txBody>
      </p:sp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685800" y="4343400"/>
            <a:ext cx="78486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   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在数字电路中，为了把电路的两个状态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“1”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态和“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0”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态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与数码对应起来，采用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二进制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</a:p>
        </p:txBody>
      </p:sp>
      <p:sp>
        <p:nvSpPr>
          <p:cNvPr id="195611" name="Rectangle 27"/>
          <p:cNvSpPr>
            <a:spLocks noChangeArrowheads="1"/>
          </p:cNvSpPr>
          <p:nvPr/>
        </p:nvSpPr>
        <p:spPr bwMode="auto">
          <a:xfrm>
            <a:off x="703263" y="5410200"/>
            <a:ext cx="6675437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二进制：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两个数码，“逢二进一”。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07" grpId="0" autoUpdateAnimBg="0"/>
      <p:bldP spid="195608" grpId="0" autoUpdateAnimBg="0"/>
      <p:bldP spid="195610" grpId="0" autoUpdateAnimBg="0"/>
      <p:bldP spid="195611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457200"/>
            <a:ext cx="33528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CC0000"/>
                </a:solidFill>
                <a:ea typeface="华文新魏" pitchFamily="2" charset="-122"/>
              </a:rPr>
              <a:t>20. 7</a:t>
            </a:r>
            <a:r>
              <a:rPr lang="en-US" altLang="zh-CN" b="1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en-US" b="1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加法器</a:t>
            </a:r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685800" y="1114425"/>
            <a:ext cx="5838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加法器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: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 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实现二进制加法运算的电路</a:t>
            </a: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685800" y="4054475"/>
            <a:ext cx="1219200" cy="519113"/>
          </a:xfrm>
          <a:prstGeom prst="rect">
            <a:avLst/>
          </a:prstGeom>
          <a:noFill/>
          <a:ln w="381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进位</a:t>
            </a:r>
            <a:endParaRPr lang="zh-CN" altLang="en-US" sz="3200" b="1">
              <a:solidFill>
                <a:srgbClr val="CC0000"/>
              </a:solidFill>
              <a:latin typeface="" pitchFamily="18" charset="0"/>
              <a:ea typeface="+mn-ea"/>
            </a:endParaRPr>
          </a:p>
        </p:txBody>
      </p:sp>
      <p:sp>
        <p:nvSpPr>
          <p:cNvPr id="196613" name="Oval 5"/>
          <p:cNvSpPr>
            <a:spLocks noChangeArrowheads="1"/>
          </p:cNvSpPr>
          <p:nvPr/>
        </p:nvSpPr>
        <p:spPr bwMode="auto">
          <a:xfrm>
            <a:off x="3581400" y="2805113"/>
            <a:ext cx="381000" cy="1143000"/>
          </a:xfrm>
          <a:prstGeom prst="ellipse">
            <a:avLst/>
          </a:prstGeom>
          <a:noFill/>
          <a:ln w="28575">
            <a:solidFill>
              <a:srgbClr val="99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96614" name="Oval 6"/>
          <p:cNvSpPr>
            <a:spLocks noChangeArrowheads="1"/>
          </p:cNvSpPr>
          <p:nvPr/>
        </p:nvSpPr>
        <p:spPr bwMode="auto">
          <a:xfrm>
            <a:off x="3000364" y="2805113"/>
            <a:ext cx="428628" cy="1752600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66800" y="2011363"/>
            <a:ext cx="3429000" cy="2614612"/>
            <a:chOff x="576" y="1132"/>
            <a:chExt cx="2160" cy="1647"/>
          </a:xfrm>
        </p:grpSpPr>
        <p:sp>
          <p:nvSpPr>
            <p:cNvPr id="196616" name="Rectangle 8"/>
            <p:cNvSpPr>
              <a:spLocks noChangeArrowheads="1"/>
            </p:cNvSpPr>
            <p:nvPr/>
          </p:nvSpPr>
          <p:spPr bwMode="auto">
            <a:xfrm>
              <a:off x="576" y="1132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如：</a:t>
              </a:r>
            </a:p>
          </p:txBody>
        </p:sp>
        <p:sp>
          <p:nvSpPr>
            <p:cNvPr id="95261" name="Rectangle 9"/>
            <p:cNvSpPr>
              <a:spLocks noChangeArrowheads="1"/>
            </p:cNvSpPr>
            <p:nvPr/>
          </p:nvSpPr>
          <p:spPr bwMode="auto">
            <a:xfrm>
              <a:off x="1248" y="1627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r>
                <a:rPr lang="en-US" altLang="zh-CN" sz="3200" b="1" dirty="0">
                  <a:solidFill>
                    <a:srgbClr val="FF0066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</a:t>
              </a:r>
              <a:r>
                <a:rPr lang="en-US" altLang="zh-CN" sz="32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r>
                <a:rPr lang="en-US" altLang="zh-CN" sz="3200" b="1" dirty="0">
                  <a:solidFill>
                    <a:srgbClr val="FF0066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</a:t>
              </a:r>
            </a:p>
          </p:txBody>
        </p:sp>
        <p:sp>
          <p:nvSpPr>
            <p:cNvPr id="95262" name="Rectangle 10"/>
            <p:cNvSpPr>
              <a:spLocks noChangeArrowheads="1"/>
            </p:cNvSpPr>
            <p:nvPr/>
          </p:nvSpPr>
          <p:spPr bwMode="auto">
            <a:xfrm>
              <a:off x="1248" y="2059"/>
              <a:ext cx="5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r>
                <a:rPr lang="en-US" altLang="zh-CN" sz="3200" b="1">
                  <a:solidFill>
                    <a:srgbClr val="FF0066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</a:t>
              </a:r>
              <a:r>
                <a:rPr lang="en-US" altLang="zh-CN" sz="32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r>
                <a:rPr lang="en-US" altLang="zh-CN" sz="3200" b="1">
                  <a:solidFill>
                    <a:srgbClr val="FF0066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95263" name="Rectangle 11"/>
            <p:cNvSpPr>
              <a:spLocks noChangeArrowheads="1"/>
            </p:cNvSpPr>
            <p:nvPr/>
          </p:nvSpPr>
          <p:spPr bwMode="auto">
            <a:xfrm>
              <a:off x="2160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5264" name="Rectangle 12"/>
            <p:cNvSpPr>
              <a:spLocks noChangeArrowheads="1"/>
            </p:cNvSpPr>
            <p:nvPr/>
          </p:nvSpPr>
          <p:spPr bwMode="auto">
            <a:xfrm>
              <a:off x="2160" y="2064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5265" name="Line 13"/>
            <p:cNvSpPr>
              <a:spLocks noChangeShapeType="1"/>
            </p:cNvSpPr>
            <p:nvPr/>
          </p:nvSpPr>
          <p:spPr bwMode="auto">
            <a:xfrm>
              <a:off x="960" y="2779"/>
              <a:ext cx="1776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6" name="Text Box 14"/>
            <p:cNvSpPr txBox="1">
              <a:spLocks noChangeArrowheads="1"/>
            </p:cNvSpPr>
            <p:nvPr/>
          </p:nvSpPr>
          <p:spPr bwMode="auto">
            <a:xfrm>
              <a:off x="912" y="2011"/>
              <a:ext cx="2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0066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+</a:t>
              </a:r>
            </a:p>
          </p:txBody>
        </p:sp>
        <p:sp>
          <p:nvSpPr>
            <p:cNvPr id="95267" name="Rectangle 15"/>
            <p:cNvSpPr>
              <a:spLocks noChangeArrowheads="1"/>
            </p:cNvSpPr>
            <p:nvPr/>
          </p:nvSpPr>
          <p:spPr bwMode="auto">
            <a:xfrm>
              <a:off x="1824" y="2059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5268" name="Rectangle 16"/>
            <p:cNvSpPr>
              <a:spLocks noChangeArrowheads="1"/>
            </p:cNvSpPr>
            <p:nvPr/>
          </p:nvSpPr>
          <p:spPr bwMode="auto">
            <a:xfrm>
              <a:off x="1824" y="162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048000" y="3948113"/>
            <a:ext cx="920750" cy="1265237"/>
            <a:chOff x="1968" y="2208"/>
            <a:chExt cx="580" cy="797"/>
          </a:xfrm>
        </p:grpSpPr>
        <p:sp>
          <p:nvSpPr>
            <p:cNvPr id="95258" name="Rectangle 18"/>
            <p:cNvSpPr>
              <a:spLocks noChangeArrowheads="1"/>
            </p:cNvSpPr>
            <p:nvPr/>
          </p:nvSpPr>
          <p:spPr bwMode="auto">
            <a:xfrm>
              <a:off x="1968" y="2208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5259" name="Rectangle 19"/>
            <p:cNvSpPr>
              <a:spLocks noChangeArrowheads="1"/>
            </p:cNvSpPr>
            <p:nvPr/>
          </p:nvSpPr>
          <p:spPr bwMode="auto">
            <a:xfrm>
              <a:off x="2304" y="264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500314" y="3948113"/>
            <a:ext cx="935038" cy="1265237"/>
            <a:chOff x="1623" y="2208"/>
            <a:chExt cx="589" cy="797"/>
          </a:xfrm>
        </p:grpSpPr>
        <p:sp>
          <p:nvSpPr>
            <p:cNvPr id="95256" name="Rectangle 21"/>
            <p:cNvSpPr>
              <a:spLocks noChangeArrowheads="1"/>
            </p:cNvSpPr>
            <p:nvPr/>
          </p:nvSpPr>
          <p:spPr bwMode="auto">
            <a:xfrm>
              <a:off x="1623" y="2208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5257" name="Rectangle 22"/>
            <p:cNvSpPr>
              <a:spLocks noChangeArrowheads="1"/>
            </p:cNvSpPr>
            <p:nvPr/>
          </p:nvSpPr>
          <p:spPr bwMode="auto">
            <a:xfrm>
              <a:off x="1968" y="264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209800" y="4633913"/>
            <a:ext cx="768350" cy="579437"/>
            <a:chOff x="1392" y="2640"/>
            <a:chExt cx="484" cy="365"/>
          </a:xfrm>
        </p:grpSpPr>
        <p:sp>
          <p:nvSpPr>
            <p:cNvPr id="95254" name="Rectangle 24"/>
            <p:cNvSpPr>
              <a:spLocks noChangeArrowheads="1"/>
            </p:cNvSpPr>
            <p:nvPr/>
          </p:nvSpPr>
          <p:spPr bwMode="auto">
            <a:xfrm>
              <a:off x="1632" y="264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003366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5255" name="Rectangle 25"/>
            <p:cNvSpPr>
              <a:spLocks noChangeArrowheads="1"/>
            </p:cNvSpPr>
            <p:nvPr/>
          </p:nvSpPr>
          <p:spPr bwMode="auto">
            <a:xfrm>
              <a:off x="1392" y="264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003366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196634" name="AutoShape 26"/>
          <p:cNvSpPr>
            <a:spLocks noChangeArrowheads="1"/>
          </p:cNvSpPr>
          <p:nvPr/>
        </p:nvSpPr>
        <p:spPr bwMode="auto">
          <a:xfrm>
            <a:off x="4648200" y="4329113"/>
            <a:ext cx="2057400" cy="922337"/>
          </a:xfrm>
          <a:prstGeom prst="wedgeRoundRectCallout">
            <a:avLst>
              <a:gd name="adj1" fmla="val -86421"/>
              <a:gd name="adj2" fmla="val -100431"/>
              <a:gd name="adj3" fmla="val 16667"/>
            </a:avLst>
          </a:prstGeom>
          <a:solidFill>
            <a:srgbClr val="FFFFFF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不考虑低位</a:t>
            </a:r>
          </a:p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来的进位</a:t>
            </a: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5562600" y="5319717"/>
            <a:ext cx="2514600" cy="676275"/>
            <a:chOff x="3408" y="3216"/>
            <a:chExt cx="1584" cy="426"/>
          </a:xfrm>
        </p:grpSpPr>
        <p:sp>
          <p:nvSpPr>
            <p:cNvPr id="95251" name="Rectangle 28"/>
            <p:cNvSpPr>
              <a:spLocks noChangeArrowheads="1"/>
            </p:cNvSpPr>
            <p:nvPr/>
          </p:nvSpPr>
          <p:spPr bwMode="auto">
            <a:xfrm>
              <a:off x="3696" y="3312"/>
              <a:ext cx="1296" cy="33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半加器实现</a:t>
              </a:r>
            </a:p>
          </p:txBody>
        </p:sp>
        <p:sp>
          <p:nvSpPr>
            <p:cNvPr id="95252" name="Line 29" descr="40%"/>
            <p:cNvSpPr>
              <a:spLocks noChangeShapeType="1"/>
            </p:cNvSpPr>
            <p:nvPr/>
          </p:nvSpPr>
          <p:spPr bwMode="auto">
            <a:xfrm>
              <a:off x="3408" y="3572"/>
              <a:ext cx="24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3" name="Line 30" descr="40%"/>
            <p:cNvSpPr>
              <a:spLocks noChangeShapeType="1"/>
            </p:cNvSpPr>
            <p:nvPr/>
          </p:nvSpPr>
          <p:spPr bwMode="auto">
            <a:xfrm>
              <a:off x="3408" y="3216"/>
              <a:ext cx="0" cy="336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96639" name="AutoShape 31" descr="80%"/>
          <p:cNvSpPr>
            <a:spLocks noChangeArrowheads="1"/>
          </p:cNvSpPr>
          <p:nvPr/>
        </p:nvSpPr>
        <p:spPr bwMode="auto">
          <a:xfrm>
            <a:off x="4114800" y="1828800"/>
            <a:ext cx="2209800" cy="914400"/>
          </a:xfrm>
          <a:prstGeom prst="wedgeRoundRectCallout">
            <a:avLst>
              <a:gd name="adj1" fmla="val -93606"/>
              <a:gd name="adj2" fmla="val 50000"/>
              <a:gd name="adj3" fmla="val 16667"/>
            </a:avLst>
          </a:prstGeom>
          <a:pattFill prst="pct80">
            <a:fgClr>
              <a:srgbClr val="FFCCCC"/>
            </a:fgClr>
            <a:bgClr>
              <a:srgbClr val="FFFFFF"/>
            </a:bgClr>
          </a:patt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要考虑低位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来的进位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5257800" y="2819398"/>
            <a:ext cx="2514600" cy="676275"/>
            <a:chOff x="3600" y="1632"/>
            <a:chExt cx="1584" cy="426"/>
          </a:xfrm>
        </p:grpSpPr>
        <p:sp>
          <p:nvSpPr>
            <p:cNvPr id="95248" name="Rectangle 33" descr="40%"/>
            <p:cNvSpPr>
              <a:spLocks noChangeArrowheads="1"/>
            </p:cNvSpPr>
            <p:nvPr/>
          </p:nvSpPr>
          <p:spPr bwMode="auto">
            <a:xfrm>
              <a:off x="3881" y="1728"/>
              <a:ext cx="1303" cy="330"/>
            </a:xfrm>
            <a:prstGeom prst="rect">
              <a:avLst/>
            </a:prstGeom>
            <a:pattFill prst="pct40">
              <a:fgClr>
                <a:srgbClr val="FFFF00"/>
              </a:fgClr>
              <a:bgClr>
                <a:srgbClr val="FFFFFF"/>
              </a:bgClr>
            </a:pattFill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全加器实现</a:t>
              </a:r>
            </a:p>
          </p:txBody>
        </p:sp>
        <p:sp>
          <p:nvSpPr>
            <p:cNvPr id="95249" name="Line 34" descr="40%"/>
            <p:cNvSpPr>
              <a:spLocks noChangeShapeType="1"/>
            </p:cNvSpPr>
            <p:nvPr/>
          </p:nvSpPr>
          <p:spPr bwMode="auto">
            <a:xfrm>
              <a:off x="3600" y="1988"/>
              <a:ext cx="23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0" name="Line 35" descr="40%"/>
            <p:cNvSpPr>
              <a:spLocks noChangeShapeType="1"/>
            </p:cNvSpPr>
            <p:nvPr/>
          </p:nvSpPr>
          <p:spPr bwMode="auto">
            <a:xfrm>
              <a:off x="3600" y="1632"/>
              <a:ext cx="0" cy="336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96644" name="Oval 36"/>
          <p:cNvSpPr>
            <a:spLocks noChangeArrowheads="1"/>
          </p:cNvSpPr>
          <p:nvPr/>
        </p:nvSpPr>
        <p:spPr bwMode="auto">
          <a:xfrm>
            <a:off x="2500298" y="2805113"/>
            <a:ext cx="385762" cy="1752600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autoUpdateAnimBg="0"/>
      <p:bldP spid="196612" grpId="0" autoUpdateAnimBg="0"/>
      <p:bldP spid="196613" grpId="0" animBg="1"/>
      <p:bldP spid="196614" grpId="0" animBg="1"/>
      <p:bldP spid="196634" grpId="0" animBg="1" autoUpdateAnimBg="0"/>
      <p:bldP spid="196639" grpId="0" animBg="1" autoUpdateAnimBg="0"/>
      <p:bldP spid="19664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3581400" cy="590550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20. 7. 1  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半加器 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762000" y="914400"/>
            <a:ext cx="7696200" cy="1031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    </a:t>
            </a:r>
            <a:r>
              <a:rPr lang="zh-CN" altLang="en-US" sz="2800" b="1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半加：实现两个一位二进制数相加，不考虑来自低位的进位。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286000"/>
            <a:ext cx="6042025" cy="1052513"/>
            <a:chOff x="576" y="1440"/>
            <a:chExt cx="3806" cy="663"/>
          </a:xfrm>
        </p:grpSpPr>
        <p:sp>
          <p:nvSpPr>
            <p:cNvPr id="197637" name="Rectangle 5"/>
            <p:cNvSpPr>
              <a:spLocks noChangeArrowheads="1"/>
            </p:cNvSpPr>
            <p:nvPr/>
          </p:nvSpPr>
          <p:spPr bwMode="auto">
            <a:xfrm>
              <a:off x="1728" y="1440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A</a:t>
              </a:r>
              <a:endPara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sp>
          <p:nvSpPr>
            <p:cNvPr id="197638" name="Rectangle 6"/>
            <p:cNvSpPr>
              <a:spLocks noChangeArrowheads="1"/>
            </p:cNvSpPr>
            <p:nvPr/>
          </p:nvSpPr>
          <p:spPr bwMode="auto">
            <a:xfrm>
              <a:off x="1728" y="1776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B</a:t>
              </a:r>
              <a:endPara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576" y="1680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两个输入</a:t>
              </a:r>
            </a:p>
          </p:txBody>
        </p:sp>
        <p:sp>
          <p:nvSpPr>
            <p:cNvPr id="96291" name="AutoShape 8"/>
            <p:cNvSpPr>
              <a:spLocks/>
            </p:cNvSpPr>
            <p:nvPr/>
          </p:nvSpPr>
          <p:spPr bwMode="auto">
            <a:xfrm>
              <a:off x="1632" y="1536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97641" name="Rectangle 9"/>
            <p:cNvSpPr>
              <a:spLocks noChangeArrowheads="1"/>
            </p:cNvSpPr>
            <p:nvPr/>
          </p:nvSpPr>
          <p:spPr bwMode="auto">
            <a:xfrm>
              <a:off x="2016" y="1632"/>
              <a:ext cx="2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表示两个同位相加的数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14400" y="3581400"/>
            <a:ext cx="5784850" cy="1057275"/>
            <a:chOff x="672" y="2253"/>
            <a:chExt cx="3644" cy="666"/>
          </a:xfrm>
        </p:grpSpPr>
        <p:sp>
          <p:nvSpPr>
            <p:cNvPr id="197643" name="Rectangle 11"/>
            <p:cNvSpPr>
              <a:spLocks noChangeArrowheads="1"/>
            </p:cNvSpPr>
            <p:nvPr/>
          </p:nvSpPr>
          <p:spPr bwMode="auto">
            <a:xfrm>
              <a:off x="672" y="2352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两个输出</a:t>
              </a:r>
            </a:p>
          </p:txBody>
        </p:sp>
        <p:sp>
          <p:nvSpPr>
            <p:cNvPr id="96281" name="AutoShape 12"/>
            <p:cNvSpPr>
              <a:spLocks/>
            </p:cNvSpPr>
            <p:nvPr/>
          </p:nvSpPr>
          <p:spPr bwMode="auto">
            <a:xfrm>
              <a:off x="1728" y="2304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97645" name="Rectangle 13"/>
            <p:cNvSpPr>
              <a:spLocks noChangeArrowheads="1"/>
            </p:cNvSpPr>
            <p:nvPr/>
          </p:nvSpPr>
          <p:spPr bwMode="auto">
            <a:xfrm>
              <a:off x="1824" y="2253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S</a:t>
              </a:r>
              <a:endPara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sp>
          <p:nvSpPr>
            <p:cNvPr id="197646" name="Rectangle 14"/>
            <p:cNvSpPr>
              <a:spLocks noChangeArrowheads="1"/>
            </p:cNvSpPr>
            <p:nvPr/>
          </p:nvSpPr>
          <p:spPr bwMode="auto">
            <a:xfrm>
              <a:off x="1776" y="2589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C</a:t>
              </a:r>
              <a:endPara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sp>
          <p:nvSpPr>
            <p:cNvPr id="96284" name="Line 15"/>
            <p:cNvSpPr>
              <a:spLocks noChangeShapeType="1"/>
            </p:cNvSpPr>
            <p:nvPr/>
          </p:nvSpPr>
          <p:spPr bwMode="auto">
            <a:xfrm>
              <a:off x="2112" y="2415"/>
              <a:ext cx="240" cy="0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5" name="Line 16"/>
            <p:cNvSpPr>
              <a:spLocks noChangeShapeType="1"/>
            </p:cNvSpPr>
            <p:nvPr/>
          </p:nvSpPr>
          <p:spPr bwMode="auto">
            <a:xfrm>
              <a:off x="2112" y="2751"/>
              <a:ext cx="240" cy="0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49" name="Rectangle 17"/>
            <p:cNvSpPr>
              <a:spLocks noChangeArrowheads="1"/>
            </p:cNvSpPr>
            <p:nvPr/>
          </p:nvSpPr>
          <p:spPr bwMode="auto">
            <a:xfrm>
              <a:off x="2352" y="2256"/>
              <a:ext cx="1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表示半加和</a:t>
              </a:r>
            </a:p>
          </p:txBody>
        </p:sp>
        <p:sp>
          <p:nvSpPr>
            <p:cNvPr id="197650" name="Rectangle 18"/>
            <p:cNvSpPr>
              <a:spLocks noChangeArrowheads="1"/>
            </p:cNvSpPr>
            <p:nvPr/>
          </p:nvSpPr>
          <p:spPr bwMode="auto">
            <a:xfrm>
              <a:off x="2400" y="2592"/>
              <a:ext cx="1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表示向高位的进位</a:t>
              </a:r>
            </a:p>
          </p:txBody>
        </p:sp>
      </p:grpSp>
      <p:sp>
        <p:nvSpPr>
          <p:cNvPr id="197651" name="Rectangle 19"/>
          <p:cNvSpPr>
            <a:spLocks noChangeArrowheads="1"/>
          </p:cNvSpPr>
          <p:nvPr/>
        </p:nvSpPr>
        <p:spPr bwMode="auto">
          <a:xfrm>
            <a:off x="914400" y="48006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" pitchFamily="18" charset="0"/>
                <a:ea typeface="+mn-ea"/>
              </a:rPr>
              <a:t>逻辑符号：</a:t>
            </a:r>
          </a:p>
        </p:txBody>
      </p:sp>
      <p:sp>
        <p:nvSpPr>
          <p:cNvPr id="197652" name="Rectangle 20"/>
          <p:cNvSpPr>
            <a:spLocks noChangeArrowheads="1"/>
          </p:cNvSpPr>
          <p:nvPr/>
        </p:nvSpPr>
        <p:spPr bwMode="auto">
          <a:xfrm>
            <a:off x="838200" y="1981200"/>
            <a:ext cx="1611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半加器：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200400" y="4724400"/>
            <a:ext cx="2935288" cy="1295400"/>
            <a:chOff x="2016" y="2976"/>
            <a:chExt cx="1849" cy="816"/>
          </a:xfrm>
        </p:grpSpPr>
        <p:sp>
          <p:nvSpPr>
            <p:cNvPr id="96265" name="Rectangle 22"/>
            <p:cNvSpPr>
              <a:spLocks noChangeArrowheads="1"/>
            </p:cNvSpPr>
            <p:nvPr/>
          </p:nvSpPr>
          <p:spPr bwMode="auto">
            <a:xfrm>
              <a:off x="2640" y="2976"/>
              <a:ext cx="624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96266" name="Line 23"/>
            <p:cNvSpPr>
              <a:spLocks noChangeShapeType="1"/>
            </p:cNvSpPr>
            <p:nvPr/>
          </p:nvSpPr>
          <p:spPr bwMode="auto">
            <a:xfrm>
              <a:off x="2352" y="32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7" name="Line 24"/>
            <p:cNvSpPr>
              <a:spLocks noChangeShapeType="1"/>
            </p:cNvSpPr>
            <p:nvPr/>
          </p:nvSpPr>
          <p:spPr bwMode="auto">
            <a:xfrm>
              <a:off x="2352" y="355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8" name="Line 25"/>
            <p:cNvSpPr>
              <a:spLocks noChangeShapeType="1"/>
            </p:cNvSpPr>
            <p:nvPr/>
          </p:nvSpPr>
          <p:spPr bwMode="auto">
            <a:xfrm>
              <a:off x="3264" y="355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9" name="Line 26"/>
            <p:cNvSpPr>
              <a:spLocks noChangeShapeType="1"/>
            </p:cNvSpPr>
            <p:nvPr/>
          </p:nvSpPr>
          <p:spPr bwMode="auto">
            <a:xfrm>
              <a:off x="3264" y="32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0" name="Oval 27"/>
            <p:cNvSpPr>
              <a:spLocks noChangeArrowheads="1"/>
            </p:cNvSpPr>
            <p:nvPr/>
          </p:nvSpPr>
          <p:spPr bwMode="auto">
            <a:xfrm>
              <a:off x="2304" y="3527"/>
              <a:ext cx="50" cy="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2832" y="3408"/>
              <a:ext cx="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CO</a:t>
              </a:r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2016" y="3024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A</a:t>
              </a:r>
              <a:endPara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2016" y="3360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B</a:t>
              </a:r>
              <a:endPara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3600" y="3024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S</a:t>
              </a:r>
              <a:endPara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3600" y="3408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C</a:t>
              </a:r>
              <a:endPara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sp>
          <p:nvSpPr>
            <p:cNvPr id="197665" name="Text Box 33"/>
            <p:cNvSpPr txBox="1">
              <a:spLocks noChangeArrowheads="1"/>
            </p:cNvSpPr>
            <p:nvPr/>
          </p:nvSpPr>
          <p:spPr bwMode="auto">
            <a:xfrm>
              <a:off x="2832" y="3024"/>
              <a:ext cx="384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  <a:sym typeface="Symbol" pitchFamily="18" charset="2"/>
                </a:rPr>
                <a:t></a:t>
              </a: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sp>
          <p:nvSpPr>
            <p:cNvPr id="96277" name="Oval 34"/>
            <p:cNvSpPr>
              <a:spLocks noChangeArrowheads="1"/>
            </p:cNvSpPr>
            <p:nvPr/>
          </p:nvSpPr>
          <p:spPr bwMode="auto">
            <a:xfrm>
              <a:off x="2304" y="3189"/>
              <a:ext cx="50" cy="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96278" name="Oval 35"/>
            <p:cNvSpPr>
              <a:spLocks noChangeArrowheads="1"/>
            </p:cNvSpPr>
            <p:nvPr/>
          </p:nvSpPr>
          <p:spPr bwMode="auto">
            <a:xfrm>
              <a:off x="3552" y="3194"/>
              <a:ext cx="50" cy="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96279" name="Oval 36"/>
            <p:cNvSpPr>
              <a:spLocks noChangeArrowheads="1"/>
            </p:cNvSpPr>
            <p:nvPr/>
          </p:nvSpPr>
          <p:spPr bwMode="auto">
            <a:xfrm>
              <a:off x="3550" y="3529"/>
              <a:ext cx="50" cy="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autoUpdateAnimBg="0"/>
      <p:bldP spid="197651" grpId="0" autoUpdateAnimBg="0"/>
      <p:bldP spid="197652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990600" y="762000"/>
            <a:ext cx="3178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半加器逻辑状态表</a:t>
            </a: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1066800" y="41148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" pitchFamily="18" charset="0"/>
                <a:ea typeface="+mn-ea"/>
              </a:rPr>
              <a:t>逻辑表达式</a:t>
            </a:r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1255713" y="4724400"/>
          <a:ext cx="392588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2680" imgH="248760" progId="Equation.DSMT4">
                  <p:embed/>
                </p:oleObj>
              </mc:Choice>
              <mc:Fallback>
                <p:oleObj name="Equation" r:id="rId2" imgW="1912680" imgH="24876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4724400"/>
                        <a:ext cx="3925887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419600" y="990600"/>
            <a:ext cx="3430588" cy="3567113"/>
            <a:chOff x="2784" y="528"/>
            <a:chExt cx="2161" cy="2247"/>
          </a:xfrm>
        </p:grpSpPr>
        <p:sp>
          <p:nvSpPr>
            <p:cNvPr id="198663" name="Rectangle 7"/>
            <p:cNvSpPr>
              <a:spLocks noChangeArrowheads="1"/>
            </p:cNvSpPr>
            <p:nvPr/>
          </p:nvSpPr>
          <p:spPr bwMode="auto">
            <a:xfrm>
              <a:off x="3456" y="2448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逻辑图</a:t>
              </a:r>
            </a:p>
          </p:txBody>
        </p:sp>
        <p:sp>
          <p:nvSpPr>
            <p:cNvPr id="97300" name="Line 8"/>
            <p:cNvSpPr>
              <a:spLocks noChangeShapeType="1"/>
            </p:cNvSpPr>
            <p:nvPr/>
          </p:nvSpPr>
          <p:spPr bwMode="auto">
            <a:xfrm>
              <a:off x="3504" y="91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1" name="Line 9"/>
            <p:cNvSpPr>
              <a:spLocks noChangeShapeType="1"/>
            </p:cNvSpPr>
            <p:nvPr/>
          </p:nvSpPr>
          <p:spPr bwMode="auto">
            <a:xfrm>
              <a:off x="3360" y="1200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2" name="Rectangle 10"/>
            <p:cNvSpPr>
              <a:spLocks noChangeArrowheads="1"/>
            </p:cNvSpPr>
            <p:nvPr/>
          </p:nvSpPr>
          <p:spPr bwMode="auto">
            <a:xfrm>
              <a:off x="3696" y="720"/>
              <a:ext cx="480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97303" name="Rectangle 11"/>
            <p:cNvSpPr>
              <a:spLocks noChangeArrowheads="1"/>
            </p:cNvSpPr>
            <p:nvPr/>
          </p:nvSpPr>
          <p:spPr bwMode="auto">
            <a:xfrm>
              <a:off x="3696" y="1584"/>
              <a:ext cx="480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98668" name="Rectangle 12"/>
            <p:cNvSpPr>
              <a:spLocks noChangeArrowheads="1"/>
            </p:cNvSpPr>
            <p:nvPr/>
          </p:nvSpPr>
          <p:spPr bwMode="auto">
            <a:xfrm>
              <a:off x="3792" y="1662"/>
              <a:ext cx="3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&amp;</a:t>
              </a:r>
              <a:endParaRPr lang="en-US" altLang="zh-CN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sp>
          <p:nvSpPr>
            <p:cNvPr id="198669" name="Rectangle 13"/>
            <p:cNvSpPr>
              <a:spLocks noChangeArrowheads="1"/>
            </p:cNvSpPr>
            <p:nvPr/>
          </p:nvSpPr>
          <p:spPr bwMode="auto">
            <a:xfrm>
              <a:off x="3744" y="798"/>
              <a:ext cx="3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=1</a:t>
              </a:r>
              <a:endParaRPr lang="en-US" altLang="zh-CN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sp>
          <p:nvSpPr>
            <p:cNvPr id="97306" name="Line 14"/>
            <p:cNvSpPr>
              <a:spLocks noChangeShapeType="1"/>
            </p:cNvSpPr>
            <p:nvPr/>
          </p:nvSpPr>
          <p:spPr bwMode="auto">
            <a:xfrm>
              <a:off x="3120" y="91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7" name="Line 15"/>
            <p:cNvSpPr>
              <a:spLocks noChangeShapeType="1"/>
            </p:cNvSpPr>
            <p:nvPr/>
          </p:nvSpPr>
          <p:spPr bwMode="auto">
            <a:xfrm>
              <a:off x="3120" y="120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8" name="Line 16"/>
            <p:cNvSpPr>
              <a:spLocks noChangeShapeType="1"/>
            </p:cNvSpPr>
            <p:nvPr/>
          </p:nvSpPr>
          <p:spPr bwMode="auto">
            <a:xfrm>
              <a:off x="4176" y="105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9" name="Line 17"/>
            <p:cNvSpPr>
              <a:spLocks noChangeShapeType="1"/>
            </p:cNvSpPr>
            <p:nvPr/>
          </p:nvSpPr>
          <p:spPr bwMode="auto">
            <a:xfrm>
              <a:off x="4176" y="192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0" name="Line 18"/>
            <p:cNvSpPr>
              <a:spLocks noChangeShapeType="1"/>
            </p:cNvSpPr>
            <p:nvPr/>
          </p:nvSpPr>
          <p:spPr bwMode="auto">
            <a:xfrm>
              <a:off x="3504" y="182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1" name="Line 19"/>
            <p:cNvSpPr>
              <a:spLocks noChangeShapeType="1"/>
            </p:cNvSpPr>
            <p:nvPr/>
          </p:nvSpPr>
          <p:spPr bwMode="auto">
            <a:xfrm>
              <a:off x="3360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2" name="Text Box 20"/>
            <p:cNvSpPr txBox="1">
              <a:spLocks noChangeArrowheads="1"/>
            </p:cNvSpPr>
            <p:nvPr/>
          </p:nvSpPr>
          <p:spPr bwMode="auto">
            <a:xfrm>
              <a:off x="3264" y="864"/>
              <a:ext cx="1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3600" b="1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97313" name="Rectangle 21"/>
            <p:cNvSpPr>
              <a:spLocks noChangeArrowheads="1"/>
            </p:cNvSpPr>
            <p:nvPr/>
          </p:nvSpPr>
          <p:spPr bwMode="auto">
            <a:xfrm>
              <a:off x="3408" y="554"/>
              <a:ext cx="11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4400" b="1"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97314" name="Rectangle 22"/>
            <p:cNvSpPr>
              <a:spLocks noChangeArrowheads="1"/>
            </p:cNvSpPr>
            <p:nvPr/>
          </p:nvSpPr>
          <p:spPr bwMode="auto">
            <a:xfrm>
              <a:off x="2784" y="720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" pitchFamily="18" charset="0"/>
                  <a:ea typeface="华文楷体" pitchFamily="2" charset="-122"/>
                </a:rPr>
                <a:t>A</a:t>
              </a:r>
            </a:p>
          </p:txBody>
        </p:sp>
        <p:sp>
          <p:nvSpPr>
            <p:cNvPr id="97315" name="Rectangle 23"/>
            <p:cNvSpPr>
              <a:spLocks noChangeArrowheads="1"/>
            </p:cNvSpPr>
            <p:nvPr/>
          </p:nvSpPr>
          <p:spPr bwMode="auto">
            <a:xfrm>
              <a:off x="2784" y="1056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" pitchFamily="18" charset="0"/>
                  <a:ea typeface="华文楷体" pitchFamily="2" charset="-122"/>
                </a:rPr>
                <a:t>B</a:t>
              </a:r>
            </a:p>
          </p:txBody>
        </p:sp>
        <p:sp>
          <p:nvSpPr>
            <p:cNvPr id="97316" name="Rectangle 24"/>
            <p:cNvSpPr>
              <a:spLocks noChangeArrowheads="1"/>
            </p:cNvSpPr>
            <p:nvPr/>
          </p:nvSpPr>
          <p:spPr bwMode="auto">
            <a:xfrm>
              <a:off x="4704" y="912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" pitchFamily="18" charset="0"/>
                  <a:ea typeface="华文楷体" pitchFamily="2" charset="-122"/>
                </a:rPr>
                <a:t>S</a:t>
              </a:r>
            </a:p>
          </p:txBody>
        </p:sp>
        <p:sp>
          <p:nvSpPr>
            <p:cNvPr id="97317" name="Rectangle 25"/>
            <p:cNvSpPr>
              <a:spLocks noChangeArrowheads="1"/>
            </p:cNvSpPr>
            <p:nvPr/>
          </p:nvSpPr>
          <p:spPr bwMode="auto">
            <a:xfrm>
              <a:off x="4656" y="1728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" pitchFamily="18" charset="0"/>
                  <a:ea typeface="华文楷体" pitchFamily="2" charset="-122"/>
                </a:rPr>
                <a:t>C</a:t>
              </a:r>
            </a:p>
          </p:txBody>
        </p:sp>
        <p:sp>
          <p:nvSpPr>
            <p:cNvPr id="97318" name="Rectangle 26"/>
            <p:cNvSpPr>
              <a:spLocks noChangeArrowheads="1"/>
            </p:cNvSpPr>
            <p:nvPr/>
          </p:nvSpPr>
          <p:spPr bwMode="auto">
            <a:xfrm>
              <a:off x="3216" y="528"/>
              <a:ext cx="1200" cy="18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97319" name="Oval 27"/>
            <p:cNvSpPr>
              <a:spLocks noChangeArrowheads="1"/>
            </p:cNvSpPr>
            <p:nvPr/>
          </p:nvSpPr>
          <p:spPr bwMode="auto">
            <a:xfrm>
              <a:off x="4656" y="1033"/>
              <a:ext cx="59" cy="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97320" name="Oval 28"/>
            <p:cNvSpPr>
              <a:spLocks noChangeArrowheads="1"/>
            </p:cNvSpPr>
            <p:nvPr/>
          </p:nvSpPr>
          <p:spPr bwMode="auto">
            <a:xfrm>
              <a:off x="3066" y="1176"/>
              <a:ext cx="59" cy="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97321" name="Oval 29"/>
            <p:cNvSpPr>
              <a:spLocks noChangeArrowheads="1"/>
            </p:cNvSpPr>
            <p:nvPr/>
          </p:nvSpPr>
          <p:spPr bwMode="auto">
            <a:xfrm>
              <a:off x="4626" y="1894"/>
              <a:ext cx="59" cy="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97322" name="Oval 30"/>
            <p:cNvSpPr>
              <a:spLocks noChangeArrowheads="1"/>
            </p:cNvSpPr>
            <p:nvPr/>
          </p:nvSpPr>
          <p:spPr bwMode="auto">
            <a:xfrm>
              <a:off x="3066" y="886"/>
              <a:ext cx="59" cy="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graphicFrame>
        <p:nvGraphicFramePr>
          <p:cNvPr id="198687" name="Object 31"/>
          <p:cNvGraphicFramePr>
            <a:graphicFrameLocks noChangeAspect="1"/>
          </p:cNvGraphicFramePr>
          <p:nvPr/>
        </p:nvGraphicFramePr>
        <p:xfrm>
          <a:off x="1203325" y="5410200"/>
          <a:ext cx="14414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88680" imgH="219960" progId="Equation.3">
                  <p:embed/>
                </p:oleObj>
              </mc:Choice>
              <mc:Fallback>
                <p:oleObj name="公式" r:id="rId4" imgW="688680" imgH="21996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5410200"/>
                        <a:ext cx="144145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7287" name="Picture 32" descr="AG00317_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8400" y="4343400"/>
            <a:ext cx="124618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7288" name="Group 33"/>
          <p:cNvGrpSpPr>
            <a:grpSpLocks/>
          </p:cNvGrpSpPr>
          <p:nvPr/>
        </p:nvGrpSpPr>
        <p:grpSpPr bwMode="auto">
          <a:xfrm>
            <a:off x="1371600" y="1447800"/>
            <a:ext cx="2438400" cy="2463800"/>
            <a:chOff x="864" y="912"/>
            <a:chExt cx="1536" cy="1552"/>
          </a:xfrm>
        </p:grpSpPr>
        <p:grpSp>
          <p:nvGrpSpPr>
            <p:cNvPr id="97289" name="Group 34"/>
            <p:cNvGrpSpPr>
              <a:grpSpLocks/>
            </p:cNvGrpSpPr>
            <p:nvPr/>
          </p:nvGrpSpPr>
          <p:grpSpPr bwMode="auto">
            <a:xfrm>
              <a:off x="864" y="912"/>
              <a:ext cx="1536" cy="1552"/>
              <a:chOff x="672" y="960"/>
              <a:chExt cx="1536" cy="1552"/>
            </a:xfrm>
          </p:grpSpPr>
          <p:sp>
            <p:nvSpPr>
              <p:cNvPr id="97291" name="Line 35"/>
              <p:cNvSpPr>
                <a:spLocks noChangeShapeType="1"/>
              </p:cNvSpPr>
              <p:nvPr/>
            </p:nvSpPr>
            <p:spPr bwMode="auto">
              <a:xfrm>
                <a:off x="672" y="960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92" name="Line 36"/>
              <p:cNvSpPr>
                <a:spLocks noChangeShapeType="1"/>
              </p:cNvSpPr>
              <p:nvPr/>
            </p:nvSpPr>
            <p:spPr bwMode="auto">
              <a:xfrm>
                <a:off x="1440" y="960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93" name="Line 37"/>
              <p:cNvSpPr>
                <a:spLocks noChangeShapeType="1"/>
              </p:cNvSpPr>
              <p:nvPr/>
            </p:nvSpPr>
            <p:spPr bwMode="auto">
              <a:xfrm>
                <a:off x="672" y="1296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94" name="Rectangle 38"/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13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</a:t>
                </a:r>
                <a:r>
                  <a:rPr lang="en-US" altLang="zh-CN" sz="2800" b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   </a:t>
                </a:r>
                <a:r>
                  <a:rPr lang="en-US" altLang="zh-CN" sz="2800" b="1" i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B</a:t>
                </a:r>
                <a:r>
                  <a:rPr lang="en-US" altLang="zh-CN" sz="2800" b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    </a:t>
                </a:r>
                <a:r>
                  <a:rPr lang="en-US" altLang="zh-CN" sz="2800" b="1" i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S</a:t>
                </a:r>
                <a:r>
                  <a:rPr lang="en-US" altLang="zh-CN" sz="2800" b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 </a:t>
                </a:r>
                <a:r>
                  <a:rPr lang="en-US" altLang="zh-CN" sz="2800" b="1" i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C</a:t>
                </a:r>
                <a:endParaRPr lang="en-US" altLang="zh-CN" sz="2800" b="1">
                  <a:solidFill>
                    <a:schemeClr val="bg1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7295" name="Rectangle 39"/>
              <p:cNvSpPr>
                <a:spLocks noChangeArrowheads="1"/>
              </p:cNvSpPr>
              <p:nvPr/>
            </p:nvSpPr>
            <p:spPr bwMode="auto">
              <a:xfrm>
                <a:off x="672" y="1284"/>
                <a:ext cx="134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0     0     0    0</a:t>
                </a:r>
              </a:p>
            </p:txBody>
          </p:sp>
          <p:sp>
            <p:nvSpPr>
              <p:cNvPr id="97296" name="Rectangle 40"/>
              <p:cNvSpPr>
                <a:spLocks noChangeArrowheads="1"/>
              </p:cNvSpPr>
              <p:nvPr/>
            </p:nvSpPr>
            <p:spPr bwMode="auto">
              <a:xfrm>
                <a:off x="672" y="1584"/>
                <a:ext cx="134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0     1     1    0</a:t>
                </a:r>
                <a:endParaRPr lang="en-US" altLang="zh-CN" sz="2800" b="1">
                  <a:solidFill>
                    <a:schemeClr val="bg1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7297" name="Rectangle 41"/>
              <p:cNvSpPr>
                <a:spLocks noChangeArrowheads="1"/>
              </p:cNvSpPr>
              <p:nvPr/>
            </p:nvSpPr>
            <p:spPr bwMode="auto">
              <a:xfrm>
                <a:off x="672" y="1884"/>
                <a:ext cx="134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1     0     1    0</a:t>
                </a:r>
                <a:endParaRPr lang="en-US" altLang="zh-CN" sz="2800" b="1">
                  <a:solidFill>
                    <a:schemeClr val="bg1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7298" name="Rectangle 42"/>
              <p:cNvSpPr>
                <a:spLocks noChangeArrowheads="1"/>
              </p:cNvSpPr>
              <p:nvPr/>
            </p:nvSpPr>
            <p:spPr bwMode="auto">
              <a:xfrm>
                <a:off x="672" y="2185"/>
                <a:ext cx="134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1     1     0    1</a:t>
                </a:r>
                <a:endParaRPr lang="en-US" altLang="zh-CN" sz="2800" b="1">
                  <a:solidFill>
                    <a:schemeClr val="bg1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97290" name="Line 43"/>
            <p:cNvSpPr>
              <a:spLocks noChangeShapeType="1"/>
            </p:cNvSpPr>
            <p:nvPr/>
          </p:nvSpPr>
          <p:spPr bwMode="auto">
            <a:xfrm>
              <a:off x="864" y="2448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3352800" cy="685800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20. 7. 2   </a:t>
            </a: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全加器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981200"/>
            <a:ext cx="6118225" cy="1590675"/>
            <a:chOff x="679" y="1326"/>
            <a:chExt cx="3854" cy="1002"/>
          </a:xfrm>
        </p:grpSpPr>
        <p:sp>
          <p:nvSpPr>
            <p:cNvPr id="98343" name="AutoShape 4"/>
            <p:cNvSpPr>
              <a:spLocks/>
            </p:cNvSpPr>
            <p:nvPr/>
          </p:nvSpPr>
          <p:spPr bwMode="auto">
            <a:xfrm>
              <a:off x="1879" y="1440"/>
              <a:ext cx="48" cy="432"/>
            </a:xfrm>
            <a:prstGeom prst="rightBracket">
              <a:avLst>
                <a:gd name="adj" fmla="val 75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98344" name="Rectangle 5"/>
            <p:cNvSpPr>
              <a:spLocks noChangeArrowheads="1"/>
            </p:cNvSpPr>
            <p:nvPr/>
          </p:nvSpPr>
          <p:spPr bwMode="auto">
            <a:xfrm>
              <a:off x="679" y="1569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输入</a:t>
              </a:r>
            </a:p>
          </p:txBody>
        </p:sp>
        <p:sp>
          <p:nvSpPr>
            <p:cNvPr id="98345" name="AutoShape 6"/>
            <p:cNvSpPr>
              <a:spLocks/>
            </p:cNvSpPr>
            <p:nvPr/>
          </p:nvSpPr>
          <p:spPr bwMode="auto">
            <a:xfrm>
              <a:off x="1351" y="1440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99687" name="Rectangle 7"/>
            <p:cNvSpPr>
              <a:spLocks noChangeArrowheads="1"/>
            </p:cNvSpPr>
            <p:nvPr/>
          </p:nvSpPr>
          <p:spPr bwMode="auto">
            <a:xfrm>
              <a:off x="1543" y="1326"/>
              <a:ext cx="30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lang="en-US" altLang="zh-CN" sz="28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endParaRPr lang="en-US" altLang="zh-CN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99688" name="Rectangle 8"/>
            <p:cNvSpPr>
              <a:spLocks noChangeArrowheads="1"/>
            </p:cNvSpPr>
            <p:nvPr/>
          </p:nvSpPr>
          <p:spPr bwMode="auto">
            <a:xfrm>
              <a:off x="2167" y="1521"/>
              <a:ext cx="2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表示两个同位相加的数</a:t>
              </a:r>
            </a:p>
          </p:txBody>
        </p:sp>
        <p:sp>
          <p:nvSpPr>
            <p:cNvPr id="199689" name="Rectangle 9"/>
            <p:cNvSpPr>
              <a:spLocks noChangeArrowheads="1"/>
            </p:cNvSpPr>
            <p:nvPr/>
          </p:nvSpPr>
          <p:spPr bwMode="auto">
            <a:xfrm>
              <a:off x="1543" y="1662"/>
              <a:ext cx="30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B</a:t>
              </a:r>
              <a:r>
                <a:rPr lang="en-US" altLang="zh-CN" sz="28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endParaRPr lang="en-US" altLang="zh-CN" sz="2800" b="1" i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99690" name="Rectangle 10"/>
            <p:cNvSpPr>
              <a:spLocks noChangeArrowheads="1"/>
            </p:cNvSpPr>
            <p:nvPr/>
          </p:nvSpPr>
          <p:spPr bwMode="auto">
            <a:xfrm>
              <a:off x="1495" y="1998"/>
              <a:ext cx="4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C</a:t>
              </a:r>
              <a:r>
                <a:rPr lang="en-US" altLang="zh-CN" sz="28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lang="en-US" altLang="zh-CN" sz="2800" b="1" baseline="-25000" dirty="0">
                  <a:solidFill>
                    <a:srgbClr val="FF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-1</a:t>
              </a:r>
              <a:endParaRPr lang="en-US" altLang="zh-CN" sz="2800" b="1" baseline="-250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8350" name="Rectangle 11"/>
            <p:cNvSpPr>
              <a:spLocks noChangeArrowheads="1"/>
            </p:cNvSpPr>
            <p:nvPr/>
          </p:nvSpPr>
          <p:spPr bwMode="auto">
            <a:xfrm>
              <a:off x="2167" y="2001"/>
              <a:ext cx="1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表示低位来的进位</a:t>
              </a:r>
            </a:p>
          </p:txBody>
        </p:sp>
        <p:sp>
          <p:nvSpPr>
            <p:cNvPr id="98351" name="Line 12"/>
            <p:cNvSpPr>
              <a:spLocks noChangeShapeType="1"/>
            </p:cNvSpPr>
            <p:nvPr/>
          </p:nvSpPr>
          <p:spPr bwMode="auto">
            <a:xfrm>
              <a:off x="1975" y="2160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2" name="Line 13"/>
            <p:cNvSpPr>
              <a:spLocks noChangeShapeType="1"/>
            </p:cNvSpPr>
            <p:nvPr/>
          </p:nvSpPr>
          <p:spPr bwMode="auto">
            <a:xfrm>
              <a:off x="1975" y="1680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143000" y="3657600"/>
            <a:ext cx="5327650" cy="1133475"/>
            <a:chOff x="669" y="2353"/>
            <a:chExt cx="3356" cy="714"/>
          </a:xfrm>
        </p:grpSpPr>
        <p:sp>
          <p:nvSpPr>
            <p:cNvPr id="199695" name="Rectangle 15"/>
            <p:cNvSpPr>
              <a:spLocks noChangeArrowheads="1"/>
            </p:cNvSpPr>
            <p:nvPr/>
          </p:nvSpPr>
          <p:spPr bwMode="auto">
            <a:xfrm>
              <a:off x="669" y="2500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输出</a:t>
              </a:r>
            </a:p>
          </p:txBody>
        </p:sp>
        <p:sp>
          <p:nvSpPr>
            <p:cNvPr id="98336" name="AutoShape 16"/>
            <p:cNvSpPr>
              <a:spLocks/>
            </p:cNvSpPr>
            <p:nvPr/>
          </p:nvSpPr>
          <p:spPr bwMode="auto">
            <a:xfrm>
              <a:off x="1341" y="2448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98337" name="Line 17"/>
            <p:cNvSpPr>
              <a:spLocks noChangeShapeType="1"/>
            </p:cNvSpPr>
            <p:nvPr/>
          </p:nvSpPr>
          <p:spPr bwMode="auto">
            <a:xfrm>
              <a:off x="1821" y="2563"/>
              <a:ext cx="24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38" name="Line 18"/>
            <p:cNvSpPr>
              <a:spLocks noChangeShapeType="1"/>
            </p:cNvSpPr>
            <p:nvPr/>
          </p:nvSpPr>
          <p:spPr bwMode="auto">
            <a:xfrm>
              <a:off x="1821" y="2899"/>
              <a:ext cx="24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699" name="Rectangle 19"/>
            <p:cNvSpPr>
              <a:spLocks noChangeArrowheads="1"/>
            </p:cNvSpPr>
            <p:nvPr/>
          </p:nvSpPr>
          <p:spPr bwMode="auto">
            <a:xfrm>
              <a:off x="2061" y="2404"/>
              <a:ext cx="1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表示本位和</a:t>
              </a:r>
            </a:p>
          </p:txBody>
        </p:sp>
        <p:sp>
          <p:nvSpPr>
            <p:cNvPr id="199700" name="Rectangle 20"/>
            <p:cNvSpPr>
              <a:spLocks noChangeArrowheads="1"/>
            </p:cNvSpPr>
            <p:nvPr/>
          </p:nvSpPr>
          <p:spPr bwMode="auto">
            <a:xfrm>
              <a:off x="2109" y="2740"/>
              <a:ext cx="1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表示向高位的进位</a:t>
              </a:r>
            </a:p>
          </p:txBody>
        </p:sp>
        <p:sp>
          <p:nvSpPr>
            <p:cNvPr id="199701" name="Rectangle 21"/>
            <p:cNvSpPr>
              <a:spLocks noChangeArrowheads="1"/>
            </p:cNvSpPr>
            <p:nvPr/>
          </p:nvSpPr>
          <p:spPr bwMode="auto">
            <a:xfrm>
              <a:off x="1437" y="2737"/>
              <a:ext cx="30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C</a:t>
              </a:r>
              <a:r>
                <a:rPr lang="en-US" altLang="zh-CN" sz="2800" b="1" baseline="-25000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endParaRPr lang="en-US" altLang="zh-CN" sz="2800" b="1" baseline="-25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99702" name="Rectangle 22"/>
            <p:cNvSpPr>
              <a:spLocks noChangeArrowheads="1"/>
            </p:cNvSpPr>
            <p:nvPr/>
          </p:nvSpPr>
          <p:spPr bwMode="auto">
            <a:xfrm>
              <a:off x="1437" y="2353"/>
              <a:ext cx="2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S</a:t>
              </a:r>
              <a:r>
                <a:rPr lang="en-US" altLang="zh-CN" sz="2800" b="1" baseline="-25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</a:p>
          </p:txBody>
        </p:sp>
      </p:grpSp>
      <p:sp>
        <p:nvSpPr>
          <p:cNvPr id="199703" name="Rectangle 23"/>
          <p:cNvSpPr>
            <a:spLocks noChangeArrowheads="1"/>
          </p:cNvSpPr>
          <p:nvPr/>
        </p:nvSpPr>
        <p:spPr bwMode="auto">
          <a:xfrm>
            <a:off x="762000" y="914400"/>
            <a:ext cx="7848600" cy="1031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全加：实现两个一位二进制数相加，且考虑来自低位的进位。</a:t>
            </a:r>
          </a:p>
        </p:txBody>
      </p:sp>
      <p:sp>
        <p:nvSpPr>
          <p:cNvPr id="199704" name="Rectangle 24"/>
          <p:cNvSpPr>
            <a:spLocks noChangeArrowheads="1"/>
          </p:cNvSpPr>
          <p:nvPr/>
        </p:nvSpPr>
        <p:spPr bwMode="auto">
          <a:xfrm>
            <a:off x="1066800" y="48006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逻辑符号：</a:t>
            </a:r>
          </a:p>
        </p:txBody>
      </p:sp>
      <p:sp>
        <p:nvSpPr>
          <p:cNvPr id="199705" name="Rectangle 25"/>
          <p:cNvSpPr>
            <a:spLocks noChangeArrowheads="1"/>
          </p:cNvSpPr>
          <p:nvPr/>
        </p:nvSpPr>
        <p:spPr bwMode="auto">
          <a:xfrm>
            <a:off x="457200" y="1905000"/>
            <a:ext cx="18288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3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全加器：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124200" y="4800600"/>
            <a:ext cx="3154363" cy="1438275"/>
            <a:chOff x="1920" y="3024"/>
            <a:chExt cx="1987" cy="906"/>
          </a:xfrm>
        </p:grpSpPr>
        <p:sp>
          <p:nvSpPr>
            <p:cNvPr id="98313" name="Rectangle 27"/>
            <p:cNvSpPr>
              <a:spLocks noChangeArrowheads="1"/>
            </p:cNvSpPr>
            <p:nvPr/>
          </p:nvSpPr>
          <p:spPr bwMode="auto">
            <a:xfrm>
              <a:off x="2016" y="3024"/>
              <a:ext cx="30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lang="en-US" altLang="zh-CN" sz="28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i</a:t>
              </a:r>
            </a:p>
          </p:txBody>
        </p:sp>
        <p:sp>
          <p:nvSpPr>
            <p:cNvPr id="98314" name="Rectangle 28"/>
            <p:cNvSpPr>
              <a:spLocks noChangeArrowheads="1"/>
            </p:cNvSpPr>
            <p:nvPr/>
          </p:nvSpPr>
          <p:spPr bwMode="auto">
            <a:xfrm>
              <a:off x="2016" y="3312"/>
              <a:ext cx="30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r>
                <a:rPr lang="en-US" altLang="zh-CN" sz="28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i</a:t>
              </a:r>
            </a:p>
          </p:txBody>
        </p:sp>
        <p:sp>
          <p:nvSpPr>
            <p:cNvPr id="98315" name="Rectangle 29"/>
            <p:cNvSpPr>
              <a:spLocks noChangeArrowheads="1"/>
            </p:cNvSpPr>
            <p:nvPr/>
          </p:nvSpPr>
          <p:spPr bwMode="auto">
            <a:xfrm>
              <a:off x="1920" y="3552"/>
              <a:ext cx="4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r>
                <a:rPr lang="en-US" altLang="zh-CN" sz="28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i-1</a:t>
              </a:r>
            </a:p>
          </p:txBody>
        </p:sp>
        <p:sp>
          <p:nvSpPr>
            <p:cNvPr id="98316" name="Rectangle 30"/>
            <p:cNvSpPr>
              <a:spLocks noChangeArrowheads="1"/>
            </p:cNvSpPr>
            <p:nvPr/>
          </p:nvSpPr>
          <p:spPr bwMode="auto">
            <a:xfrm>
              <a:off x="3600" y="3120"/>
              <a:ext cx="2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S</a:t>
              </a:r>
              <a:r>
                <a:rPr lang="en-US" altLang="zh-CN" sz="28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i</a:t>
              </a:r>
            </a:p>
          </p:txBody>
        </p:sp>
        <p:sp>
          <p:nvSpPr>
            <p:cNvPr id="98317" name="Rectangle 31"/>
            <p:cNvSpPr>
              <a:spLocks noChangeArrowheads="1"/>
            </p:cNvSpPr>
            <p:nvPr/>
          </p:nvSpPr>
          <p:spPr bwMode="auto">
            <a:xfrm>
              <a:off x="3600" y="3504"/>
              <a:ext cx="30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r>
                <a:rPr lang="en-US" altLang="zh-CN" sz="28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i</a:t>
              </a:r>
            </a:p>
          </p:txBody>
        </p:sp>
        <p:sp>
          <p:nvSpPr>
            <p:cNvPr id="98318" name="Rectangle 32"/>
            <p:cNvSpPr>
              <a:spLocks noChangeArrowheads="1"/>
            </p:cNvSpPr>
            <p:nvPr/>
          </p:nvSpPr>
          <p:spPr bwMode="auto">
            <a:xfrm>
              <a:off x="2640" y="3072"/>
              <a:ext cx="624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98319" name="Line 33"/>
            <p:cNvSpPr>
              <a:spLocks noChangeShapeType="1"/>
            </p:cNvSpPr>
            <p:nvPr/>
          </p:nvSpPr>
          <p:spPr bwMode="auto">
            <a:xfrm>
              <a:off x="3264" y="364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20" name="Line 34"/>
            <p:cNvSpPr>
              <a:spLocks noChangeShapeType="1"/>
            </p:cNvSpPr>
            <p:nvPr/>
          </p:nvSpPr>
          <p:spPr bwMode="auto">
            <a:xfrm>
              <a:off x="3264" y="331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8321" name="Group 35"/>
            <p:cNvGrpSpPr>
              <a:grpSpLocks/>
            </p:cNvGrpSpPr>
            <p:nvPr/>
          </p:nvGrpSpPr>
          <p:grpSpPr bwMode="auto">
            <a:xfrm>
              <a:off x="2304" y="3456"/>
              <a:ext cx="336" cy="50"/>
              <a:chOff x="2304" y="3623"/>
              <a:chExt cx="336" cy="50"/>
            </a:xfrm>
          </p:grpSpPr>
          <p:sp>
            <p:nvSpPr>
              <p:cNvPr id="98333" name="Line 36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34" name="Oval 37"/>
              <p:cNvSpPr>
                <a:spLocks noChangeArrowheads="1"/>
              </p:cNvSpPr>
              <p:nvPr/>
            </p:nvSpPr>
            <p:spPr bwMode="auto">
              <a:xfrm>
                <a:off x="2304" y="3623"/>
                <a:ext cx="50" cy="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199718" name="Rectangle 38"/>
            <p:cNvSpPr>
              <a:spLocks noChangeArrowheads="1"/>
            </p:cNvSpPr>
            <p:nvPr/>
          </p:nvSpPr>
          <p:spPr bwMode="auto">
            <a:xfrm>
              <a:off x="2880" y="3504"/>
              <a:ext cx="40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CO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99719" name="Text Box 39"/>
            <p:cNvSpPr txBox="1">
              <a:spLocks noChangeArrowheads="1"/>
            </p:cNvSpPr>
            <p:nvPr/>
          </p:nvSpPr>
          <p:spPr bwMode="auto">
            <a:xfrm>
              <a:off x="2832" y="3120"/>
              <a:ext cx="384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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8324" name="Oval 40"/>
            <p:cNvSpPr>
              <a:spLocks noChangeArrowheads="1"/>
            </p:cNvSpPr>
            <p:nvPr/>
          </p:nvSpPr>
          <p:spPr bwMode="auto">
            <a:xfrm>
              <a:off x="3552" y="3290"/>
              <a:ext cx="50" cy="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98325" name="Oval 41"/>
            <p:cNvSpPr>
              <a:spLocks noChangeArrowheads="1"/>
            </p:cNvSpPr>
            <p:nvPr/>
          </p:nvSpPr>
          <p:spPr bwMode="auto">
            <a:xfrm>
              <a:off x="3550" y="3625"/>
              <a:ext cx="50" cy="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98326" name="Group 42"/>
            <p:cNvGrpSpPr>
              <a:grpSpLocks/>
            </p:cNvGrpSpPr>
            <p:nvPr/>
          </p:nvGrpSpPr>
          <p:grpSpPr bwMode="auto">
            <a:xfrm>
              <a:off x="2304" y="3744"/>
              <a:ext cx="336" cy="50"/>
              <a:chOff x="2304" y="3623"/>
              <a:chExt cx="336" cy="50"/>
            </a:xfrm>
          </p:grpSpPr>
          <p:sp>
            <p:nvSpPr>
              <p:cNvPr id="98331" name="Line 43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32" name="Oval 44"/>
              <p:cNvSpPr>
                <a:spLocks noChangeArrowheads="1"/>
              </p:cNvSpPr>
              <p:nvPr/>
            </p:nvSpPr>
            <p:spPr bwMode="auto">
              <a:xfrm>
                <a:off x="2304" y="3623"/>
                <a:ext cx="50" cy="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98327" name="Group 45"/>
            <p:cNvGrpSpPr>
              <a:grpSpLocks/>
            </p:cNvGrpSpPr>
            <p:nvPr/>
          </p:nvGrpSpPr>
          <p:grpSpPr bwMode="auto">
            <a:xfrm>
              <a:off x="2304" y="3168"/>
              <a:ext cx="336" cy="50"/>
              <a:chOff x="2304" y="3623"/>
              <a:chExt cx="336" cy="50"/>
            </a:xfrm>
          </p:grpSpPr>
          <p:sp>
            <p:nvSpPr>
              <p:cNvPr id="98329" name="Line 46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30" name="Oval 47"/>
              <p:cNvSpPr>
                <a:spLocks noChangeArrowheads="1"/>
              </p:cNvSpPr>
              <p:nvPr/>
            </p:nvSpPr>
            <p:spPr bwMode="auto">
              <a:xfrm>
                <a:off x="2304" y="3623"/>
                <a:ext cx="50" cy="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199728" name="Rectangle 48"/>
            <p:cNvSpPr>
              <a:spLocks noChangeArrowheads="1"/>
            </p:cNvSpPr>
            <p:nvPr/>
          </p:nvSpPr>
          <p:spPr bwMode="auto">
            <a:xfrm>
              <a:off x="2592" y="3600"/>
              <a:ext cx="40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CI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03" grpId="0" autoUpdateAnimBg="0"/>
      <p:bldP spid="199704" grpId="0" autoUpdateAnimBg="0"/>
      <p:bldP spid="19970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533400"/>
            <a:ext cx="6183313" cy="762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20.2</a:t>
            </a:r>
            <a:r>
              <a:rPr lang="en-US" altLang="zh-CN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基本门电路及其组合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52450" y="1276350"/>
            <a:ext cx="6172200" cy="4572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20.2.1  </a:t>
            </a: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逻辑门电路的基本概念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533400" y="1828800"/>
            <a:ext cx="81534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CC0000"/>
                </a:solidFill>
                <a:latin typeface="" pitchFamily="18" charset="0"/>
                <a:ea typeface="+mn-ea"/>
              </a:rPr>
              <a:t>        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逻辑门电路是数字电路中最基本的逻辑元件。</a:t>
            </a:r>
            <a:r>
              <a:rPr lang="zh-CN" altLang="en-US" sz="2800" b="1" dirty="0">
                <a:solidFill>
                  <a:schemeClr val="accent2"/>
                </a:solidFill>
                <a:latin typeface="" pitchFamily="18" charset="0"/>
                <a:ea typeface="+mn-ea"/>
              </a:rPr>
              <a:t>  </a:t>
            </a:r>
          </a:p>
          <a:p>
            <a:pPr fontAlgn="auto"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" pitchFamily="18" charset="0"/>
                <a:ea typeface="+mn-ea"/>
              </a:rPr>
              <a:t>        </a:t>
            </a:r>
            <a:r>
              <a:rPr lang="zh-CN" altLang="en-US" sz="2800" b="1" dirty="0">
                <a:solidFill>
                  <a:srgbClr val="000018"/>
                </a:solidFill>
                <a:latin typeface="" pitchFamily="18" charset="0"/>
                <a:ea typeface="+mn-ea"/>
              </a:rPr>
              <a:t>所谓门就是一种开关，它能按照一定的条件去控制信号的通过或不通过。</a:t>
            </a:r>
          </a:p>
          <a:p>
            <a:pPr fontAlgn="auto"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0018"/>
                </a:solidFill>
                <a:latin typeface="" pitchFamily="18" charset="0"/>
                <a:ea typeface="+mn-ea"/>
              </a:rPr>
              <a:t>        门电路的输入和输出之间存在一定的逻辑关系</a:t>
            </a:r>
            <a:r>
              <a:rPr lang="en-US" altLang="zh-CN" sz="2800" b="1" dirty="0">
                <a:solidFill>
                  <a:srgbClr val="000018"/>
                </a:solidFill>
                <a:latin typeface="" pitchFamily="18" charset="0"/>
                <a:ea typeface="+mn-ea"/>
              </a:rPr>
              <a:t>(</a:t>
            </a:r>
            <a:r>
              <a:rPr lang="zh-CN" altLang="en-US" sz="2800" b="1" dirty="0">
                <a:solidFill>
                  <a:srgbClr val="000018"/>
                </a:solidFill>
                <a:latin typeface="" pitchFamily="18" charset="0"/>
                <a:ea typeface="+mn-ea"/>
              </a:rPr>
              <a:t>因果关系</a:t>
            </a:r>
            <a:r>
              <a:rPr lang="en-US" altLang="zh-CN" sz="2800" b="1" dirty="0">
                <a:solidFill>
                  <a:srgbClr val="000018"/>
                </a:solidFill>
                <a:latin typeface="" pitchFamily="18" charset="0"/>
                <a:ea typeface="+mn-ea"/>
              </a:rPr>
              <a:t>)</a:t>
            </a:r>
            <a:r>
              <a:rPr lang="zh-CN" altLang="en-US" sz="2800" b="1" dirty="0">
                <a:solidFill>
                  <a:srgbClr val="000018"/>
                </a:solidFill>
                <a:latin typeface="" pitchFamily="18" charset="0"/>
                <a:ea typeface="+mn-ea"/>
              </a:rPr>
              <a:t>，所以门电路又称为</a:t>
            </a:r>
            <a:r>
              <a:rPr lang="zh-CN" altLang="en-US" sz="2800" b="1" dirty="0">
                <a:solidFill>
                  <a:srgbClr val="000099"/>
                </a:solidFill>
                <a:latin typeface="" pitchFamily="18" charset="0"/>
                <a:ea typeface="+mn-ea"/>
              </a:rPr>
              <a:t>逻辑门电路</a:t>
            </a:r>
            <a:r>
              <a:rPr lang="zh-CN" altLang="en-US" sz="2800" b="1" dirty="0">
                <a:latin typeface="" pitchFamily="18" charset="0"/>
                <a:ea typeface="+mn-ea"/>
              </a:rPr>
              <a:t>。</a:t>
            </a:r>
            <a:endParaRPr lang="zh-CN" altLang="en-US" sz="2800" b="1" dirty="0">
              <a:solidFill>
                <a:schemeClr val="accent2"/>
              </a:solidFill>
              <a:latin typeface="" pitchFamily="18" charset="0"/>
              <a:ea typeface="+mn-ea"/>
            </a:endParaRP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685800" y="4419600"/>
            <a:ext cx="8134350" cy="523875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3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" pitchFamily="18" charset="0"/>
                <a:ea typeface="+mn-ea"/>
              </a:rPr>
              <a:t>      </a:t>
            </a:r>
            <a:r>
              <a:rPr lang="zh-CN" altLang="en-US" sz="2800" b="1" dirty="0">
                <a:latin typeface="" pitchFamily="18" charset="0"/>
                <a:ea typeface="+mn-ea"/>
              </a:rPr>
              <a:t>基本逻辑关系为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“与”、“或”、“非”</a:t>
            </a:r>
            <a:r>
              <a:rPr lang="zh-CN" altLang="en-US" sz="2800" b="1" dirty="0">
                <a:latin typeface="" pitchFamily="18" charset="0"/>
                <a:ea typeface="+mn-ea"/>
              </a:rPr>
              <a:t>三种。</a:t>
            </a:r>
            <a:endParaRPr lang="zh-CN" altLang="en-US" sz="2800" b="1" dirty="0">
              <a:solidFill>
                <a:schemeClr val="accent2"/>
              </a:solidFill>
              <a:latin typeface="" pitchFamily="18" charset="0"/>
              <a:ea typeface="+mn-ea"/>
            </a:endParaRP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457200" y="4953000"/>
            <a:ext cx="7696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latin typeface="" pitchFamily="18" charset="0"/>
                <a:ea typeface="+mn-ea"/>
              </a:rPr>
              <a:t>        </a:t>
            </a:r>
            <a:r>
              <a:rPr lang="zh-CN" altLang="en-US" sz="2800" b="1">
                <a:latin typeface="" pitchFamily="18" charset="0"/>
                <a:ea typeface="+mn-ea"/>
              </a:rPr>
              <a:t>下面通过例子说明逻辑电路的概念及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“与”、“或”、“非”</a:t>
            </a:r>
            <a:r>
              <a:rPr lang="zh-CN" altLang="en-US" sz="2800" b="1">
                <a:latin typeface="" pitchFamily="18" charset="0"/>
                <a:ea typeface="+mn-ea"/>
              </a:rPr>
              <a:t>的意义。</a:t>
            </a:r>
            <a:endParaRPr lang="zh-CN" altLang="en-US" sz="28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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build="p" autoUpdateAnimBg="0"/>
      <p:bldP spid="100355" grpId="0" autoUpdateAnimBg="0"/>
      <p:bldP spid="100357" grpId="0" autoUpdateAnimBg="0"/>
      <p:bldP spid="100358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(1)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列逻辑状态表</a:t>
            </a:r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685800" y="3505200"/>
            <a:ext cx="2474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(2)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写出逻辑式</a:t>
            </a:r>
          </a:p>
        </p:txBody>
      </p:sp>
      <p:graphicFrame>
        <p:nvGraphicFramePr>
          <p:cNvPr id="200708" name="Object 4"/>
          <p:cNvGraphicFramePr>
            <a:graphicFrameLocks noChangeAspect="1"/>
          </p:cNvGraphicFramePr>
          <p:nvPr/>
        </p:nvGraphicFramePr>
        <p:xfrm>
          <a:off x="939800" y="4114800"/>
          <a:ext cx="652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748680" imgH="286920" progId="Equation.3">
                  <p:embed/>
                </p:oleObj>
              </mc:Choice>
              <mc:Fallback>
                <p:oleObj name="公式" r:id="rId2" imgW="3748680" imgH="28692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114800"/>
                        <a:ext cx="6527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9" name="Object 5"/>
          <p:cNvGraphicFramePr>
            <a:graphicFrameLocks noChangeAspect="1"/>
          </p:cNvGraphicFramePr>
          <p:nvPr/>
        </p:nvGraphicFramePr>
        <p:xfrm>
          <a:off x="838200" y="5181600"/>
          <a:ext cx="7185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758040" imgH="286920" progId="Equation.3">
                  <p:embed/>
                </p:oleObj>
              </mc:Choice>
              <mc:Fallback>
                <p:oleObj name="公式" r:id="rId4" imgW="3758040" imgH="28692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1600"/>
                        <a:ext cx="7185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0" name="Object 6"/>
          <p:cNvGraphicFramePr>
            <a:graphicFrameLocks noChangeAspect="1"/>
          </p:cNvGraphicFramePr>
          <p:nvPr/>
        </p:nvGraphicFramePr>
        <p:xfrm>
          <a:off x="1258888" y="5791200"/>
          <a:ext cx="42275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50840" imgH="267840" progId="Equation.3">
                  <p:embed/>
                </p:oleObj>
              </mc:Choice>
              <mc:Fallback>
                <p:oleObj name="公式" r:id="rId6" imgW="1950840" imgH="26784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791200"/>
                        <a:ext cx="42275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1" name="Object 7"/>
          <p:cNvGraphicFramePr>
            <a:graphicFrameLocks noChangeAspect="1"/>
          </p:cNvGraphicFramePr>
          <p:nvPr/>
        </p:nvGraphicFramePr>
        <p:xfrm>
          <a:off x="1316038" y="4648200"/>
          <a:ext cx="29511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57920" imgH="267840" progId="Equation.3">
                  <p:embed/>
                </p:oleObj>
              </mc:Choice>
              <mc:Fallback>
                <p:oleObj name="公式" r:id="rId8" imgW="1357920" imgH="26784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4648200"/>
                        <a:ext cx="29511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495800" y="457200"/>
            <a:ext cx="2933700" cy="3695700"/>
            <a:chOff x="2832" y="288"/>
            <a:chExt cx="2163" cy="2328"/>
          </a:xfrm>
        </p:grpSpPr>
        <p:grpSp>
          <p:nvGrpSpPr>
            <p:cNvPr id="99338" name="Group 9"/>
            <p:cNvGrpSpPr>
              <a:grpSpLocks/>
            </p:cNvGrpSpPr>
            <p:nvPr/>
          </p:nvGrpSpPr>
          <p:grpSpPr bwMode="auto">
            <a:xfrm>
              <a:off x="2832" y="288"/>
              <a:ext cx="2163" cy="2328"/>
              <a:chOff x="2592" y="336"/>
              <a:chExt cx="2163" cy="2328"/>
            </a:xfrm>
          </p:grpSpPr>
          <p:sp>
            <p:nvSpPr>
              <p:cNvPr id="99340" name="Line 10"/>
              <p:cNvSpPr>
                <a:spLocks noChangeShapeType="1"/>
              </p:cNvSpPr>
              <p:nvPr/>
            </p:nvSpPr>
            <p:spPr bwMode="auto">
              <a:xfrm>
                <a:off x="3840" y="384"/>
                <a:ext cx="0" cy="2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15" name="Rectangle 11"/>
              <p:cNvSpPr>
                <a:spLocks noChangeArrowheads="1"/>
              </p:cNvSpPr>
              <p:nvPr/>
            </p:nvSpPr>
            <p:spPr bwMode="auto">
              <a:xfrm>
                <a:off x="2592" y="336"/>
                <a:ext cx="216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A</a:t>
                </a:r>
                <a:r>
                  <a:rPr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i</a:t>
                </a:r>
                <a:r>
                  <a:rPr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   </a:t>
                </a:r>
                <a:r>
                  <a:rPr lang="en-US" altLang="zh-CN" sz="28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B</a:t>
                </a:r>
                <a:r>
                  <a:rPr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i</a:t>
                </a:r>
                <a:r>
                  <a:rPr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  </a:t>
                </a:r>
                <a:r>
                  <a:rPr lang="en-US" altLang="zh-CN" sz="28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C</a:t>
                </a:r>
                <a:r>
                  <a:rPr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i-1</a:t>
                </a:r>
                <a:r>
                  <a:rPr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  </a:t>
                </a:r>
                <a:r>
                  <a:rPr lang="en-US" altLang="zh-CN" sz="28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S</a:t>
                </a:r>
                <a:r>
                  <a:rPr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i  </a:t>
                </a:r>
                <a:r>
                  <a:rPr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 </a:t>
                </a:r>
                <a:r>
                  <a:rPr lang="en-US" altLang="zh-CN" sz="2800" b="1" i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C</a:t>
                </a:r>
                <a:r>
                  <a:rPr lang="en-US" altLang="zh-CN" sz="2800" b="1" baseline="-25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i</a:t>
                </a:r>
                <a:r>
                  <a:rPr lang="en-US" altLang="zh-CN" sz="2800" b="1" dirty="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  </a:t>
                </a:r>
              </a:p>
            </p:txBody>
          </p:sp>
          <p:sp>
            <p:nvSpPr>
              <p:cNvPr id="99342" name="Rectangle 12"/>
              <p:cNvSpPr>
                <a:spLocks noChangeArrowheads="1"/>
              </p:cNvSpPr>
              <p:nvPr/>
            </p:nvSpPr>
            <p:spPr bwMode="auto">
              <a:xfrm>
                <a:off x="2640" y="654"/>
                <a:ext cx="157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0     0     0   0    0</a:t>
                </a:r>
                <a:endParaRPr lang="en-US" altLang="zh-CN" sz="2800" b="1">
                  <a:solidFill>
                    <a:schemeClr val="bg1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9343" name="Rectangle 13"/>
              <p:cNvSpPr>
                <a:spLocks noChangeArrowheads="1"/>
              </p:cNvSpPr>
              <p:nvPr/>
            </p:nvSpPr>
            <p:spPr bwMode="auto">
              <a:xfrm>
                <a:off x="2640" y="894"/>
                <a:ext cx="157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0     0     1   </a:t>
                </a:r>
                <a:r>
                  <a:rPr lang="en-US" altLang="zh-CN" sz="2800" b="1">
                    <a:solidFill>
                      <a:srgbClr val="CC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   0</a:t>
                </a:r>
                <a:endParaRPr lang="en-US" altLang="zh-CN" sz="2800" b="1">
                  <a:solidFill>
                    <a:schemeClr val="bg1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9344" name="Rectangle 14"/>
              <p:cNvSpPr>
                <a:spLocks noChangeArrowheads="1"/>
              </p:cNvSpPr>
              <p:nvPr/>
            </p:nvSpPr>
            <p:spPr bwMode="auto">
              <a:xfrm>
                <a:off x="2640" y="1134"/>
                <a:ext cx="157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0     1     0   </a:t>
                </a:r>
                <a:r>
                  <a:rPr lang="en-US" altLang="zh-CN" sz="2800" b="1">
                    <a:solidFill>
                      <a:srgbClr val="CC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   0</a:t>
                </a:r>
                <a:endParaRPr lang="en-US" altLang="zh-CN" sz="2800" b="1">
                  <a:solidFill>
                    <a:schemeClr val="bg1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00719" name="Rectangle 15"/>
              <p:cNvSpPr>
                <a:spLocks noChangeArrowheads="1"/>
              </p:cNvSpPr>
              <p:nvPr/>
            </p:nvSpPr>
            <p:spPr bwMode="auto">
              <a:xfrm>
                <a:off x="2640" y="1374"/>
                <a:ext cx="157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0     1     1   0    </a:t>
                </a:r>
                <a:r>
                  <a:rPr lang="en-US" altLang="zh-CN" sz="2800" b="1" dirty="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00720" name="Rectangle 16"/>
              <p:cNvSpPr>
                <a:spLocks noChangeArrowheads="1"/>
              </p:cNvSpPr>
              <p:nvPr/>
            </p:nvSpPr>
            <p:spPr bwMode="auto">
              <a:xfrm>
                <a:off x="2640" y="1614"/>
                <a:ext cx="157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1     0     0   </a:t>
                </a:r>
                <a:r>
                  <a:rPr lang="en-US" altLang="zh-CN" sz="2800" b="1" dirty="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1</a:t>
                </a:r>
                <a:r>
                  <a:rPr lang="en-US" altLang="zh-CN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   0</a:t>
                </a:r>
                <a:endParaRPr lang="en-US" altLang="zh-CN" sz="2800" b="1" dirty="0">
                  <a:solidFill>
                    <a:schemeClr val="bg1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0721" name="Rectangle 17"/>
              <p:cNvSpPr>
                <a:spLocks noChangeArrowheads="1"/>
              </p:cNvSpPr>
              <p:nvPr/>
            </p:nvSpPr>
            <p:spPr bwMode="auto">
              <a:xfrm>
                <a:off x="2640" y="1854"/>
                <a:ext cx="157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1     0     1   0    </a:t>
                </a:r>
                <a:r>
                  <a:rPr lang="en-US" altLang="zh-CN" sz="2800" b="1" dirty="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00722" name="Rectangle 18"/>
              <p:cNvSpPr>
                <a:spLocks noChangeArrowheads="1"/>
              </p:cNvSpPr>
              <p:nvPr/>
            </p:nvSpPr>
            <p:spPr bwMode="auto">
              <a:xfrm>
                <a:off x="2640" y="2094"/>
                <a:ext cx="157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1     1     0   0    </a:t>
                </a:r>
                <a:r>
                  <a:rPr lang="en-US" altLang="zh-CN" sz="2800" b="1" dirty="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99349" name="Rectangle 19"/>
              <p:cNvSpPr>
                <a:spLocks noChangeArrowheads="1"/>
              </p:cNvSpPr>
              <p:nvPr/>
            </p:nvSpPr>
            <p:spPr bwMode="auto">
              <a:xfrm>
                <a:off x="2640" y="2334"/>
                <a:ext cx="157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1     1     1   </a:t>
                </a:r>
                <a:r>
                  <a:rPr lang="en-US" altLang="zh-CN" sz="2800" b="1">
                    <a:solidFill>
                      <a:srgbClr val="CC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   1</a:t>
                </a:r>
                <a:endParaRPr lang="en-US" altLang="zh-CN" sz="2800" b="1">
                  <a:solidFill>
                    <a:schemeClr val="bg1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9350" name="Line 20"/>
              <p:cNvSpPr>
                <a:spLocks noChangeShapeType="1"/>
              </p:cNvSpPr>
              <p:nvPr/>
            </p:nvSpPr>
            <p:spPr bwMode="auto">
              <a:xfrm>
                <a:off x="2640" y="672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51" name="Line 21"/>
              <p:cNvSpPr>
                <a:spLocks noChangeShapeType="1"/>
              </p:cNvSpPr>
              <p:nvPr/>
            </p:nvSpPr>
            <p:spPr bwMode="auto">
              <a:xfrm>
                <a:off x="2640" y="384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9339" name="Line 22"/>
            <p:cNvSpPr>
              <a:spLocks noChangeShapeType="1"/>
            </p:cNvSpPr>
            <p:nvPr/>
          </p:nvSpPr>
          <p:spPr bwMode="auto">
            <a:xfrm>
              <a:off x="2880" y="2568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727" name="Line 23"/>
          <p:cNvSpPr>
            <a:spLocks noChangeShapeType="1"/>
          </p:cNvSpPr>
          <p:nvPr/>
        </p:nvSpPr>
        <p:spPr bwMode="auto">
          <a:xfrm>
            <a:off x="3276600" y="4648200"/>
            <a:ext cx="2590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autoUpdateAnimBg="0"/>
      <p:bldP spid="20072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3446463" y="1182688"/>
          <a:ext cx="42608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208960" imgH="267840" progId="Equation.3">
                  <p:embed/>
                </p:oleObj>
              </mc:Choice>
              <mc:Fallback>
                <p:oleObj name="公式" r:id="rId2" imgW="2208960" imgH="26784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1182688"/>
                        <a:ext cx="4260850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3429000" y="573088"/>
          <a:ext cx="30575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68160" imgH="267840" progId="Equation.3">
                  <p:embed/>
                </p:oleObj>
              </mc:Choice>
              <mc:Fallback>
                <p:oleObj name="公式" r:id="rId4" imgW="1568160" imgH="26784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73088"/>
                        <a:ext cx="3057525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4419600" y="1919288"/>
            <a:ext cx="4257675" cy="4257675"/>
            <a:chOff x="2784" y="1104"/>
            <a:chExt cx="2469" cy="2682"/>
          </a:xfrm>
        </p:grpSpPr>
        <p:sp>
          <p:nvSpPr>
            <p:cNvPr id="201786" name="Rectangle 58"/>
            <p:cNvSpPr>
              <a:spLocks noChangeArrowheads="1"/>
            </p:cNvSpPr>
            <p:nvPr/>
          </p:nvSpPr>
          <p:spPr bwMode="auto">
            <a:xfrm>
              <a:off x="3120" y="3456"/>
              <a:ext cx="198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半加器构成的全加器</a:t>
              </a:r>
              <a:endPara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100405" name="Object 59"/>
            <p:cNvGraphicFramePr>
              <a:graphicFrameLocks noChangeAspect="1"/>
            </p:cNvGraphicFramePr>
            <p:nvPr/>
          </p:nvGraphicFramePr>
          <p:xfrm>
            <a:off x="3110" y="2229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14151" imgH="215619" progId="Equation.3">
                    <p:embed/>
                  </p:oleObj>
                </mc:Choice>
                <mc:Fallback>
                  <p:oleObj name="公式" r:id="rId6" imgW="114151" imgH="215619" progId="Equation.3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0" y="2229"/>
                          <a:ext cx="71" cy="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406" name="Line 60"/>
            <p:cNvSpPr>
              <a:spLocks noChangeShapeType="1"/>
            </p:cNvSpPr>
            <p:nvPr/>
          </p:nvSpPr>
          <p:spPr bwMode="auto">
            <a:xfrm>
              <a:off x="3903" y="2408"/>
              <a:ext cx="500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07" name="Line 61"/>
            <p:cNvSpPr>
              <a:spLocks noChangeShapeType="1"/>
            </p:cNvSpPr>
            <p:nvPr/>
          </p:nvSpPr>
          <p:spPr bwMode="auto">
            <a:xfrm>
              <a:off x="4704" y="1728"/>
              <a:ext cx="118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08" name="Oval 62"/>
            <p:cNvSpPr>
              <a:spLocks noChangeArrowheads="1"/>
            </p:cNvSpPr>
            <p:nvPr/>
          </p:nvSpPr>
          <p:spPr bwMode="auto">
            <a:xfrm>
              <a:off x="4987" y="1364"/>
              <a:ext cx="59" cy="59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0409" name="Rectangle 63"/>
            <p:cNvSpPr>
              <a:spLocks noChangeArrowheads="1"/>
            </p:cNvSpPr>
            <p:nvPr/>
          </p:nvSpPr>
          <p:spPr bwMode="auto">
            <a:xfrm>
              <a:off x="4236" y="2578"/>
              <a:ext cx="501" cy="383"/>
            </a:xfrm>
            <a:prstGeom prst="rect">
              <a:avLst/>
            </a:prstGeom>
            <a:noFill/>
            <a:ln w="28575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0410" name="Text Box 64"/>
            <p:cNvSpPr txBox="1">
              <a:spLocks noChangeArrowheads="1"/>
            </p:cNvSpPr>
            <p:nvPr/>
          </p:nvSpPr>
          <p:spPr bwMode="auto">
            <a:xfrm>
              <a:off x="4320" y="2621"/>
              <a:ext cx="3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&gt;1</a:t>
              </a:r>
              <a:endParaRPr lang="en-US" altLang="zh-CN" sz="3600" b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100411" name="Group 65"/>
            <p:cNvGrpSpPr>
              <a:grpSpLocks/>
            </p:cNvGrpSpPr>
            <p:nvPr/>
          </p:nvGrpSpPr>
          <p:grpSpPr bwMode="auto">
            <a:xfrm>
              <a:off x="3880" y="1680"/>
              <a:ext cx="344" cy="387"/>
              <a:chOff x="3999" y="1684"/>
              <a:chExt cx="291" cy="383"/>
            </a:xfrm>
          </p:grpSpPr>
          <p:sp>
            <p:nvSpPr>
              <p:cNvPr id="100440" name="Line 66"/>
              <p:cNvSpPr>
                <a:spLocks noChangeShapeType="1"/>
              </p:cNvSpPr>
              <p:nvPr/>
            </p:nvSpPr>
            <p:spPr bwMode="auto">
              <a:xfrm>
                <a:off x="4165" y="1684"/>
                <a:ext cx="1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441" name="Line 67"/>
              <p:cNvSpPr>
                <a:spLocks noChangeShapeType="1"/>
              </p:cNvSpPr>
              <p:nvPr/>
            </p:nvSpPr>
            <p:spPr bwMode="auto">
              <a:xfrm>
                <a:off x="3999" y="2067"/>
                <a:ext cx="1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442" name="Line 68"/>
              <p:cNvSpPr>
                <a:spLocks noChangeShapeType="1"/>
              </p:cNvSpPr>
              <p:nvPr/>
            </p:nvSpPr>
            <p:spPr bwMode="auto">
              <a:xfrm flipV="1">
                <a:off x="4166" y="1684"/>
                <a:ext cx="0" cy="3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0412" name="Line 69"/>
            <p:cNvSpPr>
              <a:spLocks noChangeShapeType="1"/>
            </p:cNvSpPr>
            <p:nvPr/>
          </p:nvSpPr>
          <p:spPr bwMode="auto">
            <a:xfrm>
              <a:off x="4403" y="2408"/>
              <a:ext cx="0" cy="17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13" name="Line 70"/>
            <p:cNvSpPr>
              <a:spLocks noChangeShapeType="1"/>
            </p:cNvSpPr>
            <p:nvPr/>
          </p:nvSpPr>
          <p:spPr bwMode="auto">
            <a:xfrm>
              <a:off x="4820" y="1726"/>
              <a:ext cx="0" cy="682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14" name="Line 71"/>
            <p:cNvSpPr>
              <a:spLocks noChangeShapeType="1"/>
            </p:cNvSpPr>
            <p:nvPr/>
          </p:nvSpPr>
          <p:spPr bwMode="auto">
            <a:xfrm>
              <a:off x="4570" y="2408"/>
              <a:ext cx="250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15" name="Line 72"/>
            <p:cNvSpPr>
              <a:spLocks noChangeShapeType="1"/>
            </p:cNvSpPr>
            <p:nvPr/>
          </p:nvSpPr>
          <p:spPr bwMode="auto">
            <a:xfrm>
              <a:off x="4570" y="2408"/>
              <a:ext cx="0" cy="17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16" name="Line 73"/>
            <p:cNvSpPr>
              <a:spLocks noChangeShapeType="1"/>
            </p:cNvSpPr>
            <p:nvPr/>
          </p:nvSpPr>
          <p:spPr bwMode="auto">
            <a:xfrm>
              <a:off x="4486" y="2961"/>
              <a:ext cx="0" cy="213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17" name="Line 74"/>
            <p:cNvSpPr>
              <a:spLocks noChangeShapeType="1"/>
            </p:cNvSpPr>
            <p:nvPr/>
          </p:nvSpPr>
          <p:spPr bwMode="auto">
            <a:xfrm>
              <a:off x="4486" y="3174"/>
              <a:ext cx="459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18" name="Line 75"/>
            <p:cNvSpPr>
              <a:spLocks noChangeShapeType="1"/>
            </p:cNvSpPr>
            <p:nvPr/>
          </p:nvSpPr>
          <p:spPr bwMode="auto">
            <a:xfrm flipV="1">
              <a:off x="4704" y="1385"/>
              <a:ext cx="283" cy="7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19" name="Rectangle 76"/>
            <p:cNvSpPr>
              <a:spLocks noChangeArrowheads="1"/>
            </p:cNvSpPr>
            <p:nvPr/>
          </p:nvSpPr>
          <p:spPr bwMode="auto">
            <a:xfrm>
              <a:off x="2784" y="2304"/>
              <a:ext cx="2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i</a:t>
              </a:r>
              <a:endParaRPr lang="en-US" altLang="zh-CN" sz="2800" b="1" baseline="-2500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0420" name="Rectangle 77"/>
            <p:cNvSpPr>
              <a:spLocks noChangeArrowheads="1"/>
            </p:cNvSpPr>
            <p:nvPr/>
          </p:nvSpPr>
          <p:spPr bwMode="auto">
            <a:xfrm>
              <a:off x="2784" y="1968"/>
              <a:ext cx="2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i</a:t>
              </a:r>
              <a:endParaRPr lang="en-US" altLang="zh-CN" sz="2800" b="1" baseline="-2500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0421" name="Rectangle 78"/>
            <p:cNvSpPr>
              <a:spLocks noChangeArrowheads="1"/>
            </p:cNvSpPr>
            <p:nvPr/>
          </p:nvSpPr>
          <p:spPr bwMode="auto">
            <a:xfrm>
              <a:off x="2784" y="1248"/>
              <a:ext cx="4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i-1</a:t>
              </a:r>
              <a:endParaRPr lang="en-US" altLang="zh-CN" sz="2800" b="1" baseline="-2500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0422" name="Rectangle 79"/>
            <p:cNvSpPr>
              <a:spLocks noChangeArrowheads="1"/>
            </p:cNvSpPr>
            <p:nvPr/>
          </p:nvSpPr>
          <p:spPr bwMode="auto">
            <a:xfrm>
              <a:off x="4992" y="1200"/>
              <a:ext cx="26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S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i</a:t>
              </a:r>
              <a:endParaRPr lang="en-US" altLang="zh-CN" sz="2800" b="1" baseline="-2500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01808" name="Rectangle 80"/>
            <p:cNvSpPr>
              <a:spLocks noChangeArrowheads="1"/>
            </p:cNvSpPr>
            <p:nvPr/>
          </p:nvSpPr>
          <p:spPr bwMode="auto">
            <a:xfrm>
              <a:off x="4944" y="3024"/>
              <a:ext cx="2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endPara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0424" name="Line 81"/>
            <p:cNvSpPr>
              <a:spLocks noChangeShapeType="1"/>
            </p:cNvSpPr>
            <p:nvPr/>
          </p:nvSpPr>
          <p:spPr bwMode="auto">
            <a:xfrm flipV="1">
              <a:off x="4406" y="2854"/>
              <a:ext cx="118" cy="4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25" name="Rectangle 82"/>
            <p:cNvSpPr>
              <a:spLocks noChangeArrowheads="1"/>
            </p:cNvSpPr>
            <p:nvPr/>
          </p:nvSpPr>
          <p:spPr bwMode="auto">
            <a:xfrm>
              <a:off x="3324" y="1104"/>
              <a:ext cx="1584" cy="225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0426" name="Rectangle 83"/>
            <p:cNvSpPr>
              <a:spLocks noChangeArrowheads="1"/>
            </p:cNvSpPr>
            <p:nvPr/>
          </p:nvSpPr>
          <p:spPr bwMode="auto">
            <a:xfrm>
              <a:off x="3408" y="1920"/>
              <a:ext cx="480" cy="6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0427" name="Line 84"/>
            <p:cNvSpPr>
              <a:spLocks noChangeShapeType="1"/>
            </p:cNvSpPr>
            <p:nvPr/>
          </p:nvSpPr>
          <p:spPr bwMode="auto">
            <a:xfrm>
              <a:off x="3120" y="211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813" name="Rectangle 85"/>
            <p:cNvSpPr>
              <a:spLocks noChangeArrowheads="1"/>
            </p:cNvSpPr>
            <p:nvPr/>
          </p:nvSpPr>
          <p:spPr bwMode="auto">
            <a:xfrm>
              <a:off x="3504" y="2256"/>
              <a:ext cx="3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C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O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01814" name="Text Box 86"/>
            <p:cNvSpPr txBox="1">
              <a:spLocks noChangeArrowheads="1"/>
            </p:cNvSpPr>
            <p:nvPr/>
          </p:nvSpPr>
          <p:spPr bwMode="auto">
            <a:xfrm>
              <a:off x="3504" y="1920"/>
              <a:ext cx="384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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0430" name="Line 87"/>
            <p:cNvSpPr>
              <a:spLocks noChangeShapeType="1"/>
            </p:cNvSpPr>
            <p:nvPr/>
          </p:nvSpPr>
          <p:spPr bwMode="auto">
            <a:xfrm>
              <a:off x="3120" y="244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0431" name="Group 88"/>
            <p:cNvGrpSpPr>
              <a:grpSpLocks/>
            </p:cNvGrpSpPr>
            <p:nvPr/>
          </p:nvGrpSpPr>
          <p:grpSpPr bwMode="auto">
            <a:xfrm>
              <a:off x="4224" y="1200"/>
              <a:ext cx="482" cy="673"/>
              <a:chOff x="3024" y="2736"/>
              <a:chExt cx="528" cy="673"/>
            </a:xfrm>
          </p:grpSpPr>
          <p:sp>
            <p:nvSpPr>
              <p:cNvPr id="100437" name="Rectangle 89"/>
              <p:cNvSpPr>
                <a:spLocks noChangeArrowheads="1"/>
              </p:cNvSpPr>
              <p:nvPr/>
            </p:nvSpPr>
            <p:spPr bwMode="auto">
              <a:xfrm>
                <a:off x="3024" y="2736"/>
                <a:ext cx="528" cy="6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01818" name="Rectangle 90"/>
              <p:cNvSpPr>
                <a:spLocks noChangeArrowheads="1"/>
              </p:cNvSpPr>
              <p:nvPr/>
            </p:nvSpPr>
            <p:spPr bwMode="auto">
              <a:xfrm>
                <a:off x="3168" y="3072"/>
                <a:ext cx="32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C</a:t>
                </a: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O</a:t>
                </a:r>
                <a:endPara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1819" name="Text Box 91"/>
              <p:cNvSpPr txBox="1">
                <a:spLocks noChangeArrowheads="1"/>
              </p:cNvSpPr>
              <p:nvPr/>
            </p:nvSpPr>
            <p:spPr bwMode="auto">
              <a:xfrm>
                <a:off x="3168" y="2736"/>
                <a:ext cx="384" cy="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fontAlgn="auto">
                  <a:lnSpc>
                    <a:spcPct val="110000"/>
                  </a:lnSpc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</a:t>
                </a:r>
                <a:endPara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100432" name="Line 92"/>
            <p:cNvSpPr>
              <a:spLocks noChangeShapeType="1"/>
            </p:cNvSpPr>
            <p:nvPr/>
          </p:nvSpPr>
          <p:spPr bwMode="auto">
            <a:xfrm flipH="1">
              <a:off x="3120" y="1392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33" name="Oval 93"/>
            <p:cNvSpPr>
              <a:spLocks noChangeArrowheads="1"/>
            </p:cNvSpPr>
            <p:nvPr/>
          </p:nvSpPr>
          <p:spPr bwMode="auto">
            <a:xfrm>
              <a:off x="4944" y="3142"/>
              <a:ext cx="59" cy="59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0434" name="Oval 94"/>
            <p:cNvSpPr>
              <a:spLocks noChangeArrowheads="1"/>
            </p:cNvSpPr>
            <p:nvPr/>
          </p:nvSpPr>
          <p:spPr bwMode="auto">
            <a:xfrm>
              <a:off x="3072" y="2412"/>
              <a:ext cx="59" cy="59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0435" name="Oval 95"/>
            <p:cNvSpPr>
              <a:spLocks noChangeArrowheads="1"/>
            </p:cNvSpPr>
            <p:nvPr/>
          </p:nvSpPr>
          <p:spPr bwMode="auto">
            <a:xfrm>
              <a:off x="3072" y="2085"/>
              <a:ext cx="59" cy="59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0436" name="Oval 96"/>
            <p:cNvSpPr>
              <a:spLocks noChangeArrowheads="1"/>
            </p:cNvSpPr>
            <p:nvPr/>
          </p:nvSpPr>
          <p:spPr bwMode="auto">
            <a:xfrm>
              <a:off x="3072" y="1369"/>
              <a:ext cx="59" cy="59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5" name="Group 97"/>
          <p:cNvGrpSpPr>
            <a:grpSpLocks/>
          </p:cNvGrpSpPr>
          <p:nvPr/>
        </p:nvGrpSpPr>
        <p:grpSpPr bwMode="auto">
          <a:xfrm>
            <a:off x="357188" y="457200"/>
            <a:ext cx="4129087" cy="5757863"/>
            <a:chOff x="432" y="288"/>
            <a:chExt cx="2396" cy="3627"/>
          </a:xfrm>
        </p:grpSpPr>
        <p:sp>
          <p:nvSpPr>
            <p:cNvPr id="201826" name="Rectangle 98"/>
            <p:cNvSpPr>
              <a:spLocks noChangeArrowheads="1"/>
            </p:cNvSpPr>
            <p:nvPr/>
          </p:nvSpPr>
          <p:spPr bwMode="auto">
            <a:xfrm>
              <a:off x="1104" y="3585"/>
              <a:ext cx="73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逻辑图</a:t>
              </a:r>
            </a:p>
          </p:txBody>
        </p:sp>
        <p:sp>
          <p:nvSpPr>
            <p:cNvPr id="100359" name="Rectangle 99"/>
            <p:cNvSpPr>
              <a:spLocks noChangeArrowheads="1"/>
            </p:cNvSpPr>
            <p:nvPr/>
          </p:nvSpPr>
          <p:spPr bwMode="auto">
            <a:xfrm>
              <a:off x="1920" y="3024"/>
              <a:ext cx="432" cy="554"/>
            </a:xfrm>
            <a:prstGeom prst="rect">
              <a:avLst/>
            </a:prstGeom>
            <a:noFill/>
            <a:ln w="28575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100360" name="Group 100"/>
            <p:cNvGrpSpPr>
              <a:grpSpLocks/>
            </p:cNvGrpSpPr>
            <p:nvPr/>
          </p:nvGrpSpPr>
          <p:grpSpPr bwMode="auto">
            <a:xfrm>
              <a:off x="1146" y="816"/>
              <a:ext cx="390" cy="576"/>
              <a:chOff x="906" y="816"/>
              <a:chExt cx="390" cy="576"/>
            </a:xfrm>
          </p:grpSpPr>
          <p:sp>
            <p:nvSpPr>
              <p:cNvPr id="100402" name="Rectangle 101"/>
              <p:cNvSpPr>
                <a:spLocks noChangeArrowheads="1"/>
              </p:cNvSpPr>
              <p:nvPr/>
            </p:nvSpPr>
            <p:spPr bwMode="auto">
              <a:xfrm>
                <a:off x="906" y="838"/>
                <a:ext cx="390" cy="554"/>
              </a:xfrm>
              <a:prstGeom prst="rect">
                <a:avLst/>
              </a:prstGeom>
              <a:noFill/>
              <a:ln w="28575">
                <a:solidFill>
                  <a:srgbClr val="33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00403" name="Text Box 102"/>
              <p:cNvSpPr txBox="1">
                <a:spLocks noChangeArrowheads="1"/>
              </p:cNvSpPr>
              <p:nvPr/>
            </p:nvSpPr>
            <p:spPr bwMode="auto">
              <a:xfrm>
                <a:off x="960" y="816"/>
                <a:ext cx="24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&amp;</a:t>
                </a:r>
                <a:endParaRPr lang="en-US" altLang="zh-CN" sz="36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100361" name="Text Box 103"/>
            <p:cNvSpPr txBox="1">
              <a:spLocks noChangeArrowheads="1"/>
            </p:cNvSpPr>
            <p:nvPr/>
          </p:nvSpPr>
          <p:spPr bwMode="auto">
            <a:xfrm>
              <a:off x="1968" y="3072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=1</a:t>
              </a:r>
              <a:endParaRPr lang="en-US" altLang="zh-CN" sz="36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0362" name="Line 104"/>
            <p:cNvSpPr>
              <a:spLocks noChangeShapeType="1"/>
            </p:cNvSpPr>
            <p:nvPr/>
          </p:nvSpPr>
          <p:spPr bwMode="auto">
            <a:xfrm>
              <a:off x="768" y="672"/>
              <a:ext cx="0" cy="264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3" name="Line 105"/>
            <p:cNvSpPr>
              <a:spLocks noChangeShapeType="1"/>
            </p:cNvSpPr>
            <p:nvPr/>
          </p:nvSpPr>
          <p:spPr bwMode="auto">
            <a:xfrm>
              <a:off x="576" y="672"/>
              <a:ext cx="0" cy="2832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4" name="Line 106"/>
            <p:cNvSpPr>
              <a:spLocks noChangeShapeType="1"/>
            </p:cNvSpPr>
            <p:nvPr/>
          </p:nvSpPr>
          <p:spPr bwMode="auto">
            <a:xfrm>
              <a:off x="1536" y="1152"/>
              <a:ext cx="144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5" name="Line 107"/>
            <p:cNvSpPr>
              <a:spLocks noChangeShapeType="1"/>
            </p:cNvSpPr>
            <p:nvPr/>
          </p:nvSpPr>
          <p:spPr bwMode="auto">
            <a:xfrm>
              <a:off x="1680" y="1680"/>
              <a:ext cx="240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6" name="Line 108"/>
            <p:cNvSpPr>
              <a:spLocks noChangeShapeType="1"/>
            </p:cNvSpPr>
            <p:nvPr/>
          </p:nvSpPr>
          <p:spPr bwMode="auto">
            <a:xfrm>
              <a:off x="1536" y="1920"/>
              <a:ext cx="384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7" name="Line 109"/>
            <p:cNvSpPr>
              <a:spLocks noChangeShapeType="1"/>
            </p:cNvSpPr>
            <p:nvPr/>
          </p:nvSpPr>
          <p:spPr bwMode="auto">
            <a:xfrm>
              <a:off x="1680" y="2112"/>
              <a:ext cx="240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8" name="Line 110"/>
            <p:cNvSpPr>
              <a:spLocks noChangeShapeType="1"/>
            </p:cNvSpPr>
            <p:nvPr/>
          </p:nvSpPr>
          <p:spPr bwMode="auto">
            <a:xfrm>
              <a:off x="2352" y="3312"/>
              <a:ext cx="192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9" name="Oval 111"/>
            <p:cNvSpPr>
              <a:spLocks noChangeArrowheads="1"/>
            </p:cNvSpPr>
            <p:nvPr/>
          </p:nvSpPr>
          <p:spPr bwMode="auto">
            <a:xfrm>
              <a:off x="929" y="603"/>
              <a:ext cx="59" cy="59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0370" name="Rectangle 112"/>
            <p:cNvSpPr>
              <a:spLocks noChangeArrowheads="1"/>
            </p:cNvSpPr>
            <p:nvPr/>
          </p:nvSpPr>
          <p:spPr bwMode="auto">
            <a:xfrm>
              <a:off x="1920" y="1632"/>
              <a:ext cx="432" cy="576"/>
            </a:xfrm>
            <a:prstGeom prst="rect">
              <a:avLst/>
            </a:prstGeom>
            <a:noFill/>
            <a:ln w="28575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0371" name="Text Box 113"/>
            <p:cNvSpPr txBox="1">
              <a:spLocks noChangeArrowheads="1"/>
            </p:cNvSpPr>
            <p:nvPr/>
          </p:nvSpPr>
          <p:spPr bwMode="auto">
            <a:xfrm>
              <a:off x="1968" y="1680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&gt;1</a:t>
              </a:r>
              <a:endParaRPr lang="en-US" altLang="zh-CN" sz="3600" b="1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0372" name="Line 114"/>
            <p:cNvSpPr>
              <a:spLocks noChangeShapeType="1"/>
            </p:cNvSpPr>
            <p:nvPr/>
          </p:nvSpPr>
          <p:spPr bwMode="auto">
            <a:xfrm flipH="1">
              <a:off x="2016" y="1872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3" name="Line 115"/>
            <p:cNvSpPr>
              <a:spLocks noChangeShapeType="1"/>
            </p:cNvSpPr>
            <p:nvPr/>
          </p:nvSpPr>
          <p:spPr bwMode="auto">
            <a:xfrm>
              <a:off x="2352" y="1920"/>
              <a:ext cx="192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4" name="Oval 116"/>
            <p:cNvSpPr>
              <a:spLocks noChangeArrowheads="1"/>
            </p:cNvSpPr>
            <p:nvPr/>
          </p:nvSpPr>
          <p:spPr bwMode="auto">
            <a:xfrm>
              <a:off x="2544" y="1894"/>
              <a:ext cx="59" cy="59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01845" name="Text Box 117"/>
            <p:cNvSpPr txBox="1">
              <a:spLocks noChangeArrowheads="1"/>
            </p:cNvSpPr>
            <p:nvPr/>
          </p:nvSpPr>
          <p:spPr bwMode="auto">
            <a:xfrm>
              <a:off x="432" y="28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lang="en-US" altLang="zh-CN" sz="2800" b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endPara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0376" name="Rectangle 118"/>
            <p:cNvSpPr>
              <a:spLocks noChangeArrowheads="1"/>
            </p:cNvSpPr>
            <p:nvPr/>
          </p:nvSpPr>
          <p:spPr bwMode="auto">
            <a:xfrm>
              <a:off x="2544" y="1776"/>
              <a:ext cx="2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i</a:t>
              </a:r>
              <a:endParaRPr lang="en-US" altLang="zh-CN" sz="2800" b="1" baseline="-2500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0377" name="Rectangle 119"/>
            <p:cNvSpPr>
              <a:spLocks noChangeArrowheads="1"/>
            </p:cNvSpPr>
            <p:nvPr/>
          </p:nvSpPr>
          <p:spPr bwMode="auto">
            <a:xfrm>
              <a:off x="2544" y="3120"/>
              <a:ext cx="26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S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i</a:t>
              </a:r>
              <a:endParaRPr lang="en-US" altLang="zh-CN" sz="2800" b="1" baseline="-2500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01848" name="Rectangle 120"/>
            <p:cNvSpPr>
              <a:spLocks noChangeArrowheads="1"/>
            </p:cNvSpPr>
            <p:nvPr/>
          </p:nvSpPr>
          <p:spPr bwMode="auto">
            <a:xfrm>
              <a:off x="864" y="288"/>
              <a:ext cx="4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i-1</a:t>
              </a:r>
              <a:endPara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01849" name="Rectangle 121"/>
            <p:cNvSpPr>
              <a:spLocks noChangeArrowheads="1"/>
            </p:cNvSpPr>
            <p:nvPr/>
          </p:nvSpPr>
          <p:spPr bwMode="auto">
            <a:xfrm>
              <a:off x="624" y="288"/>
              <a:ext cx="28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B</a:t>
              </a:r>
              <a:r>
                <a:rPr lang="en-US" altLang="zh-CN" sz="2800" b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endPara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100380" name="Group 122"/>
            <p:cNvGrpSpPr>
              <a:grpSpLocks/>
            </p:cNvGrpSpPr>
            <p:nvPr/>
          </p:nvGrpSpPr>
          <p:grpSpPr bwMode="auto">
            <a:xfrm>
              <a:off x="1152" y="1632"/>
              <a:ext cx="390" cy="576"/>
              <a:chOff x="906" y="816"/>
              <a:chExt cx="390" cy="576"/>
            </a:xfrm>
          </p:grpSpPr>
          <p:sp>
            <p:nvSpPr>
              <p:cNvPr id="100400" name="Rectangle 123"/>
              <p:cNvSpPr>
                <a:spLocks noChangeArrowheads="1"/>
              </p:cNvSpPr>
              <p:nvPr/>
            </p:nvSpPr>
            <p:spPr bwMode="auto">
              <a:xfrm>
                <a:off x="906" y="838"/>
                <a:ext cx="390" cy="554"/>
              </a:xfrm>
              <a:prstGeom prst="rect">
                <a:avLst/>
              </a:prstGeom>
              <a:noFill/>
              <a:ln w="28575">
                <a:solidFill>
                  <a:srgbClr val="33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00401" name="Text Box 124"/>
              <p:cNvSpPr txBox="1">
                <a:spLocks noChangeArrowheads="1"/>
              </p:cNvSpPr>
              <p:nvPr/>
            </p:nvSpPr>
            <p:spPr bwMode="auto">
              <a:xfrm>
                <a:off x="960" y="816"/>
                <a:ext cx="24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&amp;</a:t>
                </a:r>
                <a:endParaRPr lang="en-US" altLang="zh-CN" sz="36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100381" name="Group 125"/>
            <p:cNvGrpSpPr>
              <a:grpSpLocks/>
            </p:cNvGrpSpPr>
            <p:nvPr/>
          </p:nvGrpSpPr>
          <p:grpSpPr bwMode="auto">
            <a:xfrm>
              <a:off x="1152" y="2400"/>
              <a:ext cx="390" cy="576"/>
              <a:chOff x="906" y="816"/>
              <a:chExt cx="390" cy="576"/>
            </a:xfrm>
          </p:grpSpPr>
          <p:sp>
            <p:nvSpPr>
              <p:cNvPr id="100398" name="Rectangle 126"/>
              <p:cNvSpPr>
                <a:spLocks noChangeArrowheads="1"/>
              </p:cNvSpPr>
              <p:nvPr/>
            </p:nvSpPr>
            <p:spPr bwMode="auto">
              <a:xfrm>
                <a:off x="906" y="838"/>
                <a:ext cx="390" cy="554"/>
              </a:xfrm>
              <a:prstGeom prst="rect">
                <a:avLst/>
              </a:prstGeom>
              <a:noFill/>
              <a:ln w="28575">
                <a:solidFill>
                  <a:srgbClr val="33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00399" name="Text Box 127"/>
              <p:cNvSpPr txBox="1">
                <a:spLocks noChangeArrowheads="1"/>
              </p:cNvSpPr>
              <p:nvPr/>
            </p:nvSpPr>
            <p:spPr bwMode="auto">
              <a:xfrm>
                <a:off x="960" y="816"/>
                <a:ext cx="24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&amp;</a:t>
                </a:r>
                <a:endParaRPr lang="en-US" altLang="zh-CN" sz="3600" b="1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100382" name="Line 128"/>
            <p:cNvSpPr>
              <a:spLocks noChangeShapeType="1"/>
            </p:cNvSpPr>
            <p:nvPr/>
          </p:nvSpPr>
          <p:spPr bwMode="auto">
            <a:xfrm>
              <a:off x="1680" y="115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3" name="Line 129"/>
            <p:cNvSpPr>
              <a:spLocks noChangeShapeType="1"/>
            </p:cNvSpPr>
            <p:nvPr/>
          </p:nvSpPr>
          <p:spPr bwMode="auto">
            <a:xfrm>
              <a:off x="1680" y="2112"/>
              <a:ext cx="0" cy="5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4" name="Line 130"/>
            <p:cNvSpPr>
              <a:spLocks noChangeShapeType="1"/>
            </p:cNvSpPr>
            <p:nvPr/>
          </p:nvSpPr>
          <p:spPr bwMode="auto">
            <a:xfrm>
              <a:off x="1536" y="2711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5" name="Line 131"/>
            <p:cNvSpPr>
              <a:spLocks noChangeShapeType="1"/>
            </p:cNvSpPr>
            <p:nvPr/>
          </p:nvSpPr>
          <p:spPr bwMode="auto">
            <a:xfrm>
              <a:off x="960" y="3120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6" name="Line 132"/>
            <p:cNvSpPr>
              <a:spLocks noChangeShapeType="1"/>
            </p:cNvSpPr>
            <p:nvPr/>
          </p:nvSpPr>
          <p:spPr bwMode="auto">
            <a:xfrm>
              <a:off x="768" y="3312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7" name="Line 133"/>
            <p:cNvSpPr>
              <a:spLocks noChangeShapeType="1"/>
            </p:cNvSpPr>
            <p:nvPr/>
          </p:nvSpPr>
          <p:spPr bwMode="auto">
            <a:xfrm>
              <a:off x="576" y="3504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8" name="Line 134"/>
            <p:cNvSpPr>
              <a:spLocks noChangeShapeType="1"/>
            </p:cNvSpPr>
            <p:nvPr/>
          </p:nvSpPr>
          <p:spPr bwMode="auto">
            <a:xfrm flipV="1">
              <a:off x="960" y="672"/>
              <a:ext cx="0" cy="24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9" name="Line 135"/>
            <p:cNvSpPr>
              <a:spLocks noChangeShapeType="1"/>
            </p:cNvSpPr>
            <p:nvPr/>
          </p:nvSpPr>
          <p:spPr bwMode="auto">
            <a:xfrm flipH="1">
              <a:off x="960" y="10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90" name="Line 136"/>
            <p:cNvSpPr>
              <a:spLocks noChangeShapeType="1"/>
            </p:cNvSpPr>
            <p:nvPr/>
          </p:nvSpPr>
          <p:spPr bwMode="auto">
            <a:xfrm>
              <a:off x="960" y="25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91" name="Line 137"/>
            <p:cNvSpPr>
              <a:spLocks noChangeShapeType="1"/>
            </p:cNvSpPr>
            <p:nvPr/>
          </p:nvSpPr>
          <p:spPr bwMode="auto">
            <a:xfrm>
              <a:off x="768" y="177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92" name="Line 138"/>
            <p:cNvSpPr>
              <a:spLocks noChangeShapeType="1"/>
            </p:cNvSpPr>
            <p:nvPr/>
          </p:nvSpPr>
          <p:spPr bwMode="auto">
            <a:xfrm>
              <a:off x="768" y="129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93" name="Line 139"/>
            <p:cNvSpPr>
              <a:spLocks noChangeShapeType="1"/>
            </p:cNvSpPr>
            <p:nvPr/>
          </p:nvSpPr>
          <p:spPr bwMode="auto">
            <a:xfrm>
              <a:off x="576" y="288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94" name="Line 140"/>
            <p:cNvSpPr>
              <a:spLocks noChangeShapeType="1"/>
            </p:cNvSpPr>
            <p:nvPr/>
          </p:nvSpPr>
          <p:spPr bwMode="auto">
            <a:xfrm>
              <a:off x="576" y="211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95" name="Oval 141"/>
            <p:cNvSpPr>
              <a:spLocks noChangeArrowheads="1"/>
            </p:cNvSpPr>
            <p:nvPr/>
          </p:nvSpPr>
          <p:spPr bwMode="auto">
            <a:xfrm>
              <a:off x="743" y="600"/>
              <a:ext cx="59" cy="59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0396" name="Oval 142"/>
            <p:cNvSpPr>
              <a:spLocks noChangeArrowheads="1"/>
            </p:cNvSpPr>
            <p:nvPr/>
          </p:nvSpPr>
          <p:spPr bwMode="auto">
            <a:xfrm>
              <a:off x="550" y="600"/>
              <a:ext cx="59" cy="59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0397" name="Oval 143"/>
            <p:cNvSpPr>
              <a:spLocks noChangeArrowheads="1"/>
            </p:cNvSpPr>
            <p:nvPr/>
          </p:nvSpPr>
          <p:spPr bwMode="auto">
            <a:xfrm>
              <a:off x="2544" y="3289"/>
              <a:ext cx="59" cy="59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457200"/>
            <a:ext cx="3057525" cy="62865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20. 8 </a:t>
            </a:r>
            <a:r>
              <a:rPr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编码器</a:t>
            </a: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762000" y="1508125"/>
            <a:ext cx="76962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 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把二进制码按一定规律编排，使每组代码具有一特定的含义，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称为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+mn-ea"/>
                <a:cs typeface="Times New Roman" pitchFamily="18" charset="0"/>
              </a:rPr>
              <a:t>编码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</a:p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具有编码功能的逻辑电路称为编码器。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838200" y="3184525"/>
            <a:ext cx="77724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位二进制代码有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2800" b="1" i="1" baseline="3000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种组合，可以表示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2800" b="1" i="1" baseline="3000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个信息。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914400" y="4327525"/>
            <a:ext cx="7391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     </a:t>
            </a:r>
            <a:r>
              <a:rPr lang="zh-CN" altLang="en-US" sz="2800" b="1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要表示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800" b="1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个信息所需的二进制代码应满足  </a:t>
            </a:r>
          </a:p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                      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3200" b="1" i="1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 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endParaRPr lang="en-US" altLang="zh-CN" sz="3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1382" name="Picture 6" descr="AG00315_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0013" y="4994275"/>
            <a:ext cx="1042987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1383" name="Group 7"/>
          <p:cNvGrpSpPr>
            <a:grpSpLocks/>
          </p:cNvGrpSpPr>
          <p:nvPr/>
        </p:nvGrpSpPr>
        <p:grpSpPr bwMode="auto">
          <a:xfrm>
            <a:off x="2209800" y="1200150"/>
            <a:ext cx="4419600" cy="171450"/>
            <a:chOff x="1632" y="720"/>
            <a:chExt cx="2784" cy="108"/>
          </a:xfrm>
        </p:grpSpPr>
        <p:pic>
          <p:nvPicPr>
            <p:cNvPr id="101384" name="Picture 8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02" y="726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1385" name="Picture 9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92" y="726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1386" name="Picture 10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94" y="726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1387" name="Picture 11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80" y="726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1388" name="Picture 12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2" y="726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1389" name="Picture 13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78" y="726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1390" name="Picture 14" descr="Green and Black Diamon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90" y="726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1391" name="Group 15"/>
            <p:cNvGrpSpPr>
              <a:grpSpLocks/>
            </p:cNvGrpSpPr>
            <p:nvPr/>
          </p:nvGrpSpPr>
          <p:grpSpPr bwMode="auto">
            <a:xfrm>
              <a:off x="2868" y="726"/>
              <a:ext cx="780" cy="102"/>
              <a:chOff x="2868" y="726"/>
              <a:chExt cx="780" cy="102"/>
            </a:xfrm>
          </p:grpSpPr>
          <p:pic>
            <p:nvPicPr>
              <p:cNvPr id="101408" name="Picture 1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68" y="726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1409" name="Picture 1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70" y="726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1410" name="Picture 1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6" y="726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1411" name="Picture 1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58" y="726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1412" name="Picture 2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4" y="726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1413" name="Picture 21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44" y="726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1414" name="Picture 2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66" y="726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1415" name="Picture 2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46" y="726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1392" name="Group 24"/>
            <p:cNvGrpSpPr>
              <a:grpSpLocks/>
            </p:cNvGrpSpPr>
            <p:nvPr/>
          </p:nvGrpSpPr>
          <p:grpSpPr bwMode="auto">
            <a:xfrm>
              <a:off x="1632" y="720"/>
              <a:ext cx="582" cy="102"/>
              <a:chOff x="4698" y="720"/>
              <a:chExt cx="582" cy="102"/>
            </a:xfrm>
          </p:grpSpPr>
          <p:pic>
            <p:nvPicPr>
              <p:cNvPr id="101402" name="Picture 2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1403" name="Picture 2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1404" name="Picture 2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1405" name="Picture 2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1406" name="Picture 2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1407" name="Picture 30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1393" name="Group 31"/>
            <p:cNvGrpSpPr>
              <a:grpSpLocks/>
            </p:cNvGrpSpPr>
            <p:nvPr/>
          </p:nvGrpSpPr>
          <p:grpSpPr bwMode="auto">
            <a:xfrm>
              <a:off x="3636" y="720"/>
              <a:ext cx="780" cy="102"/>
              <a:chOff x="2868" y="726"/>
              <a:chExt cx="780" cy="102"/>
            </a:xfrm>
          </p:grpSpPr>
          <p:pic>
            <p:nvPicPr>
              <p:cNvPr id="101394" name="Picture 32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68" y="726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1395" name="Picture 33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70" y="726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1396" name="Picture 34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6" y="726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1397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58" y="726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1398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4" y="726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1399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44" y="726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1400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66" y="726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1401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46" y="726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autoUpdateAnimBg="0"/>
      <p:bldP spid="202756" grpId="0" autoUpdateAnimBg="0"/>
      <p:bldP spid="202757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762000" y="533400"/>
            <a:ext cx="480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20. 8. 1  </a:t>
            </a: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二进制编码器</a:t>
            </a: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762000" y="15240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将输入信号编成二进制代码的电路。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2438400" y="3114675"/>
            <a:ext cx="854075" cy="519113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800" b="1" i="1" baseline="30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个</a:t>
            </a: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5943600" y="3114675"/>
            <a:ext cx="739775" cy="519113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位</a:t>
            </a:r>
          </a:p>
        </p:txBody>
      </p:sp>
      <p:grpSp>
        <p:nvGrpSpPr>
          <p:cNvPr id="102406" name="Group 6"/>
          <p:cNvGrpSpPr>
            <a:grpSpLocks/>
          </p:cNvGrpSpPr>
          <p:nvPr/>
        </p:nvGrpSpPr>
        <p:grpSpPr bwMode="auto">
          <a:xfrm>
            <a:off x="838200" y="1143000"/>
            <a:ext cx="3952875" cy="171450"/>
            <a:chOff x="144" y="756"/>
            <a:chExt cx="2490" cy="108"/>
          </a:xfrm>
        </p:grpSpPr>
        <p:pic>
          <p:nvPicPr>
            <p:cNvPr id="102416" name="Picture 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4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17" name="Picture 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4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18" name="Picture 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6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19" name="Picture 1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92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20" name="Picture 1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94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21" name="Picture 1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0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22" name="Picture 1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0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23" name="Picture 1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82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24" name="Picture 1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68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25" name="Picture 1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70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26" name="Picture 1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66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27" name="Picture 1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56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28" name="Picture 1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2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29" name="Picture 2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78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30" name="Picture 2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8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31" name="Picture 2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4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32" name="Picture 2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44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33" name="Picture 2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46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34" name="Picture 2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42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35" name="Picture 2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32" y="762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2436" name="Group 27"/>
            <p:cNvGrpSpPr>
              <a:grpSpLocks/>
            </p:cNvGrpSpPr>
            <p:nvPr/>
          </p:nvGrpSpPr>
          <p:grpSpPr bwMode="auto">
            <a:xfrm>
              <a:off x="144" y="756"/>
              <a:ext cx="582" cy="102"/>
              <a:chOff x="4698" y="720"/>
              <a:chExt cx="582" cy="102"/>
            </a:xfrm>
          </p:grpSpPr>
          <p:pic>
            <p:nvPicPr>
              <p:cNvPr id="102437" name="Picture 2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438" name="Picture 2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439" name="Picture 30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440" name="Picture 31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441" name="Picture 32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442" name="Picture 33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1600200" y="2365375"/>
            <a:ext cx="6019800" cy="2682875"/>
            <a:chOff x="1056" y="1586"/>
            <a:chExt cx="3792" cy="1690"/>
          </a:xfrm>
        </p:grpSpPr>
        <p:sp>
          <p:nvSpPr>
            <p:cNvPr id="203811" name="Rectangle 35"/>
            <p:cNvSpPr>
              <a:spLocks noChangeArrowheads="1"/>
            </p:cNvSpPr>
            <p:nvPr/>
          </p:nvSpPr>
          <p:spPr bwMode="auto">
            <a:xfrm>
              <a:off x="3792" y="2115"/>
              <a:ext cx="116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sp>
          <p:nvSpPr>
            <p:cNvPr id="102409" name="Rectangle 36"/>
            <p:cNvSpPr>
              <a:spLocks noChangeArrowheads="1"/>
            </p:cNvSpPr>
            <p:nvPr/>
          </p:nvSpPr>
          <p:spPr bwMode="auto">
            <a:xfrm>
              <a:off x="1584" y="2095"/>
              <a:ext cx="116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800" b="1">
                <a:solidFill>
                  <a:srgbClr val="000099"/>
                </a:solidFill>
                <a:latin typeface="" pitchFamily="18" charset="0"/>
                <a:ea typeface="华文楷体" pitchFamily="2" charset="-122"/>
              </a:endParaRPr>
            </a:p>
          </p:txBody>
        </p:sp>
        <p:sp>
          <p:nvSpPr>
            <p:cNvPr id="102410" name="Rectangle 37"/>
            <p:cNvSpPr>
              <a:spLocks noChangeArrowheads="1"/>
            </p:cNvSpPr>
            <p:nvPr/>
          </p:nvSpPr>
          <p:spPr bwMode="auto">
            <a:xfrm>
              <a:off x="2352" y="2259"/>
              <a:ext cx="1200" cy="528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02411" name="Text Box 38"/>
            <p:cNvSpPr txBox="1">
              <a:spLocks noChangeArrowheads="1"/>
            </p:cNvSpPr>
            <p:nvPr/>
          </p:nvSpPr>
          <p:spPr bwMode="auto">
            <a:xfrm>
              <a:off x="2448" y="2355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latin typeface="" pitchFamily="18" charset="0"/>
                  <a:ea typeface="华文楷体" pitchFamily="2" charset="-122"/>
                </a:rPr>
                <a:t>编码器</a:t>
              </a:r>
            </a:p>
          </p:txBody>
        </p:sp>
        <p:sp>
          <p:nvSpPr>
            <p:cNvPr id="203815" name="Text Box 39"/>
            <p:cNvSpPr txBox="1">
              <a:spLocks noChangeArrowheads="1"/>
            </p:cNvSpPr>
            <p:nvPr/>
          </p:nvSpPr>
          <p:spPr bwMode="auto">
            <a:xfrm>
              <a:off x="1056" y="1586"/>
              <a:ext cx="432" cy="1690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高低电平信号</a:t>
              </a:r>
            </a:p>
          </p:txBody>
        </p:sp>
        <p:sp>
          <p:nvSpPr>
            <p:cNvPr id="203816" name="Rectangle 40"/>
            <p:cNvSpPr>
              <a:spLocks noChangeArrowheads="1"/>
            </p:cNvSpPr>
            <p:nvPr/>
          </p:nvSpPr>
          <p:spPr bwMode="auto">
            <a:xfrm>
              <a:off x="4464" y="1635"/>
              <a:ext cx="384" cy="1421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二进制代码</a:t>
              </a:r>
            </a:p>
          </p:txBody>
        </p:sp>
        <p:sp>
          <p:nvSpPr>
            <p:cNvPr id="102414" name="AutoShape 41"/>
            <p:cNvSpPr>
              <a:spLocks noChangeArrowheads="1"/>
            </p:cNvSpPr>
            <p:nvPr/>
          </p:nvSpPr>
          <p:spPr bwMode="auto">
            <a:xfrm>
              <a:off x="3744" y="2403"/>
              <a:ext cx="624" cy="288"/>
            </a:xfrm>
            <a:prstGeom prst="rightArrow">
              <a:avLst>
                <a:gd name="adj1" fmla="val 50000"/>
                <a:gd name="adj2" fmla="val 541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CC00"/>
                </a:gs>
              </a:gsLst>
              <a:lin ang="0" scaled="1"/>
            </a:gra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02415" name="AutoShape 42"/>
            <p:cNvSpPr>
              <a:spLocks noChangeArrowheads="1"/>
            </p:cNvSpPr>
            <p:nvPr/>
          </p:nvSpPr>
          <p:spPr bwMode="auto">
            <a:xfrm>
              <a:off x="1584" y="2403"/>
              <a:ext cx="624" cy="288"/>
            </a:xfrm>
            <a:prstGeom prst="rightArrow">
              <a:avLst>
                <a:gd name="adj1" fmla="val 50000"/>
                <a:gd name="adj2" fmla="val 541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CC00"/>
                </a:gs>
              </a:gsLst>
              <a:lin ang="0" scaled="1"/>
            </a:gra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autoUpdateAnimBg="0"/>
      <p:bldP spid="203780" grpId="0" autoUpdateAnimBg="0"/>
      <p:bldP spid="203781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685800" y="3778250"/>
            <a:ext cx="79248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(1)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分析要求：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输入有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8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个信号，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即 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N=8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，根据 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800" b="1" i="1" baseline="30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CN" sz="2800" b="1" baseline="30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N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的关系，即 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=3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，即输出为三位二进制代码。</a:t>
            </a: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685800" y="742950"/>
            <a:ext cx="7620000" cy="2655888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例：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设计一个编码器，满足以下要求：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(1)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将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…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7 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8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个信号编成二进制代码。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(2)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编码器每次只能对一个信号进行编码，不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    允许两个或两个以上的信号同时有效。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(3)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设输入信号高电平有效。</a:t>
            </a: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720725" y="33337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 autoUpdateAnimBg="0"/>
      <p:bldP spid="204804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014538" y="2244725"/>
            <a:ext cx="4486275" cy="3705225"/>
            <a:chOff x="1392" y="2160"/>
            <a:chExt cx="2598" cy="2020"/>
          </a:xfrm>
        </p:grpSpPr>
        <p:grpSp>
          <p:nvGrpSpPr>
            <p:cNvPr id="104465" name="Group 3"/>
            <p:cNvGrpSpPr>
              <a:grpSpLocks/>
            </p:cNvGrpSpPr>
            <p:nvPr/>
          </p:nvGrpSpPr>
          <p:grpSpPr bwMode="auto">
            <a:xfrm>
              <a:off x="2352" y="2160"/>
              <a:ext cx="1638" cy="2020"/>
              <a:chOff x="2352" y="2256"/>
              <a:chExt cx="1638" cy="2020"/>
            </a:xfrm>
          </p:grpSpPr>
          <p:sp>
            <p:nvSpPr>
              <p:cNvPr id="205828" name="Rectangle 4"/>
              <p:cNvSpPr>
                <a:spLocks noChangeArrowheads="1"/>
              </p:cNvSpPr>
              <p:nvPr/>
            </p:nvSpPr>
            <p:spPr bwMode="auto">
              <a:xfrm>
                <a:off x="2352" y="2496"/>
                <a:ext cx="1638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0      0       1</a:t>
                </a:r>
              </a:p>
            </p:txBody>
          </p:sp>
          <p:sp>
            <p:nvSpPr>
              <p:cNvPr id="205829" name="Rectangle 5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1638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0      1       1</a:t>
                </a:r>
              </a:p>
            </p:txBody>
          </p:sp>
          <p:sp>
            <p:nvSpPr>
              <p:cNvPr id="205830" name="Rectangle 6"/>
              <p:cNvSpPr>
                <a:spLocks noChangeArrowheads="1"/>
              </p:cNvSpPr>
              <p:nvPr/>
            </p:nvSpPr>
            <p:spPr bwMode="auto">
              <a:xfrm>
                <a:off x="2352" y="3456"/>
                <a:ext cx="1225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1      0       1</a:t>
                </a:r>
              </a:p>
            </p:txBody>
          </p:sp>
          <p:sp>
            <p:nvSpPr>
              <p:cNvPr id="104478" name="Rectangle 7"/>
              <p:cNvSpPr>
                <a:spLocks noChangeArrowheads="1"/>
              </p:cNvSpPr>
              <p:nvPr/>
            </p:nvSpPr>
            <p:spPr bwMode="auto">
              <a:xfrm>
                <a:off x="2352" y="2256"/>
                <a:ext cx="1224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0      0       0</a:t>
                </a:r>
              </a:p>
            </p:txBody>
          </p:sp>
          <p:sp>
            <p:nvSpPr>
              <p:cNvPr id="205832" name="Rectangle 8"/>
              <p:cNvSpPr>
                <a:spLocks noChangeArrowheads="1"/>
              </p:cNvSpPr>
              <p:nvPr/>
            </p:nvSpPr>
            <p:spPr bwMode="auto">
              <a:xfrm>
                <a:off x="2352" y="2737"/>
                <a:ext cx="1225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0      1       0</a:t>
                </a:r>
              </a:p>
            </p:txBody>
          </p:sp>
          <p:sp>
            <p:nvSpPr>
              <p:cNvPr id="104480" name="Rectangle 9"/>
              <p:cNvSpPr>
                <a:spLocks noChangeArrowheads="1"/>
              </p:cNvSpPr>
              <p:nvPr/>
            </p:nvSpPr>
            <p:spPr bwMode="auto">
              <a:xfrm>
                <a:off x="2352" y="3217"/>
                <a:ext cx="1236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1      0       0</a:t>
                </a:r>
              </a:p>
            </p:txBody>
          </p:sp>
          <p:sp>
            <p:nvSpPr>
              <p:cNvPr id="205834" name="Rectangle 10"/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1225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1      1       0</a:t>
                </a:r>
              </a:p>
            </p:txBody>
          </p:sp>
          <p:sp>
            <p:nvSpPr>
              <p:cNvPr id="205835" name="Rectangle 11"/>
              <p:cNvSpPr>
                <a:spLocks noChangeArrowheads="1"/>
              </p:cNvSpPr>
              <p:nvPr/>
            </p:nvSpPr>
            <p:spPr bwMode="auto">
              <a:xfrm>
                <a:off x="2352" y="3957"/>
                <a:ext cx="1236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1      1       1</a:t>
                </a:r>
              </a:p>
            </p:txBody>
          </p:sp>
        </p:grpSp>
        <p:grpSp>
          <p:nvGrpSpPr>
            <p:cNvPr id="104466" name="Group 12"/>
            <p:cNvGrpSpPr>
              <a:grpSpLocks/>
            </p:cNvGrpSpPr>
            <p:nvPr/>
          </p:nvGrpSpPr>
          <p:grpSpPr bwMode="auto">
            <a:xfrm>
              <a:off x="1392" y="2208"/>
              <a:ext cx="432" cy="1971"/>
              <a:chOff x="1392" y="2208"/>
              <a:chExt cx="432" cy="1971"/>
            </a:xfrm>
          </p:grpSpPr>
          <p:sp>
            <p:nvSpPr>
              <p:cNvPr id="104467" name="Rectangle 13"/>
              <p:cNvSpPr>
                <a:spLocks noChangeArrowheads="1"/>
              </p:cNvSpPr>
              <p:nvPr/>
            </p:nvSpPr>
            <p:spPr bwMode="auto">
              <a:xfrm>
                <a:off x="1392" y="2208"/>
                <a:ext cx="432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I</a:t>
                </a:r>
                <a:r>
                  <a:rPr lang="en-US" altLang="zh-CN" sz="2800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04468" name="Rectangle 14"/>
              <p:cNvSpPr>
                <a:spLocks noChangeArrowheads="1"/>
              </p:cNvSpPr>
              <p:nvPr/>
            </p:nvSpPr>
            <p:spPr bwMode="auto">
              <a:xfrm>
                <a:off x="1392" y="2421"/>
                <a:ext cx="268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I</a:t>
                </a:r>
                <a:r>
                  <a:rPr lang="en-US" altLang="zh-CN" sz="2800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04469" name="Rectangle 15"/>
              <p:cNvSpPr>
                <a:spLocks noChangeArrowheads="1"/>
              </p:cNvSpPr>
              <p:nvPr/>
            </p:nvSpPr>
            <p:spPr bwMode="auto">
              <a:xfrm>
                <a:off x="1392" y="2662"/>
                <a:ext cx="268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I</a:t>
                </a:r>
                <a:r>
                  <a:rPr lang="en-US" altLang="zh-CN" sz="2800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04470" name="Rectangle 16"/>
              <p:cNvSpPr>
                <a:spLocks noChangeArrowheads="1"/>
              </p:cNvSpPr>
              <p:nvPr/>
            </p:nvSpPr>
            <p:spPr bwMode="auto">
              <a:xfrm>
                <a:off x="1392" y="2902"/>
                <a:ext cx="268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I</a:t>
                </a:r>
                <a:r>
                  <a:rPr lang="en-US" altLang="zh-CN" sz="2800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05841" name="Rectangle 17"/>
              <p:cNvSpPr>
                <a:spLocks noChangeArrowheads="1"/>
              </p:cNvSpPr>
              <p:nvPr/>
            </p:nvSpPr>
            <p:spPr bwMode="auto">
              <a:xfrm>
                <a:off x="1392" y="3141"/>
                <a:ext cx="268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I</a:t>
                </a:r>
                <a:r>
                  <a:rPr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04472" name="Rectangle 18"/>
              <p:cNvSpPr>
                <a:spLocks noChangeArrowheads="1"/>
              </p:cNvSpPr>
              <p:nvPr/>
            </p:nvSpPr>
            <p:spPr bwMode="auto">
              <a:xfrm>
                <a:off x="1392" y="3382"/>
                <a:ext cx="268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I</a:t>
                </a:r>
                <a:r>
                  <a:rPr lang="en-US" altLang="zh-CN" sz="2800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104473" name="Rectangle 19"/>
              <p:cNvSpPr>
                <a:spLocks noChangeArrowheads="1"/>
              </p:cNvSpPr>
              <p:nvPr/>
            </p:nvSpPr>
            <p:spPr bwMode="auto">
              <a:xfrm>
                <a:off x="1392" y="3621"/>
                <a:ext cx="268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I</a:t>
                </a:r>
                <a:r>
                  <a:rPr lang="en-US" altLang="zh-CN" sz="2800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205844" name="Rectangle 20"/>
              <p:cNvSpPr>
                <a:spLocks noChangeArrowheads="1"/>
              </p:cNvSpPr>
              <p:nvPr/>
            </p:nvSpPr>
            <p:spPr bwMode="auto">
              <a:xfrm>
                <a:off x="1392" y="3863"/>
                <a:ext cx="268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i="1">
                    <a:solidFill>
                      <a:srgbClr val="3333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I</a:t>
                </a:r>
                <a:r>
                  <a:rPr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7</a:t>
                </a:r>
              </a:p>
            </p:txBody>
          </p:sp>
        </p:grpSp>
      </p:grpSp>
      <p:sp>
        <p:nvSpPr>
          <p:cNvPr id="205845" name="Rectangle 21"/>
          <p:cNvSpPr>
            <a:spLocks noChangeArrowheads="1"/>
          </p:cNvSpPr>
          <p:nvPr/>
        </p:nvSpPr>
        <p:spPr bwMode="auto">
          <a:xfrm>
            <a:off x="533400" y="533400"/>
            <a:ext cx="2652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(2)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列编码表：</a:t>
            </a:r>
          </a:p>
        </p:txBody>
      </p:sp>
      <p:graphicFrame>
        <p:nvGraphicFramePr>
          <p:cNvPr id="104452" name="Object 22"/>
          <p:cNvGraphicFramePr>
            <a:graphicFrameLocks noChangeAspect="1"/>
          </p:cNvGraphicFramePr>
          <p:nvPr/>
        </p:nvGraphicFramePr>
        <p:xfrm>
          <a:off x="7086600" y="685800"/>
          <a:ext cx="14668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2" imgW="952129" imgH="828352" progId="">
                  <p:embed/>
                </p:oleObj>
              </mc:Choice>
              <mc:Fallback>
                <p:oleObj name="剪辑" r:id="rId2" imgW="952129" imgH="828352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685800"/>
                        <a:ext cx="1466850" cy="127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600200" y="1200150"/>
            <a:ext cx="4953000" cy="4691063"/>
            <a:chOff x="1008" y="756"/>
            <a:chExt cx="3120" cy="2955"/>
          </a:xfrm>
        </p:grpSpPr>
        <p:grpSp>
          <p:nvGrpSpPr>
            <p:cNvPr id="104454" name="Group 24"/>
            <p:cNvGrpSpPr>
              <a:grpSpLocks/>
            </p:cNvGrpSpPr>
            <p:nvPr/>
          </p:nvGrpSpPr>
          <p:grpSpPr bwMode="auto">
            <a:xfrm>
              <a:off x="1008" y="756"/>
              <a:ext cx="2976" cy="2940"/>
              <a:chOff x="1008" y="756"/>
              <a:chExt cx="2976" cy="2940"/>
            </a:xfrm>
          </p:grpSpPr>
          <p:grpSp>
            <p:nvGrpSpPr>
              <p:cNvPr id="104456" name="Group 25"/>
              <p:cNvGrpSpPr>
                <a:grpSpLocks/>
              </p:cNvGrpSpPr>
              <p:nvPr/>
            </p:nvGrpSpPr>
            <p:grpSpPr bwMode="auto">
              <a:xfrm>
                <a:off x="1008" y="756"/>
                <a:ext cx="2976" cy="2940"/>
                <a:chOff x="1152" y="1680"/>
                <a:chExt cx="2736" cy="2544"/>
              </a:xfrm>
            </p:grpSpPr>
            <p:sp>
              <p:nvSpPr>
                <p:cNvPr id="104461" name="Line 26"/>
                <p:cNvSpPr>
                  <a:spLocks noChangeShapeType="1"/>
                </p:cNvSpPr>
                <p:nvPr/>
              </p:nvSpPr>
              <p:spPr bwMode="auto">
                <a:xfrm>
                  <a:off x="1152" y="1680"/>
                  <a:ext cx="2736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462" name="Line 27"/>
                <p:cNvSpPr>
                  <a:spLocks noChangeShapeType="1"/>
                </p:cNvSpPr>
                <p:nvPr/>
              </p:nvSpPr>
              <p:spPr bwMode="auto">
                <a:xfrm>
                  <a:off x="1152" y="2256"/>
                  <a:ext cx="2736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463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2016" y="1680"/>
                  <a:ext cx="0" cy="2544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464" name="Line 29"/>
                <p:cNvSpPr>
                  <a:spLocks noChangeShapeType="1"/>
                </p:cNvSpPr>
                <p:nvPr/>
              </p:nvSpPr>
              <p:spPr bwMode="auto">
                <a:xfrm>
                  <a:off x="2016" y="1968"/>
                  <a:ext cx="1872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57" name="Group 30"/>
              <p:cNvGrpSpPr>
                <a:grpSpLocks/>
              </p:cNvGrpSpPr>
              <p:nvPr/>
            </p:nvGrpSpPr>
            <p:grpSpPr bwMode="auto">
              <a:xfrm>
                <a:off x="1112" y="762"/>
                <a:ext cx="2608" cy="678"/>
                <a:chOff x="1248" y="1649"/>
                <a:chExt cx="2397" cy="587"/>
              </a:xfrm>
            </p:grpSpPr>
            <p:sp>
              <p:nvSpPr>
                <p:cNvPr id="104458" name="Rectangle 31"/>
                <p:cNvSpPr>
                  <a:spLocks noChangeArrowheads="1"/>
                </p:cNvSpPr>
                <p:nvPr/>
              </p:nvSpPr>
              <p:spPr bwMode="auto">
                <a:xfrm>
                  <a:off x="1248" y="1776"/>
                  <a:ext cx="579" cy="3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 b="1">
                      <a:solidFill>
                        <a:srgbClr val="CC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输入</a:t>
                  </a:r>
                </a:p>
              </p:txBody>
            </p:sp>
            <p:sp>
              <p:nvSpPr>
                <p:cNvPr id="104459" name="Rectangle 32"/>
                <p:cNvSpPr>
                  <a:spLocks noChangeArrowheads="1"/>
                </p:cNvSpPr>
                <p:nvPr/>
              </p:nvSpPr>
              <p:spPr bwMode="auto">
                <a:xfrm>
                  <a:off x="2544" y="1649"/>
                  <a:ext cx="873" cy="3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 b="1">
                      <a:solidFill>
                        <a:srgbClr val="CC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输     出</a:t>
                  </a:r>
                </a:p>
              </p:txBody>
            </p:sp>
            <p:sp>
              <p:nvSpPr>
                <p:cNvPr id="104460" name="Rectangle 33"/>
                <p:cNvSpPr>
                  <a:spLocks noChangeArrowheads="1"/>
                </p:cNvSpPr>
                <p:nvPr/>
              </p:nvSpPr>
              <p:spPr bwMode="auto">
                <a:xfrm>
                  <a:off x="2304" y="1920"/>
                  <a:ext cx="1341" cy="3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0033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Y</a:t>
                  </a:r>
                  <a:r>
                    <a:rPr lang="en-US" altLang="zh-CN" sz="2800" b="1" baseline="-25000">
                      <a:solidFill>
                        <a:srgbClr val="0033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2</a:t>
                  </a:r>
                  <a:r>
                    <a:rPr lang="en-US" altLang="zh-CN" sz="3200" b="1">
                      <a:solidFill>
                        <a:srgbClr val="0033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     </a:t>
                  </a:r>
                  <a:r>
                    <a:rPr lang="en-US" altLang="zh-CN" sz="2800" b="1" i="1">
                      <a:solidFill>
                        <a:srgbClr val="0033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Y</a:t>
                  </a:r>
                  <a:r>
                    <a:rPr lang="en-US" altLang="zh-CN" sz="2800" b="1" baseline="-25000">
                      <a:solidFill>
                        <a:srgbClr val="0033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r>
                    <a:rPr lang="en-US" altLang="zh-CN" sz="3200" b="1">
                      <a:solidFill>
                        <a:srgbClr val="0033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      </a:t>
                  </a:r>
                  <a:r>
                    <a:rPr lang="en-US" altLang="zh-CN" sz="2800" b="1" i="1">
                      <a:solidFill>
                        <a:srgbClr val="0033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Y</a:t>
                  </a:r>
                  <a:r>
                    <a:rPr lang="en-US" altLang="zh-CN" sz="2800" b="1" baseline="-25000">
                      <a:solidFill>
                        <a:srgbClr val="0033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  <a:endParaRPr lang="en-US" altLang="zh-CN" sz="3200" b="1">
                    <a:solidFill>
                      <a:srgbClr val="0033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04455" name="Line 34"/>
            <p:cNvSpPr>
              <a:spLocks noChangeShapeType="1"/>
            </p:cNvSpPr>
            <p:nvPr/>
          </p:nvSpPr>
          <p:spPr bwMode="auto">
            <a:xfrm>
              <a:off x="1104" y="3711"/>
              <a:ext cx="30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609600" y="685800"/>
            <a:ext cx="59229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(3)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写出逻辑式并转换成“与非”式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1143000" y="1466850"/>
            <a:ext cx="3794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Y</a:t>
            </a:r>
            <a:r>
              <a:rPr lang="en-US" altLang="zh-CN" sz="3600" b="1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36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= </a:t>
            </a:r>
            <a:r>
              <a:rPr lang="en-US" altLang="zh-CN" sz="3600" b="1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3600" b="1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4 </a:t>
            </a:r>
            <a:r>
              <a:rPr lang="en-US" altLang="zh-CN" sz="36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 </a:t>
            </a:r>
            <a:r>
              <a:rPr lang="en-US" altLang="zh-CN" sz="3600" b="1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3600" b="1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5 </a:t>
            </a:r>
            <a:r>
              <a:rPr lang="en-US" altLang="zh-CN" sz="36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 </a:t>
            </a:r>
            <a:r>
              <a:rPr lang="en-US" altLang="zh-CN" sz="3600" b="1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3600" b="1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6 </a:t>
            </a:r>
            <a:r>
              <a:rPr lang="en-US" altLang="zh-CN" sz="36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</a:t>
            </a:r>
            <a:r>
              <a:rPr lang="en-US" altLang="zh-CN" sz="3600" b="1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3600" b="1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7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28750" y="2058988"/>
            <a:ext cx="3719513" cy="857250"/>
            <a:chOff x="941" y="1056"/>
            <a:chExt cx="2275" cy="574"/>
          </a:xfrm>
        </p:grpSpPr>
        <p:grpSp>
          <p:nvGrpSpPr>
            <p:cNvPr id="105518" name="Group 5"/>
            <p:cNvGrpSpPr>
              <a:grpSpLocks/>
            </p:cNvGrpSpPr>
            <p:nvPr/>
          </p:nvGrpSpPr>
          <p:grpSpPr bwMode="auto">
            <a:xfrm>
              <a:off x="941" y="1056"/>
              <a:ext cx="2275" cy="574"/>
              <a:chOff x="2909" y="1248"/>
              <a:chExt cx="2275" cy="574"/>
            </a:xfrm>
          </p:grpSpPr>
          <p:sp>
            <p:nvSpPr>
              <p:cNvPr id="105525" name="Rectangle 6"/>
              <p:cNvSpPr>
                <a:spLocks noChangeArrowheads="1"/>
              </p:cNvSpPr>
              <p:nvPr/>
            </p:nvSpPr>
            <p:spPr bwMode="auto">
              <a:xfrm>
                <a:off x="2909" y="1393"/>
                <a:ext cx="2275" cy="4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=  </a:t>
                </a:r>
                <a:r>
                  <a:rPr lang="en-US" altLang="zh-CN" sz="36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I</a:t>
                </a:r>
                <a:r>
                  <a:rPr lang="en-US" altLang="zh-CN" sz="3600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4    </a:t>
                </a:r>
                <a:r>
                  <a:rPr lang="en-US" altLang="zh-CN" sz="36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I</a:t>
                </a:r>
                <a:r>
                  <a:rPr lang="en-US" altLang="zh-CN" sz="3600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5     </a:t>
                </a:r>
                <a:r>
                  <a:rPr lang="en-US" altLang="zh-CN" sz="36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I</a:t>
                </a:r>
                <a:r>
                  <a:rPr lang="en-US" altLang="zh-CN" sz="3600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6     </a:t>
                </a:r>
                <a:r>
                  <a:rPr lang="en-US" altLang="zh-CN" sz="36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I</a:t>
                </a:r>
                <a:r>
                  <a:rPr lang="en-US" altLang="zh-CN" sz="3600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7</a:t>
                </a:r>
              </a:p>
            </p:txBody>
          </p:sp>
          <p:sp>
            <p:nvSpPr>
              <p:cNvPr id="105526" name="Text Box 7"/>
              <p:cNvSpPr txBox="1">
                <a:spLocks noChangeArrowheads="1"/>
              </p:cNvSpPr>
              <p:nvPr/>
            </p:nvSpPr>
            <p:spPr bwMode="auto">
              <a:xfrm>
                <a:off x="3532" y="1248"/>
                <a:ext cx="288" cy="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.</a:t>
                </a:r>
              </a:p>
            </p:txBody>
          </p:sp>
          <p:sp>
            <p:nvSpPr>
              <p:cNvPr id="105527" name="Rectangle 8"/>
              <p:cNvSpPr>
                <a:spLocks noChangeArrowheads="1"/>
              </p:cNvSpPr>
              <p:nvPr/>
            </p:nvSpPr>
            <p:spPr bwMode="auto">
              <a:xfrm>
                <a:off x="3914" y="1248"/>
                <a:ext cx="207" cy="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.</a:t>
                </a:r>
              </a:p>
            </p:txBody>
          </p:sp>
          <p:sp>
            <p:nvSpPr>
              <p:cNvPr id="105528" name="Rectangle 9"/>
              <p:cNvSpPr>
                <a:spLocks noChangeArrowheads="1"/>
              </p:cNvSpPr>
              <p:nvPr/>
            </p:nvSpPr>
            <p:spPr bwMode="auto">
              <a:xfrm>
                <a:off x="4351" y="1248"/>
                <a:ext cx="207" cy="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.</a:t>
                </a:r>
              </a:p>
            </p:txBody>
          </p:sp>
        </p:grpSp>
        <p:grpSp>
          <p:nvGrpSpPr>
            <p:cNvPr id="105519" name="Group 10"/>
            <p:cNvGrpSpPr>
              <a:grpSpLocks/>
            </p:cNvGrpSpPr>
            <p:nvPr/>
          </p:nvGrpSpPr>
          <p:grpSpPr bwMode="auto">
            <a:xfrm>
              <a:off x="1392" y="1200"/>
              <a:ext cx="1632" cy="48"/>
              <a:chOff x="3360" y="1392"/>
              <a:chExt cx="1632" cy="48"/>
            </a:xfrm>
          </p:grpSpPr>
          <p:sp>
            <p:nvSpPr>
              <p:cNvPr id="105520" name="Line 11"/>
              <p:cNvSpPr>
                <a:spLocks noChangeShapeType="1"/>
              </p:cNvSpPr>
              <p:nvPr/>
            </p:nvSpPr>
            <p:spPr bwMode="auto">
              <a:xfrm>
                <a:off x="3360" y="144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21" name="Line 12"/>
              <p:cNvSpPr>
                <a:spLocks noChangeShapeType="1"/>
              </p:cNvSpPr>
              <p:nvPr/>
            </p:nvSpPr>
            <p:spPr bwMode="auto">
              <a:xfrm>
                <a:off x="4587" y="144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22" name="Line 13"/>
              <p:cNvSpPr>
                <a:spLocks noChangeShapeType="1"/>
              </p:cNvSpPr>
              <p:nvPr/>
            </p:nvSpPr>
            <p:spPr bwMode="auto">
              <a:xfrm>
                <a:off x="4155" y="144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23" name="Line 14"/>
              <p:cNvSpPr>
                <a:spLocks noChangeShapeType="1"/>
              </p:cNvSpPr>
              <p:nvPr/>
            </p:nvSpPr>
            <p:spPr bwMode="auto">
              <a:xfrm>
                <a:off x="3675" y="144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24" name="Line 15"/>
              <p:cNvSpPr>
                <a:spLocks noChangeShapeType="1"/>
              </p:cNvSpPr>
              <p:nvPr/>
            </p:nvSpPr>
            <p:spPr bwMode="auto">
              <a:xfrm>
                <a:off x="3360" y="1392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800600" y="1511300"/>
            <a:ext cx="3003550" cy="641350"/>
            <a:chOff x="3072" y="720"/>
            <a:chExt cx="2014" cy="430"/>
          </a:xfrm>
        </p:grpSpPr>
        <p:sp>
          <p:nvSpPr>
            <p:cNvPr id="105514" name="Rectangle 17"/>
            <p:cNvSpPr>
              <a:spLocks noChangeArrowheads="1"/>
            </p:cNvSpPr>
            <p:nvPr/>
          </p:nvSpPr>
          <p:spPr bwMode="auto">
            <a:xfrm>
              <a:off x="3072" y="720"/>
              <a:ext cx="2014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= </a:t>
              </a:r>
              <a:r>
                <a:rPr lang="en-US" altLang="zh-CN" sz="36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I</a:t>
              </a:r>
              <a:r>
                <a:rPr lang="en-US" altLang="zh-CN" sz="36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4</a:t>
              </a:r>
              <a:r>
                <a:rPr lang="en-US" altLang="zh-CN" sz="36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+ </a:t>
              </a:r>
              <a:r>
                <a:rPr lang="en-US" altLang="zh-CN" sz="36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I</a:t>
              </a:r>
              <a:r>
                <a:rPr lang="en-US" altLang="zh-CN" sz="36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5</a:t>
              </a:r>
              <a:r>
                <a:rPr lang="en-US" altLang="zh-CN" sz="36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+ </a:t>
              </a:r>
              <a:r>
                <a:rPr lang="en-US" altLang="zh-CN" sz="36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I</a:t>
              </a:r>
              <a:r>
                <a:rPr lang="en-US" altLang="zh-CN" sz="36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6</a:t>
              </a:r>
              <a:r>
                <a:rPr lang="en-US" altLang="zh-CN" sz="36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+ </a:t>
              </a:r>
              <a:r>
                <a:rPr lang="en-US" altLang="zh-CN" sz="36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I</a:t>
              </a:r>
              <a:r>
                <a:rPr lang="en-US" altLang="zh-CN" sz="36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7</a:t>
              </a:r>
            </a:p>
          </p:txBody>
        </p:sp>
        <p:grpSp>
          <p:nvGrpSpPr>
            <p:cNvPr id="105515" name="Group 18"/>
            <p:cNvGrpSpPr>
              <a:grpSpLocks/>
            </p:cNvGrpSpPr>
            <p:nvPr/>
          </p:nvGrpSpPr>
          <p:grpSpPr bwMode="auto">
            <a:xfrm>
              <a:off x="3360" y="720"/>
              <a:ext cx="1632" cy="48"/>
              <a:chOff x="3360" y="768"/>
              <a:chExt cx="1632" cy="48"/>
            </a:xfrm>
          </p:grpSpPr>
          <p:sp>
            <p:nvSpPr>
              <p:cNvPr id="105516" name="Line 19"/>
              <p:cNvSpPr>
                <a:spLocks noChangeShapeType="1"/>
              </p:cNvSpPr>
              <p:nvPr/>
            </p:nvSpPr>
            <p:spPr bwMode="auto">
              <a:xfrm>
                <a:off x="3360" y="816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17" name="Line 20"/>
              <p:cNvSpPr>
                <a:spLocks noChangeShapeType="1"/>
              </p:cNvSpPr>
              <p:nvPr/>
            </p:nvSpPr>
            <p:spPr bwMode="auto">
              <a:xfrm>
                <a:off x="3360" y="768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6869" name="Rectangle 21"/>
          <p:cNvSpPr>
            <a:spLocks noChangeArrowheads="1"/>
          </p:cNvSpPr>
          <p:nvPr/>
        </p:nvSpPr>
        <p:spPr bwMode="auto">
          <a:xfrm>
            <a:off x="1143000" y="3067050"/>
            <a:ext cx="3206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Y</a:t>
            </a:r>
            <a:r>
              <a:rPr lang="en-US" altLang="zh-CN" sz="3600" b="1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sz="36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= </a:t>
            </a:r>
            <a:r>
              <a:rPr lang="en-US" altLang="zh-CN" sz="3600" b="1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3600" b="1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36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</a:t>
            </a:r>
            <a:r>
              <a:rPr lang="en-US" altLang="zh-CN" sz="3600" b="1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3600" b="1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</a:t>
            </a:r>
            <a:r>
              <a:rPr lang="en-US" altLang="zh-CN" sz="36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</a:t>
            </a:r>
            <a:r>
              <a:rPr lang="en-US" altLang="zh-CN" sz="3600" b="1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3600" b="1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6</a:t>
            </a:r>
            <a:r>
              <a:rPr lang="en-US" altLang="zh-CN" sz="36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</a:t>
            </a:r>
            <a:r>
              <a:rPr lang="en-US" altLang="zh-CN" sz="3600" b="1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3600" b="1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7</a:t>
            </a:r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1498600" y="3640138"/>
            <a:ext cx="3573463" cy="855662"/>
            <a:chOff x="905" y="2089"/>
            <a:chExt cx="2099" cy="539"/>
          </a:xfrm>
        </p:grpSpPr>
        <p:grpSp>
          <p:nvGrpSpPr>
            <p:cNvPr id="105503" name="Group 23"/>
            <p:cNvGrpSpPr>
              <a:grpSpLocks/>
            </p:cNvGrpSpPr>
            <p:nvPr/>
          </p:nvGrpSpPr>
          <p:grpSpPr bwMode="auto">
            <a:xfrm>
              <a:off x="905" y="2089"/>
              <a:ext cx="2099" cy="539"/>
              <a:chOff x="2949" y="1248"/>
              <a:chExt cx="2235" cy="573"/>
            </a:xfrm>
          </p:grpSpPr>
          <p:sp>
            <p:nvSpPr>
              <p:cNvPr id="105510" name="Rectangle 24"/>
              <p:cNvSpPr>
                <a:spLocks noChangeArrowheads="1"/>
              </p:cNvSpPr>
              <p:nvPr/>
            </p:nvSpPr>
            <p:spPr bwMode="auto">
              <a:xfrm>
                <a:off x="2949" y="1392"/>
                <a:ext cx="2235" cy="4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= </a:t>
                </a:r>
                <a:r>
                  <a:rPr lang="en-US" altLang="zh-CN" sz="36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I</a:t>
                </a:r>
                <a:r>
                  <a:rPr lang="en-US" altLang="zh-CN" sz="3600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     </a:t>
                </a:r>
                <a:r>
                  <a:rPr lang="en-US" altLang="zh-CN" sz="36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I</a:t>
                </a:r>
                <a:r>
                  <a:rPr lang="en-US" altLang="zh-CN" sz="3600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3      </a:t>
                </a:r>
                <a:r>
                  <a:rPr lang="en-US" altLang="zh-CN" sz="36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I</a:t>
                </a:r>
                <a:r>
                  <a:rPr lang="en-US" altLang="zh-CN" sz="3600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6     </a:t>
                </a:r>
                <a:r>
                  <a:rPr lang="en-US" altLang="zh-CN" sz="36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I</a:t>
                </a:r>
                <a:r>
                  <a:rPr lang="en-US" altLang="zh-CN" sz="3600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7</a:t>
                </a:r>
              </a:p>
            </p:txBody>
          </p:sp>
          <p:sp>
            <p:nvSpPr>
              <p:cNvPr id="105511" name="Text Box 25"/>
              <p:cNvSpPr txBox="1">
                <a:spLocks noChangeArrowheads="1"/>
              </p:cNvSpPr>
              <p:nvPr/>
            </p:nvSpPr>
            <p:spPr bwMode="auto">
              <a:xfrm>
                <a:off x="3576" y="1248"/>
                <a:ext cx="289" cy="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.  </a:t>
                </a:r>
              </a:p>
            </p:txBody>
          </p:sp>
          <p:sp>
            <p:nvSpPr>
              <p:cNvPr id="105512" name="Rectangle 26"/>
              <p:cNvSpPr>
                <a:spLocks noChangeArrowheads="1"/>
              </p:cNvSpPr>
              <p:nvPr/>
            </p:nvSpPr>
            <p:spPr bwMode="auto">
              <a:xfrm>
                <a:off x="4022" y="1248"/>
                <a:ext cx="308" cy="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. </a:t>
                </a:r>
              </a:p>
            </p:txBody>
          </p:sp>
          <p:sp>
            <p:nvSpPr>
              <p:cNvPr id="105513" name="Rectangle 27"/>
              <p:cNvSpPr>
                <a:spLocks noChangeArrowheads="1"/>
              </p:cNvSpPr>
              <p:nvPr/>
            </p:nvSpPr>
            <p:spPr bwMode="auto">
              <a:xfrm>
                <a:off x="4469" y="1248"/>
                <a:ext cx="212" cy="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.</a:t>
                </a:r>
              </a:p>
            </p:txBody>
          </p:sp>
        </p:grpSp>
        <p:grpSp>
          <p:nvGrpSpPr>
            <p:cNvPr id="105504" name="Group 28"/>
            <p:cNvGrpSpPr>
              <a:grpSpLocks/>
            </p:cNvGrpSpPr>
            <p:nvPr/>
          </p:nvGrpSpPr>
          <p:grpSpPr bwMode="auto">
            <a:xfrm>
              <a:off x="1192" y="2208"/>
              <a:ext cx="1632" cy="48"/>
              <a:chOff x="3208" y="1392"/>
              <a:chExt cx="1632" cy="48"/>
            </a:xfrm>
          </p:grpSpPr>
          <p:sp>
            <p:nvSpPr>
              <p:cNvPr id="105505" name="Line 29"/>
              <p:cNvSpPr>
                <a:spLocks noChangeShapeType="1"/>
              </p:cNvSpPr>
              <p:nvPr/>
            </p:nvSpPr>
            <p:spPr bwMode="auto">
              <a:xfrm>
                <a:off x="3208" y="144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06" name="Line 30"/>
              <p:cNvSpPr>
                <a:spLocks noChangeShapeType="1"/>
              </p:cNvSpPr>
              <p:nvPr/>
            </p:nvSpPr>
            <p:spPr bwMode="auto">
              <a:xfrm>
                <a:off x="4552" y="144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07" name="Line 31"/>
              <p:cNvSpPr>
                <a:spLocks noChangeShapeType="1"/>
              </p:cNvSpPr>
              <p:nvPr/>
            </p:nvSpPr>
            <p:spPr bwMode="auto">
              <a:xfrm>
                <a:off x="4120" y="144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08" name="Line 32"/>
              <p:cNvSpPr>
                <a:spLocks noChangeShapeType="1"/>
              </p:cNvSpPr>
              <p:nvPr/>
            </p:nvSpPr>
            <p:spPr bwMode="auto">
              <a:xfrm>
                <a:off x="3640" y="144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09" name="Line 33"/>
              <p:cNvSpPr>
                <a:spLocks noChangeShapeType="1"/>
              </p:cNvSpPr>
              <p:nvPr/>
            </p:nvSpPr>
            <p:spPr bwMode="auto">
              <a:xfrm>
                <a:off x="3208" y="1392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4451350" y="3067050"/>
            <a:ext cx="3155950" cy="641350"/>
            <a:chOff x="2804" y="1836"/>
            <a:chExt cx="1988" cy="404"/>
          </a:xfrm>
        </p:grpSpPr>
        <p:sp>
          <p:nvSpPr>
            <p:cNvPr id="105499" name="Rectangle 35"/>
            <p:cNvSpPr>
              <a:spLocks noChangeArrowheads="1"/>
            </p:cNvSpPr>
            <p:nvPr/>
          </p:nvSpPr>
          <p:spPr bwMode="auto">
            <a:xfrm>
              <a:off x="2804" y="1836"/>
              <a:ext cx="19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= </a:t>
              </a:r>
              <a:r>
                <a:rPr lang="en-US" altLang="zh-CN" sz="36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I</a:t>
              </a:r>
              <a:r>
                <a:rPr lang="en-US" altLang="zh-CN" sz="36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 </a:t>
              </a:r>
              <a:r>
                <a:rPr lang="en-US" altLang="zh-CN" sz="36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+ </a:t>
              </a:r>
              <a:r>
                <a:rPr lang="en-US" altLang="zh-CN" sz="36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I</a:t>
              </a:r>
              <a:r>
                <a:rPr lang="en-US" altLang="zh-CN" sz="36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 </a:t>
              </a:r>
              <a:r>
                <a:rPr lang="en-US" altLang="zh-CN" sz="36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+ </a:t>
              </a:r>
              <a:r>
                <a:rPr lang="en-US" altLang="zh-CN" sz="36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I</a:t>
              </a:r>
              <a:r>
                <a:rPr lang="en-US" altLang="zh-CN" sz="36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6</a:t>
              </a:r>
              <a:r>
                <a:rPr lang="en-US" altLang="zh-CN" sz="36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+ </a:t>
              </a:r>
              <a:r>
                <a:rPr lang="en-US" altLang="zh-CN" sz="36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I</a:t>
              </a:r>
              <a:r>
                <a:rPr lang="en-US" altLang="zh-CN" sz="36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7</a:t>
              </a:r>
            </a:p>
          </p:txBody>
        </p:sp>
        <p:grpSp>
          <p:nvGrpSpPr>
            <p:cNvPr id="105500" name="Group 36"/>
            <p:cNvGrpSpPr>
              <a:grpSpLocks/>
            </p:cNvGrpSpPr>
            <p:nvPr/>
          </p:nvGrpSpPr>
          <p:grpSpPr bwMode="auto">
            <a:xfrm>
              <a:off x="3155" y="1836"/>
              <a:ext cx="1533" cy="45"/>
              <a:chOff x="3360" y="768"/>
              <a:chExt cx="1632" cy="48"/>
            </a:xfrm>
          </p:grpSpPr>
          <p:sp>
            <p:nvSpPr>
              <p:cNvPr id="105501" name="Line 37"/>
              <p:cNvSpPr>
                <a:spLocks noChangeShapeType="1"/>
              </p:cNvSpPr>
              <p:nvPr/>
            </p:nvSpPr>
            <p:spPr bwMode="auto">
              <a:xfrm>
                <a:off x="3360" y="816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02" name="Line 38"/>
              <p:cNvSpPr>
                <a:spLocks noChangeShapeType="1"/>
              </p:cNvSpPr>
              <p:nvPr/>
            </p:nvSpPr>
            <p:spPr bwMode="auto">
              <a:xfrm>
                <a:off x="3360" y="768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6887" name="Rectangle 39"/>
          <p:cNvSpPr>
            <a:spLocks noChangeArrowheads="1"/>
          </p:cNvSpPr>
          <p:nvPr/>
        </p:nvSpPr>
        <p:spPr bwMode="auto">
          <a:xfrm>
            <a:off x="1143000" y="4540250"/>
            <a:ext cx="373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Y</a:t>
            </a:r>
            <a:r>
              <a:rPr lang="en-US" altLang="zh-CN" sz="3600" b="1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lang="en-US" altLang="zh-CN" sz="36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= </a:t>
            </a:r>
            <a:r>
              <a:rPr lang="en-US" altLang="zh-CN" sz="3600" b="1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3600" b="1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sz="36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 </a:t>
            </a:r>
            <a:r>
              <a:rPr lang="en-US" altLang="zh-CN" sz="3600" b="1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3600" b="1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</a:t>
            </a:r>
            <a:r>
              <a:rPr lang="en-US" altLang="zh-CN" sz="36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 </a:t>
            </a:r>
            <a:r>
              <a:rPr lang="en-US" altLang="zh-CN" sz="3600" b="1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3600" b="1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5</a:t>
            </a:r>
            <a:r>
              <a:rPr lang="en-US" altLang="zh-CN" sz="36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 </a:t>
            </a:r>
            <a:r>
              <a:rPr lang="en-US" altLang="zh-CN" sz="3600" b="1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3600" b="1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7</a:t>
            </a:r>
          </a:p>
        </p:txBody>
      </p: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1403350" y="5157788"/>
            <a:ext cx="3455988" cy="855662"/>
            <a:chOff x="811" y="3157"/>
            <a:chExt cx="2095" cy="539"/>
          </a:xfrm>
        </p:grpSpPr>
        <p:grpSp>
          <p:nvGrpSpPr>
            <p:cNvPr id="105488" name="Group 41"/>
            <p:cNvGrpSpPr>
              <a:grpSpLocks/>
            </p:cNvGrpSpPr>
            <p:nvPr/>
          </p:nvGrpSpPr>
          <p:grpSpPr bwMode="auto">
            <a:xfrm>
              <a:off x="811" y="3157"/>
              <a:ext cx="2095" cy="539"/>
              <a:chOff x="2954" y="1248"/>
              <a:chExt cx="2230" cy="573"/>
            </a:xfrm>
          </p:grpSpPr>
          <p:sp>
            <p:nvSpPr>
              <p:cNvPr id="105495" name="Rectangle 42"/>
              <p:cNvSpPr>
                <a:spLocks noChangeArrowheads="1"/>
              </p:cNvSpPr>
              <p:nvPr/>
            </p:nvSpPr>
            <p:spPr bwMode="auto">
              <a:xfrm>
                <a:off x="2954" y="1392"/>
                <a:ext cx="2230" cy="4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= </a:t>
                </a:r>
                <a:r>
                  <a:rPr lang="en-US" altLang="zh-CN" sz="36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I</a:t>
                </a:r>
                <a:r>
                  <a:rPr lang="en-US" altLang="zh-CN" sz="3600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     </a:t>
                </a:r>
                <a:r>
                  <a:rPr lang="en-US" altLang="zh-CN" sz="36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I</a:t>
                </a:r>
                <a:r>
                  <a:rPr lang="en-US" altLang="zh-CN" sz="3600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3     </a:t>
                </a:r>
                <a:r>
                  <a:rPr lang="en-US" altLang="zh-CN" sz="36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I</a:t>
                </a:r>
                <a:r>
                  <a:rPr lang="en-US" altLang="zh-CN" sz="3600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5      </a:t>
                </a:r>
                <a:r>
                  <a:rPr lang="en-US" altLang="zh-CN" sz="3600" b="1" i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I</a:t>
                </a:r>
                <a:r>
                  <a:rPr lang="en-US" altLang="zh-CN" sz="3600" b="1" baseline="-25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7</a:t>
                </a:r>
              </a:p>
            </p:txBody>
          </p:sp>
          <p:sp>
            <p:nvSpPr>
              <p:cNvPr id="105496" name="Text Box 43"/>
              <p:cNvSpPr txBox="1">
                <a:spLocks noChangeArrowheads="1"/>
              </p:cNvSpPr>
              <p:nvPr/>
            </p:nvSpPr>
            <p:spPr bwMode="auto">
              <a:xfrm>
                <a:off x="3548" y="1248"/>
                <a:ext cx="289" cy="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.</a:t>
                </a:r>
              </a:p>
            </p:txBody>
          </p:sp>
          <p:sp>
            <p:nvSpPr>
              <p:cNvPr id="105497" name="Rectangle 44"/>
              <p:cNvSpPr>
                <a:spLocks noChangeArrowheads="1"/>
              </p:cNvSpPr>
              <p:nvPr/>
            </p:nvSpPr>
            <p:spPr bwMode="auto">
              <a:xfrm>
                <a:off x="4044" y="1248"/>
                <a:ext cx="218" cy="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.</a:t>
                </a:r>
              </a:p>
            </p:txBody>
          </p:sp>
          <p:sp>
            <p:nvSpPr>
              <p:cNvPr id="105498" name="Rectangle 45"/>
              <p:cNvSpPr>
                <a:spLocks noChangeArrowheads="1"/>
              </p:cNvSpPr>
              <p:nvPr/>
            </p:nvSpPr>
            <p:spPr bwMode="auto">
              <a:xfrm>
                <a:off x="4560" y="1248"/>
                <a:ext cx="218" cy="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800" b="1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.</a:t>
                </a:r>
              </a:p>
            </p:txBody>
          </p:sp>
        </p:grpSp>
        <p:grpSp>
          <p:nvGrpSpPr>
            <p:cNvPr id="105489" name="Group 46"/>
            <p:cNvGrpSpPr>
              <a:grpSpLocks/>
            </p:cNvGrpSpPr>
            <p:nvPr/>
          </p:nvGrpSpPr>
          <p:grpSpPr bwMode="auto">
            <a:xfrm>
              <a:off x="1192" y="3281"/>
              <a:ext cx="1533" cy="45"/>
              <a:chOff x="3360" y="1392"/>
              <a:chExt cx="1632" cy="48"/>
            </a:xfrm>
          </p:grpSpPr>
          <p:sp>
            <p:nvSpPr>
              <p:cNvPr id="105490" name="Line 47"/>
              <p:cNvSpPr>
                <a:spLocks noChangeShapeType="1"/>
              </p:cNvSpPr>
              <p:nvPr/>
            </p:nvSpPr>
            <p:spPr bwMode="auto">
              <a:xfrm>
                <a:off x="3360" y="144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91" name="Line 48"/>
              <p:cNvSpPr>
                <a:spLocks noChangeShapeType="1"/>
              </p:cNvSpPr>
              <p:nvPr/>
            </p:nvSpPr>
            <p:spPr bwMode="auto">
              <a:xfrm>
                <a:off x="4704" y="144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92" name="Line 49"/>
              <p:cNvSpPr>
                <a:spLocks noChangeShapeType="1"/>
              </p:cNvSpPr>
              <p:nvPr/>
            </p:nvSpPr>
            <p:spPr bwMode="auto">
              <a:xfrm>
                <a:off x="4272" y="144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93" name="Line 50"/>
              <p:cNvSpPr>
                <a:spLocks noChangeShapeType="1"/>
              </p:cNvSpPr>
              <p:nvPr/>
            </p:nvSpPr>
            <p:spPr bwMode="auto">
              <a:xfrm>
                <a:off x="3792" y="144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94" name="Line 51"/>
              <p:cNvSpPr>
                <a:spLocks noChangeShapeType="1"/>
              </p:cNvSpPr>
              <p:nvPr/>
            </p:nvSpPr>
            <p:spPr bwMode="auto">
              <a:xfrm>
                <a:off x="3360" y="1392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52"/>
          <p:cNvGrpSpPr>
            <a:grpSpLocks/>
          </p:cNvGrpSpPr>
          <p:nvPr/>
        </p:nvGrpSpPr>
        <p:grpSpPr bwMode="auto">
          <a:xfrm>
            <a:off x="4572000" y="4572000"/>
            <a:ext cx="3384550" cy="642938"/>
            <a:chOff x="2880" y="2784"/>
            <a:chExt cx="2064" cy="405"/>
          </a:xfrm>
        </p:grpSpPr>
        <p:sp>
          <p:nvSpPr>
            <p:cNvPr id="105484" name="Rectangle 53"/>
            <p:cNvSpPr>
              <a:spLocks noChangeArrowheads="1"/>
            </p:cNvSpPr>
            <p:nvPr/>
          </p:nvSpPr>
          <p:spPr bwMode="auto">
            <a:xfrm>
              <a:off x="2880" y="2784"/>
              <a:ext cx="206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= </a:t>
              </a:r>
              <a:r>
                <a:rPr lang="en-US" altLang="zh-CN" sz="36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I</a:t>
              </a:r>
              <a:r>
                <a:rPr lang="en-US" altLang="zh-CN" sz="36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 </a:t>
              </a:r>
              <a:r>
                <a:rPr lang="en-US" altLang="zh-CN" sz="36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+ </a:t>
              </a:r>
              <a:r>
                <a:rPr lang="en-US" altLang="zh-CN" sz="36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I</a:t>
              </a:r>
              <a:r>
                <a:rPr lang="en-US" altLang="zh-CN" sz="36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</a:t>
              </a:r>
              <a:r>
                <a:rPr lang="en-US" altLang="zh-CN" sz="36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+ </a:t>
              </a:r>
              <a:r>
                <a:rPr lang="en-US" altLang="zh-CN" sz="36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I</a:t>
              </a:r>
              <a:r>
                <a:rPr lang="en-US" altLang="zh-CN" sz="36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5 </a:t>
              </a:r>
              <a:r>
                <a:rPr lang="en-US" altLang="zh-CN" sz="36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+ </a:t>
              </a:r>
              <a:r>
                <a:rPr lang="en-US" altLang="zh-CN" sz="36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I</a:t>
              </a:r>
              <a:r>
                <a:rPr lang="en-US" altLang="zh-CN" sz="36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7</a:t>
              </a:r>
            </a:p>
          </p:txBody>
        </p:sp>
        <p:grpSp>
          <p:nvGrpSpPr>
            <p:cNvPr id="105485" name="Group 54"/>
            <p:cNvGrpSpPr>
              <a:grpSpLocks/>
            </p:cNvGrpSpPr>
            <p:nvPr/>
          </p:nvGrpSpPr>
          <p:grpSpPr bwMode="auto">
            <a:xfrm>
              <a:off x="3131" y="2829"/>
              <a:ext cx="1533" cy="45"/>
              <a:chOff x="3360" y="768"/>
              <a:chExt cx="1632" cy="48"/>
            </a:xfrm>
          </p:grpSpPr>
          <p:sp>
            <p:nvSpPr>
              <p:cNvPr id="105486" name="Line 55"/>
              <p:cNvSpPr>
                <a:spLocks noChangeShapeType="1"/>
              </p:cNvSpPr>
              <p:nvPr/>
            </p:nvSpPr>
            <p:spPr bwMode="auto">
              <a:xfrm>
                <a:off x="3360" y="816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87" name="Line 56"/>
              <p:cNvSpPr>
                <a:spLocks noChangeShapeType="1"/>
              </p:cNvSpPr>
              <p:nvPr/>
            </p:nvSpPr>
            <p:spPr bwMode="auto">
              <a:xfrm>
                <a:off x="3360" y="768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autoUpdateAnimBg="0"/>
      <p:bldP spid="206869" grpId="0" autoUpdateAnimBg="0"/>
      <p:bldP spid="206887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762000" y="5334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(4)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画出逻辑图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00200" y="990600"/>
            <a:ext cx="6324600" cy="5243513"/>
            <a:chOff x="1008" y="624"/>
            <a:chExt cx="3984" cy="3303"/>
          </a:xfrm>
        </p:grpSpPr>
        <p:grpSp>
          <p:nvGrpSpPr>
            <p:cNvPr id="106500" name="Group 4"/>
            <p:cNvGrpSpPr>
              <a:grpSpLocks/>
            </p:cNvGrpSpPr>
            <p:nvPr/>
          </p:nvGrpSpPr>
          <p:grpSpPr bwMode="auto">
            <a:xfrm>
              <a:off x="1248" y="3360"/>
              <a:ext cx="3645" cy="233"/>
              <a:chOff x="1104" y="3744"/>
              <a:chExt cx="3645" cy="233"/>
            </a:xfrm>
          </p:grpSpPr>
          <p:sp>
            <p:nvSpPr>
              <p:cNvPr id="106597" name="Text Box 5"/>
              <p:cNvSpPr txBox="1">
                <a:spLocks noChangeArrowheads="1"/>
              </p:cNvSpPr>
              <p:nvPr/>
            </p:nvSpPr>
            <p:spPr bwMode="auto">
              <a:xfrm>
                <a:off x="1104" y="3744"/>
                <a:ext cx="192" cy="233"/>
              </a:xfrm>
              <a:prstGeom prst="rect">
                <a:avLst/>
              </a:prstGeom>
              <a:noFill/>
              <a:ln w="9525" cap="sq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grpSp>
            <p:nvGrpSpPr>
              <p:cNvPr id="106598" name="Group 6"/>
              <p:cNvGrpSpPr>
                <a:grpSpLocks/>
              </p:cNvGrpSpPr>
              <p:nvPr/>
            </p:nvGrpSpPr>
            <p:grpSpPr bwMode="auto">
              <a:xfrm>
                <a:off x="1728" y="3744"/>
                <a:ext cx="3021" cy="233"/>
                <a:chOff x="1680" y="3744"/>
                <a:chExt cx="3021" cy="233"/>
              </a:xfrm>
            </p:grpSpPr>
            <p:sp>
              <p:nvSpPr>
                <p:cNvPr id="106599" name="Rectangle 7"/>
                <p:cNvSpPr>
                  <a:spLocks noChangeArrowheads="1"/>
                </p:cNvSpPr>
                <p:nvPr/>
              </p:nvSpPr>
              <p:spPr bwMode="auto">
                <a:xfrm>
                  <a:off x="1680" y="3744"/>
                  <a:ext cx="189" cy="233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06600" name="Rectangle 8"/>
                <p:cNvSpPr>
                  <a:spLocks noChangeArrowheads="1"/>
                </p:cNvSpPr>
                <p:nvPr/>
              </p:nvSpPr>
              <p:spPr bwMode="auto">
                <a:xfrm>
                  <a:off x="2208" y="3744"/>
                  <a:ext cx="189" cy="233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06601" name="Rectangle 9"/>
                <p:cNvSpPr>
                  <a:spLocks noChangeArrowheads="1"/>
                </p:cNvSpPr>
                <p:nvPr/>
              </p:nvSpPr>
              <p:spPr bwMode="auto">
                <a:xfrm>
                  <a:off x="2784" y="3744"/>
                  <a:ext cx="189" cy="233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06602" name="Rectangle 10"/>
                <p:cNvSpPr>
                  <a:spLocks noChangeArrowheads="1"/>
                </p:cNvSpPr>
                <p:nvPr/>
              </p:nvSpPr>
              <p:spPr bwMode="auto">
                <a:xfrm>
                  <a:off x="3360" y="3744"/>
                  <a:ext cx="189" cy="233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06603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3744"/>
                  <a:ext cx="189" cy="233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06604" name="Rectangle 12"/>
                <p:cNvSpPr>
                  <a:spLocks noChangeArrowheads="1"/>
                </p:cNvSpPr>
                <p:nvPr/>
              </p:nvSpPr>
              <p:spPr bwMode="auto">
                <a:xfrm>
                  <a:off x="4512" y="3744"/>
                  <a:ext cx="189" cy="233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</p:grpSp>
        </p:grpSp>
        <p:sp>
          <p:nvSpPr>
            <p:cNvPr id="106501" name="Rectangle 13"/>
            <p:cNvSpPr>
              <a:spLocks noChangeArrowheads="1"/>
            </p:cNvSpPr>
            <p:nvPr/>
          </p:nvSpPr>
          <p:spPr bwMode="auto">
            <a:xfrm>
              <a:off x="1248" y="2784"/>
              <a:ext cx="189" cy="233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endParaRPr lang="en-US" altLang="zh-CN" b="1">
                <a:solidFill>
                  <a:srgbClr val="FFFF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106502" name="Group 14"/>
            <p:cNvGrpSpPr>
              <a:grpSpLocks/>
            </p:cNvGrpSpPr>
            <p:nvPr/>
          </p:nvGrpSpPr>
          <p:grpSpPr bwMode="auto">
            <a:xfrm>
              <a:off x="1584" y="912"/>
              <a:ext cx="2685" cy="233"/>
              <a:chOff x="1584" y="768"/>
              <a:chExt cx="2685" cy="233"/>
            </a:xfrm>
          </p:grpSpPr>
          <p:sp>
            <p:nvSpPr>
              <p:cNvPr id="106594" name="Rectangle 15"/>
              <p:cNvSpPr>
                <a:spLocks noChangeArrowheads="1"/>
              </p:cNvSpPr>
              <p:nvPr/>
            </p:nvSpPr>
            <p:spPr bwMode="auto">
              <a:xfrm>
                <a:off x="1584" y="768"/>
                <a:ext cx="189" cy="233"/>
              </a:xfrm>
              <a:prstGeom prst="rect">
                <a:avLst/>
              </a:prstGeom>
              <a:noFill/>
              <a:ln w="9525" cap="sq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06595" name="Rectangle 16"/>
              <p:cNvSpPr>
                <a:spLocks noChangeArrowheads="1"/>
              </p:cNvSpPr>
              <p:nvPr/>
            </p:nvSpPr>
            <p:spPr bwMode="auto">
              <a:xfrm>
                <a:off x="2880" y="768"/>
                <a:ext cx="189" cy="233"/>
              </a:xfrm>
              <a:prstGeom prst="rect">
                <a:avLst/>
              </a:prstGeom>
              <a:noFill/>
              <a:ln w="9525" cap="sq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06596" name="Rectangle 17"/>
              <p:cNvSpPr>
                <a:spLocks noChangeArrowheads="1"/>
              </p:cNvSpPr>
              <p:nvPr/>
            </p:nvSpPr>
            <p:spPr bwMode="auto">
              <a:xfrm>
                <a:off x="4080" y="768"/>
                <a:ext cx="189" cy="233"/>
              </a:xfrm>
              <a:prstGeom prst="rect">
                <a:avLst/>
              </a:prstGeom>
              <a:noFill/>
              <a:ln w="9525" cap="sq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06503" name="Group 18"/>
            <p:cNvGrpSpPr>
              <a:grpSpLocks/>
            </p:cNvGrpSpPr>
            <p:nvPr/>
          </p:nvGrpSpPr>
          <p:grpSpPr bwMode="auto">
            <a:xfrm>
              <a:off x="1104" y="3552"/>
              <a:ext cx="3886" cy="375"/>
              <a:chOff x="1056" y="3696"/>
              <a:chExt cx="3792" cy="375"/>
            </a:xfrm>
          </p:grpSpPr>
          <p:grpSp>
            <p:nvGrpSpPr>
              <p:cNvPr id="106584" name="Group 19"/>
              <p:cNvGrpSpPr>
                <a:grpSpLocks/>
              </p:cNvGrpSpPr>
              <p:nvPr/>
            </p:nvGrpSpPr>
            <p:grpSpPr bwMode="auto">
              <a:xfrm>
                <a:off x="1056" y="3712"/>
                <a:ext cx="3792" cy="359"/>
                <a:chOff x="1056" y="3712"/>
                <a:chExt cx="3792" cy="359"/>
              </a:xfrm>
            </p:grpSpPr>
            <p:sp>
              <p:nvSpPr>
                <p:cNvPr id="10658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512" y="3744"/>
                  <a:ext cx="33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2800" b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06588" name="Rectangle 21"/>
                <p:cNvSpPr>
                  <a:spLocks noChangeArrowheads="1"/>
                </p:cNvSpPr>
                <p:nvPr/>
              </p:nvSpPr>
              <p:spPr bwMode="auto">
                <a:xfrm>
                  <a:off x="1056" y="3712"/>
                  <a:ext cx="27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0000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I</a:t>
                  </a:r>
                  <a:r>
                    <a:rPr lang="en-US" altLang="zh-CN" sz="2800" b="1" baseline="-25000">
                      <a:solidFill>
                        <a:srgbClr val="0000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7</a:t>
                  </a:r>
                </a:p>
              </p:txBody>
            </p:sp>
            <p:sp>
              <p:nvSpPr>
                <p:cNvPr id="106589" name="Rectangle 22"/>
                <p:cNvSpPr>
                  <a:spLocks noChangeArrowheads="1"/>
                </p:cNvSpPr>
                <p:nvPr/>
              </p:nvSpPr>
              <p:spPr bwMode="auto">
                <a:xfrm>
                  <a:off x="1679" y="3712"/>
                  <a:ext cx="27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0000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I</a:t>
                  </a:r>
                  <a:r>
                    <a:rPr lang="en-US" altLang="zh-CN" sz="2800" b="1" baseline="-25000">
                      <a:solidFill>
                        <a:srgbClr val="0000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106590" name="Rectangle 23"/>
                <p:cNvSpPr>
                  <a:spLocks noChangeArrowheads="1"/>
                </p:cNvSpPr>
                <p:nvPr/>
              </p:nvSpPr>
              <p:spPr bwMode="auto">
                <a:xfrm>
                  <a:off x="2208" y="3712"/>
                  <a:ext cx="273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0000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I</a:t>
                  </a:r>
                  <a:r>
                    <a:rPr lang="en-US" altLang="zh-CN" sz="2800" b="1" baseline="-25000">
                      <a:solidFill>
                        <a:srgbClr val="0000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106591" name="Rectangle 24"/>
                <p:cNvSpPr>
                  <a:spLocks noChangeArrowheads="1"/>
                </p:cNvSpPr>
                <p:nvPr/>
              </p:nvSpPr>
              <p:spPr bwMode="auto">
                <a:xfrm>
                  <a:off x="2784" y="3712"/>
                  <a:ext cx="27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0000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I</a:t>
                  </a:r>
                  <a:r>
                    <a:rPr lang="en-US" altLang="zh-CN" sz="2800" b="1" baseline="-25000">
                      <a:solidFill>
                        <a:srgbClr val="0000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106592" name="Rectangle 25"/>
                <p:cNvSpPr>
                  <a:spLocks noChangeArrowheads="1"/>
                </p:cNvSpPr>
                <p:nvPr/>
              </p:nvSpPr>
              <p:spPr bwMode="auto">
                <a:xfrm>
                  <a:off x="3360" y="3712"/>
                  <a:ext cx="27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0000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I</a:t>
                  </a:r>
                  <a:r>
                    <a:rPr lang="en-US" altLang="zh-CN" sz="2800" b="1" baseline="-25000">
                      <a:solidFill>
                        <a:srgbClr val="000099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06593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3744"/>
                  <a:ext cx="432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2800" b="1" baseline="-25000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06585" name="Rectangle 27"/>
              <p:cNvSpPr>
                <a:spLocks noChangeArrowheads="1"/>
              </p:cNvSpPr>
              <p:nvPr/>
            </p:nvSpPr>
            <p:spPr bwMode="auto">
              <a:xfrm>
                <a:off x="4511" y="3696"/>
                <a:ext cx="27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I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06586" name="Rectangle 28"/>
              <p:cNvSpPr>
                <a:spLocks noChangeArrowheads="1"/>
              </p:cNvSpPr>
              <p:nvPr/>
            </p:nvSpPr>
            <p:spPr bwMode="auto">
              <a:xfrm>
                <a:off x="3936" y="3696"/>
                <a:ext cx="27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I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106504" name="Line 29"/>
            <p:cNvSpPr>
              <a:spLocks noChangeShapeType="1"/>
            </p:cNvSpPr>
            <p:nvPr/>
          </p:nvSpPr>
          <p:spPr bwMode="auto">
            <a:xfrm flipV="1">
              <a:off x="4746" y="2810"/>
              <a:ext cx="0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5" name="Line 30"/>
            <p:cNvSpPr>
              <a:spLocks noChangeShapeType="1"/>
            </p:cNvSpPr>
            <p:nvPr/>
          </p:nvSpPr>
          <p:spPr bwMode="auto">
            <a:xfrm flipH="1">
              <a:off x="3959" y="1692"/>
              <a:ext cx="0" cy="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6" name="Line 31"/>
            <p:cNvSpPr>
              <a:spLocks noChangeShapeType="1"/>
            </p:cNvSpPr>
            <p:nvPr/>
          </p:nvSpPr>
          <p:spPr bwMode="auto">
            <a:xfrm>
              <a:off x="3812" y="1692"/>
              <a:ext cx="0" cy="1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7" name="Line 32"/>
            <p:cNvSpPr>
              <a:spLocks noChangeShapeType="1"/>
            </p:cNvSpPr>
            <p:nvPr/>
          </p:nvSpPr>
          <p:spPr bwMode="auto">
            <a:xfrm>
              <a:off x="2729" y="1692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8" name="Line 33"/>
            <p:cNvSpPr>
              <a:spLocks noChangeShapeType="1"/>
            </p:cNvSpPr>
            <p:nvPr/>
          </p:nvSpPr>
          <p:spPr bwMode="auto">
            <a:xfrm>
              <a:off x="1303" y="1692"/>
              <a:ext cx="0" cy="1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9" name="Line 34"/>
            <p:cNvSpPr>
              <a:spLocks noChangeShapeType="1"/>
            </p:cNvSpPr>
            <p:nvPr/>
          </p:nvSpPr>
          <p:spPr bwMode="auto">
            <a:xfrm>
              <a:off x="1451" y="1692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0" name="Line 35"/>
            <p:cNvSpPr>
              <a:spLocks noChangeShapeType="1"/>
            </p:cNvSpPr>
            <p:nvPr/>
          </p:nvSpPr>
          <p:spPr bwMode="auto">
            <a:xfrm>
              <a:off x="1598" y="1692"/>
              <a:ext cx="0" cy="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1" name="Line 36"/>
            <p:cNvSpPr>
              <a:spLocks noChangeShapeType="1"/>
            </p:cNvSpPr>
            <p:nvPr/>
          </p:nvSpPr>
          <p:spPr bwMode="auto">
            <a:xfrm>
              <a:off x="1746" y="1692"/>
              <a:ext cx="0" cy="6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2" name="Line 37"/>
            <p:cNvSpPr>
              <a:spLocks noChangeShapeType="1"/>
            </p:cNvSpPr>
            <p:nvPr/>
          </p:nvSpPr>
          <p:spPr bwMode="auto">
            <a:xfrm>
              <a:off x="2582" y="1692"/>
              <a:ext cx="0" cy="1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3" name="Line 38"/>
            <p:cNvSpPr>
              <a:spLocks noChangeShapeType="1"/>
            </p:cNvSpPr>
            <p:nvPr/>
          </p:nvSpPr>
          <p:spPr bwMode="auto">
            <a:xfrm>
              <a:off x="2877" y="1692"/>
              <a:ext cx="0" cy="7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4" name="Line 39"/>
            <p:cNvSpPr>
              <a:spLocks noChangeShapeType="1"/>
            </p:cNvSpPr>
            <p:nvPr/>
          </p:nvSpPr>
          <p:spPr bwMode="auto">
            <a:xfrm flipV="1">
              <a:off x="4156" y="2810"/>
              <a:ext cx="0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5" name="Rectangle 40"/>
            <p:cNvSpPr>
              <a:spLocks noChangeArrowheads="1"/>
            </p:cNvSpPr>
            <p:nvPr/>
          </p:nvSpPr>
          <p:spPr bwMode="auto">
            <a:xfrm>
              <a:off x="1205" y="1227"/>
              <a:ext cx="639" cy="4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07913" name="Text Box 41"/>
            <p:cNvSpPr txBox="1">
              <a:spLocks noChangeArrowheads="1"/>
            </p:cNvSpPr>
            <p:nvPr/>
          </p:nvSpPr>
          <p:spPr bwMode="auto">
            <a:xfrm>
              <a:off x="1352" y="1227"/>
              <a:ext cx="3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&amp;</a:t>
              </a:r>
              <a:endParaRPr lang="en-US" altLang="zh-CN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6517" name="Oval 42"/>
            <p:cNvSpPr>
              <a:spLocks noChangeArrowheads="1"/>
            </p:cNvSpPr>
            <p:nvPr/>
          </p:nvSpPr>
          <p:spPr bwMode="auto">
            <a:xfrm>
              <a:off x="1500" y="1133"/>
              <a:ext cx="98" cy="9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6518" name="Line 43"/>
            <p:cNvSpPr>
              <a:spLocks noChangeShapeType="1"/>
            </p:cNvSpPr>
            <p:nvPr/>
          </p:nvSpPr>
          <p:spPr bwMode="auto">
            <a:xfrm flipV="1">
              <a:off x="1549" y="947"/>
              <a:ext cx="0" cy="1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9" name="Rectangle 44"/>
            <p:cNvSpPr>
              <a:spLocks noChangeArrowheads="1"/>
            </p:cNvSpPr>
            <p:nvPr/>
          </p:nvSpPr>
          <p:spPr bwMode="auto">
            <a:xfrm>
              <a:off x="2484" y="1227"/>
              <a:ext cx="639" cy="4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07917" name="Text Box 45"/>
            <p:cNvSpPr txBox="1">
              <a:spLocks noChangeArrowheads="1"/>
            </p:cNvSpPr>
            <p:nvPr/>
          </p:nvSpPr>
          <p:spPr bwMode="auto">
            <a:xfrm>
              <a:off x="2631" y="1227"/>
              <a:ext cx="3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&amp;</a:t>
              </a:r>
              <a:endParaRPr lang="en-US" altLang="zh-CN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6521" name="Oval 46"/>
            <p:cNvSpPr>
              <a:spLocks noChangeArrowheads="1"/>
            </p:cNvSpPr>
            <p:nvPr/>
          </p:nvSpPr>
          <p:spPr bwMode="auto">
            <a:xfrm>
              <a:off x="2779" y="1133"/>
              <a:ext cx="98" cy="9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6522" name="Line 47"/>
            <p:cNvSpPr>
              <a:spLocks noChangeShapeType="1"/>
            </p:cNvSpPr>
            <p:nvPr/>
          </p:nvSpPr>
          <p:spPr bwMode="auto">
            <a:xfrm flipV="1">
              <a:off x="2828" y="947"/>
              <a:ext cx="0" cy="1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3" name="Rectangle 48"/>
            <p:cNvSpPr>
              <a:spLocks noChangeArrowheads="1"/>
            </p:cNvSpPr>
            <p:nvPr/>
          </p:nvSpPr>
          <p:spPr bwMode="auto">
            <a:xfrm>
              <a:off x="3713" y="1227"/>
              <a:ext cx="640" cy="4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07921" name="Text Box 49"/>
            <p:cNvSpPr txBox="1">
              <a:spLocks noChangeArrowheads="1"/>
            </p:cNvSpPr>
            <p:nvPr/>
          </p:nvSpPr>
          <p:spPr bwMode="auto">
            <a:xfrm>
              <a:off x="3861" y="1227"/>
              <a:ext cx="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&amp;</a:t>
              </a:r>
              <a:endParaRPr lang="en-US" altLang="zh-CN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6525" name="Oval 50"/>
            <p:cNvSpPr>
              <a:spLocks noChangeArrowheads="1"/>
            </p:cNvSpPr>
            <p:nvPr/>
          </p:nvSpPr>
          <p:spPr bwMode="auto">
            <a:xfrm>
              <a:off x="4008" y="1133"/>
              <a:ext cx="99" cy="9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6526" name="Line 51"/>
            <p:cNvSpPr>
              <a:spLocks noChangeShapeType="1"/>
            </p:cNvSpPr>
            <p:nvPr/>
          </p:nvSpPr>
          <p:spPr bwMode="auto">
            <a:xfrm flipV="1">
              <a:off x="4058" y="947"/>
              <a:ext cx="0" cy="1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7" name="Line 52"/>
            <p:cNvSpPr>
              <a:spLocks noChangeShapeType="1"/>
            </p:cNvSpPr>
            <p:nvPr/>
          </p:nvSpPr>
          <p:spPr bwMode="auto">
            <a:xfrm>
              <a:off x="1008" y="1878"/>
              <a:ext cx="39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8" name="Line 53"/>
            <p:cNvSpPr>
              <a:spLocks noChangeShapeType="1"/>
            </p:cNvSpPr>
            <p:nvPr/>
          </p:nvSpPr>
          <p:spPr bwMode="auto">
            <a:xfrm>
              <a:off x="1008" y="2034"/>
              <a:ext cx="39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9" name="Line 54"/>
            <p:cNvSpPr>
              <a:spLocks noChangeShapeType="1"/>
            </p:cNvSpPr>
            <p:nvPr/>
          </p:nvSpPr>
          <p:spPr bwMode="auto">
            <a:xfrm>
              <a:off x="1008" y="2204"/>
              <a:ext cx="39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0" name="Line 55"/>
            <p:cNvSpPr>
              <a:spLocks noChangeShapeType="1"/>
            </p:cNvSpPr>
            <p:nvPr/>
          </p:nvSpPr>
          <p:spPr bwMode="auto">
            <a:xfrm>
              <a:off x="1008" y="2344"/>
              <a:ext cx="39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1" name="Line 56"/>
            <p:cNvSpPr>
              <a:spLocks noChangeShapeType="1"/>
            </p:cNvSpPr>
            <p:nvPr/>
          </p:nvSpPr>
          <p:spPr bwMode="auto">
            <a:xfrm>
              <a:off x="1008" y="2499"/>
              <a:ext cx="39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2" name="Line 57"/>
            <p:cNvSpPr>
              <a:spLocks noChangeShapeType="1"/>
            </p:cNvSpPr>
            <p:nvPr/>
          </p:nvSpPr>
          <p:spPr bwMode="auto">
            <a:xfrm>
              <a:off x="1008" y="2670"/>
              <a:ext cx="39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3" name="Line 58"/>
            <p:cNvSpPr>
              <a:spLocks noChangeShapeType="1"/>
            </p:cNvSpPr>
            <p:nvPr/>
          </p:nvSpPr>
          <p:spPr bwMode="auto">
            <a:xfrm>
              <a:off x="1008" y="2810"/>
              <a:ext cx="39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4" name="Rectangle 59"/>
            <p:cNvSpPr>
              <a:spLocks noChangeArrowheads="1"/>
            </p:cNvSpPr>
            <p:nvPr/>
          </p:nvSpPr>
          <p:spPr bwMode="auto">
            <a:xfrm>
              <a:off x="3959" y="3043"/>
              <a:ext cx="394" cy="27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6535" name="Oval 60"/>
            <p:cNvSpPr>
              <a:spLocks noChangeArrowheads="1"/>
            </p:cNvSpPr>
            <p:nvPr/>
          </p:nvSpPr>
          <p:spPr bwMode="auto">
            <a:xfrm>
              <a:off x="4107" y="2949"/>
              <a:ext cx="98" cy="9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6536" name="Line 61"/>
            <p:cNvSpPr>
              <a:spLocks noChangeShapeType="1"/>
            </p:cNvSpPr>
            <p:nvPr/>
          </p:nvSpPr>
          <p:spPr bwMode="auto">
            <a:xfrm>
              <a:off x="4156" y="3322"/>
              <a:ext cx="0" cy="2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34" name="Rectangle 62"/>
            <p:cNvSpPr>
              <a:spLocks noChangeArrowheads="1"/>
            </p:cNvSpPr>
            <p:nvPr/>
          </p:nvSpPr>
          <p:spPr bwMode="auto">
            <a:xfrm>
              <a:off x="4059" y="304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6538" name="Rectangle 63"/>
            <p:cNvSpPr>
              <a:spLocks noChangeArrowheads="1"/>
            </p:cNvSpPr>
            <p:nvPr/>
          </p:nvSpPr>
          <p:spPr bwMode="auto">
            <a:xfrm>
              <a:off x="4549" y="3043"/>
              <a:ext cx="394" cy="27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6539" name="Oval 64"/>
            <p:cNvSpPr>
              <a:spLocks noChangeArrowheads="1"/>
            </p:cNvSpPr>
            <p:nvPr/>
          </p:nvSpPr>
          <p:spPr bwMode="auto">
            <a:xfrm>
              <a:off x="4697" y="2949"/>
              <a:ext cx="98" cy="9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6540" name="Line 65"/>
            <p:cNvSpPr>
              <a:spLocks noChangeShapeType="1"/>
            </p:cNvSpPr>
            <p:nvPr/>
          </p:nvSpPr>
          <p:spPr bwMode="auto">
            <a:xfrm>
              <a:off x="4746" y="3322"/>
              <a:ext cx="0" cy="2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38" name="Rectangle 66"/>
            <p:cNvSpPr>
              <a:spLocks noChangeArrowheads="1"/>
            </p:cNvSpPr>
            <p:nvPr/>
          </p:nvSpPr>
          <p:spPr bwMode="auto">
            <a:xfrm>
              <a:off x="4648" y="304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6542" name="Rectangle 67"/>
            <p:cNvSpPr>
              <a:spLocks noChangeArrowheads="1"/>
            </p:cNvSpPr>
            <p:nvPr/>
          </p:nvSpPr>
          <p:spPr bwMode="auto">
            <a:xfrm>
              <a:off x="3369" y="3043"/>
              <a:ext cx="393" cy="27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6543" name="Oval 68"/>
            <p:cNvSpPr>
              <a:spLocks noChangeArrowheads="1"/>
            </p:cNvSpPr>
            <p:nvPr/>
          </p:nvSpPr>
          <p:spPr bwMode="auto">
            <a:xfrm>
              <a:off x="3516" y="2949"/>
              <a:ext cx="99" cy="9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6544" name="Line 69"/>
            <p:cNvSpPr>
              <a:spLocks noChangeShapeType="1"/>
            </p:cNvSpPr>
            <p:nvPr/>
          </p:nvSpPr>
          <p:spPr bwMode="auto">
            <a:xfrm>
              <a:off x="3566" y="3322"/>
              <a:ext cx="0" cy="2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42" name="Rectangle 70"/>
            <p:cNvSpPr>
              <a:spLocks noChangeArrowheads="1"/>
            </p:cNvSpPr>
            <p:nvPr/>
          </p:nvSpPr>
          <p:spPr bwMode="auto">
            <a:xfrm>
              <a:off x="3467" y="304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6546" name="Rectangle 71"/>
            <p:cNvSpPr>
              <a:spLocks noChangeArrowheads="1"/>
            </p:cNvSpPr>
            <p:nvPr/>
          </p:nvSpPr>
          <p:spPr bwMode="auto">
            <a:xfrm>
              <a:off x="2779" y="3043"/>
              <a:ext cx="393" cy="27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6547" name="Oval 72"/>
            <p:cNvSpPr>
              <a:spLocks noChangeArrowheads="1"/>
            </p:cNvSpPr>
            <p:nvPr/>
          </p:nvSpPr>
          <p:spPr bwMode="auto">
            <a:xfrm>
              <a:off x="2926" y="2949"/>
              <a:ext cx="99" cy="9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6548" name="Line 73"/>
            <p:cNvSpPr>
              <a:spLocks noChangeShapeType="1"/>
            </p:cNvSpPr>
            <p:nvPr/>
          </p:nvSpPr>
          <p:spPr bwMode="auto">
            <a:xfrm>
              <a:off x="2976" y="3322"/>
              <a:ext cx="0" cy="2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46" name="Rectangle 74"/>
            <p:cNvSpPr>
              <a:spLocks noChangeArrowheads="1"/>
            </p:cNvSpPr>
            <p:nvPr/>
          </p:nvSpPr>
          <p:spPr bwMode="auto">
            <a:xfrm>
              <a:off x="2877" y="304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6550" name="Rectangle 75"/>
            <p:cNvSpPr>
              <a:spLocks noChangeArrowheads="1"/>
            </p:cNvSpPr>
            <p:nvPr/>
          </p:nvSpPr>
          <p:spPr bwMode="auto">
            <a:xfrm>
              <a:off x="2188" y="3043"/>
              <a:ext cx="394" cy="27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6551" name="Oval 76"/>
            <p:cNvSpPr>
              <a:spLocks noChangeArrowheads="1"/>
            </p:cNvSpPr>
            <p:nvPr/>
          </p:nvSpPr>
          <p:spPr bwMode="auto">
            <a:xfrm>
              <a:off x="2336" y="2949"/>
              <a:ext cx="98" cy="9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6552" name="Line 77"/>
            <p:cNvSpPr>
              <a:spLocks noChangeShapeType="1"/>
            </p:cNvSpPr>
            <p:nvPr/>
          </p:nvSpPr>
          <p:spPr bwMode="auto">
            <a:xfrm>
              <a:off x="2385" y="3322"/>
              <a:ext cx="0" cy="2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50" name="Rectangle 78"/>
            <p:cNvSpPr>
              <a:spLocks noChangeArrowheads="1"/>
            </p:cNvSpPr>
            <p:nvPr/>
          </p:nvSpPr>
          <p:spPr bwMode="auto">
            <a:xfrm>
              <a:off x="2287" y="304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6554" name="Rectangle 79"/>
            <p:cNvSpPr>
              <a:spLocks noChangeArrowheads="1"/>
            </p:cNvSpPr>
            <p:nvPr/>
          </p:nvSpPr>
          <p:spPr bwMode="auto">
            <a:xfrm>
              <a:off x="1647" y="3043"/>
              <a:ext cx="394" cy="27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6555" name="Oval 80"/>
            <p:cNvSpPr>
              <a:spLocks noChangeArrowheads="1"/>
            </p:cNvSpPr>
            <p:nvPr/>
          </p:nvSpPr>
          <p:spPr bwMode="auto">
            <a:xfrm>
              <a:off x="1795" y="2949"/>
              <a:ext cx="98" cy="9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6556" name="Line 81"/>
            <p:cNvSpPr>
              <a:spLocks noChangeShapeType="1"/>
            </p:cNvSpPr>
            <p:nvPr/>
          </p:nvSpPr>
          <p:spPr bwMode="auto">
            <a:xfrm>
              <a:off x="1844" y="3322"/>
              <a:ext cx="0" cy="2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54" name="Rectangle 82"/>
            <p:cNvSpPr>
              <a:spLocks noChangeArrowheads="1"/>
            </p:cNvSpPr>
            <p:nvPr/>
          </p:nvSpPr>
          <p:spPr bwMode="auto">
            <a:xfrm>
              <a:off x="1746" y="304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6558" name="Rectangle 83"/>
            <p:cNvSpPr>
              <a:spLocks noChangeArrowheads="1"/>
            </p:cNvSpPr>
            <p:nvPr/>
          </p:nvSpPr>
          <p:spPr bwMode="auto">
            <a:xfrm>
              <a:off x="1008" y="3043"/>
              <a:ext cx="393" cy="27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6559" name="Oval 84"/>
            <p:cNvSpPr>
              <a:spLocks noChangeArrowheads="1"/>
            </p:cNvSpPr>
            <p:nvPr/>
          </p:nvSpPr>
          <p:spPr bwMode="auto">
            <a:xfrm>
              <a:off x="1155" y="2949"/>
              <a:ext cx="99" cy="9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6560" name="Line 85"/>
            <p:cNvSpPr>
              <a:spLocks noChangeShapeType="1"/>
            </p:cNvSpPr>
            <p:nvPr/>
          </p:nvSpPr>
          <p:spPr bwMode="auto">
            <a:xfrm>
              <a:off x="1205" y="3322"/>
              <a:ext cx="0" cy="2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1" name="Oval 86"/>
            <p:cNvSpPr>
              <a:spLocks noChangeArrowheads="1"/>
            </p:cNvSpPr>
            <p:nvPr/>
          </p:nvSpPr>
          <p:spPr bwMode="auto">
            <a:xfrm>
              <a:off x="1176" y="3555"/>
              <a:ext cx="59" cy="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207959" name="Rectangle 87"/>
            <p:cNvSpPr>
              <a:spLocks noChangeArrowheads="1"/>
            </p:cNvSpPr>
            <p:nvPr/>
          </p:nvSpPr>
          <p:spPr bwMode="auto">
            <a:xfrm>
              <a:off x="1106" y="304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6563" name="Line 88"/>
            <p:cNvSpPr>
              <a:spLocks noChangeShapeType="1"/>
            </p:cNvSpPr>
            <p:nvPr/>
          </p:nvSpPr>
          <p:spPr bwMode="auto">
            <a:xfrm>
              <a:off x="3074" y="1692"/>
              <a:ext cx="0" cy="9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4" name="Line 89"/>
            <p:cNvSpPr>
              <a:spLocks noChangeShapeType="1"/>
            </p:cNvSpPr>
            <p:nvPr/>
          </p:nvSpPr>
          <p:spPr bwMode="auto">
            <a:xfrm>
              <a:off x="4107" y="1692"/>
              <a:ext cx="0" cy="7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5" name="Line 90"/>
            <p:cNvSpPr>
              <a:spLocks noChangeShapeType="1"/>
            </p:cNvSpPr>
            <p:nvPr/>
          </p:nvSpPr>
          <p:spPr bwMode="auto">
            <a:xfrm>
              <a:off x="4254" y="1692"/>
              <a:ext cx="0" cy="11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6" name="Line 91"/>
            <p:cNvSpPr>
              <a:spLocks noChangeShapeType="1"/>
            </p:cNvSpPr>
            <p:nvPr/>
          </p:nvSpPr>
          <p:spPr bwMode="auto">
            <a:xfrm flipV="1">
              <a:off x="3566" y="2484"/>
              <a:ext cx="0" cy="4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7" name="Line 92"/>
            <p:cNvSpPr>
              <a:spLocks noChangeShapeType="1"/>
            </p:cNvSpPr>
            <p:nvPr/>
          </p:nvSpPr>
          <p:spPr bwMode="auto">
            <a:xfrm flipV="1">
              <a:off x="2975" y="2344"/>
              <a:ext cx="0" cy="6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8" name="Line 93"/>
            <p:cNvSpPr>
              <a:spLocks noChangeShapeType="1"/>
            </p:cNvSpPr>
            <p:nvPr/>
          </p:nvSpPr>
          <p:spPr bwMode="auto">
            <a:xfrm flipV="1">
              <a:off x="2385" y="2204"/>
              <a:ext cx="0" cy="7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9" name="Line 94"/>
            <p:cNvSpPr>
              <a:spLocks noChangeShapeType="1"/>
            </p:cNvSpPr>
            <p:nvPr/>
          </p:nvSpPr>
          <p:spPr bwMode="auto">
            <a:xfrm flipV="1">
              <a:off x="1844" y="2018"/>
              <a:ext cx="0" cy="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0" name="Line 95"/>
            <p:cNvSpPr>
              <a:spLocks noChangeShapeType="1"/>
            </p:cNvSpPr>
            <p:nvPr/>
          </p:nvSpPr>
          <p:spPr bwMode="auto">
            <a:xfrm flipV="1">
              <a:off x="1205" y="1878"/>
              <a:ext cx="0" cy="10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1" name="Line 96"/>
            <p:cNvSpPr>
              <a:spLocks noChangeShapeType="1"/>
            </p:cNvSpPr>
            <p:nvPr/>
          </p:nvSpPr>
          <p:spPr bwMode="auto">
            <a:xfrm flipV="1">
              <a:off x="4156" y="2670"/>
              <a:ext cx="0" cy="1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2" name="Rectangle 97"/>
            <p:cNvSpPr>
              <a:spLocks noChangeArrowheads="1"/>
            </p:cNvSpPr>
            <p:nvPr/>
          </p:nvSpPr>
          <p:spPr bwMode="auto">
            <a:xfrm>
              <a:off x="1392" y="624"/>
              <a:ext cx="3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33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2800" b="1" baseline="-25000">
                  <a:solidFill>
                    <a:srgbClr val="0033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06573" name="Rectangle 98"/>
            <p:cNvSpPr>
              <a:spLocks noChangeArrowheads="1"/>
            </p:cNvSpPr>
            <p:nvPr/>
          </p:nvSpPr>
          <p:spPr bwMode="auto">
            <a:xfrm>
              <a:off x="2688" y="624"/>
              <a:ext cx="4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33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2800" b="1" baseline="-25000">
                  <a:solidFill>
                    <a:srgbClr val="0033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6574" name="Rectangle 99"/>
            <p:cNvSpPr>
              <a:spLocks noChangeArrowheads="1"/>
            </p:cNvSpPr>
            <p:nvPr/>
          </p:nvSpPr>
          <p:spPr bwMode="auto">
            <a:xfrm>
              <a:off x="3888" y="624"/>
              <a:ext cx="3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33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2800" b="1" baseline="-25000">
                  <a:solidFill>
                    <a:srgbClr val="0033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6575" name="Oval 100"/>
            <p:cNvSpPr>
              <a:spLocks noChangeArrowheads="1"/>
            </p:cNvSpPr>
            <p:nvPr/>
          </p:nvSpPr>
          <p:spPr bwMode="auto">
            <a:xfrm>
              <a:off x="1813" y="3552"/>
              <a:ext cx="59" cy="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6576" name="Oval 101"/>
            <p:cNvSpPr>
              <a:spLocks noChangeArrowheads="1"/>
            </p:cNvSpPr>
            <p:nvPr/>
          </p:nvSpPr>
          <p:spPr bwMode="auto">
            <a:xfrm>
              <a:off x="3541" y="3552"/>
              <a:ext cx="59" cy="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6577" name="Oval 102"/>
            <p:cNvSpPr>
              <a:spLocks noChangeArrowheads="1"/>
            </p:cNvSpPr>
            <p:nvPr/>
          </p:nvSpPr>
          <p:spPr bwMode="auto">
            <a:xfrm>
              <a:off x="2951" y="3552"/>
              <a:ext cx="59" cy="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6578" name="Oval 103"/>
            <p:cNvSpPr>
              <a:spLocks noChangeArrowheads="1"/>
            </p:cNvSpPr>
            <p:nvPr/>
          </p:nvSpPr>
          <p:spPr bwMode="auto">
            <a:xfrm>
              <a:off x="2352" y="3552"/>
              <a:ext cx="59" cy="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6579" name="Oval 104"/>
            <p:cNvSpPr>
              <a:spLocks noChangeArrowheads="1"/>
            </p:cNvSpPr>
            <p:nvPr/>
          </p:nvSpPr>
          <p:spPr bwMode="auto">
            <a:xfrm>
              <a:off x="4719" y="3552"/>
              <a:ext cx="59" cy="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6580" name="Oval 105"/>
            <p:cNvSpPr>
              <a:spLocks noChangeArrowheads="1"/>
            </p:cNvSpPr>
            <p:nvPr/>
          </p:nvSpPr>
          <p:spPr bwMode="auto">
            <a:xfrm>
              <a:off x="4116" y="3541"/>
              <a:ext cx="59" cy="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6581" name="Oval 106"/>
            <p:cNvSpPr>
              <a:spLocks noChangeArrowheads="1"/>
            </p:cNvSpPr>
            <p:nvPr/>
          </p:nvSpPr>
          <p:spPr bwMode="auto">
            <a:xfrm>
              <a:off x="1518" y="897"/>
              <a:ext cx="59" cy="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6582" name="Oval 107"/>
            <p:cNvSpPr>
              <a:spLocks noChangeArrowheads="1"/>
            </p:cNvSpPr>
            <p:nvPr/>
          </p:nvSpPr>
          <p:spPr bwMode="auto">
            <a:xfrm>
              <a:off x="2806" y="897"/>
              <a:ext cx="59" cy="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6583" name="Oval 108"/>
            <p:cNvSpPr>
              <a:spLocks noChangeArrowheads="1"/>
            </p:cNvSpPr>
            <p:nvPr/>
          </p:nvSpPr>
          <p:spPr bwMode="auto">
            <a:xfrm>
              <a:off x="4032" y="897"/>
              <a:ext cx="59" cy="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838200" y="1295400"/>
            <a:ext cx="746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将十进制数 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0~9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编成二进制代码的电路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609600"/>
            <a:ext cx="5181600" cy="5334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20. 8. 2   </a:t>
            </a: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二 </a:t>
            </a:r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十进制编码器</a:t>
            </a:r>
          </a:p>
        </p:txBody>
      </p:sp>
      <p:sp>
        <p:nvSpPr>
          <p:cNvPr id="208900" name="AutoShape 4"/>
          <p:cNvSpPr>
            <a:spLocks noChangeArrowheads="1"/>
          </p:cNvSpPr>
          <p:nvPr/>
        </p:nvSpPr>
        <p:spPr bwMode="auto">
          <a:xfrm>
            <a:off x="2743200" y="5146675"/>
            <a:ext cx="2590800" cy="592138"/>
          </a:xfrm>
          <a:prstGeom prst="wedgeRoundRectCallout">
            <a:avLst>
              <a:gd name="adj1" fmla="val -66546"/>
              <a:gd name="adj2" fmla="val -262500"/>
              <a:gd name="adj3" fmla="val 16667"/>
            </a:avLst>
          </a:prstGeom>
          <a:solidFill>
            <a:srgbClr val="FFFFFF"/>
          </a:solidFill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表示十进制数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76400" y="2289175"/>
            <a:ext cx="6019800" cy="2682875"/>
            <a:chOff x="1056" y="1586"/>
            <a:chExt cx="3792" cy="1690"/>
          </a:xfrm>
        </p:grpSpPr>
        <p:sp>
          <p:nvSpPr>
            <p:cNvPr id="208902" name="Rectangle 6"/>
            <p:cNvSpPr>
              <a:spLocks noChangeArrowheads="1"/>
            </p:cNvSpPr>
            <p:nvPr/>
          </p:nvSpPr>
          <p:spPr bwMode="auto">
            <a:xfrm>
              <a:off x="3792" y="2129"/>
              <a:ext cx="453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位</a:t>
              </a:r>
            </a:p>
          </p:txBody>
        </p:sp>
        <p:sp>
          <p:nvSpPr>
            <p:cNvPr id="107527" name="Rectangle 7"/>
            <p:cNvSpPr>
              <a:spLocks noChangeArrowheads="1"/>
            </p:cNvSpPr>
            <p:nvPr/>
          </p:nvSpPr>
          <p:spPr bwMode="auto">
            <a:xfrm>
              <a:off x="1584" y="2109"/>
              <a:ext cx="565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10</a:t>
              </a:r>
              <a:r>
                <a:rPr lang="zh-CN" altLang="en-US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个</a:t>
              </a:r>
            </a:p>
          </p:txBody>
        </p:sp>
        <p:sp>
          <p:nvSpPr>
            <p:cNvPr id="107528" name="Rectangle 8"/>
            <p:cNvSpPr>
              <a:spLocks noChangeArrowheads="1"/>
            </p:cNvSpPr>
            <p:nvPr/>
          </p:nvSpPr>
          <p:spPr bwMode="auto">
            <a:xfrm>
              <a:off x="2352" y="2259"/>
              <a:ext cx="1200" cy="528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7529" name="Text Box 9"/>
            <p:cNvSpPr txBox="1">
              <a:spLocks noChangeArrowheads="1"/>
            </p:cNvSpPr>
            <p:nvPr/>
          </p:nvSpPr>
          <p:spPr bwMode="auto">
            <a:xfrm>
              <a:off x="2448" y="2355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编码器</a:t>
              </a:r>
            </a:p>
          </p:txBody>
        </p:sp>
        <p:sp>
          <p:nvSpPr>
            <p:cNvPr id="208906" name="Text Box 10"/>
            <p:cNvSpPr txBox="1">
              <a:spLocks noChangeArrowheads="1"/>
            </p:cNvSpPr>
            <p:nvPr/>
          </p:nvSpPr>
          <p:spPr bwMode="auto">
            <a:xfrm>
              <a:off x="1056" y="1586"/>
              <a:ext cx="432" cy="1690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高低电平信号</a:t>
              </a:r>
            </a:p>
          </p:txBody>
        </p:sp>
        <p:sp>
          <p:nvSpPr>
            <p:cNvPr id="208907" name="Rectangle 11"/>
            <p:cNvSpPr>
              <a:spLocks noChangeArrowheads="1"/>
            </p:cNvSpPr>
            <p:nvPr/>
          </p:nvSpPr>
          <p:spPr bwMode="auto">
            <a:xfrm>
              <a:off x="4464" y="1635"/>
              <a:ext cx="384" cy="1421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二进制代码</a:t>
              </a:r>
            </a:p>
          </p:txBody>
        </p:sp>
        <p:sp>
          <p:nvSpPr>
            <p:cNvPr id="107532" name="AutoShape 12"/>
            <p:cNvSpPr>
              <a:spLocks noChangeArrowheads="1"/>
            </p:cNvSpPr>
            <p:nvPr/>
          </p:nvSpPr>
          <p:spPr bwMode="auto">
            <a:xfrm>
              <a:off x="3744" y="2403"/>
              <a:ext cx="624" cy="288"/>
            </a:xfrm>
            <a:prstGeom prst="rightArrow">
              <a:avLst>
                <a:gd name="adj1" fmla="val 50000"/>
                <a:gd name="adj2" fmla="val 541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CC00"/>
                </a:gs>
              </a:gsLst>
              <a:lin ang="0" scaled="1"/>
            </a:gra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07533" name="AutoShape 13"/>
            <p:cNvSpPr>
              <a:spLocks noChangeArrowheads="1"/>
            </p:cNvSpPr>
            <p:nvPr/>
          </p:nvSpPr>
          <p:spPr bwMode="auto">
            <a:xfrm>
              <a:off x="1584" y="2403"/>
              <a:ext cx="624" cy="288"/>
            </a:xfrm>
            <a:prstGeom prst="rightArrow">
              <a:avLst>
                <a:gd name="adj1" fmla="val 50000"/>
                <a:gd name="adj2" fmla="val 541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CC00"/>
                </a:gs>
              </a:gsLst>
              <a:lin ang="0" scaled="1"/>
            </a:gra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 autoUpdateAnimBg="0"/>
      <p:bldP spid="208900" grpId="0" animBg="1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AutoShape 2"/>
          <p:cNvSpPr>
            <a:spLocks noChangeArrowheads="1"/>
          </p:cNvSpPr>
          <p:nvPr/>
        </p:nvSpPr>
        <p:spPr bwMode="auto">
          <a:xfrm>
            <a:off x="457200" y="1219200"/>
            <a:ext cx="3581400" cy="4343400"/>
          </a:xfrm>
          <a:prstGeom prst="verticalScroll">
            <a:avLst>
              <a:gd name="adj" fmla="val 12500"/>
            </a:avLst>
          </a:prstGeom>
          <a:solidFill>
            <a:srgbClr val="FFFFCC"/>
          </a:solidFill>
          <a:ln w="38100" cap="sq">
            <a:solidFill>
              <a:srgbClr val="0066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列编码表：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四位二进制代码可以表示十六种不同的状态，其中任何十种状态都可以表示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0~9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十个数码，最常用的是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8421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码。</a:t>
            </a: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4572000" y="533400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8421BCD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码编码表</a:t>
            </a:r>
            <a:endParaRPr lang="zh-CN" altLang="en-US" sz="280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43400" y="1066800"/>
            <a:ext cx="3810000" cy="5075238"/>
            <a:chOff x="2736" y="672"/>
            <a:chExt cx="2400" cy="3197"/>
          </a:xfrm>
        </p:grpSpPr>
        <p:grpSp>
          <p:nvGrpSpPr>
            <p:cNvPr id="108549" name="Group 5"/>
            <p:cNvGrpSpPr>
              <a:grpSpLocks/>
            </p:cNvGrpSpPr>
            <p:nvPr/>
          </p:nvGrpSpPr>
          <p:grpSpPr bwMode="auto">
            <a:xfrm>
              <a:off x="2736" y="672"/>
              <a:ext cx="2297" cy="3197"/>
              <a:chOff x="2736" y="672"/>
              <a:chExt cx="2297" cy="3197"/>
            </a:xfrm>
          </p:grpSpPr>
          <p:grpSp>
            <p:nvGrpSpPr>
              <p:cNvPr id="108551" name="Group 6"/>
              <p:cNvGrpSpPr>
                <a:grpSpLocks/>
              </p:cNvGrpSpPr>
              <p:nvPr/>
            </p:nvGrpSpPr>
            <p:grpSpPr bwMode="auto">
              <a:xfrm>
                <a:off x="2832" y="721"/>
                <a:ext cx="2160" cy="3118"/>
                <a:chOff x="480" y="816"/>
                <a:chExt cx="2160" cy="3024"/>
              </a:xfrm>
            </p:grpSpPr>
            <p:sp>
              <p:nvSpPr>
                <p:cNvPr id="108616" name="Line 7"/>
                <p:cNvSpPr>
                  <a:spLocks noChangeShapeType="1"/>
                </p:cNvSpPr>
                <p:nvPr/>
              </p:nvSpPr>
              <p:spPr bwMode="auto">
                <a:xfrm>
                  <a:off x="480" y="816"/>
                  <a:ext cx="2160" cy="0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617" name="Line 8"/>
                <p:cNvSpPr>
                  <a:spLocks noChangeShapeType="1"/>
                </p:cNvSpPr>
                <p:nvPr/>
              </p:nvSpPr>
              <p:spPr bwMode="auto">
                <a:xfrm>
                  <a:off x="1104" y="816"/>
                  <a:ext cx="0" cy="3024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618" name="Line 9"/>
                <p:cNvSpPr>
                  <a:spLocks noChangeShapeType="1"/>
                </p:cNvSpPr>
                <p:nvPr/>
              </p:nvSpPr>
              <p:spPr bwMode="auto">
                <a:xfrm>
                  <a:off x="480" y="1392"/>
                  <a:ext cx="2160" cy="0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619" name="Line 10"/>
                <p:cNvSpPr>
                  <a:spLocks noChangeShapeType="1"/>
                </p:cNvSpPr>
                <p:nvPr/>
              </p:nvSpPr>
              <p:spPr bwMode="auto">
                <a:xfrm>
                  <a:off x="1104" y="1104"/>
                  <a:ext cx="1536" cy="0"/>
                </a:xfrm>
                <a:prstGeom prst="line">
                  <a:avLst/>
                </a:prstGeom>
                <a:noFill/>
                <a:ln w="2857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9931" name="Rectangle 11"/>
              <p:cNvSpPr>
                <a:spLocks noChangeArrowheads="1"/>
              </p:cNvSpPr>
              <p:nvPr/>
            </p:nvSpPr>
            <p:spPr bwMode="auto">
              <a:xfrm>
                <a:off x="3552" y="2057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09932" name="Rectangle 12"/>
              <p:cNvSpPr>
                <a:spLocks noChangeArrowheads="1"/>
              </p:cNvSpPr>
              <p:nvPr/>
            </p:nvSpPr>
            <p:spPr bwMode="auto">
              <a:xfrm>
                <a:off x="3552" y="2552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09933" name="Rectangle 13"/>
              <p:cNvSpPr>
                <a:spLocks noChangeArrowheads="1"/>
              </p:cNvSpPr>
              <p:nvPr/>
            </p:nvSpPr>
            <p:spPr bwMode="auto">
              <a:xfrm>
                <a:off x="3552" y="3047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grpSp>
            <p:nvGrpSpPr>
              <p:cNvPr id="108555" name="Group 14"/>
              <p:cNvGrpSpPr>
                <a:grpSpLocks/>
              </p:cNvGrpSpPr>
              <p:nvPr/>
            </p:nvGrpSpPr>
            <p:grpSpPr bwMode="auto">
              <a:xfrm>
                <a:off x="2736" y="672"/>
                <a:ext cx="2297" cy="3197"/>
                <a:chOff x="384" y="768"/>
                <a:chExt cx="2297" cy="3101"/>
              </a:xfrm>
            </p:grpSpPr>
            <p:grpSp>
              <p:nvGrpSpPr>
                <p:cNvPr id="108556" name="Group 15"/>
                <p:cNvGrpSpPr>
                  <a:grpSpLocks/>
                </p:cNvGrpSpPr>
                <p:nvPr/>
              </p:nvGrpSpPr>
              <p:grpSpPr bwMode="auto">
                <a:xfrm>
                  <a:off x="384" y="768"/>
                  <a:ext cx="2297" cy="3101"/>
                  <a:chOff x="384" y="768"/>
                  <a:chExt cx="2297" cy="3101"/>
                </a:xfrm>
              </p:grpSpPr>
              <p:sp>
                <p:nvSpPr>
                  <p:cNvPr id="20993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768"/>
                    <a:ext cx="622" cy="31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800" b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+mn-ea"/>
                        <a:cs typeface="Times New Roman" pitchFamily="18" charset="0"/>
                      </a:rPr>
                      <a:t>输 出</a:t>
                    </a:r>
                  </a:p>
                </p:txBody>
              </p:sp>
              <p:sp>
                <p:nvSpPr>
                  <p:cNvPr id="20993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960"/>
                    <a:ext cx="729" cy="31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fontAlgn="auto">
                      <a:spcBef>
                        <a:spcPct val="5000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800" b="1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+mn-ea"/>
                        <a:cs typeface="Times New Roman" pitchFamily="18" charset="0"/>
                      </a:rPr>
                      <a:t>输 入</a:t>
                    </a:r>
                  </a:p>
                </p:txBody>
              </p:sp>
              <p:sp>
                <p:nvSpPr>
                  <p:cNvPr id="20993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056"/>
                    <a:ext cx="329" cy="31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2800" b="1" i="1"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+mn-ea"/>
                        <a:cs typeface="Times New Roman" pitchFamily="18" charset="0"/>
                      </a:rPr>
                      <a:t>Y</a:t>
                    </a:r>
                    <a:r>
                      <a:rPr lang="en-US" altLang="zh-CN" sz="2800" b="1" baseline="-25000"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+mn-ea"/>
                        <a:cs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20993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056"/>
                    <a:ext cx="329" cy="31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2800" b="1" i="1"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+mn-ea"/>
                        <a:cs typeface="Times New Roman" pitchFamily="18" charset="0"/>
                      </a:rPr>
                      <a:t>Y</a:t>
                    </a:r>
                    <a:r>
                      <a:rPr lang="en-US" altLang="zh-CN" sz="2800" b="1" baseline="-25000"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+mn-ea"/>
                        <a:cs typeface="Times New Roman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20994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056"/>
                    <a:ext cx="329" cy="31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2800" b="1" i="1"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+mn-ea"/>
                        <a:cs typeface="Times New Roman" pitchFamily="18" charset="0"/>
                      </a:rPr>
                      <a:t>Y</a:t>
                    </a:r>
                    <a:r>
                      <a:rPr lang="en-US" altLang="zh-CN" sz="2800" b="1" baseline="-25000"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+mn-ea"/>
                        <a:cs typeface="Times New Roman" pitchFamily="18" charset="0"/>
                      </a:rPr>
                      <a:t>0</a:t>
                    </a:r>
                  </a:p>
                </p:txBody>
              </p:sp>
              <p:grpSp>
                <p:nvGrpSpPr>
                  <p:cNvPr id="108604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384" y="1392"/>
                    <a:ext cx="672" cy="2477"/>
                    <a:chOff x="384" y="1392"/>
                    <a:chExt cx="672" cy="2477"/>
                  </a:xfrm>
                </p:grpSpPr>
                <p:sp>
                  <p:nvSpPr>
                    <p:cNvPr id="209942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4" y="1392"/>
                      <a:ext cx="672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fontAlgn="auto">
                        <a:spcBef>
                          <a:spcPct val="5000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2800" b="1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800" b="1" baseline="-25000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209943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624"/>
                      <a:ext cx="597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 </a:t>
                      </a:r>
                      <a:r>
                        <a:rPr lang="en-US" altLang="zh-CN"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2800" b="1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800" b="1" baseline="-25000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209944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1872"/>
                      <a:ext cx="597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 </a:t>
                      </a:r>
                      <a:r>
                        <a:rPr lang="en-US" altLang="zh-CN"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2800" b="1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800" b="1" baseline="-25000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209945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2109"/>
                      <a:ext cx="597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 </a:t>
                      </a:r>
                      <a:r>
                        <a:rPr lang="en-US" altLang="zh-CN"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2800" b="1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800" b="1" baseline="-25000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r>
                        <a:rPr lang="en-US" altLang="zh-CN"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209946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2352"/>
                      <a:ext cx="597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 </a:t>
                      </a:r>
                      <a:r>
                        <a:rPr lang="en-US" altLang="zh-CN"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2800" b="1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800" b="1" baseline="-25000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en-US" altLang="zh-CN"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209947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2592"/>
                      <a:ext cx="597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 </a:t>
                      </a:r>
                      <a:r>
                        <a:rPr lang="en-US" altLang="zh-CN"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2800" b="1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800" b="1" baseline="-25000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r>
                        <a:rPr lang="en-US" altLang="zh-CN"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209948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2832"/>
                      <a:ext cx="597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 </a:t>
                      </a:r>
                      <a:r>
                        <a:rPr lang="en-US" altLang="zh-CN"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2800" b="1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800" b="1" baseline="-25000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  <a:r>
                        <a:rPr lang="en-US" altLang="zh-CN"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209949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3072"/>
                      <a:ext cx="597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 </a:t>
                      </a:r>
                      <a:r>
                        <a:rPr lang="en-US" altLang="zh-CN"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2800" b="1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800" b="1" baseline="-25000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</a:t>
                      </a:r>
                      <a:r>
                        <a:rPr lang="en-US" altLang="zh-CN"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209950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3311"/>
                      <a:ext cx="672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 </a:t>
                      </a:r>
                      <a:r>
                        <a:rPr lang="en-US" altLang="zh-CN"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2800" b="1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800" b="1" baseline="-25000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</a:t>
                      </a:r>
                      <a:r>
                        <a:rPr lang="en-US" altLang="zh-CN"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209951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3552"/>
                      <a:ext cx="597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 </a:t>
                      </a:r>
                      <a:r>
                        <a:rPr lang="en-US" altLang="zh-CN"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2800" b="1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800" b="1" baseline="-25000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</a:t>
                      </a:r>
                      <a:r>
                        <a:rPr lang="en-US" altLang="zh-CN"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p:txBody>
                </p:sp>
              </p:grpSp>
              <p:sp>
                <p:nvSpPr>
                  <p:cNvPr id="20995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056"/>
                    <a:ext cx="329" cy="31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2800" b="1" i="1"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+mn-ea"/>
                        <a:cs typeface="Times New Roman" pitchFamily="18" charset="0"/>
                      </a:rPr>
                      <a:t>Y</a:t>
                    </a:r>
                    <a:r>
                      <a:rPr lang="en-US" altLang="zh-CN" sz="2800" b="1" baseline="-25000"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+mn-ea"/>
                        <a:cs typeface="Times New Roman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108557" name="Group 33"/>
                <p:cNvGrpSpPr>
                  <a:grpSpLocks/>
                </p:cNvGrpSpPr>
                <p:nvPr/>
              </p:nvGrpSpPr>
              <p:grpSpPr bwMode="auto">
                <a:xfrm>
                  <a:off x="1200" y="1392"/>
                  <a:ext cx="1428" cy="2477"/>
                  <a:chOff x="1200" y="1392"/>
                  <a:chExt cx="1428" cy="2477"/>
                </a:xfrm>
              </p:grpSpPr>
              <p:grpSp>
                <p:nvGrpSpPr>
                  <p:cNvPr id="108558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2400" y="1392"/>
                    <a:ext cx="228" cy="1997"/>
                    <a:chOff x="2160" y="1392"/>
                    <a:chExt cx="228" cy="1997"/>
                  </a:xfrm>
                </p:grpSpPr>
                <p:sp>
                  <p:nvSpPr>
                    <p:cNvPr id="108591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392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8592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872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8593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352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8594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630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08595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112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08596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592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08597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831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8598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3072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108559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1584" y="1392"/>
                    <a:ext cx="228" cy="1997"/>
                    <a:chOff x="1200" y="1392"/>
                    <a:chExt cx="228" cy="1997"/>
                  </a:xfrm>
                </p:grpSpPr>
                <p:sp>
                  <p:nvSpPr>
                    <p:cNvPr id="108583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1392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8584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1630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8585" name="Rectangl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1872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8586" name="Rectangl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2112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8587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2352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08588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2592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08589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2831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08590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3072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108560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2016" y="1392"/>
                    <a:ext cx="228" cy="1997"/>
                    <a:chOff x="1680" y="1392"/>
                    <a:chExt cx="228" cy="1997"/>
                  </a:xfrm>
                </p:grpSpPr>
                <p:sp>
                  <p:nvSpPr>
                    <p:cNvPr id="108575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1392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8576" name="Rectangl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1630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8577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2352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8578" name="Rectangl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1872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08579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2112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08580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2592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8581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2831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08582" name="Rectangl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3072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1</a:t>
                      </a:r>
                    </a:p>
                  </p:txBody>
                </p:sp>
              </p:grpSp>
              <p:sp>
                <p:nvSpPr>
                  <p:cNvPr id="20998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392"/>
                    <a:ext cx="228" cy="31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800" b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08562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630"/>
                    <a:ext cx="228" cy="31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800" b="1"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209983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872"/>
                    <a:ext cx="228" cy="31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800" b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08564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352"/>
                    <a:ext cx="228" cy="31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800" b="1"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08565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832"/>
                    <a:ext cx="228" cy="31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800" b="1"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rPr>
                      <a:t>0</a:t>
                    </a:r>
                  </a:p>
                </p:txBody>
              </p:sp>
              <p:grpSp>
                <p:nvGrpSpPr>
                  <p:cNvPr id="108566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1200" y="3312"/>
                    <a:ext cx="1428" cy="557"/>
                    <a:chOff x="1200" y="3312"/>
                    <a:chExt cx="1428" cy="557"/>
                  </a:xfrm>
                </p:grpSpPr>
                <p:sp>
                  <p:nvSpPr>
                    <p:cNvPr id="108567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312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8568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3312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8569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3312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8570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3552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8571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3552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08572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3312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08573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3552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08574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552"/>
                      <a:ext cx="228" cy="3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1</a:t>
                      </a:r>
                    </a:p>
                  </p:txBody>
                </p:sp>
              </p:grpSp>
            </p:grpSp>
          </p:grpSp>
        </p:grpSp>
        <p:sp>
          <p:nvSpPr>
            <p:cNvPr id="108550" name="Line 75"/>
            <p:cNvSpPr>
              <a:spLocks noChangeShapeType="1"/>
            </p:cNvSpPr>
            <p:nvPr/>
          </p:nvSpPr>
          <p:spPr bwMode="auto">
            <a:xfrm>
              <a:off x="2736" y="3839"/>
              <a:ext cx="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animBg="1" autoUpdateAnimBg="0"/>
      <p:bldP spid="20992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914400" y="1543050"/>
            <a:ext cx="3429000" cy="1819275"/>
            <a:chOff x="576" y="972"/>
            <a:chExt cx="2160" cy="1146"/>
          </a:xfrm>
        </p:grpSpPr>
        <p:sp>
          <p:nvSpPr>
            <p:cNvPr id="9258" name="Text Box 3"/>
            <p:cNvSpPr txBox="1">
              <a:spLocks noChangeArrowheads="1"/>
            </p:cNvSpPr>
            <p:nvPr/>
          </p:nvSpPr>
          <p:spPr bwMode="auto">
            <a:xfrm>
              <a:off x="576" y="1394"/>
              <a:ext cx="440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" pitchFamily="18" charset="0"/>
                  <a:ea typeface="华文楷体" pitchFamily="2" charset="-122"/>
                </a:rPr>
                <a:t>220V</a:t>
              </a:r>
            </a:p>
          </p:txBody>
        </p:sp>
        <p:sp>
          <p:nvSpPr>
            <p:cNvPr id="9259" name="Text Box 4"/>
            <p:cNvSpPr txBox="1">
              <a:spLocks noChangeArrowheads="1"/>
            </p:cNvSpPr>
            <p:nvPr/>
          </p:nvSpPr>
          <p:spPr bwMode="auto">
            <a:xfrm>
              <a:off x="745" y="972"/>
              <a:ext cx="3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" pitchFamily="18" charset="0"/>
                  <a:ea typeface="华文楷体" pitchFamily="2" charset="-122"/>
                </a:rPr>
                <a:t>+</a:t>
              </a:r>
            </a:p>
          </p:txBody>
        </p:sp>
        <p:sp>
          <p:nvSpPr>
            <p:cNvPr id="9260" name="Text Box 5"/>
            <p:cNvSpPr txBox="1">
              <a:spLocks noChangeArrowheads="1"/>
            </p:cNvSpPr>
            <p:nvPr/>
          </p:nvSpPr>
          <p:spPr bwMode="auto">
            <a:xfrm>
              <a:off x="788" y="1788"/>
              <a:ext cx="19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latin typeface="" pitchFamily="18" charset="0"/>
                  <a:ea typeface="华文楷体" pitchFamily="2" charset="-122"/>
                </a:rPr>
                <a:t>-</a:t>
              </a:r>
            </a:p>
          </p:txBody>
        </p:sp>
        <p:sp>
          <p:nvSpPr>
            <p:cNvPr id="9261" name="Line 6"/>
            <p:cNvSpPr>
              <a:spLocks noChangeShapeType="1"/>
            </p:cNvSpPr>
            <p:nvPr/>
          </p:nvSpPr>
          <p:spPr bwMode="auto">
            <a:xfrm flipV="1">
              <a:off x="1216" y="1024"/>
              <a:ext cx="275" cy="14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2" name="Line 7"/>
            <p:cNvSpPr>
              <a:spLocks noChangeShapeType="1"/>
            </p:cNvSpPr>
            <p:nvPr/>
          </p:nvSpPr>
          <p:spPr bwMode="auto">
            <a:xfrm>
              <a:off x="1532" y="1013"/>
              <a:ext cx="3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3" name="Line 8"/>
            <p:cNvSpPr>
              <a:spLocks noChangeShapeType="1"/>
            </p:cNvSpPr>
            <p:nvPr/>
          </p:nvSpPr>
          <p:spPr bwMode="auto">
            <a:xfrm flipV="1">
              <a:off x="1908" y="1024"/>
              <a:ext cx="274" cy="14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4" name="Line 9"/>
            <p:cNvSpPr>
              <a:spLocks noChangeShapeType="1"/>
            </p:cNvSpPr>
            <p:nvPr/>
          </p:nvSpPr>
          <p:spPr bwMode="auto">
            <a:xfrm>
              <a:off x="2195" y="1013"/>
              <a:ext cx="36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5" name="AutoShape 10"/>
            <p:cNvSpPr>
              <a:spLocks noChangeArrowheads="1"/>
            </p:cNvSpPr>
            <p:nvPr/>
          </p:nvSpPr>
          <p:spPr bwMode="auto">
            <a:xfrm>
              <a:off x="2375" y="1357"/>
              <a:ext cx="361" cy="362"/>
            </a:xfrm>
            <a:prstGeom prst="flowChartSummingJunction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9266" name="Line 11"/>
            <p:cNvSpPr>
              <a:spLocks noChangeShapeType="1"/>
            </p:cNvSpPr>
            <p:nvPr/>
          </p:nvSpPr>
          <p:spPr bwMode="auto">
            <a:xfrm>
              <a:off x="2564" y="1020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7" name="Oval 12"/>
            <p:cNvSpPr>
              <a:spLocks noChangeArrowheads="1"/>
            </p:cNvSpPr>
            <p:nvPr/>
          </p:nvSpPr>
          <p:spPr bwMode="auto">
            <a:xfrm>
              <a:off x="836" y="972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9268" name="Oval 13"/>
            <p:cNvSpPr>
              <a:spLocks noChangeArrowheads="1"/>
            </p:cNvSpPr>
            <p:nvPr/>
          </p:nvSpPr>
          <p:spPr bwMode="auto">
            <a:xfrm>
              <a:off x="881" y="2002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9269" name="Line 14"/>
            <p:cNvSpPr>
              <a:spLocks noChangeShapeType="1"/>
            </p:cNvSpPr>
            <p:nvPr/>
          </p:nvSpPr>
          <p:spPr bwMode="auto">
            <a:xfrm>
              <a:off x="883" y="99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0" name="Line 15"/>
            <p:cNvSpPr>
              <a:spLocks noChangeShapeType="1"/>
            </p:cNvSpPr>
            <p:nvPr/>
          </p:nvSpPr>
          <p:spPr bwMode="auto">
            <a:xfrm>
              <a:off x="932" y="2028"/>
              <a:ext cx="1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1" name="Line 16"/>
            <p:cNvSpPr>
              <a:spLocks noChangeShapeType="1"/>
            </p:cNvSpPr>
            <p:nvPr/>
          </p:nvSpPr>
          <p:spPr bwMode="auto">
            <a:xfrm>
              <a:off x="2564" y="1717"/>
              <a:ext cx="0" cy="3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2" name="Oval 17"/>
            <p:cNvSpPr>
              <a:spLocks noChangeArrowheads="1"/>
            </p:cNvSpPr>
            <p:nvPr/>
          </p:nvSpPr>
          <p:spPr bwMode="auto">
            <a:xfrm>
              <a:off x="1483" y="986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9273" name="Oval 18"/>
            <p:cNvSpPr>
              <a:spLocks noChangeArrowheads="1"/>
            </p:cNvSpPr>
            <p:nvPr/>
          </p:nvSpPr>
          <p:spPr bwMode="auto">
            <a:xfrm>
              <a:off x="2160" y="997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sp>
        <p:nvSpPr>
          <p:cNvPr id="101395" name="Rectangle 19"/>
          <p:cNvSpPr>
            <a:spLocks noChangeArrowheads="1"/>
          </p:cNvSpPr>
          <p:nvPr/>
        </p:nvSpPr>
        <p:spPr bwMode="auto">
          <a:xfrm>
            <a:off x="685800" y="5051425"/>
            <a:ext cx="7696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/>
                <a:ea typeface="+mn-ea"/>
              </a:rPr>
              <a:t>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/>
                <a:ea typeface="+mn-ea"/>
              </a:rPr>
              <a:t>设：开关断开、灯不亮用逻辑 “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/>
                <a:ea typeface="+mn-ea"/>
              </a:rPr>
              <a:t>0”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/>
                <a:ea typeface="+mn-ea"/>
              </a:rPr>
              <a:t>表示，开关闭合、灯亮用 逻辑“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/>
                <a:ea typeface="+mn-ea"/>
              </a:rPr>
              <a:t>1”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/>
                <a:ea typeface="+mn-ea"/>
              </a:rPr>
              <a:t>表示。</a:t>
            </a:r>
          </a:p>
        </p:txBody>
      </p:sp>
      <p:sp>
        <p:nvSpPr>
          <p:cNvPr id="101396" name="Rectangle 20" descr="40%"/>
          <p:cNvSpPr>
            <a:spLocks noChangeArrowheads="1"/>
          </p:cNvSpPr>
          <p:nvPr/>
        </p:nvSpPr>
        <p:spPr bwMode="auto">
          <a:xfrm>
            <a:off x="642938" y="3357563"/>
            <a:ext cx="4429128" cy="584775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逻辑表达式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：</a:t>
            </a:r>
            <a:r>
              <a:rPr lang="zh-CN" altLang="en-US" sz="3200" b="1" dirty="0">
                <a:solidFill>
                  <a:srgbClr val="000099"/>
                </a:solidFill>
                <a:latin typeface="" pitchFamily="18" charset="0"/>
                <a:ea typeface="+mn-ea"/>
              </a:rPr>
              <a:t> </a:t>
            </a:r>
            <a:r>
              <a:rPr lang="en-US" altLang="zh-CN" sz="3200" b="1" i="1" dirty="0">
                <a:solidFill>
                  <a:srgbClr val="000099"/>
                </a:solidFill>
                <a:latin typeface="" pitchFamily="18" charset="0"/>
                <a:ea typeface="+mn-ea"/>
              </a:rPr>
              <a:t>Y</a:t>
            </a:r>
            <a:r>
              <a:rPr lang="en-US" altLang="zh-CN" sz="3200" b="1" dirty="0">
                <a:solidFill>
                  <a:srgbClr val="000099"/>
                </a:solidFill>
                <a:latin typeface="" pitchFamily="18" charset="0"/>
                <a:ea typeface="+mn-ea"/>
              </a:rPr>
              <a:t> = </a:t>
            </a:r>
            <a:r>
              <a:rPr lang="en-US" altLang="zh-CN" sz="3200" b="1" i="1" dirty="0">
                <a:solidFill>
                  <a:srgbClr val="000099"/>
                </a:solidFill>
                <a:latin typeface="" pitchFamily="18" charset="0"/>
                <a:ea typeface="+mn-ea"/>
              </a:rPr>
              <a:t>A</a:t>
            </a:r>
            <a:r>
              <a:rPr lang="en-US" altLang="zh-CN" sz="3200" b="1" dirty="0">
                <a:solidFill>
                  <a:srgbClr val="000099"/>
                </a:solidFill>
                <a:latin typeface="" pitchFamily="18" charset="0"/>
                <a:ea typeface="+mn-ea"/>
              </a:rPr>
              <a:t> • </a:t>
            </a:r>
            <a:r>
              <a:rPr lang="en-US" altLang="zh-CN" sz="3200" b="1" i="1" dirty="0">
                <a:solidFill>
                  <a:srgbClr val="000099"/>
                </a:solidFill>
                <a:latin typeface="" pitchFamily="18" charset="0"/>
                <a:ea typeface="+mn-ea"/>
              </a:rPr>
              <a:t>B</a:t>
            </a:r>
          </a:p>
        </p:txBody>
      </p:sp>
      <p:sp>
        <p:nvSpPr>
          <p:cNvPr id="101397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685800" y="762000"/>
            <a:ext cx="3200400" cy="4572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“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与”逻辑关系</a:t>
            </a:r>
          </a:p>
        </p:txBody>
      </p:sp>
      <p:sp>
        <p:nvSpPr>
          <p:cNvPr id="101398" name="Rectangle 22"/>
          <p:cNvSpPr>
            <a:spLocks noChangeArrowheads="1"/>
          </p:cNvSpPr>
          <p:nvPr/>
        </p:nvSpPr>
        <p:spPr bwMode="auto">
          <a:xfrm>
            <a:off x="762000" y="4114800"/>
            <a:ext cx="7696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/>
                <a:ea typeface="+mn-ea"/>
              </a:rPr>
              <a:t>    “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/>
                <a:ea typeface="+mn-ea"/>
              </a:rPr>
              <a:t>与”</a:t>
            </a:r>
            <a:r>
              <a:rPr lang="zh-CN" altLang="en-US" sz="2800" b="1" dirty="0">
                <a:solidFill>
                  <a:srgbClr val="00001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/>
                <a:ea typeface="+mn-ea"/>
              </a:rPr>
              <a:t>逻辑关系是指当决定某事件的条件全部具备时，该事件才发生。</a:t>
            </a:r>
            <a:endParaRPr lang="zh-CN" altLang="en-US" sz="2800" b="1" dirty="0">
              <a:solidFill>
                <a:srgbClr val="000018"/>
              </a:solidFill>
              <a:latin typeface="Times"/>
              <a:ea typeface="+mn-ea"/>
            </a:endParaRPr>
          </a:p>
        </p:txBody>
      </p:sp>
      <p:sp>
        <p:nvSpPr>
          <p:cNvPr id="101399" name="Line 23"/>
          <p:cNvSpPr>
            <a:spLocks noChangeShapeType="1"/>
          </p:cNvSpPr>
          <p:nvPr/>
        </p:nvSpPr>
        <p:spPr bwMode="auto">
          <a:xfrm rot="5400000" flipH="1">
            <a:off x="1900238" y="1409700"/>
            <a:ext cx="423862" cy="414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0" name="Line 24"/>
          <p:cNvSpPr>
            <a:spLocks noChangeShapeType="1"/>
          </p:cNvSpPr>
          <p:nvPr/>
        </p:nvSpPr>
        <p:spPr bwMode="auto">
          <a:xfrm rot="5400000" flipH="1">
            <a:off x="2972594" y="1451769"/>
            <a:ext cx="381000" cy="3730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257800" y="2027238"/>
            <a:ext cx="1524000" cy="519112"/>
            <a:chOff x="1584" y="2881"/>
            <a:chExt cx="960" cy="327"/>
          </a:xfrm>
        </p:grpSpPr>
        <p:sp>
          <p:nvSpPr>
            <p:cNvPr id="9256" name="Text Box 26"/>
            <p:cNvSpPr txBox="1">
              <a:spLocks noChangeArrowheads="1"/>
            </p:cNvSpPr>
            <p:nvPr/>
          </p:nvSpPr>
          <p:spPr bwMode="auto">
            <a:xfrm>
              <a:off x="1584" y="2881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9257" name="Text Box 27"/>
            <p:cNvSpPr txBox="1">
              <a:spLocks noChangeArrowheads="1"/>
            </p:cNvSpPr>
            <p:nvPr/>
          </p:nvSpPr>
          <p:spPr bwMode="auto">
            <a:xfrm>
              <a:off x="2256" y="2881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57800" y="2484438"/>
            <a:ext cx="1447800" cy="519112"/>
            <a:chOff x="1584" y="3169"/>
            <a:chExt cx="912" cy="327"/>
          </a:xfrm>
        </p:grpSpPr>
        <p:sp>
          <p:nvSpPr>
            <p:cNvPr id="9254" name="Text Box 29"/>
            <p:cNvSpPr txBox="1">
              <a:spLocks noChangeArrowheads="1"/>
            </p:cNvSpPr>
            <p:nvPr/>
          </p:nvSpPr>
          <p:spPr bwMode="auto">
            <a:xfrm>
              <a:off x="1584" y="3169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9255" name="Rectangle 30"/>
            <p:cNvSpPr>
              <a:spLocks noChangeArrowheads="1"/>
            </p:cNvSpPr>
            <p:nvPr/>
          </p:nvSpPr>
          <p:spPr bwMode="auto">
            <a:xfrm>
              <a:off x="2256" y="3169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32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7239000" y="248443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endParaRPr lang="en-US" altLang="zh-CN" sz="3200" b="1">
              <a:solidFill>
                <a:srgbClr val="000018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257800" y="3446463"/>
            <a:ext cx="1428750" cy="519112"/>
            <a:chOff x="1584" y="3745"/>
            <a:chExt cx="900" cy="327"/>
          </a:xfrm>
        </p:grpSpPr>
        <p:sp>
          <p:nvSpPr>
            <p:cNvPr id="9252" name="Rectangle 33"/>
            <p:cNvSpPr>
              <a:spLocks noChangeArrowheads="1"/>
            </p:cNvSpPr>
            <p:nvPr/>
          </p:nvSpPr>
          <p:spPr bwMode="auto">
            <a:xfrm>
              <a:off x="1584" y="374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32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9253" name="Rectangle 34"/>
            <p:cNvSpPr>
              <a:spLocks noChangeArrowheads="1"/>
            </p:cNvSpPr>
            <p:nvPr/>
          </p:nvSpPr>
          <p:spPr bwMode="auto">
            <a:xfrm>
              <a:off x="2256" y="374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32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101411" name="Rectangle 35"/>
          <p:cNvSpPr>
            <a:spLocks noChangeArrowheads="1"/>
          </p:cNvSpPr>
          <p:nvPr/>
        </p:nvSpPr>
        <p:spPr bwMode="auto">
          <a:xfrm>
            <a:off x="7239000" y="34766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endParaRPr lang="en-US" altLang="zh-CN" sz="3200" b="1">
              <a:solidFill>
                <a:srgbClr val="000018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2989263"/>
            <a:ext cx="2343150" cy="519112"/>
            <a:chOff x="3552" y="2526"/>
            <a:chExt cx="1476" cy="327"/>
          </a:xfrm>
        </p:grpSpPr>
        <p:sp>
          <p:nvSpPr>
            <p:cNvPr id="9249" name="Rectangle 37"/>
            <p:cNvSpPr>
              <a:spLocks noChangeArrowheads="1"/>
            </p:cNvSpPr>
            <p:nvPr/>
          </p:nvSpPr>
          <p:spPr bwMode="auto">
            <a:xfrm>
              <a:off x="4224" y="252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endParaRPr lang="en-US" altLang="zh-CN" sz="32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9250" name="Rectangle 38"/>
            <p:cNvSpPr>
              <a:spLocks noChangeArrowheads="1"/>
            </p:cNvSpPr>
            <p:nvPr/>
          </p:nvSpPr>
          <p:spPr bwMode="auto">
            <a:xfrm>
              <a:off x="3552" y="252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32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9251" name="Rectangle 39"/>
            <p:cNvSpPr>
              <a:spLocks noChangeArrowheads="1"/>
            </p:cNvSpPr>
            <p:nvPr/>
          </p:nvSpPr>
          <p:spPr bwMode="auto">
            <a:xfrm>
              <a:off x="4800" y="252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endParaRPr lang="en-US" altLang="zh-CN" sz="32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101416" name="Rectangle 40"/>
          <p:cNvSpPr>
            <a:spLocks noChangeArrowheads="1"/>
          </p:cNvSpPr>
          <p:nvPr/>
        </p:nvSpPr>
        <p:spPr bwMode="auto">
          <a:xfrm>
            <a:off x="7239000" y="1981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18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endParaRPr lang="en-US" altLang="zh-CN" sz="3200" b="1">
              <a:solidFill>
                <a:srgbClr val="000018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4953000" y="1371600"/>
            <a:ext cx="3048000" cy="2636838"/>
            <a:chOff x="3552" y="787"/>
            <a:chExt cx="1920" cy="1661"/>
          </a:xfrm>
        </p:grpSpPr>
        <p:sp>
          <p:nvSpPr>
            <p:cNvPr id="9241" name="Text Box 42"/>
            <p:cNvSpPr txBox="1">
              <a:spLocks noChangeArrowheads="1"/>
            </p:cNvSpPr>
            <p:nvPr/>
          </p:nvSpPr>
          <p:spPr bwMode="auto">
            <a:xfrm>
              <a:off x="3696" y="787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endParaRPr lang="en-US" altLang="zh-CN" sz="2800" b="1" i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9242" name="Text Box 43"/>
            <p:cNvSpPr txBox="1">
              <a:spLocks noChangeArrowheads="1"/>
            </p:cNvSpPr>
            <p:nvPr/>
          </p:nvSpPr>
          <p:spPr bwMode="auto">
            <a:xfrm>
              <a:off x="4368" y="787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endParaRPr lang="en-US" altLang="zh-CN" sz="3200" b="1" i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9243" name="Text Box 44"/>
            <p:cNvSpPr txBox="1">
              <a:spLocks noChangeArrowheads="1"/>
            </p:cNvSpPr>
            <p:nvPr/>
          </p:nvSpPr>
          <p:spPr bwMode="auto">
            <a:xfrm>
              <a:off x="5040" y="787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endParaRPr lang="en-US" altLang="zh-CN" sz="3200" b="1" i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9244" name="Line 45"/>
            <p:cNvSpPr>
              <a:spLocks noChangeShapeType="1"/>
            </p:cNvSpPr>
            <p:nvPr/>
          </p:nvSpPr>
          <p:spPr bwMode="auto">
            <a:xfrm>
              <a:off x="3552" y="816"/>
              <a:ext cx="187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5" name="Line 46"/>
            <p:cNvSpPr>
              <a:spLocks noChangeShapeType="1"/>
            </p:cNvSpPr>
            <p:nvPr/>
          </p:nvSpPr>
          <p:spPr bwMode="auto">
            <a:xfrm>
              <a:off x="4848" y="816"/>
              <a:ext cx="0" cy="16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Line 47"/>
            <p:cNvSpPr>
              <a:spLocks noChangeShapeType="1"/>
            </p:cNvSpPr>
            <p:nvPr/>
          </p:nvSpPr>
          <p:spPr bwMode="auto">
            <a:xfrm>
              <a:off x="4224" y="816"/>
              <a:ext cx="0" cy="16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7" name="Line 48"/>
            <p:cNvSpPr>
              <a:spLocks noChangeShapeType="1"/>
            </p:cNvSpPr>
            <p:nvPr/>
          </p:nvSpPr>
          <p:spPr bwMode="auto">
            <a:xfrm>
              <a:off x="3552" y="1153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8" name="Line 49"/>
            <p:cNvSpPr>
              <a:spLocks noChangeShapeType="1"/>
            </p:cNvSpPr>
            <p:nvPr/>
          </p:nvSpPr>
          <p:spPr bwMode="auto">
            <a:xfrm>
              <a:off x="3600" y="2448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50"/>
          <p:cNvGrpSpPr>
            <a:grpSpLocks/>
          </p:cNvGrpSpPr>
          <p:nvPr/>
        </p:nvGrpSpPr>
        <p:grpSpPr bwMode="auto">
          <a:xfrm rot="10800000" flipH="1">
            <a:off x="1905000" y="1447800"/>
            <a:ext cx="1484313" cy="414338"/>
            <a:chOff x="1513" y="672"/>
            <a:chExt cx="935" cy="261"/>
          </a:xfrm>
        </p:grpSpPr>
        <p:sp>
          <p:nvSpPr>
            <p:cNvPr id="9239" name="Line 51"/>
            <p:cNvSpPr>
              <a:spLocks noChangeShapeType="1"/>
            </p:cNvSpPr>
            <p:nvPr/>
          </p:nvSpPr>
          <p:spPr bwMode="auto">
            <a:xfrm flipH="1">
              <a:off x="1513" y="672"/>
              <a:ext cx="267" cy="26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0" name="Line 52"/>
            <p:cNvSpPr>
              <a:spLocks noChangeShapeType="1"/>
            </p:cNvSpPr>
            <p:nvPr/>
          </p:nvSpPr>
          <p:spPr bwMode="auto">
            <a:xfrm flipH="1">
              <a:off x="2181" y="672"/>
              <a:ext cx="267" cy="26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34" name="Text Box 53"/>
          <p:cNvSpPr txBox="1">
            <a:spLocks noChangeArrowheads="1"/>
          </p:cNvSpPr>
          <p:nvPr/>
        </p:nvSpPr>
        <p:spPr bwMode="auto">
          <a:xfrm>
            <a:off x="3124200" y="1143000"/>
            <a:ext cx="328613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>
                <a:solidFill>
                  <a:srgbClr val="000018"/>
                </a:solidFill>
                <a:latin typeface="" pitchFamily="18" charset="0"/>
                <a:ea typeface="华文楷体" pitchFamily="2" charset="-122"/>
              </a:rPr>
              <a:t>B</a:t>
            </a:r>
          </a:p>
        </p:txBody>
      </p:sp>
      <p:sp>
        <p:nvSpPr>
          <p:cNvPr id="9235" name="Text Box 54"/>
          <p:cNvSpPr txBox="1">
            <a:spLocks noChangeArrowheads="1"/>
          </p:cNvSpPr>
          <p:nvPr/>
        </p:nvSpPr>
        <p:spPr bwMode="auto">
          <a:xfrm>
            <a:off x="3240088" y="2152650"/>
            <a:ext cx="654050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" pitchFamily="18" charset="0"/>
                <a:ea typeface="华文楷体" pitchFamily="2" charset="-122"/>
              </a:rPr>
              <a:t>Y</a:t>
            </a:r>
          </a:p>
        </p:txBody>
      </p:sp>
      <p:sp>
        <p:nvSpPr>
          <p:cNvPr id="9236" name="Rectangle 55"/>
          <p:cNvSpPr>
            <a:spLocks noChangeArrowheads="1"/>
          </p:cNvSpPr>
          <p:nvPr/>
        </p:nvSpPr>
        <p:spPr bwMode="auto">
          <a:xfrm>
            <a:off x="2046288" y="1143000"/>
            <a:ext cx="544512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1">
                <a:solidFill>
                  <a:srgbClr val="000018"/>
                </a:solidFill>
                <a:latin typeface="" pitchFamily="18" charset="0"/>
                <a:ea typeface="华文楷体" pitchFamily="2" charset="-122"/>
              </a:rPr>
              <a:t>A</a:t>
            </a:r>
          </a:p>
        </p:txBody>
      </p:sp>
      <p:sp>
        <p:nvSpPr>
          <p:cNvPr id="101432" name="Rectangle 56"/>
          <p:cNvSpPr>
            <a:spLocks noChangeArrowheads="1"/>
          </p:cNvSpPr>
          <p:nvPr/>
        </p:nvSpPr>
        <p:spPr bwMode="auto">
          <a:xfrm>
            <a:off x="5791200" y="8382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状态表</a:t>
            </a:r>
          </a:p>
        </p:txBody>
      </p:sp>
      <p:sp>
        <p:nvSpPr>
          <p:cNvPr id="101433" name="Oval 57"/>
          <p:cNvSpPr>
            <a:spLocks noChangeArrowheads="1"/>
          </p:cNvSpPr>
          <p:nvPr/>
        </p:nvSpPr>
        <p:spPr bwMode="auto">
          <a:xfrm>
            <a:off x="3733800" y="2133600"/>
            <a:ext cx="636588" cy="620713"/>
          </a:xfrm>
          <a:prstGeom prst="ellipse">
            <a:avLst/>
          </a:prstGeom>
          <a:solidFill>
            <a:srgbClr val="FF3300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Franklin Gothic Book" pitchFamily="34" charset="0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1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5" grpId="0" autoUpdateAnimBg="0"/>
      <p:bldP spid="101396" grpId="0" animBg="1" autoUpdateAnimBg="0"/>
      <p:bldP spid="101398" grpId="0" autoUpdateAnimBg="0"/>
      <p:bldP spid="101399" grpId="0" animBg="1"/>
      <p:bldP spid="101400" grpId="0" animBg="1"/>
      <p:bldP spid="101407" grpId="0" autoUpdateAnimBg="0"/>
      <p:bldP spid="101411" grpId="0" autoUpdateAnimBg="0"/>
      <p:bldP spid="101416" grpId="0" autoUpdateAnimBg="0"/>
      <p:bldP spid="101432" grpId="0" autoUpdateAnimBg="0"/>
      <p:bldP spid="10143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ChangeArrowheads="1"/>
          </p:cNvSpPr>
          <p:nvPr/>
        </p:nvSpPr>
        <p:spPr bwMode="auto">
          <a:xfrm>
            <a:off x="762000" y="776288"/>
            <a:ext cx="7596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写出逻辑式并化成“或非”门和“与非”门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71600" y="1522413"/>
            <a:ext cx="1771650" cy="603250"/>
            <a:chOff x="720" y="768"/>
            <a:chExt cx="1056" cy="380"/>
          </a:xfrm>
        </p:grpSpPr>
        <p:sp>
          <p:nvSpPr>
            <p:cNvPr id="109610" name="Rectangle 4"/>
            <p:cNvSpPr>
              <a:spLocks noChangeArrowheads="1"/>
            </p:cNvSpPr>
            <p:nvPr/>
          </p:nvSpPr>
          <p:spPr bwMode="auto">
            <a:xfrm>
              <a:off x="720" y="780"/>
              <a:ext cx="95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32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</a:t>
              </a:r>
              <a:r>
                <a:rPr lang="en-US" altLang="zh-CN" sz="32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= </a:t>
              </a:r>
              <a:r>
                <a:rPr lang="en-US" altLang="zh-CN" sz="32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I</a:t>
              </a:r>
              <a:r>
                <a:rPr lang="en-US" altLang="zh-CN" sz="32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8</a:t>
              </a:r>
              <a:r>
                <a:rPr lang="en-US" altLang="zh-CN" sz="32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+</a:t>
              </a:r>
              <a:r>
                <a:rPr lang="en-US" altLang="zh-CN" sz="3200" b="1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I</a:t>
              </a:r>
              <a:r>
                <a:rPr lang="en-US" altLang="zh-CN" sz="3200" b="1" baseline="-25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9</a:t>
              </a:r>
            </a:p>
          </p:txBody>
        </p:sp>
        <p:grpSp>
          <p:nvGrpSpPr>
            <p:cNvPr id="109611" name="Group 5"/>
            <p:cNvGrpSpPr>
              <a:grpSpLocks/>
            </p:cNvGrpSpPr>
            <p:nvPr/>
          </p:nvGrpSpPr>
          <p:grpSpPr bwMode="auto">
            <a:xfrm>
              <a:off x="1296" y="768"/>
              <a:ext cx="480" cy="48"/>
              <a:chOff x="3888" y="1056"/>
              <a:chExt cx="720" cy="48"/>
            </a:xfrm>
          </p:grpSpPr>
          <p:sp>
            <p:nvSpPr>
              <p:cNvPr id="109612" name="Line 6"/>
              <p:cNvSpPr>
                <a:spLocks noChangeShapeType="1"/>
              </p:cNvSpPr>
              <p:nvPr/>
            </p:nvSpPr>
            <p:spPr bwMode="auto">
              <a:xfrm>
                <a:off x="3888" y="1104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13" name="Line 7"/>
              <p:cNvSpPr>
                <a:spLocks noChangeShapeType="1"/>
              </p:cNvSpPr>
              <p:nvPr/>
            </p:nvSpPr>
            <p:spPr bwMode="auto">
              <a:xfrm>
                <a:off x="3888" y="1056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000125" y="2055813"/>
            <a:ext cx="6286500" cy="869950"/>
            <a:chOff x="396" y="1104"/>
            <a:chExt cx="4500" cy="548"/>
          </a:xfrm>
        </p:grpSpPr>
        <p:grpSp>
          <p:nvGrpSpPr>
            <p:cNvPr id="109599" name="Group 9"/>
            <p:cNvGrpSpPr>
              <a:grpSpLocks/>
            </p:cNvGrpSpPr>
            <p:nvPr/>
          </p:nvGrpSpPr>
          <p:grpSpPr bwMode="auto">
            <a:xfrm>
              <a:off x="2466" y="1104"/>
              <a:ext cx="2430" cy="548"/>
              <a:chOff x="2610" y="576"/>
              <a:chExt cx="2430" cy="548"/>
            </a:xfrm>
          </p:grpSpPr>
          <p:sp>
            <p:nvSpPr>
              <p:cNvPr id="210954" name="Rectangle 10"/>
              <p:cNvSpPr>
                <a:spLocks noChangeArrowheads="1"/>
              </p:cNvSpPr>
              <p:nvPr/>
            </p:nvSpPr>
            <p:spPr bwMode="auto">
              <a:xfrm>
                <a:off x="3746" y="576"/>
                <a:ext cx="210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  <p:sp>
            <p:nvSpPr>
              <p:cNvPr id="210955" name="Rectangle 11"/>
              <p:cNvSpPr>
                <a:spLocks noChangeArrowheads="1"/>
              </p:cNvSpPr>
              <p:nvPr/>
            </p:nvSpPr>
            <p:spPr bwMode="auto">
              <a:xfrm>
                <a:off x="2610" y="720"/>
                <a:ext cx="243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 </a:t>
                </a: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= </a:t>
                </a:r>
                <a:r>
                  <a:rPr lang="en-US" altLang="zh-CN" sz="32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I</a:t>
                </a:r>
                <a:r>
                  <a:rPr lang="en-US" altLang="zh-CN" sz="3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4 </a:t>
                </a: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+</a:t>
                </a:r>
                <a:r>
                  <a:rPr lang="en-US" altLang="zh-CN" sz="32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I</a:t>
                </a:r>
                <a:r>
                  <a:rPr lang="en-US" altLang="zh-CN" sz="3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6      </a:t>
                </a:r>
                <a:r>
                  <a:rPr lang="en-US" altLang="zh-CN" sz="32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I</a:t>
                </a:r>
                <a:r>
                  <a:rPr lang="en-US" altLang="zh-CN" sz="3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5 </a:t>
                </a: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+</a:t>
                </a:r>
                <a:r>
                  <a:rPr lang="en-US" altLang="zh-CN" sz="32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I</a:t>
                </a:r>
                <a:r>
                  <a:rPr lang="en-US" altLang="zh-CN" sz="3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7</a:t>
                </a:r>
              </a:p>
            </p:txBody>
          </p:sp>
          <p:grpSp>
            <p:nvGrpSpPr>
              <p:cNvPr id="109606" name="Group 12"/>
              <p:cNvGrpSpPr>
                <a:grpSpLocks/>
              </p:cNvGrpSpPr>
              <p:nvPr/>
            </p:nvGrpSpPr>
            <p:grpSpPr bwMode="auto">
              <a:xfrm>
                <a:off x="3025" y="768"/>
                <a:ext cx="1556" cy="48"/>
                <a:chOff x="3552" y="1968"/>
                <a:chExt cx="1750" cy="48"/>
              </a:xfrm>
            </p:grpSpPr>
            <p:sp>
              <p:nvSpPr>
                <p:cNvPr id="109607" name="Line 13"/>
                <p:cNvSpPr>
                  <a:spLocks noChangeShapeType="1"/>
                </p:cNvSpPr>
                <p:nvPr/>
              </p:nvSpPr>
              <p:spPr bwMode="auto">
                <a:xfrm>
                  <a:off x="3552" y="2016"/>
                  <a:ext cx="768" cy="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608" name="Line 14"/>
                <p:cNvSpPr>
                  <a:spLocks noChangeShapeType="1"/>
                </p:cNvSpPr>
                <p:nvPr/>
              </p:nvSpPr>
              <p:spPr bwMode="auto">
                <a:xfrm>
                  <a:off x="4548" y="2016"/>
                  <a:ext cx="754" cy="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609" name="Line 15"/>
                <p:cNvSpPr>
                  <a:spLocks noChangeShapeType="1"/>
                </p:cNvSpPr>
                <p:nvPr/>
              </p:nvSpPr>
              <p:spPr bwMode="auto">
                <a:xfrm>
                  <a:off x="3552" y="1968"/>
                  <a:ext cx="1728" cy="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0960" name="Rectangle 16"/>
            <p:cNvSpPr>
              <a:spLocks noChangeArrowheads="1"/>
            </p:cNvSpPr>
            <p:nvPr/>
          </p:nvSpPr>
          <p:spPr bwMode="auto">
            <a:xfrm>
              <a:off x="396" y="1276"/>
              <a:ext cx="22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= </a:t>
              </a: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4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+</a:t>
              </a: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5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+</a:t>
              </a: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6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+</a:t>
              </a: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7</a:t>
              </a:r>
            </a:p>
          </p:txBody>
        </p:sp>
        <p:grpSp>
          <p:nvGrpSpPr>
            <p:cNvPr id="109601" name="Group 17"/>
            <p:cNvGrpSpPr>
              <a:grpSpLocks/>
            </p:cNvGrpSpPr>
            <p:nvPr/>
          </p:nvGrpSpPr>
          <p:grpSpPr bwMode="auto">
            <a:xfrm flipV="1">
              <a:off x="1111" y="1296"/>
              <a:ext cx="1342" cy="47"/>
              <a:chOff x="3366" y="1488"/>
              <a:chExt cx="1690" cy="48"/>
            </a:xfrm>
          </p:grpSpPr>
          <p:sp>
            <p:nvSpPr>
              <p:cNvPr id="109602" name="Line 18"/>
              <p:cNvSpPr>
                <a:spLocks noChangeShapeType="1"/>
              </p:cNvSpPr>
              <p:nvPr/>
            </p:nvSpPr>
            <p:spPr bwMode="auto">
              <a:xfrm>
                <a:off x="3368" y="1536"/>
                <a:ext cx="168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03" name="Line 19"/>
              <p:cNvSpPr>
                <a:spLocks noChangeShapeType="1"/>
              </p:cNvSpPr>
              <p:nvPr/>
            </p:nvSpPr>
            <p:spPr bwMode="auto">
              <a:xfrm>
                <a:off x="3366" y="1488"/>
                <a:ext cx="168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371600" y="4037013"/>
            <a:ext cx="4271963" cy="579437"/>
            <a:chOff x="624" y="2352"/>
            <a:chExt cx="2832" cy="365"/>
          </a:xfrm>
        </p:grpSpPr>
        <p:sp>
          <p:nvSpPr>
            <p:cNvPr id="210965" name="Rectangle 21"/>
            <p:cNvSpPr>
              <a:spLocks noChangeArrowheads="1"/>
            </p:cNvSpPr>
            <p:nvPr/>
          </p:nvSpPr>
          <p:spPr bwMode="auto">
            <a:xfrm>
              <a:off x="624" y="2352"/>
              <a:ext cx="28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= </a:t>
              </a: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1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+</a:t>
              </a: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3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+</a:t>
              </a: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5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+</a:t>
              </a: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7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+</a:t>
              </a: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9</a:t>
              </a:r>
            </a:p>
          </p:txBody>
        </p:sp>
        <p:grpSp>
          <p:nvGrpSpPr>
            <p:cNvPr id="109596" name="Group 22"/>
            <p:cNvGrpSpPr>
              <a:grpSpLocks/>
            </p:cNvGrpSpPr>
            <p:nvPr/>
          </p:nvGrpSpPr>
          <p:grpSpPr bwMode="auto">
            <a:xfrm>
              <a:off x="1256" y="2352"/>
              <a:ext cx="1694" cy="48"/>
              <a:chOff x="3656" y="1488"/>
              <a:chExt cx="1694" cy="48"/>
            </a:xfrm>
          </p:grpSpPr>
          <p:sp>
            <p:nvSpPr>
              <p:cNvPr id="109597" name="Line 23"/>
              <p:cNvSpPr>
                <a:spLocks noChangeShapeType="1"/>
              </p:cNvSpPr>
              <p:nvPr/>
            </p:nvSpPr>
            <p:spPr bwMode="auto">
              <a:xfrm>
                <a:off x="3656" y="1536"/>
                <a:ext cx="169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98" name="Line 24"/>
              <p:cNvSpPr>
                <a:spLocks noChangeShapeType="1"/>
              </p:cNvSpPr>
              <p:nvPr/>
            </p:nvSpPr>
            <p:spPr bwMode="auto">
              <a:xfrm>
                <a:off x="3664" y="1488"/>
                <a:ext cx="1671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1676400" y="4722813"/>
            <a:ext cx="4752975" cy="839787"/>
            <a:chOff x="1104" y="2975"/>
            <a:chExt cx="2926" cy="529"/>
          </a:xfrm>
        </p:grpSpPr>
        <p:sp>
          <p:nvSpPr>
            <p:cNvPr id="210970" name="Text Box 26"/>
            <p:cNvSpPr txBox="1">
              <a:spLocks noChangeArrowheads="1"/>
            </p:cNvSpPr>
            <p:nvPr/>
          </p:nvSpPr>
          <p:spPr bwMode="auto">
            <a:xfrm>
              <a:off x="2880" y="2975"/>
              <a:ext cx="289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sp>
          <p:nvSpPr>
            <p:cNvPr id="210971" name="Rectangle 27"/>
            <p:cNvSpPr>
              <a:spLocks noChangeArrowheads="1"/>
            </p:cNvSpPr>
            <p:nvPr/>
          </p:nvSpPr>
          <p:spPr bwMode="auto">
            <a:xfrm>
              <a:off x="1104" y="3139"/>
              <a:ext cx="292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 = </a:t>
              </a: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+</a:t>
              </a: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9      </a:t>
              </a: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3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+</a:t>
              </a: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7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   </a:t>
              </a: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5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+</a:t>
              </a: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7</a:t>
              </a:r>
            </a:p>
          </p:txBody>
        </p:sp>
        <p:sp>
          <p:nvSpPr>
            <p:cNvPr id="210972" name="Rectangle 28"/>
            <p:cNvSpPr>
              <a:spLocks noChangeArrowheads="1"/>
            </p:cNvSpPr>
            <p:nvPr/>
          </p:nvSpPr>
          <p:spPr bwMode="auto">
            <a:xfrm>
              <a:off x="2044" y="2975"/>
              <a:ext cx="18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grpSp>
          <p:nvGrpSpPr>
            <p:cNvPr id="109590" name="Group 29"/>
            <p:cNvGrpSpPr>
              <a:grpSpLocks/>
            </p:cNvGrpSpPr>
            <p:nvPr/>
          </p:nvGrpSpPr>
          <p:grpSpPr bwMode="auto">
            <a:xfrm>
              <a:off x="1488" y="3119"/>
              <a:ext cx="2160" cy="48"/>
              <a:chOff x="2880" y="3456"/>
              <a:chExt cx="2496" cy="48"/>
            </a:xfrm>
          </p:grpSpPr>
          <p:sp>
            <p:nvSpPr>
              <p:cNvPr id="109591" name="Line 30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92" name="Line 31"/>
              <p:cNvSpPr>
                <a:spLocks noChangeShapeType="1"/>
              </p:cNvSpPr>
              <p:nvPr/>
            </p:nvSpPr>
            <p:spPr bwMode="auto">
              <a:xfrm>
                <a:off x="2880" y="3456"/>
                <a:ext cx="2496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93" name="Line 32"/>
              <p:cNvSpPr>
                <a:spLocks noChangeShapeType="1"/>
              </p:cNvSpPr>
              <p:nvPr/>
            </p:nvSpPr>
            <p:spPr bwMode="auto">
              <a:xfrm>
                <a:off x="4704" y="3504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94" name="Line 33"/>
              <p:cNvSpPr>
                <a:spLocks noChangeShapeType="1"/>
              </p:cNvSpPr>
              <p:nvPr/>
            </p:nvSpPr>
            <p:spPr bwMode="auto">
              <a:xfrm>
                <a:off x="3792" y="3504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857250" y="2817813"/>
            <a:ext cx="7429500" cy="869950"/>
            <a:chOff x="720" y="1104"/>
            <a:chExt cx="4098" cy="548"/>
          </a:xfrm>
        </p:grpSpPr>
        <p:grpSp>
          <p:nvGrpSpPr>
            <p:cNvPr id="109576" name="Group 35"/>
            <p:cNvGrpSpPr>
              <a:grpSpLocks/>
            </p:cNvGrpSpPr>
            <p:nvPr/>
          </p:nvGrpSpPr>
          <p:grpSpPr bwMode="auto">
            <a:xfrm>
              <a:off x="2544" y="1104"/>
              <a:ext cx="2274" cy="548"/>
              <a:chOff x="2688" y="576"/>
              <a:chExt cx="2274" cy="548"/>
            </a:xfrm>
          </p:grpSpPr>
          <p:sp>
            <p:nvSpPr>
              <p:cNvPr id="210980" name="Rectangle 36"/>
              <p:cNvSpPr>
                <a:spLocks noChangeArrowheads="1"/>
              </p:cNvSpPr>
              <p:nvPr/>
            </p:nvSpPr>
            <p:spPr bwMode="auto">
              <a:xfrm>
                <a:off x="3744" y="576"/>
                <a:ext cx="185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  <p:sp>
            <p:nvSpPr>
              <p:cNvPr id="210981" name="Rectangle 37"/>
              <p:cNvSpPr>
                <a:spLocks noChangeArrowheads="1"/>
              </p:cNvSpPr>
              <p:nvPr/>
            </p:nvSpPr>
            <p:spPr bwMode="auto">
              <a:xfrm>
                <a:off x="2688" y="720"/>
                <a:ext cx="227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 </a:t>
                </a: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= </a:t>
                </a:r>
                <a:r>
                  <a:rPr lang="en-US" altLang="zh-CN" sz="32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I</a:t>
                </a:r>
                <a:r>
                  <a:rPr lang="en-US" altLang="zh-CN" sz="3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2  </a:t>
                </a: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+</a:t>
                </a:r>
                <a:r>
                  <a:rPr lang="en-US" altLang="zh-CN" sz="3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 </a:t>
                </a:r>
                <a:r>
                  <a:rPr lang="en-US" altLang="zh-CN" sz="32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I</a:t>
                </a:r>
                <a:r>
                  <a:rPr lang="en-US" altLang="zh-CN" sz="3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6          </a:t>
                </a:r>
                <a:r>
                  <a:rPr lang="en-US" altLang="zh-CN" sz="32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I</a:t>
                </a:r>
                <a:r>
                  <a:rPr lang="en-US" altLang="zh-CN" sz="3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3 </a:t>
                </a: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+</a:t>
                </a:r>
                <a:r>
                  <a:rPr lang="en-US" altLang="zh-CN" sz="32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I</a:t>
                </a:r>
                <a:r>
                  <a:rPr lang="en-US" altLang="zh-CN" sz="32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7</a:t>
                </a:r>
              </a:p>
            </p:txBody>
          </p:sp>
          <p:grpSp>
            <p:nvGrpSpPr>
              <p:cNvPr id="109583" name="Group 38"/>
              <p:cNvGrpSpPr>
                <a:grpSpLocks/>
              </p:cNvGrpSpPr>
              <p:nvPr/>
            </p:nvGrpSpPr>
            <p:grpSpPr bwMode="auto">
              <a:xfrm>
                <a:off x="2951" y="768"/>
                <a:ext cx="1430" cy="48"/>
                <a:chOff x="3475" y="1968"/>
                <a:chExt cx="1611" cy="48"/>
              </a:xfrm>
            </p:grpSpPr>
            <p:sp>
              <p:nvSpPr>
                <p:cNvPr id="109584" name="Line 39"/>
                <p:cNvSpPr>
                  <a:spLocks noChangeShapeType="1"/>
                </p:cNvSpPr>
                <p:nvPr/>
              </p:nvSpPr>
              <p:spPr bwMode="auto">
                <a:xfrm>
                  <a:off x="3516" y="2016"/>
                  <a:ext cx="575" cy="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585" name="Line 40"/>
                <p:cNvSpPr>
                  <a:spLocks noChangeShapeType="1"/>
                </p:cNvSpPr>
                <p:nvPr/>
              </p:nvSpPr>
              <p:spPr bwMode="auto">
                <a:xfrm>
                  <a:off x="4528" y="2016"/>
                  <a:ext cx="558" cy="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586" name="Line 41"/>
                <p:cNvSpPr>
                  <a:spLocks noChangeShapeType="1"/>
                </p:cNvSpPr>
                <p:nvPr/>
              </p:nvSpPr>
              <p:spPr bwMode="auto">
                <a:xfrm>
                  <a:off x="3475" y="1968"/>
                  <a:ext cx="1610" cy="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0986" name="Rectangle 42"/>
            <p:cNvSpPr>
              <a:spLocks noChangeArrowheads="1"/>
            </p:cNvSpPr>
            <p:nvPr/>
          </p:nvSpPr>
          <p:spPr bwMode="auto">
            <a:xfrm>
              <a:off x="720" y="1276"/>
              <a:ext cx="233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 = </a:t>
              </a: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2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+</a:t>
              </a: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3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+</a:t>
              </a: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6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+</a:t>
              </a: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7</a:t>
              </a:r>
            </a:p>
          </p:txBody>
        </p:sp>
        <p:grpSp>
          <p:nvGrpSpPr>
            <p:cNvPr id="109578" name="Group 43"/>
            <p:cNvGrpSpPr>
              <a:grpSpLocks/>
            </p:cNvGrpSpPr>
            <p:nvPr/>
          </p:nvGrpSpPr>
          <p:grpSpPr bwMode="auto">
            <a:xfrm flipV="1">
              <a:off x="1192" y="1296"/>
              <a:ext cx="1172" cy="47"/>
              <a:chOff x="3470" y="1488"/>
              <a:chExt cx="1476" cy="48"/>
            </a:xfrm>
          </p:grpSpPr>
          <p:sp>
            <p:nvSpPr>
              <p:cNvPr id="109579" name="Line 44"/>
              <p:cNvSpPr>
                <a:spLocks noChangeShapeType="1"/>
              </p:cNvSpPr>
              <p:nvPr/>
            </p:nvSpPr>
            <p:spPr bwMode="auto">
              <a:xfrm>
                <a:off x="3471" y="1536"/>
                <a:ext cx="1475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80" name="Line 45"/>
              <p:cNvSpPr>
                <a:spLocks noChangeShapeType="1"/>
              </p:cNvSpPr>
              <p:nvPr/>
            </p:nvSpPr>
            <p:spPr bwMode="auto">
              <a:xfrm>
                <a:off x="3470" y="1488"/>
                <a:ext cx="147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914400" y="3810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画出逻辑图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57313" y="5867400"/>
            <a:ext cx="6754812" cy="369888"/>
            <a:chOff x="768" y="3888"/>
            <a:chExt cx="4370" cy="233"/>
          </a:xfrm>
        </p:grpSpPr>
        <p:sp>
          <p:nvSpPr>
            <p:cNvPr id="110707" name="Text Box 4"/>
            <p:cNvSpPr txBox="1">
              <a:spLocks noChangeArrowheads="1"/>
            </p:cNvSpPr>
            <p:nvPr/>
          </p:nvSpPr>
          <p:spPr bwMode="auto">
            <a:xfrm>
              <a:off x="2592" y="3888"/>
              <a:ext cx="178" cy="233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10708" name="Text Box 5"/>
            <p:cNvSpPr txBox="1">
              <a:spLocks noChangeArrowheads="1"/>
            </p:cNvSpPr>
            <p:nvPr/>
          </p:nvSpPr>
          <p:spPr bwMode="auto">
            <a:xfrm>
              <a:off x="4272" y="3888"/>
              <a:ext cx="240" cy="233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10709" name="Rectangle 6"/>
            <p:cNvSpPr>
              <a:spLocks noChangeArrowheads="1"/>
            </p:cNvSpPr>
            <p:nvPr/>
          </p:nvSpPr>
          <p:spPr bwMode="auto">
            <a:xfrm>
              <a:off x="4944" y="3888"/>
              <a:ext cx="194" cy="233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10710" name="Rectangle 7"/>
            <p:cNvSpPr>
              <a:spLocks noChangeArrowheads="1"/>
            </p:cNvSpPr>
            <p:nvPr/>
          </p:nvSpPr>
          <p:spPr bwMode="auto">
            <a:xfrm>
              <a:off x="3408" y="3888"/>
              <a:ext cx="194" cy="233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10711" name="Rectangle 8"/>
            <p:cNvSpPr>
              <a:spLocks noChangeArrowheads="1"/>
            </p:cNvSpPr>
            <p:nvPr/>
          </p:nvSpPr>
          <p:spPr bwMode="auto">
            <a:xfrm>
              <a:off x="1824" y="3888"/>
              <a:ext cx="194" cy="233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10712" name="Rectangle 9"/>
            <p:cNvSpPr>
              <a:spLocks noChangeArrowheads="1"/>
            </p:cNvSpPr>
            <p:nvPr/>
          </p:nvSpPr>
          <p:spPr bwMode="auto">
            <a:xfrm>
              <a:off x="1584" y="3888"/>
              <a:ext cx="194" cy="233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10713" name="Rectangle 10"/>
            <p:cNvSpPr>
              <a:spLocks noChangeArrowheads="1"/>
            </p:cNvSpPr>
            <p:nvPr/>
          </p:nvSpPr>
          <p:spPr bwMode="auto">
            <a:xfrm>
              <a:off x="1344" y="3888"/>
              <a:ext cx="194" cy="233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10714" name="Rectangle 11"/>
            <p:cNvSpPr>
              <a:spLocks noChangeArrowheads="1"/>
            </p:cNvSpPr>
            <p:nvPr/>
          </p:nvSpPr>
          <p:spPr bwMode="auto">
            <a:xfrm>
              <a:off x="1056" y="3888"/>
              <a:ext cx="194" cy="233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10715" name="Rectangle 12"/>
            <p:cNvSpPr>
              <a:spLocks noChangeArrowheads="1"/>
            </p:cNvSpPr>
            <p:nvPr/>
          </p:nvSpPr>
          <p:spPr bwMode="auto">
            <a:xfrm>
              <a:off x="768" y="3888"/>
              <a:ext cx="194" cy="233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676400" y="2971800"/>
            <a:ext cx="6324600" cy="369888"/>
            <a:chOff x="1056" y="1968"/>
            <a:chExt cx="3984" cy="233"/>
          </a:xfrm>
        </p:grpSpPr>
        <p:sp>
          <p:nvSpPr>
            <p:cNvPr id="110701" name="Rectangle 14"/>
            <p:cNvSpPr>
              <a:spLocks noChangeArrowheads="1"/>
            </p:cNvSpPr>
            <p:nvPr/>
          </p:nvSpPr>
          <p:spPr bwMode="auto">
            <a:xfrm>
              <a:off x="4848" y="1968"/>
              <a:ext cx="192" cy="233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10702" name="Rectangle 15"/>
            <p:cNvSpPr>
              <a:spLocks noChangeArrowheads="1"/>
            </p:cNvSpPr>
            <p:nvPr/>
          </p:nvSpPr>
          <p:spPr bwMode="auto">
            <a:xfrm>
              <a:off x="4128" y="1968"/>
              <a:ext cx="189" cy="233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10703" name="Rectangle 16"/>
            <p:cNvSpPr>
              <a:spLocks noChangeArrowheads="1"/>
            </p:cNvSpPr>
            <p:nvPr/>
          </p:nvSpPr>
          <p:spPr bwMode="auto">
            <a:xfrm>
              <a:off x="3360" y="1968"/>
              <a:ext cx="189" cy="233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10704" name="Rectangle 17"/>
            <p:cNvSpPr>
              <a:spLocks noChangeArrowheads="1"/>
            </p:cNvSpPr>
            <p:nvPr/>
          </p:nvSpPr>
          <p:spPr bwMode="auto">
            <a:xfrm>
              <a:off x="2592" y="1968"/>
              <a:ext cx="189" cy="233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10705" name="Rectangle 18"/>
            <p:cNvSpPr>
              <a:spLocks noChangeArrowheads="1"/>
            </p:cNvSpPr>
            <p:nvPr/>
          </p:nvSpPr>
          <p:spPr bwMode="auto">
            <a:xfrm>
              <a:off x="1824" y="1968"/>
              <a:ext cx="189" cy="233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10706" name="Rectangle 19"/>
            <p:cNvSpPr>
              <a:spLocks noChangeArrowheads="1"/>
            </p:cNvSpPr>
            <p:nvPr/>
          </p:nvSpPr>
          <p:spPr bwMode="auto">
            <a:xfrm>
              <a:off x="1056" y="1968"/>
              <a:ext cx="189" cy="233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828800" y="1219200"/>
            <a:ext cx="6015038" cy="446088"/>
            <a:chOff x="1248" y="528"/>
            <a:chExt cx="3789" cy="281"/>
          </a:xfrm>
        </p:grpSpPr>
        <p:sp>
          <p:nvSpPr>
            <p:cNvPr id="110697" name="Rectangle 21"/>
            <p:cNvSpPr>
              <a:spLocks noChangeArrowheads="1"/>
            </p:cNvSpPr>
            <p:nvPr/>
          </p:nvSpPr>
          <p:spPr bwMode="auto">
            <a:xfrm>
              <a:off x="1248" y="576"/>
              <a:ext cx="189" cy="233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10698" name="Rectangle 22"/>
            <p:cNvSpPr>
              <a:spLocks noChangeArrowheads="1"/>
            </p:cNvSpPr>
            <p:nvPr/>
          </p:nvSpPr>
          <p:spPr bwMode="auto">
            <a:xfrm>
              <a:off x="2112" y="576"/>
              <a:ext cx="189" cy="233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10699" name="Rectangle 23"/>
            <p:cNvSpPr>
              <a:spLocks noChangeArrowheads="1"/>
            </p:cNvSpPr>
            <p:nvPr/>
          </p:nvSpPr>
          <p:spPr bwMode="auto">
            <a:xfrm>
              <a:off x="3600" y="528"/>
              <a:ext cx="189" cy="233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10700" name="Rectangle 24"/>
            <p:cNvSpPr>
              <a:spLocks noChangeArrowheads="1"/>
            </p:cNvSpPr>
            <p:nvPr/>
          </p:nvSpPr>
          <p:spPr bwMode="auto">
            <a:xfrm>
              <a:off x="4848" y="528"/>
              <a:ext cx="189" cy="233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110598" name="Group 126"/>
          <p:cNvGrpSpPr>
            <a:grpSpLocks/>
          </p:cNvGrpSpPr>
          <p:nvPr/>
        </p:nvGrpSpPr>
        <p:grpSpPr bwMode="auto">
          <a:xfrm>
            <a:off x="1219200" y="762000"/>
            <a:ext cx="6934200" cy="5243513"/>
            <a:chOff x="768" y="480"/>
            <a:chExt cx="4368" cy="3303"/>
          </a:xfrm>
        </p:grpSpPr>
        <p:sp>
          <p:nvSpPr>
            <p:cNvPr id="110599" name="Rectangle 127"/>
            <p:cNvSpPr>
              <a:spLocks noChangeArrowheads="1"/>
            </p:cNvSpPr>
            <p:nvPr/>
          </p:nvSpPr>
          <p:spPr bwMode="auto">
            <a:xfrm>
              <a:off x="814" y="1215"/>
              <a:ext cx="552" cy="461"/>
            </a:xfrm>
            <a:prstGeom prst="rect">
              <a:avLst/>
            </a:prstGeom>
            <a:noFill/>
            <a:ln w="28575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00" name="Text Box 128"/>
            <p:cNvSpPr txBox="1">
              <a:spLocks noChangeArrowheads="1"/>
            </p:cNvSpPr>
            <p:nvPr/>
          </p:nvSpPr>
          <p:spPr bwMode="auto">
            <a:xfrm>
              <a:off x="952" y="1215"/>
              <a:ext cx="3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36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01" name="Oval 129"/>
            <p:cNvSpPr>
              <a:spLocks noChangeArrowheads="1"/>
            </p:cNvSpPr>
            <p:nvPr/>
          </p:nvSpPr>
          <p:spPr bwMode="auto">
            <a:xfrm>
              <a:off x="1044" y="1123"/>
              <a:ext cx="92" cy="92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02" name="Line 130"/>
            <p:cNvSpPr>
              <a:spLocks noChangeShapeType="1"/>
            </p:cNvSpPr>
            <p:nvPr/>
          </p:nvSpPr>
          <p:spPr bwMode="auto">
            <a:xfrm flipV="1">
              <a:off x="1090" y="893"/>
              <a:ext cx="0" cy="23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3" name="Rectangle 131"/>
            <p:cNvSpPr>
              <a:spLocks noChangeArrowheads="1"/>
            </p:cNvSpPr>
            <p:nvPr/>
          </p:nvSpPr>
          <p:spPr bwMode="auto">
            <a:xfrm>
              <a:off x="1642" y="1215"/>
              <a:ext cx="551" cy="461"/>
            </a:xfrm>
            <a:prstGeom prst="rect">
              <a:avLst/>
            </a:prstGeom>
            <a:noFill/>
            <a:ln w="28575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04" name="Text Box 132"/>
            <p:cNvSpPr txBox="1">
              <a:spLocks noChangeArrowheads="1"/>
            </p:cNvSpPr>
            <p:nvPr/>
          </p:nvSpPr>
          <p:spPr bwMode="auto">
            <a:xfrm>
              <a:off x="1734" y="1215"/>
              <a:ext cx="3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  <a:endParaRPr lang="en-US" altLang="zh-CN" sz="36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05" name="Oval 133"/>
            <p:cNvSpPr>
              <a:spLocks noChangeArrowheads="1"/>
            </p:cNvSpPr>
            <p:nvPr/>
          </p:nvSpPr>
          <p:spPr bwMode="auto">
            <a:xfrm>
              <a:off x="1871" y="1123"/>
              <a:ext cx="92" cy="92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06" name="Line 134"/>
            <p:cNvSpPr>
              <a:spLocks noChangeShapeType="1"/>
            </p:cNvSpPr>
            <p:nvPr/>
          </p:nvSpPr>
          <p:spPr bwMode="auto">
            <a:xfrm flipV="1">
              <a:off x="1917" y="893"/>
              <a:ext cx="0" cy="23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7" name="Rectangle 135"/>
            <p:cNvSpPr>
              <a:spLocks noChangeArrowheads="1"/>
            </p:cNvSpPr>
            <p:nvPr/>
          </p:nvSpPr>
          <p:spPr bwMode="auto">
            <a:xfrm>
              <a:off x="3159" y="1169"/>
              <a:ext cx="552" cy="460"/>
            </a:xfrm>
            <a:prstGeom prst="rect">
              <a:avLst/>
            </a:prstGeom>
            <a:noFill/>
            <a:ln w="28575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08" name="Text Box 136"/>
            <p:cNvSpPr txBox="1">
              <a:spLocks noChangeArrowheads="1"/>
            </p:cNvSpPr>
            <p:nvPr/>
          </p:nvSpPr>
          <p:spPr bwMode="auto">
            <a:xfrm>
              <a:off x="3251" y="1169"/>
              <a:ext cx="3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  <a:endParaRPr lang="en-US" altLang="zh-CN" sz="36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09" name="Oval 137"/>
            <p:cNvSpPr>
              <a:spLocks noChangeArrowheads="1"/>
            </p:cNvSpPr>
            <p:nvPr/>
          </p:nvSpPr>
          <p:spPr bwMode="auto">
            <a:xfrm>
              <a:off x="3389" y="1077"/>
              <a:ext cx="92" cy="92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10" name="Line 138"/>
            <p:cNvSpPr>
              <a:spLocks noChangeShapeType="1"/>
            </p:cNvSpPr>
            <p:nvPr/>
          </p:nvSpPr>
          <p:spPr bwMode="auto">
            <a:xfrm flipV="1">
              <a:off x="3435" y="847"/>
              <a:ext cx="0" cy="23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1" name="Rectangle 139"/>
            <p:cNvSpPr>
              <a:spLocks noChangeArrowheads="1"/>
            </p:cNvSpPr>
            <p:nvPr/>
          </p:nvSpPr>
          <p:spPr bwMode="auto">
            <a:xfrm>
              <a:off x="4446" y="1169"/>
              <a:ext cx="552" cy="460"/>
            </a:xfrm>
            <a:prstGeom prst="rect">
              <a:avLst/>
            </a:prstGeom>
            <a:noFill/>
            <a:ln w="28575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12" name="Text Box 140"/>
            <p:cNvSpPr txBox="1">
              <a:spLocks noChangeArrowheads="1"/>
            </p:cNvSpPr>
            <p:nvPr/>
          </p:nvSpPr>
          <p:spPr bwMode="auto">
            <a:xfrm>
              <a:off x="4538" y="1169"/>
              <a:ext cx="3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&amp;</a:t>
              </a:r>
              <a:endParaRPr lang="en-US" altLang="zh-CN" sz="36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13" name="Oval 141"/>
            <p:cNvSpPr>
              <a:spLocks noChangeArrowheads="1"/>
            </p:cNvSpPr>
            <p:nvPr/>
          </p:nvSpPr>
          <p:spPr bwMode="auto">
            <a:xfrm>
              <a:off x="4676" y="1077"/>
              <a:ext cx="92" cy="92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14" name="Line 142"/>
            <p:cNvSpPr>
              <a:spLocks noChangeShapeType="1"/>
            </p:cNvSpPr>
            <p:nvPr/>
          </p:nvSpPr>
          <p:spPr bwMode="auto">
            <a:xfrm flipV="1">
              <a:off x="4722" y="847"/>
              <a:ext cx="0" cy="23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5" name="Rectangle 143"/>
            <p:cNvSpPr>
              <a:spLocks noChangeArrowheads="1"/>
            </p:cNvSpPr>
            <p:nvPr/>
          </p:nvSpPr>
          <p:spPr bwMode="auto">
            <a:xfrm>
              <a:off x="2331" y="2274"/>
              <a:ext cx="460" cy="323"/>
            </a:xfrm>
            <a:prstGeom prst="rect">
              <a:avLst/>
            </a:prstGeom>
            <a:noFill/>
            <a:ln w="28575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16" name="Oval 144"/>
            <p:cNvSpPr>
              <a:spLocks noChangeArrowheads="1"/>
            </p:cNvSpPr>
            <p:nvPr/>
          </p:nvSpPr>
          <p:spPr bwMode="auto">
            <a:xfrm>
              <a:off x="2515" y="2182"/>
              <a:ext cx="92" cy="92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17" name="Text Box 145"/>
            <p:cNvSpPr txBox="1">
              <a:spLocks noChangeArrowheads="1"/>
            </p:cNvSpPr>
            <p:nvPr/>
          </p:nvSpPr>
          <p:spPr bwMode="auto">
            <a:xfrm>
              <a:off x="2377" y="2160"/>
              <a:ext cx="46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&gt; 1</a:t>
              </a:r>
              <a:endParaRPr lang="en-US" altLang="zh-CN" sz="36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18" name="Line 146"/>
            <p:cNvSpPr>
              <a:spLocks noChangeShapeType="1"/>
            </p:cNvSpPr>
            <p:nvPr/>
          </p:nvSpPr>
          <p:spPr bwMode="auto">
            <a:xfrm flipH="1">
              <a:off x="2469" y="2458"/>
              <a:ext cx="92" cy="47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9" name="Rectangle 147"/>
            <p:cNvSpPr>
              <a:spLocks noChangeArrowheads="1"/>
            </p:cNvSpPr>
            <p:nvPr/>
          </p:nvSpPr>
          <p:spPr bwMode="auto">
            <a:xfrm>
              <a:off x="860" y="2274"/>
              <a:ext cx="460" cy="323"/>
            </a:xfrm>
            <a:prstGeom prst="rect">
              <a:avLst/>
            </a:prstGeom>
            <a:noFill/>
            <a:ln w="28575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20" name="Oval 148"/>
            <p:cNvSpPr>
              <a:spLocks noChangeArrowheads="1"/>
            </p:cNvSpPr>
            <p:nvPr/>
          </p:nvSpPr>
          <p:spPr bwMode="auto">
            <a:xfrm>
              <a:off x="1044" y="2182"/>
              <a:ext cx="92" cy="92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21" name="Text Box 149"/>
            <p:cNvSpPr txBox="1">
              <a:spLocks noChangeArrowheads="1"/>
            </p:cNvSpPr>
            <p:nvPr/>
          </p:nvSpPr>
          <p:spPr bwMode="auto">
            <a:xfrm>
              <a:off x="935" y="2160"/>
              <a:ext cx="46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&gt; 1</a:t>
              </a:r>
              <a:endParaRPr lang="en-US" altLang="zh-CN" sz="36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22" name="Line 150"/>
            <p:cNvSpPr>
              <a:spLocks noChangeShapeType="1"/>
            </p:cNvSpPr>
            <p:nvPr/>
          </p:nvSpPr>
          <p:spPr bwMode="auto">
            <a:xfrm flipH="1">
              <a:off x="998" y="2458"/>
              <a:ext cx="92" cy="47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23" name="Rectangle 151"/>
            <p:cNvSpPr>
              <a:spLocks noChangeArrowheads="1"/>
            </p:cNvSpPr>
            <p:nvPr/>
          </p:nvSpPr>
          <p:spPr bwMode="auto">
            <a:xfrm>
              <a:off x="3113" y="2274"/>
              <a:ext cx="460" cy="323"/>
            </a:xfrm>
            <a:prstGeom prst="rect">
              <a:avLst/>
            </a:prstGeom>
            <a:noFill/>
            <a:ln w="28575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24" name="Oval 152"/>
            <p:cNvSpPr>
              <a:spLocks noChangeArrowheads="1"/>
            </p:cNvSpPr>
            <p:nvPr/>
          </p:nvSpPr>
          <p:spPr bwMode="auto">
            <a:xfrm>
              <a:off x="3297" y="2182"/>
              <a:ext cx="92" cy="92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25" name="Text Box 153"/>
            <p:cNvSpPr txBox="1">
              <a:spLocks noChangeArrowheads="1"/>
            </p:cNvSpPr>
            <p:nvPr/>
          </p:nvSpPr>
          <p:spPr bwMode="auto">
            <a:xfrm>
              <a:off x="3159" y="2160"/>
              <a:ext cx="46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&gt; 1</a:t>
              </a:r>
              <a:endParaRPr lang="en-US" altLang="zh-CN" sz="36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26" name="Line 154"/>
            <p:cNvSpPr>
              <a:spLocks noChangeShapeType="1"/>
            </p:cNvSpPr>
            <p:nvPr/>
          </p:nvSpPr>
          <p:spPr bwMode="auto">
            <a:xfrm flipH="1">
              <a:off x="3251" y="2458"/>
              <a:ext cx="92" cy="47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27" name="Rectangle 155"/>
            <p:cNvSpPr>
              <a:spLocks noChangeArrowheads="1"/>
            </p:cNvSpPr>
            <p:nvPr/>
          </p:nvSpPr>
          <p:spPr bwMode="auto">
            <a:xfrm>
              <a:off x="3895" y="2274"/>
              <a:ext cx="459" cy="323"/>
            </a:xfrm>
            <a:prstGeom prst="rect">
              <a:avLst/>
            </a:prstGeom>
            <a:noFill/>
            <a:ln w="28575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28" name="Oval 156"/>
            <p:cNvSpPr>
              <a:spLocks noChangeArrowheads="1"/>
            </p:cNvSpPr>
            <p:nvPr/>
          </p:nvSpPr>
          <p:spPr bwMode="auto">
            <a:xfrm>
              <a:off x="4078" y="2182"/>
              <a:ext cx="92" cy="92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29" name="Text Box 157"/>
            <p:cNvSpPr txBox="1">
              <a:spLocks noChangeArrowheads="1"/>
            </p:cNvSpPr>
            <p:nvPr/>
          </p:nvSpPr>
          <p:spPr bwMode="auto">
            <a:xfrm>
              <a:off x="3941" y="2160"/>
              <a:ext cx="45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&gt; 1</a:t>
              </a:r>
              <a:endParaRPr lang="en-US" altLang="zh-CN" sz="36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30" name="Line 158"/>
            <p:cNvSpPr>
              <a:spLocks noChangeShapeType="1"/>
            </p:cNvSpPr>
            <p:nvPr/>
          </p:nvSpPr>
          <p:spPr bwMode="auto">
            <a:xfrm flipH="1">
              <a:off x="4033" y="2458"/>
              <a:ext cx="91" cy="47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1" name="Rectangle 159"/>
            <p:cNvSpPr>
              <a:spLocks noChangeArrowheads="1"/>
            </p:cNvSpPr>
            <p:nvPr/>
          </p:nvSpPr>
          <p:spPr bwMode="auto">
            <a:xfrm>
              <a:off x="4630" y="2274"/>
              <a:ext cx="460" cy="323"/>
            </a:xfrm>
            <a:prstGeom prst="rect">
              <a:avLst/>
            </a:prstGeom>
            <a:noFill/>
            <a:ln w="28575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32" name="Oval 160"/>
            <p:cNvSpPr>
              <a:spLocks noChangeArrowheads="1"/>
            </p:cNvSpPr>
            <p:nvPr/>
          </p:nvSpPr>
          <p:spPr bwMode="auto">
            <a:xfrm>
              <a:off x="4814" y="2182"/>
              <a:ext cx="92" cy="92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33" name="Text Box 161"/>
            <p:cNvSpPr txBox="1">
              <a:spLocks noChangeArrowheads="1"/>
            </p:cNvSpPr>
            <p:nvPr/>
          </p:nvSpPr>
          <p:spPr bwMode="auto">
            <a:xfrm>
              <a:off x="4676" y="2160"/>
              <a:ext cx="46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&gt; 1</a:t>
              </a:r>
              <a:endParaRPr lang="en-US" altLang="zh-CN" sz="36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34" name="Line 162"/>
            <p:cNvSpPr>
              <a:spLocks noChangeShapeType="1"/>
            </p:cNvSpPr>
            <p:nvPr/>
          </p:nvSpPr>
          <p:spPr bwMode="auto">
            <a:xfrm flipH="1">
              <a:off x="4768" y="2458"/>
              <a:ext cx="92" cy="47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5" name="Rectangle 163"/>
            <p:cNvSpPr>
              <a:spLocks noChangeArrowheads="1"/>
            </p:cNvSpPr>
            <p:nvPr/>
          </p:nvSpPr>
          <p:spPr bwMode="auto">
            <a:xfrm>
              <a:off x="1596" y="2274"/>
              <a:ext cx="459" cy="323"/>
            </a:xfrm>
            <a:prstGeom prst="rect">
              <a:avLst/>
            </a:prstGeom>
            <a:noFill/>
            <a:ln w="28575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36" name="Oval 164"/>
            <p:cNvSpPr>
              <a:spLocks noChangeArrowheads="1"/>
            </p:cNvSpPr>
            <p:nvPr/>
          </p:nvSpPr>
          <p:spPr bwMode="auto">
            <a:xfrm>
              <a:off x="1780" y="2182"/>
              <a:ext cx="91" cy="92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37" name="Text Box 165"/>
            <p:cNvSpPr txBox="1">
              <a:spLocks noChangeArrowheads="1"/>
            </p:cNvSpPr>
            <p:nvPr/>
          </p:nvSpPr>
          <p:spPr bwMode="auto">
            <a:xfrm>
              <a:off x="1642" y="2160"/>
              <a:ext cx="45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&gt; 1</a:t>
              </a:r>
              <a:endParaRPr lang="en-US" altLang="zh-CN" sz="36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38" name="Line 166"/>
            <p:cNvSpPr>
              <a:spLocks noChangeShapeType="1"/>
            </p:cNvSpPr>
            <p:nvPr/>
          </p:nvSpPr>
          <p:spPr bwMode="auto">
            <a:xfrm flipH="1">
              <a:off x="1734" y="2458"/>
              <a:ext cx="92" cy="47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9" name="Line 167"/>
            <p:cNvSpPr>
              <a:spLocks noChangeShapeType="1"/>
            </p:cNvSpPr>
            <p:nvPr/>
          </p:nvSpPr>
          <p:spPr bwMode="auto">
            <a:xfrm flipV="1">
              <a:off x="1090" y="1675"/>
              <a:ext cx="0" cy="507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0" name="Line 168"/>
            <p:cNvSpPr>
              <a:spLocks noChangeShapeType="1"/>
            </p:cNvSpPr>
            <p:nvPr/>
          </p:nvSpPr>
          <p:spPr bwMode="auto">
            <a:xfrm flipV="1">
              <a:off x="2561" y="1905"/>
              <a:ext cx="0" cy="277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1" name="Line 169"/>
            <p:cNvSpPr>
              <a:spLocks noChangeShapeType="1"/>
            </p:cNvSpPr>
            <p:nvPr/>
          </p:nvSpPr>
          <p:spPr bwMode="auto">
            <a:xfrm>
              <a:off x="3573" y="1629"/>
              <a:ext cx="0" cy="415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2" name="Line 170"/>
            <p:cNvSpPr>
              <a:spLocks noChangeShapeType="1"/>
            </p:cNvSpPr>
            <p:nvPr/>
          </p:nvSpPr>
          <p:spPr bwMode="auto">
            <a:xfrm>
              <a:off x="3573" y="2044"/>
              <a:ext cx="551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3" name="Line 171"/>
            <p:cNvSpPr>
              <a:spLocks noChangeShapeType="1"/>
            </p:cNvSpPr>
            <p:nvPr/>
          </p:nvSpPr>
          <p:spPr bwMode="auto">
            <a:xfrm>
              <a:off x="3343" y="1629"/>
              <a:ext cx="0" cy="553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4" name="Line 172"/>
            <p:cNvSpPr>
              <a:spLocks noChangeShapeType="1"/>
            </p:cNvSpPr>
            <p:nvPr/>
          </p:nvSpPr>
          <p:spPr bwMode="auto">
            <a:xfrm flipV="1">
              <a:off x="1826" y="1675"/>
              <a:ext cx="0" cy="507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5" name="Line 173"/>
            <p:cNvSpPr>
              <a:spLocks noChangeShapeType="1"/>
            </p:cNvSpPr>
            <p:nvPr/>
          </p:nvSpPr>
          <p:spPr bwMode="auto">
            <a:xfrm>
              <a:off x="2009" y="1675"/>
              <a:ext cx="0" cy="23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6" name="Line 174"/>
            <p:cNvSpPr>
              <a:spLocks noChangeShapeType="1"/>
            </p:cNvSpPr>
            <p:nvPr/>
          </p:nvSpPr>
          <p:spPr bwMode="auto">
            <a:xfrm>
              <a:off x="2009" y="1905"/>
              <a:ext cx="552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7" name="Line 175"/>
            <p:cNvSpPr>
              <a:spLocks noChangeShapeType="1"/>
            </p:cNvSpPr>
            <p:nvPr/>
          </p:nvSpPr>
          <p:spPr bwMode="auto">
            <a:xfrm flipV="1">
              <a:off x="4124" y="2044"/>
              <a:ext cx="0" cy="13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8" name="Line 176"/>
            <p:cNvSpPr>
              <a:spLocks noChangeShapeType="1"/>
            </p:cNvSpPr>
            <p:nvPr/>
          </p:nvSpPr>
          <p:spPr bwMode="auto">
            <a:xfrm flipV="1">
              <a:off x="4860" y="1629"/>
              <a:ext cx="0" cy="553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9" name="Line 177"/>
            <p:cNvSpPr>
              <a:spLocks noChangeShapeType="1"/>
            </p:cNvSpPr>
            <p:nvPr/>
          </p:nvSpPr>
          <p:spPr bwMode="auto">
            <a:xfrm>
              <a:off x="3343" y="1905"/>
              <a:ext cx="1379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50" name="Line 178"/>
            <p:cNvSpPr>
              <a:spLocks noChangeShapeType="1"/>
            </p:cNvSpPr>
            <p:nvPr/>
          </p:nvSpPr>
          <p:spPr bwMode="auto">
            <a:xfrm flipV="1">
              <a:off x="4722" y="1629"/>
              <a:ext cx="0" cy="276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51" name="Line 179"/>
            <p:cNvSpPr>
              <a:spLocks noChangeShapeType="1"/>
            </p:cNvSpPr>
            <p:nvPr/>
          </p:nvSpPr>
          <p:spPr bwMode="auto">
            <a:xfrm>
              <a:off x="1826" y="1767"/>
              <a:ext cx="2758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52" name="Line 180"/>
            <p:cNvSpPr>
              <a:spLocks noChangeShapeType="1"/>
            </p:cNvSpPr>
            <p:nvPr/>
          </p:nvSpPr>
          <p:spPr bwMode="auto">
            <a:xfrm flipV="1">
              <a:off x="4584" y="1629"/>
              <a:ext cx="0" cy="13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53" name="Line 181"/>
            <p:cNvSpPr>
              <a:spLocks noChangeShapeType="1"/>
            </p:cNvSpPr>
            <p:nvPr/>
          </p:nvSpPr>
          <p:spPr bwMode="auto">
            <a:xfrm>
              <a:off x="4952" y="2597"/>
              <a:ext cx="0" cy="829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54" name="Line 182"/>
            <p:cNvSpPr>
              <a:spLocks noChangeShapeType="1"/>
            </p:cNvSpPr>
            <p:nvPr/>
          </p:nvSpPr>
          <p:spPr bwMode="auto">
            <a:xfrm>
              <a:off x="952" y="2597"/>
              <a:ext cx="0" cy="829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55" name="Line 183"/>
            <p:cNvSpPr>
              <a:spLocks noChangeShapeType="1"/>
            </p:cNvSpPr>
            <p:nvPr/>
          </p:nvSpPr>
          <p:spPr bwMode="auto">
            <a:xfrm>
              <a:off x="1182" y="2597"/>
              <a:ext cx="0" cy="829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56" name="Line 184"/>
            <p:cNvSpPr>
              <a:spLocks noChangeShapeType="1"/>
            </p:cNvSpPr>
            <p:nvPr/>
          </p:nvSpPr>
          <p:spPr bwMode="auto">
            <a:xfrm>
              <a:off x="1688" y="2597"/>
              <a:ext cx="0" cy="23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57" name="Line 185"/>
            <p:cNvSpPr>
              <a:spLocks noChangeShapeType="1"/>
            </p:cNvSpPr>
            <p:nvPr/>
          </p:nvSpPr>
          <p:spPr bwMode="auto">
            <a:xfrm>
              <a:off x="1918" y="2597"/>
              <a:ext cx="0" cy="829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58" name="Line 186"/>
            <p:cNvSpPr>
              <a:spLocks noChangeShapeType="1"/>
            </p:cNvSpPr>
            <p:nvPr/>
          </p:nvSpPr>
          <p:spPr bwMode="auto">
            <a:xfrm>
              <a:off x="4722" y="2597"/>
              <a:ext cx="0" cy="552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59" name="Line 187"/>
            <p:cNvSpPr>
              <a:spLocks noChangeShapeType="1"/>
            </p:cNvSpPr>
            <p:nvPr/>
          </p:nvSpPr>
          <p:spPr bwMode="auto">
            <a:xfrm>
              <a:off x="4262" y="2597"/>
              <a:ext cx="0" cy="829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60" name="Line 188"/>
            <p:cNvSpPr>
              <a:spLocks noChangeShapeType="1"/>
            </p:cNvSpPr>
            <p:nvPr/>
          </p:nvSpPr>
          <p:spPr bwMode="auto">
            <a:xfrm>
              <a:off x="3435" y="2597"/>
              <a:ext cx="0" cy="829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61" name="Line 189"/>
            <p:cNvSpPr>
              <a:spLocks noChangeShapeType="1"/>
            </p:cNvSpPr>
            <p:nvPr/>
          </p:nvSpPr>
          <p:spPr bwMode="auto">
            <a:xfrm>
              <a:off x="2653" y="2597"/>
              <a:ext cx="0" cy="829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62" name="Line 190"/>
            <p:cNvSpPr>
              <a:spLocks noChangeShapeType="1"/>
            </p:cNvSpPr>
            <p:nvPr/>
          </p:nvSpPr>
          <p:spPr bwMode="auto">
            <a:xfrm>
              <a:off x="3205" y="2597"/>
              <a:ext cx="0" cy="23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63" name="Line 191"/>
            <p:cNvSpPr>
              <a:spLocks noChangeShapeType="1"/>
            </p:cNvSpPr>
            <p:nvPr/>
          </p:nvSpPr>
          <p:spPr bwMode="auto">
            <a:xfrm>
              <a:off x="1458" y="2827"/>
              <a:ext cx="1747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64" name="Line 192"/>
            <p:cNvSpPr>
              <a:spLocks noChangeShapeType="1"/>
            </p:cNvSpPr>
            <p:nvPr/>
          </p:nvSpPr>
          <p:spPr bwMode="auto">
            <a:xfrm>
              <a:off x="2423" y="2597"/>
              <a:ext cx="0" cy="36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65" name="Line 193"/>
            <p:cNvSpPr>
              <a:spLocks noChangeShapeType="1"/>
            </p:cNvSpPr>
            <p:nvPr/>
          </p:nvSpPr>
          <p:spPr bwMode="auto">
            <a:xfrm>
              <a:off x="952" y="3149"/>
              <a:ext cx="3770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66" name="Line 194"/>
            <p:cNvSpPr>
              <a:spLocks noChangeShapeType="1"/>
            </p:cNvSpPr>
            <p:nvPr/>
          </p:nvSpPr>
          <p:spPr bwMode="auto">
            <a:xfrm>
              <a:off x="4032" y="2597"/>
              <a:ext cx="0" cy="36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67" name="Line 195"/>
            <p:cNvSpPr>
              <a:spLocks noChangeShapeType="1"/>
            </p:cNvSpPr>
            <p:nvPr/>
          </p:nvSpPr>
          <p:spPr bwMode="auto">
            <a:xfrm>
              <a:off x="1688" y="2965"/>
              <a:ext cx="2344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68" name="Line 196"/>
            <p:cNvSpPr>
              <a:spLocks noChangeShapeType="1"/>
            </p:cNvSpPr>
            <p:nvPr/>
          </p:nvSpPr>
          <p:spPr bwMode="auto">
            <a:xfrm>
              <a:off x="1458" y="2827"/>
              <a:ext cx="0" cy="599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69" name="Line 197"/>
            <p:cNvSpPr>
              <a:spLocks noChangeShapeType="1"/>
            </p:cNvSpPr>
            <p:nvPr/>
          </p:nvSpPr>
          <p:spPr bwMode="auto">
            <a:xfrm>
              <a:off x="1688" y="2965"/>
              <a:ext cx="0" cy="461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0" name="Oval 198"/>
            <p:cNvSpPr>
              <a:spLocks noChangeArrowheads="1"/>
            </p:cNvSpPr>
            <p:nvPr/>
          </p:nvSpPr>
          <p:spPr bwMode="auto">
            <a:xfrm>
              <a:off x="920" y="3426"/>
              <a:ext cx="59" cy="59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110671" name="Group 199"/>
            <p:cNvGrpSpPr>
              <a:grpSpLocks/>
            </p:cNvGrpSpPr>
            <p:nvPr/>
          </p:nvGrpSpPr>
          <p:grpSpPr bwMode="auto">
            <a:xfrm>
              <a:off x="768" y="3456"/>
              <a:ext cx="4368" cy="327"/>
              <a:chOff x="720" y="3648"/>
              <a:chExt cx="4560" cy="341"/>
            </a:xfrm>
          </p:grpSpPr>
          <p:sp>
            <p:nvSpPr>
              <p:cNvPr id="110688" name="Text Box 200"/>
              <p:cNvSpPr txBox="1">
                <a:spLocks noChangeArrowheads="1"/>
              </p:cNvSpPr>
              <p:nvPr/>
            </p:nvSpPr>
            <p:spPr bwMode="auto">
              <a:xfrm>
                <a:off x="4896" y="3648"/>
                <a:ext cx="384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I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10689" name="Rectangle 201"/>
              <p:cNvSpPr>
                <a:spLocks noChangeArrowheads="1"/>
              </p:cNvSpPr>
              <p:nvPr/>
            </p:nvSpPr>
            <p:spPr bwMode="auto">
              <a:xfrm>
                <a:off x="4224" y="3648"/>
                <a:ext cx="349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I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10690" name="Rectangle 202"/>
              <p:cNvSpPr>
                <a:spLocks noChangeArrowheads="1"/>
              </p:cNvSpPr>
              <p:nvPr/>
            </p:nvSpPr>
            <p:spPr bwMode="auto">
              <a:xfrm>
                <a:off x="3360" y="3648"/>
                <a:ext cx="350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I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10691" name="Rectangle 203"/>
              <p:cNvSpPr>
                <a:spLocks noChangeArrowheads="1"/>
              </p:cNvSpPr>
              <p:nvPr/>
            </p:nvSpPr>
            <p:spPr bwMode="auto">
              <a:xfrm>
                <a:off x="2544" y="3648"/>
                <a:ext cx="350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I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10692" name="Rectangle 204"/>
              <p:cNvSpPr>
                <a:spLocks noChangeArrowheads="1"/>
              </p:cNvSpPr>
              <p:nvPr/>
            </p:nvSpPr>
            <p:spPr bwMode="auto">
              <a:xfrm>
                <a:off x="1776" y="3648"/>
                <a:ext cx="350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I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110693" name="Rectangle 205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50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I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110694" name="Rectangle 206"/>
              <p:cNvSpPr>
                <a:spLocks noChangeArrowheads="1"/>
              </p:cNvSpPr>
              <p:nvPr/>
            </p:nvSpPr>
            <p:spPr bwMode="auto">
              <a:xfrm>
                <a:off x="1296" y="3648"/>
                <a:ext cx="350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I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7</a:t>
                </a:r>
              </a:p>
            </p:txBody>
          </p:sp>
          <p:sp>
            <p:nvSpPr>
              <p:cNvPr id="110695" name="Rectangle 207"/>
              <p:cNvSpPr>
                <a:spLocks noChangeArrowheads="1"/>
              </p:cNvSpPr>
              <p:nvPr/>
            </p:nvSpPr>
            <p:spPr bwMode="auto">
              <a:xfrm>
                <a:off x="1008" y="3648"/>
                <a:ext cx="384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I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8</a:t>
                </a:r>
              </a:p>
            </p:txBody>
          </p:sp>
          <p:sp>
            <p:nvSpPr>
              <p:cNvPr id="110696" name="Rectangle 208"/>
              <p:cNvSpPr>
                <a:spLocks noChangeArrowheads="1"/>
              </p:cNvSpPr>
              <p:nvPr/>
            </p:nvSpPr>
            <p:spPr bwMode="auto">
              <a:xfrm>
                <a:off x="720" y="3648"/>
                <a:ext cx="350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 I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9</a:t>
                </a:r>
              </a:p>
            </p:txBody>
          </p:sp>
        </p:grpSp>
        <p:sp>
          <p:nvSpPr>
            <p:cNvPr id="212177" name="Rectangle 209"/>
            <p:cNvSpPr>
              <a:spLocks noChangeArrowheads="1"/>
            </p:cNvSpPr>
            <p:nvPr/>
          </p:nvSpPr>
          <p:spPr bwMode="auto">
            <a:xfrm>
              <a:off x="960" y="528"/>
              <a:ext cx="3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12178" name="Rectangle 210"/>
            <p:cNvSpPr>
              <a:spLocks noChangeArrowheads="1"/>
            </p:cNvSpPr>
            <p:nvPr/>
          </p:nvSpPr>
          <p:spPr bwMode="auto">
            <a:xfrm>
              <a:off x="1776" y="528"/>
              <a:ext cx="3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12179" name="Rectangle 211"/>
            <p:cNvSpPr>
              <a:spLocks noChangeArrowheads="1"/>
            </p:cNvSpPr>
            <p:nvPr/>
          </p:nvSpPr>
          <p:spPr bwMode="auto">
            <a:xfrm>
              <a:off x="3312" y="480"/>
              <a:ext cx="3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12180" name="Rectangle 212"/>
            <p:cNvSpPr>
              <a:spLocks noChangeArrowheads="1"/>
            </p:cNvSpPr>
            <p:nvPr/>
          </p:nvSpPr>
          <p:spPr bwMode="auto">
            <a:xfrm>
              <a:off x="4560" y="480"/>
              <a:ext cx="3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10676" name="Oval 213"/>
            <p:cNvSpPr>
              <a:spLocks noChangeArrowheads="1"/>
            </p:cNvSpPr>
            <p:nvPr/>
          </p:nvSpPr>
          <p:spPr bwMode="auto">
            <a:xfrm>
              <a:off x="1152" y="3429"/>
              <a:ext cx="59" cy="59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77" name="Oval 214"/>
            <p:cNvSpPr>
              <a:spLocks noChangeArrowheads="1"/>
            </p:cNvSpPr>
            <p:nvPr/>
          </p:nvSpPr>
          <p:spPr bwMode="auto">
            <a:xfrm>
              <a:off x="1428" y="3429"/>
              <a:ext cx="59" cy="59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78" name="Oval 215"/>
            <p:cNvSpPr>
              <a:spLocks noChangeArrowheads="1"/>
            </p:cNvSpPr>
            <p:nvPr/>
          </p:nvSpPr>
          <p:spPr bwMode="auto">
            <a:xfrm>
              <a:off x="1654" y="3429"/>
              <a:ext cx="59" cy="59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79" name="Oval 216"/>
            <p:cNvSpPr>
              <a:spLocks noChangeArrowheads="1"/>
            </p:cNvSpPr>
            <p:nvPr/>
          </p:nvSpPr>
          <p:spPr bwMode="auto">
            <a:xfrm>
              <a:off x="1895" y="3432"/>
              <a:ext cx="59" cy="59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80" name="Oval 217"/>
            <p:cNvSpPr>
              <a:spLocks noChangeArrowheads="1"/>
            </p:cNvSpPr>
            <p:nvPr/>
          </p:nvSpPr>
          <p:spPr bwMode="auto">
            <a:xfrm>
              <a:off x="2613" y="3429"/>
              <a:ext cx="59" cy="59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81" name="Oval 218"/>
            <p:cNvSpPr>
              <a:spLocks noChangeArrowheads="1"/>
            </p:cNvSpPr>
            <p:nvPr/>
          </p:nvSpPr>
          <p:spPr bwMode="auto">
            <a:xfrm>
              <a:off x="3408" y="3429"/>
              <a:ext cx="59" cy="59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82" name="Oval 219"/>
            <p:cNvSpPr>
              <a:spLocks noChangeArrowheads="1"/>
            </p:cNvSpPr>
            <p:nvPr/>
          </p:nvSpPr>
          <p:spPr bwMode="auto">
            <a:xfrm>
              <a:off x="4234" y="3429"/>
              <a:ext cx="59" cy="59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83" name="Oval 220"/>
            <p:cNvSpPr>
              <a:spLocks noChangeArrowheads="1"/>
            </p:cNvSpPr>
            <p:nvPr/>
          </p:nvSpPr>
          <p:spPr bwMode="auto">
            <a:xfrm>
              <a:off x="4919" y="3432"/>
              <a:ext cx="59" cy="59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84" name="Oval 221"/>
            <p:cNvSpPr>
              <a:spLocks noChangeArrowheads="1"/>
            </p:cNvSpPr>
            <p:nvPr/>
          </p:nvSpPr>
          <p:spPr bwMode="auto">
            <a:xfrm>
              <a:off x="1056" y="841"/>
              <a:ext cx="59" cy="59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85" name="Oval 222"/>
            <p:cNvSpPr>
              <a:spLocks noChangeArrowheads="1"/>
            </p:cNvSpPr>
            <p:nvPr/>
          </p:nvSpPr>
          <p:spPr bwMode="auto">
            <a:xfrm>
              <a:off x="1895" y="841"/>
              <a:ext cx="59" cy="59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86" name="Oval 223"/>
            <p:cNvSpPr>
              <a:spLocks noChangeArrowheads="1"/>
            </p:cNvSpPr>
            <p:nvPr/>
          </p:nvSpPr>
          <p:spPr bwMode="auto">
            <a:xfrm>
              <a:off x="3408" y="793"/>
              <a:ext cx="59" cy="59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0687" name="Oval 224"/>
            <p:cNvSpPr>
              <a:spLocks noChangeArrowheads="1"/>
            </p:cNvSpPr>
            <p:nvPr/>
          </p:nvSpPr>
          <p:spPr bwMode="auto">
            <a:xfrm>
              <a:off x="4688" y="793"/>
              <a:ext cx="59" cy="59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ChangeArrowheads="1"/>
          </p:cNvSpPr>
          <p:nvPr/>
        </p:nvSpPr>
        <p:spPr bwMode="auto">
          <a:xfrm>
            <a:off x="762000" y="776288"/>
            <a:ext cx="754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法二：</a:t>
            </a:r>
          </a:p>
        </p:txBody>
      </p:sp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3">
                  <p:embed/>
                </p:oleObj>
              </mc:Choice>
              <mc:Fallback>
                <p:oleObj name="Equation" r:id="rId2" imgW="114151" imgH="215619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1447800" y="1447800"/>
          <a:ext cx="35448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760" imgH="344520" progId="Equation.3">
                  <p:embed/>
                </p:oleObj>
              </mc:Choice>
              <mc:Fallback>
                <p:oleObj name="Equation" r:id="rId4" imgW="1625760" imgH="34452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47800"/>
                        <a:ext cx="3544888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1708150" y="2279650"/>
          <a:ext cx="58039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820960" imgH="344520" progId="Equation.3">
                  <p:embed/>
                </p:oleObj>
              </mc:Choice>
              <mc:Fallback>
                <p:oleObj name="公式" r:id="rId6" imgW="2820960" imgH="34452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2279650"/>
                        <a:ext cx="5803900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1725613" y="3117850"/>
          <a:ext cx="57689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792160" imgH="344520" progId="Equation.3">
                  <p:embed/>
                </p:oleObj>
              </mc:Choice>
              <mc:Fallback>
                <p:oleObj name="公式" r:id="rId8" imgW="2792160" imgH="34452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3117850"/>
                        <a:ext cx="576897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1585913" y="4084638"/>
          <a:ext cx="4065587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969920" imgH="727200" progId="Equation.3">
                  <p:embed/>
                </p:oleObj>
              </mc:Choice>
              <mc:Fallback>
                <p:oleObj name="公式" r:id="rId10" imgW="1969920" imgH="7272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4084638"/>
                        <a:ext cx="4065587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2057400" y="5821363"/>
            <a:ext cx="42830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>
                <a:latin typeface="宋体" pitchFamily="2" charset="-122"/>
                <a:ea typeface="华文楷体" pitchFamily="2" charset="-122"/>
              </a:rPr>
              <a:t>十键</a:t>
            </a:r>
            <a:r>
              <a:rPr lang="en-US" altLang="zh-CN" sz="2800" b="1">
                <a:latin typeface="Franklin Gothic Book" pitchFamily="34" charset="0"/>
                <a:ea typeface="华文楷体" pitchFamily="2" charset="-122"/>
              </a:rPr>
              <a:t>8421</a:t>
            </a:r>
            <a:r>
              <a:rPr lang="zh-CN" altLang="en-US" sz="2800" b="1">
                <a:latin typeface="宋体" pitchFamily="2" charset="-122"/>
                <a:ea typeface="华文楷体" pitchFamily="2" charset="-122"/>
              </a:rPr>
              <a:t>码编码器的逻辑图</a:t>
            </a:r>
          </a:p>
        </p:txBody>
      </p:sp>
      <p:grpSp>
        <p:nvGrpSpPr>
          <p:cNvPr id="112643" name="Group 3"/>
          <p:cNvGrpSpPr>
            <a:grpSpLocks/>
          </p:cNvGrpSpPr>
          <p:nvPr/>
        </p:nvGrpSpPr>
        <p:grpSpPr bwMode="auto">
          <a:xfrm>
            <a:off x="1152525" y="457200"/>
            <a:ext cx="6634163" cy="5445125"/>
            <a:chOff x="726" y="288"/>
            <a:chExt cx="4179" cy="3430"/>
          </a:xfrm>
        </p:grpSpPr>
        <p:grpSp>
          <p:nvGrpSpPr>
            <p:cNvPr id="112655" name="Group 4"/>
            <p:cNvGrpSpPr>
              <a:grpSpLocks/>
            </p:cNvGrpSpPr>
            <p:nvPr/>
          </p:nvGrpSpPr>
          <p:grpSpPr bwMode="auto">
            <a:xfrm>
              <a:off x="726" y="288"/>
              <a:ext cx="4179" cy="3430"/>
              <a:chOff x="726" y="288"/>
              <a:chExt cx="4179" cy="3430"/>
            </a:xfrm>
          </p:grpSpPr>
          <p:sp>
            <p:nvSpPr>
              <p:cNvPr id="112668" name="Rectangle 5"/>
              <p:cNvSpPr>
                <a:spLocks noChangeArrowheads="1"/>
              </p:cNvSpPr>
              <p:nvPr/>
            </p:nvSpPr>
            <p:spPr bwMode="auto">
              <a:xfrm>
                <a:off x="4503" y="288"/>
                <a:ext cx="40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>
                    <a:solidFill>
                      <a:srgbClr val="CC0000"/>
                    </a:solidFill>
                    <a:latin typeface="Franklin Gothic Book" pitchFamily="34" charset="0"/>
                    <a:ea typeface="华文楷体" pitchFamily="2" charset="-122"/>
                  </a:rPr>
                  <a:t>+5V</a:t>
                </a:r>
              </a:p>
            </p:txBody>
          </p:sp>
          <p:sp>
            <p:nvSpPr>
              <p:cNvPr id="112669" name="Rectangle 6"/>
              <p:cNvSpPr>
                <a:spLocks noChangeArrowheads="1"/>
              </p:cNvSpPr>
              <p:nvPr/>
            </p:nvSpPr>
            <p:spPr bwMode="auto">
              <a:xfrm>
                <a:off x="3953" y="778"/>
                <a:ext cx="160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latin typeface="Franklin Gothic Book" pitchFamily="34" charset="0"/>
                    <a:ea typeface="华文楷体" pitchFamily="2" charset="-122"/>
                  </a:rPr>
                  <a:t>&amp;</a:t>
                </a:r>
              </a:p>
            </p:txBody>
          </p:sp>
          <p:sp>
            <p:nvSpPr>
              <p:cNvPr id="112670" name="Rectangle 7"/>
              <p:cNvSpPr>
                <a:spLocks noChangeArrowheads="1"/>
              </p:cNvSpPr>
              <p:nvPr/>
            </p:nvSpPr>
            <p:spPr bwMode="auto">
              <a:xfrm>
                <a:off x="4526" y="868"/>
                <a:ext cx="21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Y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3</a:t>
                </a:r>
              </a:p>
            </p:txBody>
          </p:sp>
          <p:sp>
            <p:nvSpPr>
              <p:cNvPr id="112671" name="Rectangle 8"/>
              <p:cNvSpPr>
                <a:spLocks noChangeArrowheads="1"/>
              </p:cNvSpPr>
              <p:nvPr/>
            </p:nvSpPr>
            <p:spPr bwMode="auto">
              <a:xfrm>
                <a:off x="3953" y="1363"/>
                <a:ext cx="160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latin typeface="Franklin Gothic Book" pitchFamily="34" charset="0"/>
                    <a:ea typeface="华文楷体" pitchFamily="2" charset="-122"/>
                  </a:rPr>
                  <a:t>&amp;</a:t>
                </a:r>
              </a:p>
            </p:txBody>
          </p:sp>
          <p:sp>
            <p:nvSpPr>
              <p:cNvPr id="112672" name="Rectangle 9"/>
              <p:cNvSpPr>
                <a:spLocks noChangeArrowheads="1"/>
              </p:cNvSpPr>
              <p:nvPr/>
            </p:nvSpPr>
            <p:spPr bwMode="auto">
              <a:xfrm>
                <a:off x="4535" y="1464"/>
                <a:ext cx="21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Y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2</a:t>
                </a:r>
              </a:p>
            </p:txBody>
          </p:sp>
          <p:sp>
            <p:nvSpPr>
              <p:cNvPr id="112673" name="Rectangle 10"/>
              <p:cNvSpPr>
                <a:spLocks noChangeArrowheads="1"/>
              </p:cNvSpPr>
              <p:nvPr/>
            </p:nvSpPr>
            <p:spPr bwMode="auto">
              <a:xfrm>
                <a:off x="3953" y="1957"/>
                <a:ext cx="160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latin typeface="Franklin Gothic Book" pitchFamily="34" charset="0"/>
                    <a:ea typeface="华文楷体" pitchFamily="2" charset="-122"/>
                  </a:rPr>
                  <a:t>&amp;</a:t>
                </a:r>
              </a:p>
            </p:txBody>
          </p:sp>
          <p:sp>
            <p:nvSpPr>
              <p:cNvPr id="112674" name="Rectangle 11"/>
              <p:cNvSpPr>
                <a:spLocks noChangeArrowheads="1"/>
              </p:cNvSpPr>
              <p:nvPr/>
            </p:nvSpPr>
            <p:spPr bwMode="auto">
              <a:xfrm>
                <a:off x="4518" y="2044"/>
                <a:ext cx="21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Y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1</a:t>
                </a:r>
              </a:p>
            </p:txBody>
          </p:sp>
          <p:sp>
            <p:nvSpPr>
              <p:cNvPr id="112675" name="Rectangle 12"/>
              <p:cNvSpPr>
                <a:spLocks noChangeArrowheads="1"/>
              </p:cNvSpPr>
              <p:nvPr/>
            </p:nvSpPr>
            <p:spPr bwMode="auto">
              <a:xfrm>
                <a:off x="3953" y="2553"/>
                <a:ext cx="160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latin typeface="Franklin Gothic Book" pitchFamily="34" charset="0"/>
                    <a:ea typeface="华文楷体" pitchFamily="2" charset="-122"/>
                  </a:rPr>
                  <a:t>&amp;</a:t>
                </a:r>
              </a:p>
            </p:txBody>
          </p:sp>
          <p:sp>
            <p:nvSpPr>
              <p:cNvPr id="112676" name="Rectangle 13"/>
              <p:cNvSpPr>
                <a:spLocks noChangeArrowheads="1"/>
              </p:cNvSpPr>
              <p:nvPr/>
            </p:nvSpPr>
            <p:spPr bwMode="auto">
              <a:xfrm>
                <a:off x="4518" y="2633"/>
                <a:ext cx="21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Y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0</a:t>
                </a:r>
              </a:p>
            </p:txBody>
          </p:sp>
          <p:sp>
            <p:nvSpPr>
              <p:cNvPr id="112677" name="Rectangle 14"/>
              <p:cNvSpPr>
                <a:spLocks noChangeArrowheads="1"/>
              </p:cNvSpPr>
              <p:nvPr/>
            </p:nvSpPr>
            <p:spPr bwMode="auto">
              <a:xfrm>
                <a:off x="950" y="2956"/>
                <a:ext cx="13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i="1">
                    <a:solidFill>
                      <a:srgbClr val="CC0000"/>
                    </a:solidFill>
                    <a:latin typeface="Franklin Gothic Book" pitchFamily="34" charset="0"/>
                    <a:ea typeface="华文楷体" pitchFamily="2" charset="-122"/>
                  </a:rPr>
                  <a:t>I</a:t>
                </a:r>
                <a:r>
                  <a:rPr lang="en-US" altLang="zh-CN" b="1" baseline="-25000">
                    <a:solidFill>
                      <a:srgbClr val="CC0000"/>
                    </a:solidFill>
                    <a:latin typeface="Franklin Gothic Book" pitchFamily="34" charset="0"/>
                    <a:ea typeface="华文楷体" pitchFamily="2" charset="-122"/>
                  </a:rPr>
                  <a:t>0</a:t>
                </a:r>
              </a:p>
            </p:txBody>
          </p:sp>
          <p:sp>
            <p:nvSpPr>
              <p:cNvPr id="112678" name="Rectangle 15"/>
              <p:cNvSpPr>
                <a:spLocks noChangeArrowheads="1"/>
              </p:cNvSpPr>
              <p:nvPr/>
            </p:nvSpPr>
            <p:spPr bwMode="auto">
              <a:xfrm>
                <a:off x="1246" y="2956"/>
                <a:ext cx="13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i="1">
                    <a:solidFill>
                      <a:srgbClr val="CC0000"/>
                    </a:solidFill>
                    <a:latin typeface="Franklin Gothic Book" pitchFamily="34" charset="0"/>
                    <a:ea typeface="华文楷体" pitchFamily="2" charset="-122"/>
                  </a:rPr>
                  <a:t>I</a:t>
                </a:r>
                <a:r>
                  <a:rPr lang="en-US" altLang="zh-CN" b="1" baseline="-25000">
                    <a:solidFill>
                      <a:srgbClr val="CC0000"/>
                    </a:solidFill>
                    <a:latin typeface="Franklin Gothic Book" pitchFamily="34" charset="0"/>
                    <a:ea typeface="华文楷体" pitchFamily="2" charset="-122"/>
                  </a:rPr>
                  <a:t>1</a:t>
                </a:r>
              </a:p>
            </p:txBody>
          </p:sp>
          <p:sp>
            <p:nvSpPr>
              <p:cNvPr id="112679" name="Rectangle 16"/>
              <p:cNvSpPr>
                <a:spLocks noChangeArrowheads="1"/>
              </p:cNvSpPr>
              <p:nvPr/>
            </p:nvSpPr>
            <p:spPr bwMode="auto">
              <a:xfrm>
                <a:off x="1541" y="2956"/>
                <a:ext cx="13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i="1">
                    <a:solidFill>
                      <a:srgbClr val="CC0000"/>
                    </a:solidFill>
                    <a:latin typeface="Franklin Gothic Book" pitchFamily="34" charset="0"/>
                    <a:ea typeface="华文楷体" pitchFamily="2" charset="-122"/>
                  </a:rPr>
                  <a:t>I</a:t>
                </a:r>
                <a:r>
                  <a:rPr lang="en-US" altLang="zh-CN" b="1" baseline="-25000">
                    <a:solidFill>
                      <a:srgbClr val="CC0000"/>
                    </a:solidFill>
                    <a:latin typeface="Franklin Gothic Book" pitchFamily="34" charset="0"/>
                    <a:ea typeface="华文楷体" pitchFamily="2" charset="-122"/>
                  </a:rPr>
                  <a:t>2</a:t>
                </a:r>
              </a:p>
            </p:txBody>
          </p:sp>
          <p:sp>
            <p:nvSpPr>
              <p:cNvPr id="112680" name="Rectangle 17"/>
              <p:cNvSpPr>
                <a:spLocks noChangeArrowheads="1"/>
              </p:cNvSpPr>
              <p:nvPr/>
            </p:nvSpPr>
            <p:spPr bwMode="auto">
              <a:xfrm>
                <a:off x="1836" y="2956"/>
                <a:ext cx="13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i="1">
                    <a:solidFill>
                      <a:srgbClr val="CC0000"/>
                    </a:solidFill>
                    <a:latin typeface="Franklin Gothic Book" pitchFamily="34" charset="0"/>
                    <a:ea typeface="华文楷体" pitchFamily="2" charset="-122"/>
                  </a:rPr>
                  <a:t>I</a:t>
                </a:r>
                <a:r>
                  <a:rPr lang="en-US" altLang="zh-CN" b="1" baseline="-25000">
                    <a:solidFill>
                      <a:srgbClr val="CC0000"/>
                    </a:solidFill>
                    <a:latin typeface="Franklin Gothic Book" pitchFamily="34" charset="0"/>
                    <a:ea typeface="华文楷体" pitchFamily="2" charset="-122"/>
                  </a:rPr>
                  <a:t>3</a:t>
                </a:r>
              </a:p>
            </p:txBody>
          </p:sp>
          <p:sp>
            <p:nvSpPr>
              <p:cNvPr id="112681" name="Rectangle 18"/>
              <p:cNvSpPr>
                <a:spLocks noChangeArrowheads="1"/>
              </p:cNvSpPr>
              <p:nvPr/>
            </p:nvSpPr>
            <p:spPr bwMode="auto">
              <a:xfrm>
                <a:off x="2129" y="2956"/>
                <a:ext cx="13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i="1">
                    <a:solidFill>
                      <a:srgbClr val="CC0000"/>
                    </a:solidFill>
                    <a:latin typeface="Franklin Gothic Book" pitchFamily="34" charset="0"/>
                    <a:ea typeface="华文楷体" pitchFamily="2" charset="-122"/>
                  </a:rPr>
                  <a:t>I</a:t>
                </a:r>
                <a:r>
                  <a:rPr lang="en-US" altLang="zh-CN" b="1" baseline="-25000">
                    <a:solidFill>
                      <a:srgbClr val="CC0000"/>
                    </a:solidFill>
                    <a:latin typeface="Franklin Gothic Book" pitchFamily="34" charset="0"/>
                    <a:ea typeface="华文楷体" pitchFamily="2" charset="-122"/>
                  </a:rPr>
                  <a:t>4</a:t>
                </a:r>
              </a:p>
            </p:txBody>
          </p:sp>
          <p:sp>
            <p:nvSpPr>
              <p:cNvPr id="112682" name="Rectangle 19"/>
              <p:cNvSpPr>
                <a:spLocks noChangeArrowheads="1"/>
              </p:cNvSpPr>
              <p:nvPr/>
            </p:nvSpPr>
            <p:spPr bwMode="auto">
              <a:xfrm>
                <a:off x="2423" y="2956"/>
                <a:ext cx="13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i="1">
                    <a:solidFill>
                      <a:srgbClr val="CC0000"/>
                    </a:solidFill>
                    <a:latin typeface="Franklin Gothic Book" pitchFamily="34" charset="0"/>
                    <a:ea typeface="华文楷体" pitchFamily="2" charset="-122"/>
                  </a:rPr>
                  <a:t>I</a:t>
                </a:r>
                <a:r>
                  <a:rPr lang="en-US" altLang="zh-CN" b="1" baseline="-25000">
                    <a:solidFill>
                      <a:srgbClr val="CC0000"/>
                    </a:solidFill>
                    <a:latin typeface="Franklin Gothic Book" pitchFamily="34" charset="0"/>
                    <a:ea typeface="华文楷体" pitchFamily="2" charset="-122"/>
                  </a:rPr>
                  <a:t>5</a:t>
                </a:r>
              </a:p>
            </p:txBody>
          </p:sp>
          <p:sp>
            <p:nvSpPr>
              <p:cNvPr id="112683" name="Rectangle 20"/>
              <p:cNvSpPr>
                <a:spLocks noChangeArrowheads="1"/>
              </p:cNvSpPr>
              <p:nvPr/>
            </p:nvSpPr>
            <p:spPr bwMode="auto">
              <a:xfrm>
                <a:off x="2707" y="2956"/>
                <a:ext cx="13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i="1">
                    <a:solidFill>
                      <a:srgbClr val="CC0000"/>
                    </a:solidFill>
                    <a:latin typeface="Franklin Gothic Book" pitchFamily="34" charset="0"/>
                    <a:ea typeface="华文楷体" pitchFamily="2" charset="-122"/>
                  </a:rPr>
                  <a:t>I</a:t>
                </a:r>
                <a:r>
                  <a:rPr lang="en-US" altLang="zh-CN" b="1" baseline="-25000">
                    <a:solidFill>
                      <a:srgbClr val="CC0000"/>
                    </a:solidFill>
                    <a:latin typeface="Franklin Gothic Book" pitchFamily="34" charset="0"/>
                    <a:ea typeface="华文楷体" pitchFamily="2" charset="-122"/>
                  </a:rPr>
                  <a:t>6</a:t>
                </a:r>
              </a:p>
            </p:txBody>
          </p:sp>
          <p:sp>
            <p:nvSpPr>
              <p:cNvPr id="112684" name="Rectangle 21"/>
              <p:cNvSpPr>
                <a:spLocks noChangeArrowheads="1"/>
              </p:cNvSpPr>
              <p:nvPr/>
            </p:nvSpPr>
            <p:spPr bwMode="auto">
              <a:xfrm>
                <a:off x="3013" y="2956"/>
                <a:ext cx="13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i="1">
                    <a:solidFill>
                      <a:srgbClr val="CC0000"/>
                    </a:solidFill>
                    <a:latin typeface="Franklin Gothic Book" pitchFamily="34" charset="0"/>
                    <a:ea typeface="华文楷体" pitchFamily="2" charset="-122"/>
                  </a:rPr>
                  <a:t>I</a:t>
                </a:r>
                <a:r>
                  <a:rPr lang="en-US" altLang="zh-CN" b="1" baseline="-25000">
                    <a:solidFill>
                      <a:srgbClr val="CC0000"/>
                    </a:solidFill>
                    <a:latin typeface="Franklin Gothic Book" pitchFamily="34" charset="0"/>
                    <a:ea typeface="华文楷体" pitchFamily="2" charset="-122"/>
                  </a:rPr>
                  <a:t>7</a:t>
                </a:r>
              </a:p>
            </p:txBody>
          </p:sp>
          <p:sp>
            <p:nvSpPr>
              <p:cNvPr id="112685" name="Rectangle 22"/>
              <p:cNvSpPr>
                <a:spLocks noChangeArrowheads="1"/>
              </p:cNvSpPr>
              <p:nvPr/>
            </p:nvSpPr>
            <p:spPr bwMode="auto">
              <a:xfrm>
                <a:off x="3299" y="2956"/>
                <a:ext cx="13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i="1">
                    <a:solidFill>
                      <a:srgbClr val="CC0000"/>
                    </a:solidFill>
                    <a:latin typeface="Franklin Gothic Book" pitchFamily="34" charset="0"/>
                    <a:ea typeface="华文楷体" pitchFamily="2" charset="-122"/>
                  </a:rPr>
                  <a:t>I</a:t>
                </a:r>
                <a:r>
                  <a:rPr lang="en-US" altLang="zh-CN" b="1" baseline="-25000">
                    <a:solidFill>
                      <a:srgbClr val="CC0000"/>
                    </a:solidFill>
                    <a:latin typeface="Franklin Gothic Book" pitchFamily="34" charset="0"/>
                    <a:ea typeface="华文楷体" pitchFamily="2" charset="-122"/>
                  </a:rPr>
                  <a:t>8</a:t>
                </a:r>
              </a:p>
            </p:txBody>
          </p:sp>
          <p:sp>
            <p:nvSpPr>
              <p:cNvPr id="112686" name="Rectangle 23"/>
              <p:cNvSpPr>
                <a:spLocks noChangeArrowheads="1"/>
              </p:cNvSpPr>
              <p:nvPr/>
            </p:nvSpPr>
            <p:spPr bwMode="auto">
              <a:xfrm>
                <a:off x="3589" y="2956"/>
                <a:ext cx="13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i="1">
                    <a:solidFill>
                      <a:srgbClr val="CC0000"/>
                    </a:solidFill>
                    <a:latin typeface="Franklin Gothic Book" pitchFamily="34" charset="0"/>
                    <a:ea typeface="华文楷体" pitchFamily="2" charset="-122"/>
                  </a:rPr>
                  <a:t>I</a:t>
                </a:r>
                <a:r>
                  <a:rPr lang="en-US" altLang="zh-CN" b="1" baseline="-25000">
                    <a:solidFill>
                      <a:srgbClr val="CC0000"/>
                    </a:solidFill>
                    <a:latin typeface="Franklin Gothic Book" pitchFamily="34" charset="0"/>
                    <a:ea typeface="华文楷体" pitchFamily="2" charset="-122"/>
                  </a:rPr>
                  <a:t>9</a:t>
                </a:r>
              </a:p>
            </p:txBody>
          </p:sp>
          <p:sp>
            <p:nvSpPr>
              <p:cNvPr id="112687" name="Rectangle 24"/>
              <p:cNvSpPr>
                <a:spLocks noChangeArrowheads="1"/>
              </p:cNvSpPr>
              <p:nvPr/>
            </p:nvSpPr>
            <p:spPr bwMode="auto">
              <a:xfrm>
                <a:off x="3611" y="511"/>
                <a:ext cx="77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1K</a:t>
                </a:r>
                <a:r>
                  <a:rPr lang="en-US" altLang="zh-CN" b="1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  <a:sym typeface="Symbol" pitchFamily="18" charset="2"/>
                  </a:rPr>
                  <a:t></a:t>
                </a:r>
                <a:r>
                  <a:rPr lang="en-US" altLang="zh-CN" b="1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×10</a:t>
                </a:r>
              </a:p>
            </p:txBody>
          </p:sp>
          <p:sp>
            <p:nvSpPr>
              <p:cNvPr id="112688" name="Line 25"/>
              <p:cNvSpPr>
                <a:spLocks noChangeShapeType="1"/>
              </p:cNvSpPr>
              <p:nvPr/>
            </p:nvSpPr>
            <p:spPr bwMode="auto">
              <a:xfrm>
                <a:off x="907" y="421"/>
                <a:ext cx="3516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89" name="Line 26"/>
              <p:cNvSpPr>
                <a:spLocks noChangeShapeType="1"/>
              </p:cNvSpPr>
              <p:nvPr/>
            </p:nvSpPr>
            <p:spPr bwMode="auto">
              <a:xfrm>
                <a:off x="907" y="422"/>
                <a:ext cx="1" cy="1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90" name="Line 27"/>
              <p:cNvSpPr>
                <a:spLocks noChangeShapeType="1"/>
              </p:cNvSpPr>
              <p:nvPr/>
            </p:nvSpPr>
            <p:spPr bwMode="auto">
              <a:xfrm>
                <a:off x="907" y="762"/>
                <a:ext cx="1" cy="3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91" name="Line 28"/>
              <p:cNvSpPr>
                <a:spLocks noChangeShapeType="1"/>
              </p:cNvSpPr>
              <p:nvPr/>
            </p:nvSpPr>
            <p:spPr bwMode="auto">
              <a:xfrm>
                <a:off x="1203" y="762"/>
                <a:ext cx="1" cy="3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92" name="Line 29"/>
              <p:cNvSpPr>
                <a:spLocks noChangeShapeType="1"/>
              </p:cNvSpPr>
              <p:nvPr/>
            </p:nvSpPr>
            <p:spPr bwMode="auto">
              <a:xfrm>
                <a:off x="1203" y="422"/>
                <a:ext cx="1" cy="1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93" name="Line 30"/>
              <p:cNvSpPr>
                <a:spLocks noChangeShapeType="1"/>
              </p:cNvSpPr>
              <p:nvPr/>
            </p:nvSpPr>
            <p:spPr bwMode="auto">
              <a:xfrm>
                <a:off x="1498" y="762"/>
                <a:ext cx="1" cy="3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94" name="Line 31"/>
              <p:cNvSpPr>
                <a:spLocks noChangeShapeType="1"/>
              </p:cNvSpPr>
              <p:nvPr/>
            </p:nvSpPr>
            <p:spPr bwMode="auto">
              <a:xfrm>
                <a:off x="1498" y="422"/>
                <a:ext cx="1" cy="1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95" name="Line 32"/>
              <p:cNvSpPr>
                <a:spLocks noChangeShapeType="1"/>
              </p:cNvSpPr>
              <p:nvPr/>
            </p:nvSpPr>
            <p:spPr bwMode="auto">
              <a:xfrm>
                <a:off x="1793" y="762"/>
                <a:ext cx="0" cy="3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96" name="Line 33"/>
              <p:cNvSpPr>
                <a:spLocks noChangeShapeType="1"/>
              </p:cNvSpPr>
              <p:nvPr/>
            </p:nvSpPr>
            <p:spPr bwMode="auto">
              <a:xfrm>
                <a:off x="1793" y="422"/>
                <a:ext cx="0" cy="1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97" name="Line 34"/>
              <p:cNvSpPr>
                <a:spLocks noChangeShapeType="1"/>
              </p:cNvSpPr>
              <p:nvPr/>
            </p:nvSpPr>
            <p:spPr bwMode="auto">
              <a:xfrm>
                <a:off x="2085" y="762"/>
                <a:ext cx="1" cy="3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98" name="Line 35"/>
              <p:cNvSpPr>
                <a:spLocks noChangeShapeType="1"/>
              </p:cNvSpPr>
              <p:nvPr/>
            </p:nvSpPr>
            <p:spPr bwMode="auto">
              <a:xfrm>
                <a:off x="2085" y="422"/>
                <a:ext cx="1" cy="1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99" name="Line 36"/>
              <p:cNvSpPr>
                <a:spLocks noChangeShapeType="1"/>
              </p:cNvSpPr>
              <p:nvPr/>
            </p:nvSpPr>
            <p:spPr bwMode="auto">
              <a:xfrm>
                <a:off x="2379" y="762"/>
                <a:ext cx="1" cy="3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00" name="Line 37"/>
              <p:cNvSpPr>
                <a:spLocks noChangeShapeType="1"/>
              </p:cNvSpPr>
              <p:nvPr/>
            </p:nvSpPr>
            <p:spPr bwMode="auto">
              <a:xfrm>
                <a:off x="2379" y="422"/>
                <a:ext cx="1" cy="1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01" name="Line 38"/>
              <p:cNvSpPr>
                <a:spLocks noChangeShapeType="1"/>
              </p:cNvSpPr>
              <p:nvPr/>
            </p:nvSpPr>
            <p:spPr bwMode="auto">
              <a:xfrm>
                <a:off x="2664" y="762"/>
                <a:ext cx="1" cy="3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02" name="Line 39"/>
              <p:cNvSpPr>
                <a:spLocks noChangeShapeType="1"/>
              </p:cNvSpPr>
              <p:nvPr/>
            </p:nvSpPr>
            <p:spPr bwMode="auto">
              <a:xfrm>
                <a:off x="2664" y="422"/>
                <a:ext cx="1" cy="1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03" name="Line 40"/>
              <p:cNvSpPr>
                <a:spLocks noChangeShapeType="1"/>
              </p:cNvSpPr>
              <p:nvPr/>
            </p:nvSpPr>
            <p:spPr bwMode="auto">
              <a:xfrm>
                <a:off x="2968" y="762"/>
                <a:ext cx="1" cy="3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04" name="Line 41"/>
              <p:cNvSpPr>
                <a:spLocks noChangeShapeType="1"/>
              </p:cNvSpPr>
              <p:nvPr/>
            </p:nvSpPr>
            <p:spPr bwMode="auto">
              <a:xfrm>
                <a:off x="2968" y="422"/>
                <a:ext cx="1" cy="1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05" name="Line 42"/>
              <p:cNvSpPr>
                <a:spLocks noChangeShapeType="1"/>
              </p:cNvSpPr>
              <p:nvPr/>
            </p:nvSpPr>
            <p:spPr bwMode="auto">
              <a:xfrm>
                <a:off x="3256" y="762"/>
                <a:ext cx="1" cy="3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06" name="Line 43"/>
              <p:cNvSpPr>
                <a:spLocks noChangeShapeType="1"/>
              </p:cNvSpPr>
              <p:nvPr/>
            </p:nvSpPr>
            <p:spPr bwMode="auto">
              <a:xfrm>
                <a:off x="3256" y="422"/>
                <a:ext cx="1" cy="1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2707" name="Group 44"/>
              <p:cNvGrpSpPr>
                <a:grpSpLocks/>
              </p:cNvGrpSpPr>
              <p:nvPr/>
            </p:nvGrpSpPr>
            <p:grpSpPr bwMode="auto">
              <a:xfrm>
                <a:off x="871" y="533"/>
                <a:ext cx="2713" cy="215"/>
                <a:chOff x="796" y="684"/>
                <a:chExt cx="2919" cy="162"/>
              </a:xfrm>
            </p:grpSpPr>
            <p:sp>
              <p:nvSpPr>
                <p:cNvPr id="112812" name="Rectangle 45"/>
                <p:cNvSpPr>
                  <a:spLocks noChangeArrowheads="1"/>
                </p:cNvSpPr>
                <p:nvPr/>
              </p:nvSpPr>
              <p:spPr bwMode="auto">
                <a:xfrm>
                  <a:off x="796" y="684"/>
                  <a:ext cx="81" cy="16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Franklin Gothic Book" pitchFamily="34" charset="0"/>
                    <a:ea typeface="华文楷体" pitchFamily="2" charset="-122"/>
                  </a:endParaRPr>
                </a:p>
              </p:txBody>
            </p:sp>
            <p:sp>
              <p:nvSpPr>
                <p:cNvPr id="112813" name="Rectangle 46"/>
                <p:cNvSpPr>
                  <a:spLocks noChangeArrowheads="1"/>
                </p:cNvSpPr>
                <p:nvPr/>
              </p:nvSpPr>
              <p:spPr bwMode="auto">
                <a:xfrm>
                  <a:off x="1113" y="684"/>
                  <a:ext cx="81" cy="16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Franklin Gothic Book" pitchFamily="34" charset="0"/>
                    <a:ea typeface="华文楷体" pitchFamily="2" charset="-122"/>
                  </a:endParaRPr>
                </a:p>
              </p:txBody>
            </p:sp>
            <p:sp>
              <p:nvSpPr>
                <p:cNvPr id="112814" name="Rectangle 47"/>
                <p:cNvSpPr>
                  <a:spLocks noChangeArrowheads="1"/>
                </p:cNvSpPr>
                <p:nvPr/>
              </p:nvSpPr>
              <p:spPr bwMode="auto">
                <a:xfrm>
                  <a:off x="1429" y="684"/>
                  <a:ext cx="83" cy="16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Franklin Gothic Book" pitchFamily="34" charset="0"/>
                    <a:ea typeface="华文楷体" pitchFamily="2" charset="-122"/>
                  </a:endParaRPr>
                </a:p>
              </p:txBody>
            </p:sp>
            <p:sp>
              <p:nvSpPr>
                <p:cNvPr id="112815" name="Rectangle 48"/>
                <p:cNvSpPr>
                  <a:spLocks noChangeArrowheads="1"/>
                </p:cNvSpPr>
                <p:nvPr/>
              </p:nvSpPr>
              <p:spPr bwMode="auto">
                <a:xfrm>
                  <a:off x="1747" y="684"/>
                  <a:ext cx="83" cy="16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Franklin Gothic Book" pitchFamily="34" charset="0"/>
                    <a:ea typeface="华文楷体" pitchFamily="2" charset="-122"/>
                  </a:endParaRPr>
                </a:p>
              </p:txBody>
            </p:sp>
            <p:sp>
              <p:nvSpPr>
                <p:cNvPr id="112816" name="Rectangle 49"/>
                <p:cNvSpPr>
                  <a:spLocks noChangeArrowheads="1"/>
                </p:cNvSpPr>
                <p:nvPr/>
              </p:nvSpPr>
              <p:spPr bwMode="auto">
                <a:xfrm>
                  <a:off x="2060" y="684"/>
                  <a:ext cx="81" cy="16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Franklin Gothic Book" pitchFamily="34" charset="0"/>
                    <a:ea typeface="华文楷体" pitchFamily="2" charset="-122"/>
                  </a:endParaRPr>
                </a:p>
              </p:txBody>
            </p:sp>
            <p:sp>
              <p:nvSpPr>
                <p:cNvPr id="112817" name="Rectangle 50"/>
                <p:cNvSpPr>
                  <a:spLocks noChangeArrowheads="1"/>
                </p:cNvSpPr>
                <p:nvPr/>
              </p:nvSpPr>
              <p:spPr bwMode="auto">
                <a:xfrm>
                  <a:off x="2378" y="684"/>
                  <a:ext cx="81" cy="16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Franklin Gothic Book" pitchFamily="34" charset="0"/>
                    <a:ea typeface="华文楷体" pitchFamily="2" charset="-122"/>
                  </a:endParaRPr>
                </a:p>
              </p:txBody>
            </p:sp>
            <p:sp>
              <p:nvSpPr>
                <p:cNvPr id="112818" name="Rectangle 51"/>
                <p:cNvSpPr>
                  <a:spLocks noChangeArrowheads="1"/>
                </p:cNvSpPr>
                <p:nvPr/>
              </p:nvSpPr>
              <p:spPr bwMode="auto">
                <a:xfrm>
                  <a:off x="2685" y="684"/>
                  <a:ext cx="83" cy="16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Franklin Gothic Book" pitchFamily="34" charset="0"/>
                    <a:ea typeface="华文楷体" pitchFamily="2" charset="-122"/>
                  </a:endParaRPr>
                </a:p>
              </p:txBody>
            </p:sp>
            <p:sp>
              <p:nvSpPr>
                <p:cNvPr id="112819" name="Rectangle 52"/>
                <p:cNvSpPr>
                  <a:spLocks noChangeArrowheads="1"/>
                </p:cNvSpPr>
                <p:nvPr/>
              </p:nvSpPr>
              <p:spPr bwMode="auto">
                <a:xfrm>
                  <a:off x="3013" y="684"/>
                  <a:ext cx="81" cy="16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Franklin Gothic Book" pitchFamily="34" charset="0"/>
                    <a:ea typeface="华文楷体" pitchFamily="2" charset="-122"/>
                  </a:endParaRPr>
                </a:p>
              </p:txBody>
            </p:sp>
            <p:sp>
              <p:nvSpPr>
                <p:cNvPr id="112820" name="Rectangle 53"/>
                <p:cNvSpPr>
                  <a:spLocks noChangeArrowheads="1"/>
                </p:cNvSpPr>
                <p:nvPr/>
              </p:nvSpPr>
              <p:spPr bwMode="auto">
                <a:xfrm>
                  <a:off x="3320" y="684"/>
                  <a:ext cx="81" cy="16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Franklin Gothic Book" pitchFamily="34" charset="0"/>
                    <a:ea typeface="华文楷体" pitchFamily="2" charset="-122"/>
                  </a:endParaRPr>
                </a:p>
              </p:txBody>
            </p:sp>
            <p:sp>
              <p:nvSpPr>
                <p:cNvPr id="112821" name="Rectangle 54"/>
                <p:cNvSpPr>
                  <a:spLocks noChangeArrowheads="1"/>
                </p:cNvSpPr>
                <p:nvPr/>
              </p:nvSpPr>
              <p:spPr bwMode="auto">
                <a:xfrm>
                  <a:off x="3634" y="684"/>
                  <a:ext cx="81" cy="16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Franklin Gothic Book" pitchFamily="34" charset="0"/>
                    <a:ea typeface="华文楷体" pitchFamily="2" charset="-122"/>
                  </a:endParaRPr>
                </a:p>
              </p:txBody>
            </p:sp>
          </p:grpSp>
          <p:sp>
            <p:nvSpPr>
              <p:cNvPr id="112708" name="Line 55"/>
              <p:cNvSpPr>
                <a:spLocks noChangeShapeType="1"/>
              </p:cNvSpPr>
              <p:nvPr/>
            </p:nvSpPr>
            <p:spPr bwMode="auto">
              <a:xfrm>
                <a:off x="3547" y="762"/>
                <a:ext cx="0" cy="3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09" name="Line 56"/>
              <p:cNvSpPr>
                <a:spLocks noChangeShapeType="1"/>
              </p:cNvSpPr>
              <p:nvPr/>
            </p:nvSpPr>
            <p:spPr bwMode="auto">
              <a:xfrm>
                <a:off x="3547" y="422"/>
                <a:ext cx="0" cy="1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10" name="Freeform 57"/>
              <p:cNvSpPr>
                <a:spLocks/>
              </p:cNvSpPr>
              <p:nvPr/>
            </p:nvSpPr>
            <p:spPr bwMode="auto">
              <a:xfrm>
                <a:off x="4423" y="398"/>
                <a:ext cx="49" cy="49"/>
              </a:xfrm>
              <a:custGeom>
                <a:avLst/>
                <a:gdLst>
                  <a:gd name="T0" fmla="*/ 16 w 52"/>
                  <a:gd name="T1" fmla="*/ 8 h 52"/>
                  <a:gd name="T2" fmla="*/ 13 w 52"/>
                  <a:gd name="T3" fmla="*/ 6 h 52"/>
                  <a:gd name="T4" fmla="*/ 8 w 52"/>
                  <a:gd name="T5" fmla="*/ 0 h 52"/>
                  <a:gd name="T6" fmla="*/ 6 w 52"/>
                  <a:gd name="T7" fmla="*/ 6 h 52"/>
                  <a:gd name="T8" fmla="*/ 0 w 52"/>
                  <a:gd name="T9" fmla="*/ 8 h 52"/>
                  <a:gd name="T10" fmla="*/ 6 w 52"/>
                  <a:gd name="T11" fmla="*/ 13 h 52"/>
                  <a:gd name="T12" fmla="*/ 8 w 52"/>
                  <a:gd name="T13" fmla="*/ 16 h 52"/>
                  <a:gd name="T14" fmla="*/ 13 w 52"/>
                  <a:gd name="T15" fmla="*/ 13 h 52"/>
                  <a:gd name="T16" fmla="*/ 16 w 52"/>
                  <a:gd name="T17" fmla="*/ 8 h 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2"/>
                  <a:gd name="T28" fmla="*/ 0 h 52"/>
                  <a:gd name="T29" fmla="*/ 52 w 52"/>
                  <a:gd name="T30" fmla="*/ 52 h 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2" h="52">
                    <a:moveTo>
                      <a:pt x="52" y="26"/>
                    </a:moveTo>
                    <a:lnTo>
                      <a:pt x="43" y="6"/>
                    </a:lnTo>
                    <a:lnTo>
                      <a:pt x="26" y="0"/>
                    </a:lnTo>
                    <a:lnTo>
                      <a:pt x="6" y="6"/>
                    </a:lnTo>
                    <a:lnTo>
                      <a:pt x="0" y="26"/>
                    </a:lnTo>
                    <a:lnTo>
                      <a:pt x="6" y="43"/>
                    </a:lnTo>
                    <a:lnTo>
                      <a:pt x="26" y="52"/>
                    </a:lnTo>
                    <a:lnTo>
                      <a:pt x="43" y="43"/>
                    </a:lnTo>
                    <a:lnTo>
                      <a:pt x="52" y="2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11" name="Rectangle 58"/>
              <p:cNvSpPr>
                <a:spLocks noChangeArrowheads="1"/>
              </p:cNvSpPr>
              <p:nvPr/>
            </p:nvSpPr>
            <p:spPr bwMode="auto">
              <a:xfrm>
                <a:off x="3846" y="798"/>
                <a:ext cx="307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12712" name="Freeform 59"/>
              <p:cNvSpPr>
                <a:spLocks/>
              </p:cNvSpPr>
              <p:nvPr/>
            </p:nvSpPr>
            <p:spPr bwMode="auto">
              <a:xfrm>
                <a:off x="4153" y="990"/>
                <a:ext cx="50" cy="49"/>
              </a:xfrm>
              <a:custGeom>
                <a:avLst/>
                <a:gdLst>
                  <a:gd name="T0" fmla="*/ 17 w 53"/>
                  <a:gd name="T1" fmla="*/ 6 h 53"/>
                  <a:gd name="T2" fmla="*/ 14 w 53"/>
                  <a:gd name="T3" fmla="*/ 6 h 53"/>
                  <a:gd name="T4" fmla="*/ 8 w 53"/>
                  <a:gd name="T5" fmla="*/ 0 h 53"/>
                  <a:gd name="T6" fmla="*/ 8 w 53"/>
                  <a:gd name="T7" fmla="*/ 6 h 53"/>
                  <a:gd name="T8" fmla="*/ 0 w 53"/>
                  <a:gd name="T9" fmla="*/ 6 h 53"/>
                  <a:gd name="T10" fmla="*/ 8 w 53"/>
                  <a:gd name="T11" fmla="*/ 8 h 53"/>
                  <a:gd name="T12" fmla="*/ 8 w 53"/>
                  <a:gd name="T13" fmla="*/ 11 h 53"/>
                  <a:gd name="T14" fmla="*/ 14 w 53"/>
                  <a:gd name="T15" fmla="*/ 8 h 53"/>
                  <a:gd name="T16" fmla="*/ 17 w 53"/>
                  <a:gd name="T17" fmla="*/ 6 h 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3"/>
                  <a:gd name="T28" fmla="*/ 0 h 53"/>
                  <a:gd name="T29" fmla="*/ 53 w 53"/>
                  <a:gd name="T30" fmla="*/ 53 h 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3" h="53">
                    <a:moveTo>
                      <a:pt x="53" y="27"/>
                    </a:moveTo>
                    <a:lnTo>
                      <a:pt x="46" y="7"/>
                    </a:lnTo>
                    <a:lnTo>
                      <a:pt x="27" y="0"/>
                    </a:lnTo>
                    <a:lnTo>
                      <a:pt x="9" y="7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27" y="53"/>
                    </a:lnTo>
                    <a:lnTo>
                      <a:pt x="46" y="44"/>
                    </a:lnTo>
                    <a:lnTo>
                      <a:pt x="53" y="2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13" name="Line 60"/>
              <p:cNvSpPr>
                <a:spLocks noChangeShapeType="1"/>
              </p:cNvSpPr>
              <p:nvPr/>
            </p:nvSpPr>
            <p:spPr bwMode="auto">
              <a:xfrm>
                <a:off x="4203" y="1015"/>
                <a:ext cx="222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14" name="Freeform 61"/>
              <p:cNvSpPr>
                <a:spLocks/>
              </p:cNvSpPr>
              <p:nvPr/>
            </p:nvSpPr>
            <p:spPr bwMode="auto">
              <a:xfrm>
                <a:off x="4425" y="990"/>
                <a:ext cx="48" cy="49"/>
              </a:xfrm>
              <a:custGeom>
                <a:avLst/>
                <a:gdLst>
                  <a:gd name="T0" fmla="*/ 10 w 52"/>
                  <a:gd name="T1" fmla="*/ 6 h 53"/>
                  <a:gd name="T2" fmla="*/ 8 w 52"/>
                  <a:gd name="T3" fmla="*/ 6 h 53"/>
                  <a:gd name="T4" fmla="*/ 6 w 52"/>
                  <a:gd name="T5" fmla="*/ 0 h 53"/>
                  <a:gd name="T6" fmla="*/ 6 w 52"/>
                  <a:gd name="T7" fmla="*/ 6 h 53"/>
                  <a:gd name="T8" fmla="*/ 0 w 52"/>
                  <a:gd name="T9" fmla="*/ 6 h 53"/>
                  <a:gd name="T10" fmla="*/ 6 w 52"/>
                  <a:gd name="T11" fmla="*/ 8 h 53"/>
                  <a:gd name="T12" fmla="*/ 6 w 52"/>
                  <a:gd name="T13" fmla="*/ 11 h 53"/>
                  <a:gd name="T14" fmla="*/ 8 w 52"/>
                  <a:gd name="T15" fmla="*/ 8 h 53"/>
                  <a:gd name="T16" fmla="*/ 10 w 52"/>
                  <a:gd name="T17" fmla="*/ 6 h 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2"/>
                  <a:gd name="T28" fmla="*/ 0 h 53"/>
                  <a:gd name="T29" fmla="*/ 52 w 52"/>
                  <a:gd name="T30" fmla="*/ 53 h 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2" h="53">
                    <a:moveTo>
                      <a:pt x="52" y="27"/>
                    </a:moveTo>
                    <a:lnTo>
                      <a:pt x="44" y="7"/>
                    </a:lnTo>
                    <a:lnTo>
                      <a:pt x="26" y="0"/>
                    </a:lnTo>
                    <a:lnTo>
                      <a:pt x="9" y="7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26" y="53"/>
                    </a:lnTo>
                    <a:lnTo>
                      <a:pt x="44" y="44"/>
                    </a:lnTo>
                    <a:lnTo>
                      <a:pt x="52" y="2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15" name="Line 62"/>
              <p:cNvSpPr>
                <a:spLocks noChangeShapeType="1"/>
              </p:cNvSpPr>
              <p:nvPr/>
            </p:nvSpPr>
            <p:spPr bwMode="auto">
              <a:xfrm>
                <a:off x="4203" y="1597"/>
                <a:ext cx="222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16" name="Rectangle 63"/>
              <p:cNvSpPr>
                <a:spLocks noChangeArrowheads="1"/>
              </p:cNvSpPr>
              <p:nvPr/>
            </p:nvSpPr>
            <p:spPr bwMode="auto">
              <a:xfrm>
                <a:off x="3846" y="1381"/>
                <a:ext cx="307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12717" name="Freeform 64"/>
              <p:cNvSpPr>
                <a:spLocks/>
              </p:cNvSpPr>
              <p:nvPr/>
            </p:nvSpPr>
            <p:spPr bwMode="auto">
              <a:xfrm>
                <a:off x="4153" y="1572"/>
                <a:ext cx="50" cy="49"/>
              </a:xfrm>
              <a:custGeom>
                <a:avLst/>
                <a:gdLst>
                  <a:gd name="T0" fmla="*/ 17 w 53"/>
                  <a:gd name="T1" fmla="*/ 6 h 53"/>
                  <a:gd name="T2" fmla="*/ 14 w 53"/>
                  <a:gd name="T3" fmla="*/ 6 h 53"/>
                  <a:gd name="T4" fmla="*/ 8 w 53"/>
                  <a:gd name="T5" fmla="*/ 0 h 53"/>
                  <a:gd name="T6" fmla="*/ 8 w 53"/>
                  <a:gd name="T7" fmla="*/ 6 h 53"/>
                  <a:gd name="T8" fmla="*/ 0 w 53"/>
                  <a:gd name="T9" fmla="*/ 6 h 53"/>
                  <a:gd name="T10" fmla="*/ 8 w 53"/>
                  <a:gd name="T11" fmla="*/ 9 h 53"/>
                  <a:gd name="T12" fmla="*/ 8 w 53"/>
                  <a:gd name="T13" fmla="*/ 11 h 53"/>
                  <a:gd name="T14" fmla="*/ 14 w 53"/>
                  <a:gd name="T15" fmla="*/ 9 h 53"/>
                  <a:gd name="T16" fmla="*/ 17 w 53"/>
                  <a:gd name="T17" fmla="*/ 6 h 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3"/>
                  <a:gd name="T28" fmla="*/ 0 h 53"/>
                  <a:gd name="T29" fmla="*/ 53 w 53"/>
                  <a:gd name="T30" fmla="*/ 53 h 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3" h="53">
                    <a:moveTo>
                      <a:pt x="53" y="26"/>
                    </a:moveTo>
                    <a:lnTo>
                      <a:pt x="46" y="9"/>
                    </a:lnTo>
                    <a:lnTo>
                      <a:pt x="27" y="0"/>
                    </a:lnTo>
                    <a:lnTo>
                      <a:pt x="9" y="9"/>
                    </a:lnTo>
                    <a:lnTo>
                      <a:pt x="0" y="26"/>
                    </a:lnTo>
                    <a:lnTo>
                      <a:pt x="9" y="46"/>
                    </a:lnTo>
                    <a:lnTo>
                      <a:pt x="27" y="53"/>
                    </a:lnTo>
                    <a:lnTo>
                      <a:pt x="46" y="46"/>
                    </a:lnTo>
                    <a:lnTo>
                      <a:pt x="53" y="2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18" name="Freeform 65"/>
              <p:cNvSpPr>
                <a:spLocks/>
              </p:cNvSpPr>
              <p:nvPr/>
            </p:nvSpPr>
            <p:spPr bwMode="auto">
              <a:xfrm>
                <a:off x="4425" y="1572"/>
                <a:ext cx="48" cy="49"/>
              </a:xfrm>
              <a:custGeom>
                <a:avLst/>
                <a:gdLst>
                  <a:gd name="T0" fmla="*/ 10 w 52"/>
                  <a:gd name="T1" fmla="*/ 6 h 53"/>
                  <a:gd name="T2" fmla="*/ 8 w 52"/>
                  <a:gd name="T3" fmla="*/ 6 h 53"/>
                  <a:gd name="T4" fmla="*/ 6 w 52"/>
                  <a:gd name="T5" fmla="*/ 0 h 53"/>
                  <a:gd name="T6" fmla="*/ 6 w 52"/>
                  <a:gd name="T7" fmla="*/ 6 h 53"/>
                  <a:gd name="T8" fmla="*/ 0 w 52"/>
                  <a:gd name="T9" fmla="*/ 6 h 53"/>
                  <a:gd name="T10" fmla="*/ 6 w 52"/>
                  <a:gd name="T11" fmla="*/ 9 h 53"/>
                  <a:gd name="T12" fmla="*/ 6 w 52"/>
                  <a:gd name="T13" fmla="*/ 11 h 53"/>
                  <a:gd name="T14" fmla="*/ 8 w 52"/>
                  <a:gd name="T15" fmla="*/ 9 h 53"/>
                  <a:gd name="T16" fmla="*/ 10 w 52"/>
                  <a:gd name="T17" fmla="*/ 6 h 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2"/>
                  <a:gd name="T28" fmla="*/ 0 h 53"/>
                  <a:gd name="T29" fmla="*/ 52 w 52"/>
                  <a:gd name="T30" fmla="*/ 53 h 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2" h="53">
                    <a:moveTo>
                      <a:pt x="52" y="26"/>
                    </a:moveTo>
                    <a:lnTo>
                      <a:pt x="44" y="9"/>
                    </a:lnTo>
                    <a:lnTo>
                      <a:pt x="26" y="0"/>
                    </a:lnTo>
                    <a:lnTo>
                      <a:pt x="9" y="9"/>
                    </a:lnTo>
                    <a:lnTo>
                      <a:pt x="0" y="26"/>
                    </a:lnTo>
                    <a:lnTo>
                      <a:pt x="9" y="46"/>
                    </a:lnTo>
                    <a:lnTo>
                      <a:pt x="26" y="53"/>
                    </a:lnTo>
                    <a:lnTo>
                      <a:pt x="44" y="46"/>
                    </a:lnTo>
                    <a:lnTo>
                      <a:pt x="52" y="2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19" name="Line 66"/>
              <p:cNvSpPr>
                <a:spLocks noChangeShapeType="1"/>
              </p:cNvSpPr>
              <p:nvPr/>
            </p:nvSpPr>
            <p:spPr bwMode="auto">
              <a:xfrm>
                <a:off x="4203" y="2189"/>
                <a:ext cx="222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20" name="Rectangle 67"/>
              <p:cNvSpPr>
                <a:spLocks noChangeArrowheads="1"/>
              </p:cNvSpPr>
              <p:nvPr/>
            </p:nvSpPr>
            <p:spPr bwMode="auto">
              <a:xfrm>
                <a:off x="3846" y="1974"/>
                <a:ext cx="307" cy="4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12721" name="Freeform 68"/>
              <p:cNvSpPr>
                <a:spLocks/>
              </p:cNvSpPr>
              <p:nvPr/>
            </p:nvSpPr>
            <p:spPr bwMode="auto">
              <a:xfrm>
                <a:off x="4153" y="2166"/>
                <a:ext cx="50" cy="48"/>
              </a:xfrm>
              <a:custGeom>
                <a:avLst/>
                <a:gdLst>
                  <a:gd name="T0" fmla="*/ 17 w 53"/>
                  <a:gd name="T1" fmla="*/ 6 h 52"/>
                  <a:gd name="T2" fmla="*/ 14 w 53"/>
                  <a:gd name="T3" fmla="*/ 6 h 52"/>
                  <a:gd name="T4" fmla="*/ 8 w 53"/>
                  <a:gd name="T5" fmla="*/ 0 h 52"/>
                  <a:gd name="T6" fmla="*/ 8 w 53"/>
                  <a:gd name="T7" fmla="*/ 6 h 52"/>
                  <a:gd name="T8" fmla="*/ 0 w 53"/>
                  <a:gd name="T9" fmla="*/ 6 h 52"/>
                  <a:gd name="T10" fmla="*/ 8 w 53"/>
                  <a:gd name="T11" fmla="*/ 8 h 52"/>
                  <a:gd name="T12" fmla="*/ 8 w 53"/>
                  <a:gd name="T13" fmla="*/ 10 h 52"/>
                  <a:gd name="T14" fmla="*/ 14 w 53"/>
                  <a:gd name="T15" fmla="*/ 8 h 52"/>
                  <a:gd name="T16" fmla="*/ 17 w 53"/>
                  <a:gd name="T17" fmla="*/ 6 h 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3"/>
                  <a:gd name="T28" fmla="*/ 0 h 52"/>
                  <a:gd name="T29" fmla="*/ 53 w 53"/>
                  <a:gd name="T30" fmla="*/ 52 h 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3" h="52">
                    <a:moveTo>
                      <a:pt x="53" y="26"/>
                    </a:moveTo>
                    <a:lnTo>
                      <a:pt x="46" y="8"/>
                    </a:lnTo>
                    <a:lnTo>
                      <a:pt x="27" y="0"/>
                    </a:lnTo>
                    <a:lnTo>
                      <a:pt x="9" y="8"/>
                    </a:lnTo>
                    <a:lnTo>
                      <a:pt x="0" y="26"/>
                    </a:lnTo>
                    <a:lnTo>
                      <a:pt x="9" y="46"/>
                    </a:lnTo>
                    <a:lnTo>
                      <a:pt x="27" y="52"/>
                    </a:lnTo>
                    <a:lnTo>
                      <a:pt x="46" y="46"/>
                    </a:lnTo>
                    <a:lnTo>
                      <a:pt x="53" y="2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22" name="Freeform 69"/>
              <p:cNvSpPr>
                <a:spLocks/>
              </p:cNvSpPr>
              <p:nvPr/>
            </p:nvSpPr>
            <p:spPr bwMode="auto">
              <a:xfrm>
                <a:off x="4425" y="2166"/>
                <a:ext cx="48" cy="48"/>
              </a:xfrm>
              <a:custGeom>
                <a:avLst/>
                <a:gdLst>
                  <a:gd name="T0" fmla="*/ 10 w 52"/>
                  <a:gd name="T1" fmla="*/ 6 h 52"/>
                  <a:gd name="T2" fmla="*/ 8 w 52"/>
                  <a:gd name="T3" fmla="*/ 6 h 52"/>
                  <a:gd name="T4" fmla="*/ 6 w 52"/>
                  <a:gd name="T5" fmla="*/ 0 h 52"/>
                  <a:gd name="T6" fmla="*/ 6 w 52"/>
                  <a:gd name="T7" fmla="*/ 6 h 52"/>
                  <a:gd name="T8" fmla="*/ 0 w 52"/>
                  <a:gd name="T9" fmla="*/ 6 h 52"/>
                  <a:gd name="T10" fmla="*/ 6 w 52"/>
                  <a:gd name="T11" fmla="*/ 8 h 52"/>
                  <a:gd name="T12" fmla="*/ 6 w 52"/>
                  <a:gd name="T13" fmla="*/ 10 h 52"/>
                  <a:gd name="T14" fmla="*/ 8 w 52"/>
                  <a:gd name="T15" fmla="*/ 8 h 52"/>
                  <a:gd name="T16" fmla="*/ 10 w 52"/>
                  <a:gd name="T17" fmla="*/ 6 h 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2"/>
                  <a:gd name="T28" fmla="*/ 0 h 52"/>
                  <a:gd name="T29" fmla="*/ 52 w 52"/>
                  <a:gd name="T30" fmla="*/ 52 h 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2" h="52">
                    <a:moveTo>
                      <a:pt x="52" y="26"/>
                    </a:moveTo>
                    <a:lnTo>
                      <a:pt x="44" y="8"/>
                    </a:lnTo>
                    <a:lnTo>
                      <a:pt x="26" y="0"/>
                    </a:lnTo>
                    <a:lnTo>
                      <a:pt x="9" y="8"/>
                    </a:lnTo>
                    <a:lnTo>
                      <a:pt x="0" y="26"/>
                    </a:lnTo>
                    <a:lnTo>
                      <a:pt x="9" y="46"/>
                    </a:lnTo>
                    <a:lnTo>
                      <a:pt x="26" y="52"/>
                    </a:lnTo>
                    <a:lnTo>
                      <a:pt x="44" y="46"/>
                    </a:lnTo>
                    <a:lnTo>
                      <a:pt x="52" y="2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23" name="Line 70"/>
              <p:cNvSpPr>
                <a:spLocks noChangeShapeType="1"/>
              </p:cNvSpPr>
              <p:nvPr/>
            </p:nvSpPr>
            <p:spPr bwMode="auto">
              <a:xfrm>
                <a:off x="4203" y="2788"/>
                <a:ext cx="222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24" name="Rectangle 71"/>
              <p:cNvSpPr>
                <a:spLocks noChangeArrowheads="1"/>
              </p:cNvSpPr>
              <p:nvPr/>
            </p:nvSpPr>
            <p:spPr bwMode="auto">
              <a:xfrm>
                <a:off x="3846" y="2572"/>
                <a:ext cx="307" cy="4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12725" name="Freeform 72"/>
              <p:cNvSpPr>
                <a:spLocks/>
              </p:cNvSpPr>
              <p:nvPr/>
            </p:nvSpPr>
            <p:spPr bwMode="auto">
              <a:xfrm>
                <a:off x="4153" y="2764"/>
                <a:ext cx="50" cy="49"/>
              </a:xfrm>
              <a:custGeom>
                <a:avLst/>
                <a:gdLst>
                  <a:gd name="T0" fmla="*/ 17 w 53"/>
                  <a:gd name="T1" fmla="*/ 8 h 52"/>
                  <a:gd name="T2" fmla="*/ 14 w 53"/>
                  <a:gd name="T3" fmla="*/ 6 h 52"/>
                  <a:gd name="T4" fmla="*/ 8 w 53"/>
                  <a:gd name="T5" fmla="*/ 0 h 52"/>
                  <a:gd name="T6" fmla="*/ 8 w 53"/>
                  <a:gd name="T7" fmla="*/ 6 h 52"/>
                  <a:gd name="T8" fmla="*/ 0 w 53"/>
                  <a:gd name="T9" fmla="*/ 8 h 52"/>
                  <a:gd name="T10" fmla="*/ 8 w 53"/>
                  <a:gd name="T11" fmla="*/ 13 h 52"/>
                  <a:gd name="T12" fmla="*/ 8 w 53"/>
                  <a:gd name="T13" fmla="*/ 16 h 52"/>
                  <a:gd name="T14" fmla="*/ 14 w 53"/>
                  <a:gd name="T15" fmla="*/ 13 h 52"/>
                  <a:gd name="T16" fmla="*/ 17 w 53"/>
                  <a:gd name="T17" fmla="*/ 8 h 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3"/>
                  <a:gd name="T28" fmla="*/ 0 h 52"/>
                  <a:gd name="T29" fmla="*/ 53 w 53"/>
                  <a:gd name="T30" fmla="*/ 52 h 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3" h="52">
                    <a:moveTo>
                      <a:pt x="53" y="26"/>
                    </a:moveTo>
                    <a:lnTo>
                      <a:pt x="46" y="6"/>
                    </a:lnTo>
                    <a:lnTo>
                      <a:pt x="27" y="0"/>
                    </a:lnTo>
                    <a:lnTo>
                      <a:pt x="9" y="6"/>
                    </a:lnTo>
                    <a:lnTo>
                      <a:pt x="0" y="26"/>
                    </a:lnTo>
                    <a:lnTo>
                      <a:pt x="9" y="44"/>
                    </a:lnTo>
                    <a:lnTo>
                      <a:pt x="27" y="52"/>
                    </a:lnTo>
                    <a:lnTo>
                      <a:pt x="46" y="44"/>
                    </a:lnTo>
                    <a:lnTo>
                      <a:pt x="53" y="2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26" name="Freeform 73"/>
              <p:cNvSpPr>
                <a:spLocks/>
              </p:cNvSpPr>
              <p:nvPr/>
            </p:nvSpPr>
            <p:spPr bwMode="auto">
              <a:xfrm>
                <a:off x="4425" y="2764"/>
                <a:ext cx="48" cy="49"/>
              </a:xfrm>
              <a:custGeom>
                <a:avLst/>
                <a:gdLst>
                  <a:gd name="T0" fmla="*/ 10 w 52"/>
                  <a:gd name="T1" fmla="*/ 8 h 52"/>
                  <a:gd name="T2" fmla="*/ 8 w 52"/>
                  <a:gd name="T3" fmla="*/ 6 h 52"/>
                  <a:gd name="T4" fmla="*/ 6 w 52"/>
                  <a:gd name="T5" fmla="*/ 0 h 52"/>
                  <a:gd name="T6" fmla="*/ 6 w 52"/>
                  <a:gd name="T7" fmla="*/ 6 h 52"/>
                  <a:gd name="T8" fmla="*/ 0 w 52"/>
                  <a:gd name="T9" fmla="*/ 8 h 52"/>
                  <a:gd name="T10" fmla="*/ 6 w 52"/>
                  <a:gd name="T11" fmla="*/ 13 h 52"/>
                  <a:gd name="T12" fmla="*/ 6 w 52"/>
                  <a:gd name="T13" fmla="*/ 16 h 52"/>
                  <a:gd name="T14" fmla="*/ 8 w 52"/>
                  <a:gd name="T15" fmla="*/ 13 h 52"/>
                  <a:gd name="T16" fmla="*/ 10 w 52"/>
                  <a:gd name="T17" fmla="*/ 8 h 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2"/>
                  <a:gd name="T28" fmla="*/ 0 h 52"/>
                  <a:gd name="T29" fmla="*/ 52 w 52"/>
                  <a:gd name="T30" fmla="*/ 52 h 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2" h="52">
                    <a:moveTo>
                      <a:pt x="52" y="26"/>
                    </a:moveTo>
                    <a:lnTo>
                      <a:pt x="44" y="6"/>
                    </a:lnTo>
                    <a:lnTo>
                      <a:pt x="26" y="0"/>
                    </a:lnTo>
                    <a:lnTo>
                      <a:pt x="9" y="6"/>
                    </a:lnTo>
                    <a:lnTo>
                      <a:pt x="0" y="26"/>
                    </a:lnTo>
                    <a:lnTo>
                      <a:pt x="9" y="44"/>
                    </a:lnTo>
                    <a:lnTo>
                      <a:pt x="26" y="52"/>
                    </a:lnTo>
                    <a:lnTo>
                      <a:pt x="44" y="44"/>
                    </a:lnTo>
                    <a:lnTo>
                      <a:pt x="52" y="2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27" name="Line 74"/>
              <p:cNvSpPr>
                <a:spLocks noChangeShapeType="1"/>
              </p:cNvSpPr>
              <p:nvPr/>
            </p:nvSpPr>
            <p:spPr bwMode="auto">
              <a:xfrm>
                <a:off x="907" y="1097"/>
                <a:ext cx="1" cy="20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28" name="Line 75"/>
              <p:cNvSpPr>
                <a:spLocks noChangeShapeType="1"/>
              </p:cNvSpPr>
              <p:nvPr/>
            </p:nvSpPr>
            <p:spPr bwMode="auto">
              <a:xfrm>
                <a:off x="1203" y="1097"/>
                <a:ext cx="1" cy="20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29" name="Line 76"/>
              <p:cNvSpPr>
                <a:spLocks noChangeShapeType="1"/>
              </p:cNvSpPr>
              <p:nvPr/>
            </p:nvSpPr>
            <p:spPr bwMode="auto">
              <a:xfrm>
                <a:off x="1498" y="1097"/>
                <a:ext cx="1" cy="20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30" name="Line 77"/>
              <p:cNvSpPr>
                <a:spLocks noChangeShapeType="1"/>
              </p:cNvSpPr>
              <p:nvPr/>
            </p:nvSpPr>
            <p:spPr bwMode="auto">
              <a:xfrm>
                <a:off x="1793" y="1097"/>
                <a:ext cx="0" cy="20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31" name="Line 78"/>
              <p:cNvSpPr>
                <a:spLocks noChangeShapeType="1"/>
              </p:cNvSpPr>
              <p:nvPr/>
            </p:nvSpPr>
            <p:spPr bwMode="auto">
              <a:xfrm>
                <a:off x="2085" y="1097"/>
                <a:ext cx="1" cy="20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32" name="Line 79"/>
              <p:cNvSpPr>
                <a:spLocks noChangeShapeType="1"/>
              </p:cNvSpPr>
              <p:nvPr/>
            </p:nvSpPr>
            <p:spPr bwMode="auto">
              <a:xfrm>
                <a:off x="2379" y="1097"/>
                <a:ext cx="1" cy="20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33" name="Line 80"/>
              <p:cNvSpPr>
                <a:spLocks noChangeShapeType="1"/>
              </p:cNvSpPr>
              <p:nvPr/>
            </p:nvSpPr>
            <p:spPr bwMode="auto">
              <a:xfrm>
                <a:off x="2664" y="1097"/>
                <a:ext cx="1" cy="20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34" name="Line 81"/>
              <p:cNvSpPr>
                <a:spLocks noChangeShapeType="1"/>
              </p:cNvSpPr>
              <p:nvPr/>
            </p:nvSpPr>
            <p:spPr bwMode="auto">
              <a:xfrm>
                <a:off x="2968" y="1097"/>
                <a:ext cx="1" cy="20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35" name="Line 82"/>
              <p:cNvSpPr>
                <a:spLocks noChangeShapeType="1"/>
              </p:cNvSpPr>
              <p:nvPr/>
            </p:nvSpPr>
            <p:spPr bwMode="auto">
              <a:xfrm>
                <a:off x="3256" y="1097"/>
                <a:ext cx="1" cy="20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36" name="Line 83"/>
              <p:cNvSpPr>
                <a:spLocks noChangeShapeType="1"/>
              </p:cNvSpPr>
              <p:nvPr/>
            </p:nvSpPr>
            <p:spPr bwMode="auto">
              <a:xfrm>
                <a:off x="3547" y="1097"/>
                <a:ext cx="0" cy="20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37" name="Line 84"/>
              <p:cNvSpPr>
                <a:spLocks noChangeShapeType="1"/>
              </p:cNvSpPr>
              <p:nvPr/>
            </p:nvSpPr>
            <p:spPr bwMode="auto">
              <a:xfrm flipH="1">
                <a:off x="1203" y="2916"/>
                <a:ext cx="2643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38" name="Line 85"/>
              <p:cNvSpPr>
                <a:spLocks noChangeShapeType="1"/>
              </p:cNvSpPr>
              <p:nvPr/>
            </p:nvSpPr>
            <p:spPr bwMode="auto">
              <a:xfrm flipH="1">
                <a:off x="1793" y="2843"/>
                <a:ext cx="2053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39" name="Line 86"/>
              <p:cNvSpPr>
                <a:spLocks noChangeShapeType="1"/>
              </p:cNvSpPr>
              <p:nvPr/>
            </p:nvSpPr>
            <p:spPr bwMode="auto">
              <a:xfrm flipH="1">
                <a:off x="2379" y="2770"/>
                <a:ext cx="1467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40" name="Line 87"/>
              <p:cNvSpPr>
                <a:spLocks noChangeShapeType="1"/>
              </p:cNvSpPr>
              <p:nvPr/>
            </p:nvSpPr>
            <p:spPr bwMode="auto">
              <a:xfrm flipH="1">
                <a:off x="2968" y="2697"/>
                <a:ext cx="87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41" name="Line 88"/>
              <p:cNvSpPr>
                <a:spLocks noChangeShapeType="1"/>
              </p:cNvSpPr>
              <p:nvPr/>
            </p:nvSpPr>
            <p:spPr bwMode="auto">
              <a:xfrm flipH="1">
                <a:off x="3547" y="2609"/>
                <a:ext cx="29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42" name="Line 89"/>
              <p:cNvSpPr>
                <a:spLocks noChangeShapeType="1"/>
              </p:cNvSpPr>
              <p:nvPr/>
            </p:nvSpPr>
            <p:spPr bwMode="auto">
              <a:xfrm flipH="1">
                <a:off x="1498" y="2332"/>
                <a:ext cx="234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43" name="Line 90"/>
              <p:cNvSpPr>
                <a:spLocks noChangeShapeType="1"/>
              </p:cNvSpPr>
              <p:nvPr/>
            </p:nvSpPr>
            <p:spPr bwMode="auto">
              <a:xfrm flipH="1">
                <a:off x="1793" y="2230"/>
                <a:ext cx="2053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44" name="Line 91"/>
              <p:cNvSpPr>
                <a:spLocks noChangeShapeType="1"/>
              </p:cNvSpPr>
              <p:nvPr/>
            </p:nvSpPr>
            <p:spPr bwMode="auto">
              <a:xfrm flipH="1">
                <a:off x="2664" y="2129"/>
                <a:ext cx="118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45" name="Line 92"/>
              <p:cNvSpPr>
                <a:spLocks noChangeShapeType="1"/>
              </p:cNvSpPr>
              <p:nvPr/>
            </p:nvSpPr>
            <p:spPr bwMode="auto">
              <a:xfrm flipH="1">
                <a:off x="2968" y="2041"/>
                <a:ext cx="87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46" name="Line 93"/>
              <p:cNvSpPr>
                <a:spLocks noChangeShapeType="1"/>
              </p:cNvSpPr>
              <p:nvPr/>
            </p:nvSpPr>
            <p:spPr bwMode="auto">
              <a:xfrm flipH="1">
                <a:off x="2085" y="1750"/>
                <a:ext cx="176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47" name="Line 94"/>
              <p:cNvSpPr>
                <a:spLocks noChangeShapeType="1"/>
              </p:cNvSpPr>
              <p:nvPr/>
            </p:nvSpPr>
            <p:spPr bwMode="auto">
              <a:xfrm flipH="1">
                <a:off x="2379" y="1625"/>
                <a:ext cx="1467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48" name="Line 95"/>
              <p:cNvSpPr>
                <a:spLocks noChangeShapeType="1"/>
              </p:cNvSpPr>
              <p:nvPr/>
            </p:nvSpPr>
            <p:spPr bwMode="auto">
              <a:xfrm flipH="1">
                <a:off x="2664" y="1524"/>
                <a:ext cx="118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49" name="Line 96"/>
              <p:cNvSpPr>
                <a:spLocks noChangeShapeType="1"/>
              </p:cNvSpPr>
              <p:nvPr/>
            </p:nvSpPr>
            <p:spPr bwMode="auto">
              <a:xfrm flipH="1">
                <a:off x="2968" y="1428"/>
                <a:ext cx="87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50" name="Line 97"/>
              <p:cNvSpPr>
                <a:spLocks noChangeShapeType="1"/>
              </p:cNvSpPr>
              <p:nvPr/>
            </p:nvSpPr>
            <p:spPr bwMode="auto">
              <a:xfrm flipH="1">
                <a:off x="3256" y="1123"/>
                <a:ext cx="59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51" name="Line 98"/>
              <p:cNvSpPr>
                <a:spLocks noChangeShapeType="1"/>
              </p:cNvSpPr>
              <p:nvPr/>
            </p:nvSpPr>
            <p:spPr bwMode="auto">
              <a:xfrm flipH="1">
                <a:off x="3547" y="874"/>
                <a:ext cx="2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52" name="Rectangle 99"/>
              <p:cNvSpPr>
                <a:spLocks noChangeArrowheads="1"/>
              </p:cNvSpPr>
              <p:nvPr/>
            </p:nvSpPr>
            <p:spPr bwMode="auto">
              <a:xfrm>
                <a:off x="726" y="3254"/>
                <a:ext cx="17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S</a:t>
                </a:r>
                <a:r>
                  <a:rPr lang="en-US" altLang="zh-CN" b="1" baseline="-25000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0</a:t>
                </a:r>
              </a:p>
            </p:txBody>
          </p:sp>
          <p:sp>
            <p:nvSpPr>
              <p:cNvPr id="112753" name="Rectangle 100"/>
              <p:cNvSpPr>
                <a:spLocks noChangeArrowheads="1"/>
              </p:cNvSpPr>
              <p:nvPr/>
            </p:nvSpPr>
            <p:spPr bwMode="auto">
              <a:xfrm>
                <a:off x="890" y="3488"/>
                <a:ext cx="9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latin typeface="Franklin Gothic Book" pitchFamily="34" charset="0"/>
                    <a:ea typeface="华文楷体" pitchFamily="2" charset="-122"/>
                  </a:rPr>
                  <a:t>0</a:t>
                </a:r>
              </a:p>
            </p:txBody>
          </p:sp>
          <p:sp>
            <p:nvSpPr>
              <p:cNvPr id="112754" name="Rectangle 101"/>
              <p:cNvSpPr>
                <a:spLocks noChangeArrowheads="1"/>
              </p:cNvSpPr>
              <p:nvPr/>
            </p:nvSpPr>
            <p:spPr bwMode="auto">
              <a:xfrm>
                <a:off x="1177" y="3488"/>
                <a:ext cx="9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latin typeface="Franklin Gothic Book" pitchFamily="34" charset="0"/>
                    <a:ea typeface="华文楷体" pitchFamily="2" charset="-122"/>
                  </a:rPr>
                  <a:t>1</a:t>
                </a:r>
              </a:p>
            </p:txBody>
          </p:sp>
          <p:sp>
            <p:nvSpPr>
              <p:cNvPr id="112755" name="Rectangle 102"/>
              <p:cNvSpPr>
                <a:spLocks noChangeArrowheads="1"/>
              </p:cNvSpPr>
              <p:nvPr/>
            </p:nvSpPr>
            <p:spPr bwMode="auto">
              <a:xfrm>
                <a:off x="1021" y="3254"/>
                <a:ext cx="17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S</a:t>
                </a:r>
                <a:r>
                  <a:rPr lang="en-US" altLang="zh-CN" b="1" baseline="-25000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1</a:t>
                </a:r>
              </a:p>
            </p:txBody>
          </p:sp>
          <p:sp>
            <p:nvSpPr>
              <p:cNvPr id="112756" name="Rectangle 103"/>
              <p:cNvSpPr>
                <a:spLocks noChangeArrowheads="1"/>
              </p:cNvSpPr>
              <p:nvPr/>
            </p:nvSpPr>
            <p:spPr bwMode="auto">
              <a:xfrm>
                <a:off x="1481" y="3488"/>
                <a:ext cx="9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latin typeface="Franklin Gothic Book" pitchFamily="34" charset="0"/>
                    <a:ea typeface="华文楷体" pitchFamily="2" charset="-122"/>
                  </a:rPr>
                  <a:t>2</a:t>
                </a:r>
              </a:p>
            </p:txBody>
          </p:sp>
          <p:sp>
            <p:nvSpPr>
              <p:cNvPr id="112757" name="Rectangle 104"/>
              <p:cNvSpPr>
                <a:spLocks noChangeArrowheads="1"/>
              </p:cNvSpPr>
              <p:nvPr/>
            </p:nvSpPr>
            <p:spPr bwMode="auto">
              <a:xfrm>
                <a:off x="1316" y="3254"/>
                <a:ext cx="17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S</a:t>
                </a:r>
                <a:r>
                  <a:rPr lang="en-US" altLang="zh-CN" b="1" baseline="-25000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2</a:t>
                </a:r>
              </a:p>
            </p:txBody>
          </p:sp>
          <p:sp>
            <p:nvSpPr>
              <p:cNvPr id="112758" name="Rectangle 105"/>
              <p:cNvSpPr>
                <a:spLocks noChangeArrowheads="1"/>
              </p:cNvSpPr>
              <p:nvPr/>
            </p:nvSpPr>
            <p:spPr bwMode="auto">
              <a:xfrm>
                <a:off x="1774" y="3488"/>
                <a:ext cx="9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latin typeface="Franklin Gothic Book" pitchFamily="34" charset="0"/>
                    <a:ea typeface="华文楷体" pitchFamily="2" charset="-122"/>
                  </a:rPr>
                  <a:t>3</a:t>
                </a:r>
              </a:p>
            </p:txBody>
          </p:sp>
          <p:sp>
            <p:nvSpPr>
              <p:cNvPr id="112759" name="Rectangle 106"/>
              <p:cNvSpPr>
                <a:spLocks noChangeArrowheads="1"/>
              </p:cNvSpPr>
              <p:nvPr/>
            </p:nvSpPr>
            <p:spPr bwMode="auto">
              <a:xfrm>
                <a:off x="1612" y="3254"/>
                <a:ext cx="17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S</a:t>
                </a:r>
                <a:r>
                  <a:rPr lang="en-US" altLang="zh-CN" b="1" baseline="-25000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3</a:t>
                </a:r>
              </a:p>
            </p:txBody>
          </p:sp>
          <p:sp>
            <p:nvSpPr>
              <p:cNvPr id="112760" name="Rectangle 107"/>
              <p:cNvSpPr>
                <a:spLocks noChangeArrowheads="1"/>
              </p:cNvSpPr>
              <p:nvPr/>
            </p:nvSpPr>
            <p:spPr bwMode="auto">
              <a:xfrm>
                <a:off x="2069" y="3488"/>
                <a:ext cx="9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latin typeface="Franklin Gothic Book" pitchFamily="34" charset="0"/>
                    <a:ea typeface="华文楷体" pitchFamily="2" charset="-122"/>
                  </a:rPr>
                  <a:t>4</a:t>
                </a:r>
              </a:p>
            </p:txBody>
          </p:sp>
          <p:sp>
            <p:nvSpPr>
              <p:cNvPr id="112761" name="Rectangle 108"/>
              <p:cNvSpPr>
                <a:spLocks noChangeArrowheads="1"/>
              </p:cNvSpPr>
              <p:nvPr/>
            </p:nvSpPr>
            <p:spPr bwMode="auto">
              <a:xfrm>
                <a:off x="1904" y="3254"/>
                <a:ext cx="17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S</a:t>
                </a:r>
                <a:r>
                  <a:rPr lang="en-US" altLang="zh-CN" b="1" baseline="-25000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4</a:t>
                </a:r>
              </a:p>
            </p:txBody>
          </p:sp>
          <p:sp>
            <p:nvSpPr>
              <p:cNvPr id="112762" name="Rectangle 109"/>
              <p:cNvSpPr>
                <a:spLocks noChangeArrowheads="1"/>
              </p:cNvSpPr>
              <p:nvPr/>
            </p:nvSpPr>
            <p:spPr bwMode="auto">
              <a:xfrm>
                <a:off x="2360" y="3488"/>
                <a:ext cx="9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latin typeface="Franklin Gothic Book" pitchFamily="34" charset="0"/>
                    <a:ea typeface="华文楷体" pitchFamily="2" charset="-122"/>
                  </a:rPr>
                  <a:t>5</a:t>
                </a:r>
              </a:p>
            </p:txBody>
          </p:sp>
          <p:sp>
            <p:nvSpPr>
              <p:cNvPr id="112763" name="Rectangle 110"/>
              <p:cNvSpPr>
                <a:spLocks noChangeArrowheads="1"/>
              </p:cNvSpPr>
              <p:nvPr/>
            </p:nvSpPr>
            <p:spPr bwMode="auto">
              <a:xfrm>
                <a:off x="2198" y="3254"/>
                <a:ext cx="17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S</a:t>
                </a:r>
                <a:r>
                  <a:rPr lang="en-US" altLang="zh-CN" b="1" baseline="-25000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5</a:t>
                </a:r>
              </a:p>
            </p:txBody>
          </p:sp>
          <p:sp>
            <p:nvSpPr>
              <p:cNvPr id="112764" name="Rectangle 111"/>
              <p:cNvSpPr>
                <a:spLocks noChangeArrowheads="1"/>
              </p:cNvSpPr>
              <p:nvPr/>
            </p:nvSpPr>
            <p:spPr bwMode="auto">
              <a:xfrm>
                <a:off x="2648" y="3488"/>
                <a:ext cx="9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latin typeface="Franklin Gothic Book" pitchFamily="34" charset="0"/>
                    <a:ea typeface="华文楷体" pitchFamily="2" charset="-122"/>
                  </a:rPr>
                  <a:t>6</a:t>
                </a:r>
              </a:p>
            </p:txBody>
          </p:sp>
          <p:sp>
            <p:nvSpPr>
              <p:cNvPr id="112765" name="Rectangle 112"/>
              <p:cNvSpPr>
                <a:spLocks noChangeArrowheads="1"/>
              </p:cNvSpPr>
              <p:nvPr/>
            </p:nvSpPr>
            <p:spPr bwMode="auto">
              <a:xfrm>
                <a:off x="2482" y="3254"/>
                <a:ext cx="17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S</a:t>
                </a:r>
                <a:r>
                  <a:rPr lang="en-US" altLang="zh-CN" b="1" baseline="-25000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6</a:t>
                </a:r>
              </a:p>
            </p:txBody>
          </p:sp>
          <p:sp>
            <p:nvSpPr>
              <p:cNvPr id="112766" name="Rectangle 113"/>
              <p:cNvSpPr>
                <a:spLocks noChangeArrowheads="1"/>
              </p:cNvSpPr>
              <p:nvPr/>
            </p:nvSpPr>
            <p:spPr bwMode="auto">
              <a:xfrm>
                <a:off x="2951" y="3488"/>
                <a:ext cx="9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latin typeface="Franklin Gothic Book" pitchFamily="34" charset="0"/>
                    <a:ea typeface="华文楷体" pitchFamily="2" charset="-122"/>
                  </a:rPr>
                  <a:t>7</a:t>
                </a:r>
              </a:p>
            </p:txBody>
          </p:sp>
          <p:sp>
            <p:nvSpPr>
              <p:cNvPr id="112767" name="Rectangle 114"/>
              <p:cNvSpPr>
                <a:spLocks noChangeArrowheads="1"/>
              </p:cNvSpPr>
              <p:nvPr/>
            </p:nvSpPr>
            <p:spPr bwMode="auto">
              <a:xfrm>
                <a:off x="2788" y="3254"/>
                <a:ext cx="17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S</a:t>
                </a:r>
                <a:r>
                  <a:rPr lang="en-US" altLang="zh-CN" b="1" baseline="-25000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7</a:t>
                </a:r>
              </a:p>
            </p:txBody>
          </p:sp>
          <p:sp>
            <p:nvSpPr>
              <p:cNvPr id="112768" name="Rectangle 115"/>
              <p:cNvSpPr>
                <a:spLocks noChangeArrowheads="1"/>
              </p:cNvSpPr>
              <p:nvPr/>
            </p:nvSpPr>
            <p:spPr bwMode="auto">
              <a:xfrm>
                <a:off x="3238" y="3488"/>
                <a:ext cx="9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latin typeface="Franklin Gothic Book" pitchFamily="34" charset="0"/>
                    <a:ea typeface="华文楷体" pitchFamily="2" charset="-122"/>
                  </a:rPr>
                  <a:t>8</a:t>
                </a:r>
              </a:p>
            </p:txBody>
          </p:sp>
          <p:sp>
            <p:nvSpPr>
              <p:cNvPr id="112769" name="Rectangle 116"/>
              <p:cNvSpPr>
                <a:spLocks noChangeArrowheads="1"/>
              </p:cNvSpPr>
              <p:nvPr/>
            </p:nvSpPr>
            <p:spPr bwMode="auto">
              <a:xfrm>
                <a:off x="3074" y="3254"/>
                <a:ext cx="17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S</a:t>
                </a:r>
                <a:r>
                  <a:rPr lang="en-US" altLang="zh-CN" b="1" baseline="-25000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8</a:t>
                </a:r>
              </a:p>
            </p:txBody>
          </p:sp>
          <p:sp>
            <p:nvSpPr>
              <p:cNvPr id="112770" name="Rectangle 117"/>
              <p:cNvSpPr>
                <a:spLocks noChangeArrowheads="1"/>
              </p:cNvSpPr>
              <p:nvPr/>
            </p:nvSpPr>
            <p:spPr bwMode="auto">
              <a:xfrm>
                <a:off x="3529" y="3488"/>
                <a:ext cx="9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latin typeface="Franklin Gothic Book" pitchFamily="34" charset="0"/>
                    <a:ea typeface="华文楷体" pitchFamily="2" charset="-122"/>
                  </a:rPr>
                  <a:t>9</a:t>
                </a:r>
              </a:p>
            </p:txBody>
          </p:sp>
          <p:sp>
            <p:nvSpPr>
              <p:cNvPr id="112771" name="Rectangle 118"/>
              <p:cNvSpPr>
                <a:spLocks noChangeArrowheads="1"/>
              </p:cNvSpPr>
              <p:nvPr/>
            </p:nvSpPr>
            <p:spPr bwMode="auto">
              <a:xfrm>
                <a:off x="3366" y="3254"/>
                <a:ext cx="17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S</a:t>
                </a:r>
                <a:r>
                  <a:rPr lang="en-US" altLang="zh-CN" b="1" baseline="-25000">
                    <a:solidFill>
                      <a:srgbClr val="000099"/>
                    </a:solidFill>
                    <a:latin typeface="Franklin Gothic Book" pitchFamily="34" charset="0"/>
                    <a:ea typeface="华文楷体" pitchFamily="2" charset="-122"/>
                  </a:rPr>
                  <a:t>9</a:t>
                </a:r>
              </a:p>
            </p:txBody>
          </p:sp>
          <p:sp>
            <p:nvSpPr>
              <p:cNvPr id="112772" name="Freeform 119"/>
              <p:cNvSpPr>
                <a:spLocks/>
              </p:cNvSpPr>
              <p:nvPr/>
            </p:nvSpPr>
            <p:spPr bwMode="auto">
              <a:xfrm>
                <a:off x="888" y="3275"/>
                <a:ext cx="37" cy="37"/>
              </a:xfrm>
              <a:custGeom>
                <a:avLst/>
                <a:gdLst>
                  <a:gd name="T0" fmla="*/ 7 w 40"/>
                  <a:gd name="T1" fmla="*/ 9 h 39"/>
                  <a:gd name="T2" fmla="*/ 6 w 40"/>
                  <a:gd name="T3" fmla="*/ 6 h 39"/>
                  <a:gd name="T4" fmla="*/ 6 w 40"/>
                  <a:gd name="T5" fmla="*/ 0 h 39"/>
                  <a:gd name="T6" fmla="*/ 6 w 40"/>
                  <a:gd name="T7" fmla="*/ 6 h 39"/>
                  <a:gd name="T8" fmla="*/ 0 w 40"/>
                  <a:gd name="T9" fmla="*/ 9 h 39"/>
                  <a:gd name="T10" fmla="*/ 6 w 40"/>
                  <a:gd name="T11" fmla="*/ 11 h 39"/>
                  <a:gd name="T12" fmla="*/ 6 w 40"/>
                  <a:gd name="T13" fmla="*/ 13 h 39"/>
                  <a:gd name="T14" fmla="*/ 6 w 40"/>
                  <a:gd name="T15" fmla="*/ 11 h 39"/>
                  <a:gd name="T16" fmla="*/ 7 w 40"/>
                  <a:gd name="T17" fmla="*/ 9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0"/>
                  <a:gd name="T28" fmla="*/ 0 h 39"/>
                  <a:gd name="T29" fmla="*/ 40 w 40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0" h="39">
                    <a:moveTo>
                      <a:pt x="40" y="19"/>
                    </a:moveTo>
                    <a:lnTo>
                      <a:pt x="35" y="6"/>
                    </a:lnTo>
                    <a:lnTo>
                      <a:pt x="20" y="0"/>
                    </a:lnTo>
                    <a:lnTo>
                      <a:pt x="7" y="6"/>
                    </a:lnTo>
                    <a:lnTo>
                      <a:pt x="0" y="19"/>
                    </a:lnTo>
                    <a:lnTo>
                      <a:pt x="7" y="35"/>
                    </a:lnTo>
                    <a:lnTo>
                      <a:pt x="20" y="39"/>
                    </a:lnTo>
                    <a:lnTo>
                      <a:pt x="35" y="35"/>
                    </a:lnTo>
                    <a:lnTo>
                      <a:pt x="40" y="1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73" name="Line 120"/>
              <p:cNvSpPr>
                <a:spLocks noChangeShapeType="1"/>
              </p:cNvSpPr>
              <p:nvPr/>
            </p:nvSpPr>
            <p:spPr bwMode="auto">
              <a:xfrm flipH="1" flipV="1">
                <a:off x="852" y="3125"/>
                <a:ext cx="69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74" name="Line 121"/>
              <p:cNvSpPr>
                <a:spLocks noChangeShapeType="1"/>
              </p:cNvSpPr>
              <p:nvPr/>
            </p:nvSpPr>
            <p:spPr bwMode="auto">
              <a:xfrm>
                <a:off x="907" y="3505"/>
                <a:ext cx="2933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75" name="Line 122"/>
              <p:cNvSpPr>
                <a:spLocks noChangeShapeType="1"/>
              </p:cNvSpPr>
              <p:nvPr/>
            </p:nvSpPr>
            <p:spPr bwMode="auto">
              <a:xfrm flipH="1" flipV="1">
                <a:off x="1148" y="3125"/>
                <a:ext cx="69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76" name="Freeform 123"/>
              <p:cNvSpPr>
                <a:spLocks/>
              </p:cNvSpPr>
              <p:nvPr/>
            </p:nvSpPr>
            <p:spPr bwMode="auto">
              <a:xfrm>
                <a:off x="1184" y="3275"/>
                <a:ext cx="40" cy="40"/>
              </a:xfrm>
              <a:custGeom>
                <a:avLst/>
                <a:gdLst>
                  <a:gd name="T0" fmla="*/ 61 w 39"/>
                  <a:gd name="T1" fmla="*/ 19 h 39"/>
                  <a:gd name="T2" fmla="*/ 56 w 39"/>
                  <a:gd name="T3" fmla="*/ 6 h 39"/>
                  <a:gd name="T4" fmla="*/ 41 w 39"/>
                  <a:gd name="T5" fmla="*/ 0 h 39"/>
                  <a:gd name="T6" fmla="*/ 7 w 39"/>
                  <a:gd name="T7" fmla="*/ 6 h 39"/>
                  <a:gd name="T8" fmla="*/ 0 w 39"/>
                  <a:gd name="T9" fmla="*/ 19 h 39"/>
                  <a:gd name="T10" fmla="*/ 7 w 39"/>
                  <a:gd name="T11" fmla="*/ 56 h 39"/>
                  <a:gd name="T12" fmla="*/ 41 w 39"/>
                  <a:gd name="T13" fmla="*/ 61 h 39"/>
                  <a:gd name="T14" fmla="*/ 56 w 39"/>
                  <a:gd name="T15" fmla="*/ 56 h 39"/>
                  <a:gd name="T16" fmla="*/ 61 w 39"/>
                  <a:gd name="T17" fmla="*/ 19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9"/>
                  <a:gd name="T28" fmla="*/ 0 h 39"/>
                  <a:gd name="T29" fmla="*/ 39 w 39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9" h="39">
                    <a:moveTo>
                      <a:pt x="39" y="19"/>
                    </a:moveTo>
                    <a:lnTo>
                      <a:pt x="35" y="6"/>
                    </a:lnTo>
                    <a:lnTo>
                      <a:pt x="20" y="0"/>
                    </a:lnTo>
                    <a:lnTo>
                      <a:pt x="7" y="6"/>
                    </a:lnTo>
                    <a:lnTo>
                      <a:pt x="0" y="19"/>
                    </a:lnTo>
                    <a:lnTo>
                      <a:pt x="7" y="35"/>
                    </a:lnTo>
                    <a:lnTo>
                      <a:pt x="20" y="39"/>
                    </a:lnTo>
                    <a:lnTo>
                      <a:pt x="35" y="35"/>
                    </a:lnTo>
                    <a:lnTo>
                      <a:pt x="39" y="1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77" name="Line 124"/>
              <p:cNvSpPr>
                <a:spLocks noChangeShapeType="1"/>
              </p:cNvSpPr>
              <p:nvPr/>
            </p:nvSpPr>
            <p:spPr bwMode="auto">
              <a:xfrm flipH="1" flipV="1">
                <a:off x="2030" y="3125"/>
                <a:ext cx="66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78" name="Freeform 125"/>
              <p:cNvSpPr>
                <a:spLocks/>
              </p:cNvSpPr>
              <p:nvPr/>
            </p:nvSpPr>
            <p:spPr bwMode="auto">
              <a:xfrm>
                <a:off x="2066" y="3275"/>
                <a:ext cx="40" cy="40"/>
              </a:xfrm>
              <a:custGeom>
                <a:avLst/>
                <a:gdLst>
                  <a:gd name="T0" fmla="*/ 61 w 39"/>
                  <a:gd name="T1" fmla="*/ 19 h 39"/>
                  <a:gd name="T2" fmla="*/ 54 w 39"/>
                  <a:gd name="T3" fmla="*/ 6 h 39"/>
                  <a:gd name="T4" fmla="*/ 41 w 39"/>
                  <a:gd name="T5" fmla="*/ 0 h 39"/>
                  <a:gd name="T6" fmla="*/ 4 w 39"/>
                  <a:gd name="T7" fmla="*/ 6 h 39"/>
                  <a:gd name="T8" fmla="*/ 0 w 39"/>
                  <a:gd name="T9" fmla="*/ 19 h 39"/>
                  <a:gd name="T10" fmla="*/ 4 w 39"/>
                  <a:gd name="T11" fmla="*/ 56 h 39"/>
                  <a:gd name="T12" fmla="*/ 41 w 39"/>
                  <a:gd name="T13" fmla="*/ 61 h 39"/>
                  <a:gd name="T14" fmla="*/ 54 w 39"/>
                  <a:gd name="T15" fmla="*/ 56 h 39"/>
                  <a:gd name="T16" fmla="*/ 61 w 39"/>
                  <a:gd name="T17" fmla="*/ 19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9"/>
                  <a:gd name="T28" fmla="*/ 0 h 39"/>
                  <a:gd name="T29" fmla="*/ 39 w 39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9" h="39">
                    <a:moveTo>
                      <a:pt x="39" y="19"/>
                    </a:moveTo>
                    <a:lnTo>
                      <a:pt x="33" y="6"/>
                    </a:lnTo>
                    <a:lnTo>
                      <a:pt x="20" y="0"/>
                    </a:lnTo>
                    <a:lnTo>
                      <a:pt x="4" y="6"/>
                    </a:lnTo>
                    <a:lnTo>
                      <a:pt x="0" y="19"/>
                    </a:lnTo>
                    <a:lnTo>
                      <a:pt x="4" y="35"/>
                    </a:lnTo>
                    <a:lnTo>
                      <a:pt x="20" y="39"/>
                    </a:lnTo>
                    <a:lnTo>
                      <a:pt x="33" y="35"/>
                    </a:lnTo>
                    <a:lnTo>
                      <a:pt x="39" y="1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79" name="Line 126"/>
              <p:cNvSpPr>
                <a:spLocks noChangeShapeType="1"/>
              </p:cNvSpPr>
              <p:nvPr/>
            </p:nvSpPr>
            <p:spPr bwMode="auto">
              <a:xfrm flipH="1" flipV="1">
                <a:off x="2324" y="3125"/>
                <a:ext cx="68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80" name="Freeform 127"/>
              <p:cNvSpPr>
                <a:spLocks/>
              </p:cNvSpPr>
              <p:nvPr/>
            </p:nvSpPr>
            <p:spPr bwMode="auto">
              <a:xfrm>
                <a:off x="2359" y="3275"/>
                <a:ext cx="42" cy="40"/>
              </a:xfrm>
              <a:custGeom>
                <a:avLst/>
                <a:gdLst>
                  <a:gd name="T0" fmla="*/ 62 w 41"/>
                  <a:gd name="T1" fmla="*/ 19 h 39"/>
                  <a:gd name="T2" fmla="*/ 56 w 41"/>
                  <a:gd name="T3" fmla="*/ 6 h 39"/>
                  <a:gd name="T4" fmla="*/ 42 w 41"/>
                  <a:gd name="T5" fmla="*/ 0 h 39"/>
                  <a:gd name="T6" fmla="*/ 6 w 41"/>
                  <a:gd name="T7" fmla="*/ 6 h 39"/>
                  <a:gd name="T8" fmla="*/ 0 w 41"/>
                  <a:gd name="T9" fmla="*/ 19 h 39"/>
                  <a:gd name="T10" fmla="*/ 6 w 41"/>
                  <a:gd name="T11" fmla="*/ 56 h 39"/>
                  <a:gd name="T12" fmla="*/ 42 w 41"/>
                  <a:gd name="T13" fmla="*/ 61 h 39"/>
                  <a:gd name="T14" fmla="*/ 56 w 41"/>
                  <a:gd name="T15" fmla="*/ 56 h 39"/>
                  <a:gd name="T16" fmla="*/ 62 w 41"/>
                  <a:gd name="T17" fmla="*/ 19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1"/>
                  <a:gd name="T28" fmla="*/ 0 h 39"/>
                  <a:gd name="T29" fmla="*/ 41 w 41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1" h="39">
                    <a:moveTo>
                      <a:pt x="41" y="19"/>
                    </a:moveTo>
                    <a:lnTo>
                      <a:pt x="35" y="6"/>
                    </a:lnTo>
                    <a:lnTo>
                      <a:pt x="21" y="0"/>
                    </a:lnTo>
                    <a:lnTo>
                      <a:pt x="6" y="6"/>
                    </a:lnTo>
                    <a:lnTo>
                      <a:pt x="0" y="19"/>
                    </a:lnTo>
                    <a:lnTo>
                      <a:pt x="6" y="35"/>
                    </a:lnTo>
                    <a:lnTo>
                      <a:pt x="21" y="39"/>
                    </a:lnTo>
                    <a:lnTo>
                      <a:pt x="35" y="35"/>
                    </a:lnTo>
                    <a:lnTo>
                      <a:pt x="41" y="1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81" name="Line 128"/>
              <p:cNvSpPr>
                <a:spLocks noChangeShapeType="1"/>
              </p:cNvSpPr>
              <p:nvPr/>
            </p:nvSpPr>
            <p:spPr bwMode="auto">
              <a:xfrm flipH="1" flipV="1">
                <a:off x="2609" y="3125"/>
                <a:ext cx="7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82" name="Freeform 129"/>
              <p:cNvSpPr>
                <a:spLocks/>
              </p:cNvSpPr>
              <p:nvPr/>
            </p:nvSpPr>
            <p:spPr bwMode="auto">
              <a:xfrm>
                <a:off x="2647" y="3275"/>
                <a:ext cx="40" cy="40"/>
              </a:xfrm>
              <a:custGeom>
                <a:avLst/>
                <a:gdLst>
                  <a:gd name="T0" fmla="*/ 61 w 39"/>
                  <a:gd name="T1" fmla="*/ 19 h 39"/>
                  <a:gd name="T2" fmla="*/ 56 w 39"/>
                  <a:gd name="T3" fmla="*/ 6 h 39"/>
                  <a:gd name="T4" fmla="*/ 19 w 39"/>
                  <a:gd name="T5" fmla="*/ 0 h 39"/>
                  <a:gd name="T6" fmla="*/ 6 w 39"/>
                  <a:gd name="T7" fmla="*/ 6 h 39"/>
                  <a:gd name="T8" fmla="*/ 0 w 39"/>
                  <a:gd name="T9" fmla="*/ 19 h 39"/>
                  <a:gd name="T10" fmla="*/ 6 w 39"/>
                  <a:gd name="T11" fmla="*/ 56 h 39"/>
                  <a:gd name="T12" fmla="*/ 19 w 39"/>
                  <a:gd name="T13" fmla="*/ 61 h 39"/>
                  <a:gd name="T14" fmla="*/ 56 w 39"/>
                  <a:gd name="T15" fmla="*/ 56 h 39"/>
                  <a:gd name="T16" fmla="*/ 61 w 39"/>
                  <a:gd name="T17" fmla="*/ 19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9"/>
                  <a:gd name="T28" fmla="*/ 0 h 39"/>
                  <a:gd name="T29" fmla="*/ 39 w 39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9" h="39">
                    <a:moveTo>
                      <a:pt x="39" y="19"/>
                    </a:moveTo>
                    <a:lnTo>
                      <a:pt x="35" y="6"/>
                    </a:lnTo>
                    <a:lnTo>
                      <a:pt x="19" y="0"/>
                    </a:lnTo>
                    <a:lnTo>
                      <a:pt x="6" y="6"/>
                    </a:lnTo>
                    <a:lnTo>
                      <a:pt x="0" y="19"/>
                    </a:lnTo>
                    <a:lnTo>
                      <a:pt x="6" y="35"/>
                    </a:lnTo>
                    <a:lnTo>
                      <a:pt x="19" y="39"/>
                    </a:lnTo>
                    <a:lnTo>
                      <a:pt x="35" y="35"/>
                    </a:lnTo>
                    <a:lnTo>
                      <a:pt x="39" y="1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2783" name="Group 130"/>
              <p:cNvGrpSpPr>
                <a:grpSpLocks/>
              </p:cNvGrpSpPr>
              <p:nvPr/>
            </p:nvGrpSpPr>
            <p:grpSpPr bwMode="auto">
              <a:xfrm>
                <a:off x="2913" y="3125"/>
                <a:ext cx="79" cy="190"/>
                <a:chOff x="2994" y="3388"/>
                <a:chExt cx="84" cy="205"/>
              </a:xfrm>
            </p:grpSpPr>
            <p:sp>
              <p:nvSpPr>
                <p:cNvPr id="112810" name="Line 131"/>
                <p:cNvSpPr>
                  <a:spLocks noChangeShapeType="1"/>
                </p:cNvSpPr>
                <p:nvPr/>
              </p:nvSpPr>
              <p:spPr bwMode="auto">
                <a:xfrm flipH="1" flipV="1">
                  <a:off x="2994" y="3388"/>
                  <a:ext cx="74" cy="16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11" name="Freeform 132"/>
                <p:cNvSpPr>
                  <a:spLocks/>
                </p:cNvSpPr>
                <p:nvPr/>
              </p:nvSpPr>
              <p:spPr bwMode="auto">
                <a:xfrm>
                  <a:off x="3033" y="3550"/>
                  <a:ext cx="45" cy="43"/>
                </a:xfrm>
                <a:custGeom>
                  <a:avLst/>
                  <a:gdLst>
                    <a:gd name="T0" fmla="*/ 470 w 40"/>
                    <a:gd name="T1" fmla="*/ 146 h 39"/>
                    <a:gd name="T2" fmla="*/ 408 w 40"/>
                    <a:gd name="T3" fmla="*/ 50 h 39"/>
                    <a:gd name="T4" fmla="*/ 242 w 40"/>
                    <a:gd name="T5" fmla="*/ 0 h 39"/>
                    <a:gd name="T6" fmla="*/ 78 w 40"/>
                    <a:gd name="T7" fmla="*/ 50 h 39"/>
                    <a:gd name="T8" fmla="*/ 0 w 40"/>
                    <a:gd name="T9" fmla="*/ 146 h 39"/>
                    <a:gd name="T10" fmla="*/ 78 w 40"/>
                    <a:gd name="T11" fmla="*/ 275 h 39"/>
                    <a:gd name="T12" fmla="*/ 242 w 40"/>
                    <a:gd name="T13" fmla="*/ 303 h 39"/>
                    <a:gd name="T14" fmla="*/ 408 w 40"/>
                    <a:gd name="T15" fmla="*/ 275 h 39"/>
                    <a:gd name="T16" fmla="*/ 470 w 40"/>
                    <a:gd name="T17" fmla="*/ 146 h 3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0"/>
                    <a:gd name="T28" fmla="*/ 0 h 39"/>
                    <a:gd name="T29" fmla="*/ 40 w 40"/>
                    <a:gd name="T30" fmla="*/ 39 h 3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0" h="39">
                      <a:moveTo>
                        <a:pt x="40" y="19"/>
                      </a:moveTo>
                      <a:lnTo>
                        <a:pt x="35" y="6"/>
                      </a:lnTo>
                      <a:lnTo>
                        <a:pt x="20" y="0"/>
                      </a:lnTo>
                      <a:lnTo>
                        <a:pt x="7" y="6"/>
                      </a:lnTo>
                      <a:lnTo>
                        <a:pt x="0" y="19"/>
                      </a:lnTo>
                      <a:lnTo>
                        <a:pt x="7" y="35"/>
                      </a:lnTo>
                      <a:lnTo>
                        <a:pt x="20" y="39"/>
                      </a:lnTo>
                      <a:lnTo>
                        <a:pt x="35" y="35"/>
                      </a:lnTo>
                      <a:lnTo>
                        <a:pt x="40" y="1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784" name="Group 133"/>
              <p:cNvGrpSpPr>
                <a:grpSpLocks/>
              </p:cNvGrpSpPr>
              <p:nvPr/>
            </p:nvGrpSpPr>
            <p:grpSpPr bwMode="auto">
              <a:xfrm>
                <a:off x="3201" y="3125"/>
                <a:ext cx="78" cy="190"/>
                <a:chOff x="3303" y="3388"/>
                <a:chExt cx="84" cy="205"/>
              </a:xfrm>
            </p:grpSpPr>
            <p:sp>
              <p:nvSpPr>
                <p:cNvPr id="112808" name="Line 134"/>
                <p:cNvSpPr>
                  <a:spLocks noChangeShapeType="1"/>
                </p:cNvSpPr>
                <p:nvPr/>
              </p:nvSpPr>
              <p:spPr bwMode="auto">
                <a:xfrm flipH="1" flipV="1">
                  <a:off x="3303" y="3388"/>
                  <a:ext cx="72" cy="16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09" name="Freeform 135"/>
                <p:cNvSpPr>
                  <a:spLocks/>
                </p:cNvSpPr>
                <p:nvPr/>
              </p:nvSpPr>
              <p:spPr bwMode="auto">
                <a:xfrm>
                  <a:off x="3342" y="3550"/>
                  <a:ext cx="45" cy="43"/>
                </a:xfrm>
                <a:custGeom>
                  <a:avLst/>
                  <a:gdLst>
                    <a:gd name="T0" fmla="*/ 470 w 40"/>
                    <a:gd name="T1" fmla="*/ 146 h 39"/>
                    <a:gd name="T2" fmla="*/ 387 w 40"/>
                    <a:gd name="T3" fmla="*/ 50 h 39"/>
                    <a:gd name="T4" fmla="*/ 242 w 40"/>
                    <a:gd name="T5" fmla="*/ 0 h 39"/>
                    <a:gd name="T6" fmla="*/ 61 w 40"/>
                    <a:gd name="T7" fmla="*/ 50 h 39"/>
                    <a:gd name="T8" fmla="*/ 0 w 40"/>
                    <a:gd name="T9" fmla="*/ 146 h 39"/>
                    <a:gd name="T10" fmla="*/ 61 w 40"/>
                    <a:gd name="T11" fmla="*/ 275 h 39"/>
                    <a:gd name="T12" fmla="*/ 242 w 40"/>
                    <a:gd name="T13" fmla="*/ 303 h 39"/>
                    <a:gd name="T14" fmla="*/ 387 w 40"/>
                    <a:gd name="T15" fmla="*/ 275 h 39"/>
                    <a:gd name="T16" fmla="*/ 470 w 40"/>
                    <a:gd name="T17" fmla="*/ 146 h 3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0"/>
                    <a:gd name="T28" fmla="*/ 0 h 39"/>
                    <a:gd name="T29" fmla="*/ 40 w 40"/>
                    <a:gd name="T30" fmla="*/ 39 h 3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0" h="39">
                      <a:moveTo>
                        <a:pt x="40" y="19"/>
                      </a:moveTo>
                      <a:lnTo>
                        <a:pt x="33" y="6"/>
                      </a:lnTo>
                      <a:lnTo>
                        <a:pt x="20" y="0"/>
                      </a:lnTo>
                      <a:lnTo>
                        <a:pt x="5" y="6"/>
                      </a:lnTo>
                      <a:lnTo>
                        <a:pt x="0" y="19"/>
                      </a:lnTo>
                      <a:lnTo>
                        <a:pt x="5" y="35"/>
                      </a:lnTo>
                      <a:lnTo>
                        <a:pt x="20" y="39"/>
                      </a:lnTo>
                      <a:lnTo>
                        <a:pt x="33" y="35"/>
                      </a:lnTo>
                      <a:lnTo>
                        <a:pt x="40" y="1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785" name="Group 136"/>
              <p:cNvGrpSpPr>
                <a:grpSpLocks/>
              </p:cNvGrpSpPr>
              <p:nvPr/>
            </p:nvGrpSpPr>
            <p:grpSpPr bwMode="auto">
              <a:xfrm>
                <a:off x="3491" y="3125"/>
                <a:ext cx="82" cy="195"/>
                <a:chOff x="3616" y="3388"/>
                <a:chExt cx="88" cy="210"/>
              </a:xfrm>
            </p:grpSpPr>
            <p:sp>
              <p:nvSpPr>
                <p:cNvPr id="112806" name="Line 137"/>
                <p:cNvSpPr>
                  <a:spLocks noChangeShapeType="1"/>
                </p:cNvSpPr>
                <p:nvPr/>
              </p:nvSpPr>
              <p:spPr bwMode="auto">
                <a:xfrm flipH="1" flipV="1">
                  <a:off x="3616" y="3388"/>
                  <a:ext cx="72" cy="16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07" name="Freeform 138"/>
                <p:cNvSpPr>
                  <a:spLocks/>
                </p:cNvSpPr>
                <p:nvPr/>
              </p:nvSpPr>
              <p:spPr bwMode="auto">
                <a:xfrm>
                  <a:off x="3656" y="3550"/>
                  <a:ext cx="48" cy="48"/>
                </a:xfrm>
                <a:custGeom>
                  <a:avLst/>
                  <a:gdLst>
                    <a:gd name="T0" fmla="*/ 3099 w 39"/>
                    <a:gd name="T1" fmla="*/ 1440 h 39"/>
                    <a:gd name="T2" fmla="*/ 2518 w 39"/>
                    <a:gd name="T3" fmla="*/ 478 h 39"/>
                    <a:gd name="T4" fmla="*/ 1440 w 39"/>
                    <a:gd name="T5" fmla="*/ 0 h 39"/>
                    <a:gd name="T6" fmla="*/ 315 w 39"/>
                    <a:gd name="T7" fmla="*/ 478 h 39"/>
                    <a:gd name="T8" fmla="*/ 0 w 39"/>
                    <a:gd name="T9" fmla="*/ 1440 h 39"/>
                    <a:gd name="T10" fmla="*/ 315 w 39"/>
                    <a:gd name="T11" fmla="*/ 2722 h 39"/>
                    <a:gd name="T12" fmla="*/ 1440 w 39"/>
                    <a:gd name="T13" fmla="*/ 3099 h 39"/>
                    <a:gd name="T14" fmla="*/ 2518 w 39"/>
                    <a:gd name="T15" fmla="*/ 2722 h 39"/>
                    <a:gd name="T16" fmla="*/ 3099 w 39"/>
                    <a:gd name="T17" fmla="*/ 1440 h 3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9"/>
                    <a:gd name="T28" fmla="*/ 0 h 39"/>
                    <a:gd name="T29" fmla="*/ 39 w 39"/>
                    <a:gd name="T30" fmla="*/ 39 h 3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9" h="39">
                      <a:moveTo>
                        <a:pt x="39" y="19"/>
                      </a:moveTo>
                      <a:lnTo>
                        <a:pt x="32" y="6"/>
                      </a:lnTo>
                      <a:lnTo>
                        <a:pt x="19" y="0"/>
                      </a:lnTo>
                      <a:lnTo>
                        <a:pt x="4" y="6"/>
                      </a:lnTo>
                      <a:lnTo>
                        <a:pt x="0" y="19"/>
                      </a:lnTo>
                      <a:lnTo>
                        <a:pt x="4" y="35"/>
                      </a:lnTo>
                      <a:lnTo>
                        <a:pt x="19" y="39"/>
                      </a:lnTo>
                      <a:lnTo>
                        <a:pt x="32" y="35"/>
                      </a:lnTo>
                      <a:lnTo>
                        <a:pt x="39" y="1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2786" name="Line 139"/>
              <p:cNvSpPr>
                <a:spLocks noChangeShapeType="1"/>
              </p:cNvSpPr>
              <p:nvPr/>
            </p:nvSpPr>
            <p:spPr bwMode="auto">
              <a:xfrm>
                <a:off x="3833" y="3421"/>
                <a:ext cx="0" cy="17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87" name="Line 140"/>
              <p:cNvSpPr>
                <a:spLocks noChangeShapeType="1"/>
              </p:cNvSpPr>
              <p:nvPr/>
            </p:nvSpPr>
            <p:spPr bwMode="auto">
              <a:xfrm flipH="1" flipV="1">
                <a:off x="1442" y="3125"/>
                <a:ext cx="7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88" name="Freeform 141"/>
              <p:cNvSpPr>
                <a:spLocks/>
              </p:cNvSpPr>
              <p:nvPr/>
            </p:nvSpPr>
            <p:spPr bwMode="auto">
              <a:xfrm>
                <a:off x="1480" y="3275"/>
                <a:ext cx="40" cy="40"/>
              </a:xfrm>
              <a:custGeom>
                <a:avLst/>
                <a:gdLst>
                  <a:gd name="T0" fmla="*/ 61 w 39"/>
                  <a:gd name="T1" fmla="*/ 19 h 39"/>
                  <a:gd name="T2" fmla="*/ 54 w 39"/>
                  <a:gd name="T3" fmla="*/ 6 h 39"/>
                  <a:gd name="T4" fmla="*/ 41 w 39"/>
                  <a:gd name="T5" fmla="*/ 0 h 39"/>
                  <a:gd name="T6" fmla="*/ 6 w 39"/>
                  <a:gd name="T7" fmla="*/ 6 h 39"/>
                  <a:gd name="T8" fmla="*/ 0 w 39"/>
                  <a:gd name="T9" fmla="*/ 19 h 39"/>
                  <a:gd name="T10" fmla="*/ 6 w 39"/>
                  <a:gd name="T11" fmla="*/ 56 h 39"/>
                  <a:gd name="T12" fmla="*/ 41 w 39"/>
                  <a:gd name="T13" fmla="*/ 61 h 39"/>
                  <a:gd name="T14" fmla="*/ 54 w 39"/>
                  <a:gd name="T15" fmla="*/ 56 h 39"/>
                  <a:gd name="T16" fmla="*/ 61 w 39"/>
                  <a:gd name="T17" fmla="*/ 19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9"/>
                  <a:gd name="T28" fmla="*/ 0 h 39"/>
                  <a:gd name="T29" fmla="*/ 39 w 39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9" h="39">
                    <a:moveTo>
                      <a:pt x="39" y="19"/>
                    </a:moveTo>
                    <a:lnTo>
                      <a:pt x="33" y="6"/>
                    </a:lnTo>
                    <a:lnTo>
                      <a:pt x="20" y="0"/>
                    </a:lnTo>
                    <a:lnTo>
                      <a:pt x="6" y="6"/>
                    </a:lnTo>
                    <a:lnTo>
                      <a:pt x="0" y="19"/>
                    </a:lnTo>
                    <a:lnTo>
                      <a:pt x="6" y="35"/>
                    </a:lnTo>
                    <a:lnTo>
                      <a:pt x="20" y="39"/>
                    </a:lnTo>
                    <a:lnTo>
                      <a:pt x="33" y="35"/>
                    </a:lnTo>
                    <a:lnTo>
                      <a:pt x="39" y="1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89" name="Line 142"/>
              <p:cNvSpPr>
                <a:spLocks noChangeShapeType="1"/>
              </p:cNvSpPr>
              <p:nvPr/>
            </p:nvSpPr>
            <p:spPr bwMode="auto">
              <a:xfrm flipH="1" flipV="1">
                <a:off x="1737" y="3119"/>
                <a:ext cx="7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90" name="Freeform 143"/>
              <p:cNvSpPr>
                <a:spLocks/>
              </p:cNvSpPr>
              <p:nvPr/>
            </p:nvSpPr>
            <p:spPr bwMode="auto">
              <a:xfrm>
                <a:off x="1786" y="3277"/>
                <a:ext cx="44" cy="45"/>
              </a:xfrm>
              <a:custGeom>
                <a:avLst/>
                <a:gdLst>
                  <a:gd name="T0" fmla="*/ 491 w 39"/>
                  <a:gd name="T1" fmla="*/ 373 h 39"/>
                  <a:gd name="T2" fmla="*/ 416 w 39"/>
                  <a:gd name="T3" fmla="*/ 119 h 39"/>
                  <a:gd name="T4" fmla="*/ 257 w 39"/>
                  <a:gd name="T5" fmla="*/ 0 h 39"/>
                  <a:gd name="T6" fmla="*/ 77 w 39"/>
                  <a:gd name="T7" fmla="*/ 119 h 39"/>
                  <a:gd name="T8" fmla="*/ 0 w 39"/>
                  <a:gd name="T9" fmla="*/ 373 h 39"/>
                  <a:gd name="T10" fmla="*/ 77 w 39"/>
                  <a:gd name="T11" fmla="*/ 689 h 39"/>
                  <a:gd name="T12" fmla="*/ 257 w 39"/>
                  <a:gd name="T13" fmla="*/ 782 h 39"/>
                  <a:gd name="T14" fmla="*/ 416 w 39"/>
                  <a:gd name="T15" fmla="*/ 689 h 39"/>
                  <a:gd name="T16" fmla="*/ 491 w 39"/>
                  <a:gd name="T17" fmla="*/ 373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9"/>
                  <a:gd name="T28" fmla="*/ 0 h 39"/>
                  <a:gd name="T29" fmla="*/ 39 w 39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9" h="39">
                    <a:moveTo>
                      <a:pt x="39" y="19"/>
                    </a:moveTo>
                    <a:lnTo>
                      <a:pt x="33" y="6"/>
                    </a:lnTo>
                    <a:lnTo>
                      <a:pt x="20" y="0"/>
                    </a:lnTo>
                    <a:lnTo>
                      <a:pt x="6" y="6"/>
                    </a:lnTo>
                    <a:lnTo>
                      <a:pt x="0" y="19"/>
                    </a:lnTo>
                    <a:lnTo>
                      <a:pt x="6" y="35"/>
                    </a:lnTo>
                    <a:lnTo>
                      <a:pt x="20" y="39"/>
                    </a:lnTo>
                    <a:lnTo>
                      <a:pt x="33" y="35"/>
                    </a:lnTo>
                    <a:lnTo>
                      <a:pt x="39" y="1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2791" name="Group 144"/>
              <p:cNvGrpSpPr>
                <a:grpSpLocks/>
              </p:cNvGrpSpPr>
              <p:nvPr/>
            </p:nvGrpSpPr>
            <p:grpSpPr bwMode="auto">
              <a:xfrm>
                <a:off x="907" y="3312"/>
                <a:ext cx="911" cy="204"/>
                <a:chOff x="911" y="3382"/>
                <a:chExt cx="932" cy="208"/>
              </a:xfrm>
            </p:grpSpPr>
            <p:grpSp>
              <p:nvGrpSpPr>
                <p:cNvPr id="112800" name="Group 145"/>
                <p:cNvGrpSpPr>
                  <a:grpSpLocks/>
                </p:cNvGrpSpPr>
                <p:nvPr/>
              </p:nvGrpSpPr>
              <p:grpSpPr bwMode="auto">
                <a:xfrm>
                  <a:off x="911" y="3382"/>
                  <a:ext cx="311" cy="206"/>
                  <a:chOff x="911" y="3382"/>
                  <a:chExt cx="311" cy="206"/>
                </a:xfrm>
              </p:grpSpPr>
              <p:sp>
                <p:nvSpPr>
                  <p:cNvPr id="112804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911" y="3386"/>
                    <a:ext cx="1" cy="20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05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1221" y="3382"/>
                    <a:ext cx="1" cy="20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2801" name="Group 148"/>
                <p:cNvGrpSpPr>
                  <a:grpSpLocks/>
                </p:cNvGrpSpPr>
                <p:nvPr/>
              </p:nvGrpSpPr>
              <p:grpSpPr bwMode="auto">
                <a:xfrm>
                  <a:off x="1532" y="3384"/>
                  <a:ext cx="311" cy="206"/>
                  <a:chOff x="911" y="3382"/>
                  <a:chExt cx="311" cy="206"/>
                </a:xfrm>
              </p:grpSpPr>
              <p:sp>
                <p:nvSpPr>
                  <p:cNvPr id="112802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911" y="3386"/>
                    <a:ext cx="1" cy="20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03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1221" y="3382"/>
                    <a:ext cx="1" cy="20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12792" name="Line 151"/>
              <p:cNvSpPr>
                <a:spLocks noChangeShapeType="1"/>
              </p:cNvSpPr>
              <p:nvPr/>
            </p:nvSpPr>
            <p:spPr bwMode="auto">
              <a:xfrm>
                <a:off x="2081" y="3296"/>
                <a:ext cx="1" cy="19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93" name="Line 152"/>
              <p:cNvSpPr>
                <a:spLocks noChangeShapeType="1"/>
              </p:cNvSpPr>
              <p:nvPr/>
            </p:nvSpPr>
            <p:spPr bwMode="auto">
              <a:xfrm>
                <a:off x="2385" y="3332"/>
                <a:ext cx="1" cy="1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94" name="Line 153"/>
              <p:cNvSpPr>
                <a:spLocks noChangeShapeType="1"/>
              </p:cNvSpPr>
              <p:nvPr/>
            </p:nvSpPr>
            <p:spPr bwMode="auto">
              <a:xfrm>
                <a:off x="2666" y="3316"/>
                <a:ext cx="1" cy="1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95" name="Line 154"/>
              <p:cNvSpPr>
                <a:spLocks noChangeShapeType="1"/>
              </p:cNvSpPr>
              <p:nvPr/>
            </p:nvSpPr>
            <p:spPr bwMode="auto">
              <a:xfrm>
                <a:off x="2969" y="3316"/>
                <a:ext cx="1" cy="19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2796" name="Group 155"/>
              <p:cNvGrpSpPr>
                <a:grpSpLocks/>
              </p:cNvGrpSpPr>
              <p:nvPr/>
            </p:nvGrpSpPr>
            <p:grpSpPr bwMode="auto">
              <a:xfrm>
                <a:off x="3254" y="3312"/>
                <a:ext cx="304" cy="202"/>
                <a:chOff x="911" y="3382"/>
                <a:chExt cx="311" cy="206"/>
              </a:xfrm>
            </p:grpSpPr>
            <p:sp>
              <p:nvSpPr>
                <p:cNvPr id="112798" name="Line 156"/>
                <p:cNvSpPr>
                  <a:spLocks noChangeShapeType="1"/>
                </p:cNvSpPr>
                <p:nvPr/>
              </p:nvSpPr>
              <p:spPr bwMode="auto">
                <a:xfrm>
                  <a:off x="911" y="3386"/>
                  <a:ext cx="1" cy="20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799" name="Line 157"/>
                <p:cNvSpPr>
                  <a:spLocks noChangeShapeType="1"/>
                </p:cNvSpPr>
                <p:nvPr/>
              </p:nvSpPr>
              <p:spPr bwMode="auto">
                <a:xfrm>
                  <a:off x="1221" y="3382"/>
                  <a:ext cx="1" cy="20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2797" name="Freeform 158"/>
              <p:cNvSpPr>
                <a:spLocks/>
              </p:cNvSpPr>
              <p:nvPr/>
            </p:nvSpPr>
            <p:spPr bwMode="auto">
              <a:xfrm>
                <a:off x="2651" y="3288"/>
                <a:ext cx="40" cy="40"/>
              </a:xfrm>
              <a:custGeom>
                <a:avLst/>
                <a:gdLst>
                  <a:gd name="T0" fmla="*/ 61 w 39"/>
                  <a:gd name="T1" fmla="*/ 19 h 39"/>
                  <a:gd name="T2" fmla="*/ 56 w 39"/>
                  <a:gd name="T3" fmla="*/ 6 h 39"/>
                  <a:gd name="T4" fmla="*/ 19 w 39"/>
                  <a:gd name="T5" fmla="*/ 0 h 39"/>
                  <a:gd name="T6" fmla="*/ 6 w 39"/>
                  <a:gd name="T7" fmla="*/ 6 h 39"/>
                  <a:gd name="T8" fmla="*/ 0 w 39"/>
                  <a:gd name="T9" fmla="*/ 19 h 39"/>
                  <a:gd name="T10" fmla="*/ 6 w 39"/>
                  <a:gd name="T11" fmla="*/ 56 h 39"/>
                  <a:gd name="T12" fmla="*/ 19 w 39"/>
                  <a:gd name="T13" fmla="*/ 61 h 39"/>
                  <a:gd name="T14" fmla="*/ 56 w 39"/>
                  <a:gd name="T15" fmla="*/ 56 h 39"/>
                  <a:gd name="T16" fmla="*/ 61 w 39"/>
                  <a:gd name="T17" fmla="*/ 19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9"/>
                  <a:gd name="T28" fmla="*/ 0 h 39"/>
                  <a:gd name="T29" fmla="*/ 39 w 39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9" h="39">
                    <a:moveTo>
                      <a:pt x="39" y="19"/>
                    </a:moveTo>
                    <a:lnTo>
                      <a:pt x="35" y="6"/>
                    </a:lnTo>
                    <a:lnTo>
                      <a:pt x="19" y="0"/>
                    </a:lnTo>
                    <a:lnTo>
                      <a:pt x="6" y="6"/>
                    </a:lnTo>
                    <a:lnTo>
                      <a:pt x="0" y="19"/>
                    </a:lnTo>
                    <a:lnTo>
                      <a:pt x="6" y="35"/>
                    </a:lnTo>
                    <a:lnTo>
                      <a:pt x="19" y="39"/>
                    </a:lnTo>
                    <a:lnTo>
                      <a:pt x="35" y="35"/>
                    </a:lnTo>
                    <a:lnTo>
                      <a:pt x="39" y="1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2656" name="Group 159"/>
            <p:cNvGrpSpPr>
              <a:grpSpLocks/>
            </p:cNvGrpSpPr>
            <p:nvPr/>
          </p:nvGrpSpPr>
          <p:grpSpPr bwMode="auto">
            <a:xfrm>
              <a:off x="960" y="2976"/>
              <a:ext cx="972" cy="0"/>
              <a:chOff x="960" y="2976"/>
              <a:chExt cx="972" cy="0"/>
            </a:xfrm>
          </p:grpSpPr>
          <p:sp>
            <p:nvSpPr>
              <p:cNvPr id="112664" name="Line 160"/>
              <p:cNvSpPr>
                <a:spLocks noChangeShapeType="1"/>
              </p:cNvSpPr>
              <p:nvPr/>
            </p:nvSpPr>
            <p:spPr bwMode="auto">
              <a:xfrm>
                <a:off x="960" y="29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65" name="Line 161"/>
              <p:cNvSpPr>
                <a:spLocks noChangeShapeType="1"/>
              </p:cNvSpPr>
              <p:nvPr/>
            </p:nvSpPr>
            <p:spPr bwMode="auto">
              <a:xfrm>
                <a:off x="1248" y="29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66" name="Line 162"/>
              <p:cNvSpPr>
                <a:spLocks noChangeShapeType="1"/>
              </p:cNvSpPr>
              <p:nvPr/>
            </p:nvSpPr>
            <p:spPr bwMode="auto">
              <a:xfrm>
                <a:off x="1836" y="29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67" name="Line 163"/>
              <p:cNvSpPr>
                <a:spLocks noChangeShapeType="1"/>
              </p:cNvSpPr>
              <p:nvPr/>
            </p:nvSpPr>
            <p:spPr bwMode="auto">
              <a:xfrm>
                <a:off x="1554" y="29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657" name="Line 164"/>
            <p:cNvSpPr>
              <a:spLocks noChangeShapeType="1"/>
            </p:cNvSpPr>
            <p:nvPr/>
          </p:nvSpPr>
          <p:spPr bwMode="auto">
            <a:xfrm>
              <a:off x="2436" y="2976"/>
              <a:ext cx="9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8" name="Line 165"/>
            <p:cNvSpPr>
              <a:spLocks noChangeShapeType="1"/>
            </p:cNvSpPr>
            <p:nvPr/>
          </p:nvSpPr>
          <p:spPr bwMode="auto">
            <a:xfrm>
              <a:off x="2136" y="2976"/>
              <a:ext cx="9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2659" name="Group 166"/>
            <p:cNvGrpSpPr>
              <a:grpSpLocks/>
            </p:cNvGrpSpPr>
            <p:nvPr/>
          </p:nvGrpSpPr>
          <p:grpSpPr bwMode="auto">
            <a:xfrm>
              <a:off x="2724" y="2976"/>
              <a:ext cx="972" cy="0"/>
              <a:chOff x="960" y="2976"/>
              <a:chExt cx="972" cy="0"/>
            </a:xfrm>
          </p:grpSpPr>
          <p:sp>
            <p:nvSpPr>
              <p:cNvPr id="112660" name="Line 167"/>
              <p:cNvSpPr>
                <a:spLocks noChangeShapeType="1"/>
              </p:cNvSpPr>
              <p:nvPr/>
            </p:nvSpPr>
            <p:spPr bwMode="auto">
              <a:xfrm>
                <a:off x="960" y="29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61" name="Line 168"/>
              <p:cNvSpPr>
                <a:spLocks noChangeShapeType="1"/>
              </p:cNvSpPr>
              <p:nvPr/>
            </p:nvSpPr>
            <p:spPr bwMode="auto">
              <a:xfrm>
                <a:off x="1248" y="29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62" name="Line 169"/>
              <p:cNvSpPr>
                <a:spLocks noChangeShapeType="1"/>
              </p:cNvSpPr>
              <p:nvPr/>
            </p:nvSpPr>
            <p:spPr bwMode="auto">
              <a:xfrm>
                <a:off x="1836" y="29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63" name="Line 170"/>
              <p:cNvSpPr>
                <a:spLocks noChangeShapeType="1"/>
              </p:cNvSpPr>
              <p:nvPr/>
            </p:nvSpPr>
            <p:spPr bwMode="auto">
              <a:xfrm>
                <a:off x="1554" y="29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171"/>
          <p:cNvGrpSpPr>
            <a:grpSpLocks/>
          </p:cNvGrpSpPr>
          <p:nvPr/>
        </p:nvGrpSpPr>
        <p:grpSpPr bwMode="auto">
          <a:xfrm>
            <a:off x="4148138" y="4905375"/>
            <a:ext cx="111125" cy="304800"/>
            <a:chOff x="2613" y="3090"/>
            <a:chExt cx="70" cy="192"/>
          </a:xfrm>
        </p:grpSpPr>
        <p:sp>
          <p:nvSpPr>
            <p:cNvPr id="112653" name="Line 172"/>
            <p:cNvSpPr>
              <a:spLocks noChangeShapeType="1"/>
            </p:cNvSpPr>
            <p:nvPr/>
          </p:nvSpPr>
          <p:spPr bwMode="auto">
            <a:xfrm flipH="1" flipV="1">
              <a:off x="2613" y="3120"/>
              <a:ext cx="70" cy="15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4" name="Line 173"/>
            <p:cNvSpPr>
              <a:spLocks noChangeShapeType="1"/>
            </p:cNvSpPr>
            <p:nvPr/>
          </p:nvSpPr>
          <p:spPr bwMode="auto">
            <a:xfrm>
              <a:off x="2658" y="309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174"/>
          <p:cNvGrpSpPr>
            <a:grpSpLocks/>
          </p:cNvGrpSpPr>
          <p:nvPr/>
        </p:nvGrpSpPr>
        <p:grpSpPr bwMode="auto">
          <a:xfrm>
            <a:off x="3943350" y="2181225"/>
            <a:ext cx="341313" cy="1409700"/>
            <a:chOff x="2484" y="1374"/>
            <a:chExt cx="215" cy="888"/>
          </a:xfrm>
        </p:grpSpPr>
        <p:sp>
          <p:nvSpPr>
            <p:cNvPr id="214191" name="Text Box 175"/>
            <p:cNvSpPr txBox="1">
              <a:spLocks noChangeArrowheads="1"/>
            </p:cNvSpPr>
            <p:nvPr/>
          </p:nvSpPr>
          <p:spPr bwMode="auto">
            <a:xfrm>
              <a:off x="2484" y="137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0</a:t>
              </a:r>
            </a:p>
          </p:txBody>
        </p:sp>
        <p:sp>
          <p:nvSpPr>
            <p:cNvPr id="214192" name="Text Box 176"/>
            <p:cNvSpPr txBox="1">
              <a:spLocks noChangeArrowheads="1"/>
            </p:cNvSpPr>
            <p:nvPr/>
          </p:nvSpPr>
          <p:spPr bwMode="auto">
            <a:xfrm>
              <a:off x="2487" y="197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16" name="Group 177"/>
          <p:cNvGrpSpPr>
            <a:grpSpLocks/>
          </p:cNvGrpSpPr>
          <p:nvPr/>
        </p:nvGrpSpPr>
        <p:grpSpPr bwMode="auto">
          <a:xfrm>
            <a:off x="6629400" y="1219200"/>
            <a:ext cx="336550" cy="3257550"/>
            <a:chOff x="4176" y="768"/>
            <a:chExt cx="212" cy="2052"/>
          </a:xfrm>
        </p:grpSpPr>
        <p:sp>
          <p:nvSpPr>
            <p:cNvPr id="214194" name="Rectangle 178"/>
            <p:cNvSpPr>
              <a:spLocks noChangeArrowheads="1"/>
            </p:cNvSpPr>
            <p:nvPr/>
          </p:nvSpPr>
          <p:spPr bwMode="auto">
            <a:xfrm>
              <a:off x="4176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214195" name="Rectangle 179"/>
            <p:cNvSpPr>
              <a:spLocks noChangeArrowheads="1"/>
            </p:cNvSpPr>
            <p:nvPr/>
          </p:nvSpPr>
          <p:spPr bwMode="auto">
            <a:xfrm>
              <a:off x="4176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214196" name="Rectangle 180"/>
            <p:cNvSpPr>
              <a:spLocks noChangeArrowheads="1"/>
            </p:cNvSpPr>
            <p:nvPr/>
          </p:nvSpPr>
          <p:spPr bwMode="auto">
            <a:xfrm>
              <a:off x="4176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0</a:t>
              </a:r>
            </a:p>
          </p:txBody>
        </p:sp>
        <p:sp>
          <p:nvSpPr>
            <p:cNvPr id="214197" name="Rectangle 181"/>
            <p:cNvSpPr>
              <a:spLocks noChangeArrowheads="1"/>
            </p:cNvSpPr>
            <p:nvPr/>
          </p:nvSpPr>
          <p:spPr bwMode="auto">
            <a:xfrm>
              <a:off x="4176" y="25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"/>
            <a:ext cx="5715000" cy="609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20.9</a:t>
            </a:r>
            <a:r>
              <a:rPr lang="en-US" altLang="zh-CN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译码器和数字显示</a:t>
            </a:r>
          </a:p>
        </p:txBody>
      </p:sp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609600" y="1350963"/>
            <a:ext cx="80772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  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译码是编码的反过程，它是将代码的组合译成一个特定的输出信号。</a:t>
            </a:r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796925" y="2438400"/>
            <a:ext cx="4156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20. 9. 1  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二进制译码器</a:t>
            </a:r>
          </a:p>
        </p:txBody>
      </p:sp>
      <p:grpSp>
        <p:nvGrpSpPr>
          <p:cNvPr id="116741" name="Group 5"/>
          <p:cNvGrpSpPr>
            <a:grpSpLocks/>
          </p:cNvGrpSpPr>
          <p:nvPr/>
        </p:nvGrpSpPr>
        <p:grpSpPr bwMode="auto">
          <a:xfrm>
            <a:off x="1066800" y="1066800"/>
            <a:ext cx="5486400" cy="171450"/>
            <a:chOff x="240" y="708"/>
            <a:chExt cx="3456" cy="108"/>
          </a:xfrm>
        </p:grpSpPr>
        <p:pic>
          <p:nvPicPr>
            <p:cNvPr id="116751" name="Picture 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0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52" name="Picture 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0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53" name="Picture 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2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54" name="Picture 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8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55" name="Picture 1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0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56" name="Picture 1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6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57" name="Picture 1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6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58" name="Picture 1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78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59" name="Picture 1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4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60" name="Picture 1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66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61" name="Picture 1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62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62" name="Picture 1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2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63" name="Picture 1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98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64" name="Picture 1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74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65" name="Picture 2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4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66" name="Picture 2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50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67" name="Picture 2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40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68" name="Picture 2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42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69" name="Picture 2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38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70" name="Picture 2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28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71" name="Picture 26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30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72" name="Picture 27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16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73" name="Picture 28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8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74" name="Picture 29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4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75" name="Picture 30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4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76" name="Picture 31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06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77" name="Picture 32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92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78" name="Picture 33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94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79" name="Picture 34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26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80" name="Picture 35" descr="Green and Black Diamo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2" y="714"/>
              <a:ext cx="10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6781" name="Group 36"/>
            <p:cNvGrpSpPr>
              <a:grpSpLocks/>
            </p:cNvGrpSpPr>
            <p:nvPr/>
          </p:nvGrpSpPr>
          <p:grpSpPr bwMode="auto">
            <a:xfrm>
              <a:off x="240" y="708"/>
              <a:ext cx="582" cy="102"/>
              <a:chOff x="4698" y="720"/>
              <a:chExt cx="582" cy="102"/>
            </a:xfrm>
          </p:grpSpPr>
          <p:pic>
            <p:nvPicPr>
              <p:cNvPr id="116782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6783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6784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6785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6786" name="Picture 41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6787" name="Picture 42" descr="Green and Black Diamo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1524000" y="2974975"/>
            <a:ext cx="6096000" cy="2682875"/>
            <a:chOff x="912" y="1968"/>
            <a:chExt cx="3840" cy="1690"/>
          </a:xfrm>
        </p:grpSpPr>
        <p:sp>
          <p:nvSpPr>
            <p:cNvPr id="219180" name="Rectangle 44"/>
            <p:cNvSpPr>
              <a:spLocks noChangeArrowheads="1"/>
            </p:cNvSpPr>
            <p:nvPr/>
          </p:nvSpPr>
          <p:spPr bwMode="auto">
            <a:xfrm>
              <a:off x="3696" y="2462"/>
              <a:ext cx="453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112795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8</a:t>
              </a:r>
              <a:r>
                <a:rPr lang="zh-CN" altLang="en-US" sz="2800" b="1" dirty="0">
                  <a:solidFill>
                    <a:srgbClr val="112795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个</a:t>
              </a:r>
            </a:p>
          </p:txBody>
        </p:sp>
        <p:sp>
          <p:nvSpPr>
            <p:cNvPr id="219181" name="Rectangle 45"/>
            <p:cNvSpPr>
              <a:spLocks noChangeArrowheads="1"/>
            </p:cNvSpPr>
            <p:nvPr/>
          </p:nvSpPr>
          <p:spPr bwMode="auto">
            <a:xfrm>
              <a:off x="1563" y="2442"/>
              <a:ext cx="453" cy="327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112795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r>
                <a:rPr lang="zh-CN" altLang="en-US" sz="2800" b="1" dirty="0">
                  <a:solidFill>
                    <a:srgbClr val="112795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位</a:t>
              </a:r>
            </a:p>
          </p:txBody>
        </p:sp>
        <p:sp>
          <p:nvSpPr>
            <p:cNvPr id="116745" name="Rectangle 46"/>
            <p:cNvSpPr>
              <a:spLocks noChangeArrowheads="1"/>
            </p:cNvSpPr>
            <p:nvPr/>
          </p:nvSpPr>
          <p:spPr bwMode="auto">
            <a:xfrm>
              <a:off x="2256" y="2592"/>
              <a:ext cx="1200" cy="528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19183" name="Text Box 47"/>
            <p:cNvSpPr txBox="1">
              <a:spLocks noChangeArrowheads="1"/>
            </p:cNvSpPr>
            <p:nvPr/>
          </p:nvSpPr>
          <p:spPr bwMode="auto">
            <a:xfrm>
              <a:off x="2352" y="2688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译码器</a:t>
              </a:r>
            </a:p>
          </p:txBody>
        </p:sp>
        <p:sp>
          <p:nvSpPr>
            <p:cNvPr id="219184" name="Text Box 48"/>
            <p:cNvSpPr txBox="1">
              <a:spLocks noChangeArrowheads="1"/>
            </p:cNvSpPr>
            <p:nvPr/>
          </p:nvSpPr>
          <p:spPr bwMode="auto">
            <a:xfrm>
              <a:off x="912" y="2112"/>
              <a:ext cx="432" cy="1421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二进制代码</a:t>
              </a:r>
            </a:p>
          </p:txBody>
        </p:sp>
        <p:sp>
          <p:nvSpPr>
            <p:cNvPr id="219185" name="Rectangle 49"/>
            <p:cNvSpPr>
              <a:spLocks noChangeArrowheads="1"/>
            </p:cNvSpPr>
            <p:nvPr/>
          </p:nvSpPr>
          <p:spPr bwMode="auto">
            <a:xfrm>
              <a:off x="4368" y="1968"/>
              <a:ext cx="384" cy="1690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高低电平信号</a:t>
              </a:r>
            </a:p>
          </p:txBody>
        </p:sp>
        <p:sp>
          <p:nvSpPr>
            <p:cNvPr id="116749" name="AutoShape 50"/>
            <p:cNvSpPr>
              <a:spLocks noChangeArrowheads="1"/>
            </p:cNvSpPr>
            <p:nvPr/>
          </p:nvSpPr>
          <p:spPr bwMode="auto">
            <a:xfrm>
              <a:off x="3648" y="2736"/>
              <a:ext cx="624" cy="288"/>
            </a:xfrm>
            <a:prstGeom prst="rightArrow">
              <a:avLst>
                <a:gd name="adj1" fmla="val 50000"/>
                <a:gd name="adj2" fmla="val 541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CC00"/>
                </a:gs>
              </a:gsLst>
              <a:lin ang="0" scaled="1"/>
            </a:gra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16750" name="AutoShape 51"/>
            <p:cNvSpPr>
              <a:spLocks noChangeArrowheads="1"/>
            </p:cNvSpPr>
            <p:nvPr/>
          </p:nvSpPr>
          <p:spPr bwMode="auto">
            <a:xfrm>
              <a:off x="1488" y="2736"/>
              <a:ext cx="624" cy="288"/>
            </a:xfrm>
            <a:prstGeom prst="rightArrow">
              <a:avLst>
                <a:gd name="adj1" fmla="val 50000"/>
                <a:gd name="adj2" fmla="val 541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CC00"/>
                </a:gs>
              </a:gsLst>
              <a:lin ang="0" scaled="1"/>
            </a:gra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autoUpdateAnimBg="0"/>
      <p:bldP spid="219140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3254375" y="1004888"/>
            <a:ext cx="24050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状     态    表</a:t>
            </a:r>
            <a:r>
              <a:rPr lang="zh-CN" altLang="en-US" sz="3200" b="1">
                <a:solidFill>
                  <a:srgbClr val="003399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zh-CN" altLang="en-US" sz="2800" b="1">
                <a:solidFill>
                  <a:srgbClr val="003399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838200" y="533400"/>
            <a:ext cx="7091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例：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三位二进制译码器（输出高电平有效）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117764" name="Group 4"/>
          <p:cNvGrpSpPr>
            <a:grpSpLocks/>
          </p:cNvGrpSpPr>
          <p:nvPr/>
        </p:nvGrpSpPr>
        <p:grpSpPr bwMode="auto">
          <a:xfrm>
            <a:off x="1325563" y="1500188"/>
            <a:ext cx="6175375" cy="4791075"/>
            <a:chOff x="816" y="912"/>
            <a:chExt cx="4876" cy="3018"/>
          </a:xfrm>
        </p:grpSpPr>
        <p:sp>
          <p:nvSpPr>
            <p:cNvPr id="117765" name="Line 5"/>
            <p:cNvSpPr>
              <a:spLocks noChangeShapeType="1"/>
            </p:cNvSpPr>
            <p:nvPr/>
          </p:nvSpPr>
          <p:spPr bwMode="auto">
            <a:xfrm>
              <a:off x="816" y="912"/>
              <a:ext cx="3975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66" name="Line 6"/>
            <p:cNvSpPr>
              <a:spLocks noChangeShapeType="1"/>
            </p:cNvSpPr>
            <p:nvPr/>
          </p:nvSpPr>
          <p:spPr bwMode="auto">
            <a:xfrm>
              <a:off x="1867" y="912"/>
              <a:ext cx="0" cy="2976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67" name="Line 7"/>
            <p:cNvSpPr>
              <a:spLocks noChangeShapeType="1"/>
            </p:cNvSpPr>
            <p:nvPr/>
          </p:nvSpPr>
          <p:spPr bwMode="auto">
            <a:xfrm>
              <a:off x="816" y="1200"/>
              <a:ext cx="3975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68" name="Line 8"/>
            <p:cNvSpPr>
              <a:spLocks noChangeShapeType="1"/>
            </p:cNvSpPr>
            <p:nvPr/>
          </p:nvSpPr>
          <p:spPr bwMode="auto">
            <a:xfrm>
              <a:off x="816" y="1536"/>
              <a:ext cx="3975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69" name="Text Box 9"/>
            <p:cNvSpPr txBox="1">
              <a:spLocks noChangeArrowheads="1"/>
            </p:cNvSpPr>
            <p:nvPr/>
          </p:nvSpPr>
          <p:spPr bwMode="auto">
            <a:xfrm>
              <a:off x="841" y="912"/>
              <a:ext cx="10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输    入</a:t>
              </a:r>
            </a:p>
          </p:txBody>
        </p:sp>
        <p:sp>
          <p:nvSpPr>
            <p:cNvPr id="117770" name="Rectangle 10"/>
            <p:cNvSpPr>
              <a:spLocks noChangeArrowheads="1"/>
            </p:cNvSpPr>
            <p:nvPr/>
          </p:nvSpPr>
          <p:spPr bwMode="auto">
            <a:xfrm>
              <a:off x="907" y="1200"/>
              <a:ext cx="79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  B  C</a:t>
              </a:r>
              <a:endParaRPr lang="en-US" altLang="zh-CN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7771" name="Rectangle 11"/>
            <p:cNvSpPr>
              <a:spLocks noChangeArrowheads="1"/>
            </p:cNvSpPr>
            <p:nvPr/>
          </p:nvSpPr>
          <p:spPr bwMode="auto">
            <a:xfrm>
              <a:off x="1840" y="1200"/>
              <a:ext cx="38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2800" b="1" baseline="-25000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   </a:t>
              </a:r>
              <a:r>
                <a:rPr lang="en-US" altLang="zh-CN" sz="2800" b="1" i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2800" b="1" baseline="-25000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  </a:t>
              </a:r>
              <a:r>
                <a:rPr lang="en-US" altLang="zh-CN" sz="2800" b="1" i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2800" b="1" baseline="-25000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   </a:t>
              </a:r>
              <a:r>
                <a:rPr lang="en-US" altLang="zh-CN" sz="2800" b="1" i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2800" b="1" baseline="-25000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3  </a:t>
              </a:r>
              <a:r>
                <a:rPr lang="en-US" altLang="zh-CN" sz="2800" b="1" i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2800" b="1" baseline="-25000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4  </a:t>
              </a:r>
              <a:r>
                <a:rPr lang="en-US" altLang="zh-CN" sz="2800" b="1" i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2800" b="1" baseline="-25000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5  </a:t>
              </a:r>
              <a:r>
                <a:rPr lang="en-US" altLang="zh-CN" sz="2800" b="1" i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2800" b="1" baseline="-25000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6  </a:t>
              </a:r>
              <a:r>
                <a:rPr lang="en-US" altLang="zh-CN" sz="2800" b="1" i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2800" b="1" baseline="-25000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17772" name="Rectangle 12"/>
            <p:cNvSpPr>
              <a:spLocks noChangeArrowheads="1"/>
            </p:cNvSpPr>
            <p:nvPr/>
          </p:nvSpPr>
          <p:spPr bwMode="auto">
            <a:xfrm>
              <a:off x="912" y="1584"/>
              <a:ext cx="30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0   0  0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 </a:t>
              </a: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0   0    0   0   0   0   0</a:t>
              </a:r>
            </a:p>
          </p:txBody>
        </p:sp>
        <p:sp>
          <p:nvSpPr>
            <p:cNvPr id="117773" name="Rectangle 13"/>
            <p:cNvSpPr>
              <a:spLocks noChangeArrowheads="1"/>
            </p:cNvSpPr>
            <p:nvPr/>
          </p:nvSpPr>
          <p:spPr bwMode="auto">
            <a:xfrm>
              <a:off x="912" y="1872"/>
              <a:ext cx="30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0   0  1   0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0    0   0   0   0   0</a:t>
              </a:r>
            </a:p>
          </p:txBody>
        </p:sp>
        <p:sp>
          <p:nvSpPr>
            <p:cNvPr id="117774" name="Rectangle 14"/>
            <p:cNvSpPr>
              <a:spLocks noChangeArrowheads="1"/>
            </p:cNvSpPr>
            <p:nvPr/>
          </p:nvSpPr>
          <p:spPr bwMode="auto">
            <a:xfrm>
              <a:off x="912" y="2160"/>
              <a:ext cx="30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0   1  0   0   0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 0   0   0   0   0</a:t>
              </a:r>
            </a:p>
          </p:txBody>
        </p:sp>
        <p:sp>
          <p:nvSpPr>
            <p:cNvPr id="117775" name="Rectangle 15"/>
            <p:cNvSpPr>
              <a:spLocks noChangeArrowheads="1"/>
            </p:cNvSpPr>
            <p:nvPr/>
          </p:nvSpPr>
          <p:spPr bwMode="auto">
            <a:xfrm>
              <a:off x="912" y="2448"/>
              <a:ext cx="30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0   1  1   0   0   0 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0   0   0   0</a:t>
              </a:r>
            </a:p>
          </p:txBody>
        </p:sp>
        <p:sp>
          <p:nvSpPr>
            <p:cNvPr id="117776" name="Rectangle 16"/>
            <p:cNvSpPr>
              <a:spLocks noChangeArrowheads="1"/>
            </p:cNvSpPr>
            <p:nvPr/>
          </p:nvSpPr>
          <p:spPr bwMode="auto">
            <a:xfrm>
              <a:off x="912" y="2736"/>
              <a:ext cx="30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1   0  0   0   0   0    0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0   0   0</a:t>
              </a:r>
            </a:p>
          </p:txBody>
        </p:sp>
        <p:sp>
          <p:nvSpPr>
            <p:cNvPr id="117777" name="Rectangle 17"/>
            <p:cNvSpPr>
              <a:spLocks noChangeArrowheads="1"/>
            </p:cNvSpPr>
            <p:nvPr/>
          </p:nvSpPr>
          <p:spPr bwMode="auto">
            <a:xfrm>
              <a:off x="912" y="3024"/>
              <a:ext cx="30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1   0  1   0   0   0    0   0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0   0</a:t>
              </a:r>
            </a:p>
          </p:txBody>
        </p:sp>
        <p:sp>
          <p:nvSpPr>
            <p:cNvPr id="117778" name="Rectangle 18"/>
            <p:cNvSpPr>
              <a:spLocks noChangeArrowheads="1"/>
            </p:cNvSpPr>
            <p:nvPr/>
          </p:nvSpPr>
          <p:spPr bwMode="auto">
            <a:xfrm>
              <a:off x="912" y="3312"/>
              <a:ext cx="30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1   1  0   0   0   0    0   0   0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 0</a:t>
              </a:r>
            </a:p>
          </p:txBody>
        </p:sp>
        <p:sp>
          <p:nvSpPr>
            <p:cNvPr id="117779" name="Rectangle 19"/>
            <p:cNvSpPr>
              <a:spLocks noChangeArrowheads="1"/>
            </p:cNvSpPr>
            <p:nvPr/>
          </p:nvSpPr>
          <p:spPr bwMode="auto">
            <a:xfrm>
              <a:off x="912" y="3600"/>
              <a:ext cx="30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1   1  1   0   0   0    0   0   0   0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endParaRPr lang="en-US" altLang="zh-CN" sz="2800" b="1">
                <a:solidFill>
                  <a:srgbClr val="33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17780" name="Rectangle 20"/>
            <p:cNvSpPr>
              <a:spLocks noChangeArrowheads="1"/>
            </p:cNvSpPr>
            <p:nvPr/>
          </p:nvSpPr>
          <p:spPr bwMode="auto">
            <a:xfrm>
              <a:off x="2689" y="912"/>
              <a:ext cx="11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输          出</a:t>
              </a:r>
            </a:p>
          </p:txBody>
        </p:sp>
        <p:sp>
          <p:nvSpPr>
            <p:cNvPr id="117781" name="Line 21"/>
            <p:cNvSpPr>
              <a:spLocks noChangeShapeType="1"/>
            </p:cNvSpPr>
            <p:nvPr/>
          </p:nvSpPr>
          <p:spPr bwMode="auto">
            <a:xfrm>
              <a:off x="912" y="3888"/>
              <a:ext cx="3975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1066800" y="661988"/>
            <a:ext cx="2684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写出逻辑表达式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28813" y="1428750"/>
            <a:ext cx="5143500" cy="2565400"/>
            <a:chOff x="957" y="912"/>
            <a:chExt cx="3315" cy="1616"/>
          </a:xfrm>
        </p:grpSpPr>
        <p:sp>
          <p:nvSpPr>
            <p:cNvPr id="118788" name="Rectangle 4"/>
            <p:cNvSpPr>
              <a:spLocks noChangeArrowheads="1"/>
            </p:cNvSpPr>
            <p:nvPr/>
          </p:nvSpPr>
          <p:spPr bwMode="auto">
            <a:xfrm>
              <a:off x="960" y="912"/>
              <a:ext cx="132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2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3200" b="1" baseline="-25000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0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=</a:t>
              </a:r>
              <a:r>
                <a:rPr lang="en-US" altLang="zh-CN" sz="32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 B C</a:t>
              </a:r>
              <a:endParaRPr lang="en-US" altLang="zh-CN" sz="32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118789" name="Group 5"/>
            <p:cNvGrpSpPr>
              <a:grpSpLocks/>
            </p:cNvGrpSpPr>
            <p:nvPr/>
          </p:nvGrpSpPr>
          <p:grpSpPr bwMode="auto">
            <a:xfrm>
              <a:off x="1440" y="953"/>
              <a:ext cx="622" cy="0"/>
              <a:chOff x="1344" y="1152"/>
              <a:chExt cx="720" cy="0"/>
            </a:xfrm>
          </p:grpSpPr>
          <p:sp>
            <p:nvSpPr>
              <p:cNvPr id="118812" name="Line 6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13" name="Line 7"/>
              <p:cNvSpPr>
                <a:spLocks noChangeShapeType="1"/>
              </p:cNvSpPr>
              <p:nvPr/>
            </p:nvSpPr>
            <p:spPr bwMode="auto">
              <a:xfrm>
                <a:off x="1632" y="115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14" name="Line 8"/>
              <p:cNvSpPr>
                <a:spLocks noChangeShapeType="1"/>
              </p:cNvSpPr>
              <p:nvPr/>
            </p:nvSpPr>
            <p:spPr bwMode="auto">
              <a:xfrm>
                <a:off x="1872" y="115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8790" name="Group 9"/>
            <p:cNvGrpSpPr>
              <a:grpSpLocks/>
            </p:cNvGrpSpPr>
            <p:nvPr/>
          </p:nvGrpSpPr>
          <p:grpSpPr bwMode="auto">
            <a:xfrm>
              <a:off x="2640" y="912"/>
              <a:ext cx="1329" cy="365"/>
              <a:chOff x="960" y="1481"/>
              <a:chExt cx="1329" cy="365"/>
            </a:xfrm>
          </p:grpSpPr>
          <p:sp>
            <p:nvSpPr>
              <p:cNvPr id="118809" name="Rectangle 10"/>
              <p:cNvSpPr>
                <a:spLocks noChangeArrowheads="1"/>
              </p:cNvSpPr>
              <p:nvPr/>
            </p:nvSpPr>
            <p:spPr bwMode="auto">
              <a:xfrm>
                <a:off x="960" y="1481"/>
                <a:ext cx="1329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200" b="1" i="1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  <a:r>
                  <a:rPr lang="en-US" altLang="zh-CN" sz="3200" b="1" baseline="-25000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r>
                  <a:rPr lang="en-US" altLang="zh-CN" sz="3200" b="1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=</a:t>
                </a:r>
                <a:r>
                  <a:rPr lang="en-US" altLang="zh-CN" sz="3200" b="1" i="1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 B C</a:t>
                </a:r>
              </a:p>
            </p:txBody>
          </p:sp>
          <p:sp>
            <p:nvSpPr>
              <p:cNvPr id="118810" name="Line 11"/>
              <p:cNvSpPr>
                <a:spLocks noChangeShapeType="1"/>
              </p:cNvSpPr>
              <p:nvPr/>
            </p:nvSpPr>
            <p:spPr bwMode="auto">
              <a:xfrm>
                <a:off x="1440" y="1522"/>
                <a:ext cx="16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11" name="Line 12"/>
              <p:cNvSpPr>
                <a:spLocks noChangeShapeType="1"/>
              </p:cNvSpPr>
              <p:nvPr/>
            </p:nvSpPr>
            <p:spPr bwMode="auto">
              <a:xfrm>
                <a:off x="1688" y="1522"/>
                <a:ext cx="1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8791" name="Group 13"/>
            <p:cNvGrpSpPr>
              <a:grpSpLocks/>
            </p:cNvGrpSpPr>
            <p:nvPr/>
          </p:nvGrpSpPr>
          <p:grpSpPr bwMode="auto">
            <a:xfrm>
              <a:off x="960" y="1344"/>
              <a:ext cx="1102" cy="368"/>
              <a:chOff x="960" y="2042"/>
              <a:chExt cx="1102" cy="368"/>
            </a:xfrm>
          </p:grpSpPr>
          <p:sp>
            <p:nvSpPr>
              <p:cNvPr id="118806" name="Rectangle 14"/>
              <p:cNvSpPr>
                <a:spLocks noChangeArrowheads="1"/>
              </p:cNvSpPr>
              <p:nvPr/>
            </p:nvSpPr>
            <p:spPr bwMode="auto">
              <a:xfrm>
                <a:off x="960" y="2042"/>
                <a:ext cx="1024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i="1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  <a:r>
                  <a:rPr lang="en-US" altLang="zh-CN" sz="3200" b="1" baseline="-25000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</a:t>
                </a:r>
                <a:r>
                  <a:rPr lang="en-US" altLang="zh-CN" sz="3200" b="1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=</a:t>
                </a:r>
                <a:r>
                  <a:rPr lang="en-US" altLang="zh-CN" sz="3200" b="1" i="1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 B C</a:t>
                </a:r>
                <a:endPara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8807" name="Line 15"/>
              <p:cNvSpPr>
                <a:spLocks noChangeShapeType="1"/>
              </p:cNvSpPr>
              <p:nvPr/>
            </p:nvSpPr>
            <p:spPr bwMode="auto">
              <a:xfrm>
                <a:off x="1440" y="2085"/>
                <a:ext cx="1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08" name="Line 16"/>
              <p:cNvSpPr>
                <a:spLocks noChangeShapeType="1"/>
              </p:cNvSpPr>
              <p:nvPr/>
            </p:nvSpPr>
            <p:spPr bwMode="auto">
              <a:xfrm>
                <a:off x="1896" y="2085"/>
                <a:ext cx="1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8792" name="Group 17"/>
            <p:cNvGrpSpPr>
              <a:grpSpLocks/>
            </p:cNvGrpSpPr>
            <p:nvPr/>
          </p:nvGrpSpPr>
          <p:grpSpPr bwMode="auto">
            <a:xfrm>
              <a:off x="2640" y="1296"/>
              <a:ext cx="1024" cy="368"/>
              <a:chOff x="960" y="2612"/>
              <a:chExt cx="1024" cy="368"/>
            </a:xfrm>
          </p:grpSpPr>
          <p:sp>
            <p:nvSpPr>
              <p:cNvPr id="118804" name="Rectangle 18"/>
              <p:cNvSpPr>
                <a:spLocks noChangeArrowheads="1"/>
              </p:cNvSpPr>
              <p:nvPr/>
            </p:nvSpPr>
            <p:spPr bwMode="auto">
              <a:xfrm>
                <a:off x="960" y="2612"/>
                <a:ext cx="1024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i="1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  <a:r>
                  <a:rPr lang="en-US" altLang="zh-CN" sz="3200" b="1" baseline="-25000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3</a:t>
                </a:r>
                <a:r>
                  <a:rPr lang="en-US" altLang="zh-CN" sz="3200" b="1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=</a:t>
                </a:r>
                <a:r>
                  <a:rPr lang="en-US" altLang="zh-CN" sz="3200" b="1" i="1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 B C</a:t>
                </a:r>
                <a:endPara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8805" name="Line 19"/>
              <p:cNvSpPr>
                <a:spLocks noChangeShapeType="1"/>
              </p:cNvSpPr>
              <p:nvPr/>
            </p:nvSpPr>
            <p:spPr bwMode="auto">
              <a:xfrm>
                <a:off x="1440" y="2663"/>
                <a:ext cx="1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8793" name="Rectangle 20"/>
            <p:cNvSpPr>
              <a:spLocks noChangeArrowheads="1"/>
            </p:cNvSpPr>
            <p:nvPr/>
          </p:nvSpPr>
          <p:spPr bwMode="auto">
            <a:xfrm>
              <a:off x="2640" y="2160"/>
              <a:ext cx="102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Y</a:t>
              </a:r>
              <a:r>
                <a:rPr lang="en-US" altLang="zh-CN" sz="3200" b="1" baseline="-25000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7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=</a:t>
              </a:r>
              <a:r>
                <a:rPr lang="en-US" altLang="zh-CN" sz="32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 B C</a:t>
              </a:r>
              <a:endParaRPr lang="en-US" altLang="zh-CN" sz="32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pSp>
          <p:nvGrpSpPr>
            <p:cNvPr id="118794" name="Group 21"/>
            <p:cNvGrpSpPr>
              <a:grpSpLocks/>
            </p:cNvGrpSpPr>
            <p:nvPr/>
          </p:nvGrpSpPr>
          <p:grpSpPr bwMode="auto">
            <a:xfrm>
              <a:off x="960" y="1747"/>
              <a:ext cx="1051" cy="368"/>
              <a:chOff x="2451" y="944"/>
              <a:chExt cx="1051" cy="368"/>
            </a:xfrm>
          </p:grpSpPr>
          <p:sp>
            <p:nvSpPr>
              <p:cNvPr id="118801" name="Rectangle 22"/>
              <p:cNvSpPr>
                <a:spLocks noChangeArrowheads="1"/>
              </p:cNvSpPr>
              <p:nvPr/>
            </p:nvSpPr>
            <p:spPr bwMode="auto">
              <a:xfrm>
                <a:off x="2451" y="944"/>
                <a:ext cx="966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i="1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  <a:r>
                  <a:rPr lang="en-US" altLang="zh-CN" sz="3200" b="1" baseline="-25000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4</a:t>
                </a:r>
                <a:r>
                  <a:rPr lang="en-US" altLang="zh-CN" sz="3200" b="1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=</a:t>
                </a:r>
                <a:r>
                  <a:rPr lang="en-US" altLang="zh-CN" sz="3200" b="1" i="1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 BC</a:t>
                </a:r>
                <a:endPara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8802" name="Line 23"/>
              <p:cNvSpPr>
                <a:spLocks noChangeShapeType="1"/>
              </p:cNvSpPr>
              <p:nvPr/>
            </p:nvSpPr>
            <p:spPr bwMode="auto">
              <a:xfrm>
                <a:off x="3129" y="974"/>
                <a:ext cx="1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03" name="Line 24"/>
              <p:cNvSpPr>
                <a:spLocks noChangeShapeType="1"/>
              </p:cNvSpPr>
              <p:nvPr/>
            </p:nvSpPr>
            <p:spPr bwMode="auto">
              <a:xfrm>
                <a:off x="3336" y="974"/>
                <a:ext cx="1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8795" name="Group 25"/>
            <p:cNvGrpSpPr>
              <a:grpSpLocks/>
            </p:cNvGrpSpPr>
            <p:nvPr/>
          </p:nvGrpSpPr>
          <p:grpSpPr bwMode="auto">
            <a:xfrm>
              <a:off x="957" y="2160"/>
              <a:ext cx="1827" cy="365"/>
              <a:chOff x="957" y="2160"/>
              <a:chExt cx="1827" cy="365"/>
            </a:xfrm>
          </p:grpSpPr>
          <p:sp>
            <p:nvSpPr>
              <p:cNvPr id="118799" name="Rectangle 26"/>
              <p:cNvSpPr>
                <a:spLocks noChangeArrowheads="1"/>
              </p:cNvSpPr>
              <p:nvPr/>
            </p:nvSpPr>
            <p:spPr bwMode="auto">
              <a:xfrm>
                <a:off x="957" y="2160"/>
                <a:ext cx="1827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200" b="1" i="1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  <a:r>
                  <a:rPr lang="en-US" altLang="zh-CN" sz="3200" b="1" baseline="-25000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6</a:t>
                </a:r>
                <a:r>
                  <a:rPr lang="en-US" altLang="zh-CN" sz="3200" b="1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=</a:t>
                </a:r>
                <a:r>
                  <a:rPr lang="en-US" altLang="zh-CN" sz="3200" b="1" i="1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 B C</a:t>
                </a:r>
                <a:endPara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8800" name="Line 27"/>
              <p:cNvSpPr>
                <a:spLocks noChangeShapeType="1"/>
              </p:cNvSpPr>
              <p:nvPr/>
            </p:nvSpPr>
            <p:spPr bwMode="auto">
              <a:xfrm>
                <a:off x="1895" y="2201"/>
                <a:ext cx="1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8796" name="Group 28"/>
            <p:cNvGrpSpPr>
              <a:grpSpLocks/>
            </p:cNvGrpSpPr>
            <p:nvPr/>
          </p:nvGrpSpPr>
          <p:grpSpPr bwMode="auto">
            <a:xfrm>
              <a:off x="2637" y="1728"/>
              <a:ext cx="1635" cy="365"/>
              <a:chOff x="2448" y="1441"/>
              <a:chExt cx="1635" cy="365"/>
            </a:xfrm>
          </p:grpSpPr>
          <p:sp>
            <p:nvSpPr>
              <p:cNvPr id="118797" name="Rectangle 29"/>
              <p:cNvSpPr>
                <a:spLocks noChangeArrowheads="1"/>
              </p:cNvSpPr>
              <p:nvPr/>
            </p:nvSpPr>
            <p:spPr bwMode="auto">
              <a:xfrm>
                <a:off x="2448" y="1441"/>
                <a:ext cx="163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200" b="1" i="1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  <a:r>
                  <a:rPr lang="en-US" altLang="zh-CN" sz="3200" b="1" baseline="-25000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5</a:t>
                </a:r>
                <a:r>
                  <a:rPr lang="en-US" altLang="zh-CN" sz="3200" b="1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=</a:t>
                </a:r>
                <a:r>
                  <a:rPr lang="en-US" altLang="zh-CN" sz="3200" b="1" i="1">
                    <a:solidFill>
                      <a:srgbClr val="00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 B C</a:t>
                </a:r>
                <a:endParaRPr lang="en-US" altLang="zh-CN" sz="32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8798" name="Line 30"/>
              <p:cNvSpPr>
                <a:spLocks noChangeShapeType="1"/>
              </p:cNvSpPr>
              <p:nvPr/>
            </p:nvSpPr>
            <p:spPr bwMode="auto">
              <a:xfrm>
                <a:off x="3168" y="1481"/>
                <a:ext cx="1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762000" y="381000"/>
            <a:ext cx="1381125" cy="519113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逻辑图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838200"/>
            <a:ext cx="8153400" cy="5472113"/>
            <a:chOff x="192" y="528"/>
            <a:chExt cx="5136" cy="3447"/>
          </a:xfrm>
        </p:grpSpPr>
        <p:grpSp>
          <p:nvGrpSpPr>
            <p:cNvPr id="119812" name="Group 4"/>
            <p:cNvGrpSpPr>
              <a:grpSpLocks/>
            </p:cNvGrpSpPr>
            <p:nvPr/>
          </p:nvGrpSpPr>
          <p:grpSpPr bwMode="auto">
            <a:xfrm>
              <a:off x="384" y="528"/>
              <a:ext cx="4944" cy="3447"/>
              <a:chOff x="384" y="528"/>
              <a:chExt cx="4944" cy="3447"/>
            </a:xfrm>
          </p:grpSpPr>
          <p:sp>
            <p:nvSpPr>
              <p:cNvPr id="119826" name="Rectangle 5"/>
              <p:cNvSpPr>
                <a:spLocks noChangeArrowheads="1"/>
              </p:cNvSpPr>
              <p:nvPr/>
            </p:nvSpPr>
            <p:spPr bwMode="auto">
              <a:xfrm>
                <a:off x="3360" y="3648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C</a:t>
                </a:r>
                <a:endParaRPr lang="en-US" altLang="zh-CN" sz="2800" b="1">
                  <a:solidFill>
                    <a:schemeClr val="bg1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827" name="Rectangle 6"/>
              <p:cNvSpPr>
                <a:spLocks noChangeArrowheads="1"/>
              </p:cNvSpPr>
              <p:nvPr/>
            </p:nvSpPr>
            <p:spPr bwMode="auto">
              <a:xfrm>
                <a:off x="2544" y="3648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B</a:t>
                </a:r>
                <a:endParaRPr lang="en-US" altLang="zh-CN" sz="2800" b="1">
                  <a:solidFill>
                    <a:schemeClr val="bg1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828" name="Rectangle 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A</a:t>
                </a:r>
                <a:endParaRPr lang="en-US" altLang="zh-CN" sz="2800" b="1">
                  <a:solidFill>
                    <a:schemeClr val="bg1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829" name="Line 8"/>
              <p:cNvSpPr>
                <a:spLocks noChangeShapeType="1"/>
              </p:cNvSpPr>
              <p:nvPr/>
            </p:nvSpPr>
            <p:spPr bwMode="auto">
              <a:xfrm>
                <a:off x="667" y="158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30" name="Line 9"/>
              <p:cNvSpPr>
                <a:spLocks noChangeShapeType="1"/>
              </p:cNvSpPr>
              <p:nvPr/>
            </p:nvSpPr>
            <p:spPr bwMode="auto">
              <a:xfrm>
                <a:off x="808" y="1584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31" name="Line 10"/>
              <p:cNvSpPr>
                <a:spLocks noChangeShapeType="1"/>
              </p:cNvSpPr>
              <p:nvPr/>
            </p:nvSpPr>
            <p:spPr bwMode="auto">
              <a:xfrm>
                <a:off x="949" y="1584"/>
                <a:ext cx="0" cy="960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32" name="Line 11"/>
              <p:cNvSpPr>
                <a:spLocks noChangeShapeType="1"/>
              </p:cNvSpPr>
              <p:nvPr/>
            </p:nvSpPr>
            <p:spPr bwMode="auto">
              <a:xfrm>
                <a:off x="1279" y="158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33" name="Line 12"/>
              <p:cNvSpPr>
                <a:spLocks noChangeShapeType="1"/>
              </p:cNvSpPr>
              <p:nvPr/>
            </p:nvSpPr>
            <p:spPr bwMode="auto">
              <a:xfrm>
                <a:off x="1420" y="1584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34" name="Line 13"/>
              <p:cNvSpPr>
                <a:spLocks noChangeShapeType="1"/>
              </p:cNvSpPr>
              <p:nvPr/>
            </p:nvSpPr>
            <p:spPr bwMode="auto">
              <a:xfrm>
                <a:off x="1561" y="1584"/>
                <a:ext cx="0" cy="1200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35" name="Line 14"/>
              <p:cNvSpPr>
                <a:spLocks noChangeShapeType="1"/>
              </p:cNvSpPr>
              <p:nvPr/>
            </p:nvSpPr>
            <p:spPr bwMode="auto">
              <a:xfrm>
                <a:off x="1891" y="158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36" name="Line 15"/>
              <p:cNvSpPr>
                <a:spLocks noChangeShapeType="1"/>
              </p:cNvSpPr>
              <p:nvPr/>
            </p:nvSpPr>
            <p:spPr bwMode="auto">
              <a:xfrm>
                <a:off x="2032" y="1584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37" name="Line 16"/>
              <p:cNvSpPr>
                <a:spLocks noChangeShapeType="1"/>
              </p:cNvSpPr>
              <p:nvPr/>
            </p:nvSpPr>
            <p:spPr bwMode="auto">
              <a:xfrm>
                <a:off x="2173" y="1584"/>
                <a:ext cx="0" cy="960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38" name="Line 17"/>
              <p:cNvSpPr>
                <a:spLocks noChangeShapeType="1"/>
              </p:cNvSpPr>
              <p:nvPr/>
            </p:nvSpPr>
            <p:spPr bwMode="auto">
              <a:xfrm>
                <a:off x="2503" y="158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39" name="Line 18"/>
              <p:cNvSpPr>
                <a:spLocks noChangeShapeType="1"/>
              </p:cNvSpPr>
              <p:nvPr/>
            </p:nvSpPr>
            <p:spPr bwMode="auto">
              <a:xfrm>
                <a:off x="2644" y="1584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40" name="Line 19"/>
              <p:cNvSpPr>
                <a:spLocks noChangeShapeType="1"/>
              </p:cNvSpPr>
              <p:nvPr/>
            </p:nvSpPr>
            <p:spPr bwMode="auto">
              <a:xfrm>
                <a:off x="2785" y="1584"/>
                <a:ext cx="0" cy="1200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41" name="Line 20"/>
              <p:cNvSpPr>
                <a:spLocks noChangeShapeType="1"/>
              </p:cNvSpPr>
              <p:nvPr/>
            </p:nvSpPr>
            <p:spPr bwMode="auto">
              <a:xfrm>
                <a:off x="3115" y="1584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42" name="Line 21"/>
              <p:cNvSpPr>
                <a:spLocks noChangeShapeType="1"/>
              </p:cNvSpPr>
              <p:nvPr/>
            </p:nvSpPr>
            <p:spPr bwMode="auto">
              <a:xfrm>
                <a:off x="3256" y="1584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43" name="Line 22"/>
              <p:cNvSpPr>
                <a:spLocks noChangeShapeType="1"/>
              </p:cNvSpPr>
              <p:nvPr/>
            </p:nvSpPr>
            <p:spPr bwMode="auto">
              <a:xfrm>
                <a:off x="3397" y="1584"/>
                <a:ext cx="0" cy="960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44" name="Line 23"/>
              <p:cNvSpPr>
                <a:spLocks noChangeShapeType="1"/>
              </p:cNvSpPr>
              <p:nvPr/>
            </p:nvSpPr>
            <p:spPr bwMode="auto">
              <a:xfrm>
                <a:off x="3727" y="1584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45" name="Line 24"/>
              <p:cNvSpPr>
                <a:spLocks noChangeShapeType="1"/>
              </p:cNvSpPr>
              <p:nvPr/>
            </p:nvSpPr>
            <p:spPr bwMode="auto">
              <a:xfrm>
                <a:off x="3868" y="1584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46" name="Line 25"/>
              <p:cNvSpPr>
                <a:spLocks noChangeShapeType="1"/>
              </p:cNvSpPr>
              <p:nvPr/>
            </p:nvSpPr>
            <p:spPr bwMode="auto">
              <a:xfrm>
                <a:off x="4010" y="1584"/>
                <a:ext cx="0" cy="1200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47" name="Line 26"/>
              <p:cNvSpPr>
                <a:spLocks noChangeShapeType="1"/>
              </p:cNvSpPr>
              <p:nvPr/>
            </p:nvSpPr>
            <p:spPr bwMode="auto">
              <a:xfrm>
                <a:off x="4339" y="1584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48" name="Line 27"/>
              <p:cNvSpPr>
                <a:spLocks noChangeShapeType="1"/>
              </p:cNvSpPr>
              <p:nvPr/>
            </p:nvSpPr>
            <p:spPr bwMode="auto">
              <a:xfrm>
                <a:off x="4480" y="1584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49" name="Line 28"/>
              <p:cNvSpPr>
                <a:spLocks noChangeShapeType="1"/>
              </p:cNvSpPr>
              <p:nvPr/>
            </p:nvSpPr>
            <p:spPr bwMode="auto">
              <a:xfrm>
                <a:off x="4622" y="1584"/>
                <a:ext cx="0" cy="960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50" name="Line 29"/>
              <p:cNvSpPr>
                <a:spLocks noChangeShapeType="1"/>
              </p:cNvSpPr>
              <p:nvPr/>
            </p:nvSpPr>
            <p:spPr bwMode="auto">
              <a:xfrm>
                <a:off x="4951" y="1584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51" name="Line 30"/>
              <p:cNvSpPr>
                <a:spLocks noChangeShapeType="1"/>
              </p:cNvSpPr>
              <p:nvPr/>
            </p:nvSpPr>
            <p:spPr bwMode="auto">
              <a:xfrm>
                <a:off x="5093" y="1584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52" name="Line 31"/>
              <p:cNvSpPr>
                <a:spLocks noChangeShapeType="1"/>
              </p:cNvSpPr>
              <p:nvPr/>
            </p:nvSpPr>
            <p:spPr bwMode="auto">
              <a:xfrm>
                <a:off x="5234" y="1584"/>
                <a:ext cx="0" cy="1200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53" name="Line 32"/>
              <p:cNvSpPr>
                <a:spLocks noChangeShapeType="1"/>
              </p:cNvSpPr>
              <p:nvPr/>
            </p:nvSpPr>
            <p:spPr bwMode="auto">
              <a:xfrm flipV="1">
                <a:off x="1844" y="1776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54" name="Line 33"/>
              <p:cNvSpPr>
                <a:spLocks noChangeShapeType="1"/>
              </p:cNvSpPr>
              <p:nvPr/>
            </p:nvSpPr>
            <p:spPr bwMode="auto">
              <a:xfrm flipV="1">
                <a:off x="2691" y="2160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55" name="Line 34"/>
              <p:cNvSpPr>
                <a:spLocks noChangeShapeType="1"/>
              </p:cNvSpPr>
              <p:nvPr/>
            </p:nvSpPr>
            <p:spPr bwMode="auto">
              <a:xfrm flipV="1">
                <a:off x="3492" y="254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56" name="Rectangle 35"/>
              <p:cNvSpPr>
                <a:spLocks noChangeArrowheads="1"/>
              </p:cNvSpPr>
              <p:nvPr/>
            </p:nvSpPr>
            <p:spPr bwMode="auto">
              <a:xfrm>
                <a:off x="1655" y="3024"/>
                <a:ext cx="377" cy="288"/>
              </a:xfrm>
              <a:prstGeom prst="rect">
                <a:avLst/>
              </a:prstGeom>
              <a:noFill/>
              <a:ln w="28575">
                <a:solidFill>
                  <a:srgbClr val="33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857" name="Text Box 36"/>
              <p:cNvSpPr txBox="1">
                <a:spLocks noChangeArrowheads="1"/>
              </p:cNvSpPr>
              <p:nvPr/>
            </p:nvSpPr>
            <p:spPr bwMode="auto">
              <a:xfrm>
                <a:off x="1749" y="2976"/>
                <a:ext cx="2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endParaRPr lang="en-US" altLang="zh-CN" sz="36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858" name="Oval 37"/>
              <p:cNvSpPr>
                <a:spLocks noChangeArrowheads="1"/>
              </p:cNvSpPr>
              <p:nvPr/>
            </p:nvSpPr>
            <p:spPr bwMode="auto">
              <a:xfrm>
                <a:off x="1797" y="2928"/>
                <a:ext cx="94" cy="96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859" name="Line 38"/>
              <p:cNvSpPr>
                <a:spLocks noChangeShapeType="1"/>
              </p:cNvSpPr>
              <p:nvPr/>
            </p:nvSpPr>
            <p:spPr bwMode="auto">
              <a:xfrm>
                <a:off x="1844" y="331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60" name="Oval 39"/>
              <p:cNvSpPr>
                <a:spLocks noChangeArrowheads="1"/>
              </p:cNvSpPr>
              <p:nvPr/>
            </p:nvSpPr>
            <p:spPr bwMode="auto">
              <a:xfrm>
                <a:off x="1820" y="3648"/>
                <a:ext cx="59" cy="59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861" name="Rectangle 40"/>
              <p:cNvSpPr>
                <a:spLocks noChangeArrowheads="1"/>
              </p:cNvSpPr>
              <p:nvPr/>
            </p:nvSpPr>
            <p:spPr bwMode="auto">
              <a:xfrm>
                <a:off x="2503" y="3024"/>
                <a:ext cx="377" cy="288"/>
              </a:xfrm>
              <a:prstGeom prst="rect">
                <a:avLst/>
              </a:prstGeom>
              <a:noFill/>
              <a:ln w="28575">
                <a:solidFill>
                  <a:srgbClr val="33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862" name="Text Box 41"/>
              <p:cNvSpPr txBox="1">
                <a:spLocks noChangeArrowheads="1"/>
              </p:cNvSpPr>
              <p:nvPr/>
            </p:nvSpPr>
            <p:spPr bwMode="auto">
              <a:xfrm>
                <a:off x="2597" y="2976"/>
                <a:ext cx="23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endParaRPr lang="en-US" altLang="zh-CN" sz="36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863" name="Oval 42"/>
              <p:cNvSpPr>
                <a:spLocks noChangeArrowheads="1"/>
              </p:cNvSpPr>
              <p:nvPr/>
            </p:nvSpPr>
            <p:spPr bwMode="auto">
              <a:xfrm>
                <a:off x="2644" y="2928"/>
                <a:ext cx="94" cy="96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864" name="Line 43"/>
              <p:cNvSpPr>
                <a:spLocks noChangeShapeType="1"/>
              </p:cNvSpPr>
              <p:nvPr/>
            </p:nvSpPr>
            <p:spPr bwMode="auto">
              <a:xfrm>
                <a:off x="2691" y="331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65" name="Rectangle 44"/>
              <p:cNvSpPr>
                <a:spLocks noChangeArrowheads="1"/>
              </p:cNvSpPr>
              <p:nvPr/>
            </p:nvSpPr>
            <p:spPr bwMode="auto">
              <a:xfrm>
                <a:off x="3303" y="3024"/>
                <a:ext cx="377" cy="288"/>
              </a:xfrm>
              <a:prstGeom prst="rect">
                <a:avLst/>
              </a:prstGeom>
              <a:noFill/>
              <a:ln w="28575">
                <a:solidFill>
                  <a:srgbClr val="33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866" name="Text Box 45"/>
              <p:cNvSpPr txBox="1">
                <a:spLocks noChangeArrowheads="1"/>
              </p:cNvSpPr>
              <p:nvPr/>
            </p:nvSpPr>
            <p:spPr bwMode="auto">
              <a:xfrm>
                <a:off x="3397" y="2976"/>
                <a:ext cx="2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  <a:endParaRPr lang="en-US" altLang="zh-CN" sz="36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867" name="Oval 46"/>
              <p:cNvSpPr>
                <a:spLocks noChangeArrowheads="1"/>
              </p:cNvSpPr>
              <p:nvPr/>
            </p:nvSpPr>
            <p:spPr bwMode="auto">
              <a:xfrm>
                <a:off x="3445" y="2928"/>
                <a:ext cx="94" cy="96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868" name="Line 47"/>
              <p:cNvSpPr>
                <a:spLocks noChangeShapeType="1"/>
              </p:cNvSpPr>
              <p:nvPr/>
            </p:nvSpPr>
            <p:spPr bwMode="auto">
              <a:xfrm>
                <a:off x="3492" y="331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69" name="Line 48"/>
              <p:cNvSpPr>
                <a:spLocks noChangeShapeType="1"/>
              </p:cNvSpPr>
              <p:nvPr/>
            </p:nvSpPr>
            <p:spPr bwMode="auto">
              <a:xfrm>
                <a:off x="384" y="1968"/>
                <a:ext cx="49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70" name="Line 49"/>
              <p:cNvSpPr>
                <a:spLocks noChangeShapeType="1"/>
              </p:cNvSpPr>
              <p:nvPr/>
            </p:nvSpPr>
            <p:spPr bwMode="auto">
              <a:xfrm>
                <a:off x="384" y="2784"/>
                <a:ext cx="49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71" name="Line 50"/>
              <p:cNvSpPr>
                <a:spLocks noChangeShapeType="1"/>
              </p:cNvSpPr>
              <p:nvPr/>
            </p:nvSpPr>
            <p:spPr bwMode="auto">
              <a:xfrm>
                <a:off x="384" y="2352"/>
                <a:ext cx="49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72" name="Line 51"/>
              <p:cNvSpPr>
                <a:spLocks noChangeShapeType="1"/>
              </p:cNvSpPr>
              <p:nvPr/>
            </p:nvSpPr>
            <p:spPr bwMode="auto">
              <a:xfrm>
                <a:off x="384" y="1776"/>
                <a:ext cx="494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73" name="Line 52"/>
              <p:cNvSpPr>
                <a:spLocks noChangeShapeType="1"/>
              </p:cNvSpPr>
              <p:nvPr/>
            </p:nvSpPr>
            <p:spPr bwMode="auto">
              <a:xfrm>
                <a:off x="384" y="2160"/>
                <a:ext cx="494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74" name="Line 53"/>
              <p:cNvSpPr>
                <a:spLocks noChangeShapeType="1"/>
              </p:cNvSpPr>
              <p:nvPr/>
            </p:nvSpPr>
            <p:spPr bwMode="auto">
              <a:xfrm>
                <a:off x="384" y="2544"/>
                <a:ext cx="494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75" name="Line 54"/>
              <p:cNvSpPr>
                <a:spLocks noChangeShapeType="1"/>
              </p:cNvSpPr>
              <p:nvPr/>
            </p:nvSpPr>
            <p:spPr bwMode="auto">
              <a:xfrm>
                <a:off x="1844" y="3456"/>
                <a:ext cx="28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76" name="Line 55"/>
              <p:cNvSpPr>
                <a:spLocks noChangeShapeType="1"/>
              </p:cNvSpPr>
              <p:nvPr/>
            </p:nvSpPr>
            <p:spPr bwMode="auto">
              <a:xfrm flipV="1">
                <a:off x="2126" y="1968"/>
                <a:ext cx="0" cy="148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77" name="Line 56"/>
              <p:cNvSpPr>
                <a:spLocks noChangeShapeType="1"/>
              </p:cNvSpPr>
              <p:nvPr/>
            </p:nvSpPr>
            <p:spPr bwMode="auto">
              <a:xfrm>
                <a:off x="2691" y="3456"/>
                <a:ext cx="283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78" name="Line 57"/>
              <p:cNvSpPr>
                <a:spLocks noChangeShapeType="1"/>
              </p:cNvSpPr>
              <p:nvPr/>
            </p:nvSpPr>
            <p:spPr bwMode="auto">
              <a:xfrm flipV="1">
                <a:off x="2974" y="2352"/>
                <a:ext cx="0" cy="110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79" name="Line 58"/>
              <p:cNvSpPr>
                <a:spLocks noChangeShapeType="1"/>
              </p:cNvSpPr>
              <p:nvPr/>
            </p:nvSpPr>
            <p:spPr bwMode="auto">
              <a:xfrm>
                <a:off x="3492" y="3456"/>
                <a:ext cx="423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80" name="Line 59"/>
              <p:cNvSpPr>
                <a:spLocks noChangeShapeType="1"/>
              </p:cNvSpPr>
              <p:nvPr/>
            </p:nvSpPr>
            <p:spPr bwMode="auto">
              <a:xfrm flipV="1">
                <a:off x="3915" y="2784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81" name="Rectangle 60"/>
              <p:cNvSpPr>
                <a:spLocks noChangeArrowheads="1"/>
              </p:cNvSpPr>
              <p:nvPr/>
            </p:nvSpPr>
            <p:spPr bwMode="auto">
              <a:xfrm>
                <a:off x="2409" y="1200"/>
                <a:ext cx="471" cy="384"/>
              </a:xfrm>
              <a:prstGeom prst="rect">
                <a:avLst/>
              </a:prstGeom>
              <a:noFill/>
              <a:ln w="28575">
                <a:solidFill>
                  <a:srgbClr val="33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882" name="Text Box 61"/>
              <p:cNvSpPr txBox="1">
                <a:spLocks noChangeArrowheads="1"/>
              </p:cNvSpPr>
              <p:nvPr/>
            </p:nvSpPr>
            <p:spPr bwMode="auto">
              <a:xfrm>
                <a:off x="2503" y="1152"/>
                <a:ext cx="32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&amp;</a:t>
                </a:r>
                <a:endParaRPr lang="en-US" altLang="zh-CN" sz="36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883" name="Line 62"/>
              <p:cNvSpPr>
                <a:spLocks noChangeShapeType="1"/>
              </p:cNvSpPr>
              <p:nvPr/>
            </p:nvSpPr>
            <p:spPr bwMode="auto">
              <a:xfrm flipV="1">
                <a:off x="2644" y="86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84" name="Rectangle 63"/>
              <p:cNvSpPr>
                <a:spLocks noChangeArrowheads="1"/>
              </p:cNvSpPr>
              <p:nvPr/>
            </p:nvSpPr>
            <p:spPr bwMode="auto">
              <a:xfrm>
                <a:off x="572" y="1200"/>
                <a:ext cx="471" cy="384"/>
              </a:xfrm>
              <a:prstGeom prst="rect">
                <a:avLst/>
              </a:prstGeom>
              <a:noFill/>
              <a:ln w="28575">
                <a:solidFill>
                  <a:srgbClr val="33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885" name="Text Box 64"/>
              <p:cNvSpPr txBox="1">
                <a:spLocks noChangeArrowheads="1"/>
              </p:cNvSpPr>
              <p:nvPr/>
            </p:nvSpPr>
            <p:spPr bwMode="auto">
              <a:xfrm>
                <a:off x="667" y="1152"/>
                <a:ext cx="32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&amp;</a:t>
                </a:r>
                <a:endParaRPr lang="en-US" altLang="zh-CN" sz="36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886" name="Line 65"/>
              <p:cNvSpPr>
                <a:spLocks noChangeShapeType="1"/>
              </p:cNvSpPr>
              <p:nvPr/>
            </p:nvSpPr>
            <p:spPr bwMode="auto">
              <a:xfrm flipV="1">
                <a:off x="808" y="86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87" name="Rectangle 66"/>
              <p:cNvSpPr>
                <a:spLocks noChangeArrowheads="1"/>
              </p:cNvSpPr>
              <p:nvPr/>
            </p:nvSpPr>
            <p:spPr bwMode="auto">
              <a:xfrm>
                <a:off x="1184" y="1200"/>
                <a:ext cx="471" cy="384"/>
              </a:xfrm>
              <a:prstGeom prst="rect">
                <a:avLst/>
              </a:prstGeom>
              <a:noFill/>
              <a:ln w="28575">
                <a:solidFill>
                  <a:srgbClr val="33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888" name="Text Box 67"/>
              <p:cNvSpPr txBox="1">
                <a:spLocks noChangeArrowheads="1"/>
              </p:cNvSpPr>
              <p:nvPr/>
            </p:nvSpPr>
            <p:spPr bwMode="auto">
              <a:xfrm>
                <a:off x="1279" y="1152"/>
                <a:ext cx="32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&amp;</a:t>
                </a:r>
                <a:endParaRPr lang="en-US" altLang="zh-CN" sz="36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889" name="Line 68"/>
              <p:cNvSpPr>
                <a:spLocks noChangeShapeType="1"/>
              </p:cNvSpPr>
              <p:nvPr/>
            </p:nvSpPr>
            <p:spPr bwMode="auto">
              <a:xfrm flipV="1">
                <a:off x="1420" y="86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90" name="Rectangle 69"/>
              <p:cNvSpPr>
                <a:spLocks noChangeArrowheads="1"/>
              </p:cNvSpPr>
              <p:nvPr/>
            </p:nvSpPr>
            <p:spPr bwMode="auto">
              <a:xfrm>
                <a:off x="1797" y="1200"/>
                <a:ext cx="470" cy="384"/>
              </a:xfrm>
              <a:prstGeom prst="rect">
                <a:avLst/>
              </a:prstGeom>
              <a:noFill/>
              <a:ln w="28575">
                <a:solidFill>
                  <a:srgbClr val="33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891" name="Text Box 70"/>
              <p:cNvSpPr txBox="1">
                <a:spLocks noChangeArrowheads="1"/>
              </p:cNvSpPr>
              <p:nvPr/>
            </p:nvSpPr>
            <p:spPr bwMode="auto">
              <a:xfrm>
                <a:off x="1891" y="1152"/>
                <a:ext cx="32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&amp;</a:t>
                </a:r>
                <a:endParaRPr lang="en-US" altLang="zh-CN" sz="36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892" name="Line 71"/>
              <p:cNvSpPr>
                <a:spLocks noChangeShapeType="1"/>
              </p:cNvSpPr>
              <p:nvPr/>
            </p:nvSpPr>
            <p:spPr bwMode="auto">
              <a:xfrm flipV="1">
                <a:off x="2032" y="86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93" name="Rectangle 72"/>
              <p:cNvSpPr>
                <a:spLocks noChangeArrowheads="1"/>
              </p:cNvSpPr>
              <p:nvPr/>
            </p:nvSpPr>
            <p:spPr bwMode="auto">
              <a:xfrm>
                <a:off x="4857" y="1200"/>
                <a:ext cx="471" cy="384"/>
              </a:xfrm>
              <a:prstGeom prst="rect">
                <a:avLst/>
              </a:prstGeom>
              <a:noFill/>
              <a:ln w="28575">
                <a:solidFill>
                  <a:srgbClr val="33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894" name="Text Box 73"/>
              <p:cNvSpPr txBox="1">
                <a:spLocks noChangeArrowheads="1"/>
              </p:cNvSpPr>
              <p:nvPr/>
            </p:nvSpPr>
            <p:spPr bwMode="auto">
              <a:xfrm>
                <a:off x="4951" y="1152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&amp;</a:t>
                </a:r>
                <a:endParaRPr lang="en-US" altLang="zh-CN" sz="36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895" name="Line 74"/>
              <p:cNvSpPr>
                <a:spLocks noChangeShapeType="1"/>
              </p:cNvSpPr>
              <p:nvPr/>
            </p:nvSpPr>
            <p:spPr bwMode="auto">
              <a:xfrm flipV="1">
                <a:off x="5093" y="86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96" name="Rectangle 75"/>
              <p:cNvSpPr>
                <a:spLocks noChangeArrowheads="1"/>
              </p:cNvSpPr>
              <p:nvPr/>
            </p:nvSpPr>
            <p:spPr bwMode="auto">
              <a:xfrm>
                <a:off x="3633" y="1200"/>
                <a:ext cx="471" cy="384"/>
              </a:xfrm>
              <a:prstGeom prst="rect">
                <a:avLst/>
              </a:prstGeom>
              <a:noFill/>
              <a:ln w="28575">
                <a:solidFill>
                  <a:srgbClr val="33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897" name="Text Box 76"/>
              <p:cNvSpPr txBox="1">
                <a:spLocks noChangeArrowheads="1"/>
              </p:cNvSpPr>
              <p:nvPr/>
            </p:nvSpPr>
            <p:spPr bwMode="auto">
              <a:xfrm>
                <a:off x="3727" y="1152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&amp;</a:t>
                </a:r>
                <a:endParaRPr lang="en-US" altLang="zh-CN" sz="36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898" name="Line 77"/>
              <p:cNvSpPr>
                <a:spLocks noChangeShapeType="1"/>
              </p:cNvSpPr>
              <p:nvPr/>
            </p:nvSpPr>
            <p:spPr bwMode="auto">
              <a:xfrm flipV="1">
                <a:off x="3868" y="86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99" name="Rectangle 78"/>
              <p:cNvSpPr>
                <a:spLocks noChangeArrowheads="1"/>
              </p:cNvSpPr>
              <p:nvPr/>
            </p:nvSpPr>
            <p:spPr bwMode="auto">
              <a:xfrm>
                <a:off x="4245" y="1200"/>
                <a:ext cx="471" cy="384"/>
              </a:xfrm>
              <a:prstGeom prst="rect">
                <a:avLst/>
              </a:prstGeom>
              <a:noFill/>
              <a:ln w="28575">
                <a:solidFill>
                  <a:srgbClr val="33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900" name="Text Box 79"/>
              <p:cNvSpPr txBox="1">
                <a:spLocks noChangeArrowheads="1"/>
              </p:cNvSpPr>
              <p:nvPr/>
            </p:nvSpPr>
            <p:spPr bwMode="auto">
              <a:xfrm>
                <a:off x="4339" y="1152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&amp;</a:t>
                </a:r>
                <a:endParaRPr lang="en-US" altLang="zh-CN" sz="36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901" name="Line 80"/>
              <p:cNvSpPr>
                <a:spLocks noChangeShapeType="1"/>
              </p:cNvSpPr>
              <p:nvPr/>
            </p:nvSpPr>
            <p:spPr bwMode="auto">
              <a:xfrm flipV="1">
                <a:off x="4480" y="86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902" name="Rectangle 81"/>
              <p:cNvSpPr>
                <a:spLocks noChangeArrowheads="1"/>
              </p:cNvSpPr>
              <p:nvPr/>
            </p:nvSpPr>
            <p:spPr bwMode="auto">
              <a:xfrm>
                <a:off x="3021" y="1200"/>
                <a:ext cx="471" cy="384"/>
              </a:xfrm>
              <a:prstGeom prst="rect">
                <a:avLst/>
              </a:prstGeom>
              <a:noFill/>
              <a:ln w="28575">
                <a:solidFill>
                  <a:srgbClr val="33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903" name="Text Box 82"/>
              <p:cNvSpPr txBox="1">
                <a:spLocks noChangeArrowheads="1"/>
              </p:cNvSpPr>
              <p:nvPr/>
            </p:nvSpPr>
            <p:spPr bwMode="auto">
              <a:xfrm>
                <a:off x="3115" y="1152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&amp;</a:t>
                </a:r>
                <a:endParaRPr lang="en-US" altLang="zh-CN" sz="3600" b="1">
                  <a:solidFill>
                    <a:srgbClr val="3333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904" name="Line 83"/>
              <p:cNvSpPr>
                <a:spLocks noChangeShapeType="1"/>
              </p:cNvSpPr>
              <p:nvPr/>
            </p:nvSpPr>
            <p:spPr bwMode="auto">
              <a:xfrm flipV="1">
                <a:off x="3256" y="86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905" name="Text Box 84"/>
              <p:cNvSpPr txBox="1">
                <a:spLocks noChangeArrowheads="1"/>
              </p:cNvSpPr>
              <p:nvPr/>
            </p:nvSpPr>
            <p:spPr bwMode="auto">
              <a:xfrm>
                <a:off x="672" y="528"/>
                <a:ext cx="42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  <a:r>
                  <a:rPr lang="en-US" altLang="zh-CN" sz="2800" b="1" baseline="-25000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19906" name="Rectangle 85"/>
              <p:cNvSpPr>
                <a:spLocks noChangeArrowheads="1"/>
              </p:cNvSpPr>
              <p:nvPr/>
            </p:nvSpPr>
            <p:spPr bwMode="auto">
              <a:xfrm>
                <a:off x="1248" y="528"/>
                <a:ext cx="37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  <a:r>
                  <a:rPr lang="en-US" altLang="zh-CN" sz="2800" b="1" baseline="-25000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19907" name="Rectangle 86"/>
              <p:cNvSpPr>
                <a:spLocks noChangeArrowheads="1"/>
              </p:cNvSpPr>
              <p:nvPr/>
            </p:nvSpPr>
            <p:spPr bwMode="auto">
              <a:xfrm>
                <a:off x="1920" y="528"/>
                <a:ext cx="32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  <a:r>
                  <a:rPr lang="en-US" altLang="zh-CN" sz="2800" b="1" baseline="-25000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19908" name="Rectangle 87"/>
              <p:cNvSpPr>
                <a:spLocks noChangeArrowheads="1"/>
              </p:cNvSpPr>
              <p:nvPr/>
            </p:nvSpPr>
            <p:spPr bwMode="auto">
              <a:xfrm>
                <a:off x="2448" y="528"/>
                <a:ext cx="37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  <a:r>
                  <a:rPr lang="en-US" altLang="zh-CN" sz="2800" b="1" baseline="-25000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19909" name="Rectangle 88"/>
              <p:cNvSpPr>
                <a:spLocks noChangeArrowheads="1"/>
              </p:cNvSpPr>
              <p:nvPr/>
            </p:nvSpPr>
            <p:spPr bwMode="auto">
              <a:xfrm>
                <a:off x="3072" y="528"/>
                <a:ext cx="32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  <a:r>
                  <a:rPr lang="en-US" altLang="zh-CN" sz="2800" b="1" baseline="-25000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19910" name="Rectangle 89"/>
              <p:cNvSpPr>
                <a:spLocks noChangeArrowheads="1"/>
              </p:cNvSpPr>
              <p:nvPr/>
            </p:nvSpPr>
            <p:spPr bwMode="auto">
              <a:xfrm>
                <a:off x="3696" y="528"/>
                <a:ext cx="32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  <a:r>
                  <a:rPr lang="en-US" altLang="zh-CN" sz="2800" b="1" baseline="-25000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119911" name="Rectangle 90"/>
              <p:cNvSpPr>
                <a:spLocks noChangeArrowheads="1"/>
              </p:cNvSpPr>
              <p:nvPr/>
            </p:nvSpPr>
            <p:spPr bwMode="auto">
              <a:xfrm>
                <a:off x="4272" y="528"/>
                <a:ext cx="32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  <a:r>
                  <a:rPr lang="en-US" altLang="zh-CN" sz="2800" b="1" baseline="-25000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119912" name="Rectangle 91"/>
              <p:cNvSpPr>
                <a:spLocks noChangeArrowheads="1"/>
              </p:cNvSpPr>
              <p:nvPr/>
            </p:nvSpPr>
            <p:spPr bwMode="auto">
              <a:xfrm>
                <a:off x="4944" y="528"/>
                <a:ext cx="32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Y</a:t>
                </a:r>
                <a:r>
                  <a:rPr lang="en-US" altLang="zh-CN" sz="2800" b="1" baseline="-25000">
                    <a:solidFill>
                      <a:srgbClr val="3333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7</a:t>
                </a:r>
              </a:p>
            </p:txBody>
          </p:sp>
          <p:sp>
            <p:nvSpPr>
              <p:cNvPr id="119913" name="Oval 92"/>
              <p:cNvSpPr>
                <a:spLocks noChangeArrowheads="1"/>
              </p:cNvSpPr>
              <p:nvPr/>
            </p:nvSpPr>
            <p:spPr bwMode="auto">
              <a:xfrm>
                <a:off x="2663" y="3648"/>
                <a:ext cx="59" cy="59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914" name="Oval 93"/>
              <p:cNvSpPr>
                <a:spLocks noChangeArrowheads="1"/>
              </p:cNvSpPr>
              <p:nvPr/>
            </p:nvSpPr>
            <p:spPr bwMode="auto">
              <a:xfrm>
                <a:off x="3456" y="3648"/>
                <a:ext cx="59" cy="59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915" name="Oval 94"/>
              <p:cNvSpPr>
                <a:spLocks noChangeArrowheads="1"/>
              </p:cNvSpPr>
              <p:nvPr/>
            </p:nvSpPr>
            <p:spPr bwMode="auto">
              <a:xfrm>
                <a:off x="784" y="816"/>
                <a:ext cx="59" cy="59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916" name="Oval 95"/>
              <p:cNvSpPr>
                <a:spLocks noChangeArrowheads="1"/>
              </p:cNvSpPr>
              <p:nvPr/>
            </p:nvSpPr>
            <p:spPr bwMode="auto">
              <a:xfrm>
                <a:off x="1392" y="816"/>
                <a:ext cx="59" cy="59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917" name="Oval 96"/>
              <p:cNvSpPr>
                <a:spLocks noChangeArrowheads="1"/>
              </p:cNvSpPr>
              <p:nvPr/>
            </p:nvSpPr>
            <p:spPr bwMode="auto">
              <a:xfrm>
                <a:off x="2004" y="816"/>
                <a:ext cx="59" cy="59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918" name="Oval 97"/>
              <p:cNvSpPr>
                <a:spLocks noChangeArrowheads="1"/>
              </p:cNvSpPr>
              <p:nvPr/>
            </p:nvSpPr>
            <p:spPr bwMode="auto">
              <a:xfrm>
                <a:off x="2613" y="816"/>
                <a:ext cx="59" cy="59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919" name="Oval 98"/>
              <p:cNvSpPr>
                <a:spLocks noChangeArrowheads="1"/>
              </p:cNvSpPr>
              <p:nvPr/>
            </p:nvSpPr>
            <p:spPr bwMode="auto">
              <a:xfrm>
                <a:off x="3228" y="816"/>
                <a:ext cx="59" cy="59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920" name="Oval 99"/>
              <p:cNvSpPr>
                <a:spLocks noChangeArrowheads="1"/>
              </p:cNvSpPr>
              <p:nvPr/>
            </p:nvSpPr>
            <p:spPr bwMode="auto">
              <a:xfrm>
                <a:off x="3840" y="816"/>
                <a:ext cx="59" cy="59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921" name="Oval 100"/>
              <p:cNvSpPr>
                <a:spLocks noChangeArrowheads="1"/>
              </p:cNvSpPr>
              <p:nvPr/>
            </p:nvSpPr>
            <p:spPr bwMode="auto">
              <a:xfrm>
                <a:off x="5062" y="816"/>
                <a:ext cx="59" cy="59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922" name="Oval 101"/>
              <p:cNvSpPr>
                <a:spLocks noChangeArrowheads="1"/>
              </p:cNvSpPr>
              <p:nvPr/>
            </p:nvSpPr>
            <p:spPr bwMode="auto">
              <a:xfrm>
                <a:off x="4452" y="816"/>
                <a:ext cx="59" cy="59"/>
              </a:xfrm>
              <a:prstGeom prst="ellips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19923" name="Rectangle 102"/>
              <p:cNvSpPr>
                <a:spLocks noChangeArrowheads="1"/>
              </p:cNvSpPr>
              <p:nvPr/>
            </p:nvSpPr>
            <p:spPr bwMode="auto">
              <a:xfrm>
                <a:off x="1824" y="3504"/>
                <a:ext cx="19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0              1            1</a:t>
                </a:r>
              </a:p>
            </p:txBody>
          </p:sp>
          <p:sp>
            <p:nvSpPr>
              <p:cNvPr id="119924" name="Rectangle 103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196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accent2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1              0             0</a:t>
                </a:r>
              </a:p>
            </p:txBody>
          </p:sp>
          <p:grpSp>
            <p:nvGrpSpPr>
              <p:cNvPr id="119925" name="Group 104"/>
              <p:cNvGrpSpPr>
                <a:grpSpLocks/>
              </p:cNvGrpSpPr>
              <p:nvPr/>
            </p:nvGrpSpPr>
            <p:grpSpPr bwMode="auto">
              <a:xfrm>
                <a:off x="816" y="864"/>
                <a:ext cx="4467" cy="327"/>
                <a:chOff x="912" y="528"/>
                <a:chExt cx="4603" cy="327"/>
              </a:xfrm>
            </p:grpSpPr>
            <p:sp>
              <p:nvSpPr>
                <p:cNvPr id="119926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784" y="52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1</a:t>
                  </a:r>
                  <a:endParaRPr lang="en-US" altLang="zh-CN" sz="3600" b="1">
                    <a:solidFill>
                      <a:srgbClr val="FF0000"/>
                    </a:solidFill>
                    <a:latin typeface="Times New Roman" pitchFamily="18" charset="0"/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19927" name="Rectangle 106"/>
                <p:cNvSpPr>
                  <a:spLocks noChangeArrowheads="1"/>
                </p:cNvSpPr>
                <p:nvPr/>
              </p:nvSpPr>
              <p:spPr bwMode="auto">
                <a:xfrm>
                  <a:off x="2160" y="528"/>
                  <a:ext cx="235" cy="32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19928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6" y="528"/>
                  <a:ext cx="235" cy="32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19929" name="Rectangle 108"/>
                <p:cNvSpPr>
                  <a:spLocks noChangeArrowheads="1"/>
                </p:cNvSpPr>
                <p:nvPr/>
              </p:nvSpPr>
              <p:spPr bwMode="auto">
                <a:xfrm>
                  <a:off x="912" y="528"/>
                  <a:ext cx="235" cy="32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19930" name="Rectangle 109"/>
                <p:cNvSpPr>
                  <a:spLocks noChangeArrowheads="1"/>
                </p:cNvSpPr>
                <p:nvPr/>
              </p:nvSpPr>
              <p:spPr bwMode="auto">
                <a:xfrm>
                  <a:off x="3408" y="528"/>
                  <a:ext cx="235" cy="32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19931" name="Rectangle 110"/>
                <p:cNvSpPr>
                  <a:spLocks noChangeArrowheads="1"/>
                </p:cNvSpPr>
                <p:nvPr/>
              </p:nvSpPr>
              <p:spPr bwMode="auto">
                <a:xfrm>
                  <a:off x="4032" y="528"/>
                  <a:ext cx="235" cy="32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19932" name="Rectangle 111"/>
                <p:cNvSpPr>
                  <a:spLocks noChangeArrowheads="1"/>
                </p:cNvSpPr>
                <p:nvPr/>
              </p:nvSpPr>
              <p:spPr bwMode="auto">
                <a:xfrm>
                  <a:off x="4656" y="528"/>
                  <a:ext cx="235" cy="32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19933" name="Rectangle 112"/>
                <p:cNvSpPr>
                  <a:spLocks noChangeArrowheads="1"/>
                </p:cNvSpPr>
                <p:nvPr/>
              </p:nvSpPr>
              <p:spPr bwMode="auto">
                <a:xfrm>
                  <a:off x="5280" y="528"/>
                  <a:ext cx="235" cy="32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</p:grpSp>
        </p:grpSp>
        <p:grpSp>
          <p:nvGrpSpPr>
            <p:cNvPr id="119813" name="Group 113"/>
            <p:cNvGrpSpPr>
              <a:grpSpLocks/>
            </p:cNvGrpSpPr>
            <p:nvPr/>
          </p:nvGrpSpPr>
          <p:grpSpPr bwMode="auto">
            <a:xfrm>
              <a:off x="192" y="1597"/>
              <a:ext cx="223" cy="1309"/>
              <a:chOff x="192" y="1597"/>
              <a:chExt cx="223" cy="1309"/>
            </a:xfrm>
          </p:grpSpPr>
          <p:grpSp>
            <p:nvGrpSpPr>
              <p:cNvPr id="119814" name="Group 114"/>
              <p:cNvGrpSpPr>
                <a:grpSpLocks/>
              </p:cNvGrpSpPr>
              <p:nvPr/>
            </p:nvGrpSpPr>
            <p:grpSpPr bwMode="auto">
              <a:xfrm>
                <a:off x="192" y="1597"/>
                <a:ext cx="223" cy="467"/>
                <a:chOff x="192" y="2438"/>
                <a:chExt cx="223" cy="467"/>
              </a:xfrm>
            </p:grpSpPr>
            <p:sp>
              <p:nvSpPr>
                <p:cNvPr id="119823" name="Rectangle 115"/>
                <p:cNvSpPr>
                  <a:spLocks noChangeArrowheads="1"/>
                </p:cNvSpPr>
                <p:nvPr/>
              </p:nvSpPr>
              <p:spPr bwMode="auto">
                <a:xfrm>
                  <a:off x="192" y="2655"/>
                  <a:ext cx="22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i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19824" name="Rectangle 116"/>
                <p:cNvSpPr>
                  <a:spLocks noChangeArrowheads="1"/>
                </p:cNvSpPr>
                <p:nvPr/>
              </p:nvSpPr>
              <p:spPr bwMode="auto">
                <a:xfrm>
                  <a:off x="192" y="2438"/>
                  <a:ext cx="22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i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19825" name="Line 117"/>
                <p:cNvSpPr>
                  <a:spLocks noChangeShapeType="1"/>
                </p:cNvSpPr>
                <p:nvPr/>
              </p:nvSpPr>
              <p:spPr bwMode="auto">
                <a:xfrm>
                  <a:off x="262" y="2493"/>
                  <a:ext cx="13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15" name="Group 118"/>
              <p:cNvGrpSpPr>
                <a:grpSpLocks/>
              </p:cNvGrpSpPr>
              <p:nvPr/>
            </p:nvGrpSpPr>
            <p:grpSpPr bwMode="auto">
              <a:xfrm>
                <a:off x="192" y="2016"/>
                <a:ext cx="223" cy="467"/>
                <a:chOff x="192" y="2438"/>
                <a:chExt cx="223" cy="467"/>
              </a:xfrm>
            </p:grpSpPr>
            <p:sp>
              <p:nvSpPr>
                <p:cNvPr id="119820" name="Rectangle 119"/>
                <p:cNvSpPr>
                  <a:spLocks noChangeArrowheads="1"/>
                </p:cNvSpPr>
                <p:nvPr/>
              </p:nvSpPr>
              <p:spPr bwMode="auto">
                <a:xfrm>
                  <a:off x="192" y="2655"/>
                  <a:ext cx="22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i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119821" name="Rectangle 120"/>
                <p:cNvSpPr>
                  <a:spLocks noChangeArrowheads="1"/>
                </p:cNvSpPr>
                <p:nvPr/>
              </p:nvSpPr>
              <p:spPr bwMode="auto">
                <a:xfrm>
                  <a:off x="192" y="2438"/>
                  <a:ext cx="22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i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119822" name="Line 121"/>
                <p:cNvSpPr>
                  <a:spLocks noChangeShapeType="1"/>
                </p:cNvSpPr>
                <p:nvPr/>
              </p:nvSpPr>
              <p:spPr bwMode="auto">
                <a:xfrm>
                  <a:off x="262" y="2493"/>
                  <a:ext cx="13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16" name="Group 122"/>
              <p:cNvGrpSpPr>
                <a:grpSpLocks/>
              </p:cNvGrpSpPr>
              <p:nvPr/>
            </p:nvGrpSpPr>
            <p:grpSpPr bwMode="auto">
              <a:xfrm>
                <a:off x="192" y="2461"/>
                <a:ext cx="223" cy="445"/>
                <a:chOff x="192" y="2438"/>
                <a:chExt cx="223" cy="496"/>
              </a:xfrm>
            </p:grpSpPr>
            <p:sp>
              <p:nvSpPr>
                <p:cNvPr id="119817" name="Rectangle 123"/>
                <p:cNvSpPr>
                  <a:spLocks noChangeArrowheads="1"/>
                </p:cNvSpPr>
                <p:nvPr/>
              </p:nvSpPr>
              <p:spPr bwMode="auto">
                <a:xfrm>
                  <a:off x="192" y="2655"/>
                  <a:ext cx="223" cy="2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i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119818" name="Rectangle 124"/>
                <p:cNvSpPr>
                  <a:spLocks noChangeArrowheads="1"/>
                </p:cNvSpPr>
                <p:nvPr/>
              </p:nvSpPr>
              <p:spPr bwMode="auto">
                <a:xfrm>
                  <a:off x="192" y="2438"/>
                  <a:ext cx="223" cy="2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i="1">
                      <a:solidFill>
                        <a:srgbClr val="333300"/>
                      </a:solidFill>
                      <a:latin typeface="Times New Roman" pitchFamily="18" charset="0"/>
                      <a:ea typeface="华文楷体" pitchFamily="2" charset="-122"/>
                      <a:cs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119819" name="Line 125"/>
                <p:cNvSpPr>
                  <a:spLocks noChangeShapeType="1"/>
                </p:cNvSpPr>
                <p:nvPr/>
              </p:nvSpPr>
              <p:spPr bwMode="auto">
                <a:xfrm>
                  <a:off x="262" y="2493"/>
                  <a:ext cx="13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153400" cy="5254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" pitchFamily="18" charset="0"/>
                <a:ea typeface="+mn-ea"/>
              </a:rPr>
              <a:t>例：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" pitchFamily="18" charset="0"/>
                <a:ea typeface="+mn-ea"/>
              </a:rPr>
              <a:t>利用译码器分时将采样数据送入计算机</a:t>
            </a:r>
          </a:p>
        </p:txBody>
      </p:sp>
      <p:grpSp>
        <p:nvGrpSpPr>
          <p:cNvPr id="120835" name="Group 3"/>
          <p:cNvGrpSpPr>
            <a:grpSpLocks/>
          </p:cNvGrpSpPr>
          <p:nvPr/>
        </p:nvGrpSpPr>
        <p:grpSpPr bwMode="auto">
          <a:xfrm>
            <a:off x="228600" y="990600"/>
            <a:ext cx="8493125" cy="5068888"/>
            <a:chOff x="144" y="624"/>
            <a:chExt cx="5350" cy="3193"/>
          </a:xfrm>
        </p:grpSpPr>
        <p:sp>
          <p:nvSpPr>
            <p:cNvPr id="223236" name="Text Box 4"/>
            <p:cNvSpPr txBox="1">
              <a:spLocks noChangeArrowheads="1"/>
            </p:cNvSpPr>
            <p:nvPr/>
          </p:nvSpPr>
          <p:spPr bwMode="auto">
            <a:xfrm>
              <a:off x="144" y="624"/>
              <a:ext cx="383" cy="69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vert="eaVert" lIns="90000" tIns="46800" rIns="90000" bIns="46800">
              <a:spAutoFit/>
            </a:bodyPr>
            <a:lstStyle/>
            <a:p>
              <a:pPr eaLnBrk="0" fontAlgn="auto" hangingPunct="0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总线</a:t>
              </a:r>
            </a:p>
          </p:txBody>
        </p:sp>
        <p:sp>
          <p:nvSpPr>
            <p:cNvPr id="120837" name="Line 5"/>
            <p:cNvSpPr>
              <a:spLocks noChangeShapeType="1"/>
            </p:cNvSpPr>
            <p:nvPr/>
          </p:nvSpPr>
          <p:spPr bwMode="auto">
            <a:xfrm>
              <a:off x="480" y="697"/>
              <a:ext cx="4507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38" name="Line 6"/>
            <p:cNvSpPr>
              <a:spLocks noChangeShapeType="1"/>
            </p:cNvSpPr>
            <p:nvPr/>
          </p:nvSpPr>
          <p:spPr bwMode="auto">
            <a:xfrm>
              <a:off x="480" y="841"/>
              <a:ext cx="4320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39" name="Line 7"/>
            <p:cNvSpPr>
              <a:spLocks noChangeShapeType="1"/>
            </p:cNvSpPr>
            <p:nvPr/>
          </p:nvSpPr>
          <p:spPr bwMode="auto">
            <a:xfrm>
              <a:off x="480" y="1177"/>
              <a:ext cx="3936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0" name="Rectangle 8"/>
            <p:cNvSpPr>
              <a:spLocks noChangeArrowheads="1"/>
            </p:cNvSpPr>
            <p:nvPr/>
          </p:nvSpPr>
          <p:spPr bwMode="auto">
            <a:xfrm>
              <a:off x="1776" y="3149"/>
              <a:ext cx="1871" cy="6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0841" name="Oval 9"/>
            <p:cNvSpPr>
              <a:spLocks noChangeArrowheads="1"/>
            </p:cNvSpPr>
            <p:nvPr/>
          </p:nvSpPr>
          <p:spPr bwMode="auto">
            <a:xfrm>
              <a:off x="3665" y="3549"/>
              <a:ext cx="82" cy="83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0842" name="Line 10"/>
            <p:cNvSpPr>
              <a:spLocks noChangeShapeType="1"/>
            </p:cNvSpPr>
            <p:nvPr/>
          </p:nvSpPr>
          <p:spPr bwMode="auto">
            <a:xfrm>
              <a:off x="3648" y="3241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3" name="Line 11"/>
            <p:cNvSpPr>
              <a:spLocks noChangeShapeType="1"/>
            </p:cNvSpPr>
            <p:nvPr/>
          </p:nvSpPr>
          <p:spPr bwMode="auto">
            <a:xfrm>
              <a:off x="3648" y="3433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4" name="Line 12"/>
            <p:cNvSpPr>
              <a:spLocks noChangeShapeType="1"/>
            </p:cNvSpPr>
            <p:nvPr/>
          </p:nvSpPr>
          <p:spPr bwMode="auto">
            <a:xfrm>
              <a:off x="3747" y="3595"/>
              <a:ext cx="1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5" name="Line 13"/>
            <p:cNvSpPr>
              <a:spLocks noChangeShapeType="1"/>
            </p:cNvSpPr>
            <p:nvPr/>
          </p:nvSpPr>
          <p:spPr bwMode="auto">
            <a:xfrm>
              <a:off x="3929" y="3586"/>
              <a:ext cx="7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6" name="Line 14"/>
            <p:cNvSpPr>
              <a:spLocks noChangeShapeType="1"/>
            </p:cNvSpPr>
            <p:nvPr/>
          </p:nvSpPr>
          <p:spPr bwMode="auto">
            <a:xfrm>
              <a:off x="3792" y="3817"/>
              <a:ext cx="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7" name="Oval 15"/>
            <p:cNvSpPr>
              <a:spLocks noChangeArrowheads="1"/>
            </p:cNvSpPr>
            <p:nvPr/>
          </p:nvSpPr>
          <p:spPr bwMode="auto">
            <a:xfrm>
              <a:off x="2448" y="3049"/>
              <a:ext cx="82" cy="83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0848" name="Oval 16"/>
            <p:cNvSpPr>
              <a:spLocks noChangeArrowheads="1"/>
            </p:cNvSpPr>
            <p:nvPr/>
          </p:nvSpPr>
          <p:spPr bwMode="auto">
            <a:xfrm>
              <a:off x="2894" y="3049"/>
              <a:ext cx="82" cy="83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0849" name="Oval 17"/>
            <p:cNvSpPr>
              <a:spLocks noChangeArrowheads="1"/>
            </p:cNvSpPr>
            <p:nvPr/>
          </p:nvSpPr>
          <p:spPr bwMode="auto">
            <a:xfrm>
              <a:off x="3264" y="3054"/>
              <a:ext cx="82" cy="83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0850" name="Line 18"/>
            <p:cNvSpPr>
              <a:spLocks noChangeShapeType="1"/>
            </p:cNvSpPr>
            <p:nvPr/>
          </p:nvSpPr>
          <p:spPr bwMode="auto">
            <a:xfrm>
              <a:off x="1584" y="1801"/>
              <a:ext cx="0" cy="816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1" name="Line 19"/>
            <p:cNvSpPr>
              <a:spLocks noChangeShapeType="1"/>
            </p:cNvSpPr>
            <p:nvPr/>
          </p:nvSpPr>
          <p:spPr bwMode="auto">
            <a:xfrm flipH="1">
              <a:off x="3312" y="2809"/>
              <a:ext cx="0" cy="24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2" name="Line 20"/>
            <p:cNvSpPr>
              <a:spLocks noChangeShapeType="1"/>
            </p:cNvSpPr>
            <p:nvPr/>
          </p:nvSpPr>
          <p:spPr bwMode="auto">
            <a:xfrm>
              <a:off x="5280" y="1801"/>
              <a:ext cx="0" cy="100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3" name="Line 21"/>
            <p:cNvSpPr>
              <a:spLocks noChangeShapeType="1"/>
            </p:cNvSpPr>
            <p:nvPr/>
          </p:nvSpPr>
          <p:spPr bwMode="auto">
            <a:xfrm>
              <a:off x="3312" y="2809"/>
              <a:ext cx="1968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4" name="Line 22"/>
            <p:cNvSpPr>
              <a:spLocks noChangeShapeType="1"/>
            </p:cNvSpPr>
            <p:nvPr/>
          </p:nvSpPr>
          <p:spPr bwMode="auto">
            <a:xfrm>
              <a:off x="2880" y="1801"/>
              <a:ext cx="0" cy="816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5" name="Line 23"/>
            <p:cNvSpPr>
              <a:spLocks noChangeShapeType="1"/>
            </p:cNvSpPr>
            <p:nvPr/>
          </p:nvSpPr>
          <p:spPr bwMode="auto">
            <a:xfrm flipV="1">
              <a:off x="2492" y="2613"/>
              <a:ext cx="0" cy="454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6" name="Line 24"/>
            <p:cNvSpPr>
              <a:spLocks noChangeShapeType="1"/>
            </p:cNvSpPr>
            <p:nvPr/>
          </p:nvSpPr>
          <p:spPr bwMode="auto">
            <a:xfrm>
              <a:off x="2496" y="2617"/>
              <a:ext cx="384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7" name="Line 25"/>
            <p:cNvSpPr>
              <a:spLocks noChangeShapeType="1"/>
            </p:cNvSpPr>
            <p:nvPr/>
          </p:nvSpPr>
          <p:spPr bwMode="auto">
            <a:xfrm flipV="1">
              <a:off x="2928" y="2713"/>
              <a:ext cx="0" cy="336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8" name="Line 26"/>
            <p:cNvSpPr>
              <a:spLocks noChangeShapeType="1"/>
            </p:cNvSpPr>
            <p:nvPr/>
          </p:nvSpPr>
          <p:spPr bwMode="auto">
            <a:xfrm>
              <a:off x="2928" y="2713"/>
              <a:ext cx="1248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9" name="Line 27"/>
            <p:cNvSpPr>
              <a:spLocks noChangeShapeType="1"/>
            </p:cNvSpPr>
            <p:nvPr/>
          </p:nvSpPr>
          <p:spPr bwMode="auto">
            <a:xfrm>
              <a:off x="4176" y="1801"/>
              <a:ext cx="0" cy="905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20860" name="Object 28"/>
            <p:cNvGraphicFramePr>
              <a:graphicFrameLocks noChangeAspect="1"/>
            </p:cNvGraphicFramePr>
            <p:nvPr/>
          </p:nvGraphicFramePr>
          <p:xfrm>
            <a:off x="4123" y="3049"/>
            <a:ext cx="29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48760" imgH="286920" progId="Equation.3">
                    <p:embed/>
                  </p:oleObj>
                </mc:Choice>
                <mc:Fallback>
                  <p:oleObj name="公式" r:id="rId2" imgW="248760" imgH="286920" progId="Equation.3">
                    <p:embed/>
                    <p:pic>
                      <p:nvPicPr>
                        <p:cNvPr id="0" name="Picture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3" y="3049"/>
                          <a:ext cx="29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61" name="Object 29"/>
            <p:cNvGraphicFramePr>
              <a:graphicFrameLocks noChangeAspect="1"/>
            </p:cNvGraphicFramePr>
            <p:nvPr/>
          </p:nvGraphicFramePr>
          <p:xfrm>
            <a:off x="3964" y="3481"/>
            <a:ext cx="2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81800" imgH="267840" progId="Equation.3">
                    <p:embed/>
                  </p:oleObj>
                </mc:Choice>
                <mc:Fallback>
                  <p:oleObj name="公式" r:id="rId4" imgW="181800" imgH="267840" progId="Equation.3">
                    <p:embed/>
                    <p:pic>
                      <p:nvPicPr>
                        <p:cNvPr id="0" name="Picture 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4" y="3481"/>
                          <a:ext cx="23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62" name="Text Box 30"/>
            <p:cNvSpPr txBox="1">
              <a:spLocks noChangeArrowheads="1"/>
            </p:cNvSpPr>
            <p:nvPr/>
          </p:nvSpPr>
          <p:spPr bwMode="auto">
            <a:xfrm>
              <a:off x="1968" y="3289"/>
              <a:ext cx="160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Franklin Gothic Book" pitchFamily="34" charset="0"/>
                  <a:ea typeface="华文楷体" pitchFamily="2" charset="-122"/>
                </a:rPr>
                <a:t>2-4</a:t>
              </a:r>
              <a:r>
                <a:rPr lang="zh-CN" altLang="en-US" sz="2800" b="1">
                  <a:solidFill>
                    <a:srgbClr val="CC0000"/>
                  </a:solidFill>
                  <a:latin typeface="宋体" pitchFamily="2" charset="-122"/>
                  <a:ea typeface="华文楷体" pitchFamily="2" charset="-122"/>
                </a:rPr>
                <a:t>线译码器</a:t>
              </a:r>
            </a:p>
          </p:txBody>
        </p:sp>
        <p:sp>
          <p:nvSpPr>
            <p:cNvPr id="120863" name="Text Box 31"/>
            <p:cNvSpPr txBox="1">
              <a:spLocks noChangeArrowheads="1"/>
            </p:cNvSpPr>
            <p:nvPr/>
          </p:nvSpPr>
          <p:spPr bwMode="auto">
            <a:xfrm>
              <a:off x="750" y="2444"/>
              <a:ext cx="42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latin typeface="" pitchFamily="18" charset="0"/>
                  <a:ea typeface="楷体_GB2312" pitchFamily="49" charset="-122"/>
                </a:rPr>
                <a:t>A</a:t>
              </a:r>
              <a:endParaRPr lang="en-US" altLang="zh-CN" sz="3200" b="1">
                <a:solidFill>
                  <a:srgbClr val="FF0000"/>
                </a:solidFill>
                <a:latin typeface="" pitchFamily="18" charset="0"/>
                <a:ea typeface="楷体_GB2312" pitchFamily="49" charset="-122"/>
              </a:endParaRPr>
            </a:p>
          </p:txBody>
        </p:sp>
        <p:sp>
          <p:nvSpPr>
            <p:cNvPr id="120864" name="Text Box 32"/>
            <p:cNvSpPr txBox="1">
              <a:spLocks noChangeArrowheads="1"/>
            </p:cNvSpPr>
            <p:nvPr/>
          </p:nvSpPr>
          <p:spPr bwMode="auto">
            <a:xfrm>
              <a:off x="2032" y="2444"/>
              <a:ext cx="42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latin typeface="" pitchFamily="18" charset="0"/>
                  <a:ea typeface="楷体_GB2312" pitchFamily="49" charset="-122"/>
                </a:rPr>
                <a:t>B</a:t>
              </a:r>
              <a:endParaRPr lang="en-US" altLang="zh-CN" sz="3200" b="1">
                <a:solidFill>
                  <a:srgbClr val="FF0000"/>
                </a:solidFill>
                <a:latin typeface="" pitchFamily="18" charset="0"/>
                <a:ea typeface="楷体_GB2312" pitchFamily="49" charset="-122"/>
              </a:endParaRPr>
            </a:p>
          </p:txBody>
        </p:sp>
        <p:sp>
          <p:nvSpPr>
            <p:cNvPr id="120865" name="Text Box 33"/>
            <p:cNvSpPr txBox="1">
              <a:spLocks noChangeArrowheads="1"/>
            </p:cNvSpPr>
            <p:nvPr/>
          </p:nvSpPr>
          <p:spPr bwMode="auto">
            <a:xfrm>
              <a:off x="3332" y="2403"/>
              <a:ext cx="42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latin typeface="" pitchFamily="18" charset="0"/>
                  <a:ea typeface="楷体_GB2312" pitchFamily="49" charset="-122"/>
                </a:rPr>
                <a:t>C</a:t>
              </a:r>
              <a:endParaRPr lang="en-US" altLang="zh-CN" sz="3200" b="1">
                <a:solidFill>
                  <a:srgbClr val="FFFF00"/>
                </a:solidFill>
                <a:latin typeface="" pitchFamily="18" charset="0"/>
                <a:ea typeface="楷体_GB2312" pitchFamily="49" charset="-122"/>
              </a:endParaRPr>
            </a:p>
          </p:txBody>
        </p:sp>
        <p:sp>
          <p:nvSpPr>
            <p:cNvPr id="120866" name="Text Box 34"/>
            <p:cNvSpPr txBox="1">
              <a:spLocks noChangeArrowheads="1"/>
            </p:cNvSpPr>
            <p:nvPr/>
          </p:nvSpPr>
          <p:spPr bwMode="auto">
            <a:xfrm>
              <a:off x="4559" y="2388"/>
              <a:ext cx="42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latin typeface="" pitchFamily="18" charset="0"/>
                  <a:ea typeface="楷体_GB2312" pitchFamily="49" charset="-122"/>
                </a:rPr>
                <a:t>D</a:t>
              </a:r>
              <a:endParaRPr lang="en-US" altLang="zh-CN" sz="3200" b="1">
                <a:solidFill>
                  <a:srgbClr val="FFFF00"/>
                </a:solidFill>
                <a:latin typeface="" pitchFamily="18" charset="0"/>
                <a:ea typeface="楷体_GB2312" pitchFamily="49" charset="-122"/>
              </a:endParaRPr>
            </a:p>
          </p:txBody>
        </p:sp>
        <p:sp>
          <p:nvSpPr>
            <p:cNvPr id="120867" name="Line 35"/>
            <p:cNvSpPr>
              <a:spLocks noChangeShapeType="1"/>
            </p:cNvSpPr>
            <p:nvPr/>
          </p:nvSpPr>
          <p:spPr bwMode="auto">
            <a:xfrm>
              <a:off x="1584" y="2617"/>
              <a:ext cx="480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68" name="Line 36"/>
            <p:cNvSpPr>
              <a:spLocks noChangeShapeType="1"/>
            </p:cNvSpPr>
            <p:nvPr/>
          </p:nvSpPr>
          <p:spPr bwMode="auto">
            <a:xfrm flipV="1">
              <a:off x="2064" y="2617"/>
              <a:ext cx="0" cy="454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69" name="Oval 37"/>
            <p:cNvSpPr>
              <a:spLocks noChangeArrowheads="1"/>
            </p:cNvSpPr>
            <p:nvPr/>
          </p:nvSpPr>
          <p:spPr bwMode="auto">
            <a:xfrm>
              <a:off x="2016" y="3049"/>
              <a:ext cx="82" cy="83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0870" name="Rectangle 38"/>
            <p:cNvSpPr>
              <a:spLocks noChangeArrowheads="1"/>
            </p:cNvSpPr>
            <p:nvPr/>
          </p:nvSpPr>
          <p:spPr bwMode="auto">
            <a:xfrm>
              <a:off x="4320" y="1551"/>
              <a:ext cx="768" cy="468"/>
            </a:xfrm>
            <a:prstGeom prst="rect">
              <a:avLst/>
            </a:prstGeom>
            <a:noFill/>
            <a:ln w="28575">
              <a:solidFill>
                <a:srgbClr val="3333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0871" name="Oval 39"/>
            <p:cNvSpPr>
              <a:spLocks noChangeArrowheads="1"/>
            </p:cNvSpPr>
            <p:nvPr/>
          </p:nvSpPr>
          <p:spPr bwMode="auto">
            <a:xfrm>
              <a:off x="5092" y="1753"/>
              <a:ext cx="72" cy="84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0872" name="Line 40"/>
            <p:cNvSpPr>
              <a:spLocks noChangeShapeType="1"/>
            </p:cNvSpPr>
            <p:nvPr/>
          </p:nvSpPr>
          <p:spPr bwMode="auto">
            <a:xfrm flipV="1">
              <a:off x="4400" y="2029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3" name="Line 41"/>
            <p:cNvSpPr>
              <a:spLocks noChangeShapeType="1"/>
            </p:cNvSpPr>
            <p:nvPr/>
          </p:nvSpPr>
          <p:spPr bwMode="auto">
            <a:xfrm flipV="1">
              <a:off x="4580" y="2029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4" name="Line 42"/>
            <p:cNvSpPr>
              <a:spLocks noChangeShapeType="1"/>
            </p:cNvSpPr>
            <p:nvPr/>
          </p:nvSpPr>
          <p:spPr bwMode="auto">
            <a:xfrm flipV="1">
              <a:off x="4772" y="2029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5" name="Line 43"/>
            <p:cNvSpPr>
              <a:spLocks noChangeShapeType="1"/>
            </p:cNvSpPr>
            <p:nvPr/>
          </p:nvSpPr>
          <p:spPr bwMode="auto">
            <a:xfrm flipV="1">
              <a:off x="4964" y="2029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6" name="Line 44"/>
            <p:cNvSpPr>
              <a:spLocks noChangeShapeType="1"/>
            </p:cNvSpPr>
            <p:nvPr/>
          </p:nvSpPr>
          <p:spPr bwMode="auto">
            <a:xfrm>
              <a:off x="5158" y="1801"/>
              <a:ext cx="122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7" name="AutoShape 45"/>
            <p:cNvSpPr>
              <a:spLocks/>
            </p:cNvSpPr>
            <p:nvPr/>
          </p:nvSpPr>
          <p:spPr bwMode="auto">
            <a:xfrm rot="16200000" flipV="1">
              <a:off x="4587" y="2082"/>
              <a:ext cx="200" cy="627"/>
            </a:xfrm>
            <a:prstGeom prst="leftBrace">
              <a:avLst>
                <a:gd name="adj1" fmla="val 26125"/>
                <a:gd name="adj2" fmla="val 50000"/>
              </a:avLst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23278" name="Text Box 46"/>
            <p:cNvSpPr txBox="1">
              <a:spLocks noChangeArrowheads="1"/>
            </p:cNvSpPr>
            <p:nvPr/>
          </p:nvSpPr>
          <p:spPr bwMode="auto">
            <a:xfrm>
              <a:off x="4320" y="1657"/>
              <a:ext cx="79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eaLnBrk="0" fontAlgn="auto" hangingPunct="0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</a:rPr>
                <a:t>三态门</a:t>
              </a:r>
            </a:p>
          </p:txBody>
        </p:sp>
        <p:sp>
          <p:nvSpPr>
            <p:cNvPr id="120879" name="Line 47"/>
            <p:cNvSpPr>
              <a:spLocks noChangeShapeType="1"/>
            </p:cNvSpPr>
            <p:nvPr/>
          </p:nvSpPr>
          <p:spPr bwMode="auto">
            <a:xfrm flipV="1">
              <a:off x="4416" y="1177"/>
              <a:ext cx="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80" name="Line 48"/>
            <p:cNvSpPr>
              <a:spLocks noChangeShapeType="1"/>
            </p:cNvSpPr>
            <p:nvPr/>
          </p:nvSpPr>
          <p:spPr bwMode="auto">
            <a:xfrm flipV="1">
              <a:off x="4608" y="985"/>
              <a:ext cx="0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81" name="Line 49"/>
            <p:cNvSpPr>
              <a:spLocks noChangeShapeType="1"/>
            </p:cNvSpPr>
            <p:nvPr/>
          </p:nvSpPr>
          <p:spPr bwMode="auto">
            <a:xfrm flipV="1">
              <a:off x="4800" y="841"/>
              <a:ext cx="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82" name="Line 50"/>
            <p:cNvSpPr>
              <a:spLocks noChangeShapeType="1"/>
            </p:cNvSpPr>
            <p:nvPr/>
          </p:nvSpPr>
          <p:spPr bwMode="auto">
            <a:xfrm flipV="1">
              <a:off x="4992" y="697"/>
              <a:ext cx="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83" name="Line 51"/>
            <p:cNvSpPr>
              <a:spLocks noChangeShapeType="1"/>
            </p:cNvSpPr>
            <p:nvPr/>
          </p:nvSpPr>
          <p:spPr bwMode="auto">
            <a:xfrm>
              <a:off x="480" y="985"/>
              <a:ext cx="41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84" name="Rectangle 52"/>
            <p:cNvSpPr>
              <a:spLocks noChangeArrowheads="1"/>
            </p:cNvSpPr>
            <p:nvPr/>
          </p:nvSpPr>
          <p:spPr bwMode="auto">
            <a:xfrm>
              <a:off x="1824" y="1551"/>
              <a:ext cx="768" cy="468"/>
            </a:xfrm>
            <a:prstGeom prst="rect">
              <a:avLst/>
            </a:prstGeom>
            <a:noFill/>
            <a:ln w="28575">
              <a:solidFill>
                <a:srgbClr val="3333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0885" name="Oval 53"/>
            <p:cNvSpPr>
              <a:spLocks noChangeArrowheads="1"/>
            </p:cNvSpPr>
            <p:nvPr/>
          </p:nvSpPr>
          <p:spPr bwMode="auto">
            <a:xfrm>
              <a:off x="2596" y="1753"/>
              <a:ext cx="72" cy="84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0886" name="Line 54"/>
            <p:cNvSpPr>
              <a:spLocks noChangeShapeType="1"/>
            </p:cNvSpPr>
            <p:nvPr/>
          </p:nvSpPr>
          <p:spPr bwMode="auto">
            <a:xfrm flipV="1">
              <a:off x="1904" y="2029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87" name="Line 55"/>
            <p:cNvSpPr>
              <a:spLocks noChangeShapeType="1"/>
            </p:cNvSpPr>
            <p:nvPr/>
          </p:nvSpPr>
          <p:spPr bwMode="auto">
            <a:xfrm flipV="1">
              <a:off x="2084" y="2029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88" name="Line 56"/>
            <p:cNvSpPr>
              <a:spLocks noChangeShapeType="1"/>
            </p:cNvSpPr>
            <p:nvPr/>
          </p:nvSpPr>
          <p:spPr bwMode="auto">
            <a:xfrm flipV="1">
              <a:off x="2276" y="2029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89" name="Line 57"/>
            <p:cNvSpPr>
              <a:spLocks noChangeShapeType="1"/>
            </p:cNvSpPr>
            <p:nvPr/>
          </p:nvSpPr>
          <p:spPr bwMode="auto">
            <a:xfrm flipV="1">
              <a:off x="2468" y="2029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90" name="Line 58"/>
            <p:cNvSpPr>
              <a:spLocks noChangeShapeType="1"/>
            </p:cNvSpPr>
            <p:nvPr/>
          </p:nvSpPr>
          <p:spPr bwMode="auto">
            <a:xfrm>
              <a:off x="2662" y="1801"/>
              <a:ext cx="218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91" name="AutoShape 59"/>
            <p:cNvSpPr>
              <a:spLocks/>
            </p:cNvSpPr>
            <p:nvPr/>
          </p:nvSpPr>
          <p:spPr bwMode="auto">
            <a:xfrm rot="16200000" flipV="1">
              <a:off x="2091" y="2082"/>
              <a:ext cx="200" cy="627"/>
            </a:xfrm>
            <a:prstGeom prst="leftBrace">
              <a:avLst>
                <a:gd name="adj1" fmla="val 26125"/>
                <a:gd name="adj2" fmla="val 50000"/>
              </a:avLst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23292" name="Text Box 60"/>
            <p:cNvSpPr txBox="1">
              <a:spLocks noChangeArrowheads="1"/>
            </p:cNvSpPr>
            <p:nvPr/>
          </p:nvSpPr>
          <p:spPr bwMode="auto">
            <a:xfrm>
              <a:off x="1824" y="1657"/>
              <a:ext cx="79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eaLnBrk="0" fontAlgn="auto" hangingPunct="0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</a:rPr>
                <a:t>三态门</a:t>
              </a:r>
            </a:p>
          </p:txBody>
        </p:sp>
        <p:sp>
          <p:nvSpPr>
            <p:cNvPr id="120893" name="Line 61"/>
            <p:cNvSpPr>
              <a:spLocks noChangeShapeType="1"/>
            </p:cNvSpPr>
            <p:nvPr/>
          </p:nvSpPr>
          <p:spPr bwMode="auto">
            <a:xfrm flipV="1">
              <a:off x="1920" y="1177"/>
              <a:ext cx="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94" name="Line 62"/>
            <p:cNvSpPr>
              <a:spLocks noChangeShapeType="1"/>
            </p:cNvSpPr>
            <p:nvPr/>
          </p:nvSpPr>
          <p:spPr bwMode="auto">
            <a:xfrm flipV="1">
              <a:off x="2112" y="985"/>
              <a:ext cx="0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95" name="Line 63"/>
            <p:cNvSpPr>
              <a:spLocks noChangeShapeType="1"/>
            </p:cNvSpPr>
            <p:nvPr/>
          </p:nvSpPr>
          <p:spPr bwMode="auto">
            <a:xfrm flipV="1">
              <a:off x="2304" y="841"/>
              <a:ext cx="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96" name="Line 64"/>
            <p:cNvSpPr>
              <a:spLocks noChangeShapeType="1"/>
            </p:cNvSpPr>
            <p:nvPr/>
          </p:nvSpPr>
          <p:spPr bwMode="auto">
            <a:xfrm flipV="1">
              <a:off x="2496" y="697"/>
              <a:ext cx="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97" name="Rectangle 65"/>
            <p:cNvSpPr>
              <a:spLocks noChangeArrowheads="1"/>
            </p:cNvSpPr>
            <p:nvPr/>
          </p:nvSpPr>
          <p:spPr bwMode="auto">
            <a:xfrm>
              <a:off x="550" y="1569"/>
              <a:ext cx="768" cy="468"/>
            </a:xfrm>
            <a:prstGeom prst="rect">
              <a:avLst/>
            </a:prstGeom>
            <a:noFill/>
            <a:ln w="28575">
              <a:solidFill>
                <a:srgbClr val="3333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0898" name="Oval 66"/>
            <p:cNvSpPr>
              <a:spLocks noChangeArrowheads="1"/>
            </p:cNvSpPr>
            <p:nvPr/>
          </p:nvSpPr>
          <p:spPr bwMode="auto">
            <a:xfrm>
              <a:off x="1322" y="1751"/>
              <a:ext cx="72" cy="84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0899" name="Line 67"/>
            <p:cNvSpPr>
              <a:spLocks noChangeShapeType="1"/>
            </p:cNvSpPr>
            <p:nvPr/>
          </p:nvSpPr>
          <p:spPr bwMode="auto">
            <a:xfrm flipV="1">
              <a:off x="630" y="2027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900" name="Line 68"/>
            <p:cNvSpPr>
              <a:spLocks noChangeShapeType="1"/>
            </p:cNvSpPr>
            <p:nvPr/>
          </p:nvSpPr>
          <p:spPr bwMode="auto">
            <a:xfrm flipV="1">
              <a:off x="810" y="2027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901" name="Line 69"/>
            <p:cNvSpPr>
              <a:spLocks noChangeShapeType="1"/>
            </p:cNvSpPr>
            <p:nvPr/>
          </p:nvSpPr>
          <p:spPr bwMode="auto">
            <a:xfrm flipV="1">
              <a:off x="1002" y="2027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902" name="Line 70"/>
            <p:cNvSpPr>
              <a:spLocks noChangeShapeType="1"/>
            </p:cNvSpPr>
            <p:nvPr/>
          </p:nvSpPr>
          <p:spPr bwMode="auto">
            <a:xfrm flipV="1">
              <a:off x="1194" y="2027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903" name="Line 71"/>
            <p:cNvSpPr>
              <a:spLocks noChangeShapeType="1"/>
            </p:cNvSpPr>
            <p:nvPr/>
          </p:nvSpPr>
          <p:spPr bwMode="auto">
            <a:xfrm>
              <a:off x="1388" y="1799"/>
              <a:ext cx="192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904" name="AutoShape 72"/>
            <p:cNvSpPr>
              <a:spLocks/>
            </p:cNvSpPr>
            <p:nvPr/>
          </p:nvSpPr>
          <p:spPr bwMode="auto">
            <a:xfrm rot="16200000" flipV="1">
              <a:off x="817" y="2080"/>
              <a:ext cx="200" cy="627"/>
            </a:xfrm>
            <a:prstGeom prst="leftBrace">
              <a:avLst>
                <a:gd name="adj1" fmla="val 26125"/>
                <a:gd name="adj2" fmla="val 50000"/>
              </a:avLst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23305" name="Text Box 73"/>
            <p:cNvSpPr txBox="1">
              <a:spLocks noChangeArrowheads="1"/>
            </p:cNvSpPr>
            <p:nvPr/>
          </p:nvSpPr>
          <p:spPr bwMode="auto">
            <a:xfrm>
              <a:off x="550" y="1655"/>
              <a:ext cx="79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eaLnBrk="0" fontAlgn="auto" hangingPunct="0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</a:rPr>
                <a:t>三态门</a:t>
              </a:r>
            </a:p>
          </p:txBody>
        </p:sp>
        <p:sp>
          <p:nvSpPr>
            <p:cNvPr id="120906" name="Line 74"/>
            <p:cNvSpPr>
              <a:spLocks noChangeShapeType="1"/>
            </p:cNvSpPr>
            <p:nvPr/>
          </p:nvSpPr>
          <p:spPr bwMode="auto">
            <a:xfrm flipV="1">
              <a:off x="646" y="1175"/>
              <a:ext cx="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907" name="Line 75"/>
            <p:cNvSpPr>
              <a:spLocks noChangeShapeType="1"/>
            </p:cNvSpPr>
            <p:nvPr/>
          </p:nvSpPr>
          <p:spPr bwMode="auto">
            <a:xfrm flipV="1">
              <a:off x="838" y="983"/>
              <a:ext cx="0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908" name="Line 76"/>
            <p:cNvSpPr>
              <a:spLocks noChangeShapeType="1"/>
            </p:cNvSpPr>
            <p:nvPr/>
          </p:nvSpPr>
          <p:spPr bwMode="auto">
            <a:xfrm flipV="1">
              <a:off x="1030" y="839"/>
              <a:ext cx="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909" name="Line 77"/>
            <p:cNvSpPr>
              <a:spLocks noChangeShapeType="1"/>
            </p:cNvSpPr>
            <p:nvPr/>
          </p:nvSpPr>
          <p:spPr bwMode="auto">
            <a:xfrm flipV="1">
              <a:off x="1222" y="695"/>
              <a:ext cx="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0910" name="Object 78"/>
            <p:cNvGraphicFramePr>
              <a:graphicFrameLocks noChangeAspect="1"/>
            </p:cNvGraphicFramePr>
            <p:nvPr/>
          </p:nvGraphicFramePr>
          <p:xfrm>
            <a:off x="1784" y="2809"/>
            <a:ext cx="27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48760" imgH="267840" progId="Equation.3">
                    <p:embed/>
                  </p:oleObj>
                </mc:Choice>
                <mc:Fallback>
                  <p:oleObj name="公式" r:id="rId6" imgW="248760" imgH="267840" progId="Equation.3">
                    <p:embed/>
                    <p:pic>
                      <p:nvPicPr>
                        <p:cNvPr id="0" name="Picture 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" y="2809"/>
                          <a:ext cx="27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911" name="Object 79"/>
            <p:cNvGraphicFramePr>
              <a:graphicFrameLocks noChangeAspect="1"/>
            </p:cNvGraphicFramePr>
            <p:nvPr/>
          </p:nvGraphicFramePr>
          <p:xfrm>
            <a:off x="2208" y="2784"/>
            <a:ext cx="27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48760" imgH="267840" progId="Equation.3">
                    <p:embed/>
                  </p:oleObj>
                </mc:Choice>
                <mc:Fallback>
                  <p:oleObj name="公式" r:id="rId8" imgW="248760" imgH="267840" progId="Equation.3">
                    <p:embed/>
                    <p:pic>
                      <p:nvPicPr>
                        <p:cNvPr id="0" name="Picture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784"/>
                          <a:ext cx="27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912" name="Object 80"/>
            <p:cNvGraphicFramePr>
              <a:graphicFrameLocks noChangeAspect="1"/>
            </p:cNvGraphicFramePr>
            <p:nvPr/>
          </p:nvGraphicFramePr>
          <p:xfrm>
            <a:off x="2649" y="2809"/>
            <a:ext cx="27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48760" imgH="267840" progId="Equation.3">
                    <p:embed/>
                  </p:oleObj>
                </mc:Choice>
                <mc:Fallback>
                  <p:oleObj name="公式" r:id="rId10" imgW="248760" imgH="267840" progId="Equation.3">
                    <p:embed/>
                    <p:pic>
                      <p:nvPicPr>
                        <p:cNvPr id="0" name="Picture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9" y="2809"/>
                          <a:ext cx="27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913" name="Rectangle 81"/>
            <p:cNvSpPr>
              <a:spLocks noChangeArrowheads="1"/>
            </p:cNvSpPr>
            <p:nvPr/>
          </p:nvSpPr>
          <p:spPr bwMode="auto">
            <a:xfrm>
              <a:off x="3120" y="1549"/>
              <a:ext cx="768" cy="468"/>
            </a:xfrm>
            <a:prstGeom prst="rect">
              <a:avLst/>
            </a:prstGeom>
            <a:noFill/>
            <a:ln w="28575">
              <a:solidFill>
                <a:srgbClr val="3333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0914" name="Oval 82"/>
            <p:cNvSpPr>
              <a:spLocks noChangeArrowheads="1"/>
            </p:cNvSpPr>
            <p:nvPr/>
          </p:nvSpPr>
          <p:spPr bwMode="auto">
            <a:xfrm>
              <a:off x="3892" y="1751"/>
              <a:ext cx="72" cy="84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0915" name="Line 83"/>
            <p:cNvSpPr>
              <a:spLocks noChangeShapeType="1"/>
            </p:cNvSpPr>
            <p:nvPr/>
          </p:nvSpPr>
          <p:spPr bwMode="auto">
            <a:xfrm flipV="1">
              <a:off x="3200" y="2027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916" name="Line 84"/>
            <p:cNvSpPr>
              <a:spLocks noChangeShapeType="1"/>
            </p:cNvSpPr>
            <p:nvPr/>
          </p:nvSpPr>
          <p:spPr bwMode="auto">
            <a:xfrm flipV="1">
              <a:off x="3380" y="2027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917" name="Line 85"/>
            <p:cNvSpPr>
              <a:spLocks noChangeShapeType="1"/>
            </p:cNvSpPr>
            <p:nvPr/>
          </p:nvSpPr>
          <p:spPr bwMode="auto">
            <a:xfrm flipV="1">
              <a:off x="3572" y="2027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918" name="Line 86"/>
            <p:cNvSpPr>
              <a:spLocks noChangeShapeType="1"/>
            </p:cNvSpPr>
            <p:nvPr/>
          </p:nvSpPr>
          <p:spPr bwMode="auto">
            <a:xfrm flipV="1">
              <a:off x="3764" y="2027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919" name="Line 87"/>
            <p:cNvSpPr>
              <a:spLocks noChangeShapeType="1"/>
            </p:cNvSpPr>
            <p:nvPr/>
          </p:nvSpPr>
          <p:spPr bwMode="auto">
            <a:xfrm>
              <a:off x="3958" y="1799"/>
              <a:ext cx="218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920" name="AutoShape 88"/>
            <p:cNvSpPr>
              <a:spLocks/>
            </p:cNvSpPr>
            <p:nvPr/>
          </p:nvSpPr>
          <p:spPr bwMode="auto">
            <a:xfrm rot="16200000" flipV="1">
              <a:off x="3387" y="2080"/>
              <a:ext cx="200" cy="627"/>
            </a:xfrm>
            <a:prstGeom prst="leftBrace">
              <a:avLst>
                <a:gd name="adj1" fmla="val 26125"/>
                <a:gd name="adj2" fmla="val 50000"/>
              </a:avLst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23321" name="Text Box 89"/>
            <p:cNvSpPr txBox="1">
              <a:spLocks noChangeArrowheads="1"/>
            </p:cNvSpPr>
            <p:nvPr/>
          </p:nvSpPr>
          <p:spPr bwMode="auto">
            <a:xfrm>
              <a:off x="3120" y="1655"/>
              <a:ext cx="79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eaLnBrk="0" fontAlgn="auto" hangingPunct="0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</a:rPr>
                <a:t>三态门</a:t>
              </a:r>
            </a:p>
          </p:txBody>
        </p:sp>
        <p:sp>
          <p:nvSpPr>
            <p:cNvPr id="120922" name="Line 90"/>
            <p:cNvSpPr>
              <a:spLocks noChangeShapeType="1"/>
            </p:cNvSpPr>
            <p:nvPr/>
          </p:nvSpPr>
          <p:spPr bwMode="auto">
            <a:xfrm flipV="1">
              <a:off x="3216" y="1175"/>
              <a:ext cx="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923" name="Line 91"/>
            <p:cNvSpPr>
              <a:spLocks noChangeShapeType="1"/>
            </p:cNvSpPr>
            <p:nvPr/>
          </p:nvSpPr>
          <p:spPr bwMode="auto">
            <a:xfrm flipV="1">
              <a:off x="3408" y="983"/>
              <a:ext cx="0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924" name="Line 92"/>
            <p:cNvSpPr>
              <a:spLocks noChangeShapeType="1"/>
            </p:cNvSpPr>
            <p:nvPr/>
          </p:nvSpPr>
          <p:spPr bwMode="auto">
            <a:xfrm flipV="1">
              <a:off x="3600" y="839"/>
              <a:ext cx="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925" name="Line 93"/>
            <p:cNvSpPr>
              <a:spLocks noChangeShapeType="1"/>
            </p:cNvSpPr>
            <p:nvPr/>
          </p:nvSpPr>
          <p:spPr bwMode="auto">
            <a:xfrm flipV="1">
              <a:off x="3792" y="695"/>
              <a:ext cx="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0926" name="Object 94"/>
            <p:cNvGraphicFramePr>
              <a:graphicFrameLocks noChangeAspect="1"/>
            </p:cNvGraphicFramePr>
            <p:nvPr/>
          </p:nvGraphicFramePr>
          <p:xfrm>
            <a:off x="480" y="3017"/>
            <a:ext cx="1200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984960" imgH="267840" progId="Equation.3">
                    <p:embed/>
                  </p:oleObj>
                </mc:Choice>
                <mc:Fallback>
                  <p:oleObj name="公式" r:id="rId12" imgW="984960" imgH="267840" progId="Equation.3">
                    <p:embed/>
                    <p:pic>
                      <p:nvPicPr>
                        <p:cNvPr id="0" name="Picture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017"/>
                          <a:ext cx="1200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3327" name="Rectangle 95"/>
            <p:cNvSpPr>
              <a:spLocks noChangeArrowheads="1"/>
            </p:cNvSpPr>
            <p:nvPr/>
          </p:nvSpPr>
          <p:spPr bwMode="auto">
            <a:xfrm>
              <a:off x="418" y="3300"/>
              <a:ext cx="1241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译码器工作</a:t>
              </a:r>
              <a:endPara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graphicFrame>
          <p:nvGraphicFramePr>
            <p:cNvPr id="120928" name="Object 96"/>
            <p:cNvGraphicFramePr>
              <a:graphicFrameLocks noChangeAspect="1"/>
            </p:cNvGraphicFramePr>
            <p:nvPr/>
          </p:nvGraphicFramePr>
          <p:xfrm>
            <a:off x="3024" y="2784"/>
            <a:ext cx="27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248760" imgH="267840" progId="Equation.3">
                    <p:embed/>
                  </p:oleObj>
                </mc:Choice>
                <mc:Fallback>
                  <p:oleObj name="公式" r:id="rId14" imgW="248760" imgH="267840" progId="Equation.3">
                    <p:embed/>
                    <p:pic>
                      <p:nvPicPr>
                        <p:cNvPr id="0" name="Picture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784"/>
                          <a:ext cx="27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929" name="Object 97"/>
            <p:cNvGraphicFramePr>
              <a:graphicFrameLocks noChangeAspect="1"/>
            </p:cNvGraphicFramePr>
            <p:nvPr/>
          </p:nvGraphicFramePr>
          <p:xfrm>
            <a:off x="4136" y="3274"/>
            <a:ext cx="28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229680" imgH="267840" progId="Equation.3">
                    <p:embed/>
                  </p:oleObj>
                </mc:Choice>
                <mc:Fallback>
                  <p:oleObj name="公式" r:id="rId16" imgW="229680" imgH="267840" progId="Equation.3">
                    <p:embed/>
                    <p:pic>
                      <p:nvPicPr>
                        <p:cNvPr id="0" name="Picture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3274"/>
                          <a:ext cx="28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930" name="Object 98"/>
            <p:cNvGraphicFramePr>
              <a:graphicFrameLocks noChangeAspect="1"/>
            </p:cNvGraphicFramePr>
            <p:nvPr/>
          </p:nvGraphicFramePr>
          <p:xfrm>
            <a:off x="1310" y="1486"/>
            <a:ext cx="322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96280" imgH="267840" progId="Equation.3">
                    <p:embed/>
                  </p:oleObj>
                </mc:Choice>
                <mc:Fallback>
                  <p:oleObj name="Equation" r:id="rId18" imgW="296280" imgH="267840" progId="Equation.3">
                    <p:embed/>
                    <p:pic>
                      <p:nvPicPr>
                        <p:cNvPr id="0" name="Picture 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0" y="1486"/>
                          <a:ext cx="322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931" name="Object 99"/>
            <p:cNvGraphicFramePr>
              <a:graphicFrameLocks noChangeAspect="1"/>
            </p:cNvGraphicFramePr>
            <p:nvPr/>
          </p:nvGraphicFramePr>
          <p:xfrm>
            <a:off x="2624" y="1465"/>
            <a:ext cx="317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96280" imgH="267840" progId="Equation.3">
                    <p:embed/>
                  </p:oleObj>
                </mc:Choice>
                <mc:Fallback>
                  <p:oleObj name="Equation" r:id="rId20" imgW="296280" imgH="267840" progId="Equation.3">
                    <p:embed/>
                    <p:pic>
                      <p:nvPicPr>
                        <p:cNvPr id="0" name="Picture 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1465"/>
                          <a:ext cx="317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932" name="Object 100"/>
            <p:cNvGraphicFramePr>
              <a:graphicFrameLocks noChangeAspect="1"/>
            </p:cNvGraphicFramePr>
            <p:nvPr/>
          </p:nvGraphicFramePr>
          <p:xfrm>
            <a:off x="3919" y="1465"/>
            <a:ext cx="318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96280" imgH="267840" progId="Equation.3">
                    <p:embed/>
                  </p:oleObj>
                </mc:Choice>
                <mc:Fallback>
                  <p:oleObj name="Equation" r:id="rId22" imgW="296280" imgH="267840" progId="Equation.3">
                    <p:embed/>
                    <p:pic>
                      <p:nvPicPr>
                        <p:cNvPr id="0" name="Picture 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9" y="1465"/>
                          <a:ext cx="318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933" name="Object 101"/>
            <p:cNvGraphicFramePr>
              <a:graphicFrameLocks noChangeAspect="1"/>
            </p:cNvGraphicFramePr>
            <p:nvPr/>
          </p:nvGraphicFramePr>
          <p:xfrm>
            <a:off x="5167" y="1453"/>
            <a:ext cx="32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96280" imgH="267840" progId="Equation.3">
                    <p:embed/>
                  </p:oleObj>
                </mc:Choice>
                <mc:Fallback>
                  <p:oleObj name="Equation" r:id="rId24" imgW="296280" imgH="267840" progId="Equation.3">
                    <p:embed/>
                    <p:pic>
                      <p:nvPicPr>
                        <p:cNvPr id="0" name="Picture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7" y="1453"/>
                          <a:ext cx="327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58" name="Group 2"/>
          <p:cNvGrpSpPr>
            <a:grpSpLocks/>
          </p:cNvGrpSpPr>
          <p:nvPr/>
        </p:nvGrpSpPr>
        <p:grpSpPr bwMode="auto">
          <a:xfrm>
            <a:off x="228600" y="990600"/>
            <a:ext cx="8493125" cy="5068888"/>
            <a:chOff x="144" y="624"/>
            <a:chExt cx="5350" cy="3193"/>
          </a:xfrm>
        </p:grpSpPr>
        <p:sp>
          <p:nvSpPr>
            <p:cNvPr id="225283" name="Text Box 3"/>
            <p:cNvSpPr txBox="1">
              <a:spLocks noChangeArrowheads="1"/>
            </p:cNvSpPr>
            <p:nvPr/>
          </p:nvSpPr>
          <p:spPr bwMode="auto">
            <a:xfrm>
              <a:off x="144" y="624"/>
              <a:ext cx="383" cy="69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vert="eaVert" lIns="90000" tIns="46800" rIns="90000" bIns="46800">
              <a:spAutoFit/>
            </a:bodyPr>
            <a:lstStyle/>
            <a:p>
              <a:pPr eaLnBrk="0" fontAlgn="auto" hangingPunct="0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总线</a:t>
              </a:r>
            </a:p>
          </p:txBody>
        </p:sp>
        <p:sp>
          <p:nvSpPr>
            <p:cNvPr id="121875" name="Line 4"/>
            <p:cNvSpPr>
              <a:spLocks noChangeShapeType="1"/>
            </p:cNvSpPr>
            <p:nvPr/>
          </p:nvSpPr>
          <p:spPr bwMode="auto">
            <a:xfrm>
              <a:off x="480" y="697"/>
              <a:ext cx="4507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76" name="Line 5"/>
            <p:cNvSpPr>
              <a:spLocks noChangeShapeType="1"/>
            </p:cNvSpPr>
            <p:nvPr/>
          </p:nvSpPr>
          <p:spPr bwMode="auto">
            <a:xfrm>
              <a:off x="480" y="841"/>
              <a:ext cx="4320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77" name="Line 6"/>
            <p:cNvSpPr>
              <a:spLocks noChangeShapeType="1"/>
            </p:cNvSpPr>
            <p:nvPr/>
          </p:nvSpPr>
          <p:spPr bwMode="auto">
            <a:xfrm>
              <a:off x="480" y="1177"/>
              <a:ext cx="3936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78" name="Rectangle 7"/>
            <p:cNvSpPr>
              <a:spLocks noChangeArrowheads="1"/>
            </p:cNvSpPr>
            <p:nvPr/>
          </p:nvSpPr>
          <p:spPr bwMode="auto">
            <a:xfrm>
              <a:off x="1776" y="3149"/>
              <a:ext cx="1871" cy="6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1879" name="Oval 8"/>
            <p:cNvSpPr>
              <a:spLocks noChangeArrowheads="1"/>
            </p:cNvSpPr>
            <p:nvPr/>
          </p:nvSpPr>
          <p:spPr bwMode="auto">
            <a:xfrm>
              <a:off x="3665" y="3549"/>
              <a:ext cx="82" cy="83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1880" name="Line 9"/>
            <p:cNvSpPr>
              <a:spLocks noChangeShapeType="1"/>
            </p:cNvSpPr>
            <p:nvPr/>
          </p:nvSpPr>
          <p:spPr bwMode="auto">
            <a:xfrm>
              <a:off x="3648" y="3241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81" name="Line 10"/>
            <p:cNvSpPr>
              <a:spLocks noChangeShapeType="1"/>
            </p:cNvSpPr>
            <p:nvPr/>
          </p:nvSpPr>
          <p:spPr bwMode="auto">
            <a:xfrm>
              <a:off x="3648" y="3433"/>
              <a:ext cx="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82" name="Line 11"/>
            <p:cNvSpPr>
              <a:spLocks noChangeShapeType="1"/>
            </p:cNvSpPr>
            <p:nvPr/>
          </p:nvSpPr>
          <p:spPr bwMode="auto">
            <a:xfrm>
              <a:off x="3747" y="3595"/>
              <a:ext cx="1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83" name="Line 12"/>
            <p:cNvSpPr>
              <a:spLocks noChangeShapeType="1"/>
            </p:cNvSpPr>
            <p:nvPr/>
          </p:nvSpPr>
          <p:spPr bwMode="auto">
            <a:xfrm>
              <a:off x="3929" y="3586"/>
              <a:ext cx="7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84" name="Line 13"/>
            <p:cNvSpPr>
              <a:spLocks noChangeShapeType="1"/>
            </p:cNvSpPr>
            <p:nvPr/>
          </p:nvSpPr>
          <p:spPr bwMode="auto">
            <a:xfrm>
              <a:off x="3792" y="3817"/>
              <a:ext cx="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85" name="Oval 14"/>
            <p:cNvSpPr>
              <a:spLocks noChangeArrowheads="1"/>
            </p:cNvSpPr>
            <p:nvPr/>
          </p:nvSpPr>
          <p:spPr bwMode="auto">
            <a:xfrm>
              <a:off x="2448" y="3049"/>
              <a:ext cx="82" cy="83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1886" name="Oval 15"/>
            <p:cNvSpPr>
              <a:spLocks noChangeArrowheads="1"/>
            </p:cNvSpPr>
            <p:nvPr/>
          </p:nvSpPr>
          <p:spPr bwMode="auto">
            <a:xfrm>
              <a:off x="2894" y="3049"/>
              <a:ext cx="82" cy="83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1887" name="Oval 16"/>
            <p:cNvSpPr>
              <a:spLocks noChangeArrowheads="1"/>
            </p:cNvSpPr>
            <p:nvPr/>
          </p:nvSpPr>
          <p:spPr bwMode="auto">
            <a:xfrm>
              <a:off x="3264" y="3054"/>
              <a:ext cx="82" cy="83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1888" name="Line 17"/>
            <p:cNvSpPr>
              <a:spLocks noChangeShapeType="1"/>
            </p:cNvSpPr>
            <p:nvPr/>
          </p:nvSpPr>
          <p:spPr bwMode="auto">
            <a:xfrm>
              <a:off x="1584" y="1801"/>
              <a:ext cx="0" cy="816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89" name="Line 18"/>
            <p:cNvSpPr>
              <a:spLocks noChangeShapeType="1"/>
            </p:cNvSpPr>
            <p:nvPr/>
          </p:nvSpPr>
          <p:spPr bwMode="auto">
            <a:xfrm flipH="1">
              <a:off x="3312" y="2809"/>
              <a:ext cx="0" cy="24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90" name="Line 19"/>
            <p:cNvSpPr>
              <a:spLocks noChangeShapeType="1"/>
            </p:cNvSpPr>
            <p:nvPr/>
          </p:nvSpPr>
          <p:spPr bwMode="auto">
            <a:xfrm>
              <a:off x="5280" y="1801"/>
              <a:ext cx="0" cy="100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91" name="Line 20"/>
            <p:cNvSpPr>
              <a:spLocks noChangeShapeType="1"/>
            </p:cNvSpPr>
            <p:nvPr/>
          </p:nvSpPr>
          <p:spPr bwMode="auto">
            <a:xfrm>
              <a:off x="3312" y="2809"/>
              <a:ext cx="1968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92" name="Line 21"/>
            <p:cNvSpPr>
              <a:spLocks noChangeShapeType="1"/>
            </p:cNvSpPr>
            <p:nvPr/>
          </p:nvSpPr>
          <p:spPr bwMode="auto">
            <a:xfrm>
              <a:off x="2880" y="1801"/>
              <a:ext cx="0" cy="816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93" name="Line 22"/>
            <p:cNvSpPr>
              <a:spLocks noChangeShapeType="1"/>
            </p:cNvSpPr>
            <p:nvPr/>
          </p:nvSpPr>
          <p:spPr bwMode="auto">
            <a:xfrm flipV="1">
              <a:off x="2492" y="2613"/>
              <a:ext cx="0" cy="454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94" name="Line 23"/>
            <p:cNvSpPr>
              <a:spLocks noChangeShapeType="1"/>
            </p:cNvSpPr>
            <p:nvPr/>
          </p:nvSpPr>
          <p:spPr bwMode="auto">
            <a:xfrm>
              <a:off x="2496" y="2617"/>
              <a:ext cx="384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95" name="Line 24"/>
            <p:cNvSpPr>
              <a:spLocks noChangeShapeType="1"/>
            </p:cNvSpPr>
            <p:nvPr/>
          </p:nvSpPr>
          <p:spPr bwMode="auto">
            <a:xfrm flipV="1">
              <a:off x="2928" y="2713"/>
              <a:ext cx="0" cy="336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96" name="Line 25"/>
            <p:cNvSpPr>
              <a:spLocks noChangeShapeType="1"/>
            </p:cNvSpPr>
            <p:nvPr/>
          </p:nvSpPr>
          <p:spPr bwMode="auto">
            <a:xfrm>
              <a:off x="2928" y="2713"/>
              <a:ext cx="1248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97" name="Line 26"/>
            <p:cNvSpPr>
              <a:spLocks noChangeShapeType="1"/>
            </p:cNvSpPr>
            <p:nvPr/>
          </p:nvSpPr>
          <p:spPr bwMode="auto">
            <a:xfrm>
              <a:off x="4176" y="1801"/>
              <a:ext cx="0" cy="905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21898" name="Object 27"/>
            <p:cNvGraphicFramePr>
              <a:graphicFrameLocks noChangeAspect="1"/>
            </p:cNvGraphicFramePr>
            <p:nvPr/>
          </p:nvGraphicFramePr>
          <p:xfrm>
            <a:off x="4123" y="3049"/>
            <a:ext cx="29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48760" imgH="286920" progId="Equation.3">
                    <p:embed/>
                  </p:oleObj>
                </mc:Choice>
                <mc:Fallback>
                  <p:oleObj name="公式" r:id="rId5" imgW="248760" imgH="286920" progId="Equation.3">
                    <p:embed/>
                    <p:pic>
                      <p:nvPicPr>
                        <p:cNvPr id="0" name="Picture 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3" y="3049"/>
                          <a:ext cx="29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99" name="Object 28"/>
            <p:cNvGraphicFramePr>
              <a:graphicFrameLocks noChangeAspect="1"/>
            </p:cNvGraphicFramePr>
            <p:nvPr/>
          </p:nvGraphicFramePr>
          <p:xfrm>
            <a:off x="3964" y="3481"/>
            <a:ext cx="2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81800" imgH="267840" progId="Equation.3">
                    <p:embed/>
                  </p:oleObj>
                </mc:Choice>
                <mc:Fallback>
                  <p:oleObj name="公式" r:id="rId7" imgW="181800" imgH="267840" progId="Equation.3">
                    <p:embed/>
                    <p:pic>
                      <p:nvPicPr>
                        <p:cNvPr id="0" name="Picture 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4" y="3481"/>
                          <a:ext cx="23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900" name="Text Box 29"/>
            <p:cNvSpPr txBox="1">
              <a:spLocks noChangeArrowheads="1"/>
            </p:cNvSpPr>
            <p:nvPr/>
          </p:nvSpPr>
          <p:spPr bwMode="auto">
            <a:xfrm>
              <a:off x="1968" y="3289"/>
              <a:ext cx="160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Franklin Gothic Book" pitchFamily="34" charset="0"/>
                  <a:ea typeface="华文楷体" pitchFamily="2" charset="-122"/>
                </a:rPr>
                <a:t>  2-4</a:t>
              </a:r>
              <a:r>
                <a:rPr lang="zh-CN" altLang="en-US" sz="2800" b="1">
                  <a:solidFill>
                    <a:srgbClr val="CC0000"/>
                  </a:solidFill>
                  <a:latin typeface="宋体" pitchFamily="2" charset="-122"/>
                  <a:ea typeface="华文楷体" pitchFamily="2" charset="-122"/>
                </a:rPr>
                <a:t>线译码器</a:t>
              </a:r>
            </a:p>
          </p:txBody>
        </p:sp>
        <p:sp>
          <p:nvSpPr>
            <p:cNvPr id="121901" name="Text Box 30"/>
            <p:cNvSpPr txBox="1">
              <a:spLocks noChangeArrowheads="1"/>
            </p:cNvSpPr>
            <p:nvPr/>
          </p:nvSpPr>
          <p:spPr bwMode="auto">
            <a:xfrm>
              <a:off x="750" y="2444"/>
              <a:ext cx="42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latin typeface="" pitchFamily="18" charset="0"/>
                  <a:ea typeface="楷体_GB2312" pitchFamily="49" charset="-122"/>
                </a:rPr>
                <a:t>A</a:t>
              </a:r>
              <a:endParaRPr lang="en-US" altLang="zh-CN" sz="3200" b="1">
                <a:solidFill>
                  <a:srgbClr val="FF0000"/>
                </a:solidFill>
                <a:latin typeface="" pitchFamily="18" charset="0"/>
                <a:ea typeface="楷体_GB2312" pitchFamily="49" charset="-122"/>
              </a:endParaRPr>
            </a:p>
          </p:txBody>
        </p:sp>
        <p:sp>
          <p:nvSpPr>
            <p:cNvPr id="121902" name="Text Box 31"/>
            <p:cNvSpPr txBox="1">
              <a:spLocks noChangeArrowheads="1"/>
            </p:cNvSpPr>
            <p:nvPr/>
          </p:nvSpPr>
          <p:spPr bwMode="auto">
            <a:xfrm>
              <a:off x="2032" y="2444"/>
              <a:ext cx="42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latin typeface="" pitchFamily="18" charset="0"/>
                  <a:ea typeface="楷体_GB2312" pitchFamily="49" charset="-122"/>
                </a:rPr>
                <a:t>B</a:t>
              </a:r>
              <a:endParaRPr lang="en-US" altLang="zh-CN" sz="3200" b="1">
                <a:solidFill>
                  <a:srgbClr val="FF0000"/>
                </a:solidFill>
                <a:latin typeface="" pitchFamily="18" charset="0"/>
                <a:ea typeface="楷体_GB2312" pitchFamily="49" charset="-122"/>
              </a:endParaRPr>
            </a:p>
          </p:txBody>
        </p:sp>
        <p:sp>
          <p:nvSpPr>
            <p:cNvPr id="121903" name="Text Box 32"/>
            <p:cNvSpPr txBox="1">
              <a:spLocks noChangeArrowheads="1"/>
            </p:cNvSpPr>
            <p:nvPr/>
          </p:nvSpPr>
          <p:spPr bwMode="auto">
            <a:xfrm>
              <a:off x="3332" y="2403"/>
              <a:ext cx="42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latin typeface="" pitchFamily="18" charset="0"/>
                  <a:ea typeface="楷体_GB2312" pitchFamily="49" charset="-122"/>
                </a:rPr>
                <a:t>C</a:t>
              </a:r>
              <a:endParaRPr lang="en-US" altLang="zh-CN" sz="3200" b="1">
                <a:solidFill>
                  <a:srgbClr val="FFFF00"/>
                </a:solidFill>
                <a:latin typeface="" pitchFamily="18" charset="0"/>
                <a:ea typeface="楷体_GB2312" pitchFamily="49" charset="-122"/>
              </a:endParaRPr>
            </a:p>
          </p:txBody>
        </p:sp>
        <p:sp>
          <p:nvSpPr>
            <p:cNvPr id="121904" name="Text Box 33"/>
            <p:cNvSpPr txBox="1">
              <a:spLocks noChangeArrowheads="1"/>
            </p:cNvSpPr>
            <p:nvPr/>
          </p:nvSpPr>
          <p:spPr bwMode="auto">
            <a:xfrm>
              <a:off x="4559" y="2388"/>
              <a:ext cx="42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latin typeface="" pitchFamily="18" charset="0"/>
                  <a:ea typeface="楷体_GB2312" pitchFamily="49" charset="-122"/>
                </a:rPr>
                <a:t>D</a:t>
              </a:r>
              <a:endParaRPr lang="en-US" altLang="zh-CN" sz="3200" b="1">
                <a:solidFill>
                  <a:srgbClr val="FFFF00"/>
                </a:solidFill>
                <a:latin typeface="" pitchFamily="18" charset="0"/>
                <a:ea typeface="楷体_GB2312" pitchFamily="49" charset="-122"/>
              </a:endParaRPr>
            </a:p>
          </p:txBody>
        </p:sp>
        <p:sp>
          <p:nvSpPr>
            <p:cNvPr id="121905" name="Line 34"/>
            <p:cNvSpPr>
              <a:spLocks noChangeShapeType="1"/>
            </p:cNvSpPr>
            <p:nvPr/>
          </p:nvSpPr>
          <p:spPr bwMode="auto">
            <a:xfrm>
              <a:off x="1584" y="2617"/>
              <a:ext cx="480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906" name="Line 35"/>
            <p:cNvSpPr>
              <a:spLocks noChangeShapeType="1"/>
            </p:cNvSpPr>
            <p:nvPr/>
          </p:nvSpPr>
          <p:spPr bwMode="auto">
            <a:xfrm flipV="1">
              <a:off x="2064" y="2617"/>
              <a:ext cx="0" cy="454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907" name="Oval 36"/>
            <p:cNvSpPr>
              <a:spLocks noChangeArrowheads="1"/>
            </p:cNvSpPr>
            <p:nvPr/>
          </p:nvSpPr>
          <p:spPr bwMode="auto">
            <a:xfrm>
              <a:off x="2016" y="3049"/>
              <a:ext cx="82" cy="83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1908" name="Rectangle 37"/>
            <p:cNvSpPr>
              <a:spLocks noChangeArrowheads="1"/>
            </p:cNvSpPr>
            <p:nvPr/>
          </p:nvSpPr>
          <p:spPr bwMode="auto">
            <a:xfrm>
              <a:off x="4320" y="1551"/>
              <a:ext cx="768" cy="468"/>
            </a:xfrm>
            <a:prstGeom prst="rect">
              <a:avLst/>
            </a:prstGeom>
            <a:noFill/>
            <a:ln w="28575">
              <a:solidFill>
                <a:srgbClr val="3333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1909" name="Oval 38"/>
            <p:cNvSpPr>
              <a:spLocks noChangeArrowheads="1"/>
            </p:cNvSpPr>
            <p:nvPr/>
          </p:nvSpPr>
          <p:spPr bwMode="auto">
            <a:xfrm>
              <a:off x="5092" y="1753"/>
              <a:ext cx="72" cy="84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1910" name="Line 39"/>
            <p:cNvSpPr>
              <a:spLocks noChangeShapeType="1"/>
            </p:cNvSpPr>
            <p:nvPr/>
          </p:nvSpPr>
          <p:spPr bwMode="auto">
            <a:xfrm flipV="1">
              <a:off x="4400" y="2029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911" name="Line 40"/>
            <p:cNvSpPr>
              <a:spLocks noChangeShapeType="1"/>
            </p:cNvSpPr>
            <p:nvPr/>
          </p:nvSpPr>
          <p:spPr bwMode="auto">
            <a:xfrm flipV="1">
              <a:off x="4580" y="2029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912" name="Line 41"/>
            <p:cNvSpPr>
              <a:spLocks noChangeShapeType="1"/>
            </p:cNvSpPr>
            <p:nvPr/>
          </p:nvSpPr>
          <p:spPr bwMode="auto">
            <a:xfrm flipV="1">
              <a:off x="4772" y="2029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913" name="Line 42"/>
            <p:cNvSpPr>
              <a:spLocks noChangeShapeType="1"/>
            </p:cNvSpPr>
            <p:nvPr/>
          </p:nvSpPr>
          <p:spPr bwMode="auto">
            <a:xfrm flipV="1">
              <a:off x="4964" y="2029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914" name="Line 43"/>
            <p:cNvSpPr>
              <a:spLocks noChangeShapeType="1"/>
            </p:cNvSpPr>
            <p:nvPr/>
          </p:nvSpPr>
          <p:spPr bwMode="auto">
            <a:xfrm>
              <a:off x="5158" y="1801"/>
              <a:ext cx="122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915" name="AutoShape 44"/>
            <p:cNvSpPr>
              <a:spLocks/>
            </p:cNvSpPr>
            <p:nvPr/>
          </p:nvSpPr>
          <p:spPr bwMode="auto">
            <a:xfrm rot="16200000" flipV="1">
              <a:off x="4587" y="2082"/>
              <a:ext cx="200" cy="627"/>
            </a:xfrm>
            <a:prstGeom prst="leftBrace">
              <a:avLst>
                <a:gd name="adj1" fmla="val 26125"/>
                <a:gd name="adj2" fmla="val 50000"/>
              </a:avLst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25325" name="Text Box 45"/>
            <p:cNvSpPr txBox="1">
              <a:spLocks noChangeArrowheads="1"/>
            </p:cNvSpPr>
            <p:nvPr/>
          </p:nvSpPr>
          <p:spPr bwMode="auto">
            <a:xfrm>
              <a:off x="4320" y="1657"/>
              <a:ext cx="79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eaLnBrk="0" fontAlgn="auto" hangingPunct="0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</a:rPr>
                <a:t>三态门</a:t>
              </a:r>
            </a:p>
          </p:txBody>
        </p:sp>
        <p:sp>
          <p:nvSpPr>
            <p:cNvPr id="121917" name="Line 46"/>
            <p:cNvSpPr>
              <a:spLocks noChangeShapeType="1"/>
            </p:cNvSpPr>
            <p:nvPr/>
          </p:nvSpPr>
          <p:spPr bwMode="auto">
            <a:xfrm flipV="1">
              <a:off x="4416" y="1177"/>
              <a:ext cx="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18" name="Line 47"/>
            <p:cNvSpPr>
              <a:spLocks noChangeShapeType="1"/>
            </p:cNvSpPr>
            <p:nvPr/>
          </p:nvSpPr>
          <p:spPr bwMode="auto">
            <a:xfrm flipV="1">
              <a:off x="4608" y="985"/>
              <a:ext cx="0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19" name="Line 48"/>
            <p:cNvSpPr>
              <a:spLocks noChangeShapeType="1"/>
            </p:cNvSpPr>
            <p:nvPr/>
          </p:nvSpPr>
          <p:spPr bwMode="auto">
            <a:xfrm flipV="1">
              <a:off x="4800" y="841"/>
              <a:ext cx="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20" name="Line 49"/>
            <p:cNvSpPr>
              <a:spLocks noChangeShapeType="1"/>
            </p:cNvSpPr>
            <p:nvPr/>
          </p:nvSpPr>
          <p:spPr bwMode="auto">
            <a:xfrm flipV="1">
              <a:off x="4992" y="697"/>
              <a:ext cx="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21" name="Line 50"/>
            <p:cNvSpPr>
              <a:spLocks noChangeShapeType="1"/>
            </p:cNvSpPr>
            <p:nvPr/>
          </p:nvSpPr>
          <p:spPr bwMode="auto">
            <a:xfrm>
              <a:off x="480" y="985"/>
              <a:ext cx="41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22" name="Rectangle 51"/>
            <p:cNvSpPr>
              <a:spLocks noChangeArrowheads="1"/>
            </p:cNvSpPr>
            <p:nvPr/>
          </p:nvSpPr>
          <p:spPr bwMode="auto">
            <a:xfrm>
              <a:off x="1824" y="1551"/>
              <a:ext cx="768" cy="468"/>
            </a:xfrm>
            <a:prstGeom prst="rect">
              <a:avLst/>
            </a:prstGeom>
            <a:noFill/>
            <a:ln w="28575">
              <a:solidFill>
                <a:srgbClr val="3333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1923" name="Oval 52"/>
            <p:cNvSpPr>
              <a:spLocks noChangeArrowheads="1"/>
            </p:cNvSpPr>
            <p:nvPr/>
          </p:nvSpPr>
          <p:spPr bwMode="auto">
            <a:xfrm>
              <a:off x="2596" y="1753"/>
              <a:ext cx="72" cy="84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1924" name="Line 53"/>
            <p:cNvSpPr>
              <a:spLocks noChangeShapeType="1"/>
            </p:cNvSpPr>
            <p:nvPr/>
          </p:nvSpPr>
          <p:spPr bwMode="auto">
            <a:xfrm flipV="1">
              <a:off x="1904" y="2029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925" name="Line 54"/>
            <p:cNvSpPr>
              <a:spLocks noChangeShapeType="1"/>
            </p:cNvSpPr>
            <p:nvPr/>
          </p:nvSpPr>
          <p:spPr bwMode="auto">
            <a:xfrm flipV="1">
              <a:off x="2084" y="2029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926" name="Line 55"/>
            <p:cNvSpPr>
              <a:spLocks noChangeShapeType="1"/>
            </p:cNvSpPr>
            <p:nvPr/>
          </p:nvSpPr>
          <p:spPr bwMode="auto">
            <a:xfrm flipV="1">
              <a:off x="2276" y="2029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927" name="Line 56"/>
            <p:cNvSpPr>
              <a:spLocks noChangeShapeType="1"/>
            </p:cNvSpPr>
            <p:nvPr/>
          </p:nvSpPr>
          <p:spPr bwMode="auto">
            <a:xfrm flipV="1">
              <a:off x="2468" y="2029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928" name="Line 57"/>
            <p:cNvSpPr>
              <a:spLocks noChangeShapeType="1"/>
            </p:cNvSpPr>
            <p:nvPr/>
          </p:nvSpPr>
          <p:spPr bwMode="auto">
            <a:xfrm>
              <a:off x="2662" y="1801"/>
              <a:ext cx="218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929" name="AutoShape 58"/>
            <p:cNvSpPr>
              <a:spLocks/>
            </p:cNvSpPr>
            <p:nvPr/>
          </p:nvSpPr>
          <p:spPr bwMode="auto">
            <a:xfrm rot="16200000" flipV="1">
              <a:off x="2091" y="2082"/>
              <a:ext cx="200" cy="627"/>
            </a:xfrm>
            <a:prstGeom prst="leftBrace">
              <a:avLst>
                <a:gd name="adj1" fmla="val 26125"/>
                <a:gd name="adj2" fmla="val 50000"/>
              </a:avLst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25339" name="Text Box 59"/>
            <p:cNvSpPr txBox="1">
              <a:spLocks noChangeArrowheads="1"/>
            </p:cNvSpPr>
            <p:nvPr/>
          </p:nvSpPr>
          <p:spPr bwMode="auto">
            <a:xfrm>
              <a:off x="1824" y="1657"/>
              <a:ext cx="79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eaLnBrk="0" fontAlgn="auto" hangingPunct="0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</a:rPr>
                <a:t>三态门</a:t>
              </a:r>
            </a:p>
          </p:txBody>
        </p:sp>
        <p:sp>
          <p:nvSpPr>
            <p:cNvPr id="121931" name="Line 60"/>
            <p:cNvSpPr>
              <a:spLocks noChangeShapeType="1"/>
            </p:cNvSpPr>
            <p:nvPr/>
          </p:nvSpPr>
          <p:spPr bwMode="auto">
            <a:xfrm flipV="1">
              <a:off x="1920" y="1177"/>
              <a:ext cx="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32" name="Line 61"/>
            <p:cNvSpPr>
              <a:spLocks noChangeShapeType="1"/>
            </p:cNvSpPr>
            <p:nvPr/>
          </p:nvSpPr>
          <p:spPr bwMode="auto">
            <a:xfrm flipV="1">
              <a:off x="2112" y="985"/>
              <a:ext cx="0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33" name="Line 62"/>
            <p:cNvSpPr>
              <a:spLocks noChangeShapeType="1"/>
            </p:cNvSpPr>
            <p:nvPr/>
          </p:nvSpPr>
          <p:spPr bwMode="auto">
            <a:xfrm flipV="1">
              <a:off x="2304" y="841"/>
              <a:ext cx="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34" name="Line 63"/>
            <p:cNvSpPr>
              <a:spLocks noChangeShapeType="1"/>
            </p:cNvSpPr>
            <p:nvPr/>
          </p:nvSpPr>
          <p:spPr bwMode="auto">
            <a:xfrm flipV="1">
              <a:off x="2496" y="697"/>
              <a:ext cx="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35" name="Rectangle 64"/>
            <p:cNvSpPr>
              <a:spLocks noChangeArrowheads="1"/>
            </p:cNvSpPr>
            <p:nvPr/>
          </p:nvSpPr>
          <p:spPr bwMode="auto">
            <a:xfrm>
              <a:off x="550" y="1569"/>
              <a:ext cx="768" cy="468"/>
            </a:xfrm>
            <a:prstGeom prst="rect">
              <a:avLst/>
            </a:prstGeom>
            <a:noFill/>
            <a:ln w="28575">
              <a:solidFill>
                <a:srgbClr val="3333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1936" name="Oval 65"/>
            <p:cNvSpPr>
              <a:spLocks noChangeArrowheads="1"/>
            </p:cNvSpPr>
            <p:nvPr/>
          </p:nvSpPr>
          <p:spPr bwMode="auto">
            <a:xfrm>
              <a:off x="1322" y="1751"/>
              <a:ext cx="72" cy="84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1937" name="Line 66"/>
            <p:cNvSpPr>
              <a:spLocks noChangeShapeType="1"/>
            </p:cNvSpPr>
            <p:nvPr/>
          </p:nvSpPr>
          <p:spPr bwMode="auto">
            <a:xfrm flipV="1">
              <a:off x="630" y="2027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938" name="Line 67"/>
            <p:cNvSpPr>
              <a:spLocks noChangeShapeType="1"/>
            </p:cNvSpPr>
            <p:nvPr/>
          </p:nvSpPr>
          <p:spPr bwMode="auto">
            <a:xfrm flipV="1">
              <a:off x="810" y="2027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939" name="Line 68"/>
            <p:cNvSpPr>
              <a:spLocks noChangeShapeType="1"/>
            </p:cNvSpPr>
            <p:nvPr/>
          </p:nvSpPr>
          <p:spPr bwMode="auto">
            <a:xfrm flipV="1">
              <a:off x="1002" y="2027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940" name="Line 69"/>
            <p:cNvSpPr>
              <a:spLocks noChangeShapeType="1"/>
            </p:cNvSpPr>
            <p:nvPr/>
          </p:nvSpPr>
          <p:spPr bwMode="auto">
            <a:xfrm flipV="1">
              <a:off x="1194" y="2027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941" name="Line 70"/>
            <p:cNvSpPr>
              <a:spLocks noChangeShapeType="1"/>
            </p:cNvSpPr>
            <p:nvPr/>
          </p:nvSpPr>
          <p:spPr bwMode="auto">
            <a:xfrm>
              <a:off x="1388" y="1799"/>
              <a:ext cx="192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942" name="AutoShape 71"/>
            <p:cNvSpPr>
              <a:spLocks/>
            </p:cNvSpPr>
            <p:nvPr/>
          </p:nvSpPr>
          <p:spPr bwMode="auto">
            <a:xfrm rot="16200000" flipV="1">
              <a:off x="817" y="2080"/>
              <a:ext cx="200" cy="627"/>
            </a:xfrm>
            <a:prstGeom prst="leftBrace">
              <a:avLst>
                <a:gd name="adj1" fmla="val 26125"/>
                <a:gd name="adj2" fmla="val 50000"/>
              </a:avLst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25352" name="Text Box 72"/>
            <p:cNvSpPr txBox="1">
              <a:spLocks noChangeArrowheads="1"/>
            </p:cNvSpPr>
            <p:nvPr/>
          </p:nvSpPr>
          <p:spPr bwMode="auto">
            <a:xfrm>
              <a:off x="550" y="1655"/>
              <a:ext cx="79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eaLnBrk="0" fontAlgn="auto" hangingPunct="0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</a:rPr>
                <a:t>三态门</a:t>
              </a:r>
            </a:p>
          </p:txBody>
        </p:sp>
        <p:sp>
          <p:nvSpPr>
            <p:cNvPr id="121944" name="Line 73"/>
            <p:cNvSpPr>
              <a:spLocks noChangeShapeType="1"/>
            </p:cNvSpPr>
            <p:nvPr/>
          </p:nvSpPr>
          <p:spPr bwMode="auto">
            <a:xfrm flipV="1">
              <a:off x="646" y="1175"/>
              <a:ext cx="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45" name="Line 74"/>
            <p:cNvSpPr>
              <a:spLocks noChangeShapeType="1"/>
            </p:cNvSpPr>
            <p:nvPr/>
          </p:nvSpPr>
          <p:spPr bwMode="auto">
            <a:xfrm flipV="1">
              <a:off x="838" y="983"/>
              <a:ext cx="0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46" name="Line 75"/>
            <p:cNvSpPr>
              <a:spLocks noChangeShapeType="1"/>
            </p:cNvSpPr>
            <p:nvPr/>
          </p:nvSpPr>
          <p:spPr bwMode="auto">
            <a:xfrm flipV="1">
              <a:off x="1030" y="839"/>
              <a:ext cx="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47" name="Line 76"/>
            <p:cNvSpPr>
              <a:spLocks noChangeShapeType="1"/>
            </p:cNvSpPr>
            <p:nvPr/>
          </p:nvSpPr>
          <p:spPr bwMode="auto">
            <a:xfrm flipV="1">
              <a:off x="1222" y="695"/>
              <a:ext cx="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1948" name="Object 77"/>
            <p:cNvGraphicFramePr>
              <a:graphicFrameLocks noChangeAspect="1"/>
            </p:cNvGraphicFramePr>
            <p:nvPr/>
          </p:nvGraphicFramePr>
          <p:xfrm>
            <a:off x="1784" y="2809"/>
            <a:ext cx="27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248760" imgH="267840" progId="Equation.3">
                    <p:embed/>
                  </p:oleObj>
                </mc:Choice>
                <mc:Fallback>
                  <p:oleObj name="公式" r:id="rId9" imgW="248760" imgH="267840" progId="Equation.3">
                    <p:embed/>
                    <p:pic>
                      <p:nvPicPr>
                        <p:cNvPr id="0" name="Picture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" y="2809"/>
                          <a:ext cx="27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949" name="Object 78"/>
            <p:cNvGraphicFramePr>
              <a:graphicFrameLocks noChangeAspect="1"/>
            </p:cNvGraphicFramePr>
            <p:nvPr/>
          </p:nvGraphicFramePr>
          <p:xfrm>
            <a:off x="2208" y="2784"/>
            <a:ext cx="27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248760" imgH="267840" progId="Equation.3">
                    <p:embed/>
                  </p:oleObj>
                </mc:Choice>
                <mc:Fallback>
                  <p:oleObj name="公式" r:id="rId11" imgW="248760" imgH="267840" progId="Equation.3">
                    <p:embed/>
                    <p:pic>
                      <p:nvPicPr>
                        <p:cNvPr id="0" name="Picture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784"/>
                          <a:ext cx="27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950" name="Object 79"/>
            <p:cNvGraphicFramePr>
              <a:graphicFrameLocks noChangeAspect="1"/>
            </p:cNvGraphicFramePr>
            <p:nvPr/>
          </p:nvGraphicFramePr>
          <p:xfrm>
            <a:off x="2649" y="2809"/>
            <a:ext cx="27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248760" imgH="267840" progId="Equation.3">
                    <p:embed/>
                  </p:oleObj>
                </mc:Choice>
                <mc:Fallback>
                  <p:oleObj name="公式" r:id="rId13" imgW="248760" imgH="267840" progId="Equation.3">
                    <p:embed/>
                    <p:pic>
                      <p:nvPicPr>
                        <p:cNvPr id="0" name="Picture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9" y="2809"/>
                          <a:ext cx="27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951" name="Rectangle 80"/>
            <p:cNvSpPr>
              <a:spLocks noChangeArrowheads="1"/>
            </p:cNvSpPr>
            <p:nvPr/>
          </p:nvSpPr>
          <p:spPr bwMode="auto">
            <a:xfrm>
              <a:off x="3120" y="1549"/>
              <a:ext cx="768" cy="468"/>
            </a:xfrm>
            <a:prstGeom prst="rect">
              <a:avLst/>
            </a:prstGeom>
            <a:noFill/>
            <a:ln w="28575">
              <a:solidFill>
                <a:srgbClr val="3333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1952" name="Oval 81"/>
            <p:cNvSpPr>
              <a:spLocks noChangeArrowheads="1"/>
            </p:cNvSpPr>
            <p:nvPr/>
          </p:nvSpPr>
          <p:spPr bwMode="auto">
            <a:xfrm>
              <a:off x="3892" y="1751"/>
              <a:ext cx="72" cy="84"/>
            </a:xfrm>
            <a:prstGeom prst="ellips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1953" name="Line 82"/>
            <p:cNvSpPr>
              <a:spLocks noChangeShapeType="1"/>
            </p:cNvSpPr>
            <p:nvPr/>
          </p:nvSpPr>
          <p:spPr bwMode="auto">
            <a:xfrm flipV="1">
              <a:off x="3200" y="2027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954" name="Line 83"/>
            <p:cNvSpPr>
              <a:spLocks noChangeShapeType="1"/>
            </p:cNvSpPr>
            <p:nvPr/>
          </p:nvSpPr>
          <p:spPr bwMode="auto">
            <a:xfrm flipV="1">
              <a:off x="3380" y="2027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955" name="Line 84"/>
            <p:cNvSpPr>
              <a:spLocks noChangeShapeType="1"/>
            </p:cNvSpPr>
            <p:nvPr/>
          </p:nvSpPr>
          <p:spPr bwMode="auto">
            <a:xfrm flipV="1">
              <a:off x="3572" y="2027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956" name="Line 85"/>
            <p:cNvSpPr>
              <a:spLocks noChangeShapeType="1"/>
            </p:cNvSpPr>
            <p:nvPr/>
          </p:nvSpPr>
          <p:spPr bwMode="auto">
            <a:xfrm flipV="1">
              <a:off x="3764" y="2027"/>
              <a:ext cx="0" cy="28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957" name="Line 86"/>
            <p:cNvSpPr>
              <a:spLocks noChangeShapeType="1"/>
            </p:cNvSpPr>
            <p:nvPr/>
          </p:nvSpPr>
          <p:spPr bwMode="auto">
            <a:xfrm>
              <a:off x="3958" y="1799"/>
              <a:ext cx="218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958" name="AutoShape 87"/>
            <p:cNvSpPr>
              <a:spLocks/>
            </p:cNvSpPr>
            <p:nvPr/>
          </p:nvSpPr>
          <p:spPr bwMode="auto">
            <a:xfrm rot="16200000" flipV="1">
              <a:off x="3387" y="2080"/>
              <a:ext cx="200" cy="627"/>
            </a:xfrm>
            <a:prstGeom prst="leftBrace">
              <a:avLst>
                <a:gd name="adj1" fmla="val 26125"/>
                <a:gd name="adj2" fmla="val 50000"/>
              </a:avLst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25368" name="Text Box 88"/>
            <p:cNvSpPr txBox="1">
              <a:spLocks noChangeArrowheads="1"/>
            </p:cNvSpPr>
            <p:nvPr/>
          </p:nvSpPr>
          <p:spPr bwMode="auto">
            <a:xfrm>
              <a:off x="3120" y="1655"/>
              <a:ext cx="79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eaLnBrk="0" fontAlgn="auto" hangingPunct="0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</a:rPr>
                <a:t>三态门</a:t>
              </a:r>
            </a:p>
          </p:txBody>
        </p:sp>
        <p:sp>
          <p:nvSpPr>
            <p:cNvPr id="121960" name="Line 89"/>
            <p:cNvSpPr>
              <a:spLocks noChangeShapeType="1"/>
            </p:cNvSpPr>
            <p:nvPr/>
          </p:nvSpPr>
          <p:spPr bwMode="auto">
            <a:xfrm flipV="1">
              <a:off x="3216" y="1175"/>
              <a:ext cx="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61" name="Line 90"/>
            <p:cNvSpPr>
              <a:spLocks noChangeShapeType="1"/>
            </p:cNvSpPr>
            <p:nvPr/>
          </p:nvSpPr>
          <p:spPr bwMode="auto">
            <a:xfrm flipV="1">
              <a:off x="3408" y="983"/>
              <a:ext cx="0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62" name="Line 91"/>
            <p:cNvSpPr>
              <a:spLocks noChangeShapeType="1"/>
            </p:cNvSpPr>
            <p:nvPr/>
          </p:nvSpPr>
          <p:spPr bwMode="auto">
            <a:xfrm flipV="1">
              <a:off x="3600" y="839"/>
              <a:ext cx="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63" name="Line 92"/>
            <p:cNvSpPr>
              <a:spLocks noChangeShapeType="1"/>
            </p:cNvSpPr>
            <p:nvPr/>
          </p:nvSpPr>
          <p:spPr bwMode="auto">
            <a:xfrm flipV="1">
              <a:off x="3792" y="695"/>
              <a:ext cx="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1964" name="Object 93"/>
            <p:cNvGraphicFramePr>
              <a:graphicFrameLocks noChangeAspect="1"/>
            </p:cNvGraphicFramePr>
            <p:nvPr/>
          </p:nvGraphicFramePr>
          <p:xfrm>
            <a:off x="480" y="3017"/>
            <a:ext cx="1200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984960" imgH="267840" progId="Equation.3">
                    <p:embed/>
                  </p:oleObj>
                </mc:Choice>
                <mc:Fallback>
                  <p:oleObj name="公式" r:id="rId15" imgW="984960" imgH="267840" progId="Equation.3">
                    <p:embed/>
                    <p:pic>
                      <p:nvPicPr>
                        <p:cNvPr id="0" name="Picture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017"/>
                          <a:ext cx="1200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74" name="Rectangle 94"/>
            <p:cNvSpPr>
              <a:spLocks noChangeArrowheads="1"/>
            </p:cNvSpPr>
            <p:nvPr/>
          </p:nvSpPr>
          <p:spPr bwMode="auto">
            <a:xfrm>
              <a:off x="418" y="3300"/>
              <a:ext cx="1241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" pitchFamily="18" charset="0"/>
                  <a:ea typeface="+mn-ea"/>
                </a:rPr>
                <a:t>译码器工作</a:t>
              </a:r>
              <a:endPara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endParaRPr>
            </a:p>
          </p:txBody>
        </p:sp>
        <p:graphicFrame>
          <p:nvGraphicFramePr>
            <p:cNvPr id="121966" name="Object 95"/>
            <p:cNvGraphicFramePr>
              <a:graphicFrameLocks noChangeAspect="1"/>
            </p:cNvGraphicFramePr>
            <p:nvPr/>
          </p:nvGraphicFramePr>
          <p:xfrm>
            <a:off x="3024" y="2784"/>
            <a:ext cx="27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248760" imgH="267840" progId="Equation.3">
                    <p:embed/>
                  </p:oleObj>
                </mc:Choice>
                <mc:Fallback>
                  <p:oleObj name="公式" r:id="rId17" imgW="248760" imgH="267840" progId="Equation.3">
                    <p:embed/>
                    <p:pic>
                      <p:nvPicPr>
                        <p:cNvPr id="0" name="Picture 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784"/>
                          <a:ext cx="27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967" name="Object 96"/>
            <p:cNvGraphicFramePr>
              <a:graphicFrameLocks noChangeAspect="1"/>
            </p:cNvGraphicFramePr>
            <p:nvPr/>
          </p:nvGraphicFramePr>
          <p:xfrm>
            <a:off x="4136" y="3274"/>
            <a:ext cx="28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229680" imgH="267840" progId="Equation.3">
                    <p:embed/>
                  </p:oleObj>
                </mc:Choice>
                <mc:Fallback>
                  <p:oleObj name="公式" r:id="rId19" imgW="229680" imgH="267840" progId="Equation.3">
                    <p:embed/>
                    <p:pic>
                      <p:nvPicPr>
                        <p:cNvPr id="0" name="Picture 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3274"/>
                          <a:ext cx="28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968" name="Object 97"/>
            <p:cNvGraphicFramePr>
              <a:graphicFrameLocks noChangeAspect="1"/>
            </p:cNvGraphicFramePr>
            <p:nvPr/>
          </p:nvGraphicFramePr>
          <p:xfrm>
            <a:off x="1310" y="1486"/>
            <a:ext cx="322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96280" imgH="267840" progId="Equation.3">
                    <p:embed/>
                  </p:oleObj>
                </mc:Choice>
                <mc:Fallback>
                  <p:oleObj name="Equation" r:id="rId21" imgW="296280" imgH="267840" progId="Equation.3">
                    <p:embed/>
                    <p:pic>
                      <p:nvPicPr>
                        <p:cNvPr id="0" name="Picture 2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0" y="1486"/>
                          <a:ext cx="322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969" name="Object 98"/>
            <p:cNvGraphicFramePr>
              <a:graphicFrameLocks noChangeAspect="1"/>
            </p:cNvGraphicFramePr>
            <p:nvPr/>
          </p:nvGraphicFramePr>
          <p:xfrm>
            <a:off x="2624" y="1465"/>
            <a:ext cx="317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96280" imgH="267840" progId="Equation.3">
                    <p:embed/>
                  </p:oleObj>
                </mc:Choice>
                <mc:Fallback>
                  <p:oleObj name="Equation" r:id="rId23" imgW="296280" imgH="267840" progId="Equation.3">
                    <p:embed/>
                    <p:pic>
                      <p:nvPicPr>
                        <p:cNvPr id="0" name="Picture 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1465"/>
                          <a:ext cx="317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970" name="Object 99"/>
            <p:cNvGraphicFramePr>
              <a:graphicFrameLocks noChangeAspect="1"/>
            </p:cNvGraphicFramePr>
            <p:nvPr/>
          </p:nvGraphicFramePr>
          <p:xfrm>
            <a:off x="3919" y="1465"/>
            <a:ext cx="318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96280" imgH="267840" progId="Equation.3">
                    <p:embed/>
                  </p:oleObj>
                </mc:Choice>
                <mc:Fallback>
                  <p:oleObj name="Equation" r:id="rId25" imgW="296280" imgH="267840" progId="Equation.3">
                    <p:embed/>
                    <p:pic>
                      <p:nvPicPr>
                        <p:cNvPr id="0" name="Picture 2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9" y="1465"/>
                          <a:ext cx="318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971" name="Object 100"/>
            <p:cNvGraphicFramePr>
              <a:graphicFrameLocks noChangeAspect="1"/>
            </p:cNvGraphicFramePr>
            <p:nvPr/>
          </p:nvGraphicFramePr>
          <p:xfrm>
            <a:off x="5167" y="1453"/>
            <a:ext cx="32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96280" imgH="267840" progId="Equation.3">
                    <p:embed/>
                  </p:oleObj>
                </mc:Choice>
                <mc:Fallback>
                  <p:oleObj name="Equation" r:id="rId27" imgW="296280" imgH="267840" progId="Equation.3">
                    <p:embed/>
                    <p:pic>
                      <p:nvPicPr>
                        <p:cNvPr id="0" name="Picture 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7" y="1453"/>
                          <a:ext cx="327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81" name="Text Box 101"/>
          <p:cNvSpPr txBox="1">
            <a:spLocks noChangeArrowheads="1"/>
          </p:cNvSpPr>
          <p:nvPr/>
        </p:nvSpPr>
        <p:spPr bwMode="auto">
          <a:xfrm>
            <a:off x="533400" y="457200"/>
            <a:ext cx="59436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工作原理：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(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以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A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0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A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= 00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为例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)</a:t>
            </a:r>
          </a:p>
        </p:txBody>
      </p: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6934200" y="4800600"/>
            <a:ext cx="361950" cy="1019175"/>
            <a:chOff x="4368" y="3024"/>
            <a:chExt cx="228" cy="642"/>
          </a:xfrm>
        </p:grpSpPr>
        <p:sp>
          <p:nvSpPr>
            <p:cNvPr id="121872" name="Rectangle 103"/>
            <p:cNvSpPr>
              <a:spLocks noChangeArrowheads="1"/>
            </p:cNvSpPr>
            <p:nvPr/>
          </p:nvSpPr>
          <p:spPr bwMode="auto">
            <a:xfrm>
              <a:off x="4368" y="3024"/>
              <a:ext cx="22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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21873" name="Rectangle 104"/>
            <p:cNvSpPr>
              <a:spLocks noChangeArrowheads="1"/>
            </p:cNvSpPr>
            <p:nvPr/>
          </p:nvSpPr>
          <p:spPr bwMode="auto">
            <a:xfrm>
              <a:off x="4368" y="3312"/>
              <a:ext cx="22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" pitchFamily="18" charset="0"/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4" name="Group 105"/>
          <p:cNvGrpSpPr>
            <a:grpSpLocks/>
          </p:cNvGrpSpPr>
          <p:nvPr/>
        </p:nvGrpSpPr>
        <p:grpSpPr bwMode="auto">
          <a:xfrm>
            <a:off x="2819400" y="1905000"/>
            <a:ext cx="5257800" cy="457200"/>
            <a:chOff x="1872" y="1200"/>
            <a:chExt cx="3348" cy="324"/>
          </a:xfrm>
        </p:grpSpPr>
        <p:sp>
          <p:nvSpPr>
            <p:cNvPr id="121869" name="Line 106"/>
            <p:cNvSpPr>
              <a:spLocks noChangeShapeType="1"/>
            </p:cNvSpPr>
            <p:nvPr/>
          </p:nvSpPr>
          <p:spPr bwMode="auto">
            <a:xfrm>
              <a:off x="1872" y="1200"/>
              <a:ext cx="900" cy="27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70" name="Line 107"/>
            <p:cNvSpPr>
              <a:spLocks noChangeShapeType="1"/>
            </p:cNvSpPr>
            <p:nvPr/>
          </p:nvSpPr>
          <p:spPr bwMode="auto">
            <a:xfrm>
              <a:off x="3168" y="1212"/>
              <a:ext cx="900" cy="27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71" name="Line 108"/>
            <p:cNvSpPr>
              <a:spLocks noChangeShapeType="1"/>
            </p:cNvSpPr>
            <p:nvPr/>
          </p:nvSpPr>
          <p:spPr bwMode="auto">
            <a:xfrm>
              <a:off x="4320" y="1248"/>
              <a:ext cx="900" cy="27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5389" name="Text Box 109"/>
          <p:cNvSpPr txBox="1">
            <a:spLocks noChangeArrowheads="1"/>
          </p:cNvSpPr>
          <p:nvPr/>
        </p:nvSpPr>
        <p:spPr bwMode="auto">
          <a:xfrm>
            <a:off x="2819400" y="4038600"/>
            <a:ext cx="381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</a:rPr>
              <a:t>0</a:t>
            </a:r>
          </a:p>
        </p:txBody>
      </p:sp>
      <p:sp>
        <p:nvSpPr>
          <p:cNvPr id="225390" name="AutoShape 110" descr="40%"/>
          <p:cNvSpPr>
            <a:spLocks noChangeArrowheads="1"/>
          </p:cNvSpPr>
          <p:nvPr/>
        </p:nvSpPr>
        <p:spPr bwMode="auto">
          <a:xfrm>
            <a:off x="6553200" y="609600"/>
            <a:ext cx="1981200" cy="592138"/>
          </a:xfrm>
          <a:prstGeom prst="wedgeRoundRectCallout">
            <a:avLst>
              <a:gd name="adj1" fmla="val 162"/>
              <a:gd name="adj2" fmla="val 206569"/>
              <a:gd name="adj3" fmla="val 16667"/>
            </a:avLst>
          </a:prstGeom>
          <a:pattFill prst="pct40">
            <a:fgClr>
              <a:srgbClr val="FFCCCC"/>
            </a:fgClr>
            <a:bgClr>
              <a:srgbClr val="FFFFFF"/>
            </a:bgClr>
          </a:pattFill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" pitchFamily="18" charset="0"/>
                <a:ea typeface="楷体_GB2312" pitchFamily="49" charset="-122"/>
              </a:rPr>
              <a:t>脱离总线</a:t>
            </a:r>
            <a:endParaRPr lang="zh-CN" altLang="en-US" sz="3200" b="1">
              <a:solidFill>
                <a:srgbClr val="FF3300"/>
              </a:solidFill>
              <a:latin typeface="" pitchFamily="18" charset="0"/>
              <a:ea typeface="楷体_GB2312" pitchFamily="49" charset="-122"/>
            </a:endParaRPr>
          </a:p>
        </p:txBody>
      </p:sp>
      <p:grpSp>
        <p:nvGrpSpPr>
          <p:cNvPr id="5" name="Group 111"/>
          <p:cNvGrpSpPr>
            <a:grpSpLocks/>
          </p:cNvGrpSpPr>
          <p:nvPr/>
        </p:nvGrpSpPr>
        <p:grpSpPr bwMode="auto">
          <a:xfrm>
            <a:off x="1066800" y="1295400"/>
            <a:ext cx="800100" cy="1390650"/>
            <a:chOff x="708" y="1116"/>
            <a:chExt cx="504" cy="876"/>
          </a:xfrm>
        </p:grpSpPr>
        <p:sp>
          <p:nvSpPr>
            <p:cNvPr id="121867" name="AutoShape 112"/>
            <p:cNvSpPr>
              <a:spLocks noChangeArrowheads="1"/>
            </p:cNvSpPr>
            <p:nvPr/>
          </p:nvSpPr>
          <p:spPr bwMode="auto">
            <a:xfrm>
              <a:off x="708" y="1116"/>
              <a:ext cx="504" cy="660"/>
            </a:xfrm>
            <a:prstGeom prst="upArrow">
              <a:avLst>
                <a:gd name="adj1" fmla="val 50000"/>
                <a:gd name="adj2" fmla="val 32738"/>
              </a:avLst>
            </a:prstGeom>
            <a:solidFill>
              <a:srgbClr val="CC0000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1868" name="Text Box 113"/>
            <p:cNvSpPr txBox="1">
              <a:spLocks noChangeArrowheads="1"/>
            </p:cNvSpPr>
            <p:nvPr/>
          </p:nvSpPr>
          <p:spPr bwMode="auto">
            <a:xfrm>
              <a:off x="755" y="1212"/>
              <a:ext cx="421" cy="78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eaVert"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bg1"/>
                  </a:solidFill>
                  <a:latin typeface="" pitchFamily="18" charset="0"/>
                  <a:ea typeface="楷体_GB2312" pitchFamily="49" charset="-122"/>
                </a:rPr>
                <a:t>数据</a:t>
              </a:r>
              <a:endParaRPr lang="zh-CN" altLang="en-US" sz="3200" b="1">
                <a:latin typeface="" pitchFamily="18" charset="0"/>
                <a:ea typeface="楷体_GB2312" pitchFamily="49" charset="-122"/>
              </a:endParaRPr>
            </a:p>
          </p:txBody>
        </p:sp>
      </p:grpSp>
      <p:sp>
        <p:nvSpPr>
          <p:cNvPr id="225394" name="AutoShape 114" descr="40%"/>
          <p:cNvSpPr>
            <a:spLocks noChangeArrowheads="1"/>
          </p:cNvSpPr>
          <p:nvPr/>
        </p:nvSpPr>
        <p:spPr bwMode="auto">
          <a:xfrm>
            <a:off x="5791200" y="4343400"/>
            <a:ext cx="1981200" cy="582613"/>
          </a:xfrm>
          <a:prstGeom prst="wedgeRoundRectCallout">
            <a:avLst>
              <a:gd name="adj1" fmla="val -66829"/>
              <a:gd name="adj2" fmla="val -6676"/>
              <a:gd name="adj3" fmla="val 16667"/>
            </a:avLst>
          </a:prstGeom>
          <a:pattFill prst="pct40">
            <a:fgClr>
              <a:srgbClr val="00FF00"/>
            </a:fgClr>
            <a:bgClr>
              <a:srgbClr val="FFFFFF"/>
            </a:bgClr>
          </a:pattFill>
          <a:ln w="28575" cap="sq">
            <a:solidFill>
              <a:srgbClr val="00CC9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全为“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" pitchFamily="18" charset="0"/>
                <a:ea typeface="+mn-ea"/>
              </a:rPr>
              <a:t>1”</a:t>
            </a:r>
            <a:endParaRPr lang="en-US" altLang="zh-CN" sz="3200" b="1">
              <a:solidFill>
                <a:schemeClr val="hlink"/>
              </a:solidFill>
              <a:latin typeface="" pitchFamily="18" charset="0"/>
              <a:ea typeface="+mn-ea"/>
            </a:endParaRPr>
          </a:p>
        </p:txBody>
      </p:sp>
      <p:sp>
        <p:nvSpPr>
          <p:cNvPr id="225395" name="Oval 115"/>
          <p:cNvSpPr>
            <a:spLocks noChangeArrowheads="1"/>
          </p:cNvSpPr>
          <p:nvPr/>
        </p:nvSpPr>
        <p:spPr bwMode="auto">
          <a:xfrm>
            <a:off x="3505200" y="4343400"/>
            <a:ext cx="1905000" cy="533400"/>
          </a:xfrm>
          <a:prstGeom prst="ellipse">
            <a:avLst/>
          </a:prstGeom>
          <a:noFill/>
          <a:ln w="38100" cap="sq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感叹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53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感叹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25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感叹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打开时奏乐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9" grpId="0" autoUpdateAnimBg="0"/>
      <p:bldP spid="225390" grpId="0" animBg="1" autoUpdateAnimBg="0"/>
      <p:bldP spid="225394" grpId="0" animBg="1" autoUpdateAnimBg="0"/>
      <p:bldP spid="22539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HASREMARK" val="True"/>
  <p:tag name="PROBLEMVOICEALLOWED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</TotalTime>
  <Words>8080</Words>
  <Application>Microsoft Office PowerPoint</Application>
  <PresentationFormat>全屏显示(4:3)</PresentationFormat>
  <Paragraphs>2830</Paragraphs>
  <Slides>120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120</vt:i4>
      </vt:variant>
    </vt:vector>
  </HeadingPairs>
  <TitlesOfParts>
    <vt:vector size="140" baseType="lpstr">
      <vt:lpstr>?</vt:lpstr>
      <vt:lpstr></vt:lpstr>
      <vt:lpstr>华文新魏</vt:lpstr>
      <vt:lpstr>楷体_GB2312</vt:lpstr>
      <vt:lpstr>宋体</vt:lpstr>
      <vt:lpstr>Microsoft Yahei</vt:lpstr>
      <vt:lpstr>Arial</vt:lpstr>
      <vt:lpstr>Calibri</vt:lpstr>
      <vt:lpstr>Franklin Gothic Book</vt:lpstr>
      <vt:lpstr>Times</vt:lpstr>
      <vt:lpstr>Times New Roman</vt:lpstr>
      <vt:lpstr>Wingdings 2</vt:lpstr>
      <vt:lpstr>Office 主题</vt:lpstr>
      <vt:lpstr>BMP 图象</vt:lpstr>
      <vt:lpstr>位图图像</vt:lpstr>
      <vt:lpstr>公式</vt:lpstr>
      <vt:lpstr>Equation</vt:lpstr>
      <vt:lpstr>Clip</vt:lpstr>
      <vt:lpstr>剪辑</vt:lpstr>
      <vt:lpstr>文档</vt:lpstr>
      <vt:lpstr>第20章 门电路和组合逻辑电路</vt:lpstr>
      <vt:lpstr>PowerPoint 演示文稿</vt:lpstr>
      <vt:lpstr>20.1 脉冲信号</vt:lpstr>
      <vt:lpstr>PowerPoint 演示文稿</vt:lpstr>
      <vt:lpstr>PowerPoint 演示文稿</vt:lpstr>
      <vt:lpstr>PowerPoint 演示文稿</vt:lpstr>
      <vt:lpstr>PowerPoint 演示文稿</vt:lpstr>
      <vt:lpstr>20.2 基本门电路及其组合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晶体管“非” 门电路</vt:lpstr>
      <vt:lpstr>PowerPoint 演示文稿</vt:lpstr>
      <vt:lpstr>PowerPoint 演示文稿</vt:lpstr>
      <vt:lpstr>PowerPoint 演示文稿</vt:lpstr>
      <vt:lpstr>PowerPoint 演示文稿</vt:lpstr>
      <vt:lpstr>20.3   TTL门电路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20. 5. 3   逻辑函数的化简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20. 6 组合逻辑电路的分析与综合</vt:lpstr>
      <vt:lpstr>20. 6. 1  组合逻辑电路的分析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20. 7 加法器</vt:lpstr>
      <vt:lpstr>20. 7    加法器</vt:lpstr>
      <vt:lpstr>20. 7. 1   半加器 </vt:lpstr>
      <vt:lpstr>PowerPoint 演示文稿</vt:lpstr>
      <vt:lpstr>20. 7. 2   全加器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如何用译码器来实现三人表决电路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20. 10  数据分配器和数据选择器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例:</vt:lpstr>
      <vt:lpstr>PowerPoint 演示文稿</vt:lpstr>
      <vt:lpstr>PowerPoint 演示文稿</vt:lpstr>
      <vt:lpstr>PowerPoint 演示文稿</vt:lpstr>
    </vt:vector>
  </TitlesOfParts>
  <Company>YourForm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第20章 门电路和组合逻辑电路</dc:title>
  <dc:creator>YourName</dc:creator>
  <cp:lastModifiedBy>1367180490@qq.com</cp:lastModifiedBy>
  <cp:revision>133</cp:revision>
  <dcterms:created xsi:type="dcterms:W3CDTF">2013-12-16T06:31:06Z</dcterms:created>
  <dcterms:modified xsi:type="dcterms:W3CDTF">2022-12-08T10:05:19Z</dcterms:modified>
</cp:coreProperties>
</file>