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 id="2147483690" r:id="rId4"/>
  </p:sldMasterIdLst>
  <p:notesMasterIdLst>
    <p:notesMasterId r:id="rId30"/>
  </p:notesMasterIdLst>
  <p:handoutMasterIdLst>
    <p:handoutMasterId r:id="rId31"/>
  </p:handoutMasterIdLst>
  <p:sldIdLst>
    <p:sldId id="626" r:id="rId5"/>
    <p:sldId id="449" r:id="rId6"/>
    <p:sldId id="506" r:id="rId7"/>
    <p:sldId id="460" r:id="rId8"/>
    <p:sldId id="507" r:id="rId9"/>
    <p:sldId id="450" r:id="rId10"/>
    <p:sldId id="455" r:id="rId11"/>
    <p:sldId id="520" r:id="rId12"/>
    <p:sldId id="521" r:id="rId13"/>
    <p:sldId id="540" r:id="rId14"/>
    <p:sldId id="523" r:id="rId15"/>
    <p:sldId id="519" r:id="rId16"/>
    <p:sldId id="500" r:id="rId17"/>
    <p:sldId id="502" r:id="rId18"/>
    <p:sldId id="503" r:id="rId19"/>
    <p:sldId id="723" r:id="rId20"/>
    <p:sldId id="495" r:id="rId21"/>
    <p:sldId id="835" r:id="rId22"/>
    <p:sldId id="823" r:id="rId23"/>
    <p:sldId id="824" r:id="rId24"/>
    <p:sldId id="825" r:id="rId25"/>
    <p:sldId id="833" r:id="rId26"/>
    <p:sldId id="561" r:id="rId27"/>
    <p:sldId id="842" r:id="rId28"/>
    <p:sldId id="792" r:id="rId2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2pPr>
    <a:lvl3pPr marL="914400" lvl="2"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3pPr>
    <a:lvl4pPr marL="1371600" lvl="3"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4pPr>
    <a:lvl5pPr marL="1828800" lvl="4"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5pPr>
    <a:lvl6pPr marL="2286000" lvl="5"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6pPr>
    <a:lvl7pPr marL="2743200" lvl="6"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7pPr>
    <a:lvl8pPr marL="3200400" lvl="7"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8pPr>
    <a:lvl9pPr marL="3657600" lvl="8" indent="0" algn="l" defTabSz="91440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9pPr>
  </p:defaultTextStyle>
  <p:extLst>
    <p:ext uri="{EFAFB233-063F-42B5-8137-9DF3F51BA10A}">
      <p15:sldGuideLst xmlns:p15="http://schemas.microsoft.com/office/powerpoint/2012/main">
        <p15:guide id="1" orient="horz" pos="2160">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660066"/>
    <a:srgbClr val="FFCCCC"/>
    <a:srgbClr val="006600"/>
    <a:srgbClr val="CC0000"/>
    <a:srgbClr val="CC33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5026" autoAdjust="0"/>
  </p:normalViewPr>
  <p:slideViewPr>
    <p:cSldViewPr showGuides="1">
      <p:cViewPr varScale="1">
        <p:scale>
          <a:sx n="82" d="100"/>
          <a:sy n="82" d="100"/>
        </p:scale>
        <p:origin x="1454" y="72"/>
      </p:cViewPr>
      <p:guideLst>
        <p:guide orient="horz" pos="2160"/>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2023-02-03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a:t>
            </a:fld>
            <a:endParaRPr lang="en-US" altLang="zh-CN" sz="1200" b="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18</a:t>
            </a:fld>
            <a:endParaRPr lang="en-US" altLang="zh-CN" sz="1200" b="0" dirty="0">
              <a:latin typeface="Arial" panose="020B0604020202020204" pitchFamily="34" charset="0"/>
              <a:ea typeface="宋体" panose="02010600030101010101" pitchFamily="2" charset="-122"/>
            </a:endParaRPr>
          </a:p>
        </p:txBody>
      </p:sp>
      <p:sp>
        <p:nvSpPr>
          <p:cNvPr id="111619" name="Rectangle 2"/>
          <p:cNvSpPr>
            <a:spLocks noGrp="1" noRot="1" noChangeAspect="1" noTextEdit="1"/>
          </p:cNvSpPr>
          <p:nvPr>
            <p:ph type="sldImg"/>
          </p:nvPr>
        </p:nvSpPr>
        <p:spPr/>
        <p:txBody>
          <a:bodyPr/>
          <a:lstStyle/>
          <a:p>
            <a:endParaRPr lang="zh-CN" altLang="en-US"/>
          </a:p>
        </p:txBody>
      </p:sp>
      <p:sp>
        <p:nvSpPr>
          <p:cNvPr id="111620" name="Rectangle 3"/>
          <p:cNvSpPr>
            <a:spLocks noGrp="1"/>
          </p:cNvSpPr>
          <p:nvPr>
            <p:ph type="body" idx="1"/>
          </p:nvPr>
        </p:nvSpPr>
        <p:spPr>
          <a:xfrm>
            <a:off x="914400" y="4343400"/>
            <a:ext cx="5029200" cy="4114800"/>
          </a:xfrm>
        </p:spPr>
        <p:txBody>
          <a:bodyPr wrap="square" lIns="91440" tIns="45720" rIns="91440" bIns="45720" anchor="t"/>
          <a:lstStyle/>
          <a:p>
            <a:pPr lvl="0"/>
            <a:endParaRPr lang="en-GB"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476250"/>
            <a:ext cx="1943100" cy="4906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76250"/>
            <a:ext cx="5676900" cy="4906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76250"/>
            <a:ext cx="7772400" cy="65881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2684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2684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076325"/>
            <a:ext cx="7558088" cy="5248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20000"/>
              </a:spcAft>
              <a:buClrTx/>
              <a:buSzTx/>
              <a:buFontTx/>
              <a:buBlip>
                <a:blip r:embed="rId2"/>
              </a:buBlip>
              <a:defRPr/>
            </a:pPr>
            <a:endParaRPr kumimoji="1" lang="zh-CN" altLang="en-US" sz="3600" b="0" i="0" u="none" strike="noStrike" kern="0" cap="none" spc="0" normalizeH="0" baseline="0" noProof="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8" name="日期占位符 3"/>
          <p:cNvSpPr>
            <a:spLocks noGrp="1"/>
          </p:cNvSpPr>
          <p:nvPr>
            <p:ph type="dt" sz="half" idx="2"/>
          </p:nvPr>
        </p:nvSpPr>
        <p:spPr bwMode="auto">
          <a:xfrm>
            <a:off x="457200" y="6519863"/>
            <a:ext cx="2133600" cy="244475"/>
          </a:xfrm>
          <a:prstGeom prst="rect">
            <a:avLst/>
          </a:prstGeom>
          <a:ln>
            <a:miter lim="800000"/>
          </a:ln>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i="0" kern="1200" cap="none" spc="0" normalizeH="0" baseline="0" noProof="0">
                <a:solidFill>
                  <a:schemeClr val="tx1"/>
                </a:solidFill>
                <a:latin typeface="Times New Roman" panose="02020603050405020304" pitchFamily="18" charset="0"/>
                <a:ea typeface="宋体" panose="02010600030101010101" pitchFamily="2" charset="-122"/>
                <a:cs typeface="+mn-cs"/>
              </a:rPr>
              <a:t>16:42:32</a:t>
            </a:fld>
            <a:endParaRPr kumimoji="1" lang="zh-CN" altLang="zh-CN" i="0"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8291513" y="6369050"/>
            <a:ext cx="457200" cy="2286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20000"/>
              </a:spcAft>
              <a:buClrTx/>
              <a:buSzTx/>
              <a:buFontTx/>
              <a:buNone/>
              <a:defRPr/>
            </a:pPr>
            <a:endParaRPr kumimoji="1" lang="zh-CN" altLang="en-US" sz="3200" b="0" i="0" u="none" strike="noStrike" kern="0" cap="none" spc="0" normalizeH="0" baseline="0" noProof="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476250"/>
            <a:ext cx="1943100" cy="4906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76250"/>
            <a:ext cx="5676900" cy="4906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76250"/>
            <a:ext cx="7772400" cy="65881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2684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2684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076325"/>
            <a:ext cx="7558088" cy="5248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20000"/>
              </a:spcAft>
              <a:buClrTx/>
              <a:buSzTx/>
              <a:buFontTx/>
              <a:buBlip>
                <a:blip r:embed="rId2"/>
              </a:buBlip>
              <a:defRPr/>
            </a:pPr>
            <a:endParaRPr kumimoji="1" lang="zh-CN" altLang="en-US" sz="3600" b="0" i="0" u="none" strike="noStrike" kern="0" cap="none" spc="0" normalizeH="0" baseline="0" noProof="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8" name="日期占位符 3"/>
          <p:cNvSpPr>
            <a:spLocks noGrp="1"/>
          </p:cNvSpPr>
          <p:nvPr>
            <p:ph type="dt" sz="half" idx="2"/>
          </p:nvPr>
        </p:nvSpPr>
        <p:spPr bwMode="auto">
          <a:xfrm>
            <a:off x="457200" y="6519863"/>
            <a:ext cx="2133600" cy="244475"/>
          </a:xfrm>
          <a:prstGeom prst="rect">
            <a:avLst/>
          </a:prstGeom>
          <a:ln>
            <a:miter lim="800000"/>
          </a:ln>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i="0" kern="1200" cap="none" spc="0" normalizeH="0" baseline="0" noProof="0">
                <a:solidFill>
                  <a:schemeClr val="tx1"/>
                </a:solidFill>
                <a:latin typeface="Times New Roman" panose="02020603050405020304" pitchFamily="18" charset="0"/>
                <a:ea typeface="宋体" panose="02010600030101010101" pitchFamily="2" charset="-122"/>
                <a:cs typeface="+mn-cs"/>
              </a:rPr>
              <a:t>16:42:32</a:t>
            </a:fld>
            <a:endParaRPr kumimoji="1" lang="zh-CN" altLang="zh-CN" i="0"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8291513" y="6369050"/>
            <a:ext cx="457200" cy="2286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20000"/>
              </a:spcAft>
              <a:buClrTx/>
              <a:buSzTx/>
              <a:buFontTx/>
              <a:buNone/>
              <a:defRPr/>
            </a:pPr>
            <a:endParaRPr kumimoji="1" lang="zh-CN" altLang="en-US" sz="3200" b="0" i="0" u="none" strike="noStrike" kern="0" cap="none" spc="0" normalizeH="0" baseline="0" noProof="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476250"/>
            <a:ext cx="1943100" cy="4906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76250"/>
            <a:ext cx="5676900" cy="4906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76250"/>
            <a:ext cx="7772400" cy="65881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2684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2684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076325"/>
            <a:ext cx="7558088" cy="5248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20000"/>
              </a:spcAft>
              <a:buClrTx/>
              <a:buSzTx/>
              <a:buFontTx/>
              <a:buBlip>
                <a:blip r:embed="rId2"/>
              </a:buBlip>
              <a:defRPr/>
            </a:pPr>
            <a:endParaRPr kumimoji="1" lang="zh-CN" altLang="en-US" sz="3600" b="0" i="0" u="none" strike="noStrike" kern="0" cap="none" spc="0" normalizeH="0" baseline="0" noProof="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8" name="日期占位符 3"/>
          <p:cNvSpPr>
            <a:spLocks noGrp="1"/>
          </p:cNvSpPr>
          <p:nvPr>
            <p:ph type="dt" sz="half" idx="2"/>
          </p:nvPr>
        </p:nvSpPr>
        <p:spPr bwMode="auto">
          <a:xfrm>
            <a:off x="457200" y="6519863"/>
            <a:ext cx="2133600" cy="244475"/>
          </a:xfrm>
          <a:prstGeom prst="rect">
            <a:avLst/>
          </a:prstGeom>
          <a:ln>
            <a:miter lim="800000"/>
          </a:ln>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i="0" kern="1200" cap="none" spc="0" normalizeH="0" baseline="0" noProof="0">
                <a:solidFill>
                  <a:schemeClr val="tx1"/>
                </a:solidFill>
                <a:latin typeface="Times New Roman" panose="02020603050405020304" pitchFamily="18" charset="0"/>
                <a:ea typeface="宋体" panose="02010600030101010101" pitchFamily="2" charset="-122"/>
                <a:cs typeface="+mn-cs"/>
              </a:rPr>
              <a:t>16:42:32</a:t>
            </a:fld>
            <a:endParaRPr kumimoji="1" lang="zh-CN" altLang="zh-CN" i="0"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8291513" y="6369050"/>
            <a:ext cx="457200" cy="2286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2684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20000"/>
              </a:spcAft>
              <a:buClrTx/>
              <a:buSzTx/>
              <a:buFontTx/>
              <a:buNone/>
              <a:defRPr/>
            </a:pPr>
            <a:endParaRPr kumimoji="1" lang="zh-CN" altLang="en-US" sz="3200" b="0" i="0" u="none" strike="noStrike" kern="0" cap="none" spc="0" normalizeH="0" baseline="0" noProof="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3513" y="476250"/>
            <a:ext cx="1943100" cy="4906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476250"/>
            <a:ext cx="5676900" cy="4906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76250"/>
            <a:ext cx="7772400" cy="65881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2684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2684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076325"/>
            <a:ext cx="7558088" cy="52482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20000"/>
              </a:spcAft>
              <a:buClrTx/>
              <a:buSzTx/>
              <a:buFontTx/>
              <a:buBlip>
                <a:blip r:embed="rId2"/>
              </a:buBlip>
              <a:defRPr/>
            </a:pPr>
            <a:endParaRPr kumimoji="1" lang="zh-CN" altLang="en-US" sz="3600" b="0" i="0" u="none" strike="noStrike" kern="0" cap="none" spc="0" normalizeH="0" baseline="0" noProof="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8" name="日期占位符 3"/>
          <p:cNvSpPr>
            <a:spLocks noGrp="1"/>
          </p:cNvSpPr>
          <p:nvPr>
            <p:ph type="dt" sz="half" idx="2"/>
          </p:nvPr>
        </p:nvSpPr>
        <p:spPr bwMode="auto">
          <a:xfrm>
            <a:off x="457200" y="6519863"/>
            <a:ext cx="2133600" cy="244475"/>
          </a:xfrm>
          <a:prstGeom prst="rect">
            <a:avLst/>
          </a:prstGeom>
          <a:ln>
            <a:miter lim="800000"/>
          </a:ln>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i="0" kern="1200" cap="none" spc="0" normalizeH="0" baseline="0" noProof="0">
                <a:solidFill>
                  <a:schemeClr val="tx1"/>
                </a:solidFill>
                <a:latin typeface="Times New Roman" panose="02020603050405020304" pitchFamily="18" charset="0"/>
                <a:ea typeface="宋体" panose="02010600030101010101" pitchFamily="2" charset="-122"/>
                <a:cs typeface="+mn-cs"/>
              </a:rPr>
              <a:t>16:42:32</a:t>
            </a:fld>
            <a:endParaRPr kumimoji="1" lang="zh-CN" altLang="zh-CN" i="0"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9" name="灯片编号占位符 4"/>
          <p:cNvSpPr>
            <a:spLocks noGrp="1"/>
          </p:cNvSpPr>
          <p:nvPr>
            <p:ph type="sldNum" sz="quarter" idx="4"/>
          </p:nvPr>
        </p:nvSpPr>
        <p:spPr bwMode="auto">
          <a:xfrm>
            <a:off x="8291513" y="6369050"/>
            <a:ext cx="457200" cy="2286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20000"/>
              </a:spcAft>
              <a:buClrTx/>
              <a:buSzTx/>
              <a:buFontTx/>
              <a:buNone/>
              <a:defRPr/>
            </a:pPr>
            <a:endParaRPr kumimoji="1" lang="zh-CN" altLang="en-US" sz="3200" b="0" i="0" u="none" strike="noStrike" kern="0" cap="none" spc="0" normalizeH="0" baseline="0" noProof="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png"/><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4.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3.png"/><Relationship Id="rId2" Type="http://schemas.openxmlformats.org/officeDocument/2006/relationships/slideLayout" Target="../slideLayouts/slideLayout28.xml"/><Relationship Id="rId16" Type="http://schemas.openxmlformats.org/officeDocument/2006/relationships/image" Target="../media/image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image" Target="../media/image4.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3.png"/><Relationship Id="rId2" Type="http://schemas.openxmlformats.org/officeDocument/2006/relationships/slideLayout" Target="../slideLayouts/slideLayout41.xml"/><Relationship Id="rId16" Type="http://schemas.openxmlformats.org/officeDocument/2006/relationships/image" Target="../media/image2.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ymainbackbig"/>
          <p:cNvPicPr>
            <a:picLocks noChangeAspect="1"/>
          </p:cNvPicPr>
          <p:nvPr/>
        </p:nvPicPr>
        <p:blipFill>
          <a:blip r:embed="rId15"/>
          <a:stretch>
            <a:fillRect/>
          </a:stretch>
        </p:blipFill>
        <p:spPr>
          <a:xfrm>
            <a:off x="0" y="0"/>
            <a:ext cx="9144000" cy="6858000"/>
          </a:xfrm>
          <a:prstGeom prst="rect">
            <a:avLst/>
          </a:prstGeom>
          <a:noFill/>
          <a:ln w="9525">
            <a:noFill/>
          </a:ln>
        </p:spPr>
      </p:pic>
      <p:sp>
        <p:nvSpPr>
          <p:cNvPr id="83971" name="Rectangle 3"/>
          <p:cNvSpPr>
            <a:spLocks noGrp="1" noChangeArrowheads="1"/>
          </p:cNvSpPr>
          <p:nvPr>
            <p:ph type="title"/>
          </p:nvPr>
        </p:nvSpPr>
        <p:spPr bwMode="auto">
          <a:xfrm>
            <a:off x="684213" y="476250"/>
            <a:ext cx="7772400" cy="658813"/>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83972" name="Rectangle 4"/>
          <p:cNvSpPr>
            <a:spLocks noGrp="1" noChangeArrowheads="1"/>
          </p:cNvSpPr>
          <p:nvPr>
            <p:ph type="body" idx="1"/>
          </p:nvPr>
        </p:nvSpPr>
        <p:spPr bwMode="auto">
          <a:xfrm>
            <a:off x="684213" y="1268413"/>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3973"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4"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5" name="Rectangle 7"/>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 to="" calcmode="lin" valueType="num">
                                      <p:cBhvr>
                                        <p:cTn id="7" dur="1" fill="hold"/>
                                        <p:tgtEl>
                                          <p:spTgt spid="83972">
                                            <p:txEl>
                                              <p:pRg st="0" end="0"/>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83972">
                                            <p:txEl>
                                              <p:pRg st="1" end="1"/>
                                            </p:txEl>
                                          </p:spTgt>
                                        </p:tgtEl>
                                        <p:attrNameLst>
                                          <p:attrName>style.visibility</p:attrName>
                                        </p:attrNameLst>
                                      </p:cBhvr>
                                      <p:to>
                                        <p:strVal val="visible"/>
                                      </p:to>
                                    </p:set>
                                    <p:anim to="" calcmode="lin" valueType="num">
                                      <p:cBhvr>
                                        <p:cTn id="10" dur="1" fill="hold"/>
                                        <p:tgtEl>
                                          <p:spTgt spid="83972">
                                            <p:txEl>
                                              <p:pRg st="1" end="1"/>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83972">
                                            <p:txEl>
                                              <p:pRg st="2" end="2"/>
                                            </p:txEl>
                                          </p:spTgt>
                                        </p:tgtEl>
                                        <p:attrNameLst>
                                          <p:attrName>style.visibility</p:attrName>
                                        </p:attrNameLst>
                                      </p:cBhvr>
                                      <p:to>
                                        <p:strVal val="visible"/>
                                      </p:to>
                                    </p:set>
                                    <p:anim to="" calcmode="lin" valueType="num">
                                      <p:cBhvr>
                                        <p:cTn id="13" dur="1" fill="hold"/>
                                        <p:tgtEl>
                                          <p:spTgt spid="83972">
                                            <p:txEl>
                                              <p:pRg st="2" end="2"/>
                                            </p:txEl>
                                          </p:spTgt>
                                        </p:tgtEl>
                                      </p:cBhvr>
                                    </p:anim>
                                  </p:childTnLst>
                                </p:cTn>
                              </p:par>
                              <p:par>
                                <p:cTn id="14" presetID="24" presetClass="entr" presetSubtype="0" fill="hold" grpId="0" nodeType="withEffect">
                                  <p:stCondLst>
                                    <p:cond delay="0"/>
                                  </p:stCondLst>
                                  <p:childTnLst>
                                    <p:set>
                                      <p:cBhvr>
                                        <p:cTn id="15" dur="1" fill="hold">
                                          <p:stCondLst>
                                            <p:cond delay="0"/>
                                          </p:stCondLst>
                                        </p:cTn>
                                        <p:tgtEl>
                                          <p:spTgt spid="83972">
                                            <p:txEl>
                                              <p:pRg st="3" end="3"/>
                                            </p:txEl>
                                          </p:spTgt>
                                        </p:tgtEl>
                                        <p:attrNameLst>
                                          <p:attrName>style.visibility</p:attrName>
                                        </p:attrNameLst>
                                      </p:cBhvr>
                                      <p:to>
                                        <p:strVal val="visible"/>
                                      </p:to>
                                    </p:set>
                                    <p:anim to="" calcmode="lin" valueType="num">
                                      <p:cBhvr>
                                        <p:cTn id="16" dur="1" fill="hold"/>
                                        <p:tgtEl>
                                          <p:spTgt spid="83972">
                                            <p:txEl>
                                              <p:pRg st="3" end="3"/>
                                            </p:txEl>
                                          </p:spTgt>
                                        </p:tgtEl>
                                      </p:cBhvr>
                                    </p:anim>
                                  </p:childTnLst>
                                </p:cTn>
                              </p:par>
                              <p:par>
                                <p:cTn id="17" presetID="24" presetClass="entr" presetSubtype="0" fill="hold" grpId="0" nodeType="withEffect">
                                  <p:stCondLst>
                                    <p:cond delay="0"/>
                                  </p:stCondLst>
                                  <p:childTnLst>
                                    <p:set>
                                      <p:cBhvr>
                                        <p:cTn id="18" dur="1" fill="hold">
                                          <p:stCondLst>
                                            <p:cond delay="0"/>
                                          </p:stCondLst>
                                        </p:cTn>
                                        <p:tgtEl>
                                          <p:spTgt spid="83972">
                                            <p:txEl>
                                              <p:pRg st="4" end="4"/>
                                            </p:txEl>
                                          </p:spTgt>
                                        </p:tgtEl>
                                        <p:attrNameLst>
                                          <p:attrName>style.visibility</p:attrName>
                                        </p:attrNameLst>
                                      </p:cBhvr>
                                      <p:to>
                                        <p:strVal val="visible"/>
                                      </p:to>
                                    </p:set>
                                    <p:anim to="" calcmode="lin" valueType="num">
                                      <p:cBhvr>
                                        <p:cTn id="19" dur="1" fill="hold"/>
                                        <p:tgtEl>
                                          <p:spTgt spid="8397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p:tmplLst>
          <p:tmpl lvl="1">
            <p:tnLst>
              <p:par>
                <p:cTn presetID="24" presetClass="entr" presetSubtype="0" fill="hold" nodeType="clickEffect">
                  <p:stCondLst>
                    <p:cond delay="0"/>
                  </p:stCondLst>
                  <p:childTnLst>
                    <p:set>
                      <p:cBhvr>
                        <p:cTn dur="1" fill="hold">
                          <p:stCondLst>
                            <p:cond delay="0"/>
                          </p:stCondLst>
                        </p:cTn>
                        <p:tgtEl>
                          <p:spTgt spid="83972"/>
                        </p:tgtEl>
                        <p:attrNameLst>
                          <p:attrName>style.visibility</p:attrName>
                        </p:attrNameLst>
                      </p:cBhvr>
                      <p:to>
                        <p:strVal val="visible"/>
                      </p:to>
                    </p:set>
                    <p:anim to="" calcmode="lin" valueType="num">
                      <p:cBhvr>
                        <p:cTn dur="1" fill="hold"/>
                        <p:tgtEl>
                          <p:spTgt spid="83972"/>
                        </p:tgtEl>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83972"/>
                        </p:tgtEl>
                        <p:attrNameLst>
                          <p:attrName>style.visibility</p:attrName>
                        </p:attrNameLst>
                      </p:cBhvr>
                      <p:to>
                        <p:strVal val="visible"/>
                      </p:to>
                    </p:set>
                    <p:anim to="" calcmode="lin" valueType="num">
                      <p:cBhvr>
                        <p:cTn dur="1" fill="hold"/>
                        <p:tgtEl>
                          <p:spTgt spid="83972"/>
                        </p:tgtEl>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83972"/>
                        </p:tgtEl>
                        <p:attrNameLst>
                          <p:attrName>style.visibility</p:attrName>
                        </p:attrNameLst>
                      </p:cBhvr>
                      <p:to>
                        <p:strVal val="visible"/>
                      </p:to>
                    </p:set>
                    <p:anim to="" calcmode="lin" valueType="num">
                      <p:cBhvr>
                        <p:cTn dur="1" fill="hold"/>
                        <p:tgtEl>
                          <p:spTgt spid="83972"/>
                        </p:tgtEl>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83972"/>
                        </p:tgtEl>
                        <p:attrNameLst>
                          <p:attrName>style.visibility</p:attrName>
                        </p:attrNameLst>
                      </p:cBhvr>
                      <p:to>
                        <p:strVal val="visible"/>
                      </p:to>
                    </p:set>
                    <p:anim to="" calcmode="lin" valueType="num">
                      <p:cBhvr>
                        <p:cTn dur="1" fill="hold"/>
                        <p:tgtEl>
                          <p:spTgt spid="83972"/>
                        </p:tgtEl>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83972"/>
                        </p:tgtEl>
                        <p:attrNameLst>
                          <p:attrName>style.visibility</p:attrName>
                        </p:attrNameLst>
                      </p:cBhvr>
                      <p:to>
                        <p:strVal val="visible"/>
                      </p:to>
                    </p:set>
                    <p:anim to="" calcmode="lin" valueType="num">
                      <p:cBhvr>
                        <p:cTn dur="1" fill="hold"/>
                        <p:tgtEl>
                          <p:spTgt spid="83972"/>
                        </p:tgtEl>
                      </p:cBhvr>
                    </p:anim>
                  </p:childTnLst>
                </p:cTn>
              </p:par>
            </p:tnLst>
          </p:tmpl>
        </p:tmplLst>
      </p:bldP>
    </p:bldLst>
  </p:timing>
  <p:hf hdr="0" ftr="0"/>
  <p:txStyles>
    <p:titleStyle>
      <a:lvl1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2pPr>
      <a:lvl3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3pPr>
      <a:lvl4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4pPr>
      <a:lvl5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5pPr>
      <a:lvl6pPr marL="4572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6pPr>
      <a:lvl7pPr marL="9144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7pPr>
      <a:lvl8pPr marL="13716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8pPr>
      <a:lvl9pPr marL="18288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9pPr>
    </p:titleStyle>
    <p:bodyStyle>
      <a:lvl1pPr marL="342900" indent="-342900" algn="l" rtl="0" eaLnBrk="0" fontAlgn="base" hangingPunct="0">
        <a:spcBef>
          <a:spcPct val="30000"/>
        </a:spcBef>
        <a:spcAft>
          <a:spcPct val="20000"/>
        </a:spcAft>
        <a:buBlip>
          <a:blip r:embed="rId16"/>
        </a:buBlip>
        <a:defRPr kumimoji="1" sz="3600">
          <a:solidFill>
            <a:srgbClr val="0033CC"/>
          </a:solidFill>
          <a:effectLst>
            <a:outerShdw blurRad="38100" dist="38100" dir="2700000" algn="tl">
              <a:srgbClr val="C0C0C0"/>
            </a:outerShdw>
          </a:effectLst>
          <a:latin typeface="+mn-lt"/>
          <a:ea typeface="新宋体" panose="02010609030101010101" charset="-122"/>
          <a:cs typeface="+mn-cs"/>
        </a:defRPr>
      </a:lvl1pPr>
      <a:lvl2pPr marL="742950" indent="-285750" algn="l" rtl="0" eaLnBrk="0" fontAlgn="base" hangingPunct="0">
        <a:spcBef>
          <a:spcPct val="20000"/>
        </a:spcBef>
        <a:spcAft>
          <a:spcPct val="10000"/>
        </a:spcAft>
        <a:buBlip>
          <a:blip r:embed="rId17"/>
        </a:buBlip>
        <a:defRPr kumimoji="1" sz="3200">
          <a:solidFill>
            <a:schemeClr val="tx2"/>
          </a:solidFill>
          <a:effectLst>
            <a:outerShdw blurRad="38100" dist="38100" dir="2700000" algn="tl">
              <a:srgbClr val="C0C0C0"/>
            </a:outerShdw>
          </a:effectLst>
          <a:latin typeface="Arial" panose="020B0604020202020204" pitchFamily="34" charset="0"/>
          <a:ea typeface="新宋体" panose="02010609030101010101" charset="-122"/>
        </a:defRPr>
      </a:lvl2pPr>
      <a:lvl3pPr marL="1143000" indent="-228600" algn="l" rtl="0" eaLnBrk="0" fontAlgn="base" hangingPunct="0">
        <a:spcBef>
          <a:spcPct val="10000"/>
        </a:spcBef>
        <a:spcAft>
          <a:spcPct val="0"/>
        </a:spcAft>
        <a:buBlip>
          <a:blip r:embed="rId18"/>
        </a:buBlip>
        <a:defRPr kumimoji="1" sz="2800">
          <a:solidFill>
            <a:srgbClr val="008000"/>
          </a:solidFill>
          <a:effectLst>
            <a:outerShdw blurRad="38100" dist="38100" dir="2700000" algn="tl">
              <a:srgbClr val="C0C0C0"/>
            </a:outerShdw>
          </a:effectLst>
          <a:latin typeface="Arial" panose="020B0604020202020204" pitchFamily="34" charset="0"/>
          <a:ea typeface="新宋体" panose="02010609030101010101" charset="-122"/>
        </a:defRPr>
      </a:lvl3pPr>
      <a:lvl4pPr marL="1600200" indent="-228600" algn="l" rtl="0" eaLnBrk="0" fontAlgn="base" hangingPunct="0">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4pPr>
      <a:lvl5pPr marL="2057400" indent="-228600" algn="l" rtl="0" eaLnBrk="0" fontAlgn="base" hangingPunct="0">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5pPr>
      <a:lvl6pPr marL="25146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6pPr>
      <a:lvl7pPr marL="29718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7pPr>
      <a:lvl8pPr marL="34290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8pPr>
      <a:lvl9pPr marL="38862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ymainbackbig"/>
          <p:cNvPicPr>
            <a:picLocks noChangeAspect="1"/>
          </p:cNvPicPr>
          <p:nvPr/>
        </p:nvPicPr>
        <p:blipFill>
          <a:blip r:embed="rId15"/>
          <a:stretch>
            <a:fillRect/>
          </a:stretch>
        </p:blipFill>
        <p:spPr>
          <a:xfrm>
            <a:off x="0" y="0"/>
            <a:ext cx="9144000" cy="6858000"/>
          </a:xfrm>
          <a:prstGeom prst="rect">
            <a:avLst/>
          </a:prstGeom>
          <a:noFill/>
          <a:ln w="9525">
            <a:noFill/>
          </a:ln>
        </p:spPr>
      </p:pic>
      <p:sp>
        <p:nvSpPr>
          <p:cNvPr id="83971" name="Rectangle 3"/>
          <p:cNvSpPr>
            <a:spLocks noGrp="1" noChangeArrowheads="1"/>
          </p:cNvSpPr>
          <p:nvPr>
            <p:ph type="title"/>
          </p:nvPr>
        </p:nvSpPr>
        <p:spPr bwMode="auto">
          <a:xfrm>
            <a:off x="684213" y="476250"/>
            <a:ext cx="7772400" cy="658813"/>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83972" name="Rectangle 4"/>
          <p:cNvSpPr>
            <a:spLocks noGrp="1" noChangeArrowheads="1"/>
          </p:cNvSpPr>
          <p:nvPr>
            <p:ph type="body" idx="1"/>
          </p:nvPr>
        </p:nvSpPr>
        <p:spPr bwMode="auto">
          <a:xfrm>
            <a:off x="684213" y="1268413"/>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3973"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4"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5" name="Rectangle 7"/>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 to="" calcmode="lin" valueType="num">
                                      <p:cBhvr>
                                        <p:cTn id="7" dur="1" fill="hold"/>
                                        <p:tgtEl>
                                          <p:spTgt spid="83972">
                                            <p:txEl>
                                              <p:pRg st="0" end="0"/>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83972">
                                            <p:txEl>
                                              <p:pRg st="1" end="1"/>
                                            </p:txEl>
                                          </p:spTgt>
                                        </p:tgtEl>
                                        <p:attrNameLst>
                                          <p:attrName>style.visibility</p:attrName>
                                        </p:attrNameLst>
                                      </p:cBhvr>
                                      <p:to>
                                        <p:strVal val="visible"/>
                                      </p:to>
                                    </p:set>
                                    <p:anim to="" calcmode="lin" valueType="num">
                                      <p:cBhvr>
                                        <p:cTn id="10" dur="1" fill="hold"/>
                                        <p:tgtEl>
                                          <p:spTgt spid="83972">
                                            <p:txEl>
                                              <p:pRg st="1" end="1"/>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83972">
                                            <p:txEl>
                                              <p:pRg st="2" end="2"/>
                                            </p:txEl>
                                          </p:spTgt>
                                        </p:tgtEl>
                                        <p:attrNameLst>
                                          <p:attrName>style.visibility</p:attrName>
                                        </p:attrNameLst>
                                      </p:cBhvr>
                                      <p:to>
                                        <p:strVal val="visible"/>
                                      </p:to>
                                    </p:set>
                                    <p:anim to="" calcmode="lin" valueType="num">
                                      <p:cBhvr>
                                        <p:cTn id="13" dur="1" fill="hold"/>
                                        <p:tgtEl>
                                          <p:spTgt spid="83972">
                                            <p:txEl>
                                              <p:pRg st="2" end="2"/>
                                            </p:txEl>
                                          </p:spTgt>
                                        </p:tgtEl>
                                      </p:cBhvr>
                                    </p:anim>
                                  </p:childTnLst>
                                </p:cTn>
                              </p:par>
                              <p:par>
                                <p:cTn id="14" presetID="24" presetClass="entr" presetSubtype="0" fill="hold" grpId="0" nodeType="withEffect">
                                  <p:stCondLst>
                                    <p:cond delay="0"/>
                                  </p:stCondLst>
                                  <p:childTnLst>
                                    <p:set>
                                      <p:cBhvr>
                                        <p:cTn id="15" dur="1" fill="hold">
                                          <p:stCondLst>
                                            <p:cond delay="0"/>
                                          </p:stCondLst>
                                        </p:cTn>
                                        <p:tgtEl>
                                          <p:spTgt spid="83972">
                                            <p:txEl>
                                              <p:pRg st="3" end="3"/>
                                            </p:txEl>
                                          </p:spTgt>
                                        </p:tgtEl>
                                        <p:attrNameLst>
                                          <p:attrName>style.visibility</p:attrName>
                                        </p:attrNameLst>
                                      </p:cBhvr>
                                      <p:to>
                                        <p:strVal val="visible"/>
                                      </p:to>
                                    </p:set>
                                    <p:anim to="" calcmode="lin" valueType="num">
                                      <p:cBhvr>
                                        <p:cTn id="16" dur="1" fill="hold"/>
                                        <p:tgtEl>
                                          <p:spTgt spid="83972">
                                            <p:txEl>
                                              <p:pRg st="3" end="3"/>
                                            </p:txEl>
                                          </p:spTgt>
                                        </p:tgtEl>
                                      </p:cBhvr>
                                    </p:anim>
                                  </p:childTnLst>
                                </p:cTn>
                              </p:par>
                              <p:par>
                                <p:cTn id="17" presetID="24" presetClass="entr" presetSubtype="0" fill="hold" grpId="0" nodeType="withEffect">
                                  <p:stCondLst>
                                    <p:cond delay="0"/>
                                  </p:stCondLst>
                                  <p:childTnLst>
                                    <p:set>
                                      <p:cBhvr>
                                        <p:cTn id="18" dur="1" fill="hold">
                                          <p:stCondLst>
                                            <p:cond delay="0"/>
                                          </p:stCondLst>
                                        </p:cTn>
                                        <p:tgtEl>
                                          <p:spTgt spid="83972">
                                            <p:txEl>
                                              <p:pRg st="4" end="4"/>
                                            </p:txEl>
                                          </p:spTgt>
                                        </p:tgtEl>
                                        <p:attrNameLst>
                                          <p:attrName>style.visibility</p:attrName>
                                        </p:attrNameLst>
                                      </p:cBhvr>
                                      <p:to>
                                        <p:strVal val="visible"/>
                                      </p:to>
                                    </p:set>
                                    <p:anim to="" calcmode="lin" valueType="num">
                                      <p:cBhvr>
                                        <p:cTn id="19" dur="1" fill="hold"/>
                                        <p:tgtEl>
                                          <p:spTgt spid="8397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p:bldLst>
  </p:timing>
  <p:hf hdr="0" ftr="0"/>
  <p:txStyles>
    <p:titleStyle>
      <a:lvl1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2pPr>
      <a:lvl3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3pPr>
      <a:lvl4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4pPr>
      <a:lvl5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5pPr>
      <a:lvl6pPr marL="4572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6pPr>
      <a:lvl7pPr marL="9144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7pPr>
      <a:lvl8pPr marL="13716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8pPr>
      <a:lvl9pPr marL="18288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9pPr>
    </p:titleStyle>
    <p:bodyStyle>
      <a:lvl1pPr marL="342900" indent="-342900" algn="l" rtl="0" eaLnBrk="0" fontAlgn="base" hangingPunct="0">
        <a:spcBef>
          <a:spcPct val="30000"/>
        </a:spcBef>
        <a:spcAft>
          <a:spcPct val="20000"/>
        </a:spcAft>
        <a:buBlip>
          <a:blip r:embed="rId16"/>
        </a:buBlip>
        <a:defRPr kumimoji="1" sz="3600">
          <a:solidFill>
            <a:srgbClr val="0033CC"/>
          </a:solidFill>
          <a:effectLst>
            <a:outerShdw blurRad="38100" dist="38100" dir="2700000" algn="tl">
              <a:srgbClr val="C0C0C0"/>
            </a:outerShdw>
          </a:effectLst>
          <a:latin typeface="+mn-lt"/>
          <a:ea typeface="新宋体" panose="02010609030101010101" charset="-122"/>
          <a:cs typeface="+mn-cs"/>
        </a:defRPr>
      </a:lvl1pPr>
      <a:lvl2pPr marL="742950" indent="-285750" algn="l" rtl="0" eaLnBrk="0" fontAlgn="base" hangingPunct="0">
        <a:spcBef>
          <a:spcPct val="20000"/>
        </a:spcBef>
        <a:spcAft>
          <a:spcPct val="10000"/>
        </a:spcAft>
        <a:buBlip>
          <a:blip r:embed="rId17"/>
        </a:buBlip>
        <a:defRPr kumimoji="1" sz="3200">
          <a:solidFill>
            <a:schemeClr val="tx2"/>
          </a:solidFill>
          <a:effectLst>
            <a:outerShdw blurRad="38100" dist="38100" dir="2700000" algn="tl">
              <a:srgbClr val="C0C0C0"/>
            </a:outerShdw>
          </a:effectLst>
          <a:latin typeface="Arial" panose="020B0604020202020204" pitchFamily="34" charset="0"/>
          <a:ea typeface="新宋体" panose="02010609030101010101" charset="-122"/>
        </a:defRPr>
      </a:lvl2pPr>
      <a:lvl3pPr marL="1143000" indent="-228600" algn="l" rtl="0" eaLnBrk="0" fontAlgn="base" hangingPunct="0">
        <a:spcBef>
          <a:spcPct val="10000"/>
        </a:spcBef>
        <a:spcAft>
          <a:spcPct val="0"/>
        </a:spcAft>
        <a:buBlip>
          <a:blip r:embed="rId18"/>
        </a:buBlip>
        <a:defRPr kumimoji="1" sz="2800">
          <a:solidFill>
            <a:srgbClr val="008000"/>
          </a:solidFill>
          <a:effectLst>
            <a:outerShdw blurRad="38100" dist="38100" dir="2700000" algn="tl">
              <a:srgbClr val="C0C0C0"/>
            </a:outerShdw>
          </a:effectLst>
          <a:latin typeface="Arial" panose="020B0604020202020204" pitchFamily="34" charset="0"/>
          <a:ea typeface="新宋体" panose="02010609030101010101" charset="-122"/>
        </a:defRPr>
      </a:lvl3pPr>
      <a:lvl4pPr marL="1600200" indent="-228600" algn="l" rtl="0" eaLnBrk="0" fontAlgn="base" hangingPunct="0">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4pPr>
      <a:lvl5pPr marL="2057400" indent="-228600" algn="l" rtl="0" eaLnBrk="0" fontAlgn="base" hangingPunct="0">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5pPr>
      <a:lvl6pPr marL="25146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6pPr>
      <a:lvl7pPr marL="29718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7pPr>
      <a:lvl8pPr marL="34290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8pPr>
      <a:lvl9pPr marL="38862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ymainbackbig"/>
          <p:cNvPicPr>
            <a:picLocks noChangeAspect="1"/>
          </p:cNvPicPr>
          <p:nvPr/>
        </p:nvPicPr>
        <p:blipFill>
          <a:blip r:embed="rId15"/>
          <a:stretch>
            <a:fillRect/>
          </a:stretch>
        </p:blipFill>
        <p:spPr>
          <a:xfrm>
            <a:off x="0" y="0"/>
            <a:ext cx="9144000" cy="6858000"/>
          </a:xfrm>
          <a:prstGeom prst="rect">
            <a:avLst/>
          </a:prstGeom>
          <a:noFill/>
          <a:ln w="9525">
            <a:noFill/>
          </a:ln>
        </p:spPr>
      </p:pic>
      <p:sp>
        <p:nvSpPr>
          <p:cNvPr id="83971" name="Rectangle 3"/>
          <p:cNvSpPr>
            <a:spLocks noGrp="1" noChangeArrowheads="1"/>
          </p:cNvSpPr>
          <p:nvPr>
            <p:ph type="title"/>
          </p:nvPr>
        </p:nvSpPr>
        <p:spPr bwMode="auto">
          <a:xfrm>
            <a:off x="684213" y="476250"/>
            <a:ext cx="7772400" cy="658813"/>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83972" name="Rectangle 4"/>
          <p:cNvSpPr>
            <a:spLocks noGrp="1" noChangeArrowheads="1"/>
          </p:cNvSpPr>
          <p:nvPr>
            <p:ph type="body" idx="1"/>
          </p:nvPr>
        </p:nvSpPr>
        <p:spPr bwMode="auto">
          <a:xfrm>
            <a:off x="684213" y="1268413"/>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3973"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4"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5" name="Rectangle 7"/>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 to="" calcmode="lin" valueType="num">
                                      <p:cBhvr>
                                        <p:cTn id="7" dur="1" fill="hold"/>
                                        <p:tgtEl>
                                          <p:spTgt spid="83972">
                                            <p:txEl>
                                              <p:pRg st="0" end="0"/>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83972">
                                            <p:txEl>
                                              <p:pRg st="1" end="1"/>
                                            </p:txEl>
                                          </p:spTgt>
                                        </p:tgtEl>
                                        <p:attrNameLst>
                                          <p:attrName>style.visibility</p:attrName>
                                        </p:attrNameLst>
                                      </p:cBhvr>
                                      <p:to>
                                        <p:strVal val="visible"/>
                                      </p:to>
                                    </p:set>
                                    <p:anim to="" calcmode="lin" valueType="num">
                                      <p:cBhvr>
                                        <p:cTn id="10" dur="1" fill="hold"/>
                                        <p:tgtEl>
                                          <p:spTgt spid="83972">
                                            <p:txEl>
                                              <p:pRg st="1" end="1"/>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83972">
                                            <p:txEl>
                                              <p:pRg st="2" end="2"/>
                                            </p:txEl>
                                          </p:spTgt>
                                        </p:tgtEl>
                                        <p:attrNameLst>
                                          <p:attrName>style.visibility</p:attrName>
                                        </p:attrNameLst>
                                      </p:cBhvr>
                                      <p:to>
                                        <p:strVal val="visible"/>
                                      </p:to>
                                    </p:set>
                                    <p:anim to="" calcmode="lin" valueType="num">
                                      <p:cBhvr>
                                        <p:cTn id="13" dur="1" fill="hold"/>
                                        <p:tgtEl>
                                          <p:spTgt spid="83972">
                                            <p:txEl>
                                              <p:pRg st="2" end="2"/>
                                            </p:txEl>
                                          </p:spTgt>
                                        </p:tgtEl>
                                      </p:cBhvr>
                                    </p:anim>
                                  </p:childTnLst>
                                </p:cTn>
                              </p:par>
                              <p:par>
                                <p:cTn id="14" presetID="24" presetClass="entr" presetSubtype="0" fill="hold" grpId="0" nodeType="withEffect">
                                  <p:stCondLst>
                                    <p:cond delay="0"/>
                                  </p:stCondLst>
                                  <p:childTnLst>
                                    <p:set>
                                      <p:cBhvr>
                                        <p:cTn id="15" dur="1" fill="hold">
                                          <p:stCondLst>
                                            <p:cond delay="0"/>
                                          </p:stCondLst>
                                        </p:cTn>
                                        <p:tgtEl>
                                          <p:spTgt spid="83972">
                                            <p:txEl>
                                              <p:pRg st="3" end="3"/>
                                            </p:txEl>
                                          </p:spTgt>
                                        </p:tgtEl>
                                        <p:attrNameLst>
                                          <p:attrName>style.visibility</p:attrName>
                                        </p:attrNameLst>
                                      </p:cBhvr>
                                      <p:to>
                                        <p:strVal val="visible"/>
                                      </p:to>
                                    </p:set>
                                    <p:anim to="" calcmode="lin" valueType="num">
                                      <p:cBhvr>
                                        <p:cTn id="16" dur="1" fill="hold"/>
                                        <p:tgtEl>
                                          <p:spTgt spid="83972">
                                            <p:txEl>
                                              <p:pRg st="3" end="3"/>
                                            </p:txEl>
                                          </p:spTgt>
                                        </p:tgtEl>
                                      </p:cBhvr>
                                    </p:anim>
                                  </p:childTnLst>
                                </p:cTn>
                              </p:par>
                              <p:par>
                                <p:cTn id="17" presetID="24" presetClass="entr" presetSubtype="0" fill="hold" grpId="0" nodeType="withEffect">
                                  <p:stCondLst>
                                    <p:cond delay="0"/>
                                  </p:stCondLst>
                                  <p:childTnLst>
                                    <p:set>
                                      <p:cBhvr>
                                        <p:cTn id="18" dur="1" fill="hold">
                                          <p:stCondLst>
                                            <p:cond delay="0"/>
                                          </p:stCondLst>
                                        </p:cTn>
                                        <p:tgtEl>
                                          <p:spTgt spid="83972">
                                            <p:txEl>
                                              <p:pRg st="4" end="4"/>
                                            </p:txEl>
                                          </p:spTgt>
                                        </p:tgtEl>
                                        <p:attrNameLst>
                                          <p:attrName>style.visibility</p:attrName>
                                        </p:attrNameLst>
                                      </p:cBhvr>
                                      <p:to>
                                        <p:strVal val="visible"/>
                                      </p:to>
                                    </p:set>
                                    <p:anim to="" calcmode="lin" valueType="num">
                                      <p:cBhvr>
                                        <p:cTn id="19" dur="1" fill="hold"/>
                                        <p:tgtEl>
                                          <p:spTgt spid="8397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p:bldLst>
  </p:timing>
  <p:hf hdr="0" ftr="0"/>
  <p:txStyles>
    <p:titleStyle>
      <a:lvl1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2pPr>
      <a:lvl3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3pPr>
      <a:lvl4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4pPr>
      <a:lvl5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5pPr>
      <a:lvl6pPr marL="4572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6pPr>
      <a:lvl7pPr marL="9144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7pPr>
      <a:lvl8pPr marL="13716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8pPr>
      <a:lvl9pPr marL="18288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9pPr>
    </p:titleStyle>
    <p:bodyStyle>
      <a:lvl1pPr marL="342900" indent="-342900" algn="l" rtl="0" eaLnBrk="0" fontAlgn="base" hangingPunct="0">
        <a:spcBef>
          <a:spcPct val="30000"/>
        </a:spcBef>
        <a:spcAft>
          <a:spcPct val="20000"/>
        </a:spcAft>
        <a:buBlip>
          <a:blip r:embed="rId16"/>
        </a:buBlip>
        <a:defRPr kumimoji="1" sz="3600">
          <a:solidFill>
            <a:srgbClr val="0033CC"/>
          </a:solidFill>
          <a:effectLst>
            <a:outerShdw blurRad="38100" dist="38100" dir="2700000" algn="tl">
              <a:srgbClr val="C0C0C0"/>
            </a:outerShdw>
          </a:effectLst>
          <a:latin typeface="+mn-lt"/>
          <a:ea typeface="新宋体" panose="02010609030101010101" charset="-122"/>
          <a:cs typeface="+mn-cs"/>
        </a:defRPr>
      </a:lvl1pPr>
      <a:lvl2pPr marL="742950" indent="-285750" algn="l" rtl="0" eaLnBrk="0" fontAlgn="base" hangingPunct="0">
        <a:spcBef>
          <a:spcPct val="20000"/>
        </a:spcBef>
        <a:spcAft>
          <a:spcPct val="10000"/>
        </a:spcAft>
        <a:buBlip>
          <a:blip r:embed="rId17"/>
        </a:buBlip>
        <a:defRPr kumimoji="1" sz="3200">
          <a:solidFill>
            <a:schemeClr val="tx2"/>
          </a:solidFill>
          <a:effectLst>
            <a:outerShdw blurRad="38100" dist="38100" dir="2700000" algn="tl">
              <a:srgbClr val="C0C0C0"/>
            </a:outerShdw>
          </a:effectLst>
          <a:latin typeface="Arial" panose="020B0604020202020204" pitchFamily="34" charset="0"/>
          <a:ea typeface="新宋体" panose="02010609030101010101" charset="-122"/>
        </a:defRPr>
      </a:lvl2pPr>
      <a:lvl3pPr marL="1143000" indent="-228600" algn="l" rtl="0" eaLnBrk="0" fontAlgn="base" hangingPunct="0">
        <a:spcBef>
          <a:spcPct val="10000"/>
        </a:spcBef>
        <a:spcAft>
          <a:spcPct val="0"/>
        </a:spcAft>
        <a:buBlip>
          <a:blip r:embed="rId18"/>
        </a:buBlip>
        <a:defRPr kumimoji="1" sz="2800">
          <a:solidFill>
            <a:srgbClr val="008000"/>
          </a:solidFill>
          <a:effectLst>
            <a:outerShdw blurRad="38100" dist="38100" dir="2700000" algn="tl">
              <a:srgbClr val="C0C0C0"/>
            </a:outerShdw>
          </a:effectLst>
          <a:latin typeface="Arial" panose="020B0604020202020204" pitchFamily="34" charset="0"/>
          <a:ea typeface="新宋体" panose="02010609030101010101" charset="-122"/>
        </a:defRPr>
      </a:lvl3pPr>
      <a:lvl4pPr marL="1600200" indent="-228600" algn="l" rtl="0" eaLnBrk="0" fontAlgn="base" hangingPunct="0">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4pPr>
      <a:lvl5pPr marL="2057400" indent="-228600" algn="l" rtl="0" eaLnBrk="0" fontAlgn="base" hangingPunct="0">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5pPr>
      <a:lvl6pPr marL="25146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6pPr>
      <a:lvl7pPr marL="29718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7pPr>
      <a:lvl8pPr marL="34290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8pPr>
      <a:lvl9pPr marL="38862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ymainbackbig"/>
          <p:cNvPicPr>
            <a:picLocks noChangeAspect="1"/>
          </p:cNvPicPr>
          <p:nvPr/>
        </p:nvPicPr>
        <p:blipFill>
          <a:blip r:embed="rId15"/>
          <a:stretch>
            <a:fillRect/>
          </a:stretch>
        </p:blipFill>
        <p:spPr>
          <a:xfrm>
            <a:off x="0" y="0"/>
            <a:ext cx="9144000" cy="6858000"/>
          </a:xfrm>
          <a:prstGeom prst="rect">
            <a:avLst/>
          </a:prstGeom>
          <a:noFill/>
          <a:ln w="9525">
            <a:noFill/>
          </a:ln>
        </p:spPr>
      </p:pic>
      <p:sp>
        <p:nvSpPr>
          <p:cNvPr id="83971" name="Rectangle 3"/>
          <p:cNvSpPr>
            <a:spLocks noGrp="1" noChangeArrowheads="1"/>
          </p:cNvSpPr>
          <p:nvPr>
            <p:ph type="title"/>
          </p:nvPr>
        </p:nvSpPr>
        <p:spPr bwMode="auto">
          <a:xfrm>
            <a:off x="684213" y="476250"/>
            <a:ext cx="7772400" cy="658813"/>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83972" name="Rectangle 4"/>
          <p:cNvSpPr>
            <a:spLocks noGrp="1" noChangeArrowheads="1"/>
          </p:cNvSpPr>
          <p:nvPr>
            <p:ph type="body" idx="1"/>
          </p:nvPr>
        </p:nvSpPr>
        <p:spPr bwMode="auto">
          <a:xfrm>
            <a:off x="684213" y="1268413"/>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3973"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4"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5" name="Rectangle 7"/>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p>
            <a:pPr lvl="0" algn="r" eaLnBrk="1" hangingPunct="1"/>
            <a:fld id="{9A0DB2DC-4C9A-4742-B13C-FB6460FD3503}" type="slidenum">
              <a:rPr lang="en-US" altLang="zh-CN" sz="1400" b="0" dirty="0">
                <a:ea typeface="宋体" panose="02010600030101010101" pitchFamily="2" charset="-122"/>
              </a:rPr>
              <a:t>‹#›</a:t>
            </a:fld>
            <a:endParaRPr lang="en-US" altLang="zh-CN" sz="1400" b="0"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 to="" calcmode="lin" valueType="num">
                                      <p:cBhvr>
                                        <p:cTn id="7" dur="1" fill="hold"/>
                                        <p:tgtEl>
                                          <p:spTgt spid="83972">
                                            <p:txEl>
                                              <p:pRg st="0" end="0"/>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83972">
                                            <p:txEl>
                                              <p:pRg st="1" end="1"/>
                                            </p:txEl>
                                          </p:spTgt>
                                        </p:tgtEl>
                                        <p:attrNameLst>
                                          <p:attrName>style.visibility</p:attrName>
                                        </p:attrNameLst>
                                      </p:cBhvr>
                                      <p:to>
                                        <p:strVal val="visible"/>
                                      </p:to>
                                    </p:set>
                                    <p:anim to="" calcmode="lin" valueType="num">
                                      <p:cBhvr>
                                        <p:cTn id="10" dur="1" fill="hold"/>
                                        <p:tgtEl>
                                          <p:spTgt spid="83972">
                                            <p:txEl>
                                              <p:pRg st="1" end="1"/>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83972">
                                            <p:txEl>
                                              <p:pRg st="2" end="2"/>
                                            </p:txEl>
                                          </p:spTgt>
                                        </p:tgtEl>
                                        <p:attrNameLst>
                                          <p:attrName>style.visibility</p:attrName>
                                        </p:attrNameLst>
                                      </p:cBhvr>
                                      <p:to>
                                        <p:strVal val="visible"/>
                                      </p:to>
                                    </p:set>
                                    <p:anim to="" calcmode="lin" valueType="num">
                                      <p:cBhvr>
                                        <p:cTn id="13" dur="1" fill="hold"/>
                                        <p:tgtEl>
                                          <p:spTgt spid="83972">
                                            <p:txEl>
                                              <p:pRg st="2" end="2"/>
                                            </p:txEl>
                                          </p:spTgt>
                                        </p:tgtEl>
                                      </p:cBhvr>
                                    </p:anim>
                                  </p:childTnLst>
                                </p:cTn>
                              </p:par>
                              <p:par>
                                <p:cTn id="14" presetID="24" presetClass="entr" presetSubtype="0" fill="hold" grpId="0" nodeType="withEffect">
                                  <p:stCondLst>
                                    <p:cond delay="0"/>
                                  </p:stCondLst>
                                  <p:childTnLst>
                                    <p:set>
                                      <p:cBhvr>
                                        <p:cTn id="15" dur="1" fill="hold">
                                          <p:stCondLst>
                                            <p:cond delay="0"/>
                                          </p:stCondLst>
                                        </p:cTn>
                                        <p:tgtEl>
                                          <p:spTgt spid="83972">
                                            <p:txEl>
                                              <p:pRg st="3" end="3"/>
                                            </p:txEl>
                                          </p:spTgt>
                                        </p:tgtEl>
                                        <p:attrNameLst>
                                          <p:attrName>style.visibility</p:attrName>
                                        </p:attrNameLst>
                                      </p:cBhvr>
                                      <p:to>
                                        <p:strVal val="visible"/>
                                      </p:to>
                                    </p:set>
                                    <p:anim to="" calcmode="lin" valueType="num">
                                      <p:cBhvr>
                                        <p:cTn id="16" dur="1" fill="hold"/>
                                        <p:tgtEl>
                                          <p:spTgt spid="83972">
                                            <p:txEl>
                                              <p:pRg st="3" end="3"/>
                                            </p:txEl>
                                          </p:spTgt>
                                        </p:tgtEl>
                                      </p:cBhvr>
                                    </p:anim>
                                  </p:childTnLst>
                                </p:cTn>
                              </p:par>
                              <p:par>
                                <p:cTn id="17" presetID="24" presetClass="entr" presetSubtype="0" fill="hold" grpId="0" nodeType="withEffect">
                                  <p:stCondLst>
                                    <p:cond delay="0"/>
                                  </p:stCondLst>
                                  <p:childTnLst>
                                    <p:set>
                                      <p:cBhvr>
                                        <p:cTn id="18" dur="1" fill="hold">
                                          <p:stCondLst>
                                            <p:cond delay="0"/>
                                          </p:stCondLst>
                                        </p:cTn>
                                        <p:tgtEl>
                                          <p:spTgt spid="83972">
                                            <p:txEl>
                                              <p:pRg st="4" end="4"/>
                                            </p:txEl>
                                          </p:spTgt>
                                        </p:tgtEl>
                                        <p:attrNameLst>
                                          <p:attrName>style.visibility</p:attrName>
                                        </p:attrNameLst>
                                      </p:cBhvr>
                                      <p:to>
                                        <p:strVal val="visible"/>
                                      </p:to>
                                    </p:set>
                                    <p:anim to="" calcmode="lin" valueType="num">
                                      <p:cBhvr>
                                        <p:cTn id="19" dur="1" fill="hold"/>
                                        <p:tgtEl>
                                          <p:spTgt spid="8397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p:bldLst>
  </p:timing>
  <p:hf hdr="0" ftr="0"/>
  <p:txStyles>
    <p:titleStyle>
      <a:lvl1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2pPr>
      <a:lvl3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3pPr>
      <a:lvl4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4pPr>
      <a:lvl5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5pPr>
      <a:lvl6pPr marL="4572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6pPr>
      <a:lvl7pPr marL="9144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7pPr>
      <a:lvl8pPr marL="13716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8pPr>
      <a:lvl9pPr marL="18288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9pPr>
    </p:titleStyle>
    <p:bodyStyle>
      <a:lvl1pPr marL="342900" indent="-342900" algn="l" rtl="0" eaLnBrk="0" fontAlgn="base" hangingPunct="0">
        <a:spcBef>
          <a:spcPct val="30000"/>
        </a:spcBef>
        <a:spcAft>
          <a:spcPct val="20000"/>
        </a:spcAft>
        <a:buBlip>
          <a:blip r:embed="rId16"/>
        </a:buBlip>
        <a:defRPr kumimoji="1" sz="3600">
          <a:solidFill>
            <a:srgbClr val="0033CC"/>
          </a:solidFill>
          <a:effectLst>
            <a:outerShdw blurRad="38100" dist="38100" dir="2700000" algn="tl">
              <a:srgbClr val="C0C0C0"/>
            </a:outerShdw>
          </a:effectLst>
          <a:latin typeface="+mn-lt"/>
          <a:ea typeface="新宋体" panose="02010609030101010101" charset="-122"/>
          <a:cs typeface="+mn-cs"/>
        </a:defRPr>
      </a:lvl1pPr>
      <a:lvl2pPr marL="742950" indent="-285750" algn="l" rtl="0" eaLnBrk="0" fontAlgn="base" hangingPunct="0">
        <a:spcBef>
          <a:spcPct val="20000"/>
        </a:spcBef>
        <a:spcAft>
          <a:spcPct val="10000"/>
        </a:spcAft>
        <a:buBlip>
          <a:blip r:embed="rId17"/>
        </a:buBlip>
        <a:defRPr kumimoji="1" sz="3200">
          <a:solidFill>
            <a:schemeClr val="tx2"/>
          </a:solidFill>
          <a:effectLst>
            <a:outerShdw blurRad="38100" dist="38100" dir="2700000" algn="tl">
              <a:srgbClr val="C0C0C0"/>
            </a:outerShdw>
          </a:effectLst>
          <a:latin typeface="Arial" panose="020B0604020202020204" pitchFamily="34" charset="0"/>
          <a:ea typeface="新宋体" panose="02010609030101010101" charset="-122"/>
        </a:defRPr>
      </a:lvl2pPr>
      <a:lvl3pPr marL="1143000" indent="-228600" algn="l" rtl="0" eaLnBrk="0" fontAlgn="base" hangingPunct="0">
        <a:spcBef>
          <a:spcPct val="10000"/>
        </a:spcBef>
        <a:spcAft>
          <a:spcPct val="0"/>
        </a:spcAft>
        <a:buBlip>
          <a:blip r:embed="rId18"/>
        </a:buBlip>
        <a:defRPr kumimoji="1" sz="2800">
          <a:solidFill>
            <a:srgbClr val="008000"/>
          </a:solidFill>
          <a:effectLst>
            <a:outerShdw blurRad="38100" dist="38100" dir="2700000" algn="tl">
              <a:srgbClr val="C0C0C0"/>
            </a:outerShdw>
          </a:effectLst>
          <a:latin typeface="Arial" panose="020B0604020202020204" pitchFamily="34" charset="0"/>
          <a:ea typeface="新宋体" panose="02010609030101010101" charset="-122"/>
        </a:defRPr>
      </a:lvl3pPr>
      <a:lvl4pPr marL="1600200" indent="-228600" algn="l" rtl="0" eaLnBrk="0" fontAlgn="base" hangingPunct="0">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4pPr>
      <a:lvl5pPr marL="2057400" indent="-228600" algn="l" rtl="0" eaLnBrk="0" fontAlgn="base" hangingPunct="0">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5pPr>
      <a:lvl6pPr marL="25146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6pPr>
      <a:lvl7pPr marL="29718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7pPr>
      <a:lvl8pPr marL="34290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8pPr>
      <a:lvl9pPr marL="3886200" indent="-228600" algn="l" rtl="0" fontAlgn="base">
        <a:spcBef>
          <a:spcPct val="20000"/>
        </a:spcBef>
        <a:spcAft>
          <a:spcPct val="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CAI/7.8.swf"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16.png"/><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CAI/7.1.swf"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CAI/7.5.swf"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CAI/7.6.sw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43535" y="982980"/>
            <a:ext cx="8456930" cy="1753235"/>
          </a:xfrm>
          <a:prstGeom prst="rect">
            <a:avLst/>
          </a:prstGeom>
          <a:noFill/>
        </p:spPr>
        <p:txBody>
          <a:bodyPr wrap="square" rtlCol="0" anchor="t">
            <a:spAutoFit/>
          </a:bodyPr>
          <a:lstStyle/>
          <a:p>
            <a:r>
              <a:rPr lang="en-US" altLang="zh-CN" sz="3600" dirty="0">
                <a:solidFill>
                  <a:srgbClr val="08080C"/>
                </a:solidFill>
                <a:ea typeface="新宋体" panose="02010609030101010101" charset="-122"/>
                <a:sym typeface="+mn-ea"/>
              </a:rPr>
              <a:t>1</a:t>
            </a:r>
            <a:r>
              <a:rPr lang="zh-CN" altLang="en-US" sz="3600" dirty="0">
                <a:solidFill>
                  <a:srgbClr val="08080C"/>
                </a:solidFill>
                <a:ea typeface="新宋体" panose="02010609030101010101" charset="-122"/>
                <a:sym typeface="+mn-ea"/>
              </a:rPr>
              <a:t>、总线概念</a:t>
            </a:r>
            <a:r>
              <a:rPr lang="en-US" altLang="zh-CN" sz="3600" dirty="0">
                <a:solidFill>
                  <a:srgbClr val="08080C"/>
                </a:solidFill>
                <a:ea typeface="新宋体" panose="02010609030101010101" charset="-122"/>
                <a:sym typeface="+mn-ea"/>
              </a:rPr>
              <a:t>: </a:t>
            </a:r>
            <a:r>
              <a:rPr lang="zh-CN" altLang="en-US" sz="3600" dirty="0">
                <a:solidFill>
                  <a:srgbClr val="08080C"/>
                </a:solidFill>
                <a:ea typeface="新宋体" panose="02010609030101010101" charset="-122"/>
                <a:sym typeface="+mn-ea"/>
              </a:rPr>
              <a:t>构成计算机系统的互联机构，是多个系统功能部件之间进行数据传送的公共通路。</a:t>
            </a:r>
            <a:endParaRPr lang="zh-CN" altLang="en-US" sz="3600" dirty="0">
              <a:ea typeface="新宋体" panose="02010609030101010101" charset="-122"/>
            </a:endParaRPr>
          </a:p>
        </p:txBody>
      </p:sp>
      <p:sp>
        <p:nvSpPr>
          <p:cNvPr id="7172" name="Rectangle 5"/>
          <p:cNvSpPr/>
          <p:nvPr/>
        </p:nvSpPr>
        <p:spPr>
          <a:xfrm>
            <a:off x="452120" y="3169285"/>
            <a:ext cx="6383655" cy="645160"/>
          </a:xfrm>
          <a:prstGeom prst="rect">
            <a:avLst/>
          </a:prstGeom>
          <a:noFill/>
          <a:ln w="9525">
            <a:noFill/>
          </a:ln>
        </p:spPr>
        <p:txBody>
          <a:bodyPr wrap="none" anchor="t">
            <a:spAutoFit/>
          </a:bodyPr>
          <a:lstStyle/>
          <a:p>
            <a:pPr>
              <a:spcBef>
                <a:spcPct val="20000"/>
              </a:spcBef>
              <a:buSzPct val="90000"/>
            </a:pPr>
            <a:r>
              <a:rPr lang="zh-CN" altLang="en-US" sz="3600" dirty="0">
                <a:solidFill>
                  <a:srgbClr val="9E29C7"/>
                </a:solidFill>
                <a:latin typeface="新宋体" panose="02010609030101010101" charset="-122"/>
                <a:ea typeface="新宋体" panose="02010609030101010101" charset="-122"/>
              </a:rPr>
              <a:t>2、单处理器系统的总线类型  </a:t>
            </a:r>
          </a:p>
        </p:txBody>
      </p:sp>
      <p:sp>
        <p:nvSpPr>
          <p:cNvPr id="9217" name="Rectangle 2"/>
          <p:cNvSpPr>
            <a:spLocks noGrp="1"/>
          </p:cNvSpPr>
          <p:nvPr>
            <p:ph type="title"/>
          </p:nvPr>
        </p:nvSpPr>
        <p:spPr>
          <a:xfrm>
            <a:off x="18991" y="3936355"/>
            <a:ext cx="9125009" cy="1624330"/>
          </a:xfrm>
        </p:spPr>
        <p:txBody>
          <a:bodyPr wrap="square" lIns="91440" tIns="45720" rIns="91440" bIns="45720" anchor="b"/>
          <a:lstStyle/>
          <a:p>
            <a:pPr algn="l" eaLnBrk="1" hangingPunct="1"/>
            <a:r>
              <a:rPr lang="zh-CN" altLang="en-US" sz="2800" b="1" dirty="0">
                <a:solidFill>
                  <a:srgbClr val="0000FF"/>
                </a:solidFill>
                <a:sym typeface="+mn-ea"/>
              </a:rPr>
              <a:t>（</a:t>
            </a:r>
            <a:r>
              <a:rPr lang="en-US" altLang="zh-CN" sz="2800" b="1" dirty="0">
                <a:solidFill>
                  <a:srgbClr val="0000FF"/>
                </a:solidFill>
                <a:sym typeface="+mn-ea"/>
              </a:rPr>
              <a:t>1</a:t>
            </a:r>
            <a:r>
              <a:rPr lang="zh-CN" altLang="en-US" sz="2800" b="1" dirty="0">
                <a:solidFill>
                  <a:srgbClr val="0000FF"/>
                </a:solidFill>
                <a:sym typeface="+mn-ea"/>
              </a:rPr>
              <a:t>）</a:t>
            </a:r>
            <a:r>
              <a:rPr lang="zh-CN" altLang="en-US" sz="2800" b="1" dirty="0">
                <a:solidFill>
                  <a:srgbClr val="0000FF"/>
                </a:solidFill>
                <a:highlight>
                  <a:srgbClr val="FFFF00"/>
                </a:highlight>
                <a:latin typeface="Times New Roman" panose="02020603050405020304" pitchFamily="18" charset="0"/>
                <a:sym typeface="+mn-ea"/>
              </a:rPr>
              <a:t>内部总线</a:t>
            </a:r>
            <a:r>
              <a:rPr lang="en-US" altLang="zh-CN" sz="2800" b="1" dirty="0">
                <a:solidFill>
                  <a:srgbClr val="0000FF"/>
                </a:solidFill>
                <a:highlight>
                  <a:srgbClr val="FFFF00"/>
                </a:highlight>
                <a:latin typeface="Times New Roman" panose="02020603050405020304" pitchFamily="18" charset="0"/>
                <a:sym typeface="+mn-ea"/>
              </a:rPr>
              <a:t>----</a:t>
            </a:r>
            <a:r>
              <a:rPr lang="zh-CN" altLang="zh-CN" sz="2800" b="1" dirty="0">
                <a:solidFill>
                  <a:srgbClr val="0000FF"/>
                </a:solidFill>
                <a:highlight>
                  <a:srgbClr val="FFFF00"/>
                </a:highlight>
                <a:latin typeface="Times New Roman" panose="02020603050405020304" pitchFamily="18" charset="0"/>
                <a:sym typeface="+mn-ea"/>
              </a:rPr>
              <a:t>运算器、控制器、</a:t>
            </a:r>
            <a:r>
              <a:rPr lang="en-US" altLang="zh-CN" sz="2800" b="1" dirty="0">
                <a:solidFill>
                  <a:srgbClr val="0000FF"/>
                </a:solidFill>
                <a:highlight>
                  <a:srgbClr val="FFFF00"/>
                </a:highlight>
                <a:latin typeface="Times New Roman" panose="02020603050405020304" pitchFamily="18" charset="0"/>
                <a:sym typeface="+mn-ea"/>
              </a:rPr>
              <a:t>cache</a:t>
            </a:r>
            <a:r>
              <a:rPr lang="zh-CN" altLang="en-US" sz="2800" b="1" dirty="0">
                <a:solidFill>
                  <a:srgbClr val="0000FF"/>
                </a:solidFill>
                <a:highlight>
                  <a:srgbClr val="FFFF00"/>
                </a:highlight>
                <a:latin typeface="Times New Roman" panose="02020603050405020304" pitchFamily="18" charset="0"/>
                <a:sym typeface="+mn-ea"/>
              </a:rPr>
              <a:t>（</a:t>
            </a:r>
            <a:r>
              <a:rPr lang="en-US" altLang="zh-CN" sz="2800" b="1" dirty="0">
                <a:solidFill>
                  <a:srgbClr val="0000FF"/>
                </a:solidFill>
                <a:highlight>
                  <a:srgbClr val="FFFF00"/>
                </a:highlight>
                <a:latin typeface="Times New Roman" panose="02020603050405020304" pitchFamily="18" charset="0"/>
                <a:sym typeface="+mn-ea"/>
              </a:rPr>
              <a:t>CPU</a:t>
            </a:r>
            <a:r>
              <a:rPr lang="zh-CN" altLang="en-US" sz="2800" b="1" dirty="0">
                <a:solidFill>
                  <a:srgbClr val="0000FF"/>
                </a:solidFill>
                <a:highlight>
                  <a:srgbClr val="FFFF00"/>
                </a:highlight>
                <a:latin typeface="Times New Roman" panose="02020603050405020304" pitchFamily="18" charset="0"/>
                <a:sym typeface="+mn-ea"/>
              </a:rPr>
              <a:t>芯片内）</a:t>
            </a:r>
            <a:br>
              <a:rPr lang="zh-CN" altLang="en-US" sz="2800" b="1" dirty="0">
                <a:solidFill>
                  <a:srgbClr val="0000FF"/>
                </a:solidFill>
                <a:latin typeface="宋体" panose="02010600030101010101" pitchFamily="2" charset="-122"/>
              </a:rPr>
            </a:br>
            <a:r>
              <a:rPr lang="zh-CN" altLang="en-US" sz="2800" b="1" dirty="0">
                <a:solidFill>
                  <a:srgbClr val="0000FF"/>
                </a:solidFill>
                <a:latin typeface="Arial" panose="020B0604020202020204" pitchFamily="34" charset="0"/>
              </a:rPr>
              <a:t>（</a:t>
            </a:r>
            <a:r>
              <a:rPr lang="en-US" altLang="zh-CN" sz="2800" b="1" dirty="0">
                <a:solidFill>
                  <a:srgbClr val="0000FF"/>
                </a:solidFill>
                <a:latin typeface="Arial" panose="020B0604020202020204" pitchFamily="34" charset="0"/>
                <a:cs typeface="Arial" panose="020B0604020202020204" pitchFamily="34" charset="0"/>
              </a:rPr>
              <a:t>2</a:t>
            </a:r>
            <a:r>
              <a:rPr lang="zh-CN" altLang="en-US" sz="2800" b="1" dirty="0">
                <a:solidFill>
                  <a:srgbClr val="0000FF"/>
                </a:solidFill>
                <a:latin typeface="Arial" panose="020B0604020202020204" pitchFamily="34" charset="0"/>
              </a:rPr>
              <a:t>）</a:t>
            </a:r>
            <a:r>
              <a:rPr lang="zh-CN" altLang="en-US" sz="2800" b="1" dirty="0">
                <a:solidFill>
                  <a:srgbClr val="0000FF"/>
                </a:solidFill>
                <a:highlight>
                  <a:srgbClr val="FFFF00"/>
                </a:highlight>
                <a:latin typeface="宋体" panose="02010600030101010101" pitchFamily="2" charset="-122"/>
              </a:rPr>
              <a:t>系统总线</a:t>
            </a:r>
            <a:r>
              <a:rPr lang="en-US" altLang="zh-CN" sz="2800" b="1" dirty="0">
                <a:solidFill>
                  <a:srgbClr val="0000FF"/>
                </a:solidFill>
                <a:highlight>
                  <a:srgbClr val="FFFF00"/>
                </a:highlight>
                <a:latin typeface="宋体" panose="02010600030101010101" pitchFamily="2" charset="-122"/>
              </a:rPr>
              <a:t>-- </a:t>
            </a:r>
            <a:r>
              <a:rPr lang="zh-CN" altLang="en-US" sz="2800" b="1" dirty="0">
                <a:solidFill>
                  <a:srgbClr val="0000FF"/>
                </a:solidFill>
                <a:highlight>
                  <a:srgbClr val="FFFF00"/>
                </a:highlight>
                <a:latin typeface="宋体" panose="02010600030101010101" pitchFamily="2" charset="-122"/>
              </a:rPr>
              <a:t>存储器（主存</a:t>
            </a:r>
            <a:r>
              <a:rPr lang="en-US" altLang="zh-CN" sz="2800" b="1" dirty="0">
                <a:solidFill>
                  <a:srgbClr val="0000FF"/>
                </a:solidFill>
                <a:highlight>
                  <a:srgbClr val="FFFF00"/>
                </a:highlight>
                <a:latin typeface="宋体" panose="02010600030101010101" pitchFamily="2" charset="-122"/>
              </a:rPr>
              <a:t>/</a:t>
            </a:r>
            <a:r>
              <a:rPr lang="zh-CN" altLang="en-US" sz="2800" b="1" dirty="0">
                <a:solidFill>
                  <a:srgbClr val="0000FF"/>
                </a:solidFill>
                <a:highlight>
                  <a:srgbClr val="FFFF00"/>
                </a:highlight>
                <a:latin typeface="宋体" panose="02010600030101010101" pitchFamily="2" charset="-122"/>
              </a:rPr>
              <a:t>内存）</a:t>
            </a:r>
            <a:br>
              <a:rPr lang="zh-CN" altLang="en-US" sz="2800" b="1" dirty="0">
                <a:solidFill>
                  <a:srgbClr val="0000FF"/>
                </a:solidFill>
                <a:highlight>
                  <a:srgbClr val="FFFF00"/>
                </a:highlight>
                <a:latin typeface="宋体" panose="02010600030101010101" pitchFamily="2" charset="-122"/>
              </a:rPr>
            </a:br>
            <a:r>
              <a:rPr lang="zh-CN" altLang="en-US" sz="2800" b="1" dirty="0">
                <a:solidFill>
                  <a:srgbClr val="0000FF"/>
                </a:solidFill>
                <a:latin typeface="Arial" panose="020B0604020202020204" pitchFamily="34" charset="0"/>
                <a:sym typeface="+mn-ea"/>
              </a:rPr>
              <a:t>（</a:t>
            </a:r>
            <a:r>
              <a:rPr lang="zh-CN" altLang="en-US" sz="2800" b="1" dirty="0">
                <a:solidFill>
                  <a:srgbClr val="0000FF"/>
                </a:solidFill>
                <a:latin typeface="Arial" panose="020B0604020202020204" pitchFamily="34" charset="0"/>
                <a:cs typeface="Arial" panose="020B0604020202020204" pitchFamily="34" charset="0"/>
                <a:sym typeface="+mn-ea"/>
              </a:rPr>
              <a:t>3</a:t>
            </a:r>
            <a:r>
              <a:rPr lang="zh-CN" altLang="en-US" sz="2800" b="1" dirty="0">
                <a:solidFill>
                  <a:srgbClr val="0000FF"/>
                </a:solidFill>
                <a:latin typeface="Arial" panose="020B0604020202020204" pitchFamily="34" charset="0"/>
                <a:sym typeface="+mn-ea"/>
              </a:rPr>
              <a:t>）</a:t>
            </a:r>
            <a:r>
              <a:rPr lang="en-US" altLang="zh-CN" sz="2800" b="1" dirty="0">
                <a:solidFill>
                  <a:srgbClr val="0000FF"/>
                </a:solidFill>
                <a:latin typeface="Times New Roman" panose="02020603050405020304" pitchFamily="18" charset="0"/>
                <a:sym typeface="+mn-ea"/>
              </a:rPr>
              <a:t>I/O</a:t>
            </a:r>
            <a:r>
              <a:rPr lang="zh-CN" altLang="en-US" sz="2800" b="1" dirty="0">
                <a:solidFill>
                  <a:srgbClr val="0000FF"/>
                </a:solidFill>
                <a:latin typeface="宋体" panose="02010600030101010101" pitchFamily="2" charset="-122"/>
                <a:sym typeface="+mn-ea"/>
              </a:rPr>
              <a:t>总线</a:t>
            </a:r>
            <a:r>
              <a:rPr lang="en-US" altLang="zh-CN" sz="2800" b="1" dirty="0">
                <a:solidFill>
                  <a:srgbClr val="0000FF"/>
                </a:solidFill>
                <a:latin typeface="宋体" panose="02010600030101010101" pitchFamily="2" charset="-122"/>
                <a:sym typeface="+mn-ea"/>
              </a:rPr>
              <a:t>--- </a:t>
            </a:r>
            <a:r>
              <a:rPr lang="zh-CN" altLang="en-US" sz="2800" b="1" dirty="0">
                <a:solidFill>
                  <a:srgbClr val="0000FF"/>
                </a:solidFill>
                <a:latin typeface="宋体" panose="02010600030101010101" pitchFamily="2" charset="-122"/>
                <a:sym typeface="+mn-ea"/>
              </a:rPr>
              <a:t>？</a:t>
            </a:r>
            <a:endParaRPr lang="zh-CN" altLang="en-US" sz="2800" b="1" dirty="0">
              <a:solidFill>
                <a:srgbClr val="0000FF"/>
              </a:solidFill>
              <a:latin typeface="宋体" panose="02010600030101010101" pitchFamily="2" charset="-122"/>
              <a:ea typeface="Arial" panose="020B0604020202020204" pitchFamily="34" charset="0"/>
              <a:sym typeface="+mn-ea"/>
            </a:endParaRPr>
          </a:p>
        </p:txBody>
      </p:sp>
      <p:sp>
        <p:nvSpPr>
          <p:cNvPr id="8" name="文本框 7"/>
          <p:cNvSpPr txBox="1"/>
          <p:nvPr/>
        </p:nvSpPr>
        <p:spPr>
          <a:xfrm>
            <a:off x="590550" y="5720080"/>
            <a:ext cx="6106795" cy="583565"/>
          </a:xfrm>
          <a:prstGeom prst="rect">
            <a:avLst/>
          </a:prstGeom>
          <a:noFill/>
        </p:spPr>
        <p:txBody>
          <a:bodyPr wrap="none" rtlCol="0" anchor="t">
            <a:spAutoFit/>
          </a:bodyPr>
          <a:lstStyle/>
          <a:p>
            <a:pPr algn="l" eaLnBrk="1" hangingPunct="1"/>
            <a:r>
              <a:rPr lang="zh-CN" altLang="en-US" sz="3200" dirty="0">
                <a:solidFill>
                  <a:srgbClr val="0000FF"/>
                </a:solidFill>
                <a:latin typeface="Arial" panose="020B0604020202020204" pitchFamily="34" charset="0"/>
                <a:ea typeface="新宋体" panose="02010609030101010101" charset="-122"/>
                <a:sym typeface="+mn-ea"/>
              </a:rPr>
              <a:t>（</a:t>
            </a:r>
            <a:r>
              <a:rPr lang="zh-CN" altLang="en-US" sz="3200" dirty="0">
                <a:solidFill>
                  <a:srgbClr val="0000FF"/>
                </a:solidFill>
                <a:latin typeface="Arial" panose="020B0604020202020204" pitchFamily="34" charset="0"/>
                <a:ea typeface="新宋体" panose="02010609030101010101" charset="-122"/>
                <a:cs typeface="Arial" panose="020B0604020202020204" pitchFamily="34" charset="0"/>
                <a:sym typeface="+mn-ea"/>
              </a:rPr>
              <a:t>3</a:t>
            </a:r>
            <a:r>
              <a:rPr lang="zh-CN" altLang="en-US" sz="3200" dirty="0">
                <a:solidFill>
                  <a:srgbClr val="0000FF"/>
                </a:solidFill>
                <a:latin typeface="Arial" panose="020B0604020202020204" pitchFamily="34" charset="0"/>
                <a:ea typeface="新宋体" panose="02010609030101010101" charset="-122"/>
                <a:sym typeface="+mn-ea"/>
              </a:rPr>
              <a:t>）</a:t>
            </a:r>
            <a:r>
              <a:rPr lang="en-US" altLang="zh-CN" sz="3200" dirty="0">
                <a:solidFill>
                  <a:srgbClr val="0000FF"/>
                </a:solidFill>
                <a:highlight>
                  <a:srgbClr val="FFFF00"/>
                </a:highlight>
                <a:ea typeface="新宋体" panose="02010609030101010101" charset="-122"/>
                <a:sym typeface="+mn-ea"/>
              </a:rPr>
              <a:t>I/O</a:t>
            </a:r>
            <a:r>
              <a:rPr lang="zh-CN" altLang="en-US" sz="3200" dirty="0">
                <a:solidFill>
                  <a:srgbClr val="0000FF"/>
                </a:solidFill>
                <a:highlight>
                  <a:srgbClr val="FFFF00"/>
                </a:highlight>
                <a:latin typeface="宋体" panose="02010600030101010101" pitchFamily="2" charset="-122"/>
                <a:ea typeface="新宋体" panose="02010609030101010101" charset="-122"/>
                <a:sym typeface="+mn-ea"/>
              </a:rPr>
              <a:t>总线</a:t>
            </a:r>
            <a:r>
              <a:rPr lang="en-US" altLang="zh-CN" sz="3200" dirty="0">
                <a:solidFill>
                  <a:srgbClr val="0000FF"/>
                </a:solidFill>
                <a:highlight>
                  <a:srgbClr val="FFFF00"/>
                </a:highlight>
                <a:latin typeface="宋体" panose="02010600030101010101" pitchFamily="2" charset="-122"/>
                <a:ea typeface="新宋体" panose="02010609030101010101" charset="-122"/>
                <a:sym typeface="+mn-ea"/>
              </a:rPr>
              <a:t>--- </a:t>
            </a:r>
            <a:r>
              <a:rPr lang="zh-CN" altLang="en-US" sz="3200" dirty="0">
                <a:solidFill>
                  <a:srgbClr val="0000FF"/>
                </a:solidFill>
                <a:highlight>
                  <a:srgbClr val="FFFF00"/>
                </a:highlight>
                <a:latin typeface="宋体" panose="02010600030101010101" pitchFamily="2" charset="-122"/>
                <a:ea typeface="新宋体" panose="02010609030101010101" charset="-122"/>
                <a:sym typeface="+mn-ea"/>
              </a:rPr>
              <a:t>外存与</a:t>
            </a:r>
            <a:r>
              <a:rPr lang="en-US" altLang="zh-CN" sz="3200" dirty="0">
                <a:solidFill>
                  <a:srgbClr val="0000FF"/>
                </a:solidFill>
                <a:highlight>
                  <a:srgbClr val="FFFF00"/>
                </a:highlight>
                <a:latin typeface="宋体" panose="02010600030101010101" pitchFamily="2" charset="-122"/>
                <a:ea typeface="新宋体" panose="02010609030101010101" charset="-122"/>
                <a:sym typeface="+mn-ea"/>
              </a:rPr>
              <a:t>I/O</a:t>
            </a:r>
            <a:r>
              <a:rPr lang="zh-CN" altLang="zh-CN" sz="3200" dirty="0">
                <a:solidFill>
                  <a:srgbClr val="0000FF"/>
                </a:solidFill>
                <a:highlight>
                  <a:srgbClr val="FFFF00"/>
                </a:highlight>
                <a:latin typeface="宋体" panose="02010600030101010101" pitchFamily="2" charset="-122"/>
                <a:ea typeface="新宋体" panose="02010609030101010101" charset="-122"/>
                <a:sym typeface="+mn-ea"/>
              </a:rPr>
              <a:t>设备</a:t>
            </a:r>
            <a:endParaRPr lang="zh-CN" altLang="en-US" sz="3200" dirty="0">
              <a:highlight>
                <a:srgbClr val="FFFF00"/>
              </a:highlight>
              <a:ea typeface="新宋体" panose="02010609030101010101" charset="-122"/>
            </a:endParaRPr>
          </a:p>
        </p:txBody>
      </p:sp>
      <p:sp>
        <p:nvSpPr>
          <p:cNvPr id="2" name="文本框 1">
            <a:extLst>
              <a:ext uri="{FF2B5EF4-FFF2-40B4-BE49-F238E27FC236}">
                <a16:creationId xmlns:a16="http://schemas.microsoft.com/office/drawing/2014/main" id="{616DA1A1-C151-FEE4-974F-3A863AA7C819}"/>
              </a:ext>
            </a:extLst>
          </p:cNvPr>
          <p:cNvSpPr txBox="1"/>
          <p:nvPr/>
        </p:nvSpPr>
        <p:spPr>
          <a:xfrm>
            <a:off x="1475656" y="332656"/>
            <a:ext cx="3816424" cy="461665"/>
          </a:xfrm>
          <a:prstGeom prst="rect">
            <a:avLst/>
          </a:prstGeom>
          <a:noFill/>
        </p:spPr>
        <p:txBody>
          <a:bodyPr wrap="square" rtlCol="0">
            <a:spAutoFit/>
          </a:bodyPr>
          <a:lstStyle/>
          <a:p>
            <a:r>
              <a:rPr lang="zh-CN" altLang="en-US" dirty="0">
                <a:solidFill>
                  <a:srgbClr val="FF0000"/>
                </a:solidFill>
              </a:rPr>
              <a:t>关注：</a:t>
            </a:r>
            <a:r>
              <a:rPr lang="en-US" altLang="zh-CN" dirty="0">
                <a:solidFill>
                  <a:srgbClr val="FF0000"/>
                </a:solidFill>
              </a:rPr>
              <a:t>3</a:t>
            </a:r>
            <a:r>
              <a:rPr lang="zh-CN" altLang="en-US" dirty="0">
                <a:solidFill>
                  <a:srgbClr val="FF0000"/>
                </a:solidFill>
              </a:rPr>
              <a:t>，</a:t>
            </a:r>
            <a:r>
              <a:rPr lang="en-US" altLang="zh-CN" dirty="0">
                <a:solidFill>
                  <a:srgbClr val="FF0000"/>
                </a:solidFill>
              </a:rPr>
              <a:t>8</a:t>
            </a:r>
            <a:r>
              <a:rPr lang="zh-CN" altLang="en-US" dirty="0">
                <a:solidFill>
                  <a:srgbClr val="FF0000"/>
                </a:solidFill>
              </a:rPr>
              <a:t>，</a:t>
            </a:r>
            <a:r>
              <a:rPr lang="en-US" altLang="zh-CN" dirty="0">
                <a:solidFill>
                  <a:srgbClr val="FF0000"/>
                </a:solidFill>
              </a:rPr>
              <a:t>11-18</a:t>
            </a:r>
            <a:r>
              <a:rPr lang="zh-CN" altLang="en-US" dirty="0">
                <a:solidFill>
                  <a:srgbClr val="FF0000"/>
                </a:solidFill>
              </a:rPr>
              <a:t>，</a:t>
            </a:r>
            <a:r>
              <a:rPr lang="en-US" altLang="zh-CN" dirty="0">
                <a:solidFill>
                  <a:srgbClr val="FF0000"/>
                </a:solidFill>
              </a:rPr>
              <a:t>23-25</a:t>
            </a:r>
            <a:endParaRPr lang="zh-CN" altLang="en-US" dirty="0">
              <a:solidFill>
                <a:srgbClr val="FF0000"/>
              </a:solidFill>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p:cNvPicPr>
          <p:nvPr/>
        </p:nvPicPr>
        <p:blipFill>
          <a:blip r:embed="rId2"/>
          <a:stretch>
            <a:fillRect/>
          </a:stretch>
        </p:blipFill>
        <p:spPr>
          <a:xfrm>
            <a:off x="0" y="285750"/>
            <a:ext cx="9144000" cy="6194425"/>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10</a:t>
            </a:fld>
            <a:endParaRPr lang="en-US" altLang="zh-CN" sz="1400" b="0" dirty="0">
              <a:ea typeface="宋体" panose="02010600030101010101" pitchFamily="2" charset="-122"/>
            </a:endParaRPr>
          </a:p>
        </p:txBody>
      </p:sp>
      <p:sp>
        <p:nvSpPr>
          <p:cNvPr id="4" name="文本框 3">
            <a:hlinkClick r:id="rId3" action="ppaction://hlinkfile"/>
          </p:cNvPr>
          <p:cNvSpPr txBox="1"/>
          <p:nvPr/>
        </p:nvSpPr>
        <p:spPr>
          <a:xfrm>
            <a:off x="2912745" y="5646420"/>
            <a:ext cx="1276350" cy="460375"/>
          </a:xfrm>
          <a:prstGeom prst="rect">
            <a:avLst/>
          </a:prstGeom>
          <a:noFill/>
        </p:spPr>
        <p:txBody>
          <a:bodyPr wrap="square" rtlCol="0" anchor="t">
            <a:spAutoFit/>
          </a:bodyPr>
          <a:lstStyle/>
          <a:p>
            <a:r>
              <a:rPr lang="zh-CN" altLang="en-US">
                <a:ea typeface="新宋体" panose="02010609030101010101" charset="-122"/>
              </a:rPr>
              <a:t>7.8.swf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1</a:t>
            </a:r>
            <a:r>
              <a:rPr kumimoji="1" lang="zh-CN" altLang="en-US"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、硬磁盘存储器</a:t>
            </a:r>
          </a:p>
        </p:txBody>
      </p:sp>
      <p:pic>
        <p:nvPicPr>
          <p:cNvPr id="369667" name="Picture 3"/>
          <p:cNvPicPr>
            <a:picLocks noChangeAspect="1"/>
          </p:cNvPicPr>
          <p:nvPr/>
        </p:nvPicPr>
        <p:blipFill>
          <a:blip r:embed="rId2"/>
          <a:stretch>
            <a:fillRect/>
          </a:stretch>
        </p:blipFill>
        <p:spPr>
          <a:xfrm>
            <a:off x="395288" y="1268413"/>
            <a:ext cx="5400675" cy="4143375"/>
          </a:xfrm>
          <a:prstGeom prst="rect">
            <a:avLst/>
          </a:prstGeom>
          <a:noFill/>
          <a:ln w="9525">
            <a:noFill/>
          </a:ln>
        </p:spPr>
      </p:pic>
      <p:sp>
        <p:nvSpPr>
          <p:cNvPr id="369668" name="Rectangle 4"/>
          <p:cNvSpPr>
            <a:spLocks noGrp="1" noChangeArrowheads="1"/>
          </p:cNvSpPr>
          <p:nvPr>
            <p:ph idx="1"/>
          </p:nvPr>
        </p:nvSpPr>
        <p:spPr>
          <a:xfrm>
            <a:off x="5867400" y="1196975"/>
            <a:ext cx="2808288" cy="4608513"/>
          </a:xfrm>
        </p:spPr>
        <p:txBody>
          <a:bodyPr vert="horz" wrap="square" lIns="91440" tIns="45720" rIns="91440" bIns="45720" numCol="1" anchor="t" anchorCtr="0" compatLnSpc="1"/>
          <a:lstStyle/>
          <a:p>
            <a:pPr marL="360680" marR="0" lvl="0" indent="-360680" algn="l" defTabSz="914400" rtl="0" eaLnBrk="1" fontAlgn="base" latinLnBrk="0" hangingPunct="1">
              <a:lnSpc>
                <a:spcPct val="80000"/>
              </a:lnSpc>
              <a:spcBef>
                <a:spcPct val="30000"/>
              </a:spcBef>
              <a:spcAft>
                <a:spcPct val="20000"/>
              </a:spcAft>
              <a:buClrTx/>
              <a:buSzTx/>
              <a:buFontTx/>
              <a:buBlip>
                <a:blip r:embed="rId3"/>
              </a:buBlip>
              <a:defRPr/>
            </a:pP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highlight>
                  <a:srgbClr val="FFFF00"/>
                </a:highlight>
                <a:uLnTx/>
                <a:uFillTx/>
                <a:latin typeface="+mn-lt"/>
                <a:cs typeface="+mn-cs"/>
              </a:rPr>
              <a:t>柱面</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highlight>
                  <a:srgbClr val="FFFF00"/>
                </a:highlight>
                <a:uLnTx/>
                <a:uFillTx/>
                <a:latin typeface="+mn-lt"/>
                <a:cs typeface="+mn-cs"/>
              </a:rPr>
              <a:t>由一组盘片的同一磁道在</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highlight>
                  <a:srgbClr val="FFFF00"/>
                </a:highlight>
                <a:uLnTx/>
                <a:uFillTx/>
                <a:latin typeface="+mn-lt"/>
                <a:cs typeface="+mn-cs"/>
              </a:rPr>
              <a:t>纵向</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highlight>
                  <a:srgbClr val="FFFF00"/>
                </a:highlight>
                <a:uLnTx/>
                <a:uFillTx/>
                <a:latin typeface="+mn-lt"/>
                <a:cs typeface="+mn-cs"/>
              </a:rPr>
              <a:t>上所形成的</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highlight>
                  <a:srgbClr val="FFFF00"/>
                </a:highlight>
                <a:uLnTx/>
                <a:uFillTx/>
                <a:latin typeface="+mn-lt"/>
                <a:cs typeface="+mn-cs"/>
              </a:rPr>
              <a:t>同心圆</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highlight>
                  <a:srgbClr val="FFFF00"/>
                </a:highlight>
                <a:uLnTx/>
                <a:uFillTx/>
                <a:latin typeface="+mn-lt"/>
                <a:cs typeface="+mn-cs"/>
              </a:rPr>
              <a:t>构成</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a:t>
            </a:r>
          </a:p>
          <a:p>
            <a:pPr marL="360680" marR="0" lvl="0" indent="-360680" algn="l" defTabSz="914400" rtl="0" eaLnBrk="1" fontAlgn="base" latinLnBrk="0" hangingPunct="1">
              <a:lnSpc>
                <a:spcPct val="80000"/>
              </a:lnSpc>
              <a:spcBef>
                <a:spcPct val="30000"/>
              </a:spcBef>
              <a:spcAft>
                <a:spcPct val="20000"/>
              </a:spcAft>
              <a:buClrTx/>
              <a:buSzTx/>
              <a:buFontTx/>
              <a:buBlip>
                <a:blip r:embed="rId3"/>
              </a:buBlip>
              <a:defRPr/>
            </a:pP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每一个记录面上均有一个</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cs typeface="+mn-cs"/>
              </a:rPr>
              <a:t>磁头</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，所有记录面上的磁头均固定在步进电机上。</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11</a:t>
            </a:fld>
            <a:endParaRPr lang="en-US" altLang="zh-CN" sz="1400" b="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9667"/>
                                        </p:tgtEl>
                                        <p:attrNameLst>
                                          <p:attrName>style.visibility</p:attrName>
                                        </p:attrNameLst>
                                      </p:cBhvr>
                                      <p:to>
                                        <p:strVal val="visible"/>
                                      </p:to>
                                    </p:set>
                                    <p:anim calcmode="lin" valueType="num">
                                      <p:cBhvr additive="base">
                                        <p:cTn id="7" dur="500" fill="hold"/>
                                        <p:tgtEl>
                                          <p:spTgt spid="369667"/>
                                        </p:tgtEl>
                                        <p:attrNameLst>
                                          <p:attrName>ppt_x</p:attrName>
                                        </p:attrNameLst>
                                      </p:cBhvr>
                                      <p:tavLst>
                                        <p:tav tm="0">
                                          <p:val>
                                            <p:strVal val="#ppt_x"/>
                                          </p:val>
                                        </p:tav>
                                        <p:tav tm="100000">
                                          <p:val>
                                            <p:strVal val="#ppt_x"/>
                                          </p:val>
                                        </p:tav>
                                      </p:tavLst>
                                    </p:anim>
                                    <p:anim calcmode="lin" valueType="num">
                                      <p:cBhvr additive="base">
                                        <p:cTn id="8" dur="500" fill="hold"/>
                                        <p:tgtEl>
                                          <p:spTgt spid="369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p:cNvPicPr>
          <p:nvPr/>
        </p:nvPicPr>
        <p:blipFill>
          <a:blip r:embed="rId2"/>
          <a:stretch>
            <a:fillRect/>
          </a:stretch>
        </p:blipFill>
        <p:spPr>
          <a:xfrm>
            <a:off x="0" y="0"/>
            <a:ext cx="9144000" cy="6176963"/>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12</a:t>
            </a:fld>
            <a:endParaRPr lang="en-US" altLang="zh-CN" sz="1400" b="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13</a:t>
            </a:fld>
            <a:endParaRPr lang="en-US" altLang="zh-CN" sz="1400" b="0" dirty="0">
              <a:ea typeface="宋体" panose="02010600030101010101" pitchFamily="2" charset="-122"/>
            </a:endParaRPr>
          </a:p>
        </p:txBody>
      </p:sp>
      <p:sp>
        <p:nvSpPr>
          <p:cNvPr id="24580" name="Rectangle 3"/>
          <p:cNvSpPr>
            <a:spLocks noGrp="1"/>
          </p:cNvSpPr>
          <p:nvPr>
            <p:ph idx="1"/>
          </p:nvPr>
        </p:nvSpPr>
        <p:spPr>
          <a:xfrm>
            <a:off x="530225" y="935990"/>
            <a:ext cx="8082915" cy="5467350"/>
          </a:xfrm>
        </p:spPr>
        <p:txBody>
          <a:bodyPr vert="horz" wrap="square" lIns="91440" tIns="45720" rIns="91440" bIns="45720" anchor="t"/>
          <a:lstStyle/>
          <a:p>
            <a:pPr lvl="1" algn="l" eaLnBrk="1" hangingPunct="1"/>
            <a:r>
              <a:rPr lang="en-US" altLang="zh-CN" dirty="0"/>
              <a:t>1</a:t>
            </a:r>
            <a:r>
              <a:rPr lang="zh-CN" altLang="en-US" dirty="0"/>
              <a:t>、存储密度：存储密度分道密度、位密度和面密度。</a:t>
            </a:r>
          </a:p>
          <a:p>
            <a:pPr lvl="2" algn="l" eaLnBrk="1" hangingPunct="1"/>
            <a:r>
              <a:rPr lang="zh-CN" altLang="en-US" dirty="0">
                <a:highlight>
                  <a:srgbClr val="FFFF00"/>
                </a:highlight>
              </a:rPr>
              <a:t>道密度</a:t>
            </a:r>
            <a:r>
              <a:rPr lang="zh-CN" altLang="en-US" dirty="0"/>
              <a:t>：沿磁盘</a:t>
            </a:r>
            <a:r>
              <a:rPr lang="zh-CN" altLang="en-US" dirty="0">
                <a:solidFill>
                  <a:srgbClr val="FF0000"/>
                </a:solidFill>
                <a:highlight>
                  <a:srgbClr val="FFFF00"/>
                </a:highlight>
              </a:rPr>
              <a:t>半径</a:t>
            </a:r>
            <a:r>
              <a:rPr lang="zh-CN" altLang="en-US" dirty="0">
                <a:highlight>
                  <a:srgbClr val="FFFF00"/>
                </a:highlight>
              </a:rPr>
              <a:t>方向</a:t>
            </a:r>
            <a:r>
              <a:rPr lang="zh-CN" altLang="en-US" dirty="0"/>
              <a:t>单位长度上的磁道数，单位为道</a:t>
            </a:r>
            <a:r>
              <a:rPr lang="en-US" altLang="zh-CN" dirty="0"/>
              <a:t>/</a:t>
            </a:r>
            <a:r>
              <a:rPr lang="zh-CN" altLang="en-US" dirty="0"/>
              <a:t>英寸。</a:t>
            </a:r>
          </a:p>
          <a:p>
            <a:pPr lvl="2" algn="l" eaLnBrk="1" hangingPunct="1"/>
            <a:r>
              <a:rPr lang="zh-CN" altLang="en-US" dirty="0">
                <a:highlight>
                  <a:srgbClr val="FFFF00"/>
                </a:highlight>
              </a:rPr>
              <a:t>位密度</a:t>
            </a:r>
            <a:r>
              <a:rPr lang="zh-CN" altLang="en-US" dirty="0"/>
              <a:t>：磁道单位长度上能记录的二进制代码位数，单位为位</a:t>
            </a:r>
            <a:r>
              <a:rPr lang="en-US" altLang="zh-CN" dirty="0"/>
              <a:t>/</a:t>
            </a:r>
            <a:r>
              <a:rPr lang="zh-CN" altLang="en-US" dirty="0"/>
              <a:t>英寸。</a:t>
            </a:r>
          </a:p>
          <a:p>
            <a:pPr lvl="2" algn="l" eaLnBrk="1" hangingPunct="1"/>
            <a:r>
              <a:rPr lang="zh-CN" altLang="en-US" dirty="0">
                <a:highlight>
                  <a:srgbClr val="FFFF00"/>
                </a:highlight>
              </a:rPr>
              <a:t>面密度</a:t>
            </a:r>
            <a:r>
              <a:rPr lang="zh-CN" altLang="en-US" dirty="0"/>
              <a:t>：位密度和道密度的乘积，单位为位</a:t>
            </a:r>
            <a:r>
              <a:rPr lang="en-US" altLang="zh-CN" dirty="0"/>
              <a:t>/</a:t>
            </a:r>
            <a:r>
              <a:rPr lang="zh-CN" altLang="en-US" dirty="0"/>
              <a:t>平方英寸。</a:t>
            </a:r>
          </a:p>
          <a:p>
            <a:pPr lvl="1" algn="l" eaLnBrk="1" hangingPunct="1"/>
            <a:r>
              <a:rPr lang="en-US" altLang="zh-CN" dirty="0"/>
              <a:t>2</a:t>
            </a:r>
            <a:r>
              <a:rPr lang="zh-CN" altLang="en-US" dirty="0"/>
              <a:t>、存储容量：一个磁盘存储器所能存储的</a:t>
            </a:r>
            <a:r>
              <a:rPr lang="zh-CN" altLang="en-US" dirty="0">
                <a:highlight>
                  <a:srgbClr val="FFFF00"/>
                </a:highlight>
              </a:rPr>
              <a:t>字节</a:t>
            </a:r>
            <a:r>
              <a:rPr lang="zh-CN" altLang="en-US" dirty="0"/>
              <a:t>总数，称为磁盘存储器的存储容量。</a:t>
            </a:r>
          </a:p>
        </p:txBody>
      </p:sp>
      <p:sp>
        <p:nvSpPr>
          <p:cNvPr id="24579" name="Rectangle 2"/>
          <p:cNvSpPr>
            <a:spLocks noGrp="1"/>
          </p:cNvSpPr>
          <p:nvPr>
            <p:ph type="title"/>
          </p:nvPr>
        </p:nvSpPr>
        <p:spPr>
          <a:xfrm>
            <a:off x="470535" y="332740"/>
            <a:ext cx="7772400" cy="476885"/>
          </a:xfrm>
        </p:spPr>
        <p:txBody>
          <a:bodyPr vert="horz" wrap="square" lIns="91440" tIns="45720" rIns="91440" bIns="45720" anchor="b"/>
          <a:lstStyle/>
          <a:p>
            <a:pPr eaLnBrk="1" hangingPunct="1"/>
            <a:r>
              <a:rPr lang="en-US" altLang="zh-CN" dirty="0"/>
              <a:t>7.2.5 </a:t>
            </a:r>
            <a:r>
              <a:rPr lang="zh-CN" altLang="en-US" dirty="0"/>
              <a:t>磁盘存储器的技术指标</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14</a:t>
            </a:fld>
            <a:endParaRPr lang="en-US" altLang="zh-CN" sz="1400" b="0" dirty="0">
              <a:ea typeface="宋体" panose="02010600030101010101" pitchFamily="2" charset="-122"/>
            </a:endParaRPr>
          </a:p>
        </p:txBody>
      </p:sp>
      <p:sp>
        <p:nvSpPr>
          <p:cNvPr id="25604" name="Rectangle 3"/>
          <p:cNvSpPr>
            <a:spLocks noGrp="1" noChangeArrowheads="1"/>
          </p:cNvSpPr>
          <p:nvPr/>
        </p:nvSpPr>
        <p:spPr bwMode="auto">
          <a:xfrm>
            <a:off x="403225" y="274955"/>
            <a:ext cx="8229600" cy="4580890"/>
          </a:xfrm>
          <a:prstGeom prst="rect">
            <a:avLst/>
          </a:prstGeom>
          <a:noFill/>
          <a:ln w="9525">
            <a:noFill/>
            <a:miter lim="800000"/>
          </a:ln>
        </p:spPr>
        <p:txBody>
          <a:bodyPr vert="horz" wrap="square" lIns="91440" tIns="45720" rIns="91440" bIns="45720" numCol="1" anchor="t" anchorCtr="0" compatLnSpc="1"/>
          <a:lstStyle/>
          <a:p>
            <a:pPr eaLnBrk="1" hangingPunct="1">
              <a:lnSpc>
                <a:spcPct val="90000"/>
              </a:lnSpc>
            </a:pPr>
            <a:r>
              <a:rPr lang="en-US" altLang="zh-CN" sz="2600" dirty="0">
                <a:ea typeface="新宋体" panose="02010609030101010101" charset="-122"/>
                <a:sym typeface="+mn-ea"/>
              </a:rPr>
              <a:t>3</a:t>
            </a:r>
            <a:r>
              <a:rPr lang="zh-CN" altLang="en-US" sz="2600" dirty="0">
                <a:ea typeface="新宋体" panose="02010609030101010101" charset="-122"/>
                <a:sym typeface="+mn-ea"/>
              </a:rPr>
              <a:t>、</a:t>
            </a:r>
            <a:r>
              <a:rPr lang="zh-CN" altLang="zh-CN" sz="2600" dirty="0">
                <a:ea typeface="新宋体" panose="02010609030101010101" charset="-122"/>
                <a:sym typeface="+mn-ea"/>
              </a:rPr>
              <a:t>平均</a:t>
            </a:r>
            <a:r>
              <a:rPr lang="zh-CN" altLang="en-US" sz="2600" dirty="0">
                <a:ea typeface="新宋体" panose="02010609030101010101" charset="-122"/>
              </a:rPr>
              <a:t>存取时间</a:t>
            </a:r>
          </a:p>
          <a:p>
            <a:pPr eaLnBrk="1" hangingPunct="1">
              <a:lnSpc>
                <a:spcPct val="90000"/>
              </a:lnSpc>
            </a:pPr>
            <a:endParaRPr lang="zh-CN" altLang="en-US" sz="2600" dirty="0">
              <a:ea typeface="新宋体" panose="02010609030101010101" charset="-122"/>
            </a:endParaRPr>
          </a:p>
          <a:p>
            <a:pPr eaLnBrk="1" hangingPunct="1">
              <a:lnSpc>
                <a:spcPct val="90000"/>
              </a:lnSpc>
            </a:pPr>
            <a:r>
              <a:rPr lang="zh-CN" altLang="en-US" sz="2600" dirty="0">
                <a:ea typeface="新宋体" panose="02010609030101010101" charset="-122"/>
              </a:rPr>
              <a:t>存取时间是指从发出读写命令后，磁头从某一起始位置移动至新的记录位置，到开始从盘片表面读出或写入信息加上传送数据所需要的时间。取决于以下三个因素决定：</a:t>
            </a:r>
          </a:p>
          <a:p>
            <a:pPr lvl="1" eaLnBrk="1" hangingPunct="1">
              <a:lnSpc>
                <a:spcPct val="90000"/>
              </a:lnSpc>
            </a:pPr>
            <a:r>
              <a:rPr lang="zh-CN" altLang="en-US" sz="2200" dirty="0">
                <a:ea typeface="新宋体" panose="02010609030101010101" charset="-122"/>
              </a:rPr>
              <a:t>一个是将磁头定位至所要求的磁道上所需的时间，称为</a:t>
            </a:r>
            <a:r>
              <a:rPr lang="zh-CN" altLang="en-US" sz="2200" dirty="0">
                <a:highlight>
                  <a:srgbClr val="FFFF00"/>
                </a:highlight>
                <a:ea typeface="新宋体" panose="02010609030101010101" charset="-122"/>
              </a:rPr>
              <a:t>平均</a:t>
            </a:r>
            <a:r>
              <a:rPr lang="zh-CN" altLang="en-US" sz="2200" dirty="0">
                <a:solidFill>
                  <a:srgbClr val="FF0000"/>
                </a:solidFill>
                <a:highlight>
                  <a:srgbClr val="FFFF00"/>
                </a:highlight>
                <a:ea typeface="新宋体" panose="02010609030101010101" charset="-122"/>
              </a:rPr>
              <a:t>找道时间</a:t>
            </a:r>
            <a:r>
              <a:rPr lang="en-US" altLang="zh-CN" sz="2200" dirty="0">
                <a:solidFill>
                  <a:srgbClr val="FF0000"/>
                </a:solidFill>
                <a:highlight>
                  <a:srgbClr val="FFFF00"/>
                </a:highlight>
                <a:ea typeface="新宋体" panose="02010609030101010101" charset="-122"/>
              </a:rPr>
              <a:t>--Ts</a:t>
            </a:r>
            <a:r>
              <a:rPr lang="zh-CN" altLang="en-US" sz="2200" dirty="0">
                <a:highlight>
                  <a:srgbClr val="FFFF00"/>
                </a:highlight>
                <a:ea typeface="新宋体" panose="02010609030101010101" charset="-122"/>
              </a:rPr>
              <a:t>；</a:t>
            </a:r>
          </a:p>
          <a:p>
            <a:pPr lvl="1" eaLnBrk="1" hangingPunct="1">
              <a:lnSpc>
                <a:spcPct val="90000"/>
              </a:lnSpc>
            </a:pPr>
            <a:r>
              <a:rPr lang="zh-CN" altLang="en-US" sz="2200" dirty="0">
                <a:ea typeface="新宋体" panose="02010609030101010101" charset="-122"/>
              </a:rPr>
              <a:t>第二个是找道完成后至磁道上需要访问的信息到达磁头下的时间，称为</a:t>
            </a:r>
            <a:r>
              <a:rPr lang="zh-CN" altLang="en-US" sz="2200" dirty="0">
                <a:solidFill>
                  <a:srgbClr val="FF0000"/>
                </a:solidFill>
                <a:ea typeface="新宋体" panose="02010609030101010101" charset="-122"/>
              </a:rPr>
              <a:t>平均等待时间</a:t>
            </a:r>
            <a:r>
              <a:rPr lang="zh-CN" altLang="en-US" sz="2200" dirty="0">
                <a:ea typeface="新宋体" panose="02010609030101010101" charset="-122"/>
              </a:rPr>
              <a:t>，这两个时间都是随机变化的，因此往往使用平均值来表示，平均找道时间是最大找道时间与最小找道时间的平均值。</a:t>
            </a:r>
            <a:r>
              <a:rPr lang="zh-CN" altLang="en-US" sz="2200" dirty="0">
                <a:highlight>
                  <a:srgbClr val="FFFF00"/>
                </a:highlight>
                <a:ea typeface="新宋体" panose="02010609030101010101" charset="-122"/>
              </a:rPr>
              <a:t>平均等待时间和磁盘转速有关，它用磁盘旋转一周所需时间的一半来表示</a:t>
            </a:r>
            <a:r>
              <a:rPr lang="zh-CN" altLang="en-US" sz="2200" dirty="0">
                <a:ea typeface="新宋体" panose="02010609030101010101" charset="-122"/>
              </a:rPr>
              <a:t>。</a:t>
            </a:r>
            <a:r>
              <a:rPr lang="en-US" altLang="zh-CN" sz="2200" dirty="0">
                <a:ea typeface="新宋体" panose="02010609030101010101" charset="-122"/>
              </a:rPr>
              <a:t>r</a:t>
            </a:r>
            <a:r>
              <a:rPr lang="zh-CN" altLang="en-US" sz="2200" dirty="0">
                <a:ea typeface="新宋体" panose="02010609030101010101" charset="-122"/>
              </a:rPr>
              <a:t>表示磁盘旋转速率，</a:t>
            </a:r>
            <a:r>
              <a:rPr lang="en-US" altLang="zh-CN" sz="2200" dirty="0">
                <a:solidFill>
                  <a:srgbClr val="FF0000"/>
                </a:solidFill>
                <a:ea typeface="新宋体" panose="02010609030101010101" charset="-122"/>
              </a:rPr>
              <a:t>1/2r</a:t>
            </a:r>
            <a:r>
              <a:rPr lang="zh-CN" altLang="en-US" sz="2200" dirty="0">
                <a:ea typeface="新宋体" panose="02010609030101010101" charset="-122"/>
              </a:rPr>
              <a:t>就是转半圈时间。</a:t>
            </a:r>
          </a:p>
          <a:p>
            <a:pPr lvl="1" eaLnBrk="1" hangingPunct="1">
              <a:lnSpc>
                <a:spcPct val="90000"/>
              </a:lnSpc>
            </a:pPr>
            <a:r>
              <a:rPr lang="zh-CN" altLang="en-US" sz="2200" dirty="0">
                <a:ea typeface="新宋体" panose="02010609030101010101" charset="-122"/>
              </a:rPr>
              <a:t>第三个是</a:t>
            </a:r>
            <a:r>
              <a:rPr lang="zh-CN" altLang="en-US" sz="2200" dirty="0">
                <a:solidFill>
                  <a:srgbClr val="FF0000"/>
                </a:solidFill>
                <a:ea typeface="新宋体" panose="02010609030101010101" charset="-122"/>
              </a:rPr>
              <a:t>数据传送时间</a:t>
            </a:r>
            <a:r>
              <a:rPr lang="zh-CN" altLang="en-US" sz="2200" dirty="0">
                <a:ea typeface="新宋体" panose="02010609030101010101" charset="-122"/>
              </a:rPr>
              <a:t>。</a:t>
            </a:r>
          </a:p>
          <a:p>
            <a:pPr eaLnBrk="1" hangingPunct="1">
              <a:lnSpc>
                <a:spcPct val="90000"/>
              </a:lnSpc>
            </a:pPr>
            <a:endParaRPr lang="en-US" altLang="zh-CN" sz="2600" dirty="0">
              <a:ea typeface="新宋体" panose="02010609030101010101" charset="-122"/>
            </a:endParaRPr>
          </a:p>
        </p:txBody>
      </p:sp>
      <p:graphicFrame>
        <p:nvGraphicFramePr>
          <p:cNvPr id="192563" name="对象 192562"/>
          <p:cNvGraphicFramePr/>
          <p:nvPr/>
        </p:nvGraphicFramePr>
        <p:xfrm>
          <a:off x="2167255" y="4966970"/>
          <a:ext cx="3784600" cy="691515"/>
        </p:xfrm>
        <a:graphic>
          <a:graphicData uri="http://schemas.openxmlformats.org/presentationml/2006/ole">
            <mc:AlternateContent xmlns:mc="http://schemas.openxmlformats.org/markup-compatibility/2006">
              <mc:Choice xmlns:v="urn:schemas-microsoft-com:vml" Requires="v">
                <p:oleObj r:id="rId2" imgW="736600" imgH="254000" progId="Equation.3">
                  <p:embed/>
                </p:oleObj>
              </mc:Choice>
              <mc:Fallback>
                <p:oleObj r:id="rId2" imgW="736600" imgH="254000" progId="Equation.3">
                  <p:embed/>
                  <p:pic>
                    <p:nvPicPr>
                      <p:cNvPr id="0" name="图片 3181"/>
                      <p:cNvPicPr/>
                      <p:nvPr/>
                    </p:nvPicPr>
                    <p:blipFill>
                      <a:blip r:embed="rId3"/>
                      <a:stretch>
                        <a:fillRect/>
                      </a:stretch>
                    </p:blipFill>
                    <p:spPr>
                      <a:xfrm>
                        <a:off x="2167255" y="4966970"/>
                        <a:ext cx="3784600" cy="691515"/>
                      </a:xfrm>
                      <a:prstGeom prst="rect">
                        <a:avLst/>
                      </a:prstGeom>
                      <a:noFill/>
                      <a:ln w="38100">
                        <a:noFill/>
                        <a:miter/>
                      </a:ln>
                    </p:spPr>
                  </p:pic>
                </p:oleObj>
              </mc:Fallback>
            </mc:AlternateContent>
          </a:graphicData>
        </a:graphic>
      </p:graphicFrame>
      <p:sp>
        <p:nvSpPr>
          <p:cNvPr id="5" name="文本框 4"/>
          <p:cNvSpPr txBox="1"/>
          <p:nvPr/>
        </p:nvSpPr>
        <p:spPr>
          <a:xfrm>
            <a:off x="810895" y="5658485"/>
            <a:ext cx="5838458" cy="461665"/>
          </a:xfrm>
          <a:prstGeom prst="rect">
            <a:avLst/>
          </a:prstGeom>
          <a:noFill/>
        </p:spPr>
        <p:txBody>
          <a:bodyPr wrap="none" rtlCol="0" anchor="t">
            <a:spAutoFit/>
          </a:bodyPr>
          <a:lstStyle/>
          <a:p>
            <a:r>
              <a:rPr lang="en-US" altLang="zh-CN" dirty="0">
                <a:highlight>
                  <a:srgbClr val="FFFF00"/>
                </a:highlight>
                <a:ea typeface="新宋体" panose="02010609030101010101" charset="-122"/>
              </a:rPr>
              <a:t>b</a:t>
            </a:r>
            <a:r>
              <a:rPr lang="zh-CN" altLang="en-US" dirty="0">
                <a:highlight>
                  <a:srgbClr val="FFFF00"/>
                </a:highlight>
                <a:ea typeface="新宋体" panose="02010609030101010101" charset="-122"/>
              </a:rPr>
              <a:t>为传送的字节数，</a:t>
            </a:r>
            <a:r>
              <a:rPr lang="en-US" altLang="zh-CN" dirty="0">
                <a:highlight>
                  <a:srgbClr val="FFFF00"/>
                </a:highlight>
                <a:ea typeface="新宋体" panose="02010609030101010101" charset="-122"/>
              </a:rPr>
              <a:t>N</a:t>
            </a:r>
            <a:r>
              <a:rPr lang="zh-CN" altLang="en-US" dirty="0">
                <a:highlight>
                  <a:srgbClr val="FFFF00"/>
                </a:highlight>
                <a:ea typeface="新宋体" panose="02010609030101010101" charset="-122"/>
              </a:rPr>
              <a:t>表示每磁道的字节数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2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15</a:t>
            </a:fld>
            <a:endParaRPr lang="en-US" altLang="zh-CN" sz="1400" b="0" dirty="0">
              <a:ea typeface="宋体" panose="02010600030101010101" pitchFamily="2" charset="-122"/>
            </a:endParaRPr>
          </a:p>
        </p:txBody>
      </p:sp>
      <p:sp>
        <p:nvSpPr>
          <p:cNvPr id="26628" name="Rectangle 3"/>
          <p:cNvSpPr>
            <a:spLocks noGrp="1"/>
          </p:cNvSpPr>
          <p:nvPr>
            <p:ph idx="1"/>
          </p:nvPr>
        </p:nvSpPr>
        <p:spPr>
          <a:xfrm>
            <a:off x="333375" y="563880"/>
            <a:ext cx="8476615" cy="5504815"/>
          </a:xfrm>
        </p:spPr>
        <p:txBody>
          <a:bodyPr vert="horz" wrap="square" lIns="91440" tIns="45720" rIns="91440" bIns="45720" anchor="t"/>
          <a:lstStyle/>
          <a:p>
            <a:pPr algn="l" eaLnBrk="1" hangingPunct="1"/>
            <a:r>
              <a:rPr lang="zh-CN" altLang="en-US" sz="3200" dirty="0"/>
              <a:t>数据传输率：磁盘存储器在单位时间内向主机传送数据的字节数，叫数据传输率，传输率与存储设备和主机接口逻辑有关。从主机接口逻辑考虑，应有足够快的传送速度向设备接收</a:t>
            </a:r>
            <a:r>
              <a:rPr lang="en-US" altLang="zh-CN" sz="3200" dirty="0"/>
              <a:t>/</a:t>
            </a:r>
            <a:r>
              <a:rPr lang="zh-CN" altLang="en-US" sz="3200" dirty="0"/>
              <a:t>发送信息。从存储设备考虑，假设磁盘旋转速度为</a:t>
            </a:r>
            <a:r>
              <a:rPr lang="en-US" altLang="zh-CN" sz="3200" dirty="0"/>
              <a:t>n</a:t>
            </a:r>
            <a:r>
              <a:rPr lang="zh-CN" altLang="en-US" sz="3200" dirty="0"/>
              <a:t>转</a:t>
            </a:r>
            <a:r>
              <a:rPr lang="en-US" altLang="zh-CN" sz="3200" dirty="0"/>
              <a:t>/</a:t>
            </a:r>
            <a:r>
              <a:rPr lang="zh-CN" altLang="en-US" sz="3200" dirty="0"/>
              <a:t>秒，每条磁道容量为</a:t>
            </a:r>
            <a:r>
              <a:rPr lang="en-US" altLang="zh-CN" sz="3200" dirty="0"/>
              <a:t>N</a:t>
            </a:r>
            <a:r>
              <a:rPr lang="zh-CN" altLang="en-US" sz="3200" dirty="0"/>
              <a:t>个字节，则数据传输率</a:t>
            </a:r>
            <a:r>
              <a:rPr lang="en-US" altLang="zh-CN" sz="3200" dirty="0">
                <a:sym typeface="Wingdings" panose="05000000000000000000" pitchFamily="2" charset="2"/>
              </a:rPr>
              <a:t>   </a:t>
            </a:r>
            <a:r>
              <a:rPr lang="en-US" altLang="zh-CN" sz="3200" dirty="0">
                <a:highlight>
                  <a:srgbClr val="FFFF00"/>
                </a:highlight>
                <a:sym typeface="Wingdings" panose="05000000000000000000" pitchFamily="2" charset="2"/>
              </a:rPr>
              <a:t>(</a:t>
            </a:r>
            <a:r>
              <a:rPr lang="zh-CN" altLang="en-US" sz="3200" dirty="0">
                <a:highlight>
                  <a:srgbClr val="FFFF00"/>
                </a:highlight>
                <a:sym typeface="Wingdings" panose="05000000000000000000" pitchFamily="2" charset="2"/>
              </a:rPr>
              <a:t>转速 </a:t>
            </a:r>
            <a:r>
              <a:rPr lang="en-US" altLang="zh-CN" sz="3200" dirty="0">
                <a:highlight>
                  <a:srgbClr val="FFFF00"/>
                </a:highlight>
                <a:sym typeface="Wingdings" panose="05000000000000000000" pitchFamily="2" charset="2"/>
              </a:rPr>
              <a:t>* </a:t>
            </a:r>
            <a:r>
              <a:rPr lang="zh-CN" altLang="en-US" sz="3200" dirty="0">
                <a:highlight>
                  <a:srgbClr val="FFFF00"/>
                </a:highlight>
                <a:sym typeface="Wingdings" panose="05000000000000000000" pitchFamily="2" charset="2"/>
              </a:rPr>
              <a:t>容量</a:t>
            </a:r>
            <a:r>
              <a:rPr lang="en-US" altLang="zh-CN" sz="3200" dirty="0">
                <a:highlight>
                  <a:srgbClr val="FFFF00"/>
                </a:highlight>
                <a:sym typeface="Wingdings" panose="05000000000000000000" pitchFamily="2" charset="2"/>
              </a:rPr>
              <a:t>)</a:t>
            </a:r>
            <a:endParaRPr lang="zh-CN" altLang="en-US" sz="3200" dirty="0">
              <a:highlight>
                <a:srgbClr val="FFFF00"/>
              </a:highlight>
            </a:endParaRPr>
          </a:p>
          <a:p>
            <a:pPr algn="l" eaLnBrk="1" hangingPunct="1">
              <a:buNone/>
            </a:pPr>
            <a:r>
              <a:rPr lang="zh-CN" altLang="en-US" sz="3200" dirty="0"/>
              <a:t>       </a:t>
            </a:r>
            <a:r>
              <a:rPr lang="en-US" altLang="zh-CN" sz="3200" dirty="0"/>
              <a:t>Dr=nN(</a:t>
            </a:r>
            <a:r>
              <a:rPr lang="zh-CN" altLang="en-US" sz="3200" dirty="0"/>
              <a:t>字节</a:t>
            </a:r>
            <a:r>
              <a:rPr lang="en-US" altLang="zh-CN" sz="3200" dirty="0"/>
              <a:t>/</a:t>
            </a:r>
            <a:r>
              <a:rPr lang="zh-CN" altLang="en-US" sz="3200" dirty="0"/>
              <a:t>秒</a:t>
            </a:r>
            <a:r>
              <a:rPr lang="en-US" altLang="zh-CN" sz="3200" dirty="0"/>
              <a:t>)</a:t>
            </a:r>
          </a:p>
          <a:p>
            <a:pPr algn="l" eaLnBrk="1" hangingPunct="1">
              <a:buNone/>
            </a:pPr>
            <a:r>
              <a:rPr lang="en-US" altLang="zh-CN" sz="3200" dirty="0"/>
              <a:t>    </a:t>
            </a:r>
            <a:r>
              <a:rPr lang="zh-CN" altLang="en-US" sz="3200" dirty="0"/>
              <a:t>或</a:t>
            </a:r>
            <a:r>
              <a:rPr lang="en-US" altLang="zh-CN" sz="3200" dirty="0">
                <a:highlight>
                  <a:srgbClr val="FFFF00"/>
                </a:highlight>
              </a:rPr>
              <a:t>Dr=D·v(</a:t>
            </a:r>
            <a:r>
              <a:rPr lang="zh-CN" altLang="en-US" sz="3200" dirty="0">
                <a:highlight>
                  <a:srgbClr val="FFFF00"/>
                </a:highlight>
              </a:rPr>
              <a:t>字节</a:t>
            </a:r>
            <a:r>
              <a:rPr lang="en-US" altLang="zh-CN" sz="3200" dirty="0">
                <a:highlight>
                  <a:srgbClr val="FFFF00"/>
                </a:highlight>
              </a:rPr>
              <a:t>/</a:t>
            </a:r>
            <a:r>
              <a:rPr lang="zh-CN" altLang="en-US" sz="3200" dirty="0">
                <a:highlight>
                  <a:srgbClr val="FFFF00"/>
                </a:highlight>
              </a:rPr>
              <a:t>秒</a:t>
            </a:r>
            <a:r>
              <a:rPr lang="en-US" altLang="zh-CN" sz="3200" dirty="0">
                <a:highlight>
                  <a:srgbClr val="FFFF00"/>
                </a:highligh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16</a:t>
            </a:fld>
            <a:endParaRPr lang="en-US" altLang="zh-CN" sz="1400" b="0" dirty="0">
              <a:ea typeface="宋体" panose="02010600030101010101" pitchFamily="2" charset="-122"/>
            </a:endParaRPr>
          </a:p>
        </p:txBody>
      </p:sp>
      <p:sp>
        <p:nvSpPr>
          <p:cNvPr id="26628" name="Rectangle 3"/>
          <p:cNvSpPr>
            <a:spLocks noGrp="1"/>
          </p:cNvSpPr>
          <p:nvPr>
            <p:ph idx="1"/>
          </p:nvPr>
        </p:nvSpPr>
        <p:spPr>
          <a:xfrm>
            <a:off x="333375" y="563880"/>
            <a:ext cx="8476615" cy="5504815"/>
          </a:xfrm>
        </p:spPr>
        <p:txBody>
          <a:bodyPr vert="horz" wrap="square" lIns="91440" tIns="45720" rIns="91440" bIns="45720" anchor="t"/>
          <a:lstStyle/>
          <a:p>
            <a:pPr algn="l" eaLnBrk="1" hangingPunct="1"/>
            <a:r>
              <a:rPr lang="zh-CN" altLang="en-US" sz="2800" dirty="0"/>
              <a:t>例</a:t>
            </a:r>
            <a:r>
              <a:rPr lang="en-US" altLang="zh-CN" sz="2800" dirty="0"/>
              <a:t>1</a:t>
            </a:r>
            <a:r>
              <a:rPr lang="zh-CN" altLang="en-US" sz="2800" dirty="0"/>
              <a:t>：已知某磁盘存储器转速为</a:t>
            </a:r>
            <a:r>
              <a:rPr lang="en-US" altLang="zh-CN" sz="2800" dirty="0"/>
              <a:t>72</a:t>
            </a:r>
            <a:r>
              <a:rPr lang="zh-CN" altLang="en-US" sz="2800" dirty="0"/>
              <a:t>00转/分，每个记录面道数为</a:t>
            </a:r>
            <a:r>
              <a:rPr lang="en-US" altLang="zh-CN" sz="2800" dirty="0"/>
              <a:t>3</a:t>
            </a:r>
            <a:r>
              <a:rPr lang="zh-CN" altLang="en-US" sz="2800" dirty="0"/>
              <a:t>00道，平均找道时间为</a:t>
            </a:r>
            <a:r>
              <a:rPr lang="en-US" altLang="zh-CN" sz="2800" dirty="0"/>
              <a:t>3</a:t>
            </a:r>
            <a:r>
              <a:rPr lang="zh-CN" altLang="en-US" sz="2800" dirty="0"/>
              <a:t>0</a:t>
            </a:r>
            <a:r>
              <a:rPr lang="en-US" altLang="zh-CN" sz="2800" dirty="0"/>
              <a:t>m</a:t>
            </a:r>
            <a:r>
              <a:rPr lang="zh-CN" altLang="en-US" sz="2800" dirty="0"/>
              <a:t>s,每道存储容量为</a:t>
            </a:r>
            <a:r>
              <a:rPr lang="en-US" altLang="zh-CN" sz="2800" dirty="0"/>
              <a:t>10</a:t>
            </a:r>
            <a:r>
              <a:rPr lang="zh-CN" altLang="en-US" sz="2800" dirty="0"/>
              <a:t>6Kb。1）一次磁盘访问的</a:t>
            </a:r>
            <a:r>
              <a:rPr lang="zh-CN" altLang="en-US" sz="2800" dirty="0">
                <a:solidFill>
                  <a:srgbClr val="FF0000"/>
                </a:solidFill>
              </a:rPr>
              <a:t>平均存取时间</a:t>
            </a:r>
            <a:r>
              <a:rPr lang="zh-CN" altLang="en-US" sz="2800" dirty="0"/>
              <a:t>Ta由哪几部分组成？2）计算该磁盘读取一个扇区（512字节）的平均存取时间Ta。3）计算该磁盘数据传输率。</a:t>
            </a:r>
          </a:p>
          <a:p>
            <a:pPr algn="l" eaLnBrk="1" hangingPunct="1"/>
            <a:r>
              <a:rPr lang="zh-CN" altLang="en-US" sz="2800" dirty="0"/>
              <a:t>解：</a:t>
            </a:r>
            <a:endParaRPr lang="en-US" altLang="zh-CN" sz="2800" dirty="0"/>
          </a:p>
          <a:p>
            <a:pPr algn="l" eaLnBrk="1" hangingPunct="1"/>
            <a:r>
              <a:rPr lang="en-US" altLang="zh-CN" sz="2800" dirty="0"/>
              <a:t>1</a:t>
            </a:r>
            <a:r>
              <a:rPr lang="zh-CN" altLang="en-US" sz="2800" dirty="0"/>
              <a:t>）</a:t>
            </a:r>
            <a:r>
              <a:rPr lang="zh-CN" altLang="en-US" sz="2800" dirty="0">
                <a:solidFill>
                  <a:srgbClr val="FF0000"/>
                </a:solidFill>
              </a:rPr>
              <a:t>找道时间、等待时间、数据传送时间</a:t>
            </a:r>
          </a:p>
          <a:p>
            <a:pPr algn="l" eaLnBrk="1" hangingPunct="1"/>
            <a:r>
              <a:rPr lang="en-US" altLang="zh-CN" sz="2800" dirty="0"/>
              <a:t>2</a:t>
            </a:r>
            <a:r>
              <a:rPr lang="zh-CN" altLang="en-US" sz="2800" dirty="0"/>
              <a:t>）</a:t>
            </a:r>
          </a:p>
          <a:p>
            <a:pPr algn="l" eaLnBrk="1" hangingPunct="1"/>
            <a:r>
              <a:rPr lang="en-US" altLang="zh-CN" sz="2800" dirty="0"/>
              <a:t>3</a:t>
            </a:r>
            <a:r>
              <a:rPr lang="zh-CN" altLang="en-US" sz="2800" dirty="0"/>
              <a:t>）</a:t>
            </a:r>
            <a:r>
              <a:rPr lang="en-US" altLang="zh-CN" sz="2800" dirty="0"/>
              <a:t>120 * 106Kb</a:t>
            </a:r>
          </a:p>
        </p:txBody>
      </p:sp>
      <p:graphicFrame>
        <p:nvGraphicFramePr>
          <p:cNvPr id="192563" name="对象 192562"/>
          <p:cNvGraphicFramePr/>
          <p:nvPr/>
        </p:nvGraphicFramePr>
        <p:xfrm>
          <a:off x="913765" y="4133850"/>
          <a:ext cx="7827645" cy="691515"/>
        </p:xfrm>
        <a:graphic>
          <a:graphicData uri="http://schemas.openxmlformats.org/presentationml/2006/ole">
            <mc:AlternateContent xmlns:mc="http://schemas.openxmlformats.org/markup-compatibility/2006">
              <mc:Choice xmlns:v="urn:schemas-microsoft-com:vml" Requires="v">
                <p:oleObj r:id="rId2" imgW="2819400" imgH="254000" progId="Equation.3">
                  <p:embed/>
                </p:oleObj>
              </mc:Choice>
              <mc:Fallback>
                <p:oleObj r:id="rId2" imgW="2819400" imgH="254000" progId="Equation.3">
                  <p:embed/>
                  <p:pic>
                    <p:nvPicPr>
                      <p:cNvPr id="0" name="图片 3181"/>
                      <p:cNvPicPr/>
                      <p:nvPr/>
                    </p:nvPicPr>
                    <p:blipFill>
                      <a:blip r:embed="rId3"/>
                      <a:stretch>
                        <a:fillRect/>
                      </a:stretch>
                    </p:blipFill>
                    <p:spPr>
                      <a:xfrm>
                        <a:off x="913765" y="4133850"/>
                        <a:ext cx="7827645" cy="6915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2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17</a:t>
            </a:fld>
            <a:endParaRPr lang="en-US" altLang="zh-CN" sz="1400" b="0" dirty="0">
              <a:ea typeface="宋体" panose="02010600030101010101" pitchFamily="2" charset="-122"/>
            </a:endParaRPr>
          </a:p>
        </p:txBody>
      </p:sp>
      <p:sp>
        <p:nvSpPr>
          <p:cNvPr id="4" name="文本框 3"/>
          <p:cNvSpPr txBox="1"/>
          <p:nvPr/>
        </p:nvSpPr>
        <p:spPr>
          <a:xfrm>
            <a:off x="251520" y="0"/>
            <a:ext cx="8514715" cy="3477875"/>
          </a:xfrm>
          <a:prstGeom prst="rect">
            <a:avLst/>
          </a:prstGeom>
          <a:noFill/>
        </p:spPr>
        <p:txBody>
          <a:bodyPr wrap="square" rtlCol="0" anchor="t">
            <a:spAutoFit/>
          </a:bodyPr>
          <a:lstStyle/>
          <a:p>
            <a:r>
              <a:rPr lang="zh-CN" altLang="en-US" sz="2200" dirty="0">
                <a:sym typeface="+mn-ea"/>
              </a:rPr>
              <a:t>例</a:t>
            </a:r>
            <a:r>
              <a:rPr lang="en-US" altLang="zh-CN" sz="2200" dirty="0">
                <a:sym typeface="+mn-ea"/>
              </a:rPr>
              <a:t>2</a:t>
            </a:r>
            <a:r>
              <a:rPr lang="zh-CN" altLang="en-US" sz="2200" dirty="0">
                <a:sym typeface="+mn-ea"/>
              </a:rPr>
              <a:t>：</a:t>
            </a:r>
            <a:r>
              <a:rPr lang="zh-CN" altLang="en-US" sz="2200" dirty="0"/>
              <a:t>磁盘组有6片磁盘，每片有两个记录面，最上最下两个面不用 存储区域的内</a:t>
            </a:r>
            <a:r>
              <a:rPr lang="zh-CN" altLang="en-US" sz="2200" dirty="0">
                <a:sym typeface="+mn-ea"/>
              </a:rPr>
              <a:t>径</a:t>
            </a:r>
            <a:r>
              <a:rPr lang="zh-CN" altLang="en-US" sz="2200" dirty="0"/>
              <a:t>22cm, 外径 33cm, 道密度为 40道</a:t>
            </a:r>
            <a:r>
              <a:rPr lang="en-US" altLang="zh-CN" sz="2200" dirty="0"/>
              <a:t>/</a:t>
            </a:r>
            <a:r>
              <a:rPr lang="zh-CN" altLang="en-US" sz="2200" dirty="0"/>
              <a:t>cm, 内层位密度 400</a:t>
            </a:r>
            <a:r>
              <a:rPr lang="en-US" altLang="zh-CN" sz="2200" dirty="0"/>
              <a:t>bit/</a:t>
            </a:r>
            <a:r>
              <a:rPr lang="zh-CN" altLang="en-US" sz="2200" dirty="0"/>
              <a:t>cm, 转速 6000 问：</a:t>
            </a:r>
          </a:p>
          <a:p>
            <a:r>
              <a:rPr lang="zh-CN" altLang="en-US" sz="2200" dirty="0"/>
              <a:t>(1) 共有多少柱面？</a:t>
            </a:r>
            <a:r>
              <a:rPr lang="zh-CN" altLang="en-US" sz="2200" dirty="0">
                <a:highlight>
                  <a:srgbClr val="FFFF00"/>
                </a:highlight>
              </a:rPr>
              <a:t>（道数 </a:t>
            </a:r>
            <a:r>
              <a:rPr lang="en-US" altLang="zh-CN" sz="2200" dirty="0">
                <a:highlight>
                  <a:srgbClr val="FFFF00"/>
                </a:highlight>
              </a:rPr>
              <a:t>= </a:t>
            </a:r>
            <a:r>
              <a:rPr lang="zh-CN" altLang="en-US" sz="2200" dirty="0">
                <a:highlight>
                  <a:srgbClr val="FFFF00"/>
                </a:highlight>
              </a:rPr>
              <a:t>柱面数）</a:t>
            </a:r>
          </a:p>
          <a:p>
            <a:r>
              <a:rPr lang="zh-CN" altLang="en-US" sz="2200" dirty="0"/>
              <a:t>(2) 盘组总存储容量是多少？</a:t>
            </a:r>
          </a:p>
          <a:p>
            <a:r>
              <a:rPr lang="zh-CN" altLang="en-US" sz="2200" dirty="0"/>
              <a:t>(3) 数据传输率多少？</a:t>
            </a:r>
          </a:p>
          <a:p>
            <a:r>
              <a:rPr lang="zh-CN" altLang="en-US" sz="2200" dirty="0"/>
              <a:t>(4) 采用定长数据块记录格式，直接</a:t>
            </a:r>
            <a:r>
              <a:rPr lang="zh-CN" altLang="en-US" sz="2200" dirty="0">
                <a:sym typeface="+mn-ea"/>
              </a:rPr>
              <a:t>寻</a:t>
            </a:r>
            <a:r>
              <a:rPr lang="zh-CN" altLang="en-US" sz="2200" dirty="0"/>
              <a:t>址的最小单位是什么？寻址命令中如何表示磁盘地址？</a:t>
            </a:r>
          </a:p>
          <a:p>
            <a:r>
              <a:rPr lang="zh-CN" altLang="en-US" sz="2200" dirty="0"/>
              <a:t>(5) 如果某文件长度超过</a:t>
            </a:r>
            <a:r>
              <a:rPr lang="zh-CN" altLang="en-US" sz="2200" dirty="0">
                <a:sym typeface="+mn-ea"/>
              </a:rPr>
              <a:t>一</a:t>
            </a:r>
            <a:r>
              <a:rPr lang="zh-CN" altLang="en-US" sz="2200" dirty="0"/>
              <a:t>个磁道的容量，应将它记录在同一个存储面上，还是记录在个柱面上？</a:t>
            </a:r>
          </a:p>
        </p:txBody>
      </p:sp>
      <p:sp>
        <p:nvSpPr>
          <p:cNvPr id="6" name="文本框 5">
            <a:extLst>
              <a:ext uri="{FF2B5EF4-FFF2-40B4-BE49-F238E27FC236}">
                <a16:creationId xmlns:a16="http://schemas.microsoft.com/office/drawing/2014/main" id="{126691ED-FE56-5D22-4ABB-2A77E82DD3B6}"/>
              </a:ext>
            </a:extLst>
          </p:cNvPr>
          <p:cNvSpPr txBox="1"/>
          <p:nvPr/>
        </p:nvSpPr>
        <p:spPr>
          <a:xfrm>
            <a:off x="179512" y="3356992"/>
            <a:ext cx="5976433" cy="3293209"/>
          </a:xfrm>
          <a:prstGeom prst="rect">
            <a:avLst/>
          </a:prstGeom>
          <a:noFill/>
        </p:spPr>
        <p:txBody>
          <a:bodyPr wrap="square" rtlCol="0" anchor="t">
            <a:spAutoFit/>
          </a:bodyPr>
          <a:lstStyle/>
          <a:p>
            <a:r>
              <a:rPr lang="zh-CN" altLang="en-US" sz="1600" dirty="0"/>
              <a:t>(1) 有效存储区域 16.5（33/2）-11（22/2） = 5. 5(cm) </a:t>
            </a:r>
          </a:p>
          <a:p>
            <a:r>
              <a:rPr lang="zh-CN" altLang="en-US" sz="1600" dirty="0"/>
              <a:t>因为道密度40道/cm, 所以 40</a:t>
            </a:r>
            <a:r>
              <a:rPr lang="zh-CN" altLang="en-US" sz="1600" dirty="0">
                <a:latin typeface="Arial" panose="020B0604020202020204" pitchFamily="34" charset="0"/>
              </a:rPr>
              <a:t>×</a:t>
            </a:r>
            <a:r>
              <a:rPr lang="zh-CN" altLang="en-US" sz="1600" dirty="0">
                <a:sym typeface="+mn-ea"/>
              </a:rPr>
              <a:t>5. 5</a:t>
            </a:r>
            <a:r>
              <a:rPr lang="en-US" altLang="zh-CN" sz="1600" dirty="0">
                <a:sym typeface="+mn-ea"/>
              </a:rPr>
              <a:t>=</a:t>
            </a:r>
            <a:r>
              <a:rPr lang="zh-CN" altLang="en-US" sz="1600" dirty="0"/>
              <a:t>220道，即 220 个圆柱面</a:t>
            </a:r>
          </a:p>
          <a:p>
            <a:endParaRPr lang="zh-CN" altLang="en-US" sz="1600" dirty="0"/>
          </a:p>
          <a:p>
            <a:r>
              <a:rPr lang="zh-CN" altLang="en-US" sz="1600" dirty="0"/>
              <a:t>(2) 内层磁道周长为</a:t>
            </a:r>
            <a:r>
              <a:rPr lang="en-US" altLang="zh-CN" sz="1600" dirty="0"/>
              <a:t>2</a:t>
            </a:r>
            <a:r>
              <a:rPr lang="en-US" altLang="zh-CN" sz="1600" dirty="0">
                <a:latin typeface="Arial" panose="020B0604020202020204" pitchFamily="34" charset="0"/>
                <a:cs typeface="Arial" panose="020B0604020202020204" pitchFamily="34" charset="0"/>
              </a:rPr>
              <a:t>π</a:t>
            </a:r>
            <a:r>
              <a:rPr lang="en-US" sz="1600" dirty="0"/>
              <a:t>R=2</a:t>
            </a:r>
            <a:r>
              <a:rPr lang="zh-CN" altLang="en-US" sz="1600" dirty="0">
                <a:latin typeface="Arial" panose="020B0604020202020204" pitchFamily="34" charset="0"/>
                <a:sym typeface="+mn-ea"/>
              </a:rPr>
              <a:t>×</a:t>
            </a:r>
            <a:r>
              <a:rPr lang="zh-CN" altLang="en-US" sz="1600" dirty="0"/>
              <a:t>3. 14 </a:t>
            </a:r>
            <a:r>
              <a:rPr lang="zh-CN" altLang="en-US" sz="1600" dirty="0">
                <a:latin typeface="Arial" panose="020B0604020202020204" pitchFamily="34" charset="0"/>
                <a:sym typeface="+mn-ea"/>
              </a:rPr>
              <a:t>×</a:t>
            </a:r>
            <a:r>
              <a:rPr lang="zh-CN" altLang="en-US" sz="1600" dirty="0"/>
              <a:t> 11 = 69. 08(cm) </a:t>
            </a:r>
          </a:p>
          <a:p>
            <a:r>
              <a:rPr lang="zh-CN" altLang="en-US" sz="1600" dirty="0"/>
              <a:t>每道信息量 400 </a:t>
            </a:r>
            <a:r>
              <a:rPr lang="zh-CN" altLang="en-US" sz="1600" dirty="0">
                <a:latin typeface="Arial" panose="020B0604020202020204" pitchFamily="34" charset="0"/>
                <a:sym typeface="+mn-ea"/>
              </a:rPr>
              <a:t>×</a:t>
            </a:r>
            <a:r>
              <a:rPr lang="zh-CN" altLang="en-US" sz="1600" dirty="0"/>
              <a:t> 69. 08= 27632</a:t>
            </a:r>
            <a:r>
              <a:rPr lang="en-US" altLang="zh-CN" sz="1600" dirty="0"/>
              <a:t>b</a:t>
            </a:r>
            <a:r>
              <a:rPr lang="zh-CN" altLang="en-US" sz="1600" dirty="0"/>
              <a:t> </a:t>
            </a:r>
            <a:r>
              <a:rPr lang="zh-CN" altLang="en-US" sz="1600" dirty="0">
                <a:sym typeface="+mn-ea"/>
              </a:rPr>
              <a:t>=</a:t>
            </a:r>
            <a:r>
              <a:rPr lang="zh-CN" altLang="en-US" sz="1600" dirty="0"/>
              <a:t> 3454B</a:t>
            </a:r>
          </a:p>
          <a:p>
            <a:r>
              <a:rPr lang="zh-CN" altLang="en-US" sz="1600" dirty="0"/>
              <a:t>每面信息 3454B </a:t>
            </a:r>
            <a:r>
              <a:rPr lang="zh-CN" altLang="en-US" sz="1600" dirty="0">
                <a:latin typeface="Arial" panose="020B0604020202020204" pitchFamily="34" charset="0"/>
                <a:sym typeface="+mn-ea"/>
              </a:rPr>
              <a:t>×</a:t>
            </a:r>
            <a:r>
              <a:rPr lang="zh-CN" altLang="en-US" sz="1600" dirty="0"/>
              <a:t>220 = 759880B </a:t>
            </a:r>
          </a:p>
          <a:p>
            <a:r>
              <a:rPr lang="zh-CN" altLang="en-US" sz="1600" dirty="0"/>
              <a:t>盘组总容 </a:t>
            </a:r>
            <a:r>
              <a:rPr lang="zh-CN" altLang="en-US" sz="1600" dirty="0">
                <a:sym typeface="+mn-ea"/>
              </a:rPr>
              <a:t>759880B</a:t>
            </a:r>
            <a:r>
              <a:rPr lang="zh-CN" altLang="en-US" sz="1600" dirty="0"/>
              <a:t> </a:t>
            </a:r>
            <a:r>
              <a:rPr lang="zh-CN" altLang="en-US" sz="1600" dirty="0">
                <a:latin typeface="Arial" panose="020B0604020202020204" pitchFamily="34" charset="0"/>
                <a:sym typeface="+mn-ea"/>
              </a:rPr>
              <a:t>×</a:t>
            </a:r>
            <a:r>
              <a:rPr lang="zh-CN" altLang="en-US" sz="1600" dirty="0"/>
              <a:t> 10 = </a:t>
            </a:r>
            <a:r>
              <a:rPr lang="zh-CN" altLang="en-US" sz="1600" dirty="0">
                <a:sym typeface="+mn-ea"/>
              </a:rPr>
              <a:t>759880</a:t>
            </a:r>
            <a:r>
              <a:rPr lang="en-US" altLang="zh-CN" sz="1600" dirty="0">
                <a:sym typeface="+mn-ea"/>
              </a:rPr>
              <a:t>0</a:t>
            </a:r>
            <a:r>
              <a:rPr lang="zh-CN" altLang="en-US" sz="1600" dirty="0">
                <a:sym typeface="+mn-ea"/>
              </a:rPr>
              <a:t>B</a:t>
            </a:r>
            <a:r>
              <a:rPr lang="zh-CN" altLang="en-US" sz="1600" dirty="0"/>
              <a:t> </a:t>
            </a:r>
          </a:p>
          <a:p>
            <a:endParaRPr lang="zh-CN" altLang="en-US" sz="1600" dirty="0"/>
          </a:p>
          <a:p>
            <a:r>
              <a:rPr lang="zh-CN" altLang="en-US" sz="1600" dirty="0"/>
              <a:t>(3) 磁盘数据传输率 D</a:t>
            </a:r>
            <a:r>
              <a:rPr lang="en-US" altLang="zh-CN" sz="1600" baseline="-25000" dirty="0"/>
              <a:t>r</a:t>
            </a:r>
            <a:r>
              <a:rPr lang="zh-CN" altLang="en-US" sz="1600" dirty="0"/>
              <a:t>=rN</a:t>
            </a:r>
          </a:p>
          <a:p>
            <a:r>
              <a:rPr lang="zh-CN" altLang="en-US" sz="1600" dirty="0">
                <a:sym typeface="+mn-ea"/>
              </a:rPr>
              <a:t>N</a:t>
            </a:r>
            <a:r>
              <a:rPr lang="zh-CN" altLang="en-US" sz="1600" dirty="0"/>
              <a:t>为每条磁道容量 3454B</a:t>
            </a:r>
          </a:p>
          <a:p>
            <a:r>
              <a:rPr lang="zh-CN" altLang="en-US" sz="1600" dirty="0">
                <a:sym typeface="+mn-ea"/>
              </a:rPr>
              <a:t>r</a:t>
            </a:r>
            <a:r>
              <a:rPr lang="zh-CN" altLang="en-US" sz="1600" dirty="0"/>
              <a:t>为磁盘转速， 6000转</a:t>
            </a:r>
            <a:r>
              <a:rPr lang="en-US" altLang="zh-CN" sz="1600" dirty="0"/>
              <a:t>/</a:t>
            </a:r>
            <a:r>
              <a:rPr lang="zh-CN" altLang="en-US" sz="1600" dirty="0"/>
              <a:t>60秒</a:t>
            </a:r>
            <a:r>
              <a:rPr lang="en-US" altLang="zh-CN" sz="1600" dirty="0"/>
              <a:t>=</a:t>
            </a:r>
            <a:r>
              <a:rPr lang="zh-CN" altLang="en-US" sz="1600" dirty="0"/>
              <a:t>100</a:t>
            </a:r>
            <a:r>
              <a:rPr lang="zh-CN" altLang="en-US" sz="1600" dirty="0">
                <a:sym typeface="+mn-ea"/>
              </a:rPr>
              <a:t>转</a:t>
            </a:r>
            <a:r>
              <a:rPr lang="en-US" altLang="zh-CN" sz="1600" dirty="0">
                <a:sym typeface="+mn-ea"/>
              </a:rPr>
              <a:t>/</a:t>
            </a:r>
            <a:r>
              <a:rPr lang="zh-CN" altLang="en-US" sz="1600" dirty="0">
                <a:sym typeface="+mn-ea"/>
              </a:rPr>
              <a:t>秒</a:t>
            </a:r>
            <a:endParaRPr lang="zh-CN" altLang="en-US" sz="1600" dirty="0"/>
          </a:p>
          <a:p>
            <a:r>
              <a:rPr lang="zh-CN" altLang="en-US" sz="1600" dirty="0"/>
              <a:t>Dr=rN= </a:t>
            </a:r>
            <a:r>
              <a:rPr lang="zh-CN" altLang="en-US" sz="1600" dirty="0">
                <a:sym typeface="+mn-ea"/>
              </a:rPr>
              <a:t>100</a:t>
            </a:r>
            <a:r>
              <a:rPr lang="zh-CN" altLang="en-US" sz="1600" dirty="0"/>
              <a:t> </a:t>
            </a:r>
            <a:r>
              <a:rPr lang="zh-CN" altLang="en-US" sz="1600" dirty="0">
                <a:latin typeface="Arial" panose="020B0604020202020204" pitchFamily="34" charset="0"/>
                <a:sym typeface="+mn-ea"/>
              </a:rPr>
              <a:t>×</a:t>
            </a:r>
            <a:r>
              <a:rPr lang="zh-CN" altLang="en-US" sz="1600" dirty="0"/>
              <a:t> 3454B=345400B/ s </a:t>
            </a:r>
          </a:p>
          <a:p>
            <a:endParaRPr lang="zh-CN" alt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18</a:t>
            </a:fld>
            <a:endParaRPr lang="en-US" altLang="zh-CN" sz="1400" b="0" dirty="0">
              <a:ea typeface="宋体" panose="02010600030101010101" pitchFamily="2" charset="-122"/>
            </a:endParaRPr>
          </a:p>
        </p:txBody>
      </p:sp>
      <p:sp>
        <p:nvSpPr>
          <p:cNvPr id="6" name="文本框 5"/>
          <p:cNvSpPr txBox="1"/>
          <p:nvPr/>
        </p:nvSpPr>
        <p:spPr>
          <a:xfrm>
            <a:off x="249555" y="403860"/>
            <a:ext cx="8656955" cy="1198880"/>
          </a:xfrm>
          <a:prstGeom prst="rect">
            <a:avLst/>
          </a:prstGeom>
          <a:noFill/>
        </p:spPr>
        <p:txBody>
          <a:bodyPr wrap="square" rtlCol="0" anchor="t">
            <a:spAutoFit/>
          </a:bodyPr>
          <a:lstStyle/>
          <a:p>
            <a:r>
              <a:rPr lang="zh-CN" altLang="en-US" dirty="0"/>
              <a:t>(4) </a:t>
            </a:r>
            <a:r>
              <a:rPr lang="zh-CN" altLang="en-US" dirty="0">
                <a:highlight>
                  <a:srgbClr val="FFFF00"/>
                </a:highlight>
              </a:rPr>
              <a:t>采用定长数据块格式，直接寻址的最小单位是 </a:t>
            </a:r>
            <a:r>
              <a:rPr lang="en-US" altLang="zh-CN" dirty="0">
                <a:highlight>
                  <a:srgbClr val="FFFF00"/>
                </a:highlight>
              </a:rPr>
              <a:t>1</a:t>
            </a:r>
            <a:r>
              <a:rPr lang="zh-CN" altLang="en-US" dirty="0">
                <a:highlight>
                  <a:srgbClr val="FFFF00"/>
                </a:highlight>
              </a:rPr>
              <a:t>个记录块（</a:t>
            </a:r>
            <a:r>
              <a:rPr lang="en-US" altLang="zh-CN" dirty="0">
                <a:highlight>
                  <a:srgbClr val="FFFF00"/>
                </a:highlight>
              </a:rPr>
              <a:t>1</a:t>
            </a:r>
            <a:r>
              <a:rPr lang="zh-CN" altLang="en-US" dirty="0">
                <a:highlight>
                  <a:srgbClr val="FFFF00"/>
                </a:highlight>
              </a:rPr>
              <a:t> 个扇区</a:t>
            </a:r>
            <a:r>
              <a:rPr lang="zh-CN" altLang="en-US" dirty="0"/>
              <a:t>），每个记录块记录固定字节数目的信息，在定长记录的数据块中，活动头磁盘组的编址方式可用如下格式：</a:t>
            </a:r>
          </a:p>
        </p:txBody>
      </p:sp>
      <p:graphicFrame>
        <p:nvGraphicFramePr>
          <p:cNvPr id="7" name="对象 6">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4114800" y="3321050"/>
                        <a:ext cx="914400" cy="215900"/>
                      </a:xfrm>
                      <a:prstGeom prst="rect">
                        <a:avLst/>
                      </a:prstGeom>
                    </p:spPr>
                  </p:pic>
                </p:oleObj>
              </mc:Fallback>
            </mc:AlternateContent>
          </a:graphicData>
        </a:graphic>
      </p:graphicFrame>
      <p:pic>
        <p:nvPicPr>
          <p:cNvPr id="8" name="图片 7"/>
          <p:cNvPicPr>
            <a:picLocks noChangeAspect="1"/>
          </p:cNvPicPr>
          <p:nvPr/>
        </p:nvPicPr>
        <p:blipFill>
          <a:blip r:embed="rId5"/>
          <a:stretch>
            <a:fillRect/>
          </a:stretch>
        </p:blipFill>
        <p:spPr>
          <a:xfrm>
            <a:off x="304165" y="1717040"/>
            <a:ext cx="8542020" cy="876935"/>
          </a:xfrm>
          <a:prstGeom prst="rect">
            <a:avLst/>
          </a:prstGeom>
        </p:spPr>
      </p:pic>
      <p:sp>
        <p:nvSpPr>
          <p:cNvPr id="4" name="文本框 3"/>
          <p:cNvSpPr txBox="1"/>
          <p:nvPr/>
        </p:nvSpPr>
        <p:spPr>
          <a:xfrm>
            <a:off x="346710" y="2707005"/>
            <a:ext cx="8450580" cy="829945"/>
          </a:xfrm>
          <a:prstGeom prst="rect">
            <a:avLst/>
          </a:prstGeom>
          <a:noFill/>
        </p:spPr>
        <p:txBody>
          <a:bodyPr wrap="square" rtlCol="0" anchor="t">
            <a:spAutoFit/>
          </a:bodyPr>
          <a:lstStyle/>
          <a:p>
            <a:r>
              <a:rPr lang="zh-CN" altLang="en-US"/>
              <a:t>此地址格式表示有</a:t>
            </a:r>
            <a:r>
              <a:rPr lang="en-US" altLang="zh-CN"/>
              <a:t>4</a:t>
            </a:r>
            <a:r>
              <a:rPr lang="zh-CN" altLang="en-US"/>
              <a:t>台磁盘，每台有 16 个记录面，每面有 256 个磁道，每道有 16个扇区</a:t>
            </a:r>
          </a:p>
        </p:txBody>
      </p:sp>
      <p:sp>
        <p:nvSpPr>
          <p:cNvPr id="5" name="文本框 4"/>
          <p:cNvSpPr txBox="1"/>
          <p:nvPr/>
        </p:nvSpPr>
        <p:spPr>
          <a:xfrm>
            <a:off x="249555" y="3716655"/>
            <a:ext cx="8596630" cy="829945"/>
          </a:xfrm>
          <a:prstGeom prst="rect">
            <a:avLst/>
          </a:prstGeom>
          <a:noFill/>
        </p:spPr>
        <p:txBody>
          <a:bodyPr wrap="square" rtlCol="0" anchor="t">
            <a:spAutoFit/>
          </a:bodyPr>
          <a:lstStyle/>
          <a:p>
            <a:r>
              <a:rPr lang="zh-CN" altLang="en-US" dirty="0"/>
              <a:t>(5) </a:t>
            </a:r>
            <a:r>
              <a:rPr lang="zh-CN" altLang="en-US" dirty="0">
                <a:highlight>
                  <a:srgbClr val="FFFF00"/>
                </a:highlight>
              </a:rPr>
              <a:t>如果某文件长度超过一个磁道的容量，应将它记录在同一个柱面上，因为不需要重新找道，数据读/写速度快。</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p:cNvPicPr>
          <p:nvPr/>
        </p:nvPicPr>
        <p:blipFill>
          <a:blip r:embed="rId2"/>
          <a:stretch>
            <a:fillRect/>
          </a:stretch>
        </p:blipFill>
        <p:spPr>
          <a:xfrm>
            <a:off x="0" y="0"/>
            <a:ext cx="9144000" cy="682625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19</a:t>
            </a:fld>
            <a:endParaRPr lang="en-US" altLang="zh-CN" sz="1400" b="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第七章 外存与</a:t>
            </a:r>
            <a:r>
              <a:rPr kumimoji="1" lang="en-US" altLang="zh-CN"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I/O</a:t>
            </a:r>
            <a:r>
              <a:rPr kumimoji="1" lang="zh-CN" altLang="en-US"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设备</a:t>
            </a:r>
          </a:p>
        </p:txBody>
      </p:sp>
      <p:sp>
        <p:nvSpPr>
          <p:cNvPr id="362499" name="Rectangle 3"/>
          <p:cNvSpPr>
            <a:spLocks noGrp="1" noChangeArrowheads="1"/>
          </p:cNvSpPr>
          <p:nvPr>
            <p:ph idx="1"/>
          </p:nvPr>
        </p:nvSpPr>
        <p:spPr>
          <a:xfrm>
            <a:off x="684213" y="1330008"/>
            <a:ext cx="7772400" cy="26431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0000"/>
              </a:spcBef>
              <a:spcAft>
                <a:spcPct val="20000"/>
              </a:spcAft>
              <a:buClrTx/>
              <a:buSzTx/>
              <a:buFontTx/>
              <a:buBlip>
                <a:blip r:embed="rId2"/>
              </a:buBlip>
              <a:defRPr/>
            </a:pPr>
            <a:r>
              <a:rPr kumimoji="1" lang="zh-CN" altLang="en-US"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外围设备概述</a:t>
            </a:r>
            <a:endParaRPr kumimoji="1" lang="en-US" altLang="zh-CN"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30000"/>
              </a:spcBef>
              <a:spcAft>
                <a:spcPct val="20000"/>
              </a:spcAft>
              <a:buClrTx/>
              <a:buSzTx/>
              <a:buFontTx/>
              <a:buBlip>
                <a:blip r:embed="rId2"/>
              </a:buBlip>
              <a:defRPr/>
            </a:pPr>
            <a:r>
              <a:rPr kumimoji="1" lang="en-US" altLang="zh-CN"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 </a:t>
            </a:r>
            <a:r>
              <a:rPr kumimoji="1" lang="zh-CN" altLang="en-US"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外存储器</a:t>
            </a:r>
            <a:endParaRPr kumimoji="1" lang="en-US" altLang="zh-CN"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30000"/>
              </a:spcBef>
              <a:spcAft>
                <a:spcPct val="20000"/>
              </a:spcAft>
              <a:buClrTx/>
              <a:buSzTx/>
              <a:buFontTx/>
              <a:buBlip>
                <a:blip r:embed="rId2"/>
              </a:buBlip>
              <a:defRPr/>
            </a:pPr>
            <a:r>
              <a:rPr kumimoji="1" lang="zh-CN" altLang="en-US"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输出设备（显示设备、打印设备等）</a:t>
            </a:r>
            <a:endParaRPr kumimoji="1" lang="en-US" altLang="zh-CN"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30000"/>
              </a:spcBef>
              <a:spcAft>
                <a:spcPct val="20000"/>
              </a:spcAft>
              <a:buClrTx/>
              <a:buSzTx/>
              <a:buFontTx/>
              <a:buBlip>
                <a:blip r:embed="rId2"/>
              </a:buBlip>
              <a:defRPr/>
            </a:pPr>
            <a:r>
              <a:rPr kumimoji="1" lang="zh-CN" altLang="en-US"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输入设备（键盘、鼠标、麦克风等）</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2</a:t>
            </a:fld>
            <a:endParaRPr lang="en-US" altLang="zh-CN" sz="1400" b="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p:cNvPicPr>
          <p:nvPr/>
        </p:nvPicPr>
        <p:blipFill>
          <a:blip r:embed="rId2"/>
          <a:stretch>
            <a:fillRect/>
          </a:stretch>
        </p:blipFill>
        <p:spPr>
          <a:xfrm>
            <a:off x="0" y="0"/>
            <a:ext cx="9144000" cy="6816725"/>
          </a:xfrm>
          <a:prstGeom prst="rect">
            <a:avLst/>
          </a:prstGeom>
          <a:noFill/>
          <a:ln w="9525">
            <a:noFill/>
          </a:ln>
        </p:spPr>
      </p:pic>
      <p:sp>
        <p:nvSpPr>
          <p:cNvPr id="3" name="Rectangle 3"/>
          <p:cNvSpPr txBox="1">
            <a:spLocks noChangeArrowheads="1"/>
          </p:cNvSpPr>
          <p:nvPr/>
        </p:nvSpPr>
        <p:spPr>
          <a:xfrm>
            <a:off x="3929063" y="214313"/>
            <a:ext cx="5214938" cy="2714625"/>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Tx/>
              <a:buFontTx/>
              <a:buBlip>
                <a:blip r:embed="rId3"/>
              </a:buBlip>
              <a:defRPr/>
            </a:pPr>
            <a:r>
              <a:rPr kumimoji="1" lang="zh-CN" altLang="en-US" sz="2800" b="1" i="0" u="none" strike="noStrike" kern="0" cap="none" spc="0" normalizeH="0" baseline="0" noProof="0" dirty="0">
                <a:ln>
                  <a:noFill/>
                </a:ln>
                <a:solidFill>
                  <a:srgbClr val="CC0000"/>
                </a:solidFill>
                <a:effectLst>
                  <a:outerShdw blurRad="38100" dist="38100" dir="2700000" algn="tl">
                    <a:srgbClr val="C0C0C0"/>
                  </a:outerShdw>
                </a:effectLst>
                <a:uLnTx/>
                <a:uFillTx/>
                <a:latin typeface="+mn-lt"/>
                <a:ea typeface="新宋体" panose="02010609030101010101" charset="-122"/>
                <a:cs typeface="+mn-cs"/>
              </a:rPr>
              <a:t>分辨率：</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ea typeface="新宋体" panose="02010609030101010101" charset="-122"/>
                <a:cs typeface="+mn-cs"/>
              </a:rPr>
              <a:t>像素越密，分辨率越高，图象越清晰。</a:t>
            </a:r>
            <a:endParaRPr kumimoji="1" lang="en-US" altLang="zh-CN"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ea typeface="新宋体" panose="02010609030101010101"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Blip>
                <a:blip r:embed="rId3"/>
              </a:buBlip>
              <a:defRPr/>
            </a:pPr>
            <a:r>
              <a:rPr kumimoji="1" lang="zh-CN" altLang="en-US" sz="2800" b="1" i="0" u="none" strike="noStrike" kern="0" cap="none" spc="0" normalizeH="0" baseline="0" noProof="0" dirty="0">
                <a:ln>
                  <a:noFill/>
                </a:ln>
                <a:solidFill>
                  <a:srgbClr val="CC0000"/>
                </a:solidFill>
                <a:effectLst>
                  <a:outerShdw blurRad="38100" dist="38100" dir="2700000" algn="tl">
                    <a:srgbClr val="C0C0C0"/>
                  </a:outerShdw>
                </a:effectLst>
                <a:uLnTx/>
                <a:uFillTx/>
                <a:latin typeface="+mn-lt"/>
                <a:ea typeface="新宋体" panose="02010609030101010101" charset="-122"/>
                <a:cs typeface="+mn-cs"/>
              </a:rPr>
              <a:t>灰度级：</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ea typeface="新宋体" panose="02010609030101010101" charset="-122"/>
                <a:cs typeface="+mn-cs"/>
              </a:rPr>
              <a:t>。灰度级越多，图象层次越清楚越逼真。它取决于每个像素对应的刷新存储器的位数</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20</a:t>
            </a:fld>
            <a:endParaRPr lang="en-US" altLang="zh-CN" sz="1400" b="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p:cNvPicPr>
          <p:nvPr/>
        </p:nvPicPr>
        <p:blipFill>
          <a:blip r:embed="rId2"/>
          <a:stretch>
            <a:fillRect/>
          </a:stretch>
        </p:blipFill>
        <p:spPr>
          <a:xfrm>
            <a:off x="0" y="0"/>
            <a:ext cx="9144000" cy="68024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21</a:t>
            </a:fld>
            <a:endParaRPr lang="en-US" altLang="zh-CN" sz="1400" b="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p:cNvPicPr>
          <p:nvPr/>
        </p:nvPicPr>
        <p:blipFill>
          <a:blip r:embed="rId2"/>
          <a:stretch>
            <a:fillRect/>
          </a:stretch>
        </p:blipFill>
        <p:spPr>
          <a:xfrm>
            <a:off x="0" y="0"/>
            <a:ext cx="9144000" cy="69040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22</a:t>
            </a:fld>
            <a:endParaRPr lang="en-US" altLang="zh-CN" sz="1400" b="0"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p:cNvPicPr>
          <p:nvPr/>
        </p:nvPicPr>
        <p:blipFill>
          <a:blip r:embed="rId2"/>
          <a:stretch>
            <a:fillRect/>
          </a:stretch>
        </p:blipFill>
        <p:spPr>
          <a:xfrm>
            <a:off x="0" y="0"/>
            <a:ext cx="9144000" cy="690403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23</a:t>
            </a:fld>
            <a:endParaRPr lang="en-US" altLang="zh-CN" sz="1400" b="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92125" y="530225"/>
            <a:ext cx="8105775" cy="2677656"/>
          </a:xfrm>
          <a:prstGeom prst="rect">
            <a:avLst/>
          </a:prstGeom>
          <a:noFill/>
          <a:ln w="9525">
            <a:noFill/>
          </a:ln>
        </p:spPr>
        <p:txBody>
          <a:bodyPr wrap="square">
            <a:spAutoFit/>
          </a:bodyPr>
          <a:lstStyle/>
          <a:p>
            <a:r>
              <a:rPr lang="zh-CN" sz="2800" b="0" dirty="0">
                <a:ea typeface="宋体" panose="02010600030101010101" pitchFamily="2" charset="-122"/>
              </a:rPr>
              <a:t>【例</a:t>
            </a:r>
            <a:r>
              <a:rPr lang="en-US" altLang="zh-CN" sz="2800" b="0" dirty="0">
                <a:ea typeface="宋体" panose="02010600030101010101" pitchFamily="2" charset="-122"/>
              </a:rPr>
              <a:t>7.3</a:t>
            </a:r>
            <a:r>
              <a:rPr lang="zh-CN" sz="2800" b="0" dirty="0">
                <a:ea typeface="宋体" panose="02010600030101010101" pitchFamily="2" charset="-122"/>
              </a:rPr>
              <a:t>】某显示器的分辨率为</a:t>
            </a:r>
            <a:r>
              <a:rPr lang="en-US" sz="2800" b="0" dirty="0">
                <a:latin typeface="Times New Roman" panose="02020603050405020304" pitchFamily="18" charset="0"/>
                <a:ea typeface="新宋体" panose="02010609030101010101" charset="-122"/>
              </a:rPr>
              <a:t>1024</a:t>
            </a:r>
            <a:r>
              <a:rPr lang="en-US" sz="2800" b="0" dirty="0">
                <a:latin typeface="Arial" panose="020B0604020202020204" pitchFamily="34" charset="0"/>
                <a:ea typeface="新宋体" panose="02010609030101010101" charset="-122"/>
              </a:rPr>
              <a:t>×</a:t>
            </a:r>
            <a:r>
              <a:rPr lang="en-US" sz="2800" b="0" dirty="0">
                <a:latin typeface="Times New Roman" panose="02020603050405020304" pitchFamily="18" charset="0"/>
                <a:ea typeface="新宋体" panose="02010609030101010101" charset="-122"/>
              </a:rPr>
              <a:t>768</a:t>
            </a:r>
            <a:r>
              <a:rPr lang="zh-CN" sz="2800" b="0" dirty="0">
                <a:ea typeface="宋体" panose="02010600030101010101" pitchFamily="2" charset="-122"/>
              </a:rPr>
              <a:t>像素，</a:t>
            </a:r>
            <a:r>
              <a:rPr sz="2800" b="0" dirty="0"/>
              <a:t>颜色深度为</a:t>
            </a:r>
            <a:r>
              <a:rPr sz="2800" b="0" dirty="0">
                <a:solidFill>
                  <a:srgbClr val="FF0000"/>
                </a:solidFill>
              </a:rPr>
              <a:t>24位真彩色</a:t>
            </a:r>
            <a:r>
              <a:rPr sz="2800" b="0" dirty="0"/>
              <a:t>，</a:t>
            </a:r>
            <a:r>
              <a:rPr lang="zh-CN" sz="2800" b="0" dirty="0">
                <a:ea typeface="宋体" panose="02010600030101010101" pitchFamily="2" charset="-122"/>
              </a:rPr>
              <a:t>刷新频率为</a:t>
            </a:r>
            <a:r>
              <a:rPr lang="en-US" sz="2800" b="0" dirty="0">
                <a:latin typeface="Times New Roman" panose="02020603050405020304" pitchFamily="18" charset="0"/>
                <a:ea typeface="新宋体" panose="02010609030101010101" charset="-122"/>
              </a:rPr>
              <a:t>60HZ</a:t>
            </a:r>
            <a:r>
              <a:rPr lang="zh-CN" sz="2800" b="0" dirty="0">
                <a:ea typeface="宋体" panose="02010600030101010101" pitchFamily="2" charset="-122"/>
              </a:rPr>
              <a:t>。</a:t>
            </a:r>
            <a:r>
              <a:rPr lang="en-US" sz="2800" b="0" dirty="0">
                <a:latin typeface="Times New Roman" panose="02020603050405020304" pitchFamily="18" charset="0"/>
                <a:ea typeface="新宋体" panose="02010609030101010101" charset="-122"/>
              </a:rPr>
              <a:t>1</a:t>
            </a:r>
            <a:r>
              <a:rPr lang="zh-CN" sz="2800" b="0" dirty="0">
                <a:ea typeface="宋体" panose="02010600030101010101" pitchFamily="2" charset="-122"/>
              </a:rPr>
              <a:t>）刷新存储器</a:t>
            </a:r>
            <a:r>
              <a:rPr lang="en-US" sz="2800" b="0" dirty="0">
                <a:latin typeface="Times New Roman" panose="02020603050405020304" pitchFamily="18" charset="0"/>
                <a:ea typeface="新宋体" panose="02010609030101010101" charset="-122"/>
              </a:rPr>
              <a:t>VRAM</a:t>
            </a:r>
            <a:r>
              <a:rPr lang="zh-CN" sz="2800" b="0" dirty="0">
                <a:ea typeface="宋体" panose="02010600030101010101" pitchFamily="2" charset="-122"/>
              </a:rPr>
              <a:t>存放什么信息？</a:t>
            </a:r>
            <a:r>
              <a:rPr lang="en-US" sz="2800" b="0" dirty="0">
                <a:latin typeface="Times New Roman" panose="02020603050405020304" pitchFamily="18" charset="0"/>
                <a:ea typeface="新宋体" panose="02010609030101010101" charset="-122"/>
              </a:rPr>
              <a:t>2</a:t>
            </a:r>
            <a:r>
              <a:rPr lang="zh-CN" sz="2800" b="0" dirty="0">
                <a:ea typeface="宋体" panose="02010600030101010101" pitchFamily="2" charset="-122"/>
              </a:rPr>
              <a:t>）计算该显示器</a:t>
            </a:r>
            <a:r>
              <a:rPr lang="zh-CN" altLang="en-US" sz="2800" b="0" dirty="0">
                <a:latin typeface="Times New Roman" panose="02020603050405020304" pitchFamily="18" charset="0"/>
                <a:ea typeface="新宋体" panose="02010609030101010101" charset="-122"/>
              </a:rPr>
              <a:t>刷新存储器</a:t>
            </a:r>
            <a:r>
              <a:rPr lang="zh-CN" sz="2800" b="0" dirty="0">
                <a:ea typeface="宋体" panose="02010600030101010101" pitchFamily="2" charset="-122"/>
              </a:rPr>
              <a:t>容量。</a:t>
            </a:r>
            <a:r>
              <a:rPr lang="en-US" sz="2800" b="0" dirty="0">
                <a:latin typeface="Times New Roman" panose="02020603050405020304" pitchFamily="18" charset="0"/>
                <a:ea typeface="新宋体" panose="02010609030101010101" charset="-122"/>
              </a:rPr>
              <a:t>3</a:t>
            </a:r>
            <a:r>
              <a:rPr lang="zh-CN" sz="2800" b="0" dirty="0">
                <a:ea typeface="宋体" panose="02010600030101010101" pitchFamily="2" charset="-122"/>
              </a:rPr>
              <a:t>）计算该显示器</a:t>
            </a:r>
            <a:r>
              <a:rPr lang="en-US" sz="2800" b="0" dirty="0">
                <a:latin typeface="Times New Roman" panose="02020603050405020304" pitchFamily="18" charset="0"/>
                <a:ea typeface="新宋体" panose="02010609030101010101" charset="-122"/>
              </a:rPr>
              <a:t>VRAM</a:t>
            </a:r>
            <a:r>
              <a:rPr lang="zh-CN" sz="2800" b="0" dirty="0">
                <a:ea typeface="宋体" panose="02010600030101010101" pitchFamily="2" charset="-122"/>
              </a:rPr>
              <a:t>的传输带宽（回归和消隐时间忽略不计）。</a:t>
            </a:r>
            <a:endParaRPr lang="en-US" altLang="zh-CN" sz="2800" b="0" dirty="0">
              <a:ea typeface="宋体" panose="02010600030101010101" pitchFamily="2" charset="-122"/>
            </a:endParaRPr>
          </a:p>
          <a:p>
            <a:r>
              <a:rPr lang="zh-CN" altLang="en-US" sz="2800" b="0" dirty="0">
                <a:highlight>
                  <a:srgbClr val="FFFF00"/>
                </a:highlight>
                <a:ea typeface="新宋体" panose="02010609030101010101" charset="-122"/>
              </a:rPr>
              <a:t>（带宽 </a:t>
            </a:r>
            <a:r>
              <a:rPr lang="en-US" altLang="zh-CN" sz="2800" b="0" dirty="0">
                <a:highlight>
                  <a:srgbClr val="FFFF00"/>
                </a:highlight>
                <a:ea typeface="新宋体" panose="02010609030101010101" charset="-122"/>
              </a:rPr>
              <a:t>=</a:t>
            </a:r>
            <a:r>
              <a:rPr lang="zh-CN" altLang="en-US" sz="2800" b="0" dirty="0">
                <a:highlight>
                  <a:srgbClr val="FFFF00"/>
                </a:highlight>
                <a:ea typeface="新宋体" panose="02010609030101010101" charset="-122"/>
              </a:rPr>
              <a:t>容量 </a:t>
            </a:r>
            <a:r>
              <a:rPr lang="en-US" altLang="zh-CN" sz="2800" b="0" dirty="0">
                <a:highlight>
                  <a:srgbClr val="FFFF00"/>
                </a:highlight>
                <a:ea typeface="新宋体" panose="02010609030101010101" charset="-122"/>
              </a:rPr>
              <a:t>* </a:t>
            </a:r>
            <a:r>
              <a:rPr lang="zh-CN" altLang="en-US" sz="2800" b="0" dirty="0">
                <a:highlight>
                  <a:srgbClr val="FFFF00"/>
                </a:highlight>
                <a:ea typeface="新宋体" panose="02010609030101010101" charset="-122"/>
              </a:rPr>
              <a:t>速率</a:t>
            </a:r>
            <a:r>
              <a:rPr lang="en-US" altLang="zh-CN" sz="2800" b="0" dirty="0">
                <a:highlight>
                  <a:srgbClr val="FFFF00"/>
                </a:highlight>
                <a:ea typeface="新宋体" panose="02010609030101010101" charset="-122"/>
              </a:rPr>
              <a:t> </a:t>
            </a:r>
            <a:r>
              <a:rPr lang="zh-CN" altLang="en-US" sz="2800" b="0" dirty="0">
                <a:highlight>
                  <a:srgbClr val="FFFF00"/>
                </a:highlight>
                <a:ea typeface="新宋体" panose="02010609030101010101" charset="-122"/>
              </a:rPr>
              <a:t>）</a:t>
            </a:r>
            <a:endParaRPr lang="en-US" altLang="zh-CN" sz="2800" b="0" dirty="0">
              <a:highlight>
                <a:srgbClr val="FFFF00"/>
              </a:highlight>
              <a:ea typeface="宋体" panose="02010600030101010101" pitchFamily="2" charset="-122"/>
            </a:endParaRPr>
          </a:p>
        </p:txBody>
      </p:sp>
      <p:sp>
        <p:nvSpPr>
          <p:cNvPr id="4" name="文本框 3"/>
          <p:cNvSpPr txBox="1"/>
          <p:nvPr/>
        </p:nvSpPr>
        <p:spPr>
          <a:xfrm>
            <a:off x="492734" y="3620632"/>
            <a:ext cx="7555230" cy="460375"/>
          </a:xfrm>
          <a:prstGeom prst="rect">
            <a:avLst/>
          </a:prstGeom>
          <a:noFill/>
        </p:spPr>
        <p:txBody>
          <a:bodyPr wrap="square" rtlCol="0" anchor="t">
            <a:spAutoFit/>
          </a:bodyPr>
          <a:lstStyle/>
          <a:p>
            <a:r>
              <a:rPr lang="en-US" b="0" dirty="0">
                <a:ea typeface="新宋体" panose="02010609030101010101" charset="-122"/>
                <a:sym typeface="+mn-ea"/>
              </a:rPr>
              <a:t>1</a:t>
            </a:r>
            <a:r>
              <a:rPr lang="zh-CN" b="0" dirty="0">
                <a:ea typeface="宋体" panose="02010600030101010101" pitchFamily="2" charset="-122"/>
                <a:sym typeface="+mn-ea"/>
              </a:rPr>
              <a:t>）</a:t>
            </a:r>
            <a:r>
              <a:rPr lang="zh-CN" b="0" dirty="0">
                <a:solidFill>
                  <a:srgbClr val="FF0000"/>
                </a:solidFill>
                <a:highlight>
                  <a:srgbClr val="FFFF00"/>
                </a:highlight>
                <a:ea typeface="宋体" panose="02010600030101010101" pitchFamily="2" charset="-122"/>
                <a:sym typeface="+mn-ea"/>
              </a:rPr>
              <a:t>刷新存储器</a:t>
            </a:r>
            <a:r>
              <a:rPr lang="en-US" b="0" dirty="0">
                <a:solidFill>
                  <a:srgbClr val="FF0000"/>
                </a:solidFill>
                <a:highlight>
                  <a:srgbClr val="FFFF00"/>
                </a:highlight>
                <a:ea typeface="新宋体" panose="02010609030101010101" charset="-122"/>
                <a:sym typeface="+mn-ea"/>
              </a:rPr>
              <a:t>VRAM</a:t>
            </a:r>
            <a:r>
              <a:rPr lang="zh-CN" b="0" dirty="0">
                <a:solidFill>
                  <a:srgbClr val="FF0000"/>
                </a:solidFill>
                <a:highlight>
                  <a:srgbClr val="FFFF00"/>
                </a:highlight>
                <a:ea typeface="宋体" panose="02010600030101010101" pitchFamily="2" charset="-122"/>
                <a:sym typeface="+mn-ea"/>
              </a:rPr>
              <a:t>存放正在显示的一幅图像信息</a:t>
            </a:r>
          </a:p>
        </p:txBody>
      </p:sp>
      <p:sp>
        <p:nvSpPr>
          <p:cNvPr id="5" name="文本框 4"/>
          <p:cNvSpPr txBox="1"/>
          <p:nvPr/>
        </p:nvSpPr>
        <p:spPr>
          <a:xfrm>
            <a:off x="492734" y="4146412"/>
            <a:ext cx="7555230" cy="460375"/>
          </a:xfrm>
          <a:prstGeom prst="rect">
            <a:avLst/>
          </a:prstGeom>
          <a:noFill/>
        </p:spPr>
        <p:txBody>
          <a:bodyPr wrap="square" rtlCol="0" anchor="t">
            <a:spAutoFit/>
          </a:bodyPr>
          <a:lstStyle/>
          <a:p>
            <a:r>
              <a:rPr lang="en-US" b="0">
                <a:ea typeface="新宋体" panose="02010609030101010101" charset="-122"/>
                <a:sym typeface="+mn-ea"/>
              </a:rPr>
              <a:t>2</a:t>
            </a:r>
            <a:r>
              <a:rPr lang="zh-CN" b="0">
                <a:ea typeface="宋体" panose="02010600030101010101" pitchFamily="2" charset="-122"/>
                <a:sym typeface="+mn-ea"/>
              </a:rPr>
              <a:t>）</a:t>
            </a:r>
            <a:r>
              <a:rPr lang="en-US" b="0">
                <a:ea typeface="宋体" panose="02010600030101010101" pitchFamily="2" charset="-122"/>
                <a:sym typeface="+mn-ea"/>
              </a:rPr>
              <a:t>1024</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768</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3B=2359296B=2.36MB</a:t>
            </a:r>
          </a:p>
        </p:txBody>
      </p:sp>
      <p:sp>
        <p:nvSpPr>
          <p:cNvPr id="6" name="文本框 5"/>
          <p:cNvSpPr txBox="1"/>
          <p:nvPr/>
        </p:nvSpPr>
        <p:spPr>
          <a:xfrm>
            <a:off x="492734" y="4671557"/>
            <a:ext cx="7555230" cy="460375"/>
          </a:xfrm>
          <a:prstGeom prst="rect">
            <a:avLst/>
          </a:prstGeom>
          <a:noFill/>
        </p:spPr>
        <p:txBody>
          <a:bodyPr wrap="square" rtlCol="0" anchor="t">
            <a:spAutoFit/>
          </a:bodyPr>
          <a:lstStyle/>
          <a:p>
            <a:r>
              <a:rPr lang="en-US" b="0">
                <a:ea typeface="新宋体" panose="02010609030101010101" charset="-122"/>
                <a:sym typeface="+mn-ea"/>
              </a:rPr>
              <a:t>3</a:t>
            </a:r>
            <a:r>
              <a:rPr lang="zh-CN" b="0">
                <a:ea typeface="宋体" panose="02010600030101010101" pitchFamily="2" charset="-122"/>
                <a:sym typeface="+mn-ea"/>
              </a:rPr>
              <a:t>）</a:t>
            </a:r>
            <a:r>
              <a:rPr lang="en-US" b="0">
                <a:ea typeface="宋体" panose="02010600030101010101" pitchFamily="2" charset="-122"/>
                <a:sym typeface="+mn-ea"/>
              </a:rPr>
              <a:t>1024</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768</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3B</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60Hz=141557760B/S=141.56MB/S</a:t>
            </a:r>
            <a:endParaRPr lang="zh-CN" altLang="en-US" b="0">
              <a:ea typeface="宋体" panose="02010600030101010101" pitchFamily="2"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92125" y="530225"/>
            <a:ext cx="8105775" cy="2245360"/>
          </a:xfrm>
          <a:prstGeom prst="rect">
            <a:avLst/>
          </a:prstGeom>
          <a:noFill/>
          <a:ln w="9525">
            <a:noFill/>
          </a:ln>
        </p:spPr>
        <p:txBody>
          <a:bodyPr wrap="square">
            <a:spAutoFit/>
          </a:bodyPr>
          <a:lstStyle/>
          <a:p>
            <a:r>
              <a:rPr lang="zh-CN" sz="2800" b="0" dirty="0">
                <a:ea typeface="宋体" panose="02010600030101010101" pitchFamily="2" charset="-122"/>
              </a:rPr>
              <a:t>【例</a:t>
            </a:r>
            <a:r>
              <a:rPr lang="en-US" altLang="zh-CN" sz="2800" b="0" dirty="0">
                <a:ea typeface="宋体" panose="02010600030101010101" pitchFamily="2" charset="-122"/>
              </a:rPr>
              <a:t>7.4</a:t>
            </a:r>
            <a:r>
              <a:rPr lang="zh-CN" sz="2800" b="0" dirty="0">
                <a:ea typeface="宋体" panose="02010600030101010101" pitchFamily="2" charset="-122"/>
              </a:rPr>
              <a:t>】某显示器的分辨率为</a:t>
            </a:r>
            <a:r>
              <a:rPr lang="en-US" sz="2800" b="0" dirty="0">
                <a:latin typeface="Times New Roman" panose="02020603050405020304" pitchFamily="18" charset="0"/>
                <a:ea typeface="新宋体" panose="02010609030101010101" charset="-122"/>
              </a:rPr>
              <a:t>1024</a:t>
            </a:r>
            <a:r>
              <a:rPr lang="en-US" sz="2800" b="0" dirty="0">
                <a:latin typeface="Arial" panose="020B0604020202020204" pitchFamily="34" charset="0"/>
                <a:ea typeface="新宋体" panose="02010609030101010101" charset="-122"/>
              </a:rPr>
              <a:t>×</a:t>
            </a:r>
            <a:r>
              <a:rPr lang="en-US" sz="2800" b="0" dirty="0">
                <a:latin typeface="Times New Roman" panose="02020603050405020304" pitchFamily="18" charset="0"/>
                <a:ea typeface="新宋体" panose="02010609030101010101" charset="-122"/>
              </a:rPr>
              <a:t>768</a:t>
            </a:r>
            <a:r>
              <a:rPr lang="zh-CN" sz="2800" b="0" dirty="0">
                <a:ea typeface="宋体" panose="02010600030101010101" pitchFamily="2" charset="-122"/>
              </a:rPr>
              <a:t>像素，每个像素有</a:t>
            </a:r>
            <a:r>
              <a:rPr lang="en-US" sz="2800" b="0" dirty="0">
                <a:solidFill>
                  <a:srgbClr val="FF0000"/>
                </a:solidFill>
                <a:latin typeface="Times New Roman" panose="02020603050405020304" pitchFamily="18" charset="0"/>
                <a:ea typeface="新宋体" panose="02010609030101010101" charset="-122"/>
              </a:rPr>
              <a:t>238</a:t>
            </a:r>
            <a:r>
              <a:rPr lang="zh-CN" sz="2800" b="0" dirty="0">
                <a:solidFill>
                  <a:srgbClr val="FF0000"/>
                </a:solidFill>
                <a:ea typeface="宋体" panose="02010600030101010101" pitchFamily="2" charset="-122"/>
              </a:rPr>
              <a:t>种颜色</a:t>
            </a:r>
            <a:r>
              <a:rPr lang="zh-CN" sz="2800" b="0" dirty="0">
                <a:ea typeface="宋体" panose="02010600030101010101" pitchFamily="2" charset="-122"/>
              </a:rPr>
              <a:t>，刷新频率为</a:t>
            </a:r>
            <a:r>
              <a:rPr lang="en-US" sz="2800" b="0" dirty="0">
                <a:latin typeface="Times New Roman" panose="02020603050405020304" pitchFamily="18" charset="0"/>
                <a:ea typeface="新宋体" panose="02010609030101010101" charset="-122"/>
              </a:rPr>
              <a:t>75HZ</a:t>
            </a:r>
            <a:r>
              <a:rPr lang="zh-CN" sz="2800" b="0" dirty="0">
                <a:ea typeface="宋体" panose="02010600030101010101" pitchFamily="2" charset="-122"/>
              </a:rPr>
              <a:t>。</a:t>
            </a:r>
            <a:r>
              <a:rPr lang="en-US" sz="2800" b="0" dirty="0">
                <a:latin typeface="Times New Roman" panose="02020603050405020304" pitchFamily="18" charset="0"/>
                <a:ea typeface="新宋体" panose="02010609030101010101" charset="-122"/>
              </a:rPr>
              <a:t>1</a:t>
            </a:r>
            <a:r>
              <a:rPr lang="zh-CN" sz="2800" b="0" dirty="0">
                <a:ea typeface="宋体" panose="02010600030101010101" pitchFamily="2" charset="-122"/>
              </a:rPr>
              <a:t>）刷新存储器</a:t>
            </a:r>
            <a:r>
              <a:rPr lang="en-US" sz="2800" b="0" dirty="0">
                <a:latin typeface="Times New Roman" panose="02020603050405020304" pitchFamily="18" charset="0"/>
                <a:ea typeface="新宋体" panose="02010609030101010101" charset="-122"/>
              </a:rPr>
              <a:t>VRAM</a:t>
            </a:r>
            <a:r>
              <a:rPr lang="zh-CN" sz="2800" b="0" dirty="0">
                <a:ea typeface="宋体" panose="02010600030101010101" pitchFamily="2" charset="-122"/>
              </a:rPr>
              <a:t>存放什么信息？</a:t>
            </a:r>
            <a:r>
              <a:rPr lang="en-US" sz="2800" b="0" dirty="0">
                <a:latin typeface="Times New Roman" panose="02020603050405020304" pitchFamily="18" charset="0"/>
                <a:ea typeface="新宋体" panose="02010609030101010101" charset="-122"/>
              </a:rPr>
              <a:t>2</a:t>
            </a:r>
            <a:r>
              <a:rPr lang="zh-CN" sz="2800" b="0" dirty="0">
                <a:ea typeface="宋体" panose="02010600030101010101" pitchFamily="2" charset="-122"/>
              </a:rPr>
              <a:t>）计算该显示器</a:t>
            </a:r>
            <a:r>
              <a:rPr lang="zh-CN" altLang="en-US" sz="2800" b="0" dirty="0">
                <a:latin typeface="Times New Roman" panose="02020603050405020304" pitchFamily="18" charset="0"/>
                <a:ea typeface="新宋体" panose="02010609030101010101" charset="-122"/>
              </a:rPr>
              <a:t>刷新存储器</a:t>
            </a:r>
            <a:r>
              <a:rPr lang="zh-CN" sz="2800" b="0" dirty="0">
                <a:ea typeface="宋体" panose="02010600030101010101" pitchFamily="2" charset="-122"/>
              </a:rPr>
              <a:t>容量。</a:t>
            </a:r>
            <a:r>
              <a:rPr lang="en-US" sz="2800" b="0" dirty="0">
                <a:latin typeface="Times New Roman" panose="02020603050405020304" pitchFamily="18" charset="0"/>
                <a:ea typeface="新宋体" panose="02010609030101010101" charset="-122"/>
              </a:rPr>
              <a:t>3</a:t>
            </a:r>
            <a:r>
              <a:rPr lang="zh-CN" sz="2800" b="0" dirty="0">
                <a:ea typeface="宋体" panose="02010600030101010101" pitchFamily="2" charset="-122"/>
              </a:rPr>
              <a:t>）计算该显示器</a:t>
            </a:r>
            <a:r>
              <a:rPr lang="en-US" sz="2800" b="0" dirty="0">
                <a:latin typeface="Times New Roman" panose="02020603050405020304" pitchFamily="18" charset="0"/>
                <a:ea typeface="新宋体" panose="02010609030101010101" charset="-122"/>
              </a:rPr>
              <a:t>VRAM</a:t>
            </a:r>
            <a:r>
              <a:rPr lang="zh-CN" sz="2800" b="0" dirty="0">
                <a:ea typeface="宋体" panose="02010600030101010101" pitchFamily="2" charset="-122"/>
              </a:rPr>
              <a:t>的传输带宽（回归和消隐时间忽略不计）。</a:t>
            </a:r>
            <a:endParaRPr lang="zh-CN" altLang="en-US" sz="2800" dirty="0">
              <a:ea typeface="新宋体" panose="02010609030101010101" charset="-122"/>
            </a:endParaRPr>
          </a:p>
        </p:txBody>
      </p:sp>
      <p:sp>
        <p:nvSpPr>
          <p:cNvPr id="4" name="文本框 3"/>
          <p:cNvSpPr txBox="1"/>
          <p:nvPr/>
        </p:nvSpPr>
        <p:spPr>
          <a:xfrm>
            <a:off x="492125" y="2870835"/>
            <a:ext cx="7555230" cy="460375"/>
          </a:xfrm>
          <a:prstGeom prst="rect">
            <a:avLst/>
          </a:prstGeom>
          <a:noFill/>
        </p:spPr>
        <p:txBody>
          <a:bodyPr wrap="square" rtlCol="0" anchor="t">
            <a:spAutoFit/>
          </a:bodyPr>
          <a:lstStyle/>
          <a:p>
            <a:r>
              <a:rPr lang="en-US" b="0">
                <a:ea typeface="新宋体" panose="02010609030101010101" charset="-122"/>
                <a:sym typeface="+mn-ea"/>
              </a:rPr>
              <a:t>1</a:t>
            </a:r>
            <a:r>
              <a:rPr lang="zh-CN" b="0">
                <a:ea typeface="宋体" panose="02010600030101010101" pitchFamily="2" charset="-122"/>
                <a:sym typeface="+mn-ea"/>
              </a:rPr>
              <a:t>）刷新存储器</a:t>
            </a:r>
            <a:r>
              <a:rPr lang="en-US" b="0">
                <a:ea typeface="新宋体" panose="02010609030101010101" charset="-122"/>
                <a:sym typeface="+mn-ea"/>
              </a:rPr>
              <a:t>VRAM</a:t>
            </a:r>
            <a:r>
              <a:rPr lang="zh-CN" b="0">
                <a:ea typeface="宋体" panose="02010600030101010101" pitchFamily="2" charset="-122"/>
                <a:sym typeface="+mn-ea"/>
              </a:rPr>
              <a:t>存放正在显示的一幅图像信息</a:t>
            </a:r>
          </a:p>
        </p:txBody>
      </p:sp>
      <p:sp>
        <p:nvSpPr>
          <p:cNvPr id="5" name="文本框 4"/>
          <p:cNvSpPr txBox="1"/>
          <p:nvPr/>
        </p:nvSpPr>
        <p:spPr>
          <a:xfrm>
            <a:off x="492125" y="3396615"/>
            <a:ext cx="7555230" cy="460375"/>
          </a:xfrm>
          <a:prstGeom prst="rect">
            <a:avLst/>
          </a:prstGeom>
          <a:noFill/>
        </p:spPr>
        <p:txBody>
          <a:bodyPr wrap="square" rtlCol="0" anchor="t">
            <a:spAutoFit/>
          </a:bodyPr>
          <a:lstStyle/>
          <a:p>
            <a:r>
              <a:rPr lang="en-US" b="0">
                <a:ea typeface="新宋体" panose="02010609030101010101" charset="-122"/>
                <a:sym typeface="+mn-ea"/>
              </a:rPr>
              <a:t>2</a:t>
            </a:r>
            <a:r>
              <a:rPr lang="zh-CN" b="0">
                <a:ea typeface="宋体" panose="02010600030101010101" pitchFamily="2" charset="-122"/>
                <a:sym typeface="+mn-ea"/>
              </a:rPr>
              <a:t>）</a:t>
            </a:r>
            <a:r>
              <a:rPr lang="en-US" b="0">
                <a:ea typeface="宋体" panose="02010600030101010101" pitchFamily="2" charset="-122"/>
                <a:sym typeface="+mn-ea"/>
              </a:rPr>
              <a:t>1024</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768</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1B=786432B</a:t>
            </a:r>
          </a:p>
        </p:txBody>
      </p:sp>
      <p:sp>
        <p:nvSpPr>
          <p:cNvPr id="6" name="文本框 5"/>
          <p:cNvSpPr txBox="1"/>
          <p:nvPr/>
        </p:nvSpPr>
        <p:spPr>
          <a:xfrm>
            <a:off x="492125" y="3921760"/>
            <a:ext cx="7555230" cy="460375"/>
          </a:xfrm>
          <a:prstGeom prst="rect">
            <a:avLst/>
          </a:prstGeom>
          <a:noFill/>
        </p:spPr>
        <p:txBody>
          <a:bodyPr wrap="square" rtlCol="0" anchor="t">
            <a:spAutoFit/>
          </a:bodyPr>
          <a:lstStyle/>
          <a:p>
            <a:r>
              <a:rPr lang="en-US" b="0">
                <a:ea typeface="新宋体" panose="02010609030101010101" charset="-122"/>
                <a:sym typeface="+mn-ea"/>
              </a:rPr>
              <a:t>3</a:t>
            </a:r>
            <a:r>
              <a:rPr lang="zh-CN" b="0">
                <a:ea typeface="宋体" panose="02010600030101010101" pitchFamily="2" charset="-122"/>
                <a:sym typeface="+mn-ea"/>
              </a:rPr>
              <a:t>）</a:t>
            </a:r>
            <a:r>
              <a:rPr lang="en-US" b="0">
                <a:ea typeface="宋体" panose="02010600030101010101" pitchFamily="2" charset="-122"/>
                <a:sym typeface="+mn-ea"/>
              </a:rPr>
              <a:t>1024</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768</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1B</a:t>
            </a:r>
            <a:r>
              <a:rPr lang="en-US" b="0">
                <a:latin typeface="Arial" panose="020B0604020202020204" pitchFamily="34" charset="0"/>
                <a:ea typeface="宋体" panose="02010600030101010101" pitchFamily="2" charset="-122"/>
                <a:sym typeface="+mn-ea"/>
              </a:rPr>
              <a:t>×</a:t>
            </a:r>
            <a:r>
              <a:rPr lang="en-US" b="0">
                <a:ea typeface="宋体" panose="02010600030101010101" pitchFamily="2" charset="-122"/>
                <a:sym typeface="+mn-ea"/>
              </a:rPr>
              <a:t>75Hz=58982400B/S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642938" y="214313"/>
            <a:ext cx="7772400" cy="65881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外围设备概述</a:t>
            </a:r>
          </a:p>
        </p:txBody>
      </p:sp>
      <p:sp>
        <p:nvSpPr>
          <p:cNvPr id="362499" name="Rectangle 3"/>
          <p:cNvSpPr>
            <a:spLocks noGrp="1" noChangeArrowheads="1"/>
          </p:cNvSpPr>
          <p:nvPr>
            <p:ph idx="1"/>
          </p:nvPr>
        </p:nvSpPr>
        <p:spPr>
          <a:xfrm>
            <a:off x="571500" y="857250"/>
            <a:ext cx="7772400" cy="57864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30000"/>
              </a:spcBef>
              <a:spcAft>
                <a:spcPct val="20000"/>
              </a:spcAft>
              <a:buClrTx/>
              <a:buSzTx/>
              <a:buFontTx/>
              <a:buBlip>
                <a:blip r:embed="rId2"/>
              </a:buBlip>
              <a:defRPr/>
            </a:pPr>
            <a:r>
              <a:rPr kumimoji="1" lang="zh-CN" altLang="en-US"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外围设备的一般功能：</a:t>
            </a:r>
            <a:endParaRPr kumimoji="1" lang="en-US" altLang="zh-CN"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30000"/>
              </a:spcBef>
              <a:spcAft>
                <a:spcPct val="20000"/>
              </a:spcAft>
              <a:buClrTx/>
              <a:buSzTx/>
              <a:buFontTx/>
              <a:buNone/>
              <a:defRPr/>
            </a:pPr>
            <a:r>
              <a:rPr kumimoji="1" lang="zh-CN" altLang="en-US" sz="3200" b="0"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            </a:t>
            </a: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cs typeface="+mn-cs"/>
              </a:rPr>
              <a:t>在计算机和其他机器之间，以及计算机与用户之间提供联系。</a:t>
            </a:r>
          </a:p>
          <a:p>
            <a:pPr marL="342900" marR="0" lvl="0" indent="-342900" algn="l" defTabSz="914400" rtl="0" eaLnBrk="1" fontAlgn="base" latinLnBrk="0" hangingPunct="1">
              <a:lnSpc>
                <a:spcPct val="90000"/>
              </a:lnSpc>
              <a:spcBef>
                <a:spcPct val="30000"/>
              </a:spcBef>
              <a:spcAft>
                <a:spcPct val="20000"/>
              </a:spcAft>
              <a:buClrTx/>
              <a:buSzTx/>
              <a:buFontTx/>
              <a:buBlip>
                <a:blip r:embed="rId2"/>
              </a:buBlip>
              <a:defRPr/>
            </a:pPr>
            <a:r>
              <a:rPr kumimoji="1" lang="zh-CN" altLang="en-US" sz="32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外围设备的基本组成：</a:t>
            </a:r>
          </a:p>
          <a:p>
            <a:pPr marL="742950" marR="0" lvl="1" indent="-285750" algn="l" defTabSz="914400" rtl="0" eaLnBrk="1" fontAlgn="base" latinLnBrk="0" hangingPunct="1">
              <a:lnSpc>
                <a:spcPct val="90000"/>
              </a:lnSpc>
              <a:spcBef>
                <a:spcPct val="20000"/>
              </a:spcBef>
              <a:spcAft>
                <a:spcPct val="10000"/>
              </a:spcAft>
              <a:buClrTx/>
              <a:buSzTx/>
              <a:buFontTx/>
              <a:buBlip>
                <a:blip r:embed="rId3"/>
              </a:buBlip>
              <a:defRPr/>
            </a:pPr>
            <a: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highlight>
                  <a:srgbClr val="FFFF00"/>
                </a:highlight>
                <a:uLnTx/>
                <a:uFillTx/>
                <a:latin typeface="Arial" panose="020B0604020202020204" pitchFamily="34" charset="0"/>
              </a:rPr>
              <a:t>存储介质</a:t>
            </a:r>
            <a: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rPr>
              <a:t>：</a:t>
            </a: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具有保存信息的物理特征（</a:t>
            </a:r>
            <a:r>
              <a:rPr kumimoji="1" lang="zh-CN" altLang="en-US" sz="2800" b="0"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例如，磁盘</a:t>
            </a: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 。</a:t>
            </a:r>
          </a:p>
          <a:p>
            <a:pPr marL="742950" marR="0" lvl="1" indent="-285750" algn="l" defTabSz="914400" rtl="0" eaLnBrk="1" fontAlgn="base" latinLnBrk="0" hangingPunct="1">
              <a:lnSpc>
                <a:spcPct val="90000"/>
              </a:lnSpc>
              <a:spcBef>
                <a:spcPct val="20000"/>
              </a:spcBef>
              <a:spcAft>
                <a:spcPct val="10000"/>
              </a:spcAft>
              <a:buClrTx/>
              <a:buSzTx/>
              <a:buFontTx/>
              <a:buBlip>
                <a:blip r:embed="rId3"/>
              </a:buBlip>
              <a:defRPr/>
            </a:pPr>
            <a: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highlight>
                  <a:srgbClr val="FFFF00"/>
                </a:highlight>
                <a:uLnTx/>
                <a:uFillTx/>
                <a:latin typeface="Arial" panose="020B0604020202020204" pitchFamily="34" charset="0"/>
              </a:rPr>
              <a:t>驱动装置</a:t>
            </a:r>
            <a: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rPr>
              <a:t>：</a:t>
            </a: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用于移动存储介质（</a:t>
            </a:r>
            <a:r>
              <a:rPr kumimoji="1" lang="zh-CN" altLang="en-US" sz="2800" b="0"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例如，磁盘设备中用于转动磁盘并进行定位</a:t>
            </a: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a:t>
            </a:r>
          </a:p>
          <a:p>
            <a:pPr marL="742950" marR="0" lvl="1" indent="-285750" algn="l" defTabSz="914400" rtl="0" eaLnBrk="1" fontAlgn="base" latinLnBrk="0" hangingPunct="1">
              <a:lnSpc>
                <a:spcPct val="90000"/>
              </a:lnSpc>
              <a:spcBef>
                <a:spcPct val="20000"/>
              </a:spcBef>
              <a:spcAft>
                <a:spcPct val="10000"/>
              </a:spcAft>
              <a:buClrTx/>
              <a:buSzTx/>
              <a:buFontTx/>
              <a:buBlip>
                <a:blip r:embed="rId3"/>
              </a:buBlip>
              <a:defRPr/>
            </a:pPr>
            <a: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highlight>
                  <a:srgbClr val="FFFF00"/>
                </a:highlight>
                <a:uLnTx/>
                <a:uFillTx/>
                <a:latin typeface="Arial" panose="020B0604020202020204" pitchFamily="34" charset="0"/>
              </a:rPr>
              <a:t>控制电路</a:t>
            </a:r>
            <a:r>
              <a:rPr kumimoji="1"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rPr>
              <a:t>：</a:t>
            </a: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向存储介质发送数据或从存储介质接受数据（</a:t>
            </a:r>
            <a:r>
              <a:rPr kumimoji="1" lang="zh-CN" altLang="en-US" sz="2800" b="0"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例如，磁盘读出时，控制电路把盘上用磁化元形式表示的信息转换成计算机所需要的电信号</a:t>
            </a: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3</a:t>
            </a:fld>
            <a:endParaRPr lang="en-US" altLang="zh-CN" sz="1400" b="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外围设备的分类</a:t>
            </a:r>
          </a:p>
        </p:txBody>
      </p:sp>
      <p:pic>
        <p:nvPicPr>
          <p:cNvPr id="5124" name="Picture 5" descr="C:\Documents and Settings\Administrator\Application Data\Tencent\Users\68046508\QQ\WinTemp\RichOle\B[OFXEKMAJ}2P6V@9)EQRWQ.jpg"/>
          <p:cNvPicPr>
            <a:picLocks noChangeAspect="1"/>
          </p:cNvPicPr>
          <p:nvPr/>
        </p:nvPicPr>
        <p:blipFill>
          <a:blip r:embed="rId2"/>
          <a:stretch>
            <a:fillRect/>
          </a:stretch>
        </p:blipFill>
        <p:spPr>
          <a:xfrm>
            <a:off x="1571625" y="1214438"/>
            <a:ext cx="5786438" cy="531495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4</a:t>
            </a:fld>
            <a:endParaRPr lang="en-US" altLang="zh-CN" sz="1400" b="0" dirty="0">
              <a:ea typeface="宋体" panose="02010600030101010101" pitchFamily="2" charset="-122"/>
            </a:endParaRPr>
          </a:p>
        </p:txBody>
      </p:sp>
      <p:graphicFrame>
        <p:nvGraphicFramePr>
          <p:cNvPr id="4" name="对象 3">
            <a:hlinkClick r:id="rId3" action="ppaction://hlinkfile"/>
          </p:cNvPr>
          <p:cNvGraphicFramePr>
            <a:graphicFrameLocks noChangeAspect="1"/>
          </p:cNvGraphicFramePr>
          <p:nvPr/>
        </p:nvGraphicFramePr>
        <p:xfrm>
          <a:off x="7691120" y="5048250"/>
          <a:ext cx="530225" cy="579120"/>
        </p:xfrm>
        <a:graphic>
          <a:graphicData uri="http://schemas.openxmlformats.org/presentationml/2006/ole">
            <mc:AlternateContent xmlns:mc="http://schemas.openxmlformats.org/markup-compatibility/2006">
              <mc:Choice xmlns:v="urn:schemas-microsoft-com:vml" Requires="v">
                <p:oleObj r:id="rId4" imgW="647700" imgH="723900" progId="Package">
                  <p:embed/>
                </p:oleObj>
              </mc:Choice>
              <mc:Fallback>
                <p:oleObj r:id="rId4" imgW="647700" imgH="723900" progId="Package">
                  <p:embed/>
                  <p:pic>
                    <p:nvPicPr>
                      <p:cNvPr id="0" name="图片 1024"/>
                      <p:cNvPicPr/>
                      <p:nvPr/>
                    </p:nvPicPr>
                    <p:blipFill>
                      <a:blip r:embed="rId5"/>
                      <a:stretch>
                        <a:fillRect/>
                      </a:stretch>
                    </p:blipFill>
                    <p:spPr>
                      <a:xfrm>
                        <a:off x="7691120" y="5048250"/>
                        <a:ext cx="530225" cy="57912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外存储器</a:t>
            </a:r>
          </a:p>
        </p:txBody>
      </p:sp>
      <p:sp>
        <p:nvSpPr>
          <p:cNvPr id="37376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30000"/>
              </a:spcBef>
              <a:spcAft>
                <a:spcPct val="20000"/>
              </a:spcAft>
              <a:buClrTx/>
              <a:buSzTx/>
              <a:buFontTx/>
              <a:buBlip>
                <a:blip r:embed="rId2"/>
              </a:buBlip>
              <a:defRPr/>
            </a:pPr>
            <a:r>
              <a:rPr kumimoji="1" lang="zh-CN" altLang="en-US" sz="36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cs typeface="+mn-cs"/>
              </a:rPr>
              <a:t>一、磁盘存储设备及发展</a:t>
            </a:r>
          </a:p>
          <a:p>
            <a:pPr marL="342900" marR="0" lvl="0" indent="-342900" algn="l" defTabSz="914400" rtl="0" eaLnBrk="1" fontAlgn="base" latinLnBrk="0" hangingPunct="1">
              <a:lnSpc>
                <a:spcPct val="100000"/>
              </a:lnSpc>
              <a:spcBef>
                <a:spcPct val="30000"/>
              </a:spcBef>
              <a:spcAft>
                <a:spcPct val="20000"/>
              </a:spcAft>
              <a:buClrTx/>
              <a:buSzTx/>
              <a:buFontTx/>
              <a:buBlip>
                <a:blip r:embed="rId2"/>
              </a:buBlip>
              <a:defRPr/>
            </a:pPr>
            <a:r>
              <a:rPr kumimoji="1" lang="zh-CN" altLang="en-US" sz="36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cs typeface="+mn-cs"/>
              </a:rPr>
              <a:t>二、磁带存储器</a:t>
            </a:r>
          </a:p>
          <a:p>
            <a:pPr marL="342900" marR="0" lvl="0" indent="-342900" algn="l" defTabSz="914400" rtl="0" eaLnBrk="1" fontAlgn="base" latinLnBrk="0" hangingPunct="1">
              <a:lnSpc>
                <a:spcPct val="100000"/>
              </a:lnSpc>
              <a:spcBef>
                <a:spcPct val="30000"/>
              </a:spcBef>
              <a:spcAft>
                <a:spcPct val="20000"/>
              </a:spcAft>
              <a:buClrTx/>
              <a:buSzTx/>
              <a:buFontTx/>
              <a:buBlip>
                <a:blip r:embed="rId2"/>
              </a:buBlip>
              <a:defRPr/>
            </a:pPr>
            <a:r>
              <a:rPr kumimoji="1" lang="zh-CN" altLang="en-US" sz="36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cs typeface="+mn-cs"/>
              </a:rPr>
              <a:t>三、光盘存储器</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5</a:t>
            </a:fld>
            <a:endParaRPr lang="en-US" altLang="zh-CN" sz="1400" b="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642938" y="285750"/>
            <a:ext cx="7772400" cy="65881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一、磁盘存储器</a:t>
            </a:r>
          </a:p>
        </p:txBody>
      </p:sp>
      <p:sp>
        <p:nvSpPr>
          <p:cNvPr id="363523" name="Rectangle 3"/>
          <p:cNvSpPr>
            <a:spLocks noGrp="1" noChangeArrowheads="1"/>
          </p:cNvSpPr>
          <p:nvPr>
            <p:ph idx="1"/>
          </p:nvPr>
        </p:nvSpPr>
        <p:spPr>
          <a:xfrm>
            <a:off x="571500" y="1000125"/>
            <a:ext cx="7994650" cy="5500688"/>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30000"/>
              </a:spcBef>
              <a:spcAft>
                <a:spcPct val="20000"/>
              </a:spcAft>
              <a:buClrTx/>
              <a:buSzTx/>
              <a:buFontTx/>
              <a:buBlip>
                <a:blip r:embed="rId2"/>
              </a:buBlip>
              <a:defRPr/>
            </a:pP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磁盘分为</a:t>
            </a:r>
            <a:r>
              <a:rPr kumimoji="1" lang="zh-CN" altLang="en-US" sz="2800" b="1" i="0" u="none" strike="noStrike" kern="0" cap="none" spc="0" normalizeH="0" baseline="0" noProof="0" dirty="0">
                <a:ln>
                  <a:noFill/>
                </a:ln>
                <a:solidFill>
                  <a:srgbClr val="008000"/>
                </a:solidFill>
                <a:effectLst>
                  <a:outerShdw blurRad="38100" dist="38100" dir="2700000" algn="tl">
                    <a:srgbClr val="C0C0C0"/>
                  </a:outerShdw>
                </a:effectLst>
                <a:highlight>
                  <a:srgbClr val="FFFF00"/>
                </a:highlight>
                <a:uLnTx/>
                <a:uFillTx/>
                <a:latin typeface="+mn-lt"/>
                <a:cs typeface="+mn-cs"/>
              </a:rPr>
              <a:t>软磁盘存储器</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highlight>
                  <a:srgbClr val="FFFF00"/>
                </a:highlight>
                <a:uLnTx/>
                <a:uFillTx/>
                <a:latin typeface="+mn-lt"/>
                <a:cs typeface="+mn-cs"/>
              </a:rPr>
              <a:t>和</a:t>
            </a:r>
            <a:r>
              <a:rPr kumimoji="1" lang="zh-CN" altLang="en-US" sz="2800" b="1" i="0" u="none" strike="noStrike" kern="0" cap="none" spc="0" normalizeH="0" baseline="0" noProof="0" dirty="0">
                <a:ln>
                  <a:noFill/>
                </a:ln>
                <a:solidFill>
                  <a:srgbClr val="008000"/>
                </a:solidFill>
                <a:effectLst>
                  <a:outerShdw blurRad="38100" dist="38100" dir="2700000" algn="tl">
                    <a:srgbClr val="C0C0C0"/>
                  </a:outerShdw>
                </a:effectLst>
                <a:highlight>
                  <a:srgbClr val="FFFF00"/>
                </a:highlight>
                <a:uLnTx/>
                <a:uFillTx/>
                <a:latin typeface="+mn-lt"/>
                <a:cs typeface="+mn-cs"/>
              </a:rPr>
              <a:t>硬磁盘存储器</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a:t>
            </a:r>
            <a:endParaRPr kumimoji="1" lang="en-US" altLang="zh-CN"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80000"/>
              </a:lnSpc>
              <a:spcBef>
                <a:spcPct val="30000"/>
              </a:spcBef>
              <a:spcAft>
                <a:spcPct val="20000"/>
              </a:spcAft>
              <a:buClrTx/>
              <a:buSzTx/>
              <a:buFontTx/>
              <a:buBlip>
                <a:blip r:embed="rId2"/>
              </a:buBlip>
              <a:defRPr/>
            </a:pP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磁盘特点：</a:t>
            </a:r>
          </a:p>
          <a:p>
            <a:pPr marL="742950" marR="0" lvl="1" indent="-285750" algn="l" defTabSz="914400" rtl="0" eaLnBrk="1" fontAlgn="base" latinLnBrk="0" hangingPunct="1">
              <a:lnSpc>
                <a:spcPct val="80000"/>
              </a:lnSpc>
              <a:spcBef>
                <a:spcPct val="20000"/>
              </a:spcBef>
              <a:spcAft>
                <a:spcPct val="10000"/>
              </a:spcAft>
              <a:buClrTx/>
              <a:buSzTx/>
              <a:buFontTx/>
              <a:buBlip>
                <a:blip r:embed="rId3"/>
              </a:buBlip>
              <a:defRPr/>
            </a:pP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是微型计算机系统中最重要的</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rPr>
              <a:t>外部存储器</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a:t>
            </a:r>
          </a:p>
          <a:p>
            <a:pPr marL="742950" marR="0" lvl="1" indent="-285750" algn="l" defTabSz="914400" rtl="0" eaLnBrk="1" fontAlgn="base" latinLnBrk="0" hangingPunct="1">
              <a:lnSpc>
                <a:spcPct val="80000"/>
              </a:lnSpc>
              <a:spcBef>
                <a:spcPct val="20000"/>
              </a:spcBef>
              <a:spcAft>
                <a:spcPct val="10000"/>
              </a:spcAft>
              <a:buClrTx/>
              <a:buSzTx/>
              <a:buFontTx/>
              <a:buBlip>
                <a:blip r:embed="rId3"/>
              </a:buBlip>
              <a:defRPr/>
            </a:pP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同时它又是重要的</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rPr>
              <a:t>输入输出设备</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，它即可作为输入设备，又可作为输出设备。</a:t>
            </a:r>
          </a:p>
          <a:p>
            <a:pPr marL="742950" marR="0" lvl="1" indent="-285750" algn="l" defTabSz="914400" rtl="0" eaLnBrk="1" fontAlgn="base" latinLnBrk="0" hangingPunct="1">
              <a:lnSpc>
                <a:spcPct val="80000"/>
              </a:lnSpc>
              <a:spcBef>
                <a:spcPct val="20000"/>
              </a:spcBef>
              <a:spcAft>
                <a:spcPct val="10000"/>
              </a:spcAft>
              <a:buClrTx/>
              <a:buSzTx/>
              <a:buFontTx/>
              <a:buBlip>
                <a:blip r:embed="rId3"/>
              </a:buBlip>
              <a:defRPr/>
            </a:pP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磁盘属于</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rPr>
              <a:t>磁表面存储设备</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。它的信息存储是一种电磁转换过程，它是通过磁头与磁盘片的相对运动来实现。</a:t>
            </a:r>
          </a:p>
          <a:p>
            <a:pPr marL="342900" marR="0" lvl="0" indent="-342900" algn="l" defTabSz="914400" rtl="0" eaLnBrk="1" fontAlgn="base" latinLnBrk="0" hangingPunct="1">
              <a:lnSpc>
                <a:spcPct val="80000"/>
              </a:lnSpc>
              <a:spcBef>
                <a:spcPct val="30000"/>
              </a:spcBef>
              <a:spcAft>
                <a:spcPct val="20000"/>
              </a:spcAft>
              <a:buClrTx/>
              <a:buSzTx/>
              <a:buFontTx/>
              <a:buBlip>
                <a:blip r:embed="rId2"/>
              </a:buBlip>
              <a:defRPr/>
            </a:pP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磁盘优点：</a:t>
            </a:r>
          </a:p>
          <a:p>
            <a:pPr marL="742950" marR="0" lvl="1" indent="-285750" algn="l" defTabSz="914400" rtl="0" eaLnBrk="1" fontAlgn="base" latinLnBrk="0" hangingPunct="1">
              <a:lnSpc>
                <a:spcPct val="80000"/>
              </a:lnSpc>
              <a:spcBef>
                <a:spcPct val="20000"/>
              </a:spcBef>
              <a:spcAft>
                <a:spcPct val="10000"/>
              </a:spcAft>
              <a:buClrTx/>
              <a:buSzTx/>
              <a:buFontTx/>
              <a:buBlip>
                <a:blip r:embed="rId3"/>
              </a:buBlip>
              <a:defRPr/>
            </a:pP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存储容量大，位价格低。</a:t>
            </a:r>
          </a:p>
          <a:p>
            <a:pPr marL="742950" marR="0" lvl="1" indent="-285750" algn="l" defTabSz="914400" rtl="0" eaLnBrk="1" fontAlgn="base" latinLnBrk="0" hangingPunct="1">
              <a:lnSpc>
                <a:spcPct val="80000"/>
              </a:lnSpc>
              <a:spcBef>
                <a:spcPct val="20000"/>
              </a:spcBef>
              <a:spcAft>
                <a:spcPct val="10000"/>
              </a:spcAft>
              <a:buClrTx/>
              <a:buSzTx/>
              <a:buFontTx/>
              <a:buBlip>
                <a:blip r:embed="rId3"/>
              </a:buBlip>
              <a:defRPr/>
            </a:pP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记录介质反复使用，信息长久保存。</a:t>
            </a:r>
          </a:p>
          <a:p>
            <a:pPr marL="742950" marR="0" lvl="1" indent="-285750" algn="l" defTabSz="914400" rtl="0" eaLnBrk="1" fontAlgn="base" latinLnBrk="0" hangingPunct="1">
              <a:lnSpc>
                <a:spcPct val="80000"/>
              </a:lnSpc>
              <a:spcBef>
                <a:spcPct val="20000"/>
              </a:spcBef>
              <a:spcAft>
                <a:spcPct val="10000"/>
              </a:spcAft>
              <a:buClrTx/>
              <a:buSzTx/>
              <a:buFontTx/>
              <a:buBlip>
                <a:blip r:embed="rId3"/>
              </a:buBlip>
              <a:defRPr/>
            </a:pP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属于非破坏性读出。</a:t>
            </a:r>
          </a:p>
          <a:p>
            <a:pPr marL="342900" marR="0" lvl="0" indent="-342900" algn="l" defTabSz="914400" rtl="0" eaLnBrk="1" fontAlgn="base" latinLnBrk="0" hangingPunct="1">
              <a:lnSpc>
                <a:spcPct val="80000"/>
              </a:lnSpc>
              <a:spcBef>
                <a:spcPct val="30000"/>
              </a:spcBef>
              <a:spcAft>
                <a:spcPct val="20000"/>
              </a:spcAft>
              <a:buClrTx/>
              <a:buSzTx/>
              <a:buFontTx/>
              <a:buBlip>
                <a:blip r:embed="rId2"/>
              </a:buBlip>
              <a:defRPr/>
            </a:pP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磁盘缺点：</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cs typeface="+mn-cs"/>
              </a:rPr>
              <a:t>存取速度较慢，功耗大，机械结构复杂，对工作环境要求高。</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6</a:t>
            </a:fld>
            <a:endParaRPr lang="en-US" altLang="zh-CN" sz="1400" b="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1</a:t>
            </a:r>
            <a:r>
              <a:rPr kumimoji="1" lang="zh-CN" altLang="en-US"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、硬磁盘存储器</a:t>
            </a:r>
          </a:p>
        </p:txBody>
      </p:sp>
      <p:sp>
        <p:nvSpPr>
          <p:cNvPr id="368643" name="Rectangle 3"/>
          <p:cNvSpPr>
            <a:spLocks noGrp="1" noChangeArrowheads="1"/>
          </p:cNvSpPr>
          <p:nvPr>
            <p:ph idx="1"/>
          </p:nvPr>
        </p:nvSpPr>
        <p:spPr>
          <a:xfrm>
            <a:off x="684530" y="1268730"/>
            <a:ext cx="7920355" cy="4979670"/>
          </a:xfrm>
        </p:spPr>
        <p:txBody>
          <a:bodyPr vert="horz" wrap="square" lIns="91440" tIns="45720" rIns="91440" bIns="45720" numCol="1" anchor="t" anchorCtr="0" compatLnSpc="1"/>
          <a:lstStyle/>
          <a:p>
            <a:pPr marL="179705" marR="0" lvl="0" indent="-179705" algn="l" defTabSz="914400" rtl="0" eaLnBrk="1" fontAlgn="base" latinLnBrk="0" hangingPunct="1">
              <a:lnSpc>
                <a:spcPct val="90000"/>
              </a:lnSpc>
              <a:spcBef>
                <a:spcPct val="20000"/>
              </a:spcBef>
              <a:spcAft>
                <a:spcPct val="0"/>
              </a:spcAft>
              <a:buClrTx/>
              <a:buSzTx/>
              <a:buFontTx/>
              <a:buBlip>
                <a:blip r:embed="rId2"/>
              </a:buBlip>
              <a:defRPr/>
            </a:pP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硬盘：也称固定盘。目前微型计算机中普遍使用了</a:t>
            </a: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3</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英寸和</a:t>
            </a: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5</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英寸硬盘，大都采用</a:t>
            </a:r>
            <a:r>
              <a:rPr kumimoji="1" lang="zh-CN" altLang="en-US" sz="2400" b="1" i="0" u="none" strike="noStrike" kern="0" cap="none" spc="0" normalizeH="0" baseline="0" noProof="0" dirty="0">
                <a:ln>
                  <a:noFill/>
                </a:ln>
                <a:solidFill>
                  <a:srgbClr val="FF0000"/>
                </a:solidFill>
                <a:effectLst>
                  <a:outerShdw blurRad="38100" dist="38100" dir="2700000" algn="tl">
                    <a:srgbClr val="C0C0C0"/>
                  </a:outerShdw>
                </a:effectLst>
                <a:highlight>
                  <a:srgbClr val="FFFF00"/>
                </a:highlight>
                <a:uLnTx/>
                <a:uFillTx/>
                <a:latin typeface="+mn-lt"/>
                <a:cs typeface="+mn-cs"/>
              </a:rPr>
              <a:t>温盘</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 </a:t>
            </a:r>
          </a:p>
          <a:p>
            <a:pPr marL="179705" marR="0" lvl="0" indent="-179705" algn="l" defTabSz="914400" rtl="0" eaLnBrk="1" fontAlgn="base" latinLnBrk="0" hangingPunct="1">
              <a:lnSpc>
                <a:spcPct val="90000"/>
              </a:lnSpc>
              <a:spcBef>
                <a:spcPct val="20000"/>
              </a:spcBef>
              <a:spcAft>
                <a:spcPct val="0"/>
              </a:spcAft>
              <a:buClrTx/>
              <a:buSzTx/>
              <a:buFontTx/>
              <a:buBlip>
                <a:blip r:embed="rId2"/>
              </a:buBlip>
              <a:defRPr/>
            </a:pP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温切斯特 （</a:t>
            </a:r>
            <a:r>
              <a:rPr kumimoji="1" lang="en-US" altLang="zh-CN" sz="2400" b="1" i="0" u="none" strike="noStrike" kern="0" cap="none" spc="0" normalizeH="0" baseline="0" noProof="0" dirty="0" err="1">
                <a:ln>
                  <a:noFill/>
                </a:ln>
                <a:solidFill>
                  <a:srgbClr val="0033CC"/>
                </a:solidFill>
                <a:effectLst>
                  <a:outerShdw blurRad="38100" dist="38100" dir="2700000" algn="tl">
                    <a:srgbClr val="C0C0C0"/>
                  </a:outerShdw>
                </a:effectLst>
                <a:uLnTx/>
                <a:uFillTx/>
                <a:latin typeface="+mn-lt"/>
                <a:cs typeface="+mn-cs"/>
              </a:rPr>
              <a:t>wenchester</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 技术</a:t>
            </a:r>
            <a:r>
              <a:rPr kumimoji="1"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cs typeface="+mn-cs"/>
              </a:rPr>
              <a:t>：</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将盘片和驱动器密封在外壳内，在盘片飞速旋转时，磁头靠空气垫浮在盘片上。</a:t>
            </a:r>
          </a:p>
          <a:p>
            <a:pPr marL="179705" marR="0" lvl="0" indent="-179705" algn="l" defTabSz="914400" rtl="0" eaLnBrk="1" fontAlgn="base" latinLnBrk="0" hangingPunct="1">
              <a:lnSpc>
                <a:spcPct val="90000"/>
              </a:lnSpc>
              <a:spcBef>
                <a:spcPct val="20000"/>
              </a:spcBef>
              <a:spcAft>
                <a:spcPct val="0"/>
              </a:spcAft>
              <a:buClrTx/>
              <a:buSzTx/>
              <a:buFontTx/>
              <a:buBlip>
                <a:blip r:embed="rId2"/>
              </a:buBlip>
              <a:defRPr/>
            </a:pP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硬盘的特点：</a:t>
            </a:r>
          </a:p>
          <a:p>
            <a:pPr marL="630555" marR="0" lvl="1" indent="-269875" algn="l" defTabSz="914400" rtl="0" eaLnBrk="1" fontAlgn="base" latinLnBrk="0" hangingPunct="1">
              <a:lnSpc>
                <a:spcPct val="90000"/>
              </a:lnSpc>
              <a:spcBef>
                <a:spcPct val="20000"/>
              </a:spcBef>
              <a:spcAft>
                <a:spcPct val="0"/>
              </a:spcAft>
              <a:buClrTx/>
              <a:buSzTx/>
              <a:buFontTx/>
              <a:buBlip>
                <a:blip r:embed="rId3"/>
              </a:buBlip>
              <a:defRPr/>
            </a:pP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优点：可靠性高，存储容量大，读写速度快，对环境要求不高。</a:t>
            </a:r>
          </a:p>
          <a:p>
            <a:pPr marL="630555" marR="0" lvl="1" indent="-269875" algn="l" defTabSz="914400" rtl="0" eaLnBrk="1" fontAlgn="base" latinLnBrk="0" hangingPunct="1">
              <a:lnSpc>
                <a:spcPct val="90000"/>
              </a:lnSpc>
              <a:spcBef>
                <a:spcPct val="20000"/>
              </a:spcBef>
              <a:spcAft>
                <a:spcPct val="0"/>
              </a:spcAft>
              <a:buClrTx/>
              <a:buSzTx/>
              <a:buFontTx/>
              <a:buBlip>
                <a:blip r:embed="rId3"/>
              </a:buBlip>
              <a:defRPr/>
            </a:pP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缺点：不便于携带，且工作时应避免振动。 </a:t>
            </a:r>
          </a:p>
          <a:p>
            <a:pPr marL="179705" marR="0" lvl="0" indent="-179705" algn="l" defTabSz="914400" rtl="0" eaLnBrk="1" fontAlgn="base" latinLnBrk="0" hangingPunct="1">
              <a:lnSpc>
                <a:spcPct val="90000"/>
              </a:lnSpc>
              <a:spcBef>
                <a:spcPct val="20000"/>
              </a:spcBef>
              <a:spcAft>
                <a:spcPct val="0"/>
              </a:spcAft>
              <a:buClrTx/>
              <a:buSzTx/>
              <a:buFontTx/>
              <a:buBlip>
                <a:blip r:embed="rId2"/>
              </a:buBlip>
              <a:defRPr/>
            </a:pP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硬盘盘片：按柱面、磁头号和扇区的格式组织信息。</a:t>
            </a:r>
          </a:p>
          <a:p>
            <a:pPr marL="179705" marR="0" lvl="0" indent="-179705" algn="l" defTabSz="914400" rtl="0" eaLnBrk="1" fontAlgn="base" latinLnBrk="0" hangingPunct="1">
              <a:lnSpc>
                <a:spcPct val="90000"/>
              </a:lnSpc>
              <a:spcBef>
                <a:spcPct val="20000"/>
              </a:spcBef>
              <a:spcAft>
                <a:spcPct val="0"/>
              </a:spcAft>
              <a:buClrTx/>
              <a:buSzTx/>
              <a:buFontTx/>
              <a:buBlip>
                <a:blip r:embed="rId2"/>
              </a:buBlip>
              <a:defRPr/>
            </a:pPr>
            <a:r>
              <a:rPr kumimoji="1" lang="zh-CN" altLang="en-US" sz="2400" b="1" i="0" u="none" strike="noStrike" kern="0" cap="none" spc="0" normalizeH="0" baseline="0" noProof="0" dirty="0">
                <a:ln>
                  <a:noFill/>
                </a:ln>
                <a:solidFill>
                  <a:srgbClr val="CC0000"/>
                </a:solidFill>
                <a:effectLst>
                  <a:outerShdw blurRad="38100" dist="38100" dir="2700000" algn="tl">
                    <a:srgbClr val="C0C0C0"/>
                  </a:outerShdw>
                </a:effectLst>
                <a:uLnTx/>
                <a:uFillTx/>
                <a:latin typeface="+mn-lt"/>
                <a:cs typeface="+mn-cs"/>
              </a:rPr>
              <a:t>硬盘接口</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：用得较多的是</a:t>
            </a: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IDE</a:t>
            </a:r>
            <a:r>
              <a:rPr kumimoji="1" lang="zh-CN"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a:t>
            </a:r>
            <a:r>
              <a:rPr lang="en-US" altLang="zh-CN" sz="2400" b="1" noProof="0" dirty="0">
                <a:ln>
                  <a:noFill/>
                </a:ln>
                <a:solidFill>
                  <a:schemeClr val="tx2"/>
                </a:solidFill>
                <a:uLnTx/>
                <a:uFillTx/>
                <a:sym typeface="+mn-ea"/>
              </a:rPr>
              <a:t>SATA</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和</a:t>
            </a: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SCSI</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接口。</a:t>
            </a: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IDE</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a:t>
            </a: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Integrated Drive Electronics</a:t>
            </a:r>
          </a:p>
          <a:p>
            <a:pPr marL="0" marR="0" lvl="0" indent="0" algn="l" defTabSz="914400" rtl="0" eaLnBrk="1" fontAlgn="base" latinLnBrk="0" hangingPunct="1">
              <a:lnSpc>
                <a:spcPct val="90000"/>
              </a:lnSpc>
              <a:spcBef>
                <a:spcPct val="20000"/>
              </a:spcBef>
              <a:spcAft>
                <a:spcPct val="0"/>
              </a:spcAft>
              <a:buClrTx/>
              <a:buSzTx/>
              <a:buFontTx/>
              <a:buNone/>
              <a:defRPr/>
            </a:pPr>
            <a:r>
              <a:rPr lang="en-US" altLang="zh-CN" sz="2400" b="1" noProof="0" dirty="0">
                <a:ln>
                  <a:noFill/>
                </a:ln>
                <a:solidFill>
                  <a:schemeClr val="tx2"/>
                </a:solidFill>
                <a:uLnTx/>
                <a:uFillTx/>
                <a:sym typeface="+mn-ea"/>
              </a:rPr>
              <a:t>SATA</a:t>
            </a:r>
            <a:r>
              <a:rPr lang="zh-CN" altLang="en-US" sz="2400" b="1" noProof="0" dirty="0">
                <a:ln>
                  <a:noFill/>
                </a:ln>
                <a:solidFill>
                  <a:schemeClr val="tx2"/>
                </a:solidFill>
                <a:uLnTx/>
                <a:uFillTx/>
                <a:sym typeface="+mn-ea"/>
              </a:rPr>
              <a:t>：</a:t>
            </a: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Serial ATA</a:t>
            </a:r>
          </a:p>
          <a:p>
            <a:pPr marL="0" marR="0" lvl="0" indent="0" algn="l" defTabSz="914400" rtl="0" eaLnBrk="1" fontAlgn="base" latinLnBrk="0" hangingPunct="1">
              <a:lnSpc>
                <a:spcPct val="90000"/>
              </a:lnSpc>
              <a:spcBef>
                <a:spcPct val="20000"/>
              </a:spcBef>
              <a:spcAft>
                <a:spcPct val="0"/>
              </a:spcAft>
              <a:buClrTx/>
              <a:buSzTx/>
              <a:buFontTx/>
              <a:buNone/>
              <a:defRPr/>
            </a:pP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SCSI</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a:t>
            </a: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Small Computer System Interface</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7</a:t>
            </a:fld>
            <a:endParaRPr lang="en-US" altLang="zh-CN" sz="1400" b="0"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p:cNvPicPr>
          <p:nvPr/>
        </p:nvPicPr>
        <p:blipFill>
          <a:blip r:embed="rId2"/>
          <a:stretch>
            <a:fillRect/>
          </a:stretch>
        </p:blipFill>
        <p:spPr>
          <a:xfrm>
            <a:off x="0" y="0"/>
            <a:ext cx="9144000" cy="61722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8</a:t>
            </a:fld>
            <a:endParaRPr lang="en-US" altLang="zh-CN" sz="1400" b="0" dirty="0">
              <a:ea typeface="宋体" panose="02010600030101010101" pitchFamily="2" charset="-122"/>
            </a:endParaRPr>
          </a:p>
        </p:txBody>
      </p:sp>
      <p:sp>
        <p:nvSpPr>
          <p:cNvPr id="4" name="文本框 3">
            <a:hlinkClick r:id="rId3" action="ppaction://hlinkfile"/>
          </p:cNvPr>
          <p:cNvSpPr txBox="1"/>
          <p:nvPr/>
        </p:nvSpPr>
        <p:spPr>
          <a:xfrm>
            <a:off x="7615555" y="4869180"/>
            <a:ext cx="1347470" cy="460375"/>
          </a:xfrm>
          <a:prstGeom prst="rect">
            <a:avLst/>
          </a:prstGeom>
          <a:noFill/>
        </p:spPr>
        <p:txBody>
          <a:bodyPr wrap="square" rtlCol="0" anchor="t">
            <a:spAutoFit/>
          </a:bodyPr>
          <a:lstStyle/>
          <a:p>
            <a:r>
              <a:rPr lang="zh-CN" altLang="en-US">
                <a:ea typeface="新宋体" panose="02010609030101010101" charset="-122"/>
              </a:rPr>
              <a:t>7.5.swf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p:cNvPicPr>
          <p:nvPr/>
        </p:nvPicPr>
        <p:blipFill>
          <a:blip r:embed="rId2"/>
          <a:stretch>
            <a:fillRect/>
          </a:stretch>
        </p:blipFill>
        <p:spPr>
          <a:xfrm>
            <a:off x="-5080" y="-27940"/>
            <a:ext cx="9144000" cy="6143625"/>
          </a:xfrm>
          <a:prstGeom prst="rect">
            <a:avLst/>
          </a:prstGeom>
          <a:noFill/>
          <a:ln w="9525">
            <a:noFill/>
          </a:ln>
        </p:spPr>
      </p:pic>
      <p:pic>
        <p:nvPicPr>
          <p:cNvPr id="22531" name="Picture 4" descr="C:\Documents and Settings\Administrator\Application Data\Tencent\Users\68046508\QQ\WinTemp\RichOle\I2B5[PU8G%Q0H7U(H%DQAJC.jpg"/>
          <p:cNvPicPr>
            <a:picLocks noChangeAspect="1"/>
          </p:cNvPicPr>
          <p:nvPr/>
        </p:nvPicPr>
        <p:blipFill>
          <a:blip r:embed="rId3"/>
          <a:stretch>
            <a:fillRect/>
          </a:stretch>
        </p:blipFill>
        <p:spPr>
          <a:xfrm>
            <a:off x="750888" y="3720148"/>
            <a:ext cx="7242175" cy="3049587"/>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1">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16:42:32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lvl="0" algn="r" eaLnBrk="1" hangingPunct="1"/>
            <a:fld id="{9A0DB2DC-4C9A-4742-B13C-FB6460FD3503}" type="slidenum">
              <a:rPr lang="en-US" altLang="zh-CN" sz="1400" b="0" dirty="0">
                <a:ea typeface="宋体" panose="02010600030101010101" pitchFamily="2" charset="-122"/>
              </a:rPr>
              <a:t>9</a:t>
            </a:fld>
            <a:endParaRPr lang="en-US" altLang="zh-CN" sz="1400" b="0" dirty="0">
              <a:ea typeface="宋体" panose="02010600030101010101" pitchFamily="2" charset="-122"/>
            </a:endParaRPr>
          </a:p>
        </p:txBody>
      </p:sp>
      <p:sp>
        <p:nvSpPr>
          <p:cNvPr id="4" name="文本框 3">
            <a:hlinkClick r:id="rId4" action="ppaction://hlinkfile"/>
          </p:cNvPr>
          <p:cNvSpPr txBox="1"/>
          <p:nvPr/>
        </p:nvSpPr>
        <p:spPr>
          <a:xfrm>
            <a:off x="7755890" y="3967480"/>
            <a:ext cx="1383030" cy="460375"/>
          </a:xfrm>
          <a:prstGeom prst="rect">
            <a:avLst/>
          </a:prstGeom>
          <a:noFill/>
        </p:spPr>
        <p:txBody>
          <a:bodyPr wrap="square" rtlCol="0" anchor="t">
            <a:spAutoFit/>
          </a:bodyPr>
          <a:lstStyle/>
          <a:p>
            <a:r>
              <a:rPr lang="zh-CN" altLang="en-US">
                <a:ea typeface="新宋体" panose="02010609030101010101" charset="-122"/>
              </a:rPr>
              <a:t>7.6.swf</a:t>
            </a:r>
          </a:p>
        </p:txBody>
      </p:sp>
    </p:spTree>
  </p:cSld>
  <p:clrMapOvr>
    <a:masterClrMapping/>
  </p:clrMapOvr>
</p:sld>
</file>

<file path=ppt/theme/theme1.xml><?xml version="1.0" encoding="utf-8"?>
<a:theme xmlns:a="http://schemas.openxmlformats.org/drawingml/2006/main" name="讲稿内容模板">
  <a:themeElements>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3333CC"/>
      </a:hlink>
      <a:folHlink>
        <a:srgbClr val="3366FF"/>
      </a:folHlink>
    </a:clrScheme>
    <a:fontScheme name="讲稿内容模板">
      <a:majorFont>
        <a:latin typeface="Times New Roman"/>
        <a:ea typeface="幼圆"/>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讲稿内容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讲稿内容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讲稿内容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讲稿内容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讲稿内容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讲稿内容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讲稿内容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讲稿内容模板">
  <a:themeElements>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3333CC"/>
      </a:hlink>
      <a:folHlink>
        <a:srgbClr val="3366FF"/>
      </a:folHlink>
    </a:clrScheme>
    <a:fontScheme name="讲稿内容模板">
      <a:majorFont>
        <a:latin typeface="Times New Roman"/>
        <a:ea typeface="幼圆"/>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讲稿内容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讲稿内容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讲稿内容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讲稿内容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讲稿内容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讲稿内容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讲稿内容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讲稿内容模板">
  <a:themeElements>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3333CC"/>
      </a:hlink>
      <a:folHlink>
        <a:srgbClr val="3366FF"/>
      </a:folHlink>
    </a:clrScheme>
    <a:fontScheme name="讲稿内容模板">
      <a:majorFont>
        <a:latin typeface="Times New Roman"/>
        <a:ea typeface="幼圆"/>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讲稿内容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讲稿内容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讲稿内容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讲稿内容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讲稿内容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讲稿内容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讲稿内容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讲稿内容模板">
  <a:themeElements>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3333CC"/>
      </a:hlink>
      <a:folHlink>
        <a:srgbClr val="3366FF"/>
      </a:folHlink>
    </a:clrScheme>
    <a:fontScheme name="讲稿内容模板">
      <a:majorFont>
        <a:latin typeface="Times New Roman"/>
        <a:ea typeface="幼圆"/>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讲稿内容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讲稿内容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讲稿内容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讲稿内容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讲稿内容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讲稿内容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讲稿内容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rzhblue</Template>
  <TotalTime>76</TotalTime>
  <Words>1711</Words>
  <Application>Microsoft Office PowerPoint</Application>
  <PresentationFormat>全屏显示(4:3)</PresentationFormat>
  <Paragraphs>147</Paragraphs>
  <Slides>25</Slides>
  <Notes>1</Notes>
  <HiddenSlides>0</HiddenSlides>
  <MMClips>0</MMClips>
  <ScaleCrop>false</ScaleCrop>
  <HeadingPairs>
    <vt:vector size="8" baseType="variant">
      <vt:variant>
        <vt:lpstr>已用的字体</vt:lpstr>
      </vt:variant>
      <vt:variant>
        <vt:i4>4</vt:i4>
      </vt:variant>
      <vt:variant>
        <vt:lpstr>主题</vt:lpstr>
      </vt:variant>
      <vt:variant>
        <vt:i4>4</vt:i4>
      </vt:variant>
      <vt:variant>
        <vt:lpstr>嵌入 OLE 服务器</vt:lpstr>
      </vt:variant>
      <vt:variant>
        <vt:i4>3</vt:i4>
      </vt:variant>
      <vt:variant>
        <vt:lpstr>幻灯片标题</vt:lpstr>
      </vt:variant>
      <vt:variant>
        <vt:i4>25</vt:i4>
      </vt:variant>
    </vt:vector>
  </HeadingPairs>
  <TitlesOfParts>
    <vt:vector size="36" baseType="lpstr">
      <vt:lpstr>宋体</vt:lpstr>
      <vt:lpstr>新宋体</vt:lpstr>
      <vt:lpstr>Arial</vt:lpstr>
      <vt:lpstr>Times New Roman</vt:lpstr>
      <vt:lpstr>讲稿内容模板</vt:lpstr>
      <vt:lpstr>1_讲稿内容模板</vt:lpstr>
      <vt:lpstr>2_讲稿内容模板</vt:lpstr>
      <vt:lpstr>3_讲稿内容模板</vt:lpstr>
      <vt:lpstr>Package</vt:lpstr>
      <vt:lpstr>Equation.3</vt:lpstr>
      <vt:lpstr>WPS 公式 3.0</vt:lpstr>
      <vt:lpstr>（1）内部总线----运算器、控制器、cache（CPU芯片内） （2）系统总线-- 存储器（主存/内存） （3）I/O总线--- ？</vt:lpstr>
      <vt:lpstr>第七章 外存与I/O设备</vt:lpstr>
      <vt:lpstr>外围设备概述</vt:lpstr>
      <vt:lpstr>外围设备的分类</vt:lpstr>
      <vt:lpstr>外存储器</vt:lpstr>
      <vt:lpstr>一、磁盘存储器</vt:lpstr>
      <vt:lpstr>1、硬磁盘存储器</vt:lpstr>
      <vt:lpstr>PowerPoint 演示文稿</vt:lpstr>
      <vt:lpstr>PowerPoint 演示文稿</vt:lpstr>
      <vt:lpstr>PowerPoint 演示文稿</vt:lpstr>
      <vt:lpstr>1、硬磁盘存储器</vt:lpstr>
      <vt:lpstr>PowerPoint 演示文稿</vt:lpstr>
      <vt:lpstr>7.2.5 磁盘存储器的技术指标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hziee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subject>第5章 存储体系</dc:subject>
  <dc:creator>zhang</dc:creator>
  <cp:lastModifiedBy>1367180490@qq.com</cp:lastModifiedBy>
  <cp:revision>218</cp:revision>
  <dcterms:created xsi:type="dcterms:W3CDTF">2004-11-17T05:40:00Z</dcterms:created>
  <dcterms:modified xsi:type="dcterms:W3CDTF">2023-02-03T08:44:04Z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