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641" r:id="rId2"/>
    <p:sldId id="689" r:id="rId3"/>
    <p:sldId id="690" r:id="rId4"/>
    <p:sldId id="763" r:id="rId5"/>
    <p:sldId id="644" r:id="rId6"/>
    <p:sldId id="322" r:id="rId7"/>
    <p:sldId id="739" r:id="rId8"/>
    <p:sldId id="683" r:id="rId9"/>
    <p:sldId id="667" r:id="rId10"/>
    <p:sldId id="669" r:id="rId11"/>
    <p:sldId id="623" r:id="rId12"/>
    <p:sldId id="627" r:id="rId13"/>
    <p:sldId id="710" r:id="rId14"/>
    <p:sldId id="711" r:id="rId15"/>
    <p:sldId id="903" r:id="rId16"/>
    <p:sldId id="337" r:id="rId17"/>
    <p:sldId id="725" r:id="rId18"/>
    <p:sldId id="726" r:id="rId19"/>
    <p:sldId id="338" r:id="rId20"/>
    <p:sldId id="727" r:id="rId21"/>
    <p:sldId id="339" r:id="rId22"/>
    <p:sldId id="721" r:id="rId23"/>
    <p:sldId id="722" r:id="rId24"/>
    <p:sldId id="894" r:id="rId25"/>
    <p:sldId id="610" r:id="rId26"/>
    <p:sldId id="609" r:id="rId27"/>
    <p:sldId id="612" r:id="rId28"/>
    <p:sldId id="613" r:id="rId29"/>
    <p:sldId id="932" r:id="rId30"/>
    <p:sldId id="934" r:id="rId31"/>
    <p:sldId id="933" r:id="rId32"/>
    <p:sldId id="904" r:id="rId33"/>
    <p:sldId id="905" r:id="rId34"/>
    <p:sldId id="906" r:id="rId35"/>
    <p:sldId id="907" r:id="rId36"/>
    <p:sldId id="909" r:id="rId37"/>
    <p:sldId id="910" r:id="rId38"/>
    <p:sldId id="911" r:id="rId39"/>
    <p:sldId id="912" r:id="rId40"/>
    <p:sldId id="913" r:id="rId41"/>
    <p:sldId id="914" r:id="rId42"/>
    <p:sldId id="915" r:id="rId43"/>
    <p:sldId id="916" r:id="rId44"/>
    <p:sldId id="917" r:id="rId45"/>
    <p:sldId id="918" r:id="rId46"/>
    <p:sldId id="919" r:id="rId47"/>
    <p:sldId id="920" r:id="rId48"/>
    <p:sldId id="921" r:id="rId49"/>
    <p:sldId id="922" r:id="rId50"/>
    <p:sldId id="923" r:id="rId51"/>
    <p:sldId id="924" r:id="rId52"/>
    <p:sldId id="925" r:id="rId53"/>
    <p:sldId id="926" r:id="rId54"/>
    <p:sldId id="927" r:id="rId55"/>
    <p:sldId id="928" r:id="rId56"/>
    <p:sldId id="929" r:id="rId5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800" b="1" i="1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800" b="1" i="1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800" b="1" i="1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800" b="1" i="1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800" b="1" i="1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800" b="1" i="1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800" b="1" i="1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800" b="1" i="1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800" b="1" i="1" u="sng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CCFF"/>
    <a:srgbClr val="66FF99"/>
    <a:srgbClr val="FFFF99"/>
    <a:srgbClr val="99FFCC"/>
    <a:srgbClr val="99FF99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14"/>
  </p:normalViewPr>
  <p:slideViewPr>
    <p:cSldViewPr showGuides="1">
      <p:cViewPr varScale="1">
        <p:scale>
          <a:sx n="82" d="100"/>
          <a:sy n="82" d="100"/>
        </p:scale>
        <p:origin x="1651" y="72"/>
      </p:cViewPr>
      <p:guideLst>
        <p:guide orient="horz" pos="2160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 i="0" u="non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 i="0" u="none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fld id="{BB962C8B-B14F-4D97-AF65-F5344CB8AC3E}" type="datetime13">
              <a:rPr kumimoji="1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下午9时37分52秒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 i="0" u="non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b="0" i="0" u="none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b="0" i="0" u="none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9T02:07:54.1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4 620,'680'2,"993"-8,-910-26,194-1,1352 35,-1774 21,-57-1,1002-20,-736-4,669 2,-1004-33,-113 3,328-17,-507 39,194-7,1391 16,-1690-1,1 1,-1 0,0 0,0 2,0 0,0 0,0 1,-1 0,0 1,13 7,-18-9,-1 1,1 0,-1 0,0 0,-1 0,1 1,-1 0,1 0,-1 0,-1 0,1 1,-1-1,0 1,0 0,-1 0,0 0,0 1,0-1,-1 0,2 10,-1 37,-6 93,4-144,0 0,-1 0,1 0,-1 0,0 1,0-1,1 0,-1 0,-1 0,1 0,0-1,0 1,-1 0,1 0,-1-1,1 1,-1-1,0 1,0-1,0 0,1 0,-1 0,0 0,0 0,-1 0,1 0,0-1,0 1,-3 0,-8 1,0-1,0 0,-1-1,-13-1,-3 0,-363 18,-285 5,27 22,350-18,-393 51,388-38,-740 59,221-72,-3219-28,2334 3,879-35,680 25,42 2,-229-9,-326-20,442 10,-507-44,644 64,0-2,1-5,-99-27,-19-9,162 42,29 6,1-1,0 0,-20-7,27 8,0 0,1 0,-1-1,0 0,1 1,0-1,-1 0,1 0,0 0,0-1,0 1,0 0,0-1,0 1,1-1,-1 0,-1-5,-18-63,-23-135,36 156,2 14,3 0,1 0,1 0,5-44,-3 75,1 1,-1-1,1 1,0-1,0 1,0 0,0 0,1 0,-1 0,1 0,0 1,1-1,-1 1,0 0,1 0,0 0,0 0,0 1,0-1,0 1,0 0,9-3,9-3,2 1,-1 0,26-3,-43 9,100-16,146-4,110 18,-226 4,1747 1,-1288 20,-108 0,-68-13,520 6,-730-15,761-20,-719-1,38-3,695-11,-129 8,-485 5,259-8,-196 20,311-2,894 12,-1459 4,0 7,193 37,225 72,-519-101,127 49,-171-51,-26-12,0-1,1 0,0 0,9 2,10 2,50 24,-57-23,0 0,1-1,0-1,26 5,-37-10,12 1,-1 1,1 1,29 10,-52-15,0 0,0 0,0 0,0 0,1 0,-1 0,0 0,0 0,0 0,1 0,-1 1,0-1,0 0,0 0,0 0,1 0,-1 0,0 0,0 0,0 1,0-1,0 0,0 0,1 0,-1 0,0 0,0 1,0-1,0 0,0 0,0 0,0 1,0-1,0 0,0 0,0 0,0 0,0 1,0-1,0 0,0 0,0 0,0 1,0-1,0 0,0 0,0 0,0 0,0 1,0-1,0 0,-1 0,1 0,-14 7,-27 2,-347 24,93-11,-1224 181,1089-138,-2488 285,2213-289,-1887 180,2223-202,62-8,250-26,-483 31,516-36,43-7,809-152,12 60,337 17,-1105 77,-44-2,-28 7,0 0,0 0,1 0,-1 0,0 0,0 0,0 0,0-1,0 1,0 0,0 0,0 0,0 0,0 0,0 0,0-1,0 1,0 0,0 0,0 0,0 0,0 0,0 0,0-1,0 1,0 0,0 0,0 0,0 0,0 0,0-1,0 1,0 0,0 0,0 0,0 0,0 0,-1 0,1 0,0 0,0-1,0 1,0 0,0 0,0 0,0 0,-1 0,1 0,-17-7,-24-4,-77-8,81 14,-1010-100,-7 48,-776 14,1710 40,90 0,30 3,0 0,0 0,0 0,0 0,0 0,0 0,0 0,0 0,1-1,-1 1,0 0,0 0,0 0,0 0,0 0,0 0,0 0,0 0,0-1,-1 1,1 0,0 0,0 0,0 0,0 0,0 0,0 0,0 0,0 0,0-1,0 1,0 0,0 0,0 0,0 0,0 0,-1 0,1 0,0 0,0 0,0 0,0 0,0 0,0 0,0 0,0 0,0 0,-1 0,1 0,0 0,0 0,0 0,0 0,0 0,44-9,399-36,-333 37,1283-50,3 58,-1343 2,-41-1,0 0,-1-1,17-2,-45 3,0 1,-29-3,-12-1,-3075 2,3011 0,78-3,52-1,24-3,333-44,-35 17,105-4,95-2,1154-75,6 48,-1586 66,-98 1,-13 1,-54 0,-111 1,-92 3,-99 2,-114 7,-117 7,-99 9,-2645 157,3250-180,73-6,42-2,131-10,122-6,125-4,124-2,108-3,1366-47,-1 37,-1831 37,-440 1,-24-1,-115 0,-128 0,-140 3,-119 2,-2291 57,2643-47,189-6,192-8,55-3,12 0,88-9,147-9,127-8,114-4,93-6,-81 5,1224-70,5 54,-1625 50,-381 2,-13-3,-113 2,-125 7,-112 6,-200 7,-1757 38,2434-60,127-2,37-1,8 1,64-8,116-9,114-4,120 1,129 4,124 5,3013-1,-3234 14,11 0,-427 0,-41-1,-62 0,-116 0,-105 1,-102 2,-96 2,-106 0,-1893 24,2425-28,58-1,7 1,31-1,2211 1,-1005-3,-1121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9T02:07:57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1 201,'879'-17,"424"-13,6 31,-550 1,-404-1,1024-3,0-26,-1149 20,368-17,-235 0,405-20,91 43,-432 4,-323-2,774-20,-475 16,-222 6,743-2,-904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1" sz="1200" b="0" i="0" u="none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 b="0" i="0" u="none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3">
              <a:rPr kumimoji="1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下午7时27分52秒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9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1" sz="1200" b="0" i="0" u="none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9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z="1200" b="0" i="0" u="none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b="0" i="0" u="none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下午7时27分52秒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1203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325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5299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782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987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926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9011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445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6499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92163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19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12643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9421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902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107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902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3123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517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926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131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926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243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926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926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565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7699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974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179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58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589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3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7939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998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998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203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339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08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4083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613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613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817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8179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022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227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227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4323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637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8419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046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25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251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662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4563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661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661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865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8659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0707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下午7时27分55秒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275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下午7时27分55秒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0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4803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下午7时27分55秒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685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下午7时27分55秒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5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0963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3011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5059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 algn="r">
              <a:spcBef>
                <a:spcPct val="0"/>
              </a:spcBef>
              <a:buClrTx/>
              <a:buSzTx/>
            </a:pPr>
            <a:fld id="{BB962C8B-B14F-4D97-AF65-F5344CB8AC3E}" type="datetime13">
              <a:rPr lang="zh-CN" altLang="zh-CN" sz="1200" b="0" i="0" u="none" dirty="0">
                <a:latin typeface="Times New Roman" panose="02020603050405020304" pitchFamily="18" charset="0"/>
                <a:sym typeface="+mn-ea"/>
              </a:rPr>
              <a:t>下午7时27分53秒</a:t>
            </a:fld>
            <a:endParaRPr lang="zh-CN" altLang="zh-CN" sz="1200" b="0" i="0" u="none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800" b="1" i="1" u="sng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800" b="1" i="1" u="sng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4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800" b="1" i="1" u="sng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800" b="1" i="1" u="sng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800" b="1" i="1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800" b="1" i="1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800" b="1" i="1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400" b="0" i="0" u="none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2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下午7时27分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 i="0" u="none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z="1400" b="0" i="0" u="none" strike="noStrike" noProof="1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400" b="0" i="0" u="none" strike="noStrike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457200" y="0"/>
            <a:ext cx="7793038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lash8.1-8.23/8.6.sw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flash8.1-8.23/8.5.sw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flash8.1-8.23/8.7.sw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flash8.1-8.23/8.8.sw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flash8.1-8.23/8.10.sw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hyperlink" Target="flash8.1-8.23/8.9.sw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lash8.1-8.23/8.14.sw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flash8.1-8.23/8.15.swf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flash8.1-8.23/8.16.swf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flash8.1-8.23/8.1.swf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flash8.1-8.23/8.17.swf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flash8.1-8.23/8.18.swf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hyperlink" Target="flash8.1-8.23/8.19.swf" TargetMode="External"/><Relationship Id="rId4" Type="http://schemas.openxmlformats.org/officeDocument/2006/relationships/image" Target="../media/image1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/>
          <p:nvPr/>
        </p:nvSpPr>
        <p:spPr>
          <a:xfrm>
            <a:off x="611188" y="2060575"/>
            <a:ext cx="7620000" cy="210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0"/>
              </a:spcBef>
              <a:buClrTx/>
              <a:buSzTx/>
            </a:pPr>
            <a:endParaRPr lang="en-US" altLang="zh-CN" sz="1400" i="0" u="none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</a:pPr>
            <a:r>
              <a:rPr lang="en-US" altLang="zh-CN" i="0" u="none" dirty="0">
                <a:latin typeface="Times New Roman" panose="02020603050405020304" pitchFamily="18" charset="0"/>
              </a:rPr>
              <a:t>   </a:t>
            </a:r>
            <a:r>
              <a:rPr lang="zh-CN" altLang="en-US" sz="5400" i="0" u="none" dirty="0">
                <a:latin typeface="Times New Roman" panose="02020603050405020304" pitchFamily="18" charset="0"/>
              </a:rPr>
              <a:t>第八章    输入/输出系统</a:t>
            </a:r>
          </a:p>
          <a:p>
            <a:pPr algn="ctr">
              <a:spcBef>
                <a:spcPct val="0"/>
              </a:spcBef>
              <a:buClrTx/>
              <a:buSzTx/>
            </a:pPr>
            <a:endParaRPr lang="zh-CN" altLang="en-US" sz="3200" i="0" u="none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</a:pPr>
            <a:r>
              <a:rPr lang="zh-CN" altLang="en-US" sz="3200" i="0" u="none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endParaRPr lang="zh-CN" altLang="en-US" sz="5400" i="0" u="none" dirty="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C854DD-4F44-809B-7167-F621C6F97E94}"/>
              </a:ext>
            </a:extLst>
          </p:cNvPr>
          <p:cNvSpPr txBox="1"/>
          <p:nvPr/>
        </p:nvSpPr>
        <p:spPr>
          <a:xfrm>
            <a:off x="107504" y="548680"/>
            <a:ext cx="92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复习</a:t>
            </a:r>
            <a:r>
              <a:rPr lang="en-US" altLang="zh-CN" sz="2400" dirty="0">
                <a:solidFill>
                  <a:srgbClr val="FF0000"/>
                </a:solidFill>
              </a:rPr>
              <a:t>:4,5,7,9-15,16,19,25-31,35,37,38,40,45,47,49,50,51,55,56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 txBox="1"/>
          <p:nvPr/>
        </p:nvSpPr>
        <p:spPr>
          <a:xfrm>
            <a:off x="428625" y="357188"/>
            <a:ext cx="7793038" cy="7858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spcBef>
                <a:spcPct val="0"/>
              </a:spcBef>
            </a:pPr>
            <a:r>
              <a:rPr lang="zh-CN" altLang="en-US" sz="3600" i="0" u="none" dirty="0">
                <a:solidFill>
                  <a:srgbClr val="336600"/>
                </a:solidFill>
                <a:latin typeface="宋体" panose="02010600030101010101" pitchFamily="2" charset="-122"/>
              </a:rPr>
              <a:t>程序中断方式</a:t>
            </a:r>
            <a:r>
              <a:rPr lang="zh-CN" altLang="en-US" sz="3600" i="0" u="none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</a:p>
        </p:txBody>
      </p:sp>
      <p:pic>
        <p:nvPicPr>
          <p:cNvPr id="50178" name="图片 1" descr="t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3" y="1543050"/>
            <a:ext cx="8180387" cy="37719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00712A6-C187-92B0-1002-8F5EF2B6DE6A}"/>
                  </a:ext>
                </a:extLst>
              </p14:cNvPr>
              <p14:cNvContentPartPr/>
              <p14:nvPr/>
            </p14:nvContentPartPr>
            <p14:xfrm>
              <a:off x="2081692" y="3418513"/>
              <a:ext cx="5337720" cy="552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00712A6-C187-92B0-1002-8F5EF2B6DE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7692" y="3310873"/>
                <a:ext cx="544536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11696BF-74D3-3B22-5F7C-0EA83F5AA28C}"/>
                  </a:ext>
                </a:extLst>
              </p14:cNvPr>
              <p14:cNvContentPartPr/>
              <p14:nvPr/>
            </p14:nvContentPartPr>
            <p14:xfrm>
              <a:off x="1987372" y="4729993"/>
              <a:ext cx="4722840" cy="72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11696BF-74D3-3B22-5F7C-0EA83F5AA2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732" y="4622353"/>
                <a:ext cx="4830480" cy="28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/>
          <p:nvPr/>
        </p:nvSpPr>
        <p:spPr>
          <a:xfrm>
            <a:off x="179388" y="549275"/>
            <a:ext cx="8724900" cy="6740307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程序中断方式的基本接口</a:t>
            </a:r>
            <a:endParaRPr lang="zh-CN" altLang="en-US" i="0" u="non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</a:pPr>
            <a:endParaRPr lang="zh-CN" altLang="en-US" i="0" u="non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程序中断由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外设接口的状态和</a:t>
            </a:r>
            <a:r>
              <a:rPr lang="en-US" altLang="zh-CN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CPU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两方面</a:t>
            </a:r>
            <a:r>
              <a:rPr lang="zh-CN" altLang="en-US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来控制.</a:t>
            </a:r>
          </a:p>
          <a:p>
            <a:pPr algn="just">
              <a:spcBef>
                <a:spcPct val="0"/>
              </a:spcBef>
              <a:buClrTx/>
              <a:buSzTx/>
            </a:pPr>
            <a:endParaRPr lang="zh-CN" altLang="en-US" i="0" u="none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在接口方面,有决定是否向</a:t>
            </a:r>
            <a:r>
              <a:rPr lang="en-US" altLang="zh-CN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发出中断请求的机构,主要是</a:t>
            </a:r>
            <a:r>
              <a:rPr lang="zh-CN" altLang="en-US" sz="3200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接口中的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“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准备就绪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”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标志(</a:t>
            </a:r>
            <a:r>
              <a:rPr lang="en-US" altLang="zh-CN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RD)</a:t>
            </a:r>
            <a:r>
              <a:rPr lang="zh-CN" altLang="en-US" sz="3200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“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允许中断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”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标志(</a:t>
            </a:r>
            <a:r>
              <a:rPr lang="en-US" altLang="zh-CN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EI)</a:t>
            </a:r>
            <a:r>
              <a:rPr lang="zh-CN" altLang="en-US" sz="3200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两个触发器.</a:t>
            </a:r>
          </a:p>
          <a:p>
            <a:pPr algn="just">
              <a:spcBef>
                <a:spcPct val="0"/>
              </a:spcBef>
              <a:buClrTx/>
              <a:buSzTx/>
            </a:pPr>
            <a:endParaRPr lang="zh-CN" altLang="en-US" sz="3200" i="0" u="none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在</a:t>
            </a:r>
            <a:r>
              <a:rPr lang="en-US" altLang="zh-CN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方面,有决定是否受理中断请求的机构,</a:t>
            </a:r>
            <a:r>
              <a:rPr lang="zh-CN" altLang="en-US" sz="3200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主要是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“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中断请求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”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标志(</a:t>
            </a:r>
            <a:r>
              <a:rPr lang="en-US" altLang="zh-CN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IRQ)</a:t>
            </a:r>
            <a:r>
              <a:rPr lang="zh-CN" altLang="en-US" sz="3200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“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中断屏蔽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”</a:t>
            </a:r>
            <a:r>
              <a:rPr lang="zh-CN" altLang="en-US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标志(</a:t>
            </a:r>
            <a:r>
              <a:rPr lang="en-US" altLang="zh-CN" sz="32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IM)</a:t>
            </a:r>
            <a:r>
              <a:rPr lang="zh-CN" altLang="en-US" sz="3200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两个触发器.</a:t>
            </a:r>
          </a:p>
          <a:p>
            <a:pPr algn="just">
              <a:spcBef>
                <a:spcPct val="0"/>
              </a:spcBef>
              <a:buClrTx/>
              <a:buSzTx/>
            </a:pPr>
            <a:endParaRPr lang="zh-CN" altLang="en-US" sz="3200" i="0" u="none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3200" i="0" u="none" dirty="0">
                <a:solidFill>
                  <a:schemeClr val="hlink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另外还有工作标志(</a:t>
            </a:r>
            <a:r>
              <a:rPr lang="en-US" altLang="zh-CN" sz="3200" i="0" u="none" dirty="0">
                <a:solidFill>
                  <a:schemeClr val="hlink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BS)</a:t>
            </a:r>
            <a:r>
              <a:rPr lang="zh-CN" altLang="en-US" sz="3200" i="0" u="none" dirty="0">
                <a:solidFill>
                  <a:schemeClr val="hlink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触发器.</a:t>
            </a:r>
            <a:endParaRPr lang="zh-CN" altLang="en-US" sz="3200" i="0" u="none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</a:pPr>
            <a:endParaRPr lang="zh-CN" altLang="en-US" sz="3200" i="0" u="none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2"/>
          <p:cNvGrpSpPr/>
          <p:nvPr/>
        </p:nvGrpSpPr>
        <p:grpSpPr>
          <a:xfrm>
            <a:off x="0" y="1125538"/>
            <a:ext cx="8964613" cy="5380037"/>
            <a:chOff x="432" y="624"/>
            <a:chExt cx="4598" cy="2533"/>
          </a:xfrm>
        </p:grpSpPr>
        <p:sp>
          <p:nvSpPr>
            <p:cNvPr id="54274" name="Rectangle 3"/>
            <p:cNvSpPr/>
            <p:nvPr/>
          </p:nvSpPr>
          <p:spPr>
            <a:xfrm>
              <a:off x="432" y="748"/>
              <a:ext cx="1113" cy="214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75" name="Rectangle 4"/>
            <p:cNvSpPr/>
            <p:nvPr/>
          </p:nvSpPr>
          <p:spPr>
            <a:xfrm>
              <a:off x="432" y="748"/>
              <a:ext cx="1113" cy="2149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76" name="Freeform 5"/>
            <p:cNvSpPr/>
            <p:nvPr/>
          </p:nvSpPr>
          <p:spPr>
            <a:xfrm>
              <a:off x="1138" y="823"/>
              <a:ext cx="271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59"/>
                </a:cxn>
                <a:cxn ang="0">
                  <a:pos x="815" y="659"/>
                </a:cxn>
              </a:cxnLst>
              <a:rect l="0" t="0" r="0" b="0"/>
              <a:pathLst>
                <a:path w="815" h="659">
                  <a:moveTo>
                    <a:pt x="0" y="0"/>
                  </a:moveTo>
                  <a:lnTo>
                    <a:pt x="0" y="659"/>
                  </a:lnTo>
                  <a:lnTo>
                    <a:pt x="815" y="65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7" name="Rectangle 6"/>
            <p:cNvSpPr/>
            <p:nvPr/>
          </p:nvSpPr>
          <p:spPr>
            <a:xfrm>
              <a:off x="1193" y="883"/>
              <a:ext cx="20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控制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278" name="Freeform 7"/>
            <p:cNvSpPr/>
            <p:nvPr/>
          </p:nvSpPr>
          <p:spPr>
            <a:xfrm>
              <a:off x="1138" y="823"/>
              <a:ext cx="271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5" y="0"/>
                </a:cxn>
                <a:cxn ang="0">
                  <a:pos x="815" y="659"/>
                </a:cxn>
              </a:cxnLst>
              <a:rect l="0" t="0" r="0" b="0"/>
              <a:pathLst>
                <a:path w="815" h="659">
                  <a:moveTo>
                    <a:pt x="0" y="0"/>
                  </a:moveTo>
                  <a:lnTo>
                    <a:pt x="815" y="0"/>
                  </a:lnTo>
                  <a:lnTo>
                    <a:pt x="815" y="65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" name="Rectangle 8"/>
            <p:cNvSpPr/>
            <p:nvPr/>
          </p:nvSpPr>
          <p:spPr>
            <a:xfrm>
              <a:off x="1841" y="745"/>
              <a:ext cx="2035" cy="214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80" name="Rectangle 9"/>
            <p:cNvSpPr/>
            <p:nvPr/>
          </p:nvSpPr>
          <p:spPr>
            <a:xfrm>
              <a:off x="1841" y="745"/>
              <a:ext cx="2035" cy="2148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81" name="Rectangle 10"/>
            <p:cNvSpPr/>
            <p:nvPr/>
          </p:nvSpPr>
          <p:spPr>
            <a:xfrm>
              <a:off x="4216" y="762"/>
              <a:ext cx="814" cy="2116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82" name="Rectangle 11"/>
            <p:cNvSpPr/>
            <p:nvPr/>
          </p:nvSpPr>
          <p:spPr>
            <a:xfrm>
              <a:off x="4216" y="762"/>
              <a:ext cx="814" cy="211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83" name="Rectangle 12"/>
            <p:cNvSpPr/>
            <p:nvPr/>
          </p:nvSpPr>
          <p:spPr>
            <a:xfrm>
              <a:off x="4627" y="624"/>
              <a:ext cx="236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solidFill>
                    <a:srgbClr val="FF3300"/>
                  </a:solidFill>
                  <a:latin typeface="宋体" panose="02010600030101010101" pitchFamily="2" charset="-122"/>
                </a:rPr>
                <a:t>设备</a:t>
              </a:r>
              <a:endParaRPr lang="zh-CN" altLang="en-US" sz="1800" i="0" u="none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4" name="Rectangle 13"/>
            <p:cNvSpPr/>
            <p:nvPr/>
          </p:nvSpPr>
          <p:spPr>
            <a:xfrm>
              <a:off x="636" y="1337"/>
              <a:ext cx="325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85" name="Rectangle 14"/>
            <p:cNvSpPr/>
            <p:nvPr/>
          </p:nvSpPr>
          <p:spPr>
            <a:xfrm>
              <a:off x="636" y="1337"/>
              <a:ext cx="325" cy="18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86" name="Rectangle 15"/>
            <p:cNvSpPr/>
            <p:nvPr/>
          </p:nvSpPr>
          <p:spPr>
            <a:xfrm>
              <a:off x="688" y="1361"/>
              <a:ext cx="274" cy="1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0    1</a:t>
              </a:r>
              <a:endParaRPr lang="zh-CN" altLang="en-US" sz="14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287" name="Rectangle 16"/>
            <p:cNvSpPr/>
            <p:nvPr/>
          </p:nvSpPr>
          <p:spPr>
            <a:xfrm>
              <a:off x="776" y="1432"/>
              <a:ext cx="92" cy="1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IM</a:t>
              </a:r>
              <a:endParaRPr lang="en-US" altLang="zh-CN" sz="14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288" name="Rectangle 17"/>
            <p:cNvSpPr/>
            <p:nvPr/>
          </p:nvSpPr>
          <p:spPr>
            <a:xfrm>
              <a:off x="1111" y="1337"/>
              <a:ext cx="325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89" name="Rectangle 18"/>
            <p:cNvSpPr/>
            <p:nvPr/>
          </p:nvSpPr>
          <p:spPr>
            <a:xfrm>
              <a:off x="1111" y="1337"/>
              <a:ext cx="325" cy="18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90" name="Rectangle 19"/>
            <p:cNvSpPr/>
            <p:nvPr/>
          </p:nvSpPr>
          <p:spPr>
            <a:xfrm>
              <a:off x="1209" y="1361"/>
              <a:ext cx="182" cy="1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0  1</a:t>
              </a:r>
              <a:endParaRPr lang="zh-CN" altLang="en-US" sz="14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291" name="Rectangle 20"/>
            <p:cNvSpPr/>
            <p:nvPr/>
          </p:nvSpPr>
          <p:spPr>
            <a:xfrm>
              <a:off x="1239" y="1432"/>
              <a:ext cx="117" cy="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2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IRQ</a:t>
              </a:r>
              <a:endParaRPr lang="en-US" altLang="zh-CN" sz="12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292" name="Rectangle 21"/>
            <p:cNvSpPr/>
            <p:nvPr/>
          </p:nvSpPr>
          <p:spPr>
            <a:xfrm>
              <a:off x="690" y="2037"/>
              <a:ext cx="651" cy="2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93" name="Rectangle 22"/>
            <p:cNvSpPr/>
            <p:nvPr/>
          </p:nvSpPr>
          <p:spPr>
            <a:xfrm>
              <a:off x="690" y="2037"/>
              <a:ext cx="651" cy="28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94" name="Rectangle 23"/>
            <p:cNvSpPr/>
            <p:nvPr/>
          </p:nvSpPr>
          <p:spPr>
            <a:xfrm>
              <a:off x="785" y="2144"/>
              <a:ext cx="521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公用寄存器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295" name="Rectangle 24"/>
            <p:cNvSpPr/>
            <p:nvPr/>
          </p:nvSpPr>
          <p:spPr>
            <a:xfrm>
              <a:off x="592" y="2460"/>
              <a:ext cx="366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96" name="Rectangle 25"/>
            <p:cNvSpPr/>
            <p:nvPr/>
          </p:nvSpPr>
          <p:spPr>
            <a:xfrm>
              <a:off x="592" y="2460"/>
              <a:ext cx="366" cy="19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97" name="Rectangle 26"/>
            <p:cNvSpPr/>
            <p:nvPr/>
          </p:nvSpPr>
          <p:spPr>
            <a:xfrm>
              <a:off x="746" y="2524"/>
              <a:ext cx="105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PC</a:t>
              </a:r>
              <a:endParaRPr lang="en-US" altLang="zh-CN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298" name="Rectangle 27"/>
            <p:cNvSpPr/>
            <p:nvPr/>
          </p:nvSpPr>
          <p:spPr>
            <a:xfrm>
              <a:off x="1084" y="2458"/>
              <a:ext cx="325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99" name="Rectangle 28"/>
            <p:cNvSpPr/>
            <p:nvPr/>
          </p:nvSpPr>
          <p:spPr>
            <a:xfrm>
              <a:off x="1084" y="2458"/>
              <a:ext cx="325" cy="18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00" name="Rectangle 29"/>
            <p:cNvSpPr/>
            <p:nvPr/>
          </p:nvSpPr>
          <p:spPr>
            <a:xfrm>
              <a:off x="1218" y="2517"/>
              <a:ext cx="10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IR</a:t>
              </a:r>
              <a:endParaRPr lang="en-US" altLang="zh-CN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01" name="Rectangle 30"/>
            <p:cNvSpPr/>
            <p:nvPr/>
          </p:nvSpPr>
          <p:spPr>
            <a:xfrm>
              <a:off x="3016" y="912"/>
              <a:ext cx="562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02" name="Rectangle 31"/>
            <p:cNvSpPr/>
            <p:nvPr/>
          </p:nvSpPr>
          <p:spPr>
            <a:xfrm>
              <a:off x="3016" y="912"/>
              <a:ext cx="562" cy="21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03" name="Rectangle 32"/>
            <p:cNvSpPr/>
            <p:nvPr/>
          </p:nvSpPr>
          <p:spPr>
            <a:xfrm>
              <a:off x="3117" y="917"/>
              <a:ext cx="417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0      1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04" name="Rectangle 33"/>
            <p:cNvSpPr/>
            <p:nvPr/>
          </p:nvSpPr>
          <p:spPr>
            <a:xfrm>
              <a:off x="3268" y="987"/>
              <a:ext cx="10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BS</a:t>
              </a:r>
              <a:endParaRPr lang="en-US" altLang="zh-CN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05" name="Rectangle 34"/>
            <p:cNvSpPr/>
            <p:nvPr/>
          </p:nvSpPr>
          <p:spPr>
            <a:xfrm>
              <a:off x="3480" y="1130"/>
              <a:ext cx="615" cy="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9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             </a:t>
              </a:r>
              <a:endParaRPr lang="zh-CN" altLang="en-US" sz="24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06" name="Rectangle 35"/>
            <p:cNvSpPr/>
            <p:nvPr/>
          </p:nvSpPr>
          <p:spPr>
            <a:xfrm>
              <a:off x="2994" y="1395"/>
              <a:ext cx="584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07" name="Rectangle 36"/>
            <p:cNvSpPr/>
            <p:nvPr/>
          </p:nvSpPr>
          <p:spPr>
            <a:xfrm>
              <a:off x="2994" y="1395"/>
              <a:ext cx="584" cy="21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08" name="Rectangle 37"/>
            <p:cNvSpPr/>
            <p:nvPr/>
          </p:nvSpPr>
          <p:spPr>
            <a:xfrm>
              <a:off x="3105" y="1433"/>
              <a:ext cx="417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0      1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09" name="Rectangle 38"/>
            <p:cNvSpPr/>
            <p:nvPr/>
          </p:nvSpPr>
          <p:spPr>
            <a:xfrm>
              <a:off x="3257" y="1503"/>
              <a:ext cx="10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RD</a:t>
              </a:r>
              <a:endParaRPr lang="en-US" altLang="zh-CN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10" name="Rectangle 39"/>
            <p:cNvSpPr/>
            <p:nvPr/>
          </p:nvSpPr>
          <p:spPr>
            <a:xfrm>
              <a:off x="2088" y="1384"/>
              <a:ext cx="543" cy="19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11" name="Rectangle 40"/>
            <p:cNvSpPr/>
            <p:nvPr/>
          </p:nvSpPr>
          <p:spPr>
            <a:xfrm>
              <a:off x="2088" y="1384"/>
              <a:ext cx="543" cy="19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12" name="Rectangle 41"/>
            <p:cNvSpPr/>
            <p:nvPr/>
          </p:nvSpPr>
          <p:spPr>
            <a:xfrm>
              <a:off x="2178" y="1413"/>
              <a:ext cx="417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0      1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13" name="Rectangle 42"/>
            <p:cNvSpPr/>
            <p:nvPr/>
          </p:nvSpPr>
          <p:spPr>
            <a:xfrm>
              <a:off x="2330" y="1485"/>
              <a:ext cx="10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EI</a:t>
              </a:r>
              <a:endParaRPr lang="en-US" altLang="zh-CN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14" name="Rectangle 43"/>
            <p:cNvSpPr/>
            <p:nvPr/>
          </p:nvSpPr>
          <p:spPr>
            <a:xfrm>
              <a:off x="2264" y="2037"/>
              <a:ext cx="1113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15" name="Rectangle 44"/>
            <p:cNvSpPr/>
            <p:nvPr/>
          </p:nvSpPr>
          <p:spPr>
            <a:xfrm>
              <a:off x="2264" y="2037"/>
              <a:ext cx="1113" cy="29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16" name="Rectangle 45"/>
            <p:cNvSpPr/>
            <p:nvPr/>
          </p:nvSpPr>
          <p:spPr>
            <a:xfrm>
              <a:off x="2488" y="2149"/>
              <a:ext cx="730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数据缓冲寄存器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17" name="Rectangle 46"/>
            <p:cNvSpPr/>
            <p:nvPr/>
          </p:nvSpPr>
          <p:spPr>
            <a:xfrm>
              <a:off x="2088" y="2505"/>
              <a:ext cx="814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18" name="Rectangle 47"/>
            <p:cNvSpPr/>
            <p:nvPr/>
          </p:nvSpPr>
          <p:spPr>
            <a:xfrm>
              <a:off x="2088" y="2505"/>
              <a:ext cx="814" cy="20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19" name="Rectangle 48"/>
            <p:cNvSpPr/>
            <p:nvPr/>
          </p:nvSpPr>
          <p:spPr>
            <a:xfrm>
              <a:off x="2212" y="2573"/>
              <a:ext cx="625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中断向量逻辑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20" name="Rectangle 49"/>
            <p:cNvSpPr/>
            <p:nvPr/>
          </p:nvSpPr>
          <p:spPr>
            <a:xfrm>
              <a:off x="3174" y="2505"/>
              <a:ext cx="539" cy="2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21" name="Rectangle 50"/>
            <p:cNvSpPr/>
            <p:nvPr/>
          </p:nvSpPr>
          <p:spPr>
            <a:xfrm>
              <a:off x="3174" y="2505"/>
              <a:ext cx="539" cy="21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22" name="Rectangle 51"/>
            <p:cNvSpPr/>
            <p:nvPr/>
          </p:nvSpPr>
          <p:spPr>
            <a:xfrm>
              <a:off x="3262" y="2579"/>
              <a:ext cx="417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设备选择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23" name="Line 52"/>
            <p:cNvSpPr/>
            <p:nvPr/>
          </p:nvSpPr>
          <p:spPr>
            <a:xfrm flipV="1">
              <a:off x="2427" y="2744"/>
              <a:ext cx="1" cy="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4" name="Freeform 53"/>
            <p:cNvSpPr/>
            <p:nvPr/>
          </p:nvSpPr>
          <p:spPr>
            <a:xfrm>
              <a:off x="2409" y="2710"/>
              <a:ext cx="36" cy="36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53" y="0"/>
                </a:cxn>
                <a:cxn ang="0">
                  <a:pos x="107" y="129"/>
                </a:cxn>
                <a:cxn ang="0">
                  <a:pos x="0" y="129"/>
                </a:cxn>
              </a:cxnLst>
              <a:rect l="0" t="0" r="0" b="0"/>
              <a:pathLst>
                <a:path w="107" h="129">
                  <a:moveTo>
                    <a:pt x="0" y="129"/>
                  </a:moveTo>
                  <a:lnTo>
                    <a:pt x="53" y="0"/>
                  </a:lnTo>
                  <a:lnTo>
                    <a:pt x="107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5" name="Line 54"/>
            <p:cNvSpPr/>
            <p:nvPr/>
          </p:nvSpPr>
          <p:spPr>
            <a:xfrm flipH="1">
              <a:off x="527" y="2831"/>
              <a:ext cx="190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6" name="Line 55"/>
            <p:cNvSpPr/>
            <p:nvPr/>
          </p:nvSpPr>
          <p:spPr>
            <a:xfrm flipV="1">
              <a:off x="527" y="1127"/>
              <a:ext cx="1" cy="17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7" name="Line 56"/>
            <p:cNvSpPr/>
            <p:nvPr/>
          </p:nvSpPr>
          <p:spPr>
            <a:xfrm flipV="1">
              <a:off x="663" y="1290"/>
              <a:ext cx="1" cy="4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8" name="Line 57"/>
            <p:cNvSpPr/>
            <p:nvPr/>
          </p:nvSpPr>
          <p:spPr>
            <a:xfrm flipV="1">
              <a:off x="1382" y="1293"/>
              <a:ext cx="1" cy="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9" name="Line 58"/>
            <p:cNvSpPr/>
            <p:nvPr/>
          </p:nvSpPr>
          <p:spPr>
            <a:xfrm>
              <a:off x="663" y="1290"/>
              <a:ext cx="33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30" name="Line 59"/>
            <p:cNvSpPr/>
            <p:nvPr/>
          </p:nvSpPr>
          <p:spPr>
            <a:xfrm flipH="1">
              <a:off x="1070" y="1290"/>
              <a:ext cx="31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31" name="Line 60"/>
            <p:cNvSpPr/>
            <p:nvPr/>
          </p:nvSpPr>
          <p:spPr>
            <a:xfrm flipV="1">
              <a:off x="1056" y="1264"/>
              <a:ext cx="1" cy="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32" name="Line 61"/>
            <p:cNvSpPr/>
            <p:nvPr/>
          </p:nvSpPr>
          <p:spPr>
            <a:xfrm flipH="1">
              <a:off x="1060" y="1290"/>
              <a:ext cx="1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33" name="Line 62"/>
            <p:cNvSpPr/>
            <p:nvPr/>
          </p:nvSpPr>
          <p:spPr>
            <a:xfrm>
              <a:off x="1206" y="1523"/>
              <a:ext cx="1" cy="3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34" name="Freeform 63"/>
            <p:cNvSpPr/>
            <p:nvPr/>
          </p:nvSpPr>
          <p:spPr>
            <a:xfrm>
              <a:off x="527" y="1430"/>
              <a:ext cx="516" cy="20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1547" y="725"/>
                </a:cxn>
                <a:cxn ang="0">
                  <a:pos x="1547" y="0"/>
                </a:cxn>
                <a:cxn ang="0">
                  <a:pos x="1470" y="0"/>
                </a:cxn>
              </a:cxnLst>
              <a:rect l="0" t="0" r="0" b="0"/>
              <a:pathLst>
                <a:path w="1547" h="725">
                  <a:moveTo>
                    <a:pt x="0" y="725"/>
                  </a:moveTo>
                  <a:lnTo>
                    <a:pt x="1547" y="725"/>
                  </a:lnTo>
                  <a:lnTo>
                    <a:pt x="1547" y="0"/>
                  </a:lnTo>
                  <a:lnTo>
                    <a:pt x="147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5" name="Freeform 64"/>
            <p:cNvSpPr/>
            <p:nvPr/>
          </p:nvSpPr>
          <p:spPr>
            <a:xfrm>
              <a:off x="968" y="1418"/>
              <a:ext cx="54" cy="24"/>
            </a:xfrm>
            <a:custGeom>
              <a:avLst/>
              <a:gdLst/>
              <a:ahLst/>
              <a:cxnLst>
                <a:cxn ang="0">
                  <a:pos x="161" y="86"/>
                </a:cxn>
                <a:cxn ang="0">
                  <a:pos x="0" y="43"/>
                </a:cxn>
                <a:cxn ang="0">
                  <a:pos x="161" y="0"/>
                </a:cxn>
                <a:cxn ang="0">
                  <a:pos x="161" y="86"/>
                </a:cxn>
              </a:cxnLst>
              <a:rect l="0" t="0" r="0" b="0"/>
              <a:pathLst>
                <a:path w="161" h="86">
                  <a:moveTo>
                    <a:pt x="161" y="86"/>
                  </a:moveTo>
                  <a:lnTo>
                    <a:pt x="0" y="43"/>
                  </a:lnTo>
                  <a:lnTo>
                    <a:pt x="161" y="0"/>
                  </a:lnTo>
                  <a:lnTo>
                    <a:pt x="161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6" name="Line 65"/>
            <p:cNvSpPr/>
            <p:nvPr/>
          </p:nvSpPr>
          <p:spPr>
            <a:xfrm>
              <a:off x="3578" y="1539"/>
              <a:ext cx="36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37" name="Line 66"/>
            <p:cNvSpPr/>
            <p:nvPr/>
          </p:nvSpPr>
          <p:spPr>
            <a:xfrm flipH="1">
              <a:off x="3993" y="1539"/>
              <a:ext cx="22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38" name="Freeform 67"/>
            <p:cNvSpPr/>
            <p:nvPr/>
          </p:nvSpPr>
          <p:spPr>
            <a:xfrm>
              <a:off x="3944" y="1526"/>
              <a:ext cx="54" cy="25"/>
            </a:xfrm>
            <a:custGeom>
              <a:avLst/>
              <a:gdLst/>
              <a:ahLst/>
              <a:cxnLst>
                <a:cxn ang="0">
                  <a:pos x="160" y="86"/>
                </a:cxn>
                <a:cxn ang="0">
                  <a:pos x="0" y="43"/>
                </a:cxn>
                <a:cxn ang="0">
                  <a:pos x="160" y="0"/>
                </a:cxn>
                <a:cxn ang="0">
                  <a:pos x="160" y="86"/>
                </a:cxn>
              </a:cxnLst>
              <a:rect l="0" t="0" r="0" b="0"/>
              <a:pathLst>
                <a:path w="160" h="86">
                  <a:moveTo>
                    <a:pt x="160" y="86"/>
                  </a:moveTo>
                  <a:lnTo>
                    <a:pt x="0" y="43"/>
                  </a:lnTo>
                  <a:lnTo>
                    <a:pt x="160" y="0"/>
                  </a:lnTo>
                  <a:lnTo>
                    <a:pt x="160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9" name="Freeform 68"/>
            <p:cNvSpPr/>
            <p:nvPr/>
          </p:nvSpPr>
          <p:spPr>
            <a:xfrm>
              <a:off x="3377" y="2143"/>
              <a:ext cx="839" cy="69"/>
            </a:xfrm>
            <a:custGeom>
              <a:avLst/>
              <a:gdLst/>
              <a:ahLst/>
              <a:cxnLst>
                <a:cxn ang="0">
                  <a:pos x="2516" y="169"/>
                </a:cxn>
                <a:cxn ang="0">
                  <a:pos x="148" y="169"/>
                </a:cxn>
                <a:cxn ang="0">
                  <a:pos x="146" y="243"/>
                </a:cxn>
                <a:cxn ang="0">
                  <a:pos x="0" y="120"/>
                </a:cxn>
                <a:cxn ang="0">
                  <a:pos x="140" y="0"/>
                </a:cxn>
                <a:cxn ang="0">
                  <a:pos x="135" y="87"/>
                </a:cxn>
                <a:cxn ang="0">
                  <a:pos x="2516" y="87"/>
                </a:cxn>
              </a:cxnLst>
              <a:rect l="0" t="0" r="0" b="0"/>
              <a:pathLst>
                <a:path w="2516" h="243">
                  <a:moveTo>
                    <a:pt x="2516" y="169"/>
                  </a:moveTo>
                  <a:lnTo>
                    <a:pt x="148" y="169"/>
                  </a:lnTo>
                  <a:lnTo>
                    <a:pt x="146" y="243"/>
                  </a:lnTo>
                  <a:lnTo>
                    <a:pt x="0" y="120"/>
                  </a:lnTo>
                  <a:lnTo>
                    <a:pt x="140" y="0"/>
                  </a:lnTo>
                  <a:lnTo>
                    <a:pt x="135" y="87"/>
                  </a:lnTo>
                  <a:lnTo>
                    <a:pt x="2516" y="8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0" name="Freeform 69"/>
            <p:cNvSpPr/>
            <p:nvPr/>
          </p:nvSpPr>
          <p:spPr>
            <a:xfrm>
              <a:off x="2902" y="1056"/>
              <a:ext cx="771" cy="206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2312" y="725"/>
                </a:cxn>
                <a:cxn ang="0">
                  <a:pos x="2312" y="0"/>
                </a:cxn>
                <a:cxn ang="0">
                  <a:pos x="2051" y="0"/>
                </a:cxn>
              </a:cxnLst>
              <a:rect l="0" t="0" r="0" b="0"/>
              <a:pathLst>
                <a:path w="2312" h="725">
                  <a:moveTo>
                    <a:pt x="0" y="725"/>
                  </a:moveTo>
                  <a:lnTo>
                    <a:pt x="2312" y="725"/>
                  </a:lnTo>
                  <a:lnTo>
                    <a:pt x="2312" y="0"/>
                  </a:lnTo>
                  <a:lnTo>
                    <a:pt x="205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1" name="Freeform 70"/>
            <p:cNvSpPr/>
            <p:nvPr/>
          </p:nvSpPr>
          <p:spPr>
            <a:xfrm>
              <a:off x="2889" y="1253"/>
              <a:ext cx="26" cy="18"/>
            </a:xfrm>
            <a:custGeom>
              <a:avLst/>
              <a:gdLst/>
              <a:ahLst/>
              <a:cxnLst>
                <a:cxn ang="0">
                  <a:pos x="80" y="32"/>
                </a:cxn>
                <a:cxn ang="0">
                  <a:pos x="80" y="29"/>
                </a:cxn>
                <a:cxn ang="0">
                  <a:pos x="79" y="26"/>
                </a:cxn>
                <a:cxn ang="0">
                  <a:pos x="79" y="23"/>
                </a:cxn>
                <a:cxn ang="0">
                  <a:pos x="77" y="19"/>
                </a:cxn>
                <a:cxn ang="0">
                  <a:pos x="75" y="16"/>
                </a:cxn>
                <a:cxn ang="0">
                  <a:pos x="74" y="13"/>
                </a:cxn>
                <a:cxn ang="0">
                  <a:pos x="68" y="9"/>
                </a:cxn>
                <a:cxn ang="0">
                  <a:pos x="62" y="5"/>
                </a:cxn>
                <a:cxn ang="0">
                  <a:pos x="60" y="3"/>
                </a:cxn>
                <a:cxn ang="0">
                  <a:pos x="56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4" y="0"/>
                </a:cxn>
                <a:cxn ang="0">
                  <a:pos x="40" y="0"/>
                </a:cxn>
                <a:cxn ang="0">
                  <a:pos x="35" y="0"/>
                </a:cxn>
                <a:cxn ang="0">
                  <a:pos x="32" y="0"/>
                </a:cxn>
                <a:cxn ang="0">
                  <a:pos x="28" y="1"/>
                </a:cxn>
                <a:cxn ang="0">
                  <a:pos x="24" y="2"/>
                </a:cxn>
                <a:cxn ang="0">
                  <a:pos x="21" y="3"/>
                </a:cxn>
                <a:cxn ang="0">
                  <a:pos x="18" y="5"/>
                </a:cxn>
                <a:cxn ang="0">
                  <a:pos x="11" y="9"/>
                </a:cxn>
                <a:cxn ang="0">
                  <a:pos x="6" y="13"/>
                </a:cxn>
                <a:cxn ang="0">
                  <a:pos x="5" y="16"/>
                </a:cxn>
                <a:cxn ang="0">
                  <a:pos x="4" y="19"/>
                </a:cxn>
                <a:cxn ang="0">
                  <a:pos x="1" y="23"/>
                </a:cxn>
                <a:cxn ang="0">
                  <a:pos x="1" y="26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1" y="38"/>
                </a:cxn>
                <a:cxn ang="0">
                  <a:pos x="1" y="41"/>
                </a:cxn>
                <a:cxn ang="0">
                  <a:pos x="4" y="44"/>
                </a:cxn>
                <a:cxn ang="0">
                  <a:pos x="5" y="47"/>
                </a:cxn>
                <a:cxn ang="0">
                  <a:pos x="6" y="50"/>
                </a:cxn>
                <a:cxn ang="0">
                  <a:pos x="11" y="54"/>
                </a:cxn>
                <a:cxn ang="0">
                  <a:pos x="18" y="59"/>
                </a:cxn>
                <a:cxn ang="0">
                  <a:pos x="21" y="61"/>
                </a:cxn>
                <a:cxn ang="0">
                  <a:pos x="24" y="62"/>
                </a:cxn>
                <a:cxn ang="0">
                  <a:pos x="28" y="63"/>
                </a:cxn>
                <a:cxn ang="0">
                  <a:pos x="32" y="64"/>
                </a:cxn>
                <a:cxn ang="0">
                  <a:pos x="35" y="64"/>
                </a:cxn>
                <a:cxn ang="0">
                  <a:pos x="40" y="65"/>
                </a:cxn>
                <a:cxn ang="0">
                  <a:pos x="44" y="64"/>
                </a:cxn>
                <a:cxn ang="0">
                  <a:pos x="48" y="64"/>
                </a:cxn>
                <a:cxn ang="0">
                  <a:pos x="52" y="63"/>
                </a:cxn>
                <a:cxn ang="0">
                  <a:pos x="56" y="62"/>
                </a:cxn>
                <a:cxn ang="0">
                  <a:pos x="60" y="61"/>
                </a:cxn>
                <a:cxn ang="0">
                  <a:pos x="62" y="59"/>
                </a:cxn>
                <a:cxn ang="0">
                  <a:pos x="68" y="54"/>
                </a:cxn>
                <a:cxn ang="0">
                  <a:pos x="74" y="50"/>
                </a:cxn>
                <a:cxn ang="0">
                  <a:pos x="75" y="47"/>
                </a:cxn>
                <a:cxn ang="0">
                  <a:pos x="77" y="44"/>
                </a:cxn>
                <a:cxn ang="0">
                  <a:pos x="79" y="41"/>
                </a:cxn>
                <a:cxn ang="0">
                  <a:pos x="79" y="38"/>
                </a:cxn>
                <a:cxn ang="0">
                  <a:pos x="80" y="35"/>
                </a:cxn>
                <a:cxn ang="0">
                  <a:pos x="80" y="32"/>
                </a:cxn>
              </a:cxnLst>
              <a:rect l="0" t="0" r="0" b="0"/>
              <a:pathLst>
                <a:path w="80" h="65">
                  <a:moveTo>
                    <a:pt x="80" y="32"/>
                  </a:moveTo>
                  <a:lnTo>
                    <a:pt x="80" y="29"/>
                  </a:lnTo>
                  <a:lnTo>
                    <a:pt x="79" y="26"/>
                  </a:lnTo>
                  <a:lnTo>
                    <a:pt x="79" y="23"/>
                  </a:lnTo>
                  <a:lnTo>
                    <a:pt x="77" y="19"/>
                  </a:lnTo>
                  <a:lnTo>
                    <a:pt x="75" y="16"/>
                  </a:lnTo>
                  <a:lnTo>
                    <a:pt x="74" y="13"/>
                  </a:lnTo>
                  <a:lnTo>
                    <a:pt x="68" y="9"/>
                  </a:lnTo>
                  <a:lnTo>
                    <a:pt x="62" y="5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4" y="2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1" y="9"/>
                  </a:lnTo>
                  <a:lnTo>
                    <a:pt x="6" y="13"/>
                  </a:lnTo>
                  <a:lnTo>
                    <a:pt x="5" y="16"/>
                  </a:lnTo>
                  <a:lnTo>
                    <a:pt x="4" y="19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4" y="44"/>
                  </a:lnTo>
                  <a:lnTo>
                    <a:pt x="5" y="47"/>
                  </a:lnTo>
                  <a:lnTo>
                    <a:pt x="6" y="50"/>
                  </a:lnTo>
                  <a:lnTo>
                    <a:pt x="11" y="54"/>
                  </a:lnTo>
                  <a:lnTo>
                    <a:pt x="18" y="59"/>
                  </a:lnTo>
                  <a:lnTo>
                    <a:pt x="21" y="61"/>
                  </a:lnTo>
                  <a:lnTo>
                    <a:pt x="24" y="62"/>
                  </a:lnTo>
                  <a:lnTo>
                    <a:pt x="28" y="63"/>
                  </a:lnTo>
                  <a:lnTo>
                    <a:pt x="32" y="64"/>
                  </a:lnTo>
                  <a:lnTo>
                    <a:pt x="35" y="64"/>
                  </a:lnTo>
                  <a:lnTo>
                    <a:pt x="40" y="65"/>
                  </a:lnTo>
                  <a:lnTo>
                    <a:pt x="44" y="64"/>
                  </a:lnTo>
                  <a:lnTo>
                    <a:pt x="48" y="64"/>
                  </a:lnTo>
                  <a:lnTo>
                    <a:pt x="52" y="63"/>
                  </a:lnTo>
                  <a:lnTo>
                    <a:pt x="56" y="62"/>
                  </a:lnTo>
                  <a:lnTo>
                    <a:pt x="60" y="61"/>
                  </a:lnTo>
                  <a:lnTo>
                    <a:pt x="62" y="59"/>
                  </a:lnTo>
                  <a:lnTo>
                    <a:pt x="68" y="54"/>
                  </a:lnTo>
                  <a:lnTo>
                    <a:pt x="74" y="50"/>
                  </a:lnTo>
                  <a:lnTo>
                    <a:pt x="75" y="47"/>
                  </a:lnTo>
                  <a:lnTo>
                    <a:pt x="77" y="44"/>
                  </a:lnTo>
                  <a:lnTo>
                    <a:pt x="79" y="41"/>
                  </a:lnTo>
                  <a:lnTo>
                    <a:pt x="79" y="38"/>
                  </a:lnTo>
                  <a:lnTo>
                    <a:pt x="80" y="35"/>
                  </a:lnTo>
                  <a:lnTo>
                    <a:pt x="8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2" name="Freeform 71"/>
            <p:cNvSpPr/>
            <p:nvPr/>
          </p:nvSpPr>
          <p:spPr>
            <a:xfrm>
              <a:off x="1409" y="898"/>
              <a:ext cx="1532" cy="6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78" y="0"/>
                </a:cxn>
                <a:cxn ang="0">
                  <a:pos x="4478" y="2306"/>
                </a:cxn>
                <a:cxn ang="0">
                  <a:pos x="4595" y="2306"/>
                </a:cxn>
              </a:cxnLst>
              <a:rect l="0" t="0" r="0" b="0"/>
              <a:pathLst>
                <a:path w="4595" h="2306">
                  <a:moveTo>
                    <a:pt x="0" y="0"/>
                  </a:moveTo>
                  <a:lnTo>
                    <a:pt x="4478" y="0"/>
                  </a:lnTo>
                  <a:lnTo>
                    <a:pt x="4478" y="2306"/>
                  </a:lnTo>
                  <a:lnTo>
                    <a:pt x="4595" y="230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3" name="Freeform 72"/>
            <p:cNvSpPr/>
            <p:nvPr/>
          </p:nvSpPr>
          <p:spPr>
            <a:xfrm>
              <a:off x="2937" y="1539"/>
              <a:ext cx="53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43"/>
                </a:cxn>
                <a:cxn ang="0">
                  <a:pos x="0" y="86"/>
                </a:cxn>
                <a:cxn ang="0">
                  <a:pos x="0" y="0"/>
                </a:cxn>
              </a:cxnLst>
              <a:rect l="0" t="0" r="0" b="0"/>
              <a:pathLst>
                <a:path w="160" h="86">
                  <a:moveTo>
                    <a:pt x="0" y="0"/>
                  </a:moveTo>
                  <a:lnTo>
                    <a:pt x="160" y="43"/>
                  </a:lnTo>
                  <a:lnTo>
                    <a:pt x="0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4" name="Line 73"/>
            <p:cNvSpPr/>
            <p:nvPr/>
          </p:nvSpPr>
          <p:spPr>
            <a:xfrm>
              <a:off x="1409" y="963"/>
              <a:ext cx="29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45" name="Freeform 74"/>
            <p:cNvSpPr/>
            <p:nvPr/>
          </p:nvSpPr>
          <p:spPr>
            <a:xfrm>
              <a:off x="1695" y="951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44"/>
                </a:cxn>
                <a:cxn ang="0">
                  <a:pos x="0" y="87"/>
                </a:cxn>
                <a:cxn ang="0">
                  <a:pos x="0" y="0"/>
                </a:cxn>
              </a:cxnLst>
              <a:rect l="0" t="0" r="0" b="0"/>
              <a:pathLst>
                <a:path w="161" h="87">
                  <a:moveTo>
                    <a:pt x="0" y="0"/>
                  </a:moveTo>
                  <a:lnTo>
                    <a:pt x="161" y="44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6" name="Freeform 75"/>
            <p:cNvSpPr/>
            <p:nvPr/>
          </p:nvSpPr>
          <p:spPr>
            <a:xfrm>
              <a:off x="2522" y="1309"/>
              <a:ext cx="217" cy="420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0" y="0"/>
                </a:cxn>
                <a:cxn ang="0">
                  <a:pos x="652" y="0"/>
                </a:cxn>
                <a:cxn ang="0">
                  <a:pos x="652" y="1482"/>
                </a:cxn>
                <a:cxn ang="0">
                  <a:pos x="41" y="1482"/>
                </a:cxn>
              </a:cxnLst>
              <a:rect l="0" t="0" r="0" b="0"/>
              <a:pathLst>
                <a:path w="652" h="1482">
                  <a:moveTo>
                    <a:pt x="0" y="263"/>
                  </a:moveTo>
                  <a:lnTo>
                    <a:pt x="0" y="0"/>
                  </a:lnTo>
                  <a:lnTo>
                    <a:pt x="652" y="0"/>
                  </a:lnTo>
                  <a:lnTo>
                    <a:pt x="652" y="1482"/>
                  </a:lnTo>
                  <a:lnTo>
                    <a:pt x="41" y="148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7" name="Freeform 76"/>
            <p:cNvSpPr/>
            <p:nvPr/>
          </p:nvSpPr>
          <p:spPr>
            <a:xfrm>
              <a:off x="2537" y="1309"/>
              <a:ext cx="1179" cy="467"/>
            </a:xfrm>
            <a:custGeom>
              <a:avLst/>
              <a:gdLst/>
              <a:ahLst/>
              <a:cxnLst>
                <a:cxn ang="0">
                  <a:pos x="2807" y="296"/>
                </a:cxn>
                <a:cxn ang="0">
                  <a:pos x="2807" y="0"/>
                </a:cxn>
                <a:cxn ang="0">
                  <a:pos x="3539" y="0"/>
                </a:cxn>
                <a:cxn ang="0">
                  <a:pos x="3539" y="1647"/>
                </a:cxn>
                <a:cxn ang="0">
                  <a:pos x="0" y="1647"/>
                </a:cxn>
              </a:cxnLst>
              <a:rect l="0" t="0" r="0" b="0"/>
              <a:pathLst>
                <a:path w="3539" h="1647">
                  <a:moveTo>
                    <a:pt x="2807" y="296"/>
                  </a:moveTo>
                  <a:lnTo>
                    <a:pt x="2807" y="0"/>
                  </a:lnTo>
                  <a:lnTo>
                    <a:pt x="3539" y="0"/>
                  </a:lnTo>
                  <a:lnTo>
                    <a:pt x="3539" y="1647"/>
                  </a:lnTo>
                  <a:lnTo>
                    <a:pt x="0" y="164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8" name="Freeform 77"/>
            <p:cNvSpPr/>
            <p:nvPr/>
          </p:nvSpPr>
          <p:spPr>
            <a:xfrm>
              <a:off x="1314" y="1523"/>
              <a:ext cx="1005" cy="234"/>
            </a:xfrm>
            <a:custGeom>
              <a:avLst/>
              <a:gdLst/>
              <a:ahLst/>
              <a:cxnLst>
                <a:cxn ang="0">
                  <a:pos x="3013" y="824"/>
                </a:cxn>
                <a:cxn ang="0">
                  <a:pos x="0" y="824"/>
                </a:cxn>
                <a:cxn ang="0">
                  <a:pos x="0" y="0"/>
                </a:cxn>
              </a:cxnLst>
              <a:rect l="0" t="0" r="0" b="0"/>
              <a:pathLst>
                <a:path w="3013" h="824">
                  <a:moveTo>
                    <a:pt x="3013" y="824"/>
                  </a:moveTo>
                  <a:lnTo>
                    <a:pt x="0" y="82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9" name="Line 78"/>
            <p:cNvSpPr/>
            <p:nvPr/>
          </p:nvSpPr>
          <p:spPr>
            <a:xfrm flipH="1">
              <a:off x="1757" y="1757"/>
              <a:ext cx="56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50" name="Freeform 79"/>
            <p:cNvSpPr/>
            <p:nvPr/>
          </p:nvSpPr>
          <p:spPr>
            <a:xfrm>
              <a:off x="1708" y="1745"/>
              <a:ext cx="53" cy="24"/>
            </a:xfrm>
            <a:custGeom>
              <a:avLst/>
              <a:gdLst/>
              <a:ahLst/>
              <a:cxnLst>
                <a:cxn ang="0">
                  <a:pos x="161" y="86"/>
                </a:cxn>
                <a:cxn ang="0">
                  <a:pos x="0" y="43"/>
                </a:cxn>
                <a:cxn ang="0">
                  <a:pos x="161" y="0"/>
                </a:cxn>
                <a:cxn ang="0">
                  <a:pos x="161" y="86"/>
                </a:cxn>
              </a:cxnLst>
              <a:rect l="0" t="0" r="0" b="0"/>
              <a:pathLst>
                <a:path w="161" h="86">
                  <a:moveTo>
                    <a:pt x="161" y="86"/>
                  </a:moveTo>
                  <a:lnTo>
                    <a:pt x="0" y="43"/>
                  </a:lnTo>
                  <a:lnTo>
                    <a:pt x="161" y="0"/>
                  </a:lnTo>
                  <a:lnTo>
                    <a:pt x="161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1" name="Freeform 80"/>
            <p:cNvSpPr/>
            <p:nvPr/>
          </p:nvSpPr>
          <p:spPr>
            <a:xfrm>
              <a:off x="961" y="2528"/>
              <a:ext cx="123" cy="45"/>
            </a:xfrm>
            <a:custGeom>
              <a:avLst/>
              <a:gdLst/>
              <a:ahLst/>
              <a:cxnLst>
                <a:cxn ang="0">
                  <a:pos x="367" y="106"/>
                </a:cxn>
                <a:cxn ang="0">
                  <a:pos x="98" y="104"/>
                </a:cxn>
                <a:cxn ang="0">
                  <a:pos x="98" y="159"/>
                </a:cxn>
                <a:cxn ang="0">
                  <a:pos x="0" y="80"/>
                </a:cxn>
                <a:cxn ang="0">
                  <a:pos x="98" y="0"/>
                </a:cxn>
                <a:cxn ang="0">
                  <a:pos x="98" y="47"/>
                </a:cxn>
                <a:cxn ang="0">
                  <a:pos x="367" y="47"/>
                </a:cxn>
              </a:cxnLst>
              <a:rect l="0" t="0" r="0" b="0"/>
              <a:pathLst>
                <a:path w="367" h="159">
                  <a:moveTo>
                    <a:pt x="367" y="106"/>
                  </a:moveTo>
                  <a:lnTo>
                    <a:pt x="98" y="104"/>
                  </a:lnTo>
                  <a:lnTo>
                    <a:pt x="98" y="159"/>
                  </a:lnTo>
                  <a:lnTo>
                    <a:pt x="0" y="80"/>
                  </a:lnTo>
                  <a:lnTo>
                    <a:pt x="98" y="0"/>
                  </a:lnTo>
                  <a:lnTo>
                    <a:pt x="98" y="47"/>
                  </a:lnTo>
                  <a:lnTo>
                    <a:pt x="367" y="4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2" name="Line 81"/>
            <p:cNvSpPr/>
            <p:nvPr/>
          </p:nvSpPr>
          <p:spPr>
            <a:xfrm flipH="1">
              <a:off x="1029" y="1851"/>
              <a:ext cx="17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53" name="Line 82"/>
            <p:cNvSpPr/>
            <p:nvPr/>
          </p:nvSpPr>
          <p:spPr>
            <a:xfrm>
              <a:off x="866" y="1851"/>
              <a:ext cx="11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54" name="Freeform 83"/>
            <p:cNvSpPr/>
            <p:nvPr/>
          </p:nvSpPr>
          <p:spPr>
            <a:xfrm>
              <a:off x="976" y="1838"/>
              <a:ext cx="5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44"/>
                </a:cxn>
                <a:cxn ang="0">
                  <a:pos x="0" y="87"/>
                </a:cxn>
                <a:cxn ang="0">
                  <a:pos x="0" y="0"/>
                </a:cxn>
              </a:cxnLst>
              <a:rect l="0" t="0" r="0" b="0"/>
              <a:pathLst>
                <a:path w="161" h="87">
                  <a:moveTo>
                    <a:pt x="0" y="0"/>
                  </a:moveTo>
                  <a:lnTo>
                    <a:pt x="161" y="44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5" name="Freeform 84"/>
            <p:cNvSpPr/>
            <p:nvPr/>
          </p:nvSpPr>
          <p:spPr>
            <a:xfrm>
              <a:off x="1409" y="2177"/>
              <a:ext cx="92" cy="396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276" y="1344"/>
                </a:cxn>
                <a:cxn ang="0">
                  <a:pos x="85" y="1342"/>
                </a:cxn>
                <a:cxn ang="0">
                  <a:pos x="85" y="1397"/>
                </a:cxn>
                <a:cxn ang="0">
                  <a:pos x="0" y="1304"/>
                </a:cxn>
                <a:cxn ang="0">
                  <a:pos x="79" y="1219"/>
                </a:cxn>
                <a:cxn ang="0">
                  <a:pos x="79" y="1285"/>
                </a:cxn>
                <a:cxn ang="0">
                  <a:pos x="196" y="1285"/>
                </a:cxn>
                <a:cxn ang="0">
                  <a:pos x="196" y="0"/>
                </a:cxn>
              </a:cxnLst>
              <a:rect l="0" t="0" r="0" b="0"/>
              <a:pathLst>
                <a:path w="276" h="1397">
                  <a:moveTo>
                    <a:pt x="276" y="0"/>
                  </a:moveTo>
                  <a:lnTo>
                    <a:pt x="276" y="1344"/>
                  </a:lnTo>
                  <a:lnTo>
                    <a:pt x="85" y="1342"/>
                  </a:lnTo>
                  <a:lnTo>
                    <a:pt x="85" y="1397"/>
                  </a:lnTo>
                  <a:lnTo>
                    <a:pt x="0" y="1304"/>
                  </a:lnTo>
                  <a:lnTo>
                    <a:pt x="79" y="1219"/>
                  </a:lnTo>
                  <a:lnTo>
                    <a:pt x="79" y="1285"/>
                  </a:lnTo>
                  <a:lnTo>
                    <a:pt x="196" y="1285"/>
                  </a:lnTo>
                  <a:lnTo>
                    <a:pt x="196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6" name="Line 85"/>
            <p:cNvSpPr/>
            <p:nvPr/>
          </p:nvSpPr>
          <p:spPr>
            <a:xfrm flipH="1">
              <a:off x="1382" y="2177"/>
              <a:ext cx="244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57" name="Freeform 86"/>
            <p:cNvSpPr/>
            <p:nvPr/>
          </p:nvSpPr>
          <p:spPr>
            <a:xfrm>
              <a:off x="1344" y="2138"/>
              <a:ext cx="282" cy="26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32" y="68"/>
                </a:cxn>
                <a:cxn ang="0">
                  <a:pos x="113" y="0"/>
                </a:cxn>
                <a:cxn ang="0">
                  <a:pos x="113" y="41"/>
                </a:cxn>
                <a:cxn ang="0">
                  <a:pos x="846" y="41"/>
                </a:cxn>
              </a:cxnLst>
              <a:rect l="0" t="0" r="0" b="0"/>
              <a:pathLst>
                <a:path w="846" h="92">
                  <a:moveTo>
                    <a:pt x="0" y="92"/>
                  </a:moveTo>
                  <a:lnTo>
                    <a:pt x="32" y="68"/>
                  </a:lnTo>
                  <a:lnTo>
                    <a:pt x="113" y="0"/>
                  </a:lnTo>
                  <a:lnTo>
                    <a:pt x="113" y="41"/>
                  </a:lnTo>
                  <a:lnTo>
                    <a:pt x="846" y="4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8" name="Freeform 87"/>
            <p:cNvSpPr/>
            <p:nvPr/>
          </p:nvSpPr>
          <p:spPr>
            <a:xfrm>
              <a:off x="1343" y="2166"/>
              <a:ext cx="39" cy="26"/>
            </a:xfrm>
            <a:custGeom>
              <a:avLst/>
              <a:gdLst/>
              <a:ahLst/>
              <a:cxnLst>
                <a:cxn ang="0">
                  <a:pos x="116" y="40"/>
                </a:cxn>
                <a:cxn ang="0">
                  <a:pos x="116" y="92"/>
                </a:cxn>
                <a:cxn ang="0">
                  <a:pos x="0" y="0"/>
                </a:cxn>
              </a:cxnLst>
              <a:rect l="0" t="0" r="0" b="0"/>
              <a:pathLst>
                <a:path w="116" h="92">
                  <a:moveTo>
                    <a:pt x="116" y="40"/>
                  </a:moveTo>
                  <a:lnTo>
                    <a:pt x="116" y="92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9" name="Freeform 88"/>
            <p:cNvSpPr/>
            <p:nvPr/>
          </p:nvSpPr>
          <p:spPr>
            <a:xfrm>
              <a:off x="1626" y="2138"/>
              <a:ext cx="638" cy="26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710" y="39"/>
                </a:cxn>
                <a:cxn ang="0">
                  <a:pos x="1710" y="0"/>
                </a:cxn>
                <a:cxn ang="0">
                  <a:pos x="1914" y="91"/>
                </a:cxn>
              </a:cxnLst>
              <a:rect l="0" t="0" r="0" b="0"/>
              <a:pathLst>
                <a:path w="1914" h="91">
                  <a:moveTo>
                    <a:pt x="0" y="39"/>
                  </a:moveTo>
                  <a:lnTo>
                    <a:pt x="1710" y="39"/>
                  </a:lnTo>
                  <a:lnTo>
                    <a:pt x="1710" y="0"/>
                  </a:lnTo>
                  <a:lnTo>
                    <a:pt x="1914" y="9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0" name="Freeform 89"/>
            <p:cNvSpPr/>
            <p:nvPr/>
          </p:nvSpPr>
          <p:spPr>
            <a:xfrm>
              <a:off x="1626" y="2164"/>
              <a:ext cx="638" cy="28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710" y="47"/>
                </a:cxn>
                <a:cxn ang="0">
                  <a:pos x="1710" y="101"/>
                </a:cxn>
                <a:cxn ang="0">
                  <a:pos x="1914" y="0"/>
                </a:cxn>
              </a:cxnLst>
              <a:rect l="0" t="0" r="0" b="0"/>
              <a:pathLst>
                <a:path w="1914" h="101">
                  <a:moveTo>
                    <a:pt x="0" y="47"/>
                  </a:moveTo>
                  <a:lnTo>
                    <a:pt x="1710" y="47"/>
                  </a:lnTo>
                  <a:lnTo>
                    <a:pt x="1710" y="101"/>
                  </a:lnTo>
                  <a:lnTo>
                    <a:pt x="191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1" name="Line 90"/>
            <p:cNvSpPr/>
            <p:nvPr/>
          </p:nvSpPr>
          <p:spPr>
            <a:xfrm flipH="1">
              <a:off x="1810" y="2609"/>
              <a:ext cx="27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62" name="Freeform 91"/>
            <p:cNvSpPr/>
            <p:nvPr/>
          </p:nvSpPr>
          <p:spPr>
            <a:xfrm>
              <a:off x="1761" y="2236"/>
              <a:ext cx="215" cy="401"/>
            </a:xfrm>
            <a:custGeom>
              <a:avLst/>
              <a:gdLst/>
              <a:ahLst/>
              <a:cxnLst>
                <a:cxn ang="0">
                  <a:pos x="647" y="1416"/>
                </a:cxn>
                <a:cxn ang="0">
                  <a:pos x="36" y="1416"/>
                </a:cxn>
                <a:cxn ang="0">
                  <a:pos x="36" y="0"/>
                </a:cxn>
                <a:cxn ang="0">
                  <a:pos x="0" y="0"/>
                </a:cxn>
              </a:cxnLst>
              <a:rect l="0" t="0" r="0" b="0"/>
              <a:pathLst>
                <a:path w="647" h="1416">
                  <a:moveTo>
                    <a:pt x="647" y="1416"/>
                  </a:moveTo>
                  <a:lnTo>
                    <a:pt x="36" y="141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3" name="Freeform 92"/>
            <p:cNvSpPr/>
            <p:nvPr/>
          </p:nvSpPr>
          <p:spPr>
            <a:xfrm>
              <a:off x="1807" y="2236"/>
              <a:ext cx="13" cy="373"/>
            </a:xfrm>
            <a:custGeom>
              <a:avLst/>
              <a:gdLst/>
              <a:ahLst/>
              <a:cxnLst>
                <a:cxn ang="0">
                  <a:pos x="0" y="1317"/>
                </a:cxn>
                <a:cxn ang="0">
                  <a:pos x="0" y="0"/>
                </a:cxn>
                <a:cxn ang="0">
                  <a:pos x="38" y="0"/>
                </a:cxn>
              </a:cxnLst>
              <a:rect l="0" t="0" r="0" b="0"/>
              <a:pathLst>
                <a:path w="38" h="1317">
                  <a:moveTo>
                    <a:pt x="0" y="1317"/>
                  </a:moveTo>
                  <a:lnTo>
                    <a:pt x="0" y="0"/>
                  </a:lnTo>
                  <a:lnTo>
                    <a:pt x="3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4" name="Line 93"/>
            <p:cNvSpPr/>
            <p:nvPr/>
          </p:nvSpPr>
          <p:spPr>
            <a:xfrm flipV="1">
              <a:off x="1759" y="2189"/>
              <a:ext cx="33" cy="4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65" name="Line 94"/>
            <p:cNvSpPr/>
            <p:nvPr/>
          </p:nvSpPr>
          <p:spPr>
            <a:xfrm flipH="1" flipV="1">
              <a:off x="1795" y="2189"/>
              <a:ext cx="32" cy="4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66" name="Line 95"/>
            <p:cNvSpPr/>
            <p:nvPr/>
          </p:nvSpPr>
          <p:spPr>
            <a:xfrm>
              <a:off x="2536" y="1710"/>
              <a:ext cx="1" cy="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67" name="Line 96"/>
            <p:cNvSpPr/>
            <p:nvPr/>
          </p:nvSpPr>
          <p:spPr>
            <a:xfrm flipH="1">
              <a:off x="2373" y="1710"/>
              <a:ext cx="16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68" name="Line 97"/>
            <p:cNvSpPr/>
            <p:nvPr/>
          </p:nvSpPr>
          <p:spPr>
            <a:xfrm flipH="1">
              <a:off x="2373" y="1794"/>
              <a:ext cx="16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69" name="Freeform 98"/>
            <p:cNvSpPr/>
            <p:nvPr/>
          </p:nvSpPr>
          <p:spPr>
            <a:xfrm>
              <a:off x="2319" y="1710"/>
              <a:ext cx="54" cy="47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54" y="0"/>
                </a:cxn>
                <a:cxn ang="0">
                  <a:pos x="145" y="1"/>
                </a:cxn>
                <a:cxn ang="0">
                  <a:pos x="137" y="2"/>
                </a:cxn>
                <a:cxn ang="0">
                  <a:pos x="129" y="3"/>
                </a:cxn>
                <a:cxn ang="0">
                  <a:pos x="122" y="5"/>
                </a:cxn>
                <a:cxn ang="0">
                  <a:pos x="114" y="8"/>
                </a:cxn>
                <a:cxn ang="0">
                  <a:pos x="107" y="11"/>
                </a:cxn>
                <a:cxn ang="0">
                  <a:pos x="99" y="14"/>
                </a:cxn>
                <a:cxn ang="0">
                  <a:pos x="91" y="17"/>
                </a:cxn>
                <a:cxn ang="0">
                  <a:pos x="85" y="20"/>
                </a:cxn>
                <a:cxn ang="0">
                  <a:pos x="77" y="24"/>
                </a:cxn>
                <a:cxn ang="0">
                  <a:pos x="71" y="28"/>
                </a:cxn>
                <a:cxn ang="0">
                  <a:pos x="65" y="33"/>
                </a:cxn>
                <a:cxn ang="0">
                  <a:pos x="58" y="38"/>
                </a:cxn>
                <a:cxn ang="0">
                  <a:pos x="53" y="44"/>
                </a:cxn>
                <a:cxn ang="0">
                  <a:pos x="47" y="49"/>
                </a:cxn>
                <a:cxn ang="0">
                  <a:pos x="42" y="54"/>
                </a:cxn>
                <a:cxn ang="0">
                  <a:pos x="37" y="60"/>
                </a:cxn>
                <a:cxn ang="0">
                  <a:pos x="26" y="73"/>
                </a:cxn>
                <a:cxn ang="0">
                  <a:pos x="23" y="80"/>
                </a:cxn>
                <a:cxn ang="0">
                  <a:pos x="19" y="87"/>
                </a:cxn>
                <a:cxn ang="0">
                  <a:pos x="15" y="94"/>
                </a:cxn>
                <a:cxn ang="0">
                  <a:pos x="12" y="101"/>
                </a:cxn>
                <a:cxn ang="0">
                  <a:pos x="9" y="108"/>
                </a:cxn>
                <a:cxn ang="0">
                  <a:pos x="6" y="116"/>
                </a:cxn>
                <a:cxn ang="0">
                  <a:pos x="5" y="124"/>
                </a:cxn>
                <a:cxn ang="0">
                  <a:pos x="2" y="132"/>
                </a:cxn>
                <a:cxn ang="0">
                  <a:pos x="1" y="140"/>
                </a:cxn>
                <a:cxn ang="0">
                  <a:pos x="0" y="149"/>
                </a:cxn>
                <a:cxn ang="0">
                  <a:pos x="0" y="157"/>
                </a:cxn>
                <a:cxn ang="0">
                  <a:pos x="0" y="165"/>
                </a:cxn>
              </a:cxnLst>
              <a:rect l="0" t="0" r="0" b="0"/>
              <a:pathLst>
                <a:path w="163" h="165">
                  <a:moveTo>
                    <a:pt x="163" y="0"/>
                  </a:moveTo>
                  <a:lnTo>
                    <a:pt x="154" y="0"/>
                  </a:lnTo>
                  <a:lnTo>
                    <a:pt x="145" y="1"/>
                  </a:lnTo>
                  <a:lnTo>
                    <a:pt x="137" y="2"/>
                  </a:lnTo>
                  <a:lnTo>
                    <a:pt x="129" y="3"/>
                  </a:lnTo>
                  <a:lnTo>
                    <a:pt x="122" y="5"/>
                  </a:lnTo>
                  <a:lnTo>
                    <a:pt x="114" y="8"/>
                  </a:lnTo>
                  <a:lnTo>
                    <a:pt x="107" y="11"/>
                  </a:lnTo>
                  <a:lnTo>
                    <a:pt x="99" y="14"/>
                  </a:lnTo>
                  <a:lnTo>
                    <a:pt x="91" y="17"/>
                  </a:lnTo>
                  <a:lnTo>
                    <a:pt x="85" y="20"/>
                  </a:lnTo>
                  <a:lnTo>
                    <a:pt x="77" y="24"/>
                  </a:lnTo>
                  <a:lnTo>
                    <a:pt x="71" y="28"/>
                  </a:lnTo>
                  <a:lnTo>
                    <a:pt x="65" y="33"/>
                  </a:lnTo>
                  <a:lnTo>
                    <a:pt x="58" y="38"/>
                  </a:lnTo>
                  <a:lnTo>
                    <a:pt x="53" y="44"/>
                  </a:lnTo>
                  <a:lnTo>
                    <a:pt x="47" y="49"/>
                  </a:lnTo>
                  <a:lnTo>
                    <a:pt x="42" y="54"/>
                  </a:lnTo>
                  <a:lnTo>
                    <a:pt x="37" y="60"/>
                  </a:lnTo>
                  <a:lnTo>
                    <a:pt x="26" y="73"/>
                  </a:lnTo>
                  <a:lnTo>
                    <a:pt x="23" y="80"/>
                  </a:lnTo>
                  <a:lnTo>
                    <a:pt x="19" y="87"/>
                  </a:lnTo>
                  <a:lnTo>
                    <a:pt x="15" y="94"/>
                  </a:lnTo>
                  <a:lnTo>
                    <a:pt x="12" y="101"/>
                  </a:lnTo>
                  <a:lnTo>
                    <a:pt x="9" y="108"/>
                  </a:lnTo>
                  <a:lnTo>
                    <a:pt x="6" y="116"/>
                  </a:lnTo>
                  <a:lnTo>
                    <a:pt x="5" y="124"/>
                  </a:lnTo>
                  <a:lnTo>
                    <a:pt x="2" y="132"/>
                  </a:lnTo>
                  <a:lnTo>
                    <a:pt x="1" y="140"/>
                  </a:lnTo>
                  <a:lnTo>
                    <a:pt x="0" y="149"/>
                  </a:lnTo>
                  <a:lnTo>
                    <a:pt x="0" y="157"/>
                  </a:lnTo>
                  <a:lnTo>
                    <a:pt x="0" y="16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0" name="Freeform 99"/>
            <p:cNvSpPr/>
            <p:nvPr/>
          </p:nvSpPr>
          <p:spPr>
            <a:xfrm>
              <a:off x="2319" y="1760"/>
              <a:ext cx="54" cy="34"/>
            </a:xfrm>
            <a:custGeom>
              <a:avLst/>
              <a:gdLst/>
              <a:ahLst/>
              <a:cxnLst>
                <a:cxn ang="0">
                  <a:pos x="163" y="119"/>
                </a:cxn>
                <a:cxn ang="0">
                  <a:pos x="154" y="119"/>
                </a:cxn>
                <a:cxn ang="0">
                  <a:pos x="145" y="118"/>
                </a:cxn>
                <a:cxn ang="0">
                  <a:pos x="137" y="118"/>
                </a:cxn>
                <a:cxn ang="0">
                  <a:pos x="129" y="117"/>
                </a:cxn>
                <a:cxn ang="0">
                  <a:pos x="122" y="115"/>
                </a:cxn>
                <a:cxn ang="0">
                  <a:pos x="114" y="114"/>
                </a:cxn>
                <a:cxn ang="0">
                  <a:pos x="107" y="112"/>
                </a:cxn>
                <a:cxn ang="0">
                  <a:pos x="99" y="110"/>
                </a:cxn>
                <a:cxn ang="0">
                  <a:pos x="85" y="104"/>
                </a:cxn>
                <a:cxn ang="0">
                  <a:pos x="71" y="98"/>
                </a:cxn>
                <a:cxn ang="0">
                  <a:pos x="58" y="92"/>
                </a:cxn>
                <a:cxn ang="0">
                  <a:pos x="47" y="84"/>
                </a:cxn>
                <a:cxn ang="0">
                  <a:pos x="37" y="76"/>
                </a:cxn>
                <a:cxn ang="0">
                  <a:pos x="26" y="66"/>
                </a:cxn>
                <a:cxn ang="0">
                  <a:pos x="23" y="61"/>
                </a:cxn>
                <a:cxn ang="0">
                  <a:pos x="19" y="57"/>
                </a:cxn>
                <a:cxn ang="0">
                  <a:pos x="15" y="52"/>
                </a:cxn>
                <a:cxn ang="0">
                  <a:pos x="12" y="47"/>
                </a:cxn>
                <a:cxn ang="0">
                  <a:pos x="9" y="41"/>
                </a:cxn>
                <a:cxn ang="0">
                  <a:pos x="6" y="35"/>
                </a:cxn>
                <a:cxn ang="0">
                  <a:pos x="5" y="30"/>
                </a:cxn>
                <a:cxn ang="0">
                  <a:pos x="2" y="24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0" b="0"/>
              <a:pathLst>
                <a:path w="163" h="119">
                  <a:moveTo>
                    <a:pt x="163" y="119"/>
                  </a:moveTo>
                  <a:lnTo>
                    <a:pt x="154" y="119"/>
                  </a:lnTo>
                  <a:lnTo>
                    <a:pt x="145" y="118"/>
                  </a:lnTo>
                  <a:lnTo>
                    <a:pt x="137" y="118"/>
                  </a:lnTo>
                  <a:lnTo>
                    <a:pt x="129" y="117"/>
                  </a:lnTo>
                  <a:lnTo>
                    <a:pt x="122" y="115"/>
                  </a:lnTo>
                  <a:lnTo>
                    <a:pt x="114" y="114"/>
                  </a:lnTo>
                  <a:lnTo>
                    <a:pt x="107" y="112"/>
                  </a:lnTo>
                  <a:lnTo>
                    <a:pt x="99" y="110"/>
                  </a:lnTo>
                  <a:lnTo>
                    <a:pt x="85" y="104"/>
                  </a:lnTo>
                  <a:lnTo>
                    <a:pt x="71" y="98"/>
                  </a:lnTo>
                  <a:lnTo>
                    <a:pt x="58" y="92"/>
                  </a:lnTo>
                  <a:lnTo>
                    <a:pt x="47" y="84"/>
                  </a:lnTo>
                  <a:lnTo>
                    <a:pt x="37" y="76"/>
                  </a:lnTo>
                  <a:lnTo>
                    <a:pt x="26" y="66"/>
                  </a:lnTo>
                  <a:lnTo>
                    <a:pt x="23" y="61"/>
                  </a:lnTo>
                  <a:lnTo>
                    <a:pt x="19" y="57"/>
                  </a:lnTo>
                  <a:lnTo>
                    <a:pt x="15" y="52"/>
                  </a:lnTo>
                  <a:lnTo>
                    <a:pt x="12" y="47"/>
                  </a:lnTo>
                  <a:lnTo>
                    <a:pt x="9" y="41"/>
                  </a:lnTo>
                  <a:lnTo>
                    <a:pt x="6" y="35"/>
                  </a:lnTo>
                  <a:lnTo>
                    <a:pt x="5" y="30"/>
                  </a:lnTo>
                  <a:lnTo>
                    <a:pt x="2" y="24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1" name="Freeform 100"/>
            <p:cNvSpPr/>
            <p:nvPr/>
          </p:nvSpPr>
          <p:spPr>
            <a:xfrm>
              <a:off x="989" y="1187"/>
              <a:ext cx="100" cy="7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264"/>
                </a:cxn>
                <a:cxn ang="0">
                  <a:pos x="300" y="264"/>
                </a:cxn>
                <a:cxn ang="0">
                  <a:pos x="300" y="0"/>
                </a:cxn>
              </a:cxnLst>
              <a:rect l="0" t="0" r="0" b="0"/>
              <a:pathLst>
                <a:path w="300" h="264">
                  <a:moveTo>
                    <a:pt x="0" y="12"/>
                  </a:moveTo>
                  <a:lnTo>
                    <a:pt x="0" y="264"/>
                  </a:lnTo>
                  <a:lnTo>
                    <a:pt x="300" y="264"/>
                  </a:lnTo>
                  <a:lnTo>
                    <a:pt x="3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2" name="Freeform 101"/>
            <p:cNvSpPr/>
            <p:nvPr/>
          </p:nvSpPr>
          <p:spPr>
            <a:xfrm>
              <a:off x="989" y="1150"/>
              <a:ext cx="100" cy="37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0" y="125"/>
                </a:cxn>
                <a:cxn ang="0">
                  <a:pos x="0" y="119"/>
                </a:cxn>
                <a:cxn ang="0">
                  <a:pos x="1" y="112"/>
                </a:cxn>
                <a:cxn ang="0">
                  <a:pos x="2" y="105"/>
                </a:cxn>
                <a:cxn ang="0">
                  <a:pos x="3" y="99"/>
                </a:cxn>
                <a:cxn ang="0">
                  <a:pos x="6" y="93"/>
                </a:cxn>
                <a:cxn ang="0">
                  <a:pos x="8" y="87"/>
                </a:cxn>
                <a:cxn ang="0">
                  <a:pos x="11" y="81"/>
                </a:cxn>
                <a:cxn ang="0">
                  <a:pos x="16" y="69"/>
                </a:cxn>
                <a:cxn ang="0">
                  <a:pos x="24" y="58"/>
                </a:cxn>
                <a:cxn ang="0">
                  <a:pos x="33" y="49"/>
                </a:cxn>
                <a:cxn ang="0">
                  <a:pos x="41" y="39"/>
                </a:cxn>
                <a:cxn ang="0">
                  <a:pos x="52" y="30"/>
                </a:cxn>
                <a:cxn ang="0">
                  <a:pos x="63" y="23"/>
                </a:cxn>
                <a:cxn ang="0">
                  <a:pos x="69" y="19"/>
                </a:cxn>
                <a:cxn ang="0">
                  <a:pos x="76" y="16"/>
                </a:cxn>
                <a:cxn ang="0">
                  <a:pos x="82" y="14"/>
                </a:cxn>
                <a:cxn ang="0">
                  <a:pos x="89" y="11"/>
                </a:cxn>
                <a:cxn ang="0">
                  <a:pos x="95" y="9"/>
                </a:cxn>
                <a:cxn ang="0">
                  <a:pos x="103" y="7"/>
                </a:cxn>
                <a:cxn ang="0">
                  <a:pos x="109" y="5"/>
                </a:cxn>
                <a:cxn ang="0">
                  <a:pos x="117" y="3"/>
                </a:cxn>
                <a:cxn ang="0">
                  <a:pos x="123" y="1"/>
                </a:cxn>
                <a:cxn ang="0">
                  <a:pos x="131" y="1"/>
                </a:cxn>
                <a:cxn ang="0">
                  <a:pos x="138" y="0"/>
                </a:cxn>
                <a:cxn ang="0">
                  <a:pos x="146" y="0"/>
                </a:cxn>
                <a:cxn ang="0">
                  <a:pos x="153" y="0"/>
                </a:cxn>
                <a:cxn ang="0">
                  <a:pos x="161" y="1"/>
                </a:cxn>
                <a:cxn ang="0">
                  <a:pos x="169" y="1"/>
                </a:cxn>
                <a:cxn ang="0">
                  <a:pos x="176" y="3"/>
                </a:cxn>
                <a:cxn ang="0">
                  <a:pos x="184" y="5"/>
                </a:cxn>
                <a:cxn ang="0">
                  <a:pos x="192" y="7"/>
                </a:cxn>
                <a:cxn ang="0">
                  <a:pos x="199" y="9"/>
                </a:cxn>
                <a:cxn ang="0">
                  <a:pos x="206" y="11"/>
                </a:cxn>
                <a:cxn ang="0">
                  <a:pos x="212" y="14"/>
                </a:cxn>
                <a:cxn ang="0">
                  <a:pos x="220" y="16"/>
                </a:cxn>
                <a:cxn ang="0">
                  <a:pos x="226" y="19"/>
                </a:cxn>
                <a:cxn ang="0">
                  <a:pos x="232" y="23"/>
                </a:cxn>
                <a:cxn ang="0">
                  <a:pos x="244" y="30"/>
                </a:cxn>
                <a:cxn ang="0">
                  <a:pos x="255" y="39"/>
                </a:cxn>
                <a:cxn ang="0">
                  <a:pos x="265" y="49"/>
                </a:cxn>
                <a:cxn ang="0">
                  <a:pos x="274" y="58"/>
                </a:cxn>
                <a:cxn ang="0">
                  <a:pos x="282" y="69"/>
                </a:cxn>
                <a:cxn ang="0">
                  <a:pos x="285" y="75"/>
                </a:cxn>
                <a:cxn ang="0">
                  <a:pos x="288" y="81"/>
                </a:cxn>
                <a:cxn ang="0">
                  <a:pos x="291" y="87"/>
                </a:cxn>
                <a:cxn ang="0">
                  <a:pos x="293" y="93"/>
                </a:cxn>
                <a:cxn ang="0">
                  <a:pos x="296" y="99"/>
                </a:cxn>
                <a:cxn ang="0">
                  <a:pos x="297" y="105"/>
                </a:cxn>
                <a:cxn ang="0">
                  <a:pos x="299" y="112"/>
                </a:cxn>
                <a:cxn ang="0">
                  <a:pos x="300" y="119"/>
                </a:cxn>
                <a:cxn ang="0">
                  <a:pos x="300" y="125"/>
                </a:cxn>
                <a:cxn ang="0">
                  <a:pos x="300" y="132"/>
                </a:cxn>
              </a:cxnLst>
              <a:rect l="0" t="0" r="0" b="0"/>
              <a:pathLst>
                <a:path w="300" h="132">
                  <a:moveTo>
                    <a:pt x="0" y="132"/>
                  </a:moveTo>
                  <a:lnTo>
                    <a:pt x="0" y="125"/>
                  </a:lnTo>
                  <a:lnTo>
                    <a:pt x="0" y="119"/>
                  </a:lnTo>
                  <a:lnTo>
                    <a:pt x="1" y="112"/>
                  </a:lnTo>
                  <a:lnTo>
                    <a:pt x="2" y="105"/>
                  </a:lnTo>
                  <a:lnTo>
                    <a:pt x="3" y="99"/>
                  </a:lnTo>
                  <a:lnTo>
                    <a:pt x="6" y="93"/>
                  </a:lnTo>
                  <a:lnTo>
                    <a:pt x="8" y="87"/>
                  </a:lnTo>
                  <a:lnTo>
                    <a:pt x="11" y="81"/>
                  </a:lnTo>
                  <a:lnTo>
                    <a:pt x="16" y="69"/>
                  </a:lnTo>
                  <a:lnTo>
                    <a:pt x="24" y="58"/>
                  </a:lnTo>
                  <a:lnTo>
                    <a:pt x="33" y="49"/>
                  </a:lnTo>
                  <a:lnTo>
                    <a:pt x="41" y="39"/>
                  </a:lnTo>
                  <a:lnTo>
                    <a:pt x="52" y="30"/>
                  </a:lnTo>
                  <a:lnTo>
                    <a:pt x="63" y="23"/>
                  </a:lnTo>
                  <a:lnTo>
                    <a:pt x="69" y="19"/>
                  </a:lnTo>
                  <a:lnTo>
                    <a:pt x="76" y="16"/>
                  </a:lnTo>
                  <a:lnTo>
                    <a:pt x="82" y="14"/>
                  </a:lnTo>
                  <a:lnTo>
                    <a:pt x="89" y="11"/>
                  </a:lnTo>
                  <a:lnTo>
                    <a:pt x="95" y="9"/>
                  </a:lnTo>
                  <a:lnTo>
                    <a:pt x="103" y="7"/>
                  </a:lnTo>
                  <a:lnTo>
                    <a:pt x="109" y="5"/>
                  </a:lnTo>
                  <a:lnTo>
                    <a:pt x="117" y="3"/>
                  </a:lnTo>
                  <a:lnTo>
                    <a:pt x="123" y="1"/>
                  </a:lnTo>
                  <a:lnTo>
                    <a:pt x="131" y="1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3" y="0"/>
                  </a:lnTo>
                  <a:lnTo>
                    <a:pt x="161" y="1"/>
                  </a:lnTo>
                  <a:lnTo>
                    <a:pt x="169" y="1"/>
                  </a:lnTo>
                  <a:lnTo>
                    <a:pt x="176" y="3"/>
                  </a:lnTo>
                  <a:lnTo>
                    <a:pt x="184" y="5"/>
                  </a:lnTo>
                  <a:lnTo>
                    <a:pt x="192" y="7"/>
                  </a:lnTo>
                  <a:lnTo>
                    <a:pt x="199" y="9"/>
                  </a:lnTo>
                  <a:lnTo>
                    <a:pt x="206" y="11"/>
                  </a:lnTo>
                  <a:lnTo>
                    <a:pt x="212" y="14"/>
                  </a:lnTo>
                  <a:lnTo>
                    <a:pt x="220" y="16"/>
                  </a:lnTo>
                  <a:lnTo>
                    <a:pt x="226" y="19"/>
                  </a:lnTo>
                  <a:lnTo>
                    <a:pt x="232" y="23"/>
                  </a:lnTo>
                  <a:lnTo>
                    <a:pt x="244" y="30"/>
                  </a:lnTo>
                  <a:lnTo>
                    <a:pt x="255" y="39"/>
                  </a:lnTo>
                  <a:lnTo>
                    <a:pt x="265" y="49"/>
                  </a:lnTo>
                  <a:lnTo>
                    <a:pt x="274" y="58"/>
                  </a:lnTo>
                  <a:lnTo>
                    <a:pt x="282" y="69"/>
                  </a:lnTo>
                  <a:lnTo>
                    <a:pt x="285" y="75"/>
                  </a:lnTo>
                  <a:lnTo>
                    <a:pt x="288" y="81"/>
                  </a:lnTo>
                  <a:lnTo>
                    <a:pt x="291" y="87"/>
                  </a:lnTo>
                  <a:lnTo>
                    <a:pt x="293" y="93"/>
                  </a:lnTo>
                  <a:lnTo>
                    <a:pt x="296" y="99"/>
                  </a:lnTo>
                  <a:lnTo>
                    <a:pt x="297" y="105"/>
                  </a:lnTo>
                  <a:lnTo>
                    <a:pt x="299" y="112"/>
                  </a:lnTo>
                  <a:lnTo>
                    <a:pt x="300" y="119"/>
                  </a:lnTo>
                  <a:lnTo>
                    <a:pt x="300" y="125"/>
                  </a:lnTo>
                  <a:lnTo>
                    <a:pt x="300" y="13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3" name="Line 102"/>
            <p:cNvSpPr/>
            <p:nvPr/>
          </p:nvSpPr>
          <p:spPr>
            <a:xfrm flipV="1">
              <a:off x="989" y="1186"/>
              <a:ext cx="1" cy="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74" name="Line 103"/>
            <p:cNvSpPr/>
            <p:nvPr/>
          </p:nvSpPr>
          <p:spPr>
            <a:xfrm>
              <a:off x="1002" y="1290"/>
              <a:ext cx="1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75" name="Line 104"/>
            <p:cNvSpPr/>
            <p:nvPr/>
          </p:nvSpPr>
          <p:spPr>
            <a:xfrm flipV="1">
              <a:off x="1016" y="1262"/>
              <a:ext cx="1" cy="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76" name="Line 105"/>
            <p:cNvSpPr/>
            <p:nvPr/>
          </p:nvSpPr>
          <p:spPr>
            <a:xfrm flipV="1">
              <a:off x="1037" y="1037"/>
              <a:ext cx="1" cy="1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77" name="Freeform 106"/>
            <p:cNvSpPr/>
            <p:nvPr/>
          </p:nvSpPr>
          <p:spPr>
            <a:xfrm>
              <a:off x="527" y="1103"/>
              <a:ext cx="51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1" y="0"/>
                </a:cxn>
                <a:cxn ang="0">
                  <a:pos x="0" y="0"/>
                </a:cxn>
              </a:cxnLst>
              <a:rect l="0" t="0" r="0" b="0"/>
              <a:pathLst>
                <a:path w="1551" h="1">
                  <a:moveTo>
                    <a:pt x="0" y="0"/>
                  </a:moveTo>
                  <a:lnTo>
                    <a:pt x="155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8" name="Line 107"/>
            <p:cNvSpPr/>
            <p:nvPr/>
          </p:nvSpPr>
          <p:spPr>
            <a:xfrm flipV="1">
              <a:off x="527" y="1103"/>
              <a:ext cx="1" cy="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79" name="Rectangle 108"/>
            <p:cNvSpPr/>
            <p:nvPr/>
          </p:nvSpPr>
          <p:spPr>
            <a:xfrm>
              <a:off x="4400" y="816"/>
              <a:ext cx="417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动作开始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80" name="Rectangle 109"/>
            <p:cNvSpPr/>
            <p:nvPr/>
          </p:nvSpPr>
          <p:spPr>
            <a:xfrm>
              <a:off x="4400" y="1488"/>
              <a:ext cx="417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动作结束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81" name="Rectangle 110"/>
            <p:cNvSpPr/>
            <p:nvPr/>
          </p:nvSpPr>
          <p:spPr>
            <a:xfrm>
              <a:off x="4400" y="2160"/>
              <a:ext cx="417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传送数据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82" name="Rectangle 111"/>
            <p:cNvSpPr/>
            <p:nvPr/>
          </p:nvSpPr>
          <p:spPr>
            <a:xfrm>
              <a:off x="1004" y="626"/>
              <a:ext cx="17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800" i="0" u="none" dirty="0">
                  <a:solidFill>
                    <a:srgbClr val="FF3300"/>
                  </a:solidFill>
                  <a:latin typeface="宋体" panose="02010600030101010101" pitchFamily="2" charset="-122"/>
                </a:rPr>
                <a:t>CPU</a:t>
              </a:r>
              <a:endParaRPr lang="en-US" altLang="zh-CN" sz="1800" i="0" u="none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83" name="Rectangle 112"/>
            <p:cNvSpPr/>
            <p:nvPr/>
          </p:nvSpPr>
          <p:spPr>
            <a:xfrm>
              <a:off x="1613" y="978"/>
              <a:ext cx="5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C</a:t>
              </a:r>
              <a:endParaRPr lang="en-US" altLang="zh-CN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84" name="Freeform 113"/>
            <p:cNvSpPr/>
            <p:nvPr/>
          </p:nvSpPr>
          <p:spPr>
            <a:xfrm>
              <a:off x="768" y="960"/>
              <a:ext cx="144" cy="144"/>
            </a:xfrm>
            <a:custGeom>
              <a:avLst/>
              <a:gdLst/>
              <a:ahLst/>
              <a:cxnLst>
                <a:cxn ang="0">
                  <a:pos x="326" y="124"/>
                </a:cxn>
                <a:cxn ang="0">
                  <a:pos x="324" y="111"/>
                </a:cxn>
                <a:cxn ang="0">
                  <a:pos x="321" y="98"/>
                </a:cxn>
                <a:cxn ang="0">
                  <a:pos x="316" y="86"/>
                </a:cxn>
                <a:cxn ang="0">
                  <a:pos x="310" y="74"/>
                </a:cxn>
                <a:cxn ang="0">
                  <a:pos x="302" y="62"/>
                </a:cxn>
                <a:cxn ang="0">
                  <a:pos x="289" y="47"/>
                </a:cxn>
                <a:cxn ang="0">
                  <a:pos x="266" y="29"/>
                </a:cxn>
                <a:cxn ang="0">
                  <a:pos x="247" y="18"/>
                </a:cxn>
                <a:cxn ang="0">
                  <a:pos x="233" y="12"/>
                </a:cxn>
                <a:cxn ang="0">
                  <a:pos x="219" y="7"/>
                </a:cxn>
                <a:cxn ang="0">
                  <a:pos x="204" y="4"/>
                </a:cxn>
                <a:cxn ang="0">
                  <a:pos x="187" y="1"/>
                </a:cxn>
                <a:cxn ang="0">
                  <a:pos x="171" y="0"/>
                </a:cxn>
                <a:cxn ang="0">
                  <a:pos x="154" y="0"/>
                </a:cxn>
                <a:cxn ang="0">
                  <a:pos x="138" y="1"/>
                </a:cxn>
                <a:cxn ang="0">
                  <a:pos x="123" y="4"/>
                </a:cxn>
                <a:cxn ang="0">
                  <a:pos x="107" y="7"/>
                </a:cxn>
                <a:cxn ang="0">
                  <a:pos x="92" y="12"/>
                </a:cxn>
                <a:cxn ang="0">
                  <a:pos x="78" y="18"/>
                </a:cxn>
                <a:cxn ang="0">
                  <a:pos x="59" y="29"/>
                </a:cxn>
                <a:cxn ang="0">
                  <a:pos x="37" y="47"/>
                </a:cxn>
                <a:cxn ang="0">
                  <a:pos x="23" y="62"/>
                </a:cxn>
                <a:cxn ang="0">
                  <a:pos x="16" y="74"/>
                </a:cxn>
                <a:cxn ang="0">
                  <a:pos x="11" y="86"/>
                </a:cxn>
                <a:cxn ang="0">
                  <a:pos x="6" y="98"/>
                </a:cxn>
                <a:cxn ang="0">
                  <a:pos x="2" y="111"/>
                </a:cxn>
                <a:cxn ang="0">
                  <a:pos x="0" y="124"/>
                </a:cxn>
                <a:cxn ang="0">
                  <a:pos x="0" y="137"/>
                </a:cxn>
                <a:cxn ang="0">
                  <a:pos x="2" y="151"/>
                </a:cxn>
                <a:cxn ang="0">
                  <a:pos x="6" y="164"/>
                </a:cxn>
                <a:cxn ang="0">
                  <a:pos x="11" y="177"/>
                </a:cxn>
                <a:cxn ang="0">
                  <a:pos x="16" y="188"/>
                </a:cxn>
                <a:cxn ang="0">
                  <a:pos x="23" y="199"/>
                </a:cxn>
                <a:cxn ang="0">
                  <a:pos x="37" y="215"/>
                </a:cxn>
                <a:cxn ang="0">
                  <a:pos x="59" y="232"/>
                </a:cxn>
                <a:cxn ang="0">
                  <a:pos x="78" y="244"/>
                </a:cxn>
                <a:cxn ang="0">
                  <a:pos x="92" y="250"/>
                </a:cxn>
                <a:cxn ang="0">
                  <a:pos x="107" y="255"/>
                </a:cxn>
                <a:cxn ang="0">
                  <a:pos x="123" y="259"/>
                </a:cxn>
                <a:cxn ang="0">
                  <a:pos x="138" y="261"/>
                </a:cxn>
                <a:cxn ang="0">
                  <a:pos x="154" y="262"/>
                </a:cxn>
                <a:cxn ang="0">
                  <a:pos x="171" y="262"/>
                </a:cxn>
                <a:cxn ang="0">
                  <a:pos x="187" y="261"/>
                </a:cxn>
                <a:cxn ang="0">
                  <a:pos x="204" y="259"/>
                </a:cxn>
                <a:cxn ang="0">
                  <a:pos x="219" y="255"/>
                </a:cxn>
                <a:cxn ang="0">
                  <a:pos x="233" y="250"/>
                </a:cxn>
                <a:cxn ang="0">
                  <a:pos x="247" y="244"/>
                </a:cxn>
                <a:cxn ang="0">
                  <a:pos x="266" y="232"/>
                </a:cxn>
                <a:cxn ang="0">
                  <a:pos x="289" y="215"/>
                </a:cxn>
                <a:cxn ang="0">
                  <a:pos x="302" y="199"/>
                </a:cxn>
                <a:cxn ang="0">
                  <a:pos x="310" y="188"/>
                </a:cxn>
                <a:cxn ang="0">
                  <a:pos x="316" y="177"/>
                </a:cxn>
                <a:cxn ang="0">
                  <a:pos x="321" y="164"/>
                </a:cxn>
                <a:cxn ang="0">
                  <a:pos x="324" y="151"/>
                </a:cxn>
                <a:cxn ang="0">
                  <a:pos x="326" y="137"/>
                </a:cxn>
              </a:cxnLst>
              <a:rect l="0" t="0" r="0" b="0"/>
              <a:pathLst>
                <a:path w="326" h="263">
                  <a:moveTo>
                    <a:pt x="326" y="131"/>
                  </a:moveTo>
                  <a:lnTo>
                    <a:pt x="326" y="124"/>
                  </a:lnTo>
                  <a:lnTo>
                    <a:pt x="325" y="118"/>
                  </a:lnTo>
                  <a:lnTo>
                    <a:pt x="324" y="111"/>
                  </a:lnTo>
                  <a:lnTo>
                    <a:pt x="322" y="105"/>
                  </a:lnTo>
                  <a:lnTo>
                    <a:pt x="321" y="98"/>
                  </a:lnTo>
                  <a:lnTo>
                    <a:pt x="319" y="92"/>
                  </a:lnTo>
                  <a:lnTo>
                    <a:pt x="316" y="86"/>
                  </a:lnTo>
                  <a:lnTo>
                    <a:pt x="313" y="80"/>
                  </a:lnTo>
                  <a:lnTo>
                    <a:pt x="310" y="74"/>
                  </a:lnTo>
                  <a:lnTo>
                    <a:pt x="306" y="68"/>
                  </a:lnTo>
                  <a:lnTo>
                    <a:pt x="302" y="62"/>
                  </a:lnTo>
                  <a:lnTo>
                    <a:pt x="298" y="57"/>
                  </a:lnTo>
                  <a:lnTo>
                    <a:pt x="289" y="47"/>
                  </a:lnTo>
                  <a:lnTo>
                    <a:pt x="278" y="38"/>
                  </a:lnTo>
                  <a:lnTo>
                    <a:pt x="266" y="29"/>
                  </a:lnTo>
                  <a:lnTo>
                    <a:pt x="254" y="22"/>
                  </a:lnTo>
                  <a:lnTo>
                    <a:pt x="247" y="18"/>
                  </a:lnTo>
                  <a:lnTo>
                    <a:pt x="241" y="15"/>
                  </a:lnTo>
                  <a:lnTo>
                    <a:pt x="233" y="12"/>
                  </a:lnTo>
                  <a:lnTo>
                    <a:pt x="227" y="10"/>
                  </a:lnTo>
                  <a:lnTo>
                    <a:pt x="219" y="7"/>
                  </a:lnTo>
                  <a:lnTo>
                    <a:pt x="212" y="5"/>
                  </a:lnTo>
                  <a:lnTo>
                    <a:pt x="204" y="4"/>
                  </a:lnTo>
                  <a:lnTo>
                    <a:pt x="196" y="2"/>
                  </a:lnTo>
                  <a:lnTo>
                    <a:pt x="187" y="1"/>
                  </a:lnTo>
                  <a:lnTo>
                    <a:pt x="180" y="0"/>
                  </a:lnTo>
                  <a:lnTo>
                    <a:pt x="171" y="0"/>
                  </a:lnTo>
                  <a:lnTo>
                    <a:pt x="163" y="0"/>
                  </a:lnTo>
                  <a:lnTo>
                    <a:pt x="154" y="0"/>
                  </a:lnTo>
                  <a:lnTo>
                    <a:pt x="147" y="0"/>
                  </a:lnTo>
                  <a:lnTo>
                    <a:pt x="138" y="1"/>
                  </a:lnTo>
                  <a:lnTo>
                    <a:pt x="130" y="2"/>
                  </a:lnTo>
                  <a:lnTo>
                    <a:pt x="123" y="4"/>
                  </a:lnTo>
                  <a:lnTo>
                    <a:pt x="115" y="5"/>
                  </a:lnTo>
                  <a:lnTo>
                    <a:pt x="107" y="7"/>
                  </a:lnTo>
                  <a:lnTo>
                    <a:pt x="100" y="10"/>
                  </a:lnTo>
                  <a:lnTo>
                    <a:pt x="92" y="12"/>
                  </a:lnTo>
                  <a:lnTo>
                    <a:pt x="86" y="15"/>
                  </a:lnTo>
                  <a:lnTo>
                    <a:pt x="78" y="18"/>
                  </a:lnTo>
                  <a:lnTo>
                    <a:pt x="72" y="22"/>
                  </a:lnTo>
                  <a:lnTo>
                    <a:pt x="59" y="29"/>
                  </a:lnTo>
                  <a:lnTo>
                    <a:pt x="48" y="38"/>
                  </a:lnTo>
                  <a:lnTo>
                    <a:pt x="37" y="47"/>
                  </a:lnTo>
                  <a:lnTo>
                    <a:pt x="28" y="57"/>
                  </a:lnTo>
                  <a:lnTo>
                    <a:pt x="23" y="62"/>
                  </a:lnTo>
                  <a:lnTo>
                    <a:pt x="20" y="68"/>
                  </a:lnTo>
                  <a:lnTo>
                    <a:pt x="16" y="74"/>
                  </a:lnTo>
                  <a:lnTo>
                    <a:pt x="13" y="80"/>
                  </a:lnTo>
                  <a:lnTo>
                    <a:pt x="11" y="86"/>
                  </a:lnTo>
                  <a:lnTo>
                    <a:pt x="8" y="92"/>
                  </a:lnTo>
                  <a:lnTo>
                    <a:pt x="6" y="98"/>
                  </a:lnTo>
                  <a:lnTo>
                    <a:pt x="3" y="105"/>
                  </a:lnTo>
                  <a:lnTo>
                    <a:pt x="2" y="111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5"/>
                  </a:lnTo>
                  <a:lnTo>
                    <a:pt x="2" y="151"/>
                  </a:lnTo>
                  <a:lnTo>
                    <a:pt x="3" y="157"/>
                  </a:lnTo>
                  <a:lnTo>
                    <a:pt x="6" y="164"/>
                  </a:lnTo>
                  <a:lnTo>
                    <a:pt x="8" y="170"/>
                  </a:lnTo>
                  <a:lnTo>
                    <a:pt x="11" y="177"/>
                  </a:lnTo>
                  <a:lnTo>
                    <a:pt x="13" y="182"/>
                  </a:lnTo>
                  <a:lnTo>
                    <a:pt x="16" y="188"/>
                  </a:lnTo>
                  <a:lnTo>
                    <a:pt x="20" y="194"/>
                  </a:lnTo>
                  <a:lnTo>
                    <a:pt x="23" y="199"/>
                  </a:lnTo>
                  <a:lnTo>
                    <a:pt x="28" y="204"/>
                  </a:lnTo>
                  <a:lnTo>
                    <a:pt x="37" y="215"/>
                  </a:lnTo>
                  <a:lnTo>
                    <a:pt x="48" y="224"/>
                  </a:lnTo>
                  <a:lnTo>
                    <a:pt x="59" y="232"/>
                  </a:lnTo>
                  <a:lnTo>
                    <a:pt x="72" y="240"/>
                  </a:lnTo>
                  <a:lnTo>
                    <a:pt x="78" y="244"/>
                  </a:lnTo>
                  <a:lnTo>
                    <a:pt x="86" y="247"/>
                  </a:lnTo>
                  <a:lnTo>
                    <a:pt x="92" y="250"/>
                  </a:lnTo>
                  <a:lnTo>
                    <a:pt x="100" y="253"/>
                  </a:lnTo>
                  <a:lnTo>
                    <a:pt x="107" y="255"/>
                  </a:lnTo>
                  <a:lnTo>
                    <a:pt x="115" y="257"/>
                  </a:lnTo>
                  <a:lnTo>
                    <a:pt x="123" y="259"/>
                  </a:lnTo>
                  <a:lnTo>
                    <a:pt x="130" y="260"/>
                  </a:lnTo>
                  <a:lnTo>
                    <a:pt x="138" y="261"/>
                  </a:lnTo>
                  <a:lnTo>
                    <a:pt x="147" y="262"/>
                  </a:lnTo>
                  <a:lnTo>
                    <a:pt x="154" y="262"/>
                  </a:lnTo>
                  <a:lnTo>
                    <a:pt x="163" y="263"/>
                  </a:lnTo>
                  <a:lnTo>
                    <a:pt x="171" y="262"/>
                  </a:lnTo>
                  <a:lnTo>
                    <a:pt x="180" y="262"/>
                  </a:lnTo>
                  <a:lnTo>
                    <a:pt x="187" y="261"/>
                  </a:lnTo>
                  <a:lnTo>
                    <a:pt x="196" y="260"/>
                  </a:lnTo>
                  <a:lnTo>
                    <a:pt x="204" y="259"/>
                  </a:lnTo>
                  <a:lnTo>
                    <a:pt x="212" y="257"/>
                  </a:lnTo>
                  <a:lnTo>
                    <a:pt x="219" y="255"/>
                  </a:lnTo>
                  <a:lnTo>
                    <a:pt x="227" y="253"/>
                  </a:lnTo>
                  <a:lnTo>
                    <a:pt x="233" y="250"/>
                  </a:lnTo>
                  <a:lnTo>
                    <a:pt x="241" y="247"/>
                  </a:lnTo>
                  <a:lnTo>
                    <a:pt x="247" y="244"/>
                  </a:lnTo>
                  <a:lnTo>
                    <a:pt x="254" y="240"/>
                  </a:lnTo>
                  <a:lnTo>
                    <a:pt x="266" y="232"/>
                  </a:lnTo>
                  <a:lnTo>
                    <a:pt x="278" y="224"/>
                  </a:lnTo>
                  <a:lnTo>
                    <a:pt x="289" y="215"/>
                  </a:lnTo>
                  <a:lnTo>
                    <a:pt x="298" y="204"/>
                  </a:lnTo>
                  <a:lnTo>
                    <a:pt x="302" y="199"/>
                  </a:lnTo>
                  <a:lnTo>
                    <a:pt x="306" y="194"/>
                  </a:lnTo>
                  <a:lnTo>
                    <a:pt x="310" y="188"/>
                  </a:lnTo>
                  <a:lnTo>
                    <a:pt x="313" y="182"/>
                  </a:lnTo>
                  <a:lnTo>
                    <a:pt x="316" y="177"/>
                  </a:lnTo>
                  <a:lnTo>
                    <a:pt x="319" y="170"/>
                  </a:lnTo>
                  <a:lnTo>
                    <a:pt x="321" y="164"/>
                  </a:lnTo>
                  <a:lnTo>
                    <a:pt x="322" y="157"/>
                  </a:lnTo>
                  <a:lnTo>
                    <a:pt x="324" y="151"/>
                  </a:lnTo>
                  <a:lnTo>
                    <a:pt x="325" y="145"/>
                  </a:lnTo>
                  <a:lnTo>
                    <a:pt x="326" y="137"/>
                  </a:lnTo>
                  <a:lnTo>
                    <a:pt x="326" y="131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5" name="Rectangle 114"/>
            <p:cNvSpPr/>
            <p:nvPr/>
          </p:nvSpPr>
          <p:spPr>
            <a:xfrm>
              <a:off x="805" y="1006"/>
              <a:ext cx="5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7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86" name="Freeform 115"/>
            <p:cNvSpPr/>
            <p:nvPr/>
          </p:nvSpPr>
          <p:spPr>
            <a:xfrm>
              <a:off x="1433" y="2585"/>
              <a:ext cx="95" cy="65"/>
            </a:xfrm>
            <a:custGeom>
              <a:avLst/>
              <a:gdLst/>
              <a:ahLst/>
              <a:cxnLst>
                <a:cxn ang="0">
                  <a:pos x="285" y="110"/>
                </a:cxn>
                <a:cxn ang="0">
                  <a:pos x="283" y="98"/>
                </a:cxn>
                <a:cxn ang="0">
                  <a:pos x="280" y="86"/>
                </a:cxn>
                <a:cxn ang="0">
                  <a:pos x="276" y="76"/>
                </a:cxn>
                <a:cxn ang="0">
                  <a:pos x="267" y="61"/>
                </a:cxn>
                <a:cxn ang="0">
                  <a:pos x="252" y="42"/>
                </a:cxn>
                <a:cxn ang="0">
                  <a:pos x="233" y="27"/>
                </a:cxn>
                <a:cxn ang="0">
                  <a:pos x="210" y="14"/>
                </a:cxn>
                <a:cxn ang="0">
                  <a:pos x="191" y="7"/>
                </a:cxn>
                <a:cxn ang="0">
                  <a:pos x="178" y="4"/>
                </a:cxn>
                <a:cxn ang="0">
                  <a:pos x="164" y="2"/>
                </a:cxn>
                <a:cxn ang="0">
                  <a:pos x="150" y="0"/>
                </a:cxn>
                <a:cxn ang="0">
                  <a:pos x="135" y="0"/>
                </a:cxn>
                <a:cxn ang="0">
                  <a:pos x="121" y="2"/>
                </a:cxn>
                <a:cxn ang="0">
                  <a:pos x="107" y="4"/>
                </a:cxn>
                <a:cxn ang="0">
                  <a:pos x="93" y="7"/>
                </a:cxn>
                <a:cxn ang="0">
                  <a:pos x="74" y="14"/>
                </a:cxn>
                <a:cxn ang="0">
                  <a:pos x="52" y="27"/>
                </a:cxn>
                <a:cxn ang="0">
                  <a:pos x="32" y="42"/>
                </a:cxn>
                <a:cxn ang="0">
                  <a:pos x="17" y="61"/>
                </a:cxn>
                <a:cxn ang="0">
                  <a:pos x="9" y="76"/>
                </a:cxn>
                <a:cxn ang="0">
                  <a:pos x="4" y="86"/>
                </a:cxn>
                <a:cxn ang="0">
                  <a:pos x="1" y="98"/>
                </a:cxn>
                <a:cxn ang="0">
                  <a:pos x="0" y="110"/>
                </a:cxn>
                <a:cxn ang="0">
                  <a:pos x="0" y="121"/>
                </a:cxn>
                <a:cxn ang="0">
                  <a:pos x="1" y="133"/>
                </a:cxn>
                <a:cxn ang="0">
                  <a:pos x="4" y="144"/>
                </a:cxn>
                <a:cxn ang="0">
                  <a:pos x="9" y="155"/>
                </a:cxn>
                <a:cxn ang="0">
                  <a:pos x="17" y="171"/>
                </a:cxn>
                <a:cxn ang="0">
                  <a:pos x="32" y="189"/>
                </a:cxn>
                <a:cxn ang="0">
                  <a:pos x="52" y="205"/>
                </a:cxn>
                <a:cxn ang="0">
                  <a:pos x="74" y="217"/>
                </a:cxn>
                <a:cxn ang="0">
                  <a:pos x="93" y="223"/>
                </a:cxn>
                <a:cxn ang="0">
                  <a:pos x="107" y="228"/>
                </a:cxn>
                <a:cxn ang="0">
                  <a:pos x="121" y="230"/>
                </a:cxn>
                <a:cxn ang="0">
                  <a:pos x="135" y="231"/>
                </a:cxn>
                <a:cxn ang="0">
                  <a:pos x="150" y="231"/>
                </a:cxn>
                <a:cxn ang="0">
                  <a:pos x="164" y="230"/>
                </a:cxn>
                <a:cxn ang="0">
                  <a:pos x="178" y="228"/>
                </a:cxn>
                <a:cxn ang="0">
                  <a:pos x="191" y="223"/>
                </a:cxn>
                <a:cxn ang="0">
                  <a:pos x="210" y="217"/>
                </a:cxn>
                <a:cxn ang="0">
                  <a:pos x="233" y="205"/>
                </a:cxn>
                <a:cxn ang="0">
                  <a:pos x="252" y="189"/>
                </a:cxn>
                <a:cxn ang="0">
                  <a:pos x="267" y="171"/>
                </a:cxn>
                <a:cxn ang="0">
                  <a:pos x="276" y="155"/>
                </a:cxn>
                <a:cxn ang="0">
                  <a:pos x="280" y="144"/>
                </a:cxn>
                <a:cxn ang="0">
                  <a:pos x="283" y="133"/>
                </a:cxn>
                <a:cxn ang="0">
                  <a:pos x="285" y="121"/>
                </a:cxn>
              </a:cxnLst>
              <a:rect l="0" t="0" r="0" b="0"/>
              <a:pathLst>
                <a:path w="285" h="231">
                  <a:moveTo>
                    <a:pt x="285" y="115"/>
                  </a:moveTo>
                  <a:lnTo>
                    <a:pt x="285" y="110"/>
                  </a:lnTo>
                  <a:lnTo>
                    <a:pt x="284" y="104"/>
                  </a:lnTo>
                  <a:lnTo>
                    <a:pt x="283" y="98"/>
                  </a:lnTo>
                  <a:lnTo>
                    <a:pt x="283" y="93"/>
                  </a:lnTo>
                  <a:lnTo>
                    <a:pt x="280" y="86"/>
                  </a:lnTo>
                  <a:lnTo>
                    <a:pt x="279" y="81"/>
                  </a:lnTo>
                  <a:lnTo>
                    <a:pt x="276" y="76"/>
                  </a:lnTo>
                  <a:lnTo>
                    <a:pt x="274" y="71"/>
                  </a:lnTo>
                  <a:lnTo>
                    <a:pt x="267" y="61"/>
                  </a:lnTo>
                  <a:lnTo>
                    <a:pt x="261" y="51"/>
                  </a:lnTo>
                  <a:lnTo>
                    <a:pt x="252" y="42"/>
                  </a:lnTo>
                  <a:lnTo>
                    <a:pt x="243" y="34"/>
                  </a:lnTo>
                  <a:lnTo>
                    <a:pt x="233" y="27"/>
                  </a:lnTo>
                  <a:lnTo>
                    <a:pt x="222" y="20"/>
                  </a:lnTo>
                  <a:lnTo>
                    <a:pt x="210" y="14"/>
                  </a:lnTo>
                  <a:lnTo>
                    <a:pt x="197" y="9"/>
                  </a:lnTo>
                  <a:lnTo>
                    <a:pt x="191" y="7"/>
                  </a:lnTo>
                  <a:lnTo>
                    <a:pt x="185" y="5"/>
                  </a:lnTo>
                  <a:lnTo>
                    <a:pt x="178" y="4"/>
                  </a:lnTo>
                  <a:lnTo>
                    <a:pt x="171" y="3"/>
                  </a:lnTo>
                  <a:lnTo>
                    <a:pt x="164" y="2"/>
                  </a:lnTo>
                  <a:lnTo>
                    <a:pt x="157" y="1"/>
                  </a:lnTo>
                  <a:lnTo>
                    <a:pt x="150" y="0"/>
                  </a:lnTo>
                  <a:lnTo>
                    <a:pt x="143" y="0"/>
                  </a:lnTo>
                  <a:lnTo>
                    <a:pt x="135" y="0"/>
                  </a:lnTo>
                  <a:lnTo>
                    <a:pt x="127" y="1"/>
                  </a:lnTo>
                  <a:lnTo>
                    <a:pt x="121" y="2"/>
                  </a:lnTo>
                  <a:lnTo>
                    <a:pt x="113" y="3"/>
                  </a:lnTo>
                  <a:lnTo>
                    <a:pt x="107" y="4"/>
                  </a:lnTo>
                  <a:lnTo>
                    <a:pt x="101" y="5"/>
                  </a:lnTo>
                  <a:lnTo>
                    <a:pt x="93" y="7"/>
                  </a:lnTo>
                  <a:lnTo>
                    <a:pt x="87" y="9"/>
                  </a:lnTo>
                  <a:lnTo>
                    <a:pt x="74" y="14"/>
                  </a:lnTo>
                  <a:lnTo>
                    <a:pt x="63" y="20"/>
                  </a:lnTo>
                  <a:lnTo>
                    <a:pt x="52" y="27"/>
                  </a:lnTo>
                  <a:lnTo>
                    <a:pt x="42" y="34"/>
                  </a:lnTo>
                  <a:lnTo>
                    <a:pt x="32" y="42"/>
                  </a:lnTo>
                  <a:lnTo>
                    <a:pt x="24" y="51"/>
                  </a:lnTo>
                  <a:lnTo>
                    <a:pt x="17" y="61"/>
                  </a:lnTo>
                  <a:lnTo>
                    <a:pt x="12" y="71"/>
                  </a:lnTo>
                  <a:lnTo>
                    <a:pt x="9" y="76"/>
                  </a:lnTo>
                  <a:lnTo>
                    <a:pt x="7" y="81"/>
                  </a:lnTo>
                  <a:lnTo>
                    <a:pt x="4" y="86"/>
                  </a:lnTo>
                  <a:lnTo>
                    <a:pt x="3" y="93"/>
                  </a:lnTo>
                  <a:lnTo>
                    <a:pt x="1" y="98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0" y="128"/>
                  </a:lnTo>
                  <a:lnTo>
                    <a:pt x="1" y="133"/>
                  </a:lnTo>
                  <a:lnTo>
                    <a:pt x="3" y="139"/>
                  </a:lnTo>
                  <a:lnTo>
                    <a:pt x="4" y="144"/>
                  </a:lnTo>
                  <a:lnTo>
                    <a:pt x="7" y="150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7" y="171"/>
                  </a:lnTo>
                  <a:lnTo>
                    <a:pt x="24" y="180"/>
                  </a:lnTo>
                  <a:lnTo>
                    <a:pt x="32" y="189"/>
                  </a:lnTo>
                  <a:lnTo>
                    <a:pt x="42" y="198"/>
                  </a:lnTo>
                  <a:lnTo>
                    <a:pt x="52" y="205"/>
                  </a:lnTo>
                  <a:lnTo>
                    <a:pt x="63" y="211"/>
                  </a:lnTo>
                  <a:lnTo>
                    <a:pt x="74" y="217"/>
                  </a:lnTo>
                  <a:lnTo>
                    <a:pt x="87" y="221"/>
                  </a:lnTo>
                  <a:lnTo>
                    <a:pt x="93" y="223"/>
                  </a:lnTo>
                  <a:lnTo>
                    <a:pt x="101" y="225"/>
                  </a:lnTo>
                  <a:lnTo>
                    <a:pt x="107" y="228"/>
                  </a:lnTo>
                  <a:lnTo>
                    <a:pt x="113" y="229"/>
                  </a:lnTo>
                  <a:lnTo>
                    <a:pt x="121" y="230"/>
                  </a:lnTo>
                  <a:lnTo>
                    <a:pt x="127" y="231"/>
                  </a:lnTo>
                  <a:lnTo>
                    <a:pt x="135" y="231"/>
                  </a:lnTo>
                  <a:lnTo>
                    <a:pt x="143" y="231"/>
                  </a:lnTo>
                  <a:lnTo>
                    <a:pt x="150" y="231"/>
                  </a:lnTo>
                  <a:lnTo>
                    <a:pt x="157" y="231"/>
                  </a:lnTo>
                  <a:lnTo>
                    <a:pt x="164" y="230"/>
                  </a:lnTo>
                  <a:lnTo>
                    <a:pt x="171" y="229"/>
                  </a:lnTo>
                  <a:lnTo>
                    <a:pt x="178" y="228"/>
                  </a:lnTo>
                  <a:lnTo>
                    <a:pt x="185" y="225"/>
                  </a:lnTo>
                  <a:lnTo>
                    <a:pt x="191" y="223"/>
                  </a:lnTo>
                  <a:lnTo>
                    <a:pt x="197" y="221"/>
                  </a:lnTo>
                  <a:lnTo>
                    <a:pt x="210" y="217"/>
                  </a:lnTo>
                  <a:lnTo>
                    <a:pt x="222" y="211"/>
                  </a:lnTo>
                  <a:lnTo>
                    <a:pt x="233" y="205"/>
                  </a:lnTo>
                  <a:lnTo>
                    <a:pt x="243" y="198"/>
                  </a:lnTo>
                  <a:lnTo>
                    <a:pt x="252" y="189"/>
                  </a:lnTo>
                  <a:lnTo>
                    <a:pt x="261" y="180"/>
                  </a:lnTo>
                  <a:lnTo>
                    <a:pt x="267" y="171"/>
                  </a:lnTo>
                  <a:lnTo>
                    <a:pt x="274" y="161"/>
                  </a:lnTo>
                  <a:lnTo>
                    <a:pt x="276" y="155"/>
                  </a:lnTo>
                  <a:lnTo>
                    <a:pt x="279" y="150"/>
                  </a:lnTo>
                  <a:lnTo>
                    <a:pt x="280" y="144"/>
                  </a:lnTo>
                  <a:lnTo>
                    <a:pt x="283" y="139"/>
                  </a:lnTo>
                  <a:lnTo>
                    <a:pt x="283" y="133"/>
                  </a:lnTo>
                  <a:lnTo>
                    <a:pt x="284" y="128"/>
                  </a:lnTo>
                  <a:lnTo>
                    <a:pt x="285" y="121"/>
                  </a:lnTo>
                  <a:lnTo>
                    <a:pt x="285" y="1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7" name="Freeform 116"/>
            <p:cNvSpPr/>
            <p:nvPr/>
          </p:nvSpPr>
          <p:spPr>
            <a:xfrm>
              <a:off x="1440" y="2592"/>
              <a:ext cx="96" cy="96"/>
            </a:xfrm>
            <a:custGeom>
              <a:avLst/>
              <a:gdLst/>
              <a:ahLst/>
              <a:cxnLst>
                <a:cxn ang="0">
                  <a:pos x="285" y="110"/>
                </a:cxn>
                <a:cxn ang="0">
                  <a:pos x="283" y="98"/>
                </a:cxn>
                <a:cxn ang="0">
                  <a:pos x="280" y="86"/>
                </a:cxn>
                <a:cxn ang="0">
                  <a:pos x="276" y="76"/>
                </a:cxn>
                <a:cxn ang="0">
                  <a:pos x="267" y="61"/>
                </a:cxn>
                <a:cxn ang="0">
                  <a:pos x="252" y="42"/>
                </a:cxn>
                <a:cxn ang="0">
                  <a:pos x="233" y="27"/>
                </a:cxn>
                <a:cxn ang="0">
                  <a:pos x="210" y="14"/>
                </a:cxn>
                <a:cxn ang="0">
                  <a:pos x="191" y="7"/>
                </a:cxn>
                <a:cxn ang="0">
                  <a:pos x="178" y="4"/>
                </a:cxn>
                <a:cxn ang="0">
                  <a:pos x="164" y="2"/>
                </a:cxn>
                <a:cxn ang="0">
                  <a:pos x="150" y="0"/>
                </a:cxn>
                <a:cxn ang="0">
                  <a:pos x="135" y="0"/>
                </a:cxn>
                <a:cxn ang="0">
                  <a:pos x="121" y="2"/>
                </a:cxn>
                <a:cxn ang="0">
                  <a:pos x="107" y="4"/>
                </a:cxn>
                <a:cxn ang="0">
                  <a:pos x="93" y="7"/>
                </a:cxn>
                <a:cxn ang="0">
                  <a:pos x="74" y="14"/>
                </a:cxn>
                <a:cxn ang="0">
                  <a:pos x="52" y="27"/>
                </a:cxn>
                <a:cxn ang="0">
                  <a:pos x="32" y="42"/>
                </a:cxn>
                <a:cxn ang="0">
                  <a:pos x="17" y="61"/>
                </a:cxn>
                <a:cxn ang="0">
                  <a:pos x="9" y="76"/>
                </a:cxn>
                <a:cxn ang="0">
                  <a:pos x="4" y="86"/>
                </a:cxn>
                <a:cxn ang="0">
                  <a:pos x="1" y="98"/>
                </a:cxn>
                <a:cxn ang="0">
                  <a:pos x="0" y="110"/>
                </a:cxn>
                <a:cxn ang="0">
                  <a:pos x="0" y="121"/>
                </a:cxn>
                <a:cxn ang="0">
                  <a:pos x="1" y="133"/>
                </a:cxn>
                <a:cxn ang="0">
                  <a:pos x="4" y="144"/>
                </a:cxn>
                <a:cxn ang="0">
                  <a:pos x="9" y="155"/>
                </a:cxn>
                <a:cxn ang="0">
                  <a:pos x="17" y="171"/>
                </a:cxn>
                <a:cxn ang="0">
                  <a:pos x="32" y="189"/>
                </a:cxn>
                <a:cxn ang="0">
                  <a:pos x="52" y="205"/>
                </a:cxn>
                <a:cxn ang="0">
                  <a:pos x="74" y="217"/>
                </a:cxn>
                <a:cxn ang="0">
                  <a:pos x="93" y="223"/>
                </a:cxn>
                <a:cxn ang="0">
                  <a:pos x="107" y="228"/>
                </a:cxn>
                <a:cxn ang="0">
                  <a:pos x="121" y="230"/>
                </a:cxn>
                <a:cxn ang="0">
                  <a:pos x="135" y="231"/>
                </a:cxn>
                <a:cxn ang="0">
                  <a:pos x="150" y="231"/>
                </a:cxn>
                <a:cxn ang="0">
                  <a:pos x="164" y="230"/>
                </a:cxn>
                <a:cxn ang="0">
                  <a:pos x="178" y="228"/>
                </a:cxn>
                <a:cxn ang="0">
                  <a:pos x="191" y="223"/>
                </a:cxn>
                <a:cxn ang="0">
                  <a:pos x="210" y="217"/>
                </a:cxn>
                <a:cxn ang="0">
                  <a:pos x="233" y="205"/>
                </a:cxn>
                <a:cxn ang="0">
                  <a:pos x="252" y="189"/>
                </a:cxn>
                <a:cxn ang="0">
                  <a:pos x="267" y="171"/>
                </a:cxn>
                <a:cxn ang="0">
                  <a:pos x="276" y="155"/>
                </a:cxn>
                <a:cxn ang="0">
                  <a:pos x="280" y="144"/>
                </a:cxn>
                <a:cxn ang="0">
                  <a:pos x="283" y="133"/>
                </a:cxn>
                <a:cxn ang="0">
                  <a:pos x="285" y="121"/>
                </a:cxn>
              </a:cxnLst>
              <a:rect l="0" t="0" r="0" b="0"/>
              <a:pathLst>
                <a:path w="285" h="231">
                  <a:moveTo>
                    <a:pt x="285" y="115"/>
                  </a:moveTo>
                  <a:lnTo>
                    <a:pt x="285" y="110"/>
                  </a:lnTo>
                  <a:lnTo>
                    <a:pt x="284" y="104"/>
                  </a:lnTo>
                  <a:lnTo>
                    <a:pt x="283" y="98"/>
                  </a:lnTo>
                  <a:lnTo>
                    <a:pt x="283" y="93"/>
                  </a:lnTo>
                  <a:lnTo>
                    <a:pt x="280" y="86"/>
                  </a:lnTo>
                  <a:lnTo>
                    <a:pt x="279" y="81"/>
                  </a:lnTo>
                  <a:lnTo>
                    <a:pt x="276" y="76"/>
                  </a:lnTo>
                  <a:lnTo>
                    <a:pt x="274" y="71"/>
                  </a:lnTo>
                  <a:lnTo>
                    <a:pt x="267" y="61"/>
                  </a:lnTo>
                  <a:lnTo>
                    <a:pt x="261" y="51"/>
                  </a:lnTo>
                  <a:lnTo>
                    <a:pt x="252" y="42"/>
                  </a:lnTo>
                  <a:lnTo>
                    <a:pt x="243" y="34"/>
                  </a:lnTo>
                  <a:lnTo>
                    <a:pt x="233" y="27"/>
                  </a:lnTo>
                  <a:lnTo>
                    <a:pt x="222" y="20"/>
                  </a:lnTo>
                  <a:lnTo>
                    <a:pt x="210" y="14"/>
                  </a:lnTo>
                  <a:lnTo>
                    <a:pt x="197" y="9"/>
                  </a:lnTo>
                  <a:lnTo>
                    <a:pt x="191" y="7"/>
                  </a:lnTo>
                  <a:lnTo>
                    <a:pt x="185" y="5"/>
                  </a:lnTo>
                  <a:lnTo>
                    <a:pt x="178" y="4"/>
                  </a:lnTo>
                  <a:lnTo>
                    <a:pt x="171" y="3"/>
                  </a:lnTo>
                  <a:lnTo>
                    <a:pt x="164" y="2"/>
                  </a:lnTo>
                  <a:lnTo>
                    <a:pt x="157" y="1"/>
                  </a:lnTo>
                  <a:lnTo>
                    <a:pt x="150" y="0"/>
                  </a:lnTo>
                  <a:lnTo>
                    <a:pt x="143" y="0"/>
                  </a:lnTo>
                  <a:lnTo>
                    <a:pt x="135" y="0"/>
                  </a:lnTo>
                  <a:lnTo>
                    <a:pt x="127" y="1"/>
                  </a:lnTo>
                  <a:lnTo>
                    <a:pt x="121" y="2"/>
                  </a:lnTo>
                  <a:lnTo>
                    <a:pt x="113" y="3"/>
                  </a:lnTo>
                  <a:lnTo>
                    <a:pt x="107" y="4"/>
                  </a:lnTo>
                  <a:lnTo>
                    <a:pt x="101" y="5"/>
                  </a:lnTo>
                  <a:lnTo>
                    <a:pt x="93" y="7"/>
                  </a:lnTo>
                  <a:lnTo>
                    <a:pt x="87" y="9"/>
                  </a:lnTo>
                  <a:lnTo>
                    <a:pt x="74" y="14"/>
                  </a:lnTo>
                  <a:lnTo>
                    <a:pt x="63" y="20"/>
                  </a:lnTo>
                  <a:lnTo>
                    <a:pt x="52" y="27"/>
                  </a:lnTo>
                  <a:lnTo>
                    <a:pt x="42" y="34"/>
                  </a:lnTo>
                  <a:lnTo>
                    <a:pt x="32" y="42"/>
                  </a:lnTo>
                  <a:lnTo>
                    <a:pt x="24" y="51"/>
                  </a:lnTo>
                  <a:lnTo>
                    <a:pt x="17" y="61"/>
                  </a:lnTo>
                  <a:lnTo>
                    <a:pt x="12" y="71"/>
                  </a:lnTo>
                  <a:lnTo>
                    <a:pt x="9" y="76"/>
                  </a:lnTo>
                  <a:lnTo>
                    <a:pt x="7" y="81"/>
                  </a:lnTo>
                  <a:lnTo>
                    <a:pt x="4" y="86"/>
                  </a:lnTo>
                  <a:lnTo>
                    <a:pt x="3" y="93"/>
                  </a:lnTo>
                  <a:lnTo>
                    <a:pt x="1" y="98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0" y="128"/>
                  </a:lnTo>
                  <a:lnTo>
                    <a:pt x="1" y="133"/>
                  </a:lnTo>
                  <a:lnTo>
                    <a:pt x="3" y="139"/>
                  </a:lnTo>
                  <a:lnTo>
                    <a:pt x="4" y="144"/>
                  </a:lnTo>
                  <a:lnTo>
                    <a:pt x="7" y="150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7" y="171"/>
                  </a:lnTo>
                  <a:lnTo>
                    <a:pt x="24" y="180"/>
                  </a:lnTo>
                  <a:lnTo>
                    <a:pt x="32" y="189"/>
                  </a:lnTo>
                  <a:lnTo>
                    <a:pt x="42" y="198"/>
                  </a:lnTo>
                  <a:lnTo>
                    <a:pt x="52" y="205"/>
                  </a:lnTo>
                  <a:lnTo>
                    <a:pt x="63" y="211"/>
                  </a:lnTo>
                  <a:lnTo>
                    <a:pt x="74" y="217"/>
                  </a:lnTo>
                  <a:lnTo>
                    <a:pt x="87" y="221"/>
                  </a:lnTo>
                  <a:lnTo>
                    <a:pt x="93" y="223"/>
                  </a:lnTo>
                  <a:lnTo>
                    <a:pt x="101" y="225"/>
                  </a:lnTo>
                  <a:lnTo>
                    <a:pt x="107" y="228"/>
                  </a:lnTo>
                  <a:lnTo>
                    <a:pt x="113" y="229"/>
                  </a:lnTo>
                  <a:lnTo>
                    <a:pt x="121" y="230"/>
                  </a:lnTo>
                  <a:lnTo>
                    <a:pt x="127" y="231"/>
                  </a:lnTo>
                  <a:lnTo>
                    <a:pt x="135" y="231"/>
                  </a:lnTo>
                  <a:lnTo>
                    <a:pt x="143" y="231"/>
                  </a:lnTo>
                  <a:lnTo>
                    <a:pt x="150" y="231"/>
                  </a:lnTo>
                  <a:lnTo>
                    <a:pt x="157" y="231"/>
                  </a:lnTo>
                  <a:lnTo>
                    <a:pt x="164" y="230"/>
                  </a:lnTo>
                  <a:lnTo>
                    <a:pt x="171" y="229"/>
                  </a:lnTo>
                  <a:lnTo>
                    <a:pt x="178" y="228"/>
                  </a:lnTo>
                  <a:lnTo>
                    <a:pt x="185" y="225"/>
                  </a:lnTo>
                  <a:lnTo>
                    <a:pt x="191" y="223"/>
                  </a:lnTo>
                  <a:lnTo>
                    <a:pt x="197" y="221"/>
                  </a:lnTo>
                  <a:lnTo>
                    <a:pt x="210" y="217"/>
                  </a:lnTo>
                  <a:lnTo>
                    <a:pt x="222" y="211"/>
                  </a:lnTo>
                  <a:lnTo>
                    <a:pt x="233" y="205"/>
                  </a:lnTo>
                  <a:lnTo>
                    <a:pt x="243" y="198"/>
                  </a:lnTo>
                  <a:lnTo>
                    <a:pt x="252" y="189"/>
                  </a:lnTo>
                  <a:lnTo>
                    <a:pt x="261" y="180"/>
                  </a:lnTo>
                  <a:lnTo>
                    <a:pt x="267" y="171"/>
                  </a:lnTo>
                  <a:lnTo>
                    <a:pt x="274" y="161"/>
                  </a:lnTo>
                  <a:lnTo>
                    <a:pt x="276" y="155"/>
                  </a:lnTo>
                  <a:lnTo>
                    <a:pt x="279" y="150"/>
                  </a:lnTo>
                  <a:lnTo>
                    <a:pt x="280" y="144"/>
                  </a:lnTo>
                  <a:lnTo>
                    <a:pt x="283" y="139"/>
                  </a:lnTo>
                  <a:lnTo>
                    <a:pt x="283" y="133"/>
                  </a:lnTo>
                  <a:lnTo>
                    <a:pt x="284" y="128"/>
                  </a:lnTo>
                  <a:lnTo>
                    <a:pt x="285" y="121"/>
                  </a:lnTo>
                  <a:lnTo>
                    <a:pt x="285" y="115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8" name="Rectangle 117"/>
            <p:cNvSpPr/>
            <p:nvPr/>
          </p:nvSpPr>
          <p:spPr>
            <a:xfrm>
              <a:off x="1440" y="2592"/>
              <a:ext cx="96" cy="6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9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8</a:t>
              </a:r>
              <a:endParaRPr lang="zh-CN" altLang="en-US" sz="24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89" name="Rectangle 118"/>
            <p:cNvSpPr/>
            <p:nvPr/>
          </p:nvSpPr>
          <p:spPr>
            <a:xfrm>
              <a:off x="1605" y="820"/>
              <a:ext cx="5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S</a:t>
              </a:r>
              <a:endParaRPr lang="en-US" altLang="zh-CN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90" name="Freeform 119"/>
            <p:cNvSpPr/>
            <p:nvPr/>
          </p:nvSpPr>
          <p:spPr>
            <a:xfrm>
              <a:off x="1681" y="823"/>
              <a:ext cx="101" cy="70"/>
            </a:xfrm>
            <a:custGeom>
              <a:avLst/>
              <a:gdLst/>
              <a:ahLst/>
              <a:cxnLst>
                <a:cxn ang="0">
                  <a:pos x="304" y="118"/>
                </a:cxn>
                <a:cxn ang="0">
                  <a:pos x="303" y="105"/>
                </a:cxn>
                <a:cxn ang="0">
                  <a:pos x="300" y="93"/>
                </a:cxn>
                <a:cxn ang="0">
                  <a:pos x="295" y="82"/>
                </a:cxn>
                <a:cxn ang="0">
                  <a:pos x="290" y="70"/>
                </a:cxn>
                <a:cxn ang="0">
                  <a:pos x="279" y="55"/>
                </a:cxn>
                <a:cxn ang="0">
                  <a:pos x="260" y="36"/>
                </a:cxn>
                <a:cxn ang="0">
                  <a:pos x="238" y="21"/>
                </a:cxn>
                <a:cxn ang="0">
                  <a:pos x="219" y="13"/>
                </a:cxn>
                <a:cxn ang="0">
                  <a:pos x="205" y="8"/>
                </a:cxn>
                <a:cxn ang="0">
                  <a:pos x="191" y="4"/>
                </a:cxn>
                <a:cxn ang="0">
                  <a:pos x="176" y="1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29" y="1"/>
                </a:cxn>
                <a:cxn ang="0">
                  <a:pos x="115" y="4"/>
                </a:cxn>
                <a:cxn ang="0">
                  <a:pos x="99" y="8"/>
                </a:cxn>
                <a:cxn ang="0">
                  <a:pos x="87" y="13"/>
                </a:cxn>
                <a:cxn ang="0">
                  <a:pos x="66" y="21"/>
                </a:cxn>
                <a:cxn ang="0">
                  <a:pos x="45" y="36"/>
                </a:cxn>
                <a:cxn ang="0">
                  <a:pos x="25" y="55"/>
                </a:cxn>
                <a:cxn ang="0">
                  <a:pos x="14" y="70"/>
                </a:cxn>
                <a:cxn ang="0">
                  <a:pos x="9" y="82"/>
                </a:cxn>
                <a:cxn ang="0">
                  <a:pos x="4" y="93"/>
                </a:cxn>
                <a:cxn ang="0">
                  <a:pos x="1" y="105"/>
                </a:cxn>
                <a:cxn ang="0">
                  <a:pos x="0" y="118"/>
                </a:cxn>
                <a:cxn ang="0">
                  <a:pos x="0" y="130"/>
                </a:cxn>
                <a:cxn ang="0">
                  <a:pos x="1" y="142"/>
                </a:cxn>
                <a:cxn ang="0">
                  <a:pos x="4" y="155"/>
                </a:cxn>
                <a:cxn ang="0">
                  <a:pos x="9" y="166"/>
                </a:cxn>
                <a:cxn ang="0">
                  <a:pos x="14" y="177"/>
                </a:cxn>
                <a:cxn ang="0">
                  <a:pos x="25" y="193"/>
                </a:cxn>
                <a:cxn ang="0">
                  <a:pos x="45" y="211"/>
                </a:cxn>
                <a:cxn ang="0">
                  <a:pos x="66" y="226"/>
                </a:cxn>
                <a:cxn ang="0">
                  <a:pos x="87" y="235"/>
                </a:cxn>
                <a:cxn ang="0">
                  <a:pos x="99" y="240"/>
                </a:cxn>
                <a:cxn ang="0">
                  <a:pos x="115" y="243"/>
                </a:cxn>
                <a:cxn ang="0">
                  <a:pos x="129" y="246"/>
                </a:cxn>
                <a:cxn ang="0">
                  <a:pos x="144" y="247"/>
                </a:cxn>
                <a:cxn ang="0">
                  <a:pos x="160" y="247"/>
                </a:cxn>
                <a:cxn ang="0">
                  <a:pos x="176" y="246"/>
                </a:cxn>
                <a:cxn ang="0">
                  <a:pos x="191" y="243"/>
                </a:cxn>
                <a:cxn ang="0">
                  <a:pos x="205" y="240"/>
                </a:cxn>
                <a:cxn ang="0">
                  <a:pos x="219" y="235"/>
                </a:cxn>
                <a:cxn ang="0">
                  <a:pos x="238" y="226"/>
                </a:cxn>
                <a:cxn ang="0">
                  <a:pos x="260" y="211"/>
                </a:cxn>
                <a:cxn ang="0">
                  <a:pos x="279" y="193"/>
                </a:cxn>
                <a:cxn ang="0">
                  <a:pos x="290" y="177"/>
                </a:cxn>
                <a:cxn ang="0">
                  <a:pos x="295" y="166"/>
                </a:cxn>
                <a:cxn ang="0">
                  <a:pos x="300" y="155"/>
                </a:cxn>
                <a:cxn ang="0">
                  <a:pos x="303" y="142"/>
                </a:cxn>
                <a:cxn ang="0">
                  <a:pos x="304" y="130"/>
                </a:cxn>
              </a:cxnLst>
              <a:rect l="0" t="0" r="0" b="0"/>
              <a:pathLst>
                <a:path w="305" h="247">
                  <a:moveTo>
                    <a:pt x="305" y="124"/>
                  </a:moveTo>
                  <a:lnTo>
                    <a:pt x="304" y="118"/>
                  </a:lnTo>
                  <a:lnTo>
                    <a:pt x="304" y="112"/>
                  </a:lnTo>
                  <a:lnTo>
                    <a:pt x="303" y="105"/>
                  </a:lnTo>
                  <a:lnTo>
                    <a:pt x="302" y="99"/>
                  </a:lnTo>
                  <a:lnTo>
                    <a:pt x="300" y="93"/>
                  </a:lnTo>
                  <a:lnTo>
                    <a:pt x="298" y="87"/>
                  </a:lnTo>
                  <a:lnTo>
                    <a:pt x="295" y="82"/>
                  </a:lnTo>
                  <a:lnTo>
                    <a:pt x="293" y="75"/>
                  </a:lnTo>
                  <a:lnTo>
                    <a:pt x="290" y="70"/>
                  </a:lnTo>
                  <a:lnTo>
                    <a:pt x="286" y="65"/>
                  </a:lnTo>
                  <a:lnTo>
                    <a:pt x="279" y="55"/>
                  </a:lnTo>
                  <a:lnTo>
                    <a:pt x="270" y="46"/>
                  </a:lnTo>
                  <a:lnTo>
                    <a:pt x="260" y="36"/>
                  </a:lnTo>
                  <a:lnTo>
                    <a:pt x="249" y="28"/>
                  </a:lnTo>
                  <a:lnTo>
                    <a:pt x="238" y="21"/>
                  </a:lnTo>
                  <a:lnTo>
                    <a:pt x="225" y="15"/>
                  </a:lnTo>
                  <a:lnTo>
                    <a:pt x="219" y="13"/>
                  </a:lnTo>
                  <a:lnTo>
                    <a:pt x="211" y="10"/>
                  </a:lnTo>
                  <a:lnTo>
                    <a:pt x="205" y="8"/>
                  </a:lnTo>
                  <a:lnTo>
                    <a:pt x="197" y="5"/>
                  </a:lnTo>
                  <a:lnTo>
                    <a:pt x="191" y="4"/>
                  </a:lnTo>
                  <a:lnTo>
                    <a:pt x="183" y="2"/>
                  </a:lnTo>
                  <a:lnTo>
                    <a:pt x="176" y="1"/>
                  </a:lnTo>
                  <a:lnTo>
                    <a:pt x="168" y="1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4" y="0"/>
                  </a:lnTo>
                  <a:lnTo>
                    <a:pt x="136" y="1"/>
                  </a:lnTo>
                  <a:lnTo>
                    <a:pt x="129" y="1"/>
                  </a:lnTo>
                  <a:lnTo>
                    <a:pt x="121" y="2"/>
                  </a:lnTo>
                  <a:lnTo>
                    <a:pt x="115" y="4"/>
                  </a:lnTo>
                  <a:lnTo>
                    <a:pt x="107" y="5"/>
                  </a:lnTo>
                  <a:lnTo>
                    <a:pt x="99" y="8"/>
                  </a:lnTo>
                  <a:lnTo>
                    <a:pt x="93" y="10"/>
                  </a:lnTo>
                  <a:lnTo>
                    <a:pt x="87" y="13"/>
                  </a:lnTo>
                  <a:lnTo>
                    <a:pt x="79" y="15"/>
                  </a:lnTo>
                  <a:lnTo>
                    <a:pt x="66" y="21"/>
                  </a:lnTo>
                  <a:lnTo>
                    <a:pt x="55" y="28"/>
                  </a:lnTo>
                  <a:lnTo>
                    <a:pt x="45" y="36"/>
                  </a:lnTo>
                  <a:lnTo>
                    <a:pt x="34" y="46"/>
                  </a:lnTo>
                  <a:lnTo>
                    <a:pt x="25" y="55"/>
                  </a:lnTo>
                  <a:lnTo>
                    <a:pt x="18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9" y="82"/>
                  </a:lnTo>
                  <a:lnTo>
                    <a:pt x="6" y="87"/>
                  </a:lnTo>
                  <a:lnTo>
                    <a:pt x="4" y="93"/>
                  </a:lnTo>
                  <a:lnTo>
                    <a:pt x="3" y="99"/>
                  </a:lnTo>
                  <a:lnTo>
                    <a:pt x="1" y="105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30"/>
                  </a:lnTo>
                  <a:lnTo>
                    <a:pt x="0" y="136"/>
                  </a:lnTo>
                  <a:lnTo>
                    <a:pt x="1" y="142"/>
                  </a:lnTo>
                  <a:lnTo>
                    <a:pt x="3" y="149"/>
                  </a:lnTo>
                  <a:lnTo>
                    <a:pt x="4" y="155"/>
                  </a:lnTo>
                  <a:lnTo>
                    <a:pt x="6" y="161"/>
                  </a:lnTo>
                  <a:lnTo>
                    <a:pt x="9" y="166"/>
                  </a:lnTo>
                  <a:lnTo>
                    <a:pt x="11" y="172"/>
                  </a:lnTo>
                  <a:lnTo>
                    <a:pt x="14" y="177"/>
                  </a:lnTo>
                  <a:lnTo>
                    <a:pt x="18" y="183"/>
                  </a:lnTo>
                  <a:lnTo>
                    <a:pt x="25" y="193"/>
                  </a:lnTo>
                  <a:lnTo>
                    <a:pt x="34" y="202"/>
                  </a:lnTo>
                  <a:lnTo>
                    <a:pt x="45" y="211"/>
                  </a:lnTo>
                  <a:lnTo>
                    <a:pt x="55" y="219"/>
                  </a:lnTo>
                  <a:lnTo>
                    <a:pt x="66" y="226"/>
                  </a:lnTo>
                  <a:lnTo>
                    <a:pt x="79" y="232"/>
                  </a:lnTo>
                  <a:lnTo>
                    <a:pt x="87" y="235"/>
                  </a:lnTo>
                  <a:lnTo>
                    <a:pt x="93" y="237"/>
                  </a:lnTo>
                  <a:lnTo>
                    <a:pt x="99" y="240"/>
                  </a:lnTo>
                  <a:lnTo>
                    <a:pt x="107" y="241"/>
                  </a:lnTo>
                  <a:lnTo>
                    <a:pt x="115" y="243"/>
                  </a:lnTo>
                  <a:lnTo>
                    <a:pt x="121" y="244"/>
                  </a:lnTo>
                  <a:lnTo>
                    <a:pt x="129" y="246"/>
                  </a:lnTo>
                  <a:lnTo>
                    <a:pt x="136" y="246"/>
                  </a:lnTo>
                  <a:lnTo>
                    <a:pt x="144" y="247"/>
                  </a:lnTo>
                  <a:lnTo>
                    <a:pt x="153" y="247"/>
                  </a:lnTo>
                  <a:lnTo>
                    <a:pt x="160" y="247"/>
                  </a:lnTo>
                  <a:lnTo>
                    <a:pt x="168" y="246"/>
                  </a:lnTo>
                  <a:lnTo>
                    <a:pt x="176" y="246"/>
                  </a:lnTo>
                  <a:lnTo>
                    <a:pt x="183" y="244"/>
                  </a:lnTo>
                  <a:lnTo>
                    <a:pt x="191" y="243"/>
                  </a:lnTo>
                  <a:lnTo>
                    <a:pt x="197" y="241"/>
                  </a:lnTo>
                  <a:lnTo>
                    <a:pt x="205" y="240"/>
                  </a:lnTo>
                  <a:lnTo>
                    <a:pt x="211" y="237"/>
                  </a:lnTo>
                  <a:lnTo>
                    <a:pt x="219" y="235"/>
                  </a:lnTo>
                  <a:lnTo>
                    <a:pt x="225" y="232"/>
                  </a:lnTo>
                  <a:lnTo>
                    <a:pt x="238" y="226"/>
                  </a:lnTo>
                  <a:lnTo>
                    <a:pt x="249" y="219"/>
                  </a:lnTo>
                  <a:lnTo>
                    <a:pt x="260" y="211"/>
                  </a:lnTo>
                  <a:lnTo>
                    <a:pt x="270" y="202"/>
                  </a:lnTo>
                  <a:lnTo>
                    <a:pt x="279" y="193"/>
                  </a:lnTo>
                  <a:lnTo>
                    <a:pt x="286" y="183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5" y="166"/>
                  </a:lnTo>
                  <a:lnTo>
                    <a:pt x="298" y="161"/>
                  </a:lnTo>
                  <a:lnTo>
                    <a:pt x="300" y="155"/>
                  </a:lnTo>
                  <a:lnTo>
                    <a:pt x="302" y="149"/>
                  </a:lnTo>
                  <a:lnTo>
                    <a:pt x="303" y="142"/>
                  </a:lnTo>
                  <a:lnTo>
                    <a:pt x="304" y="136"/>
                  </a:lnTo>
                  <a:lnTo>
                    <a:pt x="304" y="130"/>
                  </a:lnTo>
                  <a:lnTo>
                    <a:pt x="305" y="1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1" name="Freeform 120"/>
            <p:cNvSpPr/>
            <p:nvPr/>
          </p:nvSpPr>
          <p:spPr>
            <a:xfrm>
              <a:off x="1680" y="768"/>
              <a:ext cx="144" cy="125"/>
            </a:xfrm>
            <a:custGeom>
              <a:avLst/>
              <a:gdLst/>
              <a:ahLst/>
              <a:cxnLst>
                <a:cxn ang="0">
                  <a:pos x="304" y="118"/>
                </a:cxn>
                <a:cxn ang="0">
                  <a:pos x="303" y="105"/>
                </a:cxn>
                <a:cxn ang="0">
                  <a:pos x="300" y="93"/>
                </a:cxn>
                <a:cxn ang="0">
                  <a:pos x="295" y="82"/>
                </a:cxn>
                <a:cxn ang="0">
                  <a:pos x="290" y="70"/>
                </a:cxn>
                <a:cxn ang="0">
                  <a:pos x="279" y="55"/>
                </a:cxn>
                <a:cxn ang="0">
                  <a:pos x="260" y="36"/>
                </a:cxn>
                <a:cxn ang="0">
                  <a:pos x="238" y="21"/>
                </a:cxn>
                <a:cxn ang="0">
                  <a:pos x="219" y="13"/>
                </a:cxn>
                <a:cxn ang="0">
                  <a:pos x="205" y="8"/>
                </a:cxn>
                <a:cxn ang="0">
                  <a:pos x="191" y="4"/>
                </a:cxn>
                <a:cxn ang="0">
                  <a:pos x="176" y="1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29" y="1"/>
                </a:cxn>
                <a:cxn ang="0">
                  <a:pos x="115" y="4"/>
                </a:cxn>
                <a:cxn ang="0">
                  <a:pos x="99" y="8"/>
                </a:cxn>
                <a:cxn ang="0">
                  <a:pos x="87" y="13"/>
                </a:cxn>
                <a:cxn ang="0">
                  <a:pos x="66" y="21"/>
                </a:cxn>
                <a:cxn ang="0">
                  <a:pos x="45" y="36"/>
                </a:cxn>
                <a:cxn ang="0">
                  <a:pos x="25" y="55"/>
                </a:cxn>
                <a:cxn ang="0">
                  <a:pos x="14" y="70"/>
                </a:cxn>
                <a:cxn ang="0">
                  <a:pos x="9" y="82"/>
                </a:cxn>
                <a:cxn ang="0">
                  <a:pos x="4" y="93"/>
                </a:cxn>
                <a:cxn ang="0">
                  <a:pos x="1" y="105"/>
                </a:cxn>
                <a:cxn ang="0">
                  <a:pos x="0" y="118"/>
                </a:cxn>
                <a:cxn ang="0">
                  <a:pos x="0" y="130"/>
                </a:cxn>
                <a:cxn ang="0">
                  <a:pos x="1" y="142"/>
                </a:cxn>
                <a:cxn ang="0">
                  <a:pos x="4" y="155"/>
                </a:cxn>
                <a:cxn ang="0">
                  <a:pos x="9" y="166"/>
                </a:cxn>
                <a:cxn ang="0">
                  <a:pos x="14" y="177"/>
                </a:cxn>
                <a:cxn ang="0">
                  <a:pos x="25" y="193"/>
                </a:cxn>
                <a:cxn ang="0">
                  <a:pos x="45" y="211"/>
                </a:cxn>
                <a:cxn ang="0">
                  <a:pos x="66" y="226"/>
                </a:cxn>
                <a:cxn ang="0">
                  <a:pos x="87" y="235"/>
                </a:cxn>
                <a:cxn ang="0">
                  <a:pos x="99" y="240"/>
                </a:cxn>
                <a:cxn ang="0">
                  <a:pos x="115" y="243"/>
                </a:cxn>
                <a:cxn ang="0">
                  <a:pos x="129" y="246"/>
                </a:cxn>
                <a:cxn ang="0">
                  <a:pos x="144" y="247"/>
                </a:cxn>
                <a:cxn ang="0">
                  <a:pos x="160" y="247"/>
                </a:cxn>
                <a:cxn ang="0">
                  <a:pos x="176" y="246"/>
                </a:cxn>
                <a:cxn ang="0">
                  <a:pos x="191" y="243"/>
                </a:cxn>
                <a:cxn ang="0">
                  <a:pos x="205" y="240"/>
                </a:cxn>
                <a:cxn ang="0">
                  <a:pos x="219" y="235"/>
                </a:cxn>
                <a:cxn ang="0">
                  <a:pos x="238" y="226"/>
                </a:cxn>
                <a:cxn ang="0">
                  <a:pos x="260" y="211"/>
                </a:cxn>
                <a:cxn ang="0">
                  <a:pos x="279" y="193"/>
                </a:cxn>
                <a:cxn ang="0">
                  <a:pos x="290" y="177"/>
                </a:cxn>
                <a:cxn ang="0">
                  <a:pos x="295" y="166"/>
                </a:cxn>
                <a:cxn ang="0">
                  <a:pos x="300" y="155"/>
                </a:cxn>
                <a:cxn ang="0">
                  <a:pos x="303" y="142"/>
                </a:cxn>
                <a:cxn ang="0">
                  <a:pos x="304" y="130"/>
                </a:cxn>
              </a:cxnLst>
              <a:rect l="0" t="0" r="0" b="0"/>
              <a:pathLst>
                <a:path w="305" h="247">
                  <a:moveTo>
                    <a:pt x="305" y="124"/>
                  </a:moveTo>
                  <a:lnTo>
                    <a:pt x="304" y="118"/>
                  </a:lnTo>
                  <a:lnTo>
                    <a:pt x="304" y="112"/>
                  </a:lnTo>
                  <a:lnTo>
                    <a:pt x="303" y="105"/>
                  </a:lnTo>
                  <a:lnTo>
                    <a:pt x="302" y="99"/>
                  </a:lnTo>
                  <a:lnTo>
                    <a:pt x="300" y="93"/>
                  </a:lnTo>
                  <a:lnTo>
                    <a:pt x="298" y="87"/>
                  </a:lnTo>
                  <a:lnTo>
                    <a:pt x="295" y="82"/>
                  </a:lnTo>
                  <a:lnTo>
                    <a:pt x="293" y="75"/>
                  </a:lnTo>
                  <a:lnTo>
                    <a:pt x="290" y="70"/>
                  </a:lnTo>
                  <a:lnTo>
                    <a:pt x="286" y="65"/>
                  </a:lnTo>
                  <a:lnTo>
                    <a:pt x="279" y="55"/>
                  </a:lnTo>
                  <a:lnTo>
                    <a:pt x="270" y="46"/>
                  </a:lnTo>
                  <a:lnTo>
                    <a:pt x="260" y="36"/>
                  </a:lnTo>
                  <a:lnTo>
                    <a:pt x="249" y="28"/>
                  </a:lnTo>
                  <a:lnTo>
                    <a:pt x="238" y="21"/>
                  </a:lnTo>
                  <a:lnTo>
                    <a:pt x="225" y="15"/>
                  </a:lnTo>
                  <a:lnTo>
                    <a:pt x="219" y="13"/>
                  </a:lnTo>
                  <a:lnTo>
                    <a:pt x="211" y="10"/>
                  </a:lnTo>
                  <a:lnTo>
                    <a:pt x="205" y="8"/>
                  </a:lnTo>
                  <a:lnTo>
                    <a:pt x="197" y="5"/>
                  </a:lnTo>
                  <a:lnTo>
                    <a:pt x="191" y="4"/>
                  </a:lnTo>
                  <a:lnTo>
                    <a:pt x="183" y="2"/>
                  </a:lnTo>
                  <a:lnTo>
                    <a:pt x="176" y="1"/>
                  </a:lnTo>
                  <a:lnTo>
                    <a:pt x="168" y="1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4" y="0"/>
                  </a:lnTo>
                  <a:lnTo>
                    <a:pt x="136" y="1"/>
                  </a:lnTo>
                  <a:lnTo>
                    <a:pt x="129" y="1"/>
                  </a:lnTo>
                  <a:lnTo>
                    <a:pt x="121" y="2"/>
                  </a:lnTo>
                  <a:lnTo>
                    <a:pt x="115" y="4"/>
                  </a:lnTo>
                  <a:lnTo>
                    <a:pt x="107" y="5"/>
                  </a:lnTo>
                  <a:lnTo>
                    <a:pt x="99" y="8"/>
                  </a:lnTo>
                  <a:lnTo>
                    <a:pt x="93" y="10"/>
                  </a:lnTo>
                  <a:lnTo>
                    <a:pt x="87" y="13"/>
                  </a:lnTo>
                  <a:lnTo>
                    <a:pt x="79" y="15"/>
                  </a:lnTo>
                  <a:lnTo>
                    <a:pt x="66" y="21"/>
                  </a:lnTo>
                  <a:lnTo>
                    <a:pt x="55" y="28"/>
                  </a:lnTo>
                  <a:lnTo>
                    <a:pt x="45" y="36"/>
                  </a:lnTo>
                  <a:lnTo>
                    <a:pt x="34" y="46"/>
                  </a:lnTo>
                  <a:lnTo>
                    <a:pt x="25" y="55"/>
                  </a:lnTo>
                  <a:lnTo>
                    <a:pt x="18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9" y="82"/>
                  </a:lnTo>
                  <a:lnTo>
                    <a:pt x="6" y="87"/>
                  </a:lnTo>
                  <a:lnTo>
                    <a:pt x="4" y="93"/>
                  </a:lnTo>
                  <a:lnTo>
                    <a:pt x="3" y="99"/>
                  </a:lnTo>
                  <a:lnTo>
                    <a:pt x="1" y="105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30"/>
                  </a:lnTo>
                  <a:lnTo>
                    <a:pt x="0" y="136"/>
                  </a:lnTo>
                  <a:lnTo>
                    <a:pt x="1" y="142"/>
                  </a:lnTo>
                  <a:lnTo>
                    <a:pt x="3" y="149"/>
                  </a:lnTo>
                  <a:lnTo>
                    <a:pt x="4" y="155"/>
                  </a:lnTo>
                  <a:lnTo>
                    <a:pt x="6" y="161"/>
                  </a:lnTo>
                  <a:lnTo>
                    <a:pt x="9" y="166"/>
                  </a:lnTo>
                  <a:lnTo>
                    <a:pt x="11" y="172"/>
                  </a:lnTo>
                  <a:lnTo>
                    <a:pt x="14" y="177"/>
                  </a:lnTo>
                  <a:lnTo>
                    <a:pt x="18" y="183"/>
                  </a:lnTo>
                  <a:lnTo>
                    <a:pt x="25" y="193"/>
                  </a:lnTo>
                  <a:lnTo>
                    <a:pt x="34" y="202"/>
                  </a:lnTo>
                  <a:lnTo>
                    <a:pt x="45" y="211"/>
                  </a:lnTo>
                  <a:lnTo>
                    <a:pt x="55" y="219"/>
                  </a:lnTo>
                  <a:lnTo>
                    <a:pt x="66" y="226"/>
                  </a:lnTo>
                  <a:lnTo>
                    <a:pt x="79" y="232"/>
                  </a:lnTo>
                  <a:lnTo>
                    <a:pt x="87" y="235"/>
                  </a:lnTo>
                  <a:lnTo>
                    <a:pt x="93" y="237"/>
                  </a:lnTo>
                  <a:lnTo>
                    <a:pt x="99" y="240"/>
                  </a:lnTo>
                  <a:lnTo>
                    <a:pt x="107" y="241"/>
                  </a:lnTo>
                  <a:lnTo>
                    <a:pt x="115" y="243"/>
                  </a:lnTo>
                  <a:lnTo>
                    <a:pt x="121" y="244"/>
                  </a:lnTo>
                  <a:lnTo>
                    <a:pt x="129" y="246"/>
                  </a:lnTo>
                  <a:lnTo>
                    <a:pt x="136" y="246"/>
                  </a:lnTo>
                  <a:lnTo>
                    <a:pt x="144" y="247"/>
                  </a:lnTo>
                  <a:lnTo>
                    <a:pt x="153" y="247"/>
                  </a:lnTo>
                  <a:lnTo>
                    <a:pt x="160" y="247"/>
                  </a:lnTo>
                  <a:lnTo>
                    <a:pt x="168" y="246"/>
                  </a:lnTo>
                  <a:lnTo>
                    <a:pt x="176" y="246"/>
                  </a:lnTo>
                  <a:lnTo>
                    <a:pt x="183" y="244"/>
                  </a:lnTo>
                  <a:lnTo>
                    <a:pt x="191" y="243"/>
                  </a:lnTo>
                  <a:lnTo>
                    <a:pt x="197" y="241"/>
                  </a:lnTo>
                  <a:lnTo>
                    <a:pt x="205" y="240"/>
                  </a:lnTo>
                  <a:lnTo>
                    <a:pt x="211" y="237"/>
                  </a:lnTo>
                  <a:lnTo>
                    <a:pt x="219" y="235"/>
                  </a:lnTo>
                  <a:lnTo>
                    <a:pt x="225" y="232"/>
                  </a:lnTo>
                  <a:lnTo>
                    <a:pt x="238" y="226"/>
                  </a:lnTo>
                  <a:lnTo>
                    <a:pt x="249" y="219"/>
                  </a:lnTo>
                  <a:lnTo>
                    <a:pt x="260" y="211"/>
                  </a:lnTo>
                  <a:lnTo>
                    <a:pt x="270" y="202"/>
                  </a:lnTo>
                  <a:lnTo>
                    <a:pt x="279" y="193"/>
                  </a:lnTo>
                  <a:lnTo>
                    <a:pt x="286" y="183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5" y="166"/>
                  </a:lnTo>
                  <a:lnTo>
                    <a:pt x="298" y="161"/>
                  </a:lnTo>
                  <a:lnTo>
                    <a:pt x="300" y="155"/>
                  </a:lnTo>
                  <a:lnTo>
                    <a:pt x="302" y="149"/>
                  </a:lnTo>
                  <a:lnTo>
                    <a:pt x="303" y="142"/>
                  </a:lnTo>
                  <a:lnTo>
                    <a:pt x="304" y="136"/>
                  </a:lnTo>
                  <a:lnTo>
                    <a:pt x="304" y="130"/>
                  </a:lnTo>
                  <a:lnTo>
                    <a:pt x="305" y="12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2" name="Rectangle 121"/>
            <p:cNvSpPr/>
            <p:nvPr/>
          </p:nvSpPr>
          <p:spPr>
            <a:xfrm>
              <a:off x="1719" y="768"/>
              <a:ext cx="5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4393" name="Group 122"/>
            <p:cNvGrpSpPr/>
            <p:nvPr/>
          </p:nvGrpSpPr>
          <p:grpSpPr>
            <a:xfrm>
              <a:off x="3984" y="672"/>
              <a:ext cx="143" cy="134"/>
              <a:chOff x="3984" y="720"/>
              <a:chExt cx="143" cy="134"/>
            </a:xfrm>
          </p:grpSpPr>
          <p:sp>
            <p:nvSpPr>
              <p:cNvPr id="54394" name="Freeform 123"/>
              <p:cNvSpPr/>
              <p:nvPr/>
            </p:nvSpPr>
            <p:spPr>
              <a:xfrm>
                <a:off x="3984" y="720"/>
                <a:ext cx="143" cy="134"/>
              </a:xfrm>
              <a:custGeom>
                <a:avLst/>
                <a:gdLst/>
                <a:ahLst/>
                <a:cxnLst>
                  <a:cxn ang="0">
                    <a:pos x="285" y="109"/>
                  </a:cxn>
                  <a:cxn ang="0">
                    <a:pos x="284" y="98"/>
                  </a:cxn>
                  <a:cxn ang="0">
                    <a:pos x="281" y="86"/>
                  </a:cxn>
                  <a:cxn ang="0">
                    <a:pos x="276" y="75"/>
                  </a:cxn>
                  <a:cxn ang="0">
                    <a:pos x="268" y="61"/>
                  </a:cxn>
                  <a:cxn ang="0">
                    <a:pos x="252" y="42"/>
                  </a:cxn>
                  <a:cxn ang="0">
                    <a:pos x="233" y="27"/>
                  </a:cxn>
                  <a:cxn ang="0">
                    <a:pos x="210" y="14"/>
                  </a:cxn>
                  <a:cxn ang="0">
                    <a:pos x="192" y="7"/>
                  </a:cxn>
                  <a:cxn ang="0">
                    <a:pos x="178" y="4"/>
                  </a:cxn>
                  <a:cxn ang="0">
                    <a:pos x="164" y="1"/>
                  </a:cxn>
                  <a:cxn ang="0">
                    <a:pos x="150" y="0"/>
                  </a:cxn>
                  <a:cxn ang="0">
                    <a:pos x="135" y="0"/>
                  </a:cxn>
                  <a:cxn ang="0">
                    <a:pos x="121" y="1"/>
                  </a:cxn>
                  <a:cxn ang="0">
                    <a:pos x="107" y="4"/>
                  </a:cxn>
                  <a:cxn ang="0">
                    <a:pos x="93" y="7"/>
                  </a:cxn>
                  <a:cxn ang="0">
                    <a:pos x="75" y="14"/>
                  </a:cxn>
                  <a:cxn ang="0">
                    <a:pos x="52" y="27"/>
                  </a:cxn>
                  <a:cxn ang="0">
                    <a:pos x="33" y="42"/>
                  </a:cxn>
                  <a:cxn ang="0">
                    <a:pos x="18" y="61"/>
                  </a:cxn>
                  <a:cxn ang="0">
                    <a:pos x="9" y="75"/>
                  </a:cxn>
                  <a:cxn ang="0">
                    <a:pos x="5" y="86"/>
                  </a:cxn>
                  <a:cxn ang="0">
                    <a:pos x="1" y="98"/>
                  </a:cxn>
                  <a:cxn ang="0">
                    <a:pos x="0" y="109"/>
                  </a:cxn>
                  <a:cxn ang="0">
                    <a:pos x="0" y="121"/>
                  </a:cxn>
                  <a:cxn ang="0">
                    <a:pos x="1" y="133"/>
                  </a:cxn>
                  <a:cxn ang="0">
                    <a:pos x="5" y="144"/>
                  </a:cxn>
                  <a:cxn ang="0">
                    <a:pos x="9" y="154"/>
                  </a:cxn>
                  <a:cxn ang="0">
                    <a:pos x="18" y="170"/>
                  </a:cxn>
                  <a:cxn ang="0">
                    <a:pos x="33" y="188"/>
                  </a:cxn>
                  <a:cxn ang="0">
                    <a:pos x="52" y="204"/>
                  </a:cxn>
                  <a:cxn ang="0">
                    <a:pos x="75" y="216"/>
                  </a:cxn>
                  <a:cxn ang="0">
                    <a:pos x="93" y="223"/>
                  </a:cxn>
                  <a:cxn ang="0">
                    <a:pos x="107" y="227"/>
                  </a:cxn>
                  <a:cxn ang="0">
                    <a:pos x="121" y="230"/>
                  </a:cxn>
                  <a:cxn ang="0">
                    <a:pos x="135" y="231"/>
                  </a:cxn>
                  <a:cxn ang="0">
                    <a:pos x="150" y="231"/>
                  </a:cxn>
                  <a:cxn ang="0">
                    <a:pos x="164" y="230"/>
                  </a:cxn>
                  <a:cxn ang="0">
                    <a:pos x="178" y="227"/>
                  </a:cxn>
                  <a:cxn ang="0">
                    <a:pos x="192" y="223"/>
                  </a:cxn>
                  <a:cxn ang="0">
                    <a:pos x="210" y="216"/>
                  </a:cxn>
                  <a:cxn ang="0">
                    <a:pos x="233" y="204"/>
                  </a:cxn>
                  <a:cxn ang="0">
                    <a:pos x="252" y="188"/>
                  </a:cxn>
                  <a:cxn ang="0">
                    <a:pos x="268" y="170"/>
                  </a:cxn>
                  <a:cxn ang="0">
                    <a:pos x="276" y="154"/>
                  </a:cxn>
                  <a:cxn ang="0">
                    <a:pos x="281" y="144"/>
                  </a:cxn>
                  <a:cxn ang="0">
                    <a:pos x="284" y="133"/>
                  </a:cxn>
                  <a:cxn ang="0">
                    <a:pos x="285" y="121"/>
                  </a:cxn>
                </a:cxnLst>
                <a:rect l="0" t="0" r="0" b="0"/>
                <a:pathLst>
                  <a:path w="285" h="231">
                    <a:moveTo>
                      <a:pt x="285" y="115"/>
                    </a:moveTo>
                    <a:lnTo>
                      <a:pt x="285" y="109"/>
                    </a:lnTo>
                    <a:lnTo>
                      <a:pt x="284" y="104"/>
                    </a:lnTo>
                    <a:lnTo>
                      <a:pt x="284" y="98"/>
                    </a:lnTo>
                    <a:lnTo>
                      <a:pt x="282" y="92"/>
                    </a:lnTo>
                    <a:lnTo>
                      <a:pt x="281" y="86"/>
                    </a:lnTo>
                    <a:lnTo>
                      <a:pt x="278" y="81"/>
                    </a:lnTo>
                    <a:lnTo>
                      <a:pt x="276" y="75"/>
                    </a:lnTo>
                    <a:lnTo>
                      <a:pt x="273" y="70"/>
                    </a:lnTo>
                    <a:lnTo>
                      <a:pt x="268" y="61"/>
                    </a:lnTo>
                    <a:lnTo>
                      <a:pt x="261" y="50"/>
                    </a:lnTo>
                    <a:lnTo>
                      <a:pt x="252" y="42"/>
                    </a:lnTo>
                    <a:lnTo>
                      <a:pt x="243" y="34"/>
                    </a:lnTo>
                    <a:lnTo>
                      <a:pt x="233" y="27"/>
                    </a:lnTo>
                    <a:lnTo>
                      <a:pt x="222" y="20"/>
                    </a:lnTo>
                    <a:lnTo>
                      <a:pt x="210" y="14"/>
                    </a:lnTo>
                    <a:lnTo>
                      <a:pt x="198" y="9"/>
                    </a:lnTo>
                    <a:lnTo>
                      <a:pt x="192" y="7"/>
                    </a:lnTo>
                    <a:lnTo>
                      <a:pt x="184" y="5"/>
                    </a:lnTo>
                    <a:lnTo>
                      <a:pt x="178" y="4"/>
                    </a:lnTo>
                    <a:lnTo>
                      <a:pt x="172" y="2"/>
                    </a:lnTo>
                    <a:lnTo>
                      <a:pt x="164" y="1"/>
                    </a:lnTo>
                    <a:lnTo>
                      <a:pt x="156" y="1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35" y="0"/>
                    </a:lnTo>
                    <a:lnTo>
                      <a:pt x="128" y="1"/>
                    </a:lnTo>
                    <a:lnTo>
                      <a:pt x="121" y="1"/>
                    </a:lnTo>
                    <a:lnTo>
                      <a:pt x="113" y="2"/>
                    </a:lnTo>
                    <a:lnTo>
                      <a:pt x="107" y="4"/>
                    </a:lnTo>
                    <a:lnTo>
                      <a:pt x="100" y="5"/>
                    </a:lnTo>
                    <a:lnTo>
                      <a:pt x="93" y="7"/>
                    </a:lnTo>
                    <a:lnTo>
                      <a:pt x="86" y="9"/>
                    </a:lnTo>
                    <a:lnTo>
                      <a:pt x="75" y="14"/>
                    </a:lnTo>
                    <a:lnTo>
                      <a:pt x="62" y="20"/>
                    </a:lnTo>
                    <a:lnTo>
                      <a:pt x="52" y="27"/>
                    </a:lnTo>
                    <a:lnTo>
                      <a:pt x="42" y="34"/>
                    </a:lnTo>
                    <a:lnTo>
                      <a:pt x="33" y="42"/>
                    </a:lnTo>
                    <a:lnTo>
                      <a:pt x="24" y="50"/>
                    </a:lnTo>
                    <a:lnTo>
                      <a:pt x="18" y="61"/>
                    </a:lnTo>
                    <a:lnTo>
                      <a:pt x="11" y="70"/>
                    </a:lnTo>
                    <a:lnTo>
                      <a:pt x="9" y="75"/>
                    </a:lnTo>
                    <a:lnTo>
                      <a:pt x="6" y="81"/>
                    </a:lnTo>
                    <a:lnTo>
                      <a:pt x="5" y="86"/>
                    </a:lnTo>
                    <a:lnTo>
                      <a:pt x="2" y="92"/>
                    </a:lnTo>
                    <a:lnTo>
                      <a:pt x="1" y="98"/>
                    </a:lnTo>
                    <a:lnTo>
                      <a:pt x="1" y="104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21"/>
                    </a:lnTo>
                    <a:lnTo>
                      <a:pt x="1" y="127"/>
                    </a:lnTo>
                    <a:lnTo>
                      <a:pt x="1" y="133"/>
                    </a:lnTo>
                    <a:lnTo>
                      <a:pt x="2" y="138"/>
                    </a:lnTo>
                    <a:lnTo>
                      <a:pt x="5" y="144"/>
                    </a:lnTo>
                    <a:lnTo>
                      <a:pt x="6" y="149"/>
                    </a:lnTo>
                    <a:lnTo>
                      <a:pt x="9" y="154"/>
                    </a:lnTo>
                    <a:lnTo>
                      <a:pt x="11" y="160"/>
                    </a:lnTo>
                    <a:lnTo>
                      <a:pt x="18" y="170"/>
                    </a:lnTo>
                    <a:lnTo>
                      <a:pt x="24" y="179"/>
                    </a:lnTo>
                    <a:lnTo>
                      <a:pt x="33" y="188"/>
                    </a:lnTo>
                    <a:lnTo>
                      <a:pt x="42" y="197"/>
                    </a:lnTo>
                    <a:lnTo>
                      <a:pt x="52" y="204"/>
                    </a:lnTo>
                    <a:lnTo>
                      <a:pt x="62" y="211"/>
                    </a:lnTo>
                    <a:lnTo>
                      <a:pt x="75" y="216"/>
                    </a:lnTo>
                    <a:lnTo>
                      <a:pt x="86" y="221"/>
                    </a:lnTo>
                    <a:lnTo>
                      <a:pt x="93" y="223"/>
                    </a:lnTo>
                    <a:lnTo>
                      <a:pt x="100" y="225"/>
                    </a:lnTo>
                    <a:lnTo>
                      <a:pt x="107" y="227"/>
                    </a:lnTo>
                    <a:lnTo>
                      <a:pt x="113" y="229"/>
                    </a:lnTo>
                    <a:lnTo>
                      <a:pt x="121" y="230"/>
                    </a:lnTo>
                    <a:lnTo>
                      <a:pt x="128" y="230"/>
                    </a:lnTo>
                    <a:lnTo>
                      <a:pt x="135" y="231"/>
                    </a:lnTo>
                    <a:lnTo>
                      <a:pt x="142" y="231"/>
                    </a:lnTo>
                    <a:lnTo>
                      <a:pt x="150" y="231"/>
                    </a:lnTo>
                    <a:lnTo>
                      <a:pt x="156" y="230"/>
                    </a:lnTo>
                    <a:lnTo>
                      <a:pt x="164" y="230"/>
                    </a:lnTo>
                    <a:lnTo>
                      <a:pt x="172" y="229"/>
                    </a:lnTo>
                    <a:lnTo>
                      <a:pt x="178" y="227"/>
                    </a:lnTo>
                    <a:lnTo>
                      <a:pt x="184" y="225"/>
                    </a:lnTo>
                    <a:lnTo>
                      <a:pt x="192" y="223"/>
                    </a:lnTo>
                    <a:lnTo>
                      <a:pt x="198" y="221"/>
                    </a:lnTo>
                    <a:lnTo>
                      <a:pt x="210" y="216"/>
                    </a:lnTo>
                    <a:lnTo>
                      <a:pt x="222" y="211"/>
                    </a:lnTo>
                    <a:lnTo>
                      <a:pt x="233" y="204"/>
                    </a:lnTo>
                    <a:lnTo>
                      <a:pt x="243" y="197"/>
                    </a:lnTo>
                    <a:lnTo>
                      <a:pt x="252" y="188"/>
                    </a:lnTo>
                    <a:lnTo>
                      <a:pt x="261" y="179"/>
                    </a:lnTo>
                    <a:lnTo>
                      <a:pt x="268" y="170"/>
                    </a:lnTo>
                    <a:lnTo>
                      <a:pt x="273" y="160"/>
                    </a:lnTo>
                    <a:lnTo>
                      <a:pt x="276" y="154"/>
                    </a:lnTo>
                    <a:lnTo>
                      <a:pt x="278" y="149"/>
                    </a:lnTo>
                    <a:lnTo>
                      <a:pt x="281" y="144"/>
                    </a:lnTo>
                    <a:lnTo>
                      <a:pt x="282" y="138"/>
                    </a:lnTo>
                    <a:lnTo>
                      <a:pt x="284" y="133"/>
                    </a:lnTo>
                    <a:lnTo>
                      <a:pt x="284" y="127"/>
                    </a:lnTo>
                    <a:lnTo>
                      <a:pt x="285" y="121"/>
                    </a:lnTo>
                    <a:lnTo>
                      <a:pt x="285" y="1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5" name="Rectangle 124"/>
              <p:cNvSpPr/>
              <p:nvPr/>
            </p:nvSpPr>
            <p:spPr>
              <a:xfrm>
                <a:off x="4025" y="720"/>
                <a:ext cx="52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</a:pPr>
                <a:r>
                  <a:rPr lang="zh-CN" altLang="en-US" sz="1600" b="0" i="0" u="none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2</a:t>
                </a:r>
                <a:endParaRPr lang="zh-CN" altLang="en-US" sz="1600" b="0" i="0" u="none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396" name="Freeform 125"/>
            <p:cNvSpPr/>
            <p:nvPr/>
          </p:nvSpPr>
          <p:spPr>
            <a:xfrm>
              <a:off x="3965" y="1446"/>
              <a:ext cx="95" cy="65"/>
            </a:xfrm>
            <a:custGeom>
              <a:avLst/>
              <a:gdLst/>
              <a:ahLst/>
              <a:cxnLst>
                <a:cxn ang="0">
                  <a:pos x="285" y="110"/>
                </a:cxn>
                <a:cxn ang="0">
                  <a:pos x="283" y="97"/>
                </a:cxn>
                <a:cxn ang="0">
                  <a:pos x="281" y="86"/>
                </a:cxn>
                <a:cxn ang="0">
                  <a:pos x="276" y="76"/>
                </a:cxn>
                <a:cxn ang="0">
                  <a:pos x="268" y="60"/>
                </a:cxn>
                <a:cxn ang="0">
                  <a:pos x="252" y="42"/>
                </a:cxn>
                <a:cxn ang="0">
                  <a:pos x="233" y="26"/>
                </a:cxn>
                <a:cxn ang="0">
                  <a:pos x="210" y="14"/>
                </a:cxn>
                <a:cxn ang="0">
                  <a:pos x="192" y="7"/>
                </a:cxn>
                <a:cxn ang="0">
                  <a:pos x="178" y="4"/>
                </a:cxn>
                <a:cxn ang="0">
                  <a:pos x="164" y="1"/>
                </a:cxn>
                <a:cxn ang="0">
                  <a:pos x="150" y="0"/>
                </a:cxn>
                <a:cxn ang="0">
                  <a:pos x="135" y="0"/>
                </a:cxn>
                <a:cxn ang="0">
                  <a:pos x="121" y="1"/>
                </a:cxn>
                <a:cxn ang="0">
                  <a:pos x="107" y="4"/>
                </a:cxn>
                <a:cxn ang="0">
                  <a:pos x="93" y="7"/>
                </a:cxn>
                <a:cxn ang="0">
                  <a:pos x="75" y="14"/>
                </a:cxn>
                <a:cxn ang="0">
                  <a:pos x="52" y="26"/>
                </a:cxn>
                <a:cxn ang="0">
                  <a:pos x="33" y="42"/>
                </a:cxn>
                <a:cxn ang="0">
                  <a:pos x="18" y="60"/>
                </a:cxn>
                <a:cxn ang="0">
                  <a:pos x="9" y="76"/>
                </a:cxn>
                <a:cxn ang="0">
                  <a:pos x="5" y="86"/>
                </a:cxn>
                <a:cxn ang="0">
                  <a:pos x="1" y="97"/>
                </a:cxn>
                <a:cxn ang="0">
                  <a:pos x="0" y="110"/>
                </a:cxn>
                <a:cxn ang="0">
                  <a:pos x="0" y="121"/>
                </a:cxn>
                <a:cxn ang="0">
                  <a:pos x="1" y="133"/>
                </a:cxn>
                <a:cxn ang="0">
                  <a:pos x="5" y="145"/>
                </a:cxn>
                <a:cxn ang="0">
                  <a:pos x="9" y="155"/>
                </a:cxn>
                <a:cxn ang="0">
                  <a:pos x="18" y="170"/>
                </a:cxn>
                <a:cxn ang="0">
                  <a:pos x="33" y="189"/>
                </a:cxn>
                <a:cxn ang="0">
                  <a:pos x="52" y="204"/>
                </a:cxn>
                <a:cxn ang="0">
                  <a:pos x="75" y="217"/>
                </a:cxn>
                <a:cxn ang="0">
                  <a:pos x="93" y="224"/>
                </a:cxn>
                <a:cxn ang="0">
                  <a:pos x="107" y="227"/>
                </a:cxn>
                <a:cxn ang="0">
                  <a:pos x="121" y="229"/>
                </a:cxn>
                <a:cxn ang="0">
                  <a:pos x="135" y="230"/>
                </a:cxn>
                <a:cxn ang="0">
                  <a:pos x="150" y="230"/>
                </a:cxn>
                <a:cxn ang="0">
                  <a:pos x="164" y="229"/>
                </a:cxn>
                <a:cxn ang="0">
                  <a:pos x="178" y="227"/>
                </a:cxn>
                <a:cxn ang="0">
                  <a:pos x="192" y="224"/>
                </a:cxn>
                <a:cxn ang="0">
                  <a:pos x="210" y="217"/>
                </a:cxn>
                <a:cxn ang="0">
                  <a:pos x="233" y="204"/>
                </a:cxn>
                <a:cxn ang="0">
                  <a:pos x="252" y="189"/>
                </a:cxn>
                <a:cxn ang="0">
                  <a:pos x="268" y="170"/>
                </a:cxn>
                <a:cxn ang="0">
                  <a:pos x="276" y="155"/>
                </a:cxn>
                <a:cxn ang="0">
                  <a:pos x="281" y="145"/>
                </a:cxn>
                <a:cxn ang="0">
                  <a:pos x="283" y="133"/>
                </a:cxn>
                <a:cxn ang="0">
                  <a:pos x="285" y="121"/>
                </a:cxn>
              </a:cxnLst>
              <a:rect l="0" t="0" r="0" b="0"/>
              <a:pathLst>
                <a:path w="285" h="231">
                  <a:moveTo>
                    <a:pt x="285" y="116"/>
                  </a:moveTo>
                  <a:lnTo>
                    <a:pt x="285" y="110"/>
                  </a:lnTo>
                  <a:lnTo>
                    <a:pt x="283" y="103"/>
                  </a:lnTo>
                  <a:lnTo>
                    <a:pt x="283" y="97"/>
                  </a:lnTo>
                  <a:lnTo>
                    <a:pt x="282" y="92"/>
                  </a:lnTo>
                  <a:lnTo>
                    <a:pt x="281" y="86"/>
                  </a:lnTo>
                  <a:lnTo>
                    <a:pt x="278" y="81"/>
                  </a:lnTo>
                  <a:lnTo>
                    <a:pt x="276" y="76"/>
                  </a:lnTo>
                  <a:lnTo>
                    <a:pt x="273" y="70"/>
                  </a:lnTo>
                  <a:lnTo>
                    <a:pt x="268" y="60"/>
                  </a:lnTo>
                  <a:lnTo>
                    <a:pt x="261" y="51"/>
                  </a:lnTo>
                  <a:lnTo>
                    <a:pt x="252" y="42"/>
                  </a:lnTo>
                  <a:lnTo>
                    <a:pt x="243" y="33"/>
                  </a:lnTo>
                  <a:lnTo>
                    <a:pt x="233" y="26"/>
                  </a:lnTo>
                  <a:lnTo>
                    <a:pt x="222" y="20"/>
                  </a:lnTo>
                  <a:lnTo>
                    <a:pt x="210" y="14"/>
                  </a:lnTo>
                  <a:lnTo>
                    <a:pt x="198" y="9"/>
                  </a:lnTo>
                  <a:lnTo>
                    <a:pt x="192" y="7"/>
                  </a:lnTo>
                  <a:lnTo>
                    <a:pt x="184" y="6"/>
                  </a:lnTo>
                  <a:lnTo>
                    <a:pt x="178" y="4"/>
                  </a:lnTo>
                  <a:lnTo>
                    <a:pt x="171" y="3"/>
                  </a:lnTo>
                  <a:lnTo>
                    <a:pt x="164" y="1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8" y="0"/>
                  </a:lnTo>
                  <a:lnTo>
                    <a:pt x="121" y="1"/>
                  </a:lnTo>
                  <a:lnTo>
                    <a:pt x="113" y="3"/>
                  </a:lnTo>
                  <a:lnTo>
                    <a:pt x="107" y="4"/>
                  </a:lnTo>
                  <a:lnTo>
                    <a:pt x="100" y="6"/>
                  </a:lnTo>
                  <a:lnTo>
                    <a:pt x="93" y="7"/>
                  </a:lnTo>
                  <a:lnTo>
                    <a:pt x="86" y="9"/>
                  </a:lnTo>
                  <a:lnTo>
                    <a:pt x="75" y="14"/>
                  </a:lnTo>
                  <a:lnTo>
                    <a:pt x="62" y="20"/>
                  </a:lnTo>
                  <a:lnTo>
                    <a:pt x="52" y="26"/>
                  </a:lnTo>
                  <a:lnTo>
                    <a:pt x="42" y="33"/>
                  </a:lnTo>
                  <a:lnTo>
                    <a:pt x="33" y="42"/>
                  </a:lnTo>
                  <a:lnTo>
                    <a:pt x="24" y="51"/>
                  </a:lnTo>
                  <a:lnTo>
                    <a:pt x="18" y="60"/>
                  </a:lnTo>
                  <a:lnTo>
                    <a:pt x="11" y="70"/>
                  </a:lnTo>
                  <a:lnTo>
                    <a:pt x="9" y="76"/>
                  </a:lnTo>
                  <a:lnTo>
                    <a:pt x="6" y="81"/>
                  </a:lnTo>
                  <a:lnTo>
                    <a:pt x="5" y="86"/>
                  </a:lnTo>
                  <a:lnTo>
                    <a:pt x="2" y="92"/>
                  </a:lnTo>
                  <a:lnTo>
                    <a:pt x="1" y="97"/>
                  </a:lnTo>
                  <a:lnTo>
                    <a:pt x="1" y="103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1" y="127"/>
                  </a:lnTo>
                  <a:lnTo>
                    <a:pt x="1" y="133"/>
                  </a:lnTo>
                  <a:lnTo>
                    <a:pt x="2" y="138"/>
                  </a:lnTo>
                  <a:lnTo>
                    <a:pt x="5" y="145"/>
                  </a:lnTo>
                  <a:lnTo>
                    <a:pt x="6" y="150"/>
                  </a:lnTo>
                  <a:lnTo>
                    <a:pt x="9" y="155"/>
                  </a:lnTo>
                  <a:lnTo>
                    <a:pt x="11" y="160"/>
                  </a:lnTo>
                  <a:lnTo>
                    <a:pt x="18" y="170"/>
                  </a:lnTo>
                  <a:lnTo>
                    <a:pt x="24" y="180"/>
                  </a:lnTo>
                  <a:lnTo>
                    <a:pt x="33" y="189"/>
                  </a:lnTo>
                  <a:lnTo>
                    <a:pt x="42" y="197"/>
                  </a:lnTo>
                  <a:lnTo>
                    <a:pt x="52" y="204"/>
                  </a:lnTo>
                  <a:lnTo>
                    <a:pt x="62" y="210"/>
                  </a:lnTo>
                  <a:lnTo>
                    <a:pt x="75" y="217"/>
                  </a:lnTo>
                  <a:lnTo>
                    <a:pt x="86" y="222"/>
                  </a:lnTo>
                  <a:lnTo>
                    <a:pt x="93" y="224"/>
                  </a:lnTo>
                  <a:lnTo>
                    <a:pt x="100" y="225"/>
                  </a:lnTo>
                  <a:lnTo>
                    <a:pt x="107" y="227"/>
                  </a:lnTo>
                  <a:lnTo>
                    <a:pt x="113" y="228"/>
                  </a:lnTo>
                  <a:lnTo>
                    <a:pt x="121" y="229"/>
                  </a:lnTo>
                  <a:lnTo>
                    <a:pt x="128" y="230"/>
                  </a:lnTo>
                  <a:lnTo>
                    <a:pt x="135" y="230"/>
                  </a:lnTo>
                  <a:lnTo>
                    <a:pt x="142" y="231"/>
                  </a:lnTo>
                  <a:lnTo>
                    <a:pt x="150" y="230"/>
                  </a:lnTo>
                  <a:lnTo>
                    <a:pt x="156" y="230"/>
                  </a:lnTo>
                  <a:lnTo>
                    <a:pt x="164" y="229"/>
                  </a:lnTo>
                  <a:lnTo>
                    <a:pt x="171" y="228"/>
                  </a:lnTo>
                  <a:lnTo>
                    <a:pt x="178" y="227"/>
                  </a:lnTo>
                  <a:lnTo>
                    <a:pt x="184" y="225"/>
                  </a:lnTo>
                  <a:lnTo>
                    <a:pt x="192" y="224"/>
                  </a:lnTo>
                  <a:lnTo>
                    <a:pt x="198" y="222"/>
                  </a:lnTo>
                  <a:lnTo>
                    <a:pt x="210" y="217"/>
                  </a:lnTo>
                  <a:lnTo>
                    <a:pt x="222" y="210"/>
                  </a:lnTo>
                  <a:lnTo>
                    <a:pt x="233" y="204"/>
                  </a:lnTo>
                  <a:lnTo>
                    <a:pt x="243" y="197"/>
                  </a:lnTo>
                  <a:lnTo>
                    <a:pt x="252" y="189"/>
                  </a:lnTo>
                  <a:lnTo>
                    <a:pt x="261" y="180"/>
                  </a:lnTo>
                  <a:lnTo>
                    <a:pt x="268" y="170"/>
                  </a:lnTo>
                  <a:lnTo>
                    <a:pt x="273" y="160"/>
                  </a:lnTo>
                  <a:lnTo>
                    <a:pt x="276" y="155"/>
                  </a:lnTo>
                  <a:lnTo>
                    <a:pt x="278" y="150"/>
                  </a:lnTo>
                  <a:lnTo>
                    <a:pt x="281" y="145"/>
                  </a:lnTo>
                  <a:lnTo>
                    <a:pt x="282" y="138"/>
                  </a:lnTo>
                  <a:lnTo>
                    <a:pt x="283" y="133"/>
                  </a:lnTo>
                  <a:lnTo>
                    <a:pt x="283" y="127"/>
                  </a:lnTo>
                  <a:lnTo>
                    <a:pt x="285" y="121"/>
                  </a:lnTo>
                  <a:lnTo>
                    <a:pt x="285" y="1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7" name="Freeform 126"/>
            <p:cNvSpPr/>
            <p:nvPr/>
          </p:nvSpPr>
          <p:spPr>
            <a:xfrm>
              <a:off x="3936" y="1392"/>
              <a:ext cx="115" cy="119"/>
            </a:xfrm>
            <a:custGeom>
              <a:avLst/>
              <a:gdLst/>
              <a:ahLst/>
              <a:cxnLst>
                <a:cxn ang="0">
                  <a:pos x="285" y="110"/>
                </a:cxn>
                <a:cxn ang="0">
                  <a:pos x="283" y="97"/>
                </a:cxn>
                <a:cxn ang="0">
                  <a:pos x="281" y="86"/>
                </a:cxn>
                <a:cxn ang="0">
                  <a:pos x="276" y="76"/>
                </a:cxn>
                <a:cxn ang="0">
                  <a:pos x="268" y="60"/>
                </a:cxn>
                <a:cxn ang="0">
                  <a:pos x="252" y="42"/>
                </a:cxn>
                <a:cxn ang="0">
                  <a:pos x="233" y="26"/>
                </a:cxn>
                <a:cxn ang="0">
                  <a:pos x="210" y="14"/>
                </a:cxn>
                <a:cxn ang="0">
                  <a:pos x="192" y="7"/>
                </a:cxn>
                <a:cxn ang="0">
                  <a:pos x="178" y="4"/>
                </a:cxn>
                <a:cxn ang="0">
                  <a:pos x="164" y="1"/>
                </a:cxn>
                <a:cxn ang="0">
                  <a:pos x="150" y="0"/>
                </a:cxn>
                <a:cxn ang="0">
                  <a:pos x="135" y="0"/>
                </a:cxn>
                <a:cxn ang="0">
                  <a:pos x="121" y="1"/>
                </a:cxn>
                <a:cxn ang="0">
                  <a:pos x="107" y="4"/>
                </a:cxn>
                <a:cxn ang="0">
                  <a:pos x="93" y="7"/>
                </a:cxn>
                <a:cxn ang="0">
                  <a:pos x="75" y="14"/>
                </a:cxn>
                <a:cxn ang="0">
                  <a:pos x="52" y="26"/>
                </a:cxn>
                <a:cxn ang="0">
                  <a:pos x="33" y="42"/>
                </a:cxn>
                <a:cxn ang="0">
                  <a:pos x="18" y="60"/>
                </a:cxn>
                <a:cxn ang="0">
                  <a:pos x="9" y="76"/>
                </a:cxn>
                <a:cxn ang="0">
                  <a:pos x="5" y="86"/>
                </a:cxn>
                <a:cxn ang="0">
                  <a:pos x="1" y="97"/>
                </a:cxn>
                <a:cxn ang="0">
                  <a:pos x="0" y="110"/>
                </a:cxn>
                <a:cxn ang="0">
                  <a:pos x="0" y="121"/>
                </a:cxn>
                <a:cxn ang="0">
                  <a:pos x="1" y="133"/>
                </a:cxn>
                <a:cxn ang="0">
                  <a:pos x="5" y="145"/>
                </a:cxn>
                <a:cxn ang="0">
                  <a:pos x="9" y="155"/>
                </a:cxn>
                <a:cxn ang="0">
                  <a:pos x="18" y="170"/>
                </a:cxn>
                <a:cxn ang="0">
                  <a:pos x="33" y="189"/>
                </a:cxn>
                <a:cxn ang="0">
                  <a:pos x="52" y="204"/>
                </a:cxn>
                <a:cxn ang="0">
                  <a:pos x="75" y="217"/>
                </a:cxn>
                <a:cxn ang="0">
                  <a:pos x="93" y="224"/>
                </a:cxn>
                <a:cxn ang="0">
                  <a:pos x="107" y="227"/>
                </a:cxn>
                <a:cxn ang="0">
                  <a:pos x="121" y="229"/>
                </a:cxn>
                <a:cxn ang="0">
                  <a:pos x="135" y="230"/>
                </a:cxn>
                <a:cxn ang="0">
                  <a:pos x="150" y="230"/>
                </a:cxn>
                <a:cxn ang="0">
                  <a:pos x="164" y="229"/>
                </a:cxn>
                <a:cxn ang="0">
                  <a:pos x="178" y="227"/>
                </a:cxn>
                <a:cxn ang="0">
                  <a:pos x="192" y="224"/>
                </a:cxn>
                <a:cxn ang="0">
                  <a:pos x="210" y="217"/>
                </a:cxn>
                <a:cxn ang="0">
                  <a:pos x="233" y="204"/>
                </a:cxn>
                <a:cxn ang="0">
                  <a:pos x="252" y="189"/>
                </a:cxn>
                <a:cxn ang="0">
                  <a:pos x="268" y="170"/>
                </a:cxn>
                <a:cxn ang="0">
                  <a:pos x="276" y="155"/>
                </a:cxn>
                <a:cxn ang="0">
                  <a:pos x="281" y="145"/>
                </a:cxn>
                <a:cxn ang="0">
                  <a:pos x="283" y="133"/>
                </a:cxn>
                <a:cxn ang="0">
                  <a:pos x="285" y="121"/>
                </a:cxn>
              </a:cxnLst>
              <a:rect l="0" t="0" r="0" b="0"/>
              <a:pathLst>
                <a:path w="285" h="231">
                  <a:moveTo>
                    <a:pt x="285" y="116"/>
                  </a:moveTo>
                  <a:lnTo>
                    <a:pt x="285" y="110"/>
                  </a:lnTo>
                  <a:lnTo>
                    <a:pt x="283" y="103"/>
                  </a:lnTo>
                  <a:lnTo>
                    <a:pt x="283" y="97"/>
                  </a:lnTo>
                  <a:lnTo>
                    <a:pt x="282" y="92"/>
                  </a:lnTo>
                  <a:lnTo>
                    <a:pt x="281" y="86"/>
                  </a:lnTo>
                  <a:lnTo>
                    <a:pt x="278" y="81"/>
                  </a:lnTo>
                  <a:lnTo>
                    <a:pt x="276" y="76"/>
                  </a:lnTo>
                  <a:lnTo>
                    <a:pt x="273" y="70"/>
                  </a:lnTo>
                  <a:lnTo>
                    <a:pt x="268" y="60"/>
                  </a:lnTo>
                  <a:lnTo>
                    <a:pt x="261" y="51"/>
                  </a:lnTo>
                  <a:lnTo>
                    <a:pt x="252" y="42"/>
                  </a:lnTo>
                  <a:lnTo>
                    <a:pt x="243" y="33"/>
                  </a:lnTo>
                  <a:lnTo>
                    <a:pt x="233" y="26"/>
                  </a:lnTo>
                  <a:lnTo>
                    <a:pt x="222" y="20"/>
                  </a:lnTo>
                  <a:lnTo>
                    <a:pt x="210" y="14"/>
                  </a:lnTo>
                  <a:lnTo>
                    <a:pt x="198" y="9"/>
                  </a:lnTo>
                  <a:lnTo>
                    <a:pt x="192" y="7"/>
                  </a:lnTo>
                  <a:lnTo>
                    <a:pt x="184" y="6"/>
                  </a:lnTo>
                  <a:lnTo>
                    <a:pt x="178" y="4"/>
                  </a:lnTo>
                  <a:lnTo>
                    <a:pt x="171" y="3"/>
                  </a:lnTo>
                  <a:lnTo>
                    <a:pt x="164" y="1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8" y="0"/>
                  </a:lnTo>
                  <a:lnTo>
                    <a:pt x="121" y="1"/>
                  </a:lnTo>
                  <a:lnTo>
                    <a:pt x="113" y="3"/>
                  </a:lnTo>
                  <a:lnTo>
                    <a:pt x="107" y="4"/>
                  </a:lnTo>
                  <a:lnTo>
                    <a:pt x="100" y="6"/>
                  </a:lnTo>
                  <a:lnTo>
                    <a:pt x="93" y="7"/>
                  </a:lnTo>
                  <a:lnTo>
                    <a:pt x="86" y="9"/>
                  </a:lnTo>
                  <a:lnTo>
                    <a:pt x="75" y="14"/>
                  </a:lnTo>
                  <a:lnTo>
                    <a:pt x="62" y="20"/>
                  </a:lnTo>
                  <a:lnTo>
                    <a:pt x="52" y="26"/>
                  </a:lnTo>
                  <a:lnTo>
                    <a:pt x="42" y="33"/>
                  </a:lnTo>
                  <a:lnTo>
                    <a:pt x="33" y="42"/>
                  </a:lnTo>
                  <a:lnTo>
                    <a:pt x="24" y="51"/>
                  </a:lnTo>
                  <a:lnTo>
                    <a:pt x="18" y="60"/>
                  </a:lnTo>
                  <a:lnTo>
                    <a:pt x="11" y="70"/>
                  </a:lnTo>
                  <a:lnTo>
                    <a:pt x="9" y="76"/>
                  </a:lnTo>
                  <a:lnTo>
                    <a:pt x="6" y="81"/>
                  </a:lnTo>
                  <a:lnTo>
                    <a:pt x="5" y="86"/>
                  </a:lnTo>
                  <a:lnTo>
                    <a:pt x="2" y="92"/>
                  </a:lnTo>
                  <a:lnTo>
                    <a:pt x="1" y="97"/>
                  </a:lnTo>
                  <a:lnTo>
                    <a:pt x="1" y="103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1" y="127"/>
                  </a:lnTo>
                  <a:lnTo>
                    <a:pt x="1" y="133"/>
                  </a:lnTo>
                  <a:lnTo>
                    <a:pt x="2" y="138"/>
                  </a:lnTo>
                  <a:lnTo>
                    <a:pt x="5" y="145"/>
                  </a:lnTo>
                  <a:lnTo>
                    <a:pt x="6" y="150"/>
                  </a:lnTo>
                  <a:lnTo>
                    <a:pt x="9" y="155"/>
                  </a:lnTo>
                  <a:lnTo>
                    <a:pt x="11" y="160"/>
                  </a:lnTo>
                  <a:lnTo>
                    <a:pt x="18" y="170"/>
                  </a:lnTo>
                  <a:lnTo>
                    <a:pt x="24" y="180"/>
                  </a:lnTo>
                  <a:lnTo>
                    <a:pt x="33" y="189"/>
                  </a:lnTo>
                  <a:lnTo>
                    <a:pt x="42" y="197"/>
                  </a:lnTo>
                  <a:lnTo>
                    <a:pt x="52" y="204"/>
                  </a:lnTo>
                  <a:lnTo>
                    <a:pt x="62" y="210"/>
                  </a:lnTo>
                  <a:lnTo>
                    <a:pt x="75" y="217"/>
                  </a:lnTo>
                  <a:lnTo>
                    <a:pt x="86" y="222"/>
                  </a:lnTo>
                  <a:lnTo>
                    <a:pt x="93" y="224"/>
                  </a:lnTo>
                  <a:lnTo>
                    <a:pt x="100" y="225"/>
                  </a:lnTo>
                  <a:lnTo>
                    <a:pt x="107" y="227"/>
                  </a:lnTo>
                  <a:lnTo>
                    <a:pt x="113" y="228"/>
                  </a:lnTo>
                  <a:lnTo>
                    <a:pt x="121" y="229"/>
                  </a:lnTo>
                  <a:lnTo>
                    <a:pt x="128" y="230"/>
                  </a:lnTo>
                  <a:lnTo>
                    <a:pt x="135" y="230"/>
                  </a:lnTo>
                  <a:lnTo>
                    <a:pt x="142" y="231"/>
                  </a:lnTo>
                  <a:lnTo>
                    <a:pt x="150" y="230"/>
                  </a:lnTo>
                  <a:lnTo>
                    <a:pt x="156" y="230"/>
                  </a:lnTo>
                  <a:lnTo>
                    <a:pt x="164" y="229"/>
                  </a:lnTo>
                  <a:lnTo>
                    <a:pt x="171" y="228"/>
                  </a:lnTo>
                  <a:lnTo>
                    <a:pt x="178" y="227"/>
                  </a:lnTo>
                  <a:lnTo>
                    <a:pt x="184" y="225"/>
                  </a:lnTo>
                  <a:lnTo>
                    <a:pt x="192" y="224"/>
                  </a:lnTo>
                  <a:lnTo>
                    <a:pt x="198" y="222"/>
                  </a:lnTo>
                  <a:lnTo>
                    <a:pt x="210" y="217"/>
                  </a:lnTo>
                  <a:lnTo>
                    <a:pt x="222" y="210"/>
                  </a:lnTo>
                  <a:lnTo>
                    <a:pt x="233" y="204"/>
                  </a:lnTo>
                  <a:lnTo>
                    <a:pt x="243" y="197"/>
                  </a:lnTo>
                  <a:lnTo>
                    <a:pt x="252" y="189"/>
                  </a:lnTo>
                  <a:lnTo>
                    <a:pt x="261" y="180"/>
                  </a:lnTo>
                  <a:lnTo>
                    <a:pt x="268" y="170"/>
                  </a:lnTo>
                  <a:lnTo>
                    <a:pt x="273" y="160"/>
                  </a:lnTo>
                  <a:lnTo>
                    <a:pt x="276" y="155"/>
                  </a:lnTo>
                  <a:lnTo>
                    <a:pt x="278" y="150"/>
                  </a:lnTo>
                  <a:lnTo>
                    <a:pt x="281" y="145"/>
                  </a:lnTo>
                  <a:lnTo>
                    <a:pt x="282" y="138"/>
                  </a:lnTo>
                  <a:lnTo>
                    <a:pt x="283" y="133"/>
                  </a:lnTo>
                  <a:lnTo>
                    <a:pt x="283" y="127"/>
                  </a:lnTo>
                  <a:lnTo>
                    <a:pt x="285" y="121"/>
                  </a:lnTo>
                  <a:lnTo>
                    <a:pt x="285" y="1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8" name="Rectangle 127"/>
            <p:cNvSpPr/>
            <p:nvPr/>
          </p:nvSpPr>
          <p:spPr>
            <a:xfrm>
              <a:off x="3976" y="1392"/>
              <a:ext cx="5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399" name="Freeform 128"/>
            <p:cNvSpPr/>
            <p:nvPr/>
          </p:nvSpPr>
          <p:spPr>
            <a:xfrm>
              <a:off x="4015" y="2084"/>
              <a:ext cx="95" cy="65"/>
            </a:xfrm>
            <a:custGeom>
              <a:avLst/>
              <a:gdLst/>
              <a:ahLst/>
              <a:cxnLst>
                <a:cxn ang="0">
                  <a:pos x="284" y="109"/>
                </a:cxn>
                <a:cxn ang="0">
                  <a:pos x="283" y="98"/>
                </a:cxn>
                <a:cxn ang="0">
                  <a:pos x="280" y="87"/>
                </a:cxn>
                <a:cxn ang="0">
                  <a:pos x="276" y="75"/>
                </a:cxn>
                <a:cxn ang="0">
                  <a:pos x="267" y="61"/>
                </a:cxn>
                <a:cxn ang="0">
                  <a:pos x="252" y="42"/>
                </a:cxn>
                <a:cxn ang="0">
                  <a:pos x="233" y="27"/>
                </a:cxn>
                <a:cxn ang="0">
                  <a:pos x="210" y="15"/>
                </a:cxn>
                <a:cxn ang="0">
                  <a:pos x="191" y="7"/>
                </a:cxn>
                <a:cxn ang="0">
                  <a:pos x="178" y="4"/>
                </a:cxn>
                <a:cxn ang="0">
                  <a:pos x="164" y="1"/>
                </a:cxn>
                <a:cxn ang="0">
                  <a:pos x="149" y="0"/>
                </a:cxn>
                <a:cxn ang="0">
                  <a:pos x="135" y="0"/>
                </a:cxn>
                <a:cxn ang="0">
                  <a:pos x="121" y="1"/>
                </a:cxn>
                <a:cxn ang="0">
                  <a:pos x="107" y="4"/>
                </a:cxn>
                <a:cxn ang="0">
                  <a:pos x="93" y="7"/>
                </a:cxn>
                <a:cxn ang="0">
                  <a:pos x="74" y="15"/>
                </a:cxn>
                <a:cxn ang="0">
                  <a:pos x="51" y="27"/>
                </a:cxn>
                <a:cxn ang="0">
                  <a:pos x="32" y="42"/>
                </a:cxn>
                <a:cxn ang="0">
                  <a:pos x="17" y="61"/>
                </a:cxn>
                <a:cxn ang="0">
                  <a:pos x="8" y="75"/>
                </a:cxn>
                <a:cxn ang="0">
                  <a:pos x="4" y="87"/>
                </a:cxn>
                <a:cxn ang="0">
                  <a:pos x="1" y="98"/>
                </a:cxn>
                <a:cxn ang="0">
                  <a:pos x="0" y="109"/>
                </a:cxn>
                <a:cxn ang="0">
                  <a:pos x="0" y="122"/>
                </a:cxn>
                <a:cxn ang="0">
                  <a:pos x="1" y="133"/>
                </a:cxn>
                <a:cxn ang="0">
                  <a:pos x="4" y="144"/>
                </a:cxn>
                <a:cxn ang="0">
                  <a:pos x="8" y="156"/>
                </a:cxn>
                <a:cxn ang="0">
                  <a:pos x="17" y="170"/>
                </a:cxn>
                <a:cxn ang="0">
                  <a:pos x="32" y="189"/>
                </a:cxn>
                <a:cxn ang="0">
                  <a:pos x="51" y="204"/>
                </a:cxn>
                <a:cxn ang="0">
                  <a:pos x="74" y="217"/>
                </a:cxn>
                <a:cxn ang="0">
                  <a:pos x="93" y="224"/>
                </a:cxn>
                <a:cxn ang="0">
                  <a:pos x="107" y="228"/>
                </a:cxn>
                <a:cxn ang="0">
                  <a:pos x="121" y="230"/>
                </a:cxn>
                <a:cxn ang="0">
                  <a:pos x="135" y="231"/>
                </a:cxn>
                <a:cxn ang="0">
                  <a:pos x="149" y="231"/>
                </a:cxn>
                <a:cxn ang="0">
                  <a:pos x="164" y="230"/>
                </a:cxn>
                <a:cxn ang="0">
                  <a:pos x="178" y="228"/>
                </a:cxn>
                <a:cxn ang="0">
                  <a:pos x="191" y="224"/>
                </a:cxn>
                <a:cxn ang="0">
                  <a:pos x="210" y="217"/>
                </a:cxn>
                <a:cxn ang="0">
                  <a:pos x="233" y="204"/>
                </a:cxn>
                <a:cxn ang="0">
                  <a:pos x="252" y="189"/>
                </a:cxn>
                <a:cxn ang="0">
                  <a:pos x="267" y="170"/>
                </a:cxn>
                <a:cxn ang="0">
                  <a:pos x="276" y="156"/>
                </a:cxn>
                <a:cxn ang="0">
                  <a:pos x="280" y="144"/>
                </a:cxn>
                <a:cxn ang="0">
                  <a:pos x="283" y="133"/>
                </a:cxn>
                <a:cxn ang="0">
                  <a:pos x="284" y="122"/>
                </a:cxn>
              </a:cxnLst>
              <a:rect l="0" t="0" r="0" b="0"/>
              <a:pathLst>
                <a:path w="285" h="231">
                  <a:moveTo>
                    <a:pt x="285" y="116"/>
                  </a:moveTo>
                  <a:lnTo>
                    <a:pt x="284" y="109"/>
                  </a:lnTo>
                  <a:lnTo>
                    <a:pt x="284" y="104"/>
                  </a:lnTo>
                  <a:lnTo>
                    <a:pt x="283" y="98"/>
                  </a:lnTo>
                  <a:lnTo>
                    <a:pt x="281" y="92"/>
                  </a:lnTo>
                  <a:lnTo>
                    <a:pt x="280" y="87"/>
                  </a:lnTo>
                  <a:lnTo>
                    <a:pt x="278" y="82"/>
                  </a:lnTo>
                  <a:lnTo>
                    <a:pt x="276" y="75"/>
                  </a:lnTo>
                  <a:lnTo>
                    <a:pt x="274" y="70"/>
                  </a:lnTo>
                  <a:lnTo>
                    <a:pt x="267" y="61"/>
                  </a:lnTo>
                  <a:lnTo>
                    <a:pt x="260" y="51"/>
                  </a:lnTo>
                  <a:lnTo>
                    <a:pt x="252" y="42"/>
                  </a:lnTo>
                  <a:lnTo>
                    <a:pt x="243" y="34"/>
                  </a:lnTo>
                  <a:lnTo>
                    <a:pt x="233" y="27"/>
                  </a:lnTo>
                  <a:lnTo>
                    <a:pt x="222" y="20"/>
                  </a:lnTo>
                  <a:lnTo>
                    <a:pt x="210" y="15"/>
                  </a:lnTo>
                  <a:lnTo>
                    <a:pt x="197" y="9"/>
                  </a:lnTo>
                  <a:lnTo>
                    <a:pt x="191" y="7"/>
                  </a:lnTo>
                  <a:lnTo>
                    <a:pt x="185" y="5"/>
                  </a:lnTo>
                  <a:lnTo>
                    <a:pt x="178" y="4"/>
                  </a:lnTo>
                  <a:lnTo>
                    <a:pt x="171" y="2"/>
                  </a:lnTo>
                  <a:lnTo>
                    <a:pt x="164" y="1"/>
                  </a:lnTo>
                  <a:lnTo>
                    <a:pt x="157" y="1"/>
                  </a:lnTo>
                  <a:lnTo>
                    <a:pt x="149" y="0"/>
                  </a:lnTo>
                  <a:lnTo>
                    <a:pt x="143" y="0"/>
                  </a:lnTo>
                  <a:lnTo>
                    <a:pt x="135" y="0"/>
                  </a:lnTo>
                  <a:lnTo>
                    <a:pt x="127" y="1"/>
                  </a:lnTo>
                  <a:lnTo>
                    <a:pt x="121" y="1"/>
                  </a:lnTo>
                  <a:lnTo>
                    <a:pt x="113" y="2"/>
                  </a:lnTo>
                  <a:lnTo>
                    <a:pt x="107" y="4"/>
                  </a:lnTo>
                  <a:lnTo>
                    <a:pt x="99" y="5"/>
                  </a:lnTo>
                  <a:lnTo>
                    <a:pt x="93" y="7"/>
                  </a:lnTo>
                  <a:lnTo>
                    <a:pt x="87" y="9"/>
                  </a:lnTo>
                  <a:lnTo>
                    <a:pt x="74" y="15"/>
                  </a:lnTo>
                  <a:lnTo>
                    <a:pt x="62" y="20"/>
                  </a:lnTo>
                  <a:lnTo>
                    <a:pt x="51" y="27"/>
                  </a:lnTo>
                  <a:lnTo>
                    <a:pt x="41" y="34"/>
                  </a:lnTo>
                  <a:lnTo>
                    <a:pt x="32" y="42"/>
                  </a:lnTo>
                  <a:lnTo>
                    <a:pt x="24" y="51"/>
                  </a:lnTo>
                  <a:lnTo>
                    <a:pt x="17" y="61"/>
                  </a:lnTo>
                  <a:lnTo>
                    <a:pt x="10" y="70"/>
                  </a:lnTo>
                  <a:lnTo>
                    <a:pt x="8" y="75"/>
                  </a:lnTo>
                  <a:lnTo>
                    <a:pt x="6" y="82"/>
                  </a:lnTo>
                  <a:lnTo>
                    <a:pt x="4" y="87"/>
                  </a:lnTo>
                  <a:lnTo>
                    <a:pt x="3" y="92"/>
                  </a:lnTo>
                  <a:lnTo>
                    <a:pt x="1" y="98"/>
                  </a:lnTo>
                  <a:lnTo>
                    <a:pt x="0" y="104"/>
                  </a:lnTo>
                  <a:lnTo>
                    <a:pt x="0" y="109"/>
                  </a:lnTo>
                  <a:lnTo>
                    <a:pt x="0" y="116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1" y="133"/>
                  </a:lnTo>
                  <a:lnTo>
                    <a:pt x="3" y="139"/>
                  </a:lnTo>
                  <a:lnTo>
                    <a:pt x="4" y="144"/>
                  </a:lnTo>
                  <a:lnTo>
                    <a:pt x="6" y="149"/>
                  </a:lnTo>
                  <a:lnTo>
                    <a:pt x="8" y="156"/>
                  </a:lnTo>
                  <a:lnTo>
                    <a:pt x="10" y="161"/>
                  </a:lnTo>
                  <a:lnTo>
                    <a:pt x="17" y="170"/>
                  </a:lnTo>
                  <a:lnTo>
                    <a:pt x="24" y="180"/>
                  </a:lnTo>
                  <a:lnTo>
                    <a:pt x="32" y="189"/>
                  </a:lnTo>
                  <a:lnTo>
                    <a:pt x="41" y="197"/>
                  </a:lnTo>
                  <a:lnTo>
                    <a:pt x="51" y="204"/>
                  </a:lnTo>
                  <a:lnTo>
                    <a:pt x="62" y="211"/>
                  </a:lnTo>
                  <a:lnTo>
                    <a:pt x="74" y="217"/>
                  </a:lnTo>
                  <a:lnTo>
                    <a:pt x="87" y="222"/>
                  </a:lnTo>
                  <a:lnTo>
                    <a:pt x="93" y="224"/>
                  </a:lnTo>
                  <a:lnTo>
                    <a:pt x="99" y="226"/>
                  </a:lnTo>
                  <a:lnTo>
                    <a:pt x="107" y="228"/>
                  </a:lnTo>
                  <a:lnTo>
                    <a:pt x="113" y="229"/>
                  </a:lnTo>
                  <a:lnTo>
                    <a:pt x="121" y="230"/>
                  </a:lnTo>
                  <a:lnTo>
                    <a:pt x="127" y="230"/>
                  </a:lnTo>
                  <a:lnTo>
                    <a:pt x="135" y="231"/>
                  </a:lnTo>
                  <a:lnTo>
                    <a:pt x="143" y="231"/>
                  </a:lnTo>
                  <a:lnTo>
                    <a:pt x="149" y="231"/>
                  </a:lnTo>
                  <a:lnTo>
                    <a:pt x="157" y="230"/>
                  </a:lnTo>
                  <a:lnTo>
                    <a:pt x="164" y="230"/>
                  </a:lnTo>
                  <a:lnTo>
                    <a:pt x="171" y="229"/>
                  </a:lnTo>
                  <a:lnTo>
                    <a:pt x="178" y="228"/>
                  </a:lnTo>
                  <a:lnTo>
                    <a:pt x="185" y="226"/>
                  </a:lnTo>
                  <a:lnTo>
                    <a:pt x="191" y="224"/>
                  </a:lnTo>
                  <a:lnTo>
                    <a:pt x="197" y="222"/>
                  </a:lnTo>
                  <a:lnTo>
                    <a:pt x="210" y="217"/>
                  </a:lnTo>
                  <a:lnTo>
                    <a:pt x="222" y="211"/>
                  </a:lnTo>
                  <a:lnTo>
                    <a:pt x="233" y="204"/>
                  </a:lnTo>
                  <a:lnTo>
                    <a:pt x="243" y="197"/>
                  </a:lnTo>
                  <a:lnTo>
                    <a:pt x="252" y="189"/>
                  </a:lnTo>
                  <a:lnTo>
                    <a:pt x="260" y="180"/>
                  </a:lnTo>
                  <a:lnTo>
                    <a:pt x="267" y="170"/>
                  </a:lnTo>
                  <a:lnTo>
                    <a:pt x="274" y="161"/>
                  </a:lnTo>
                  <a:lnTo>
                    <a:pt x="276" y="156"/>
                  </a:lnTo>
                  <a:lnTo>
                    <a:pt x="278" y="149"/>
                  </a:lnTo>
                  <a:lnTo>
                    <a:pt x="280" y="144"/>
                  </a:lnTo>
                  <a:lnTo>
                    <a:pt x="281" y="139"/>
                  </a:lnTo>
                  <a:lnTo>
                    <a:pt x="283" y="133"/>
                  </a:lnTo>
                  <a:lnTo>
                    <a:pt x="284" y="127"/>
                  </a:lnTo>
                  <a:lnTo>
                    <a:pt x="284" y="122"/>
                  </a:lnTo>
                  <a:lnTo>
                    <a:pt x="285" y="1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0" name="Freeform 129"/>
            <p:cNvSpPr/>
            <p:nvPr/>
          </p:nvSpPr>
          <p:spPr>
            <a:xfrm>
              <a:off x="3984" y="2016"/>
              <a:ext cx="126" cy="133"/>
            </a:xfrm>
            <a:custGeom>
              <a:avLst/>
              <a:gdLst/>
              <a:ahLst/>
              <a:cxnLst>
                <a:cxn ang="0">
                  <a:pos x="284" y="109"/>
                </a:cxn>
                <a:cxn ang="0">
                  <a:pos x="283" y="98"/>
                </a:cxn>
                <a:cxn ang="0">
                  <a:pos x="280" y="87"/>
                </a:cxn>
                <a:cxn ang="0">
                  <a:pos x="276" y="75"/>
                </a:cxn>
                <a:cxn ang="0">
                  <a:pos x="267" y="61"/>
                </a:cxn>
                <a:cxn ang="0">
                  <a:pos x="252" y="42"/>
                </a:cxn>
                <a:cxn ang="0">
                  <a:pos x="233" y="27"/>
                </a:cxn>
                <a:cxn ang="0">
                  <a:pos x="210" y="15"/>
                </a:cxn>
                <a:cxn ang="0">
                  <a:pos x="191" y="7"/>
                </a:cxn>
                <a:cxn ang="0">
                  <a:pos x="178" y="4"/>
                </a:cxn>
                <a:cxn ang="0">
                  <a:pos x="164" y="1"/>
                </a:cxn>
                <a:cxn ang="0">
                  <a:pos x="149" y="0"/>
                </a:cxn>
                <a:cxn ang="0">
                  <a:pos x="135" y="0"/>
                </a:cxn>
                <a:cxn ang="0">
                  <a:pos x="121" y="1"/>
                </a:cxn>
                <a:cxn ang="0">
                  <a:pos x="107" y="4"/>
                </a:cxn>
                <a:cxn ang="0">
                  <a:pos x="93" y="7"/>
                </a:cxn>
                <a:cxn ang="0">
                  <a:pos x="74" y="15"/>
                </a:cxn>
                <a:cxn ang="0">
                  <a:pos x="51" y="27"/>
                </a:cxn>
                <a:cxn ang="0">
                  <a:pos x="32" y="42"/>
                </a:cxn>
                <a:cxn ang="0">
                  <a:pos x="17" y="61"/>
                </a:cxn>
                <a:cxn ang="0">
                  <a:pos x="8" y="75"/>
                </a:cxn>
                <a:cxn ang="0">
                  <a:pos x="4" y="87"/>
                </a:cxn>
                <a:cxn ang="0">
                  <a:pos x="1" y="98"/>
                </a:cxn>
                <a:cxn ang="0">
                  <a:pos x="0" y="109"/>
                </a:cxn>
                <a:cxn ang="0">
                  <a:pos x="0" y="122"/>
                </a:cxn>
                <a:cxn ang="0">
                  <a:pos x="1" y="133"/>
                </a:cxn>
                <a:cxn ang="0">
                  <a:pos x="4" y="144"/>
                </a:cxn>
                <a:cxn ang="0">
                  <a:pos x="8" y="156"/>
                </a:cxn>
                <a:cxn ang="0">
                  <a:pos x="17" y="170"/>
                </a:cxn>
                <a:cxn ang="0">
                  <a:pos x="32" y="189"/>
                </a:cxn>
                <a:cxn ang="0">
                  <a:pos x="51" y="204"/>
                </a:cxn>
                <a:cxn ang="0">
                  <a:pos x="74" y="217"/>
                </a:cxn>
                <a:cxn ang="0">
                  <a:pos x="93" y="224"/>
                </a:cxn>
                <a:cxn ang="0">
                  <a:pos x="107" y="228"/>
                </a:cxn>
                <a:cxn ang="0">
                  <a:pos x="121" y="230"/>
                </a:cxn>
                <a:cxn ang="0">
                  <a:pos x="135" y="231"/>
                </a:cxn>
                <a:cxn ang="0">
                  <a:pos x="149" y="231"/>
                </a:cxn>
                <a:cxn ang="0">
                  <a:pos x="164" y="230"/>
                </a:cxn>
                <a:cxn ang="0">
                  <a:pos x="178" y="228"/>
                </a:cxn>
                <a:cxn ang="0">
                  <a:pos x="191" y="224"/>
                </a:cxn>
                <a:cxn ang="0">
                  <a:pos x="210" y="217"/>
                </a:cxn>
                <a:cxn ang="0">
                  <a:pos x="233" y="204"/>
                </a:cxn>
                <a:cxn ang="0">
                  <a:pos x="252" y="189"/>
                </a:cxn>
                <a:cxn ang="0">
                  <a:pos x="267" y="170"/>
                </a:cxn>
                <a:cxn ang="0">
                  <a:pos x="276" y="156"/>
                </a:cxn>
                <a:cxn ang="0">
                  <a:pos x="280" y="144"/>
                </a:cxn>
                <a:cxn ang="0">
                  <a:pos x="283" y="133"/>
                </a:cxn>
                <a:cxn ang="0">
                  <a:pos x="284" y="122"/>
                </a:cxn>
              </a:cxnLst>
              <a:rect l="0" t="0" r="0" b="0"/>
              <a:pathLst>
                <a:path w="285" h="231">
                  <a:moveTo>
                    <a:pt x="285" y="116"/>
                  </a:moveTo>
                  <a:lnTo>
                    <a:pt x="284" y="109"/>
                  </a:lnTo>
                  <a:lnTo>
                    <a:pt x="284" y="104"/>
                  </a:lnTo>
                  <a:lnTo>
                    <a:pt x="283" y="98"/>
                  </a:lnTo>
                  <a:lnTo>
                    <a:pt x="281" y="92"/>
                  </a:lnTo>
                  <a:lnTo>
                    <a:pt x="280" y="87"/>
                  </a:lnTo>
                  <a:lnTo>
                    <a:pt x="278" y="82"/>
                  </a:lnTo>
                  <a:lnTo>
                    <a:pt x="276" y="75"/>
                  </a:lnTo>
                  <a:lnTo>
                    <a:pt x="274" y="70"/>
                  </a:lnTo>
                  <a:lnTo>
                    <a:pt x="267" y="61"/>
                  </a:lnTo>
                  <a:lnTo>
                    <a:pt x="260" y="51"/>
                  </a:lnTo>
                  <a:lnTo>
                    <a:pt x="252" y="42"/>
                  </a:lnTo>
                  <a:lnTo>
                    <a:pt x="243" y="34"/>
                  </a:lnTo>
                  <a:lnTo>
                    <a:pt x="233" y="27"/>
                  </a:lnTo>
                  <a:lnTo>
                    <a:pt x="222" y="20"/>
                  </a:lnTo>
                  <a:lnTo>
                    <a:pt x="210" y="15"/>
                  </a:lnTo>
                  <a:lnTo>
                    <a:pt x="197" y="9"/>
                  </a:lnTo>
                  <a:lnTo>
                    <a:pt x="191" y="7"/>
                  </a:lnTo>
                  <a:lnTo>
                    <a:pt x="185" y="5"/>
                  </a:lnTo>
                  <a:lnTo>
                    <a:pt x="178" y="4"/>
                  </a:lnTo>
                  <a:lnTo>
                    <a:pt x="171" y="2"/>
                  </a:lnTo>
                  <a:lnTo>
                    <a:pt x="164" y="1"/>
                  </a:lnTo>
                  <a:lnTo>
                    <a:pt x="157" y="1"/>
                  </a:lnTo>
                  <a:lnTo>
                    <a:pt x="149" y="0"/>
                  </a:lnTo>
                  <a:lnTo>
                    <a:pt x="143" y="0"/>
                  </a:lnTo>
                  <a:lnTo>
                    <a:pt x="135" y="0"/>
                  </a:lnTo>
                  <a:lnTo>
                    <a:pt x="127" y="1"/>
                  </a:lnTo>
                  <a:lnTo>
                    <a:pt x="121" y="1"/>
                  </a:lnTo>
                  <a:lnTo>
                    <a:pt x="113" y="2"/>
                  </a:lnTo>
                  <a:lnTo>
                    <a:pt x="107" y="4"/>
                  </a:lnTo>
                  <a:lnTo>
                    <a:pt x="99" y="5"/>
                  </a:lnTo>
                  <a:lnTo>
                    <a:pt x="93" y="7"/>
                  </a:lnTo>
                  <a:lnTo>
                    <a:pt x="87" y="9"/>
                  </a:lnTo>
                  <a:lnTo>
                    <a:pt x="74" y="15"/>
                  </a:lnTo>
                  <a:lnTo>
                    <a:pt x="62" y="20"/>
                  </a:lnTo>
                  <a:lnTo>
                    <a:pt x="51" y="27"/>
                  </a:lnTo>
                  <a:lnTo>
                    <a:pt x="41" y="34"/>
                  </a:lnTo>
                  <a:lnTo>
                    <a:pt x="32" y="42"/>
                  </a:lnTo>
                  <a:lnTo>
                    <a:pt x="24" y="51"/>
                  </a:lnTo>
                  <a:lnTo>
                    <a:pt x="17" y="61"/>
                  </a:lnTo>
                  <a:lnTo>
                    <a:pt x="10" y="70"/>
                  </a:lnTo>
                  <a:lnTo>
                    <a:pt x="8" y="75"/>
                  </a:lnTo>
                  <a:lnTo>
                    <a:pt x="6" y="82"/>
                  </a:lnTo>
                  <a:lnTo>
                    <a:pt x="4" y="87"/>
                  </a:lnTo>
                  <a:lnTo>
                    <a:pt x="3" y="92"/>
                  </a:lnTo>
                  <a:lnTo>
                    <a:pt x="1" y="98"/>
                  </a:lnTo>
                  <a:lnTo>
                    <a:pt x="0" y="104"/>
                  </a:lnTo>
                  <a:lnTo>
                    <a:pt x="0" y="109"/>
                  </a:lnTo>
                  <a:lnTo>
                    <a:pt x="0" y="116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1" y="133"/>
                  </a:lnTo>
                  <a:lnTo>
                    <a:pt x="3" y="139"/>
                  </a:lnTo>
                  <a:lnTo>
                    <a:pt x="4" y="144"/>
                  </a:lnTo>
                  <a:lnTo>
                    <a:pt x="6" y="149"/>
                  </a:lnTo>
                  <a:lnTo>
                    <a:pt x="8" y="156"/>
                  </a:lnTo>
                  <a:lnTo>
                    <a:pt x="10" y="161"/>
                  </a:lnTo>
                  <a:lnTo>
                    <a:pt x="17" y="170"/>
                  </a:lnTo>
                  <a:lnTo>
                    <a:pt x="24" y="180"/>
                  </a:lnTo>
                  <a:lnTo>
                    <a:pt x="32" y="189"/>
                  </a:lnTo>
                  <a:lnTo>
                    <a:pt x="41" y="197"/>
                  </a:lnTo>
                  <a:lnTo>
                    <a:pt x="51" y="204"/>
                  </a:lnTo>
                  <a:lnTo>
                    <a:pt x="62" y="211"/>
                  </a:lnTo>
                  <a:lnTo>
                    <a:pt x="74" y="217"/>
                  </a:lnTo>
                  <a:lnTo>
                    <a:pt x="87" y="222"/>
                  </a:lnTo>
                  <a:lnTo>
                    <a:pt x="93" y="224"/>
                  </a:lnTo>
                  <a:lnTo>
                    <a:pt x="99" y="226"/>
                  </a:lnTo>
                  <a:lnTo>
                    <a:pt x="107" y="228"/>
                  </a:lnTo>
                  <a:lnTo>
                    <a:pt x="113" y="229"/>
                  </a:lnTo>
                  <a:lnTo>
                    <a:pt x="121" y="230"/>
                  </a:lnTo>
                  <a:lnTo>
                    <a:pt x="127" y="230"/>
                  </a:lnTo>
                  <a:lnTo>
                    <a:pt x="135" y="231"/>
                  </a:lnTo>
                  <a:lnTo>
                    <a:pt x="143" y="231"/>
                  </a:lnTo>
                  <a:lnTo>
                    <a:pt x="149" y="231"/>
                  </a:lnTo>
                  <a:lnTo>
                    <a:pt x="157" y="230"/>
                  </a:lnTo>
                  <a:lnTo>
                    <a:pt x="164" y="230"/>
                  </a:lnTo>
                  <a:lnTo>
                    <a:pt x="171" y="229"/>
                  </a:lnTo>
                  <a:lnTo>
                    <a:pt x="178" y="228"/>
                  </a:lnTo>
                  <a:lnTo>
                    <a:pt x="185" y="226"/>
                  </a:lnTo>
                  <a:lnTo>
                    <a:pt x="191" y="224"/>
                  </a:lnTo>
                  <a:lnTo>
                    <a:pt x="197" y="222"/>
                  </a:lnTo>
                  <a:lnTo>
                    <a:pt x="210" y="217"/>
                  </a:lnTo>
                  <a:lnTo>
                    <a:pt x="222" y="211"/>
                  </a:lnTo>
                  <a:lnTo>
                    <a:pt x="233" y="204"/>
                  </a:lnTo>
                  <a:lnTo>
                    <a:pt x="243" y="197"/>
                  </a:lnTo>
                  <a:lnTo>
                    <a:pt x="252" y="189"/>
                  </a:lnTo>
                  <a:lnTo>
                    <a:pt x="260" y="180"/>
                  </a:lnTo>
                  <a:lnTo>
                    <a:pt x="267" y="170"/>
                  </a:lnTo>
                  <a:lnTo>
                    <a:pt x="274" y="161"/>
                  </a:lnTo>
                  <a:lnTo>
                    <a:pt x="276" y="156"/>
                  </a:lnTo>
                  <a:lnTo>
                    <a:pt x="278" y="149"/>
                  </a:lnTo>
                  <a:lnTo>
                    <a:pt x="280" y="144"/>
                  </a:lnTo>
                  <a:lnTo>
                    <a:pt x="281" y="139"/>
                  </a:lnTo>
                  <a:lnTo>
                    <a:pt x="283" y="133"/>
                  </a:lnTo>
                  <a:lnTo>
                    <a:pt x="284" y="127"/>
                  </a:lnTo>
                  <a:lnTo>
                    <a:pt x="284" y="122"/>
                  </a:lnTo>
                  <a:lnTo>
                    <a:pt x="285" y="1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1" name="Rectangle 130"/>
            <p:cNvSpPr/>
            <p:nvPr/>
          </p:nvSpPr>
          <p:spPr>
            <a:xfrm>
              <a:off x="4024" y="2016"/>
              <a:ext cx="5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4402" name="Group 131"/>
            <p:cNvGrpSpPr/>
            <p:nvPr/>
          </p:nvGrpSpPr>
          <p:grpSpPr>
            <a:xfrm>
              <a:off x="1632" y="2880"/>
              <a:ext cx="144" cy="128"/>
              <a:chOff x="1632" y="2832"/>
              <a:chExt cx="144" cy="128"/>
            </a:xfrm>
          </p:grpSpPr>
          <p:sp>
            <p:nvSpPr>
              <p:cNvPr id="54403" name="Freeform 132"/>
              <p:cNvSpPr/>
              <p:nvPr/>
            </p:nvSpPr>
            <p:spPr>
              <a:xfrm>
                <a:off x="1632" y="2832"/>
                <a:ext cx="144" cy="128"/>
              </a:xfrm>
              <a:custGeom>
                <a:avLst/>
                <a:gdLst/>
                <a:ahLst/>
                <a:cxnLst>
                  <a:cxn ang="0">
                    <a:pos x="324" y="124"/>
                  </a:cxn>
                  <a:cxn ang="0">
                    <a:pos x="323" y="112"/>
                  </a:cxn>
                  <a:cxn ang="0">
                    <a:pos x="319" y="99"/>
                  </a:cxn>
                  <a:cxn ang="0">
                    <a:pos x="315" y="86"/>
                  </a:cxn>
                  <a:cxn ang="0">
                    <a:pos x="309" y="75"/>
                  </a:cxn>
                  <a:cxn ang="0">
                    <a:pos x="301" y="64"/>
                  </a:cxn>
                  <a:cxn ang="0">
                    <a:pos x="287" y="48"/>
                  </a:cxn>
                  <a:cxn ang="0">
                    <a:pos x="266" y="30"/>
                  </a:cxn>
                  <a:cxn ang="0">
                    <a:pos x="247" y="19"/>
                  </a:cxn>
                  <a:cxn ang="0">
                    <a:pos x="233" y="13"/>
                  </a:cxn>
                  <a:cxn ang="0">
                    <a:pos x="219" y="8"/>
                  </a:cxn>
                  <a:cxn ang="0">
                    <a:pos x="203" y="4"/>
                  </a:cxn>
                  <a:cxn ang="0">
                    <a:pos x="187" y="1"/>
                  </a:cxn>
                  <a:cxn ang="0">
                    <a:pos x="170" y="0"/>
                  </a:cxn>
                  <a:cxn ang="0">
                    <a:pos x="154" y="0"/>
                  </a:cxn>
                  <a:cxn ang="0">
                    <a:pos x="137" y="1"/>
                  </a:cxn>
                  <a:cxn ang="0">
                    <a:pos x="122" y="4"/>
                  </a:cxn>
                  <a:cxn ang="0">
                    <a:pos x="107" y="8"/>
                  </a:cxn>
                  <a:cxn ang="0">
                    <a:pos x="91" y="13"/>
                  </a:cxn>
                  <a:cxn ang="0">
                    <a:pos x="77" y="19"/>
                  </a:cxn>
                  <a:cxn ang="0">
                    <a:pos x="58" y="30"/>
                  </a:cxn>
                  <a:cxn ang="0">
                    <a:pos x="37" y="48"/>
                  </a:cxn>
                  <a:cxn ang="0">
                    <a:pos x="23" y="64"/>
                  </a:cxn>
                  <a:cxn ang="0">
                    <a:pos x="15" y="75"/>
                  </a:cxn>
                  <a:cxn ang="0">
                    <a:pos x="9" y="86"/>
                  </a:cxn>
                  <a:cxn ang="0">
                    <a:pos x="5" y="99"/>
                  </a:cxn>
                  <a:cxn ang="0">
                    <a:pos x="1" y="112"/>
                  </a:cxn>
                  <a:cxn ang="0">
                    <a:pos x="0" y="124"/>
                  </a:cxn>
                  <a:cxn ang="0">
                    <a:pos x="0" y="139"/>
                  </a:cxn>
                  <a:cxn ang="0">
                    <a:pos x="1" y="152"/>
                  </a:cxn>
                  <a:cxn ang="0">
                    <a:pos x="5" y="165"/>
                  </a:cxn>
                  <a:cxn ang="0">
                    <a:pos x="9" y="177"/>
                  </a:cxn>
                  <a:cxn ang="0">
                    <a:pos x="15" y="189"/>
                  </a:cxn>
                  <a:cxn ang="0">
                    <a:pos x="23" y="200"/>
                  </a:cxn>
                  <a:cxn ang="0">
                    <a:pos x="37" y="215"/>
                  </a:cxn>
                  <a:cxn ang="0">
                    <a:pos x="58" y="234"/>
                  </a:cxn>
                  <a:cxn ang="0">
                    <a:pos x="77" y="245"/>
                  </a:cxn>
                  <a:cxn ang="0">
                    <a:pos x="91" y="250"/>
                  </a:cxn>
                  <a:cxn ang="0">
                    <a:pos x="107" y="255"/>
                  </a:cxn>
                  <a:cxn ang="0">
                    <a:pos x="122" y="259"/>
                  </a:cxn>
                  <a:cxn ang="0">
                    <a:pos x="137" y="262"/>
                  </a:cxn>
                  <a:cxn ang="0">
                    <a:pos x="154" y="263"/>
                  </a:cxn>
                  <a:cxn ang="0">
                    <a:pos x="170" y="263"/>
                  </a:cxn>
                  <a:cxn ang="0">
                    <a:pos x="187" y="262"/>
                  </a:cxn>
                  <a:cxn ang="0">
                    <a:pos x="203" y="259"/>
                  </a:cxn>
                  <a:cxn ang="0">
                    <a:pos x="219" y="255"/>
                  </a:cxn>
                  <a:cxn ang="0">
                    <a:pos x="233" y="250"/>
                  </a:cxn>
                  <a:cxn ang="0">
                    <a:pos x="247" y="245"/>
                  </a:cxn>
                  <a:cxn ang="0">
                    <a:pos x="266" y="234"/>
                  </a:cxn>
                  <a:cxn ang="0">
                    <a:pos x="287" y="215"/>
                  </a:cxn>
                  <a:cxn ang="0">
                    <a:pos x="301" y="200"/>
                  </a:cxn>
                  <a:cxn ang="0">
                    <a:pos x="309" y="189"/>
                  </a:cxn>
                  <a:cxn ang="0">
                    <a:pos x="315" y="177"/>
                  </a:cxn>
                  <a:cxn ang="0">
                    <a:pos x="319" y="165"/>
                  </a:cxn>
                  <a:cxn ang="0">
                    <a:pos x="323" y="152"/>
                  </a:cxn>
                  <a:cxn ang="0">
                    <a:pos x="324" y="139"/>
                  </a:cxn>
                </a:cxnLst>
                <a:rect l="0" t="0" r="0" b="0"/>
                <a:pathLst>
                  <a:path w="326" h="263">
                    <a:moveTo>
                      <a:pt x="326" y="132"/>
                    </a:moveTo>
                    <a:lnTo>
                      <a:pt x="324" y="124"/>
                    </a:lnTo>
                    <a:lnTo>
                      <a:pt x="324" y="118"/>
                    </a:lnTo>
                    <a:lnTo>
                      <a:pt x="323" y="112"/>
                    </a:lnTo>
                    <a:lnTo>
                      <a:pt x="322" y="105"/>
                    </a:lnTo>
                    <a:lnTo>
                      <a:pt x="319" y="99"/>
                    </a:lnTo>
                    <a:lnTo>
                      <a:pt x="318" y="93"/>
                    </a:lnTo>
                    <a:lnTo>
                      <a:pt x="315" y="86"/>
                    </a:lnTo>
                    <a:lnTo>
                      <a:pt x="312" y="80"/>
                    </a:lnTo>
                    <a:lnTo>
                      <a:pt x="309" y="75"/>
                    </a:lnTo>
                    <a:lnTo>
                      <a:pt x="305" y="69"/>
                    </a:lnTo>
                    <a:lnTo>
                      <a:pt x="301" y="64"/>
                    </a:lnTo>
                    <a:lnTo>
                      <a:pt x="298" y="58"/>
                    </a:lnTo>
                    <a:lnTo>
                      <a:pt x="287" y="48"/>
                    </a:lnTo>
                    <a:lnTo>
                      <a:pt x="277" y="38"/>
                    </a:lnTo>
                    <a:lnTo>
                      <a:pt x="266" y="30"/>
                    </a:lnTo>
                    <a:lnTo>
                      <a:pt x="253" y="23"/>
                    </a:lnTo>
                    <a:lnTo>
                      <a:pt x="247" y="19"/>
                    </a:lnTo>
                    <a:lnTo>
                      <a:pt x="240" y="15"/>
                    </a:lnTo>
                    <a:lnTo>
                      <a:pt x="233" y="13"/>
                    </a:lnTo>
                    <a:lnTo>
                      <a:pt x="225" y="10"/>
                    </a:lnTo>
                    <a:lnTo>
                      <a:pt x="219" y="8"/>
                    </a:lnTo>
                    <a:lnTo>
                      <a:pt x="211" y="6"/>
                    </a:lnTo>
                    <a:lnTo>
                      <a:pt x="203" y="4"/>
                    </a:lnTo>
                    <a:lnTo>
                      <a:pt x="195" y="3"/>
                    </a:lnTo>
                    <a:lnTo>
                      <a:pt x="187" y="1"/>
                    </a:lnTo>
                    <a:lnTo>
                      <a:pt x="179" y="1"/>
                    </a:lnTo>
                    <a:lnTo>
                      <a:pt x="170" y="0"/>
                    </a:lnTo>
                    <a:lnTo>
                      <a:pt x="163" y="0"/>
                    </a:lnTo>
                    <a:lnTo>
                      <a:pt x="154" y="0"/>
                    </a:lnTo>
                    <a:lnTo>
                      <a:pt x="145" y="1"/>
                    </a:lnTo>
                    <a:lnTo>
                      <a:pt x="137" y="1"/>
                    </a:lnTo>
                    <a:lnTo>
                      <a:pt x="130" y="3"/>
                    </a:lnTo>
                    <a:lnTo>
                      <a:pt x="122" y="4"/>
                    </a:lnTo>
                    <a:lnTo>
                      <a:pt x="114" y="6"/>
                    </a:lnTo>
                    <a:lnTo>
                      <a:pt x="107" y="8"/>
                    </a:lnTo>
                    <a:lnTo>
                      <a:pt x="99" y="10"/>
                    </a:lnTo>
                    <a:lnTo>
                      <a:pt x="91" y="13"/>
                    </a:lnTo>
                    <a:lnTo>
                      <a:pt x="85" y="15"/>
                    </a:lnTo>
                    <a:lnTo>
                      <a:pt x="77" y="19"/>
                    </a:lnTo>
                    <a:lnTo>
                      <a:pt x="71" y="23"/>
                    </a:lnTo>
                    <a:lnTo>
                      <a:pt x="58" y="30"/>
                    </a:lnTo>
                    <a:lnTo>
                      <a:pt x="47" y="38"/>
                    </a:lnTo>
                    <a:lnTo>
                      <a:pt x="37" y="48"/>
                    </a:lnTo>
                    <a:lnTo>
                      <a:pt x="27" y="58"/>
                    </a:lnTo>
                    <a:lnTo>
                      <a:pt x="23" y="64"/>
                    </a:lnTo>
                    <a:lnTo>
                      <a:pt x="19" y="69"/>
                    </a:lnTo>
                    <a:lnTo>
                      <a:pt x="15" y="75"/>
                    </a:lnTo>
                    <a:lnTo>
                      <a:pt x="13" y="80"/>
                    </a:lnTo>
                    <a:lnTo>
                      <a:pt x="9" y="86"/>
                    </a:lnTo>
                    <a:lnTo>
                      <a:pt x="6" y="93"/>
                    </a:lnTo>
                    <a:lnTo>
                      <a:pt x="5" y="99"/>
                    </a:lnTo>
                    <a:lnTo>
                      <a:pt x="2" y="105"/>
                    </a:lnTo>
                    <a:lnTo>
                      <a:pt x="1" y="112"/>
                    </a:lnTo>
                    <a:lnTo>
                      <a:pt x="0" y="118"/>
                    </a:lnTo>
                    <a:lnTo>
                      <a:pt x="0" y="124"/>
                    </a:lnTo>
                    <a:lnTo>
                      <a:pt x="0" y="132"/>
                    </a:lnTo>
                    <a:lnTo>
                      <a:pt x="0" y="139"/>
                    </a:lnTo>
                    <a:lnTo>
                      <a:pt x="0" y="145"/>
                    </a:lnTo>
                    <a:lnTo>
                      <a:pt x="1" y="152"/>
                    </a:lnTo>
                    <a:lnTo>
                      <a:pt x="2" y="158"/>
                    </a:lnTo>
                    <a:lnTo>
                      <a:pt x="5" y="165"/>
                    </a:lnTo>
                    <a:lnTo>
                      <a:pt x="6" y="171"/>
                    </a:lnTo>
                    <a:lnTo>
                      <a:pt x="9" y="177"/>
                    </a:lnTo>
                    <a:lnTo>
                      <a:pt x="13" y="183"/>
                    </a:lnTo>
                    <a:lnTo>
                      <a:pt x="15" y="189"/>
                    </a:lnTo>
                    <a:lnTo>
                      <a:pt x="19" y="194"/>
                    </a:lnTo>
                    <a:lnTo>
                      <a:pt x="23" y="200"/>
                    </a:lnTo>
                    <a:lnTo>
                      <a:pt x="27" y="206"/>
                    </a:lnTo>
                    <a:lnTo>
                      <a:pt x="37" y="215"/>
                    </a:lnTo>
                    <a:lnTo>
                      <a:pt x="47" y="225"/>
                    </a:lnTo>
                    <a:lnTo>
                      <a:pt x="58" y="234"/>
                    </a:lnTo>
                    <a:lnTo>
                      <a:pt x="71" y="241"/>
                    </a:lnTo>
                    <a:lnTo>
                      <a:pt x="77" y="245"/>
                    </a:lnTo>
                    <a:lnTo>
                      <a:pt x="85" y="248"/>
                    </a:lnTo>
                    <a:lnTo>
                      <a:pt x="91" y="250"/>
                    </a:lnTo>
                    <a:lnTo>
                      <a:pt x="99" y="253"/>
                    </a:lnTo>
                    <a:lnTo>
                      <a:pt x="107" y="255"/>
                    </a:lnTo>
                    <a:lnTo>
                      <a:pt x="114" y="257"/>
                    </a:lnTo>
                    <a:lnTo>
                      <a:pt x="122" y="259"/>
                    </a:lnTo>
                    <a:lnTo>
                      <a:pt x="130" y="260"/>
                    </a:lnTo>
                    <a:lnTo>
                      <a:pt x="137" y="262"/>
                    </a:lnTo>
                    <a:lnTo>
                      <a:pt x="145" y="262"/>
                    </a:lnTo>
                    <a:lnTo>
                      <a:pt x="154" y="263"/>
                    </a:lnTo>
                    <a:lnTo>
                      <a:pt x="163" y="263"/>
                    </a:lnTo>
                    <a:lnTo>
                      <a:pt x="170" y="263"/>
                    </a:lnTo>
                    <a:lnTo>
                      <a:pt x="179" y="262"/>
                    </a:lnTo>
                    <a:lnTo>
                      <a:pt x="187" y="262"/>
                    </a:lnTo>
                    <a:lnTo>
                      <a:pt x="195" y="260"/>
                    </a:lnTo>
                    <a:lnTo>
                      <a:pt x="203" y="259"/>
                    </a:lnTo>
                    <a:lnTo>
                      <a:pt x="211" y="257"/>
                    </a:lnTo>
                    <a:lnTo>
                      <a:pt x="219" y="255"/>
                    </a:lnTo>
                    <a:lnTo>
                      <a:pt x="225" y="253"/>
                    </a:lnTo>
                    <a:lnTo>
                      <a:pt x="233" y="250"/>
                    </a:lnTo>
                    <a:lnTo>
                      <a:pt x="240" y="248"/>
                    </a:lnTo>
                    <a:lnTo>
                      <a:pt x="247" y="245"/>
                    </a:lnTo>
                    <a:lnTo>
                      <a:pt x="253" y="241"/>
                    </a:lnTo>
                    <a:lnTo>
                      <a:pt x="266" y="234"/>
                    </a:lnTo>
                    <a:lnTo>
                      <a:pt x="277" y="225"/>
                    </a:lnTo>
                    <a:lnTo>
                      <a:pt x="287" y="215"/>
                    </a:lnTo>
                    <a:lnTo>
                      <a:pt x="298" y="206"/>
                    </a:lnTo>
                    <a:lnTo>
                      <a:pt x="301" y="200"/>
                    </a:lnTo>
                    <a:lnTo>
                      <a:pt x="305" y="194"/>
                    </a:lnTo>
                    <a:lnTo>
                      <a:pt x="309" y="189"/>
                    </a:lnTo>
                    <a:lnTo>
                      <a:pt x="312" y="183"/>
                    </a:lnTo>
                    <a:lnTo>
                      <a:pt x="315" y="177"/>
                    </a:lnTo>
                    <a:lnTo>
                      <a:pt x="318" y="171"/>
                    </a:lnTo>
                    <a:lnTo>
                      <a:pt x="319" y="165"/>
                    </a:lnTo>
                    <a:lnTo>
                      <a:pt x="322" y="158"/>
                    </a:lnTo>
                    <a:lnTo>
                      <a:pt x="323" y="152"/>
                    </a:lnTo>
                    <a:lnTo>
                      <a:pt x="324" y="145"/>
                    </a:lnTo>
                    <a:lnTo>
                      <a:pt x="324" y="139"/>
                    </a:lnTo>
                    <a:lnTo>
                      <a:pt x="326" y="132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4" name="Rectangle 133"/>
              <p:cNvSpPr/>
              <p:nvPr/>
            </p:nvSpPr>
            <p:spPr>
              <a:xfrm>
                <a:off x="1672" y="2832"/>
                <a:ext cx="52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</a:pPr>
                <a:r>
                  <a:rPr lang="zh-CN" altLang="en-US" sz="1600" b="0" i="0" u="none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7</a:t>
                </a:r>
                <a:endParaRPr lang="zh-CN" altLang="en-US" sz="1600" b="0" i="0" u="none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405" name="Rectangle 134"/>
            <p:cNvSpPr/>
            <p:nvPr/>
          </p:nvSpPr>
          <p:spPr>
            <a:xfrm>
              <a:off x="1614" y="2765"/>
              <a:ext cx="20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INTA</a:t>
              </a:r>
              <a:endParaRPr lang="en-US" altLang="zh-CN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406" name="Freeform 135"/>
            <p:cNvSpPr/>
            <p:nvPr/>
          </p:nvSpPr>
          <p:spPr>
            <a:xfrm>
              <a:off x="1952" y="2523"/>
              <a:ext cx="95" cy="65"/>
            </a:xfrm>
            <a:custGeom>
              <a:avLst/>
              <a:gdLst/>
              <a:ahLst/>
              <a:cxnLst>
                <a:cxn ang="0">
                  <a:pos x="284" y="109"/>
                </a:cxn>
                <a:cxn ang="0">
                  <a:pos x="283" y="98"/>
                </a:cxn>
                <a:cxn ang="0">
                  <a:pos x="280" y="86"/>
                </a:cxn>
                <a:cxn ang="0">
                  <a:pos x="276" y="75"/>
                </a:cxn>
                <a:cxn ang="0">
                  <a:pos x="268" y="60"/>
                </a:cxn>
                <a:cxn ang="0">
                  <a:pos x="252" y="42"/>
                </a:cxn>
                <a:cxn ang="0">
                  <a:pos x="233" y="26"/>
                </a:cxn>
                <a:cxn ang="0">
                  <a:pos x="210" y="14"/>
                </a:cxn>
                <a:cxn ang="0">
                  <a:pos x="191" y="7"/>
                </a:cxn>
                <a:cxn ang="0">
                  <a:pos x="178" y="4"/>
                </a:cxn>
                <a:cxn ang="0">
                  <a:pos x="164" y="1"/>
                </a:cxn>
                <a:cxn ang="0">
                  <a:pos x="149" y="0"/>
                </a:cxn>
                <a:cxn ang="0">
                  <a:pos x="135" y="0"/>
                </a:cxn>
                <a:cxn ang="0">
                  <a:pos x="120" y="1"/>
                </a:cxn>
                <a:cxn ang="0">
                  <a:pos x="107" y="4"/>
                </a:cxn>
                <a:cxn ang="0">
                  <a:pos x="93" y="7"/>
                </a:cxn>
                <a:cxn ang="0">
                  <a:pos x="74" y="14"/>
                </a:cxn>
                <a:cxn ang="0">
                  <a:pos x="51" y="26"/>
                </a:cxn>
                <a:cxn ang="0">
                  <a:pos x="32" y="42"/>
                </a:cxn>
                <a:cxn ang="0">
                  <a:pos x="17" y="60"/>
                </a:cxn>
                <a:cxn ang="0">
                  <a:pos x="8" y="75"/>
                </a:cxn>
                <a:cxn ang="0">
                  <a:pos x="4" y="86"/>
                </a:cxn>
                <a:cxn ang="0">
                  <a:pos x="2" y="98"/>
                </a:cxn>
                <a:cxn ang="0">
                  <a:pos x="0" y="109"/>
                </a:cxn>
                <a:cxn ang="0">
                  <a:pos x="0" y="121"/>
                </a:cxn>
                <a:cxn ang="0">
                  <a:pos x="2" y="133"/>
                </a:cxn>
                <a:cxn ang="0">
                  <a:pos x="4" y="144"/>
                </a:cxn>
                <a:cxn ang="0">
                  <a:pos x="8" y="154"/>
                </a:cxn>
                <a:cxn ang="0">
                  <a:pos x="17" y="170"/>
                </a:cxn>
                <a:cxn ang="0">
                  <a:pos x="32" y="188"/>
                </a:cxn>
                <a:cxn ang="0">
                  <a:pos x="51" y="204"/>
                </a:cxn>
                <a:cxn ang="0">
                  <a:pos x="74" y="216"/>
                </a:cxn>
                <a:cxn ang="0">
                  <a:pos x="93" y="223"/>
                </a:cxn>
                <a:cxn ang="0">
                  <a:pos x="107" y="226"/>
                </a:cxn>
                <a:cxn ang="0">
                  <a:pos x="120" y="229"/>
                </a:cxn>
                <a:cxn ang="0">
                  <a:pos x="135" y="230"/>
                </a:cxn>
                <a:cxn ang="0">
                  <a:pos x="149" y="230"/>
                </a:cxn>
                <a:cxn ang="0">
                  <a:pos x="164" y="229"/>
                </a:cxn>
                <a:cxn ang="0">
                  <a:pos x="178" y="226"/>
                </a:cxn>
                <a:cxn ang="0">
                  <a:pos x="191" y="223"/>
                </a:cxn>
                <a:cxn ang="0">
                  <a:pos x="210" y="216"/>
                </a:cxn>
                <a:cxn ang="0">
                  <a:pos x="233" y="204"/>
                </a:cxn>
                <a:cxn ang="0">
                  <a:pos x="252" y="188"/>
                </a:cxn>
                <a:cxn ang="0">
                  <a:pos x="268" y="170"/>
                </a:cxn>
                <a:cxn ang="0">
                  <a:pos x="276" y="154"/>
                </a:cxn>
                <a:cxn ang="0">
                  <a:pos x="280" y="144"/>
                </a:cxn>
                <a:cxn ang="0">
                  <a:pos x="283" y="133"/>
                </a:cxn>
                <a:cxn ang="0">
                  <a:pos x="284" y="121"/>
                </a:cxn>
              </a:cxnLst>
              <a:rect l="0" t="0" r="0" b="0"/>
              <a:pathLst>
                <a:path w="285" h="230">
                  <a:moveTo>
                    <a:pt x="285" y="115"/>
                  </a:moveTo>
                  <a:lnTo>
                    <a:pt x="284" y="109"/>
                  </a:lnTo>
                  <a:lnTo>
                    <a:pt x="284" y="104"/>
                  </a:lnTo>
                  <a:lnTo>
                    <a:pt x="283" y="98"/>
                  </a:lnTo>
                  <a:lnTo>
                    <a:pt x="282" y="91"/>
                  </a:lnTo>
                  <a:lnTo>
                    <a:pt x="280" y="86"/>
                  </a:lnTo>
                  <a:lnTo>
                    <a:pt x="278" y="81"/>
                  </a:lnTo>
                  <a:lnTo>
                    <a:pt x="276" y="75"/>
                  </a:lnTo>
                  <a:lnTo>
                    <a:pt x="274" y="70"/>
                  </a:lnTo>
                  <a:lnTo>
                    <a:pt x="268" y="60"/>
                  </a:lnTo>
                  <a:lnTo>
                    <a:pt x="260" y="50"/>
                  </a:lnTo>
                  <a:lnTo>
                    <a:pt x="252" y="42"/>
                  </a:lnTo>
                  <a:lnTo>
                    <a:pt x="243" y="34"/>
                  </a:lnTo>
                  <a:lnTo>
                    <a:pt x="233" y="26"/>
                  </a:lnTo>
                  <a:lnTo>
                    <a:pt x="222" y="19"/>
                  </a:lnTo>
                  <a:lnTo>
                    <a:pt x="210" y="14"/>
                  </a:lnTo>
                  <a:lnTo>
                    <a:pt x="198" y="9"/>
                  </a:lnTo>
                  <a:lnTo>
                    <a:pt x="191" y="7"/>
                  </a:lnTo>
                  <a:lnTo>
                    <a:pt x="185" y="5"/>
                  </a:lnTo>
                  <a:lnTo>
                    <a:pt x="178" y="4"/>
                  </a:lnTo>
                  <a:lnTo>
                    <a:pt x="171" y="2"/>
                  </a:lnTo>
                  <a:lnTo>
                    <a:pt x="164" y="1"/>
                  </a:lnTo>
                  <a:lnTo>
                    <a:pt x="157" y="1"/>
                  </a:lnTo>
                  <a:lnTo>
                    <a:pt x="149" y="0"/>
                  </a:lnTo>
                  <a:lnTo>
                    <a:pt x="143" y="0"/>
                  </a:lnTo>
                  <a:lnTo>
                    <a:pt x="135" y="0"/>
                  </a:lnTo>
                  <a:lnTo>
                    <a:pt x="128" y="1"/>
                  </a:lnTo>
                  <a:lnTo>
                    <a:pt x="120" y="1"/>
                  </a:lnTo>
                  <a:lnTo>
                    <a:pt x="114" y="2"/>
                  </a:lnTo>
                  <a:lnTo>
                    <a:pt x="107" y="4"/>
                  </a:lnTo>
                  <a:lnTo>
                    <a:pt x="100" y="5"/>
                  </a:lnTo>
                  <a:lnTo>
                    <a:pt x="93" y="7"/>
                  </a:lnTo>
                  <a:lnTo>
                    <a:pt x="87" y="9"/>
                  </a:lnTo>
                  <a:lnTo>
                    <a:pt x="74" y="14"/>
                  </a:lnTo>
                  <a:lnTo>
                    <a:pt x="63" y="19"/>
                  </a:lnTo>
                  <a:lnTo>
                    <a:pt x="51" y="26"/>
                  </a:lnTo>
                  <a:lnTo>
                    <a:pt x="41" y="34"/>
                  </a:lnTo>
                  <a:lnTo>
                    <a:pt x="32" y="42"/>
                  </a:lnTo>
                  <a:lnTo>
                    <a:pt x="25" y="50"/>
                  </a:lnTo>
                  <a:lnTo>
                    <a:pt x="17" y="60"/>
                  </a:lnTo>
                  <a:lnTo>
                    <a:pt x="11" y="70"/>
                  </a:lnTo>
                  <a:lnTo>
                    <a:pt x="8" y="75"/>
                  </a:lnTo>
                  <a:lnTo>
                    <a:pt x="7" y="81"/>
                  </a:lnTo>
                  <a:lnTo>
                    <a:pt x="4" y="86"/>
                  </a:lnTo>
                  <a:lnTo>
                    <a:pt x="3" y="91"/>
                  </a:lnTo>
                  <a:lnTo>
                    <a:pt x="2" y="98"/>
                  </a:lnTo>
                  <a:lnTo>
                    <a:pt x="0" y="104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0" y="126"/>
                  </a:lnTo>
                  <a:lnTo>
                    <a:pt x="2" y="133"/>
                  </a:lnTo>
                  <a:lnTo>
                    <a:pt x="3" y="139"/>
                  </a:lnTo>
                  <a:lnTo>
                    <a:pt x="4" y="144"/>
                  </a:lnTo>
                  <a:lnTo>
                    <a:pt x="7" y="149"/>
                  </a:lnTo>
                  <a:lnTo>
                    <a:pt x="8" y="154"/>
                  </a:lnTo>
                  <a:lnTo>
                    <a:pt x="11" y="160"/>
                  </a:lnTo>
                  <a:lnTo>
                    <a:pt x="17" y="170"/>
                  </a:lnTo>
                  <a:lnTo>
                    <a:pt x="25" y="180"/>
                  </a:lnTo>
                  <a:lnTo>
                    <a:pt x="32" y="188"/>
                  </a:lnTo>
                  <a:lnTo>
                    <a:pt x="41" y="196"/>
                  </a:lnTo>
                  <a:lnTo>
                    <a:pt x="51" y="204"/>
                  </a:lnTo>
                  <a:lnTo>
                    <a:pt x="63" y="211"/>
                  </a:lnTo>
                  <a:lnTo>
                    <a:pt x="74" y="216"/>
                  </a:lnTo>
                  <a:lnTo>
                    <a:pt x="87" y="221"/>
                  </a:lnTo>
                  <a:lnTo>
                    <a:pt x="93" y="223"/>
                  </a:lnTo>
                  <a:lnTo>
                    <a:pt x="100" y="225"/>
                  </a:lnTo>
                  <a:lnTo>
                    <a:pt x="107" y="226"/>
                  </a:lnTo>
                  <a:lnTo>
                    <a:pt x="114" y="228"/>
                  </a:lnTo>
                  <a:lnTo>
                    <a:pt x="120" y="229"/>
                  </a:lnTo>
                  <a:lnTo>
                    <a:pt x="128" y="229"/>
                  </a:lnTo>
                  <a:lnTo>
                    <a:pt x="135" y="230"/>
                  </a:lnTo>
                  <a:lnTo>
                    <a:pt x="143" y="230"/>
                  </a:lnTo>
                  <a:lnTo>
                    <a:pt x="149" y="230"/>
                  </a:lnTo>
                  <a:lnTo>
                    <a:pt x="157" y="229"/>
                  </a:lnTo>
                  <a:lnTo>
                    <a:pt x="164" y="229"/>
                  </a:lnTo>
                  <a:lnTo>
                    <a:pt x="171" y="228"/>
                  </a:lnTo>
                  <a:lnTo>
                    <a:pt x="178" y="226"/>
                  </a:lnTo>
                  <a:lnTo>
                    <a:pt x="185" y="225"/>
                  </a:lnTo>
                  <a:lnTo>
                    <a:pt x="191" y="223"/>
                  </a:lnTo>
                  <a:lnTo>
                    <a:pt x="198" y="221"/>
                  </a:lnTo>
                  <a:lnTo>
                    <a:pt x="210" y="216"/>
                  </a:lnTo>
                  <a:lnTo>
                    <a:pt x="222" y="211"/>
                  </a:lnTo>
                  <a:lnTo>
                    <a:pt x="233" y="204"/>
                  </a:lnTo>
                  <a:lnTo>
                    <a:pt x="243" y="196"/>
                  </a:lnTo>
                  <a:lnTo>
                    <a:pt x="252" y="188"/>
                  </a:lnTo>
                  <a:lnTo>
                    <a:pt x="260" y="180"/>
                  </a:lnTo>
                  <a:lnTo>
                    <a:pt x="268" y="170"/>
                  </a:lnTo>
                  <a:lnTo>
                    <a:pt x="274" y="160"/>
                  </a:lnTo>
                  <a:lnTo>
                    <a:pt x="276" y="154"/>
                  </a:lnTo>
                  <a:lnTo>
                    <a:pt x="278" y="149"/>
                  </a:lnTo>
                  <a:lnTo>
                    <a:pt x="280" y="144"/>
                  </a:lnTo>
                  <a:lnTo>
                    <a:pt x="282" y="139"/>
                  </a:lnTo>
                  <a:lnTo>
                    <a:pt x="283" y="133"/>
                  </a:lnTo>
                  <a:lnTo>
                    <a:pt x="284" y="126"/>
                  </a:lnTo>
                  <a:lnTo>
                    <a:pt x="284" y="121"/>
                  </a:lnTo>
                  <a:lnTo>
                    <a:pt x="285" y="1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7" name="Freeform 136"/>
            <p:cNvSpPr/>
            <p:nvPr/>
          </p:nvSpPr>
          <p:spPr>
            <a:xfrm>
              <a:off x="1920" y="2448"/>
              <a:ext cx="144" cy="144"/>
            </a:xfrm>
            <a:custGeom>
              <a:avLst/>
              <a:gdLst/>
              <a:ahLst/>
              <a:cxnLst>
                <a:cxn ang="0">
                  <a:pos x="284" y="109"/>
                </a:cxn>
                <a:cxn ang="0">
                  <a:pos x="283" y="98"/>
                </a:cxn>
                <a:cxn ang="0">
                  <a:pos x="280" y="86"/>
                </a:cxn>
                <a:cxn ang="0">
                  <a:pos x="276" y="75"/>
                </a:cxn>
                <a:cxn ang="0">
                  <a:pos x="268" y="60"/>
                </a:cxn>
                <a:cxn ang="0">
                  <a:pos x="252" y="42"/>
                </a:cxn>
                <a:cxn ang="0">
                  <a:pos x="233" y="26"/>
                </a:cxn>
                <a:cxn ang="0">
                  <a:pos x="210" y="14"/>
                </a:cxn>
                <a:cxn ang="0">
                  <a:pos x="191" y="7"/>
                </a:cxn>
                <a:cxn ang="0">
                  <a:pos x="178" y="4"/>
                </a:cxn>
                <a:cxn ang="0">
                  <a:pos x="164" y="1"/>
                </a:cxn>
                <a:cxn ang="0">
                  <a:pos x="149" y="0"/>
                </a:cxn>
                <a:cxn ang="0">
                  <a:pos x="135" y="0"/>
                </a:cxn>
                <a:cxn ang="0">
                  <a:pos x="120" y="1"/>
                </a:cxn>
                <a:cxn ang="0">
                  <a:pos x="107" y="4"/>
                </a:cxn>
                <a:cxn ang="0">
                  <a:pos x="93" y="7"/>
                </a:cxn>
                <a:cxn ang="0">
                  <a:pos x="74" y="14"/>
                </a:cxn>
                <a:cxn ang="0">
                  <a:pos x="51" y="26"/>
                </a:cxn>
                <a:cxn ang="0">
                  <a:pos x="32" y="42"/>
                </a:cxn>
                <a:cxn ang="0">
                  <a:pos x="17" y="60"/>
                </a:cxn>
                <a:cxn ang="0">
                  <a:pos x="8" y="75"/>
                </a:cxn>
                <a:cxn ang="0">
                  <a:pos x="4" y="86"/>
                </a:cxn>
                <a:cxn ang="0">
                  <a:pos x="2" y="98"/>
                </a:cxn>
                <a:cxn ang="0">
                  <a:pos x="0" y="109"/>
                </a:cxn>
                <a:cxn ang="0">
                  <a:pos x="0" y="121"/>
                </a:cxn>
                <a:cxn ang="0">
                  <a:pos x="2" y="133"/>
                </a:cxn>
                <a:cxn ang="0">
                  <a:pos x="4" y="144"/>
                </a:cxn>
                <a:cxn ang="0">
                  <a:pos x="8" y="154"/>
                </a:cxn>
                <a:cxn ang="0">
                  <a:pos x="17" y="170"/>
                </a:cxn>
                <a:cxn ang="0">
                  <a:pos x="32" y="188"/>
                </a:cxn>
                <a:cxn ang="0">
                  <a:pos x="51" y="204"/>
                </a:cxn>
                <a:cxn ang="0">
                  <a:pos x="74" y="216"/>
                </a:cxn>
                <a:cxn ang="0">
                  <a:pos x="93" y="223"/>
                </a:cxn>
                <a:cxn ang="0">
                  <a:pos x="107" y="226"/>
                </a:cxn>
                <a:cxn ang="0">
                  <a:pos x="120" y="229"/>
                </a:cxn>
                <a:cxn ang="0">
                  <a:pos x="135" y="230"/>
                </a:cxn>
                <a:cxn ang="0">
                  <a:pos x="149" y="230"/>
                </a:cxn>
                <a:cxn ang="0">
                  <a:pos x="164" y="229"/>
                </a:cxn>
                <a:cxn ang="0">
                  <a:pos x="178" y="226"/>
                </a:cxn>
                <a:cxn ang="0">
                  <a:pos x="191" y="223"/>
                </a:cxn>
                <a:cxn ang="0">
                  <a:pos x="210" y="216"/>
                </a:cxn>
                <a:cxn ang="0">
                  <a:pos x="233" y="204"/>
                </a:cxn>
                <a:cxn ang="0">
                  <a:pos x="252" y="188"/>
                </a:cxn>
                <a:cxn ang="0">
                  <a:pos x="268" y="170"/>
                </a:cxn>
                <a:cxn ang="0">
                  <a:pos x="276" y="154"/>
                </a:cxn>
                <a:cxn ang="0">
                  <a:pos x="280" y="144"/>
                </a:cxn>
                <a:cxn ang="0">
                  <a:pos x="283" y="133"/>
                </a:cxn>
                <a:cxn ang="0">
                  <a:pos x="284" y="121"/>
                </a:cxn>
              </a:cxnLst>
              <a:rect l="0" t="0" r="0" b="0"/>
              <a:pathLst>
                <a:path w="285" h="230">
                  <a:moveTo>
                    <a:pt x="285" y="115"/>
                  </a:moveTo>
                  <a:lnTo>
                    <a:pt x="284" y="109"/>
                  </a:lnTo>
                  <a:lnTo>
                    <a:pt x="284" y="104"/>
                  </a:lnTo>
                  <a:lnTo>
                    <a:pt x="283" y="98"/>
                  </a:lnTo>
                  <a:lnTo>
                    <a:pt x="282" y="91"/>
                  </a:lnTo>
                  <a:lnTo>
                    <a:pt x="280" y="86"/>
                  </a:lnTo>
                  <a:lnTo>
                    <a:pt x="278" y="81"/>
                  </a:lnTo>
                  <a:lnTo>
                    <a:pt x="276" y="75"/>
                  </a:lnTo>
                  <a:lnTo>
                    <a:pt x="274" y="70"/>
                  </a:lnTo>
                  <a:lnTo>
                    <a:pt x="268" y="60"/>
                  </a:lnTo>
                  <a:lnTo>
                    <a:pt x="260" y="50"/>
                  </a:lnTo>
                  <a:lnTo>
                    <a:pt x="252" y="42"/>
                  </a:lnTo>
                  <a:lnTo>
                    <a:pt x="243" y="34"/>
                  </a:lnTo>
                  <a:lnTo>
                    <a:pt x="233" y="26"/>
                  </a:lnTo>
                  <a:lnTo>
                    <a:pt x="222" y="19"/>
                  </a:lnTo>
                  <a:lnTo>
                    <a:pt x="210" y="14"/>
                  </a:lnTo>
                  <a:lnTo>
                    <a:pt x="198" y="9"/>
                  </a:lnTo>
                  <a:lnTo>
                    <a:pt x="191" y="7"/>
                  </a:lnTo>
                  <a:lnTo>
                    <a:pt x="185" y="5"/>
                  </a:lnTo>
                  <a:lnTo>
                    <a:pt x="178" y="4"/>
                  </a:lnTo>
                  <a:lnTo>
                    <a:pt x="171" y="2"/>
                  </a:lnTo>
                  <a:lnTo>
                    <a:pt x="164" y="1"/>
                  </a:lnTo>
                  <a:lnTo>
                    <a:pt x="157" y="1"/>
                  </a:lnTo>
                  <a:lnTo>
                    <a:pt x="149" y="0"/>
                  </a:lnTo>
                  <a:lnTo>
                    <a:pt x="143" y="0"/>
                  </a:lnTo>
                  <a:lnTo>
                    <a:pt x="135" y="0"/>
                  </a:lnTo>
                  <a:lnTo>
                    <a:pt x="128" y="1"/>
                  </a:lnTo>
                  <a:lnTo>
                    <a:pt x="120" y="1"/>
                  </a:lnTo>
                  <a:lnTo>
                    <a:pt x="114" y="2"/>
                  </a:lnTo>
                  <a:lnTo>
                    <a:pt x="107" y="4"/>
                  </a:lnTo>
                  <a:lnTo>
                    <a:pt x="100" y="5"/>
                  </a:lnTo>
                  <a:lnTo>
                    <a:pt x="93" y="7"/>
                  </a:lnTo>
                  <a:lnTo>
                    <a:pt x="87" y="9"/>
                  </a:lnTo>
                  <a:lnTo>
                    <a:pt x="74" y="14"/>
                  </a:lnTo>
                  <a:lnTo>
                    <a:pt x="63" y="19"/>
                  </a:lnTo>
                  <a:lnTo>
                    <a:pt x="51" y="26"/>
                  </a:lnTo>
                  <a:lnTo>
                    <a:pt x="41" y="34"/>
                  </a:lnTo>
                  <a:lnTo>
                    <a:pt x="32" y="42"/>
                  </a:lnTo>
                  <a:lnTo>
                    <a:pt x="25" y="50"/>
                  </a:lnTo>
                  <a:lnTo>
                    <a:pt x="17" y="60"/>
                  </a:lnTo>
                  <a:lnTo>
                    <a:pt x="11" y="70"/>
                  </a:lnTo>
                  <a:lnTo>
                    <a:pt x="8" y="75"/>
                  </a:lnTo>
                  <a:lnTo>
                    <a:pt x="7" y="81"/>
                  </a:lnTo>
                  <a:lnTo>
                    <a:pt x="4" y="86"/>
                  </a:lnTo>
                  <a:lnTo>
                    <a:pt x="3" y="91"/>
                  </a:lnTo>
                  <a:lnTo>
                    <a:pt x="2" y="98"/>
                  </a:lnTo>
                  <a:lnTo>
                    <a:pt x="0" y="104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0" y="126"/>
                  </a:lnTo>
                  <a:lnTo>
                    <a:pt x="2" y="133"/>
                  </a:lnTo>
                  <a:lnTo>
                    <a:pt x="3" y="139"/>
                  </a:lnTo>
                  <a:lnTo>
                    <a:pt x="4" y="144"/>
                  </a:lnTo>
                  <a:lnTo>
                    <a:pt x="7" y="149"/>
                  </a:lnTo>
                  <a:lnTo>
                    <a:pt x="8" y="154"/>
                  </a:lnTo>
                  <a:lnTo>
                    <a:pt x="11" y="160"/>
                  </a:lnTo>
                  <a:lnTo>
                    <a:pt x="17" y="170"/>
                  </a:lnTo>
                  <a:lnTo>
                    <a:pt x="25" y="180"/>
                  </a:lnTo>
                  <a:lnTo>
                    <a:pt x="32" y="188"/>
                  </a:lnTo>
                  <a:lnTo>
                    <a:pt x="41" y="196"/>
                  </a:lnTo>
                  <a:lnTo>
                    <a:pt x="51" y="204"/>
                  </a:lnTo>
                  <a:lnTo>
                    <a:pt x="63" y="211"/>
                  </a:lnTo>
                  <a:lnTo>
                    <a:pt x="74" y="216"/>
                  </a:lnTo>
                  <a:lnTo>
                    <a:pt x="87" y="221"/>
                  </a:lnTo>
                  <a:lnTo>
                    <a:pt x="93" y="223"/>
                  </a:lnTo>
                  <a:lnTo>
                    <a:pt x="100" y="225"/>
                  </a:lnTo>
                  <a:lnTo>
                    <a:pt x="107" y="226"/>
                  </a:lnTo>
                  <a:lnTo>
                    <a:pt x="114" y="228"/>
                  </a:lnTo>
                  <a:lnTo>
                    <a:pt x="120" y="229"/>
                  </a:lnTo>
                  <a:lnTo>
                    <a:pt x="128" y="229"/>
                  </a:lnTo>
                  <a:lnTo>
                    <a:pt x="135" y="230"/>
                  </a:lnTo>
                  <a:lnTo>
                    <a:pt x="143" y="230"/>
                  </a:lnTo>
                  <a:lnTo>
                    <a:pt x="149" y="230"/>
                  </a:lnTo>
                  <a:lnTo>
                    <a:pt x="157" y="229"/>
                  </a:lnTo>
                  <a:lnTo>
                    <a:pt x="164" y="229"/>
                  </a:lnTo>
                  <a:lnTo>
                    <a:pt x="171" y="228"/>
                  </a:lnTo>
                  <a:lnTo>
                    <a:pt x="178" y="226"/>
                  </a:lnTo>
                  <a:lnTo>
                    <a:pt x="185" y="225"/>
                  </a:lnTo>
                  <a:lnTo>
                    <a:pt x="191" y="223"/>
                  </a:lnTo>
                  <a:lnTo>
                    <a:pt x="198" y="221"/>
                  </a:lnTo>
                  <a:lnTo>
                    <a:pt x="210" y="216"/>
                  </a:lnTo>
                  <a:lnTo>
                    <a:pt x="222" y="211"/>
                  </a:lnTo>
                  <a:lnTo>
                    <a:pt x="233" y="204"/>
                  </a:lnTo>
                  <a:lnTo>
                    <a:pt x="243" y="196"/>
                  </a:lnTo>
                  <a:lnTo>
                    <a:pt x="252" y="188"/>
                  </a:lnTo>
                  <a:lnTo>
                    <a:pt x="260" y="180"/>
                  </a:lnTo>
                  <a:lnTo>
                    <a:pt x="268" y="170"/>
                  </a:lnTo>
                  <a:lnTo>
                    <a:pt x="274" y="160"/>
                  </a:lnTo>
                  <a:lnTo>
                    <a:pt x="276" y="154"/>
                  </a:lnTo>
                  <a:lnTo>
                    <a:pt x="278" y="149"/>
                  </a:lnTo>
                  <a:lnTo>
                    <a:pt x="280" y="144"/>
                  </a:lnTo>
                  <a:lnTo>
                    <a:pt x="282" y="139"/>
                  </a:lnTo>
                  <a:lnTo>
                    <a:pt x="283" y="133"/>
                  </a:lnTo>
                  <a:lnTo>
                    <a:pt x="284" y="126"/>
                  </a:lnTo>
                  <a:lnTo>
                    <a:pt x="284" y="121"/>
                  </a:lnTo>
                  <a:lnTo>
                    <a:pt x="285" y="115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8" name="Rectangle 137"/>
            <p:cNvSpPr/>
            <p:nvPr/>
          </p:nvSpPr>
          <p:spPr>
            <a:xfrm>
              <a:off x="1968" y="2496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8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409" name="Freeform 138"/>
            <p:cNvSpPr/>
            <p:nvPr/>
          </p:nvSpPr>
          <p:spPr>
            <a:xfrm>
              <a:off x="1637" y="2045"/>
              <a:ext cx="106" cy="73"/>
            </a:xfrm>
            <a:custGeom>
              <a:avLst/>
              <a:gdLst/>
              <a:ahLst/>
              <a:cxnLst>
                <a:cxn ang="0">
                  <a:pos x="317" y="122"/>
                </a:cxn>
                <a:cxn ang="0">
                  <a:pos x="316" y="109"/>
                </a:cxn>
                <a:cxn ang="0">
                  <a:pos x="312" y="97"/>
                </a:cxn>
                <a:cxn ang="0">
                  <a:pos x="307" y="85"/>
                </a:cxn>
                <a:cxn ang="0">
                  <a:pos x="302" y="73"/>
                </a:cxn>
                <a:cxn ang="0">
                  <a:pos x="290" y="57"/>
                </a:cxn>
                <a:cxn ang="0">
                  <a:pos x="271" y="38"/>
                </a:cxn>
                <a:cxn ang="0">
                  <a:pos x="247" y="22"/>
                </a:cxn>
                <a:cxn ang="0">
                  <a:pos x="226" y="13"/>
                </a:cxn>
                <a:cxn ang="0">
                  <a:pos x="212" y="9"/>
                </a:cxn>
                <a:cxn ang="0">
                  <a:pos x="198" y="4"/>
                </a:cxn>
                <a:cxn ang="0">
                  <a:pos x="182" y="1"/>
                </a:cxn>
                <a:cxn ang="0">
                  <a:pos x="167" y="0"/>
                </a:cxn>
                <a:cxn ang="0">
                  <a:pos x="150" y="0"/>
                </a:cxn>
                <a:cxn ang="0">
                  <a:pos x="134" y="1"/>
                </a:cxn>
                <a:cxn ang="0">
                  <a:pos x="118" y="4"/>
                </a:cxn>
                <a:cxn ang="0">
                  <a:pos x="104" y="9"/>
                </a:cxn>
                <a:cxn ang="0">
                  <a:pos x="89" y="13"/>
                </a:cxn>
                <a:cxn ang="0">
                  <a:pos x="70" y="22"/>
                </a:cxn>
                <a:cxn ang="0">
                  <a:pos x="46" y="38"/>
                </a:cxn>
                <a:cxn ang="0">
                  <a:pos x="27" y="57"/>
                </a:cxn>
                <a:cxn ang="0">
                  <a:pos x="15" y="73"/>
                </a:cxn>
                <a:cxn ang="0">
                  <a:pos x="9" y="85"/>
                </a:cxn>
                <a:cxn ang="0">
                  <a:pos x="5" y="97"/>
                </a:cxn>
                <a:cxn ang="0">
                  <a:pos x="1" y="109"/>
                </a:cxn>
                <a:cxn ang="0">
                  <a:pos x="0" y="122"/>
                </a:cxn>
                <a:cxn ang="0">
                  <a:pos x="0" y="135"/>
                </a:cxn>
                <a:cxn ang="0">
                  <a:pos x="1" y="149"/>
                </a:cxn>
                <a:cxn ang="0">
                  <a:pos x="5" y="161"/>
                </a:cxn>
                <a:cxn ang="0">
                  <a:pos x="9" y="173"/>
                </a:cxn>
                <a:cxn ang="0">
                  <a:pos x="15" y="185"/>
                </a:cxn>
                <a:cxn ang="0">
                  <a:pos x="27" y="200"/>
                </a:cxn>
                <a:cxn ang="0">
                  <a:pos x="46" y="220"/>
                </a:cxn>
                <a:cxn ang="0">
                  <a:pos x="70" y="235"/>
                </a:cxn>
                <a:cxn ang="0">
                  <a:pos x="89" y="244"/>
                </a:cxn>
                <a:cxn ang="0">
                  <a:pos x="104" y="249"/>
                </a:cxn>
                <a:cxn ang="0">
                  <a:pos x="118" y="253"/>
                </a:cxn>
                <a:cxn ang="0">
                  <a:pos x="134" y="256"/>
                </a:cxn>
                <a:cxn ang="0">
                  <a:pos x="150" y="257"/>
                </a:cxn>
                <a:cxn ang="0">
                  <a:pos x="167" y="257"/>
                </a:cxn>
                <a:cxn ang="0">
                  <a:pos x="182" y="256"/>
                </a:cxn>
                <a:cxn ang="0">
                  <a:pos x="198" y="253"/>
                </a:cxn>
                <a:cxn ang="0">
                  <a:pos x="212" y="249"/>
                </a:cxn>
                <a:cxn ang="0">
                  <a:pos x="226" y="244"/>
                </a:cxn>
                <a:cxn ang="0">
                  <a:pos x="247" y="235"/>
                </a:cxn>
                <a:cxn ang="0">
                  <a:pos x="271" y="220"/>
                </a:cxn>
                <a:cxn ang="0">
                  <a:pos x="290" y="200"/>
                </a:cxn>
                <a:cxn ang="0">
                  <a:pos x="302" y="185"/>
                </a:cxn>
                <a:cxn ang="0">
                  <a:pos x="307" y="173"/>
                </a:cxn>
                <a:cxn ang="0">
                  <a:pos x="312" y="161"/>
                </a:cxn>
                <a:cxn ang="0">
                  <a:pos x="316" y="149"/>
                </a:cxn>
                <a:cxn ang="0">
                  <a:pos x="317" y="135"/>
                </a:cxn>
              </a:cxnLst>
              <a:rect l="0" t="0" r="0" b="0"/>
              <a:pathLst>
                <a:path w="317" h="257">
                  <a:moveTo>
                    <a:pt x="317" y="129"/>
                  </a:moveTo>
                  <a:lnTo>
                    <a:pt x="317" y="122"/>
                  </a:lnTo>
                  <a:lnTo>
                    <a:pt x="316" y="116"/>
                  </a:lnTo>
                  <a:lnTo>
                    <a:pt x="316" y="109"/>
                  </a:lnTo>
                  <a:lnTo>
                    <a:pt x="313" y="103"/>
                  </a:lnTo>
                  <a:lnTo>
                    <a:pt x="312" y="97"/>
                  </a:lnTo>
                  <a:lnTo>
                    <a:pt x="309" y="91"/>
                  </a:lnTo>
                  <a:lnTo>
                    <a:pt x="307" y="85"/>
                  </a:lnTo>
                  <a:lnTo>
                    <a:pt x="304" y="79"/>
                  </a:lnTo>
                  <a:lnTo>
                    <a:pt x="302" y="73"/>
                  </a:lnTo>
                  <a:lnTo>
                    <a:pt x="298" y="67"/>
                  </a:lnTo>
                  <a:lnTo>
                    <a:pt x="290" y="57"/>
                  </a:lnTo>
                  <a:lnTo>
                    <a:pt x="281" y="47"/>
                  </a:lnTo>
                  <a:lnTo>
                    <a:pt x="271" y="38"/>
                  </a:lnTo>
                  <a:lnTo>
                    <a:pt x="260" y="30"/>
                  </a:lnTo>
                  <a:lnTo>
                    <a:pt x="247" y="22"/>
                  </a:lnTo>
                  <a:lnTo>
                    <a:pt x="234" y="16"/>
                  </a:lnTo>
                  <a:lnTo>
                    <a:pt x="226" y="13"/>
                  </a:lnTo>
                  <a:lnTo>
                    <a:pt x="220" y="11"/>
                  </a:lnTo>
                  <a:lnTo>
                    <a:pt x="212" y="9"/>
                  </a:lnTo>
                  <a:lnTo>
                    <a:pt x="206" y="6"/>
                  </a:lnTo>
                  <a:lnTo>
                    <a:pt x="198" y="4"/>
                  </a:lnTo>
                  <a:lnTo>
                    <a:pt x="191" y="3"/>
                  </a:lnTo>
                  <a:lnTo>
                    <a:pt x="182" y="1"/>
                  </a:lnTo>
                  <a:lnTo>
                    <a:pt x="174" y="1"/>
                  </a:lnTo>
                  <a:lnTo>
                    <a:pt x="167" y="0"/>
                  </a:lnTo>
                  <a:lnTo>
                    <a:pt x="159" y="0"/>
                  </a:lnTo>
                  <a:lnTo>
                    <a:pt x="150" y="0"/>
                  </a:lnTo>
                  <a:lnTo>
                    <a:pt x="142" y="1"/>
                  </a:lnTo>
                  <a:lnTo>
                    <a:pt x="134" y="1"/>
                  </a:lnTo>
                  <a:lnTo>
                    <a:pt x="126" y="3"/>
                  </a:lnTo>
                  <a:lnTo>
                    <a:pt x="118" y="4"/>
                  </a:lnTo>
                  <a:lnTo>
                    <a:pt x="111" y="6"/>
                  </a:lnTo>
                  <a:lnTo>
                    <a:pt x="104" y="9"/>
                  </a:lnTo>
                  <a:lnTo>
                    <a:pt x="97" y="11"/>
                  </a:lnTo>
                  <a:lnTo>
                    <a:pt x="89" y="13"/>
                  </a:lnTo>
                  <a:lnTo>
                    <a:pt x="83" y="16"/>
                  </a:lnTo>
                  <a:lnTo>
                    <a:pt x="70" y="22"/>
                  </a:lnTo>
                  <a:lnTo>
                    <a:pt x="57" y="30"/>
                  </a:lnTo>
                  <a:lnTo>
                    <a:pt x="46" y="38"/>
                  </a:lnTo>
                  <a:lnTo>
                    <a:pt x="36" y="47"/>
                  </a:lnTo>
                  <a:lnTo>
                    <a:pt x="27" y="57"/>
                  </a:lnTo>
                  <a:lnTo>
                    <a:pt x="19" y="67"/>
                  </a:lnTo>
                  <a:lnTo>
                    <a:pt x="15" y="73"/>
                  </a:lnTo>
                  <a:lnTo>
                    <a:pt x="13" y="79"/>
                  </a:lnTo>
                  <a:lnTo>
                    <a:pt x="9" y="85"/>
                  </a:lnTo>
                  <a:lnTo>
                    <a:pt x="6" y="91"/>
                  </a:lnTo>
                  <a:lnTo>
                    <a:pt x="5" y="97"/>
                  </a:lnTo>
                  <a:lnTo>
                    <a:pt x="3" y="103"/>
                  </a:lnTo>
                  <a:lnTo>
                    <a:pt x="1" y="109"/>
                  </a:lnTo>
                  <a:lnTo>
                    <a:pt x="0" y="116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1"/>
                  </a:lnTo>
                  <a:lnTo>
                    <a:pt x="1" y="149"/>
                  </a:lnTo>
                  <a:lnTo>
                    <a:pt x="3" y="155"/>
                  </a:lnTo>
                  <a:lnTo>
                    <a:pt x="5" y="161"/>
                  </a:lnTo>
                  <a:lnTo>
                    <a:pt x="6" y="167"/>
                  </a:lnTo>
                  <a:lnTo>
                    <a:pt x="9" y="173"/>
                  </a:lnTo>
                  <a:lnTo>
                    <a:pt x="13" y="178"/>
                  </a:lnTo>
                  <a:lnTo>
                    <a:pt x="15" y="185"/>
                  </a:lnTo>
                  <a:lnTo>
                    <a:pt x="19" y="190"/>
                  </a:lnTo>
                  <a:lnTo>
                    <a:pt x="27" y="200"/>
                  </a:lnTo>
                  <a:lnTo>
                    <a:pt x="36" y="210"/>
                  </a:lnTo>
                  <a:lnTo>
                    <a:pt x="46" y="220"/>
                  </a:lnTo>
                  <a:lnTo>
                    <a:pt x="57" y="228"/>
                  </a:lnTo>
                  <a:lnTo>
                    <a:pt x="70" y="235"/>
                  </a:lnTo>
                  <a:lnTo>
                    <a:pt x="83" y="241"/>
                  </a:lnTo>
                  <a:lnTo>
                    <a:pt x="89" y="244"/>
                  </a:lnTo>
                  <a:lnTo>
                    <a:pt x="97" y="246"/>
                  </a:lnTo>
                  <a:lnTo>
                    <a:pt x="104" y="249"/>
                  </a:lnTo>
                  <a:lnTo>
                    <a:pt x="111" y="251"/>
                  </a:lnTo>
                  <a:lnTo>
                    <a:pt x="118" y="253"/>
                  </a:lnTo>
                  <a:lnTo>
                    <a:pt x="126" y="255"/>
                  </a:lnTo>
                  <a:lnTo>
                    <a:pt x="134" y="256"/>
                  </a:lnTo>
                  <a:lnTo>
                    <a:pt x="142" y="257"/>
                  </a:lnTo>
                  <a:lnTo>
                    <a:pt x="150" y="257"/>
                  </a:lnTo>
                  <a:lnTo>
                    <a:pt x="159" y="257"/>
                  </a:lnTo>
                  <a:lnTo>
                    <a:pt x="167" y="257"/>
                  </a:lnTo>
                  <a:lnTo>
                    <a:pt x="174" y="257"/>
                  </a:lnTo>
                  <a:lnTo>
                    <a:pt x="182" y="256"/>
                  </a:lnTo>
                  <a:lnTo>
                    <a:pt x="191" y="255"/>
                  </a:lnTo>
                  <a:lnTo>
                    <a:pt x="198" y="253"/>
                  </a:lnTo>
                  <a:lnTo>
                    <a:pt x="206" y="251"/>
                  </a:lnTo>
                  <a:lnTo>
                    <a:pt x="212" y="249"/>
                  </a:lnTo>
                  <a:lnTo>
                    <a:pt x="220" y="246"/>
                  </a:lnTo>
                  <a:lnTo>
                    <a:pt x="226" y="244"/>
                  </a:lnTo>
                  <a:lnTo>
                    <a:pt x="234" y="241"/>
                  </a:lnTo>
                  <a:lnTo>
                    <a:pt x="247" y="235"/>
                  </a:lnTo>
                  <a:lnTo>
                    <a:pt x="260" y="228"/>
                  </a:lnTo>
                  <a:lnTo>
                    <a:pt x="271" y="220"/>
                  </a:lnTo>
                  <a:lnTo>
                    <a:pt x="281" y="210"/>
                  </a:lnTo>
                  <a:lnTo>
                    <a:pt x="290" y="200"/>
                  </a:lnTo>
                  <a:lnTo>
                    <a:pt x="298" y="190"/>
                  </a:lnTo>
                  <a:lnTo>
                    <a:pt x="302" y="185"/>
                  </a:lnTo>
                  <a:lnTo>
                    <a:pt x="304" y="178"/>
                  </a:lnTo>
                  <a:lnTo>
                    <a:pt x="307" y="173"/>
                  </a:lnTo>
                  <a:lnTo>
                    <a:pt x="309" y="167"/>
                  </a:lnTo>
                  <a:lnTo>
                    <a:pt x="312" y="161"/>
                  </a:lnTo>
                  <a:lnTo>
                    <a:pt x="313" y="155"/>
                  </a:lnTo>
                  <a:lnTo>
                    <a:pt x="316" y="149"/>
                  </a:lnTo>
                  <a:lnTo>
                    <a:pt x="316" y="141"/>
                  </a:lnTo>
                  <a:lnTo>
                    <a:pt x="317" y="135"/>
                  </a:lnTo>
                  <a:lnTo>
                    <a:pt x="317" y="1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0" name="Freeform 139"/>
            <p:cNvSpPr/>
            <p:nvPr/>
          </p:nvSpPr>
          <p:spPr>
            <a:xfrm>
              <a:off x="1632" y="2016"/>
              <a:ext cx="106" cy="115"/>
            </a:xfrm>
            <a:custGeom>
              <a:avLst/>
              <a:gdLst/>
              <a:ahLst/>
              <a:cxnLst>
                <a:cxn ang="0">
                  <a:pos x="317" y="122"/>
                </a:cxn>
                <a:cxn ang="0">
                  <a:pos x="316" y="109"/>
                </a:cxn>
                <a:cxn ang="0">
                  <a:pos x="312" y="97"/>
                </a:cxn>
                <a:cxn ang="0">
                  <a:pos x="307" y="85"/>
                </a:cxn>
                <a:cxn ang="0">
                  <a:pos x="302" y="73"/>
                </a:cxn>
                <a:cxn ang="0">
                  <a:pos x="290" y="57"/>
                </a:cxn>
                <a:cxn ang="0">
                  <a:pos x="271" y="38"/>
                </a:cxn>
                <a:cxn ang="0">
                  <a:pos x="247" y="22"/>
                </a:cxn>
                <a:cxn ang="0">
                  <a:pos x="226" y="13"/>
                </a:cxn>
                <a:cxn ang="0">
                  <a:pos x="212" y="9"/>
                </a:cxn>
                <a:cxn ang="0">
                  <a:pos x="198" y="4"/>
                </a:cxn>
                <a:cxn ang="0">
                  <a:pos x="182" y="1"/>
                </a:cxn>
                <a:cxn ang="0">
                  <a:pos x="167" y="0"/>
                </a:cxn>
                <a:cxn ang="0">
                  <a:pos x="150" y="0"/>
                </a:cxn>
                <a:cxn ang="0">
                  <a:pos x="134" y="1"/>
                </a:cxn>
                <a:cxn ang="0">
                  <a:pos x="118" y="4"/>
                </a:cxn>
                <a:cxn ang="0">
                  <a:pos x="104" y="9"/>
                </a:cxn>
                <a:cxn ang="0">
                  <a:pos x="89" y="13"/>
                </a:cxn>
                <a:cxn ang="0">
                  <a:pos x="70" y="22"/>
                </a:cxn>
                <a:cxn ang="0">
                  <a:pos x="46" y="38"/>
                </a:cxn>
                <a:cxn ang="0">
                  <a:pos x="27" y="57"/>
                </a:cxn>
                <a:cxn ang="0">
                  <a:pos x="15" y="73"/>
                </a:cxn>
                <a:cxn ang="0">
                  <a:pos x="9" y="85"/>
                </a:cxn>
                <a:cxn ang="0">
                  <a:pos x="5" y="97"/>
                </a:cxn>
                <a:cxn ang="0">
                  <a:pos x="1" y="109"/>
                </a:cxn>
                <a:cxn ang="0">
                  <a:pos x="0" y="122"/>
                </a:cxn>
                <a:cxn ang="0">
                  <a:pos x="0" y="135"/>
                </a:cxn>
                <a:cxn ang="0">
                  <a:pos x="1" y="149"/>
                </a:cxn>
                <a:cxn ang="0">
                  <a:pos x="5" y="161"/>
                </a:cxn>
                <a:cxn ang="0">
                  <a:pos x="9" y="173"/>
                </a:cxn>
                <a:cxn ang="0">
                  <a:pos x="15" y="185"/>
                </a:cxn>
                <a:cxn ang="0">
                  <a:pos x="27" y="200"/>
                </a:cxn>
                <a:cxn ang="0">
                  <a:pos x="46" y="220"/>
                </a:cxn>
                <a:cxn ang="0">
                  <a:pos x="70" y="235"/>
                </a:cxn>
                <a:cxn ang="0">
                  <a:pos x="89" y="244"/>
                </a:cxn>
                <a:cxn ang="0">
                  <a:pos x="104" y="249"/>
                </a:cxn>
                <a:cxn ang="0">
                  <a:pos x="118" y="253"/>
                </a:cxn>
                <a:cxn ang="0">
                  <a:pos x="134" y="256"/>
                </a:cxn>
                <a:cxn ang="0">
                  <a:pos x="150" y="257"/>
                </a:cxn>
                <a:cxn ang="0">
                  <a:pos x="167" y="257"/>
                </a:cxn>
                <a:cxn ang="0">
                  <a:pos x="182" y="256"/>
                </a:cxn>
                <a:cxn ang="0">
                  <a:pos x="198" y="253"/>
                </a:cxn>
                <a:cxn ang="0">
                  <a:pos x="212" y="249"/>
                </a:cxn>
                <a:cxn ang="0">
                  <a:pos x="226" y="244"/>
                </a:cxn>
                <a:cxn ang="0">
                  <a:pos x="247" y="235"/>
                </a:cxn>
                <a:cxn ang="0">
                  <a:pos x="271" y="220"/>
                </a:cxn>
                <a:cxn ang="0">
                  <a:pos x="290" y="200"/>
                </a:cxn>
                <a:cxn ang="0">
                  <a:pos x="302" y="185"/>
                </a:cxn>
                <a:cxn ang="0">
                  <a:pos x="307" y="173"/>
                </a:cxn>
                <a:cxn ang="0">
                  <a:pos x="312" y="161"/>
                </a:cxn>
                <a:cxn ang="0">
                  <a:pos x="316" y="149"/>
                </a:cxn>
                <a:cxn ang="0">
                  <a:pos x="317" y="135"/>
                </a:cxn>
              </a:cxnLst>
              <a:rect l="0" t="0" r="0" b="0"/>
              <a:pathLst>
                <a:path w="317" h="257">
                  <a:moveTo>
                    <a:pt x="317" y="129"/>
                  </a:moveTo>
                  <a:lnTo>
                    <a:pt x="317" y="122"/>
                  </a:lnTo>
                  <a:lnTo>
                    <a:pt x="316" y="116"/>
                  </a:lnTo>
                  <a:lnTo>
                    <a:pt x="316" y="109"/>
                  </a:lnTo>
                  <a:lnTo>
                    <a:pt x="313" y="103"/>
                  </a:lnTo>
                  <a:lnTo>
                    <a:pt x="312" y="97"/>
                  </a:lnTo>
                  <a:lnTo>
                    <a:pt x="309" y="91"/>
                  </a:lnTo>
                  <a:lnTo>
                    <a:pt x="307" y="85"/>
                  </a:lnTo>
                  <a:lnTo>
                    <a:pt x="304" y="79"/>
                  </a:lnTo>
                  <a:lnTo>
                    <a:pt x="302" y="73"/>
                  </a:lnTo>
                  <a:lnTo>
                    <a:pt x="298" y="67"/>
                  </a:lnTo>
                  <a:lnTo>
                    <a:pt x="290" y="57"/>
                  </a:lnTo>
                  <a:lnTo>
                    <a:pt x="281" y="47"/>
                  </a:lnTo>
                  <a:lnTo>
                    <a:pt x="271" y="38"/>
                  </a:lnTo>
                  <a:lnTo>
                    <a:pt x="260" y="30"/>
                  </a:lnTo>
                  <a:lnTo>
                    <a:pt x="247" y="22"/>
                  </a:lnTo>
                  <a:lnTo>
                    <a:pt x="234" y="16"/>
                  </a:lnTo>
                  <a:lnTo>
                    <a:pt x="226" y="13"/>
                  </a:lnTo>
                  <a:lnTo>
                    <a:pt x="220" y="11"/>
                  </a:lnTo>
                  <a:lnTo>
                    <a:pt x="212" y="9"/>
                  </a:lnTo>
                  <a:lnTo>
                    <a:pt x="206" y="6"/>
                  </a:lnTo>
                  <a:lnTo>
                    <a:pt x="198" y="4"/>
                  </a:lnTo>
                  <a:lnTo>
                    <a:pt x="191" y="3"/>
                  </a:lnTo>
                  <a:lnTo>
                    <a:pt x="182" y="1"/>
                  </a:lnTo>
                  <a:lnTo>
                    <a:pt x="174" y="1"/>
                  </a:lnTo>
                  <a:lnTo>
                    <a:pt x="167" y="0"/>
                  </a:lnTo>
                  <a:lnTo>
                    <a:pt x="159" y="0"/>
                  </a:lnTo>
                  <a:lnTo>
                    <a:pt x="150" y="0"/>
                  </a:lnTo>
                  <a:lnTo>
                    <a:pt x="142" y="1"/>
                  </a:lnTo>
                  <a:lnTo>
                    <a:pt x="134" y="1"/>
                  </a:lnTo>
                  <a:lnTo>
                    <a:pt x="126" y="3"/>
                  </a:lnTo>
                  <a:lnTo>
                    <a:pt x="118" y="4"/>
                  </a:lnTo>
                  <a:lnTo>
                    <a:pt x="111" y="6"/>
                  </a:lnTo>
                  <a:lnTo>
                    <a:pt x="104" y="9"/>
                  </a:lnTo>
                  <a:lnTo>
                    <a:pt x="97" y="11"/>
                  </a:lnTo>
                  <a:lnTo>
                    <a:pt x="89" y="13"/>
                  </a:lnTo>
                  <a:lnTo>
                    <a:pt x="83" y="16"/>
                  </a:lnTo>
                  <a:lnTo>
                    <a:pt x="70" y="22"/>
                  </a:lnTo>
                  <a:lnTo>
                    <a:pt x="57" y="30"/>
                  </a:lnTo>
                  <a:lnTo>
                    <a:pt x="46" y="38"/>
                  </a:lnTo>
                  <a:lnTo>
                    <a:pt x="36" y="47"/>
                  </a:lnTo>
                  <a:lnTo>
                    <a:pt x="27" y="57"/>
                  </a:lnTo>
                  <a:lnTo>
                    <a:pt x="19" y="67"/>
                  </a:lnTo>
                  <a:lnTo>
                    <a:pt x="15" y="73"/>
                  </a:lnTo>
                  <a:lnTo>
                    <a:pt x="13" y="79"/>
                  </a:lnTo>
                  <a:lnTo>
                    <a:pt x="9" y="85"/>
                  </a:lnTo>
                  <a:lnTo>
                    <a:pt x="6" y="91"/>
                  </a:lnTo>
                  <a:lnTo>
                    <a:pt x="5" y="97"/>
                  </a:lnTo>
                  <a:lnTo>
                    <a:pt x="3" y="103"/>
                  </a:lnTo>
                  <a:lnTo>
                    <a:pt x="1" y="109"/>
                  </a:lnTo>
                  <a:lnTo>
                    <a:pt x="0" y="116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1"/>
                  </a:lnTo>
                  <a:lnTo>
                    <a:pt x="1" y="149"/>
                  </a:lnTo>
                  <a:lnTo>
                    <a:pt x="3" y="155"/>
                  </a:lnTo>
                  <a:lnTo>
                    <a:pt x="5" y="161"/>
                  </a:lnTo>
                  <a:lnTo>
                    <a:pt x="6" y="167"/>
                  </a:lnTo>
                  <a:lnTo>
                    <a:pt x="9" y="173"/>
                  </a:lnTo>
                  <a:lnTo>
                    <a:pt x="13" y="178"/>
                  </a:lnTo>
                  <a:lnTo>
                    <a:pt x="15" y="185"/>
                  </a:lnTo>
                  <a:lnTo>
                    <a:pt x="19" y="190"/>
                  </a:lnTo>
                  <a:lnTo>
                    <a:pt x="27" y="200"/>
                  </a:lnTo>
                  <a:lnTo>
                    <a:pt x="36" y="210"/>
                  </a:lnTo>
                  <a:lnTo>
                    <a:pt x="46" y="220"/>
                  </a:lnTo>
                  <a:lnTo>
                    <a:pt x="57" y="228"/>
                  </a:lnTo>
                  <a:lnTo>
                    <a:pt x="70" y="235"/>
                  </a:lnTo>
                  <a:lnTo>
                    <a:pt x="83" y="241"/>
                  </a:lnTo>
                  <a:lnTo>
                    <a:pt x="89" y="244"/>
                  </a:lnTo>
                  <a:lnTo>
                    <a:pt x="97" y="246"/>
                  </a:lnTo>
                  <a:lnTo>
                    <a:pt x="104" y="249"/>
                  </a:lnTo>
                  <a:lnTo>
                    <a:pt x="111" y="251"/>
                  </a:lnTo>
                  <a:lnTo>
                    <a:pt x="118" y="253"/>
                  </a:lnTo>
                  <a:lnTo>
                    <a:pt x="126" y="255"/>
                  </a:lnTo>
                  <a:lnTo>
                    <a:pt x="134" y="256"/>
                  </a:lnTo>
                  <a:lnTo>
                    <a:pt x="142" y="257"/>
                  </a:lnTo>
                  <a:lnTo>
                    <a:pt x="150" y="257"/>
                  </a:lnTo>
                  <a:lnTo>
                    <a:pt x="159" y="257"/>
                  </a:lnTo>
                  <a:lnTo>
                    <a:pt x="167" y="257"/>
                  </a:lnTo>
                  <a:lnTo>
                    <a:pt x="174" y="257"/>
                  </a:lnTo>
                  <a:lnTo>
                    <a:pt x="182" y="256"/>
                  </a:lnTo>
                  <a:lnTo>
                    <a:pt x="191" y="255"/>
                  </a:lnTo>
                  <a:lnTo>
                    <a:pt x="198" y="253"/>
                  </a:lnTo>
                  <a:lnTo>
                    <a:pt x="206" y="251"/>
                  </a:lnTo>
                  <a:lnTo>
                    <a:pt x="212" y="249"/>
                  </a:lnTo>
                  <a:lnTo>
                    <a:pt x="220" y="246"/>
                  </a:lnTo>
                  <a:lnTo>
                    <a:pt x="226" y="244"/>
                  </a:lnTo>
                  <a:lnTo>
                    <a:pt x="234" y="241"/>
                  </a:lnTo>
                  <a:lnTo>
                    <a:pt x="247" y="235"/>
                  </a:lnTo>
                  <a:lnTo>
                    <a:pt x="260" y="228"/>
                  </a:lnTo>
                  <a:lnTo>
                    <a:pt x="271" y="220"/>
                  </a:lnTo>
                  <a:lnTo>
                    <a:pt x="281" y="210"/>
                  </a:lnTo>
                  <a:lnTo>
                    <a:pt x="290" y="200"/>
                  </a:lnTo>
                  <a:lnTo>
                    <a:pt x="298" y="190"/>
                  </a:lnTo>
                  <a:lnTo>
                    <a:pt x="302" y="185"/>
                  </a:lnTo>
                  <a:lnTo>
                    <a:pt x="304" y="178"/>
                  </a:lnTo>
                  <a:lnTo>
                    <a:pt x="307" y="173"/>
                  </a:lnTo>
                  <a:lnTo>
                    <a:pt x="309" y="167"/>
                  </a:lnTo>
                  <a:lnTo>
                    <a:pt x="312" y="161"/>
                  </a:lnTo>
                  <a:lnTo>
                    <a:pt x="313" y="155"/>
                  </a:lnTo>
                  <a:lnTo>
                    <a:pt x="316" y="149"/>
                  </a:lnTo>
                  <a:lnTo>
                    <a:pt x="316" y="141"/>
                  </a:lnTo>
                  <a:lnTo>
                    <a:pt x="317" y="135"/>
                  </a:lnTo>
                  <a:lnTo>
                    <a:pt x="317" y="12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1" name="Rectangle 140"/>
            <p:cNvSpPr/>
            <p:nvPr/>
          </p:nvSpPr>
          <p:spPr>
            <a:xfrm>
              <a:off x="1671" y="2016"/>
              <a:ext cx="5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9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412" name="Freeform 141"/>
            <p:cNvSpPr/>
            <p:nvPr/>
          </p:nvSpPr>
          <p:spPr>
            <a:xfrm>
              <a:off x="785" y="1822"/>
              <a:ext cx="81" cy="57"/>
            </a:xfrm>
            <a:custGeom>
              <a:avLst/>
              <a:gdLst/>
              <a:ahLst/>
              <a:cxnLst>
                <a:cxn ang="0">
                  <a:pos x="243" y="93"/>
                </a:cxn>
                <a:cxn ang="0">
                  <a:pos x="242" y="79"/>
                </a:cxn>
                <a:cxn ang="0">
                  <a:pos x="234" y="60"/>
                </a:cxn>
                <a:cxn ang="0">
                  <a:pos x="222" y="43"/>
                </a:cxn>
                <a:cxn ang="0">
                  <a:pos x="207" y="29"/>
                </a:cxn>
                <a:cxn ang="0">
                  <a:pos x="189" y="16"/>
                </a:cxn>
                <a:cxn ang="0">
                  <a:pos x="169" y="8"/>
                </a:cxn>
                <a:cxn ang="0">
                  <a:pos x="146" y="2"/>
                </a:cxn>
                <a:cxn ang="0">
                  <a:pos x="127" y="0"/>
                </a:cxn>
                <a:cxn ang="0">
                  <a:pos x="116" y="0"/>
                </a:cxn>
                <a:cxn ang="0">
                  <a:pos x="96" y="2"/>
                </a:cxn>
                <a:cxn ang="0">
                  <a:pos x="74" y="8"/>
                </a:cxn>
                <a:cxn ang="0">
                  <a:pos x="53" y="16"/>
                </a:cxn>
                <a:cxn ang="0">
                  <a:pos x="35" y="29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1" y="79"/>
                </a:cxn>
                <a:cxn ang="0">
                  <a:pos x="0" y="93"/>
                </a:cxn>
                <a:cxn ang="0">
                  <a:pos x="0" y="104"/>
                </a:cxn>
                <a:cxn ang="0">
                  <a:pos x="1" y="118"/>
                </a:cxn>
                <a:cxn ang="0">
                  <a:pos x="9" y="137"/>
                </a:cxn>
                <a:cxn ang="0">
                  <a:pos x="20" y="154"/>
                </a:cxn>
                <a:cxn ang="0">
                  <a:pos x="35" y="169"/>
                </a:cxn>
                <a:cxn ang="0">
                  <a:pos x="53" y="181"/>
                </a:cxn>
                <a:cxn ang="0">
                  <a:pos x="74" y="189"/>
                </a:cxn>
                <a:cxn ang="0">
                  <a:pos x="96" y="195"/>
                </a:cxn>
                <a:cxn ang="0">
                  <a:pos x="116" y="197"/>
                </a:cxn>
                <a:cxn ang="0">
                  <a:pos x="127" y="197"/>
                </a:cxn>
                <a:cxn ang="0">
                  <a:pos x="146" y="195"/>
                </a:cxn>
                <a:cxn ang="0">
                  <a:pos x="169" y="189"/>
                </a:cxn>
                <a:cxn ang="0">
                  <a:pos x="189" y="181"/>
                </a:cxn>
                <a:cxn ang="0">
                  <a:pos x="207" y="169"/>
                </a:cxn>
                <a:cxn ang="0">
                  <a:pos x="222" y="154"/>
                </a:cxn>
                <a:cxn ang="0">
                  <a:pos x="234" y="137"/>
                </a:cxn>
                <a:cxn ang="0">
                  <a:pos x="242" y="118"/>
                </a:cxn>
                <a:cxn ang="0">
                  <a:pos x="243" y="104"/>
                </a:cxn>
              </a:cxnLst>
              <a:rect l="0" t="0" r="0" b="0"/>
              <a:pathLst>
                <a:path w="244" h="197">
                  <a:moveTo>
                    <a:pt x="244" y="99"/>
                  </a:moveTo>
                  <a:lnTo>
                    <a:pt x="243" y="93"/>
                  </a:lnTo>
                  <a:lnTo>
                    <a:pt x="243" y="88"/>
                  </a:lnTo>
                  <a:lnTo>
                    <a:pt x="242" y="79"/>
                  </a:lnTo>
                  <a:lnTo>
                    <a:pt x="238" y="69"/>
                  </a:lnTo>
                  <a:lnTo>
                    <a:pt x="234" y="60"/>
                  </a:lnTo>
                  <a:lnTo>
                    <a:pt x="229" y="51"/>
                  </a:lnTo>
                  <a:lnTo>
                    <a:pt x="222" y="43"/>
                  </a:lnTo>
                  <a:lnTo>
                    <a:pt x="216" y="36"/>
                  </a:lnTo>
                  <a:lnTo>
                    <a:pt x="207" y="29"/>
                  </a:lnTo>
                  <a:lnTo>
                    <a:pt x="200" y="22"/>
                  </a:lnTo>
                  <a:lnTo>
                    <a:pt x="189" y="16"/>
                  </a:lnTo>
                  <a:lnTo>
                    <a:pt x="179" y="12"/>
                  </a:lnTo>
                  <a:lnTo>
                    <a:pt x="169" y="8"/>
                  </a:lnTo>
                  <a:lnTo>
                    <a:pt x="158" y="4"/>
                  </a:lnTo>
                  <a:lnTo>
                    <a:pt x="146" y="2"/>
                  </a:lnTo>
                  <a:lnTo>
                    <a:pt x="133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96" y="2"/>
                  </a:lnTo>
                  <a:lnTo>
                    <a:pt x="85" y="4"/>
                  </a:lnTo>
                  <a:lnTo>
                    <a:pt x="74" y="8"/>
                  </a:lnTo>
                  <a:lnTo>
                    <a:pt x="63" y="12"/>
                  </a:lnTo>
                  <a:lnTo>
                    <a:pt x="53" y="16"/>
                  </a:lnTo>
                  <a:lnTo>
                    <a:pt x="43" y="22"/>
                  </a:lnTo>
                  <a:lnTo>
                    <a:pt x="35" y="29"/>
                  </a:lnTo>
                  <a:lnTo>
                    <a:pt x="26" y="36"/>
                  </a:lnTo>
                  <a:lnTo>
                    <a:pt x="20" y="43"/>
                  </a:lnTo>
                  <a:lnTo>
                    <a:pt x="14" y="51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1" y="79"/>
                  </a:lnTo>
                  <a:lnTo>
                    <a:pt x="0" y="88"/>
                  </a:lnTo>
                  <a:lnTo>
                    <a:pt x="0" y="93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09"/>
                  </a:lnTo>
                  <a:lnTo>
                    <a:pt x="1" y="118"/>
                  </a:lnTo>
                  <a:lnTo>
                    <a:pt x="5" y="128"/>
                  </a:lnTo>
                  <a:lnTo>
                    <a:pt x="9" y="137"/>
                  </a:lnTo>
                  <a:lnTo>
                    <a:pt x="14" y="146"/>
                  </a:lnTo>
                  <a:lnTo>
                    <a:pt x="20" y="154"/>
                  </a:lnTo>
                  <a:lnTo>
                    <a:pt x="26" y="161"/>
                  </a:lnTo>
                  <a:lnTo>
                    <a:pt x="35" y="169"/>
                  </a:lnTo>
                  <a:lnTo>
                    <a:pt x="43" y="175"/>
                  </a:lnTo>
                  <a:lnTo>
                    <a:pt x="53" y="181"/>
                  </a:lnTo>
                  <a:lnTo>
                    <a:pt x="63" y="185"/>
                  </a:lnTo>
                  <a:lnTo>
                    <a:pt x="74" y="189"/>
                  </a:lnTo>
                  <a:lnTo>
                    <a:pt x="85" y="193"/>
                  </a:lnTo>
                  <a:lnTo>
                    <a:pt x="96" y="195"/>
                  </a:lnTo>
                  <a:lnTo>
                    <a:pt x="109" y="197"/>
                  </a:lnTo>
                  <a:lnTo>
                    <a:pt x="116" y="197"/>
                  </a:lnTo>
                  <a:lnTo>
                    <a:pt x="122" y="197"/>
                  </a:lnTo>
                  <a:lnTo>
                    <a:pt x="127" y="197"/>
                  </a:lnTo>
                  <a:lnTo>
                    <a:pt x="133" y="197"/>
                  </a:lnTo>
                  <a:lnTo>
                    <a:pt x="146" y="195"/>
                  </a:lnTo>
                  <a:lnTo>
                    <a:pt x="158" y="193"/>
                  </a:lnTo>
                  <a:lnTo>
                    <a:pt x="169" y="189"/>
                  </a:lnTo>
                  <a:lnTo>
                    <a:pt x="179" y="185"/>
                  </a:lnTo>
                  <a:lnTo>
                    <a:pt x="189" y="181"/>
                  </a:lnTo>
                  <a:lnTo>
                    <a:pt x="200" y="175"/>
                  </a:lnTo>
                  <a:lnTo>
                    <a:pt x="207" y="169"/>
                  </a:lnTo>
                  <a:lnTo>
                    <a:pt x="216" y="161"/>
                  </a:lnTo>
                  <a:lnTo>
                    <a:pt x="222" y="154"/>
                  </a:lnTo>
                  <a:lnTo>
                    <a:pt x="229" y="146"/>
                  </a:lnTo>
                  <a:lnTo>
                    <a:pt x="234" y="137"/>
                  </a:lnTo>
                  <a:lnTo>
                    <a:pt x="238" y="128"/>
                  </a:lnTo>
                  <a:lnTo>
                    <a:pt x="242" y="118"/>
                  </a:lnTo>
                  <a:lnTo>
                    <a:pt x="243" y="109"/>
                  </a:lnTo>
                  <a:lnTo>
                    <a:pt x="243" y="104"/>
                  </a:lnTo>
                  <a:lnTo>
                    <a:pt x="244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3" name="Freeform 142"/>
            <p:cNvSpPr/>
            <p:nvPr/>
          </p:nvSpPr>
          <p:spPr>
            <a:xfrm>
              <a:off x="768" y="1824"/>
              <a:ext cx="98" cy="103"/>
            </a:xfrm>
            <a:custGeom>
              <a:avLst/>
              <a:gdLst/>
              <a:ahLst/>
              <a:cxnLst>
                <a:cxn ang="0">
                  <a:pos x="243" y="93"/>
                </a:cxn>
                <a:cxn ang="0">
                  <a:pos x="242" y="79"/>
                </a:cxn>
                <a:cxn ang="0">
                  <a:pos x="234" y="60"/>
                </a:cxn>
                <a:cxn ang="0">
                  <a:pos x="222" y="43"/>
                </a:cxn>
                <a:cxn ang="0">
                  <a:pos x="207" y="29"/>
                </a:cxn>
                <a:cxn ang="0">
                  <a:pos x="189" y="16"/>
                </a:cxn>
                <a:cxn ang="0">
                  <a:pos x="169" y="8"/>
                </a:cxn>
                <a:cxn ang="0">
                  <a:pos x="146" y="2"/>
                </a:cxn>
                <a:cxn ang="0">
                  <a:pos x="127" y="0"/>
                </a:cxn>
                <a:cxn ang="0">
                  <a:pos x="116" y="0"/>
                </a:cxn>
                <a:cxn ang="0">
                  <a:pos x="96" y="2"/>
                </a:cxn>
                <a:cxn ang="0">
                  <a:pos x="74" y="8"/>
                </a:cxn>
                <a:cxn ang="0">
                  <a:pos x="53" y="16"/>
                </a:cxn>
                <a:cxn ang="0">
                  <a:pos x="35" y="29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1" y="79"/>
                </a:cxn>
                <a:cxn ang="0">
                  <a:pos x="0" y="93"/>
                </a:cxn>
                <a:cxn ang="0">
                  <a:pos x="0" y="104"/>
                </a:cxn>
                <a:cxn ang="0">
                  <a:pos x="1" y="118"/>
                </a:cxn>
                <a:cxn ang="0">
                  <a:pos x="9" y="137"/>
                </a:cxn>
                <a:cxn ang="0">
                  <a:pos x="20" y="154"/>
                </a:cxn>
                <a:cxn ang="0">
                  <a:pos x="35" y="169"/>
                </a:cxn>
                <a:cxn ang="0">
                  <a:pos x="53" y="181"/>
                </a:cxn>
                <a:cxn ang="0">
                  <a:pos x="74" y="189"/>
                </a:cxn>
                <a:cxn ang="0">
                  <a:pos x="96" y="195"/>
                </a:cxn>
                <a:cxn ang="0">
                  <a:pos x="116" y="197"/>
                </a:cxn>
                <a:cxn ang="0">
                  <a:pos x="127" y="197"/>
                </a:cxn>
                <a:cxn ang="0">
                  <a:pos x="146" y="195"/>
                </a:cxn>
                <a:cxn ang="0">
                  <a:pos x="169" y="189"/>
                </a:cxn>
                <a:cxn ang="0">
                  <a:pos x="189" y="181"/>
                </a:cxn>
                <a:cxn ang="0">
                  <a:pos x="207" y="169"/>
                </a:cxn>
                <a:cxn ang="0">
                  <a:pos x="222" y="154"/>
                </a:cxn>
                <a:cxn ang="0">
                  <a:pos x="234" y="137"/>
                </a:cxn>
                <a:cxn ang="0">
                  <a:pos x="242" y="118"/>
                </a:cxn>
                <a:cxn ang="0">
                  <a:pos x="243" y="104"/>
                </a:cxn>
              </a:cxnLst>
              <a:rect l="0" t="0" r="0" b="0"/>
              <a:pathLst>
                <a:path w="244" h="197">
                  <a:moveTo>
                    <a:pt x="244" y="99"/>
                  </a:moveTo>
                  <a:lnTo>
                    <a:pt x="243" y="93"/>
                  </a:lnTo>
                  <a:lnTo>
                    <a:pt x="243" y="88"/>
                  </a:lnTo>
                  <a:lnTo>
                    <a:pt x="242" y="79"/>
                  </a:lnTo>
                  <a:lnTo>
                    <a:pt x="238" y="69"/>
                  </a:lnTo>
                  <a:lnTo>
                    <a:pt x="234" y="60"/>
                  </a:lnTo>
                  <a:lnTo>
                    <a:pt x="229" y="51"/>
                  </a:lnTo>
                  <a:lnTo>
                    <a:pt x="222" y="43"/>
                  </a:lnTo>
                  <a:lnTo>
                    <a:pt x="216" y="36"/>
                  </a:lnTo>
                  <a:lnTo>
                    <a:pt x="207" y="29"/>
                  </a:lnTo>
                  <a:lnTo>
                    <a:pt x="200" y="22"/>
                  </a:lnTo>
                  <a:lnTo>
                    <a:pt x="189" y="16"/>
                  </a:lnTo>
                  <a:lnTo>
                    <a:pt x="179" y="12"/>
                  </a:lnTo>
                  <a:lnTo>
                    <a:pt x="169" y="8"/>
                  </a:lnTo>
                  <a:lnTo>
                    <a:pt x="158" y="4"/>
                  </a:lnTo>
                  <a:lnTo>
                    <a:pt x="146" y="2"/>
                  </a:lnTo>
                  <a:lnTo>
                    <a:pt x="133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96" y="2"/>
                  </a:lnTo>
                  <a:lnTo>
                    <a:pt x="85" y="4"/>
                  </a:lnTo>
                  <a:lnTo>
                    <a:pt x="74" y="8"/>
                  </a:lnTo>
                  <a:lnTo>
                    <a:pt x="63" y="12"/>
                  </a:lnTo>
                  <a:lnTo>
                    <a:pt x="53" y="16"/>
                  </a:lnTo>
                  <a:lnTo>
                    <a:pt x="43" y="22"/>
                  </a:lnTo>
                  <a:lnTo>
                    <a:pt x="35" y="29"/>
                  </a:lnTo>
                  <a:lnTo>
                    <a:pt x="26" y="36"/>
                  </a:lnTo>
                  <a:lnTo>
                    <a:pt x="20" y="43"/>
                  </a:lnTo>
                  <a:lnTo>
                    <a:pt x="14" y="51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1" y="79"/>
                  </a:lnTo>
                  <a:lnTo>
                    <a:pt x="0" y="88"/>
                  </a:lnTo>
                  <a:lnTo>
                    <a:pt x="0" y="93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09"/>
                  </a:lnTo>
                  <a:lnTo>
                    <a:pt x="1" y="118"/>
                  </a:lnTo>
                  <a:lnTo>
                    <a:pt x="5" y="128"/>
                  </a:lnTo>
                  <a:lnTo>
                    <a:pt x="9" y="137"/>
                  </a:lnTo>
                  <a:lnTo>
                    <a:pt x="14" y="146"/>
                  </a:lnTo>
                  <a:lnTo>
                    <a:pt x="20" y="154"/>
                  </a:lnTo>
                  <a:lnTo>
                    <a:pt x="26" y="161"/>
                  </a:lnTo>
                  <a:lnTo>
                    <a:pt x="35" y="169"/>
                  </a:lnTo>
                  <a:lnTo>
                    <a:pt x="43" y="175"/>
                  </a:lnTo>
                  <a:lnTo>
                    <a:pt x="53" y="181"/>
                  </a:lnTo>
                  <a:lnTo>
                    <a:pt x="63" y="185"/>
                  </a:lnTo>
                  <a:lnTo>
                    <a:pt x="74" y="189"/>
                  </a:lnTo>
                  <a:lnTo>
                    <a:pt x="85" y="193"/>
                  </a:lnTo>
                  <a:lnTo>
                    <a:pt x="96" y="195"/>
                  </a:lnTo>
                  <a:lnTo>
                    <a:pt x="109" y="197"/>
                  </a:lnTo>
                  <a:lnTo>
                    <a:pt x="116" y="197"/>
                  </a:lnTo>
                  <a:lnTo>
                    <a:pt x="122" y="197"/>
                  </a:lnTo>
                  <a:lnTo>
                    <a:pt x="127" y="197"/>
                  </a:lnTo>
                  <a:lnTo>
                    <a:pt x="133" y="197"/>
                  </a:lnTo>
                  <a:lnTo>
                    <a:pt x="146" y="195"/>
                  </a:lnTo>
                  <a:lnTo>
                    <a:pt x="158" y="193"/>
                  </a:lnTo>
                  <a:lnTo>
                    <a:pt x="169" y="189"/>
                  </a:lnTo>
                  <a:lnTo>
                    <a:pt x="179" y="185"/>
                  </a:lnTo>
                  <a:lnTo>
                    <a:pt x="189" y="181"/>
                  </a:lnTo>
                  <a:lnTo>
                    <a:pt x="200" y="175"/>
                  </a:lnTo>
                  <a:lnTo>
                    <a:pt x="207" y="169"/>
                  </a:lnTo>
                  <a:lnTo>
                    <a:pt x="216" y="161"/>
                  </a:lnTo>
                  <a:lnTo>
                    <a:pt x="222" y="154"/>
                  </a:lnTo>
                  <a:lnTo>
                    <a:pt x="229" y="146"/>
                  </a:lnTo>
                  <a:lnTo>
                    <a:pt x="234" y="137"/>
                  </a:lnTo>
                  <a:lnTo>
                    <a:pt x="238" y="128"/>
                  </a:lnTo>
                  <a:lnTo>
                    <a:pt x="242" y="118"/>
                  </a:lnTo>
                  <a:lnTo>
                    <a:pt x="243" y="109"/>
                  </a:lnTo>
                  <a:lnTo>
                    <a:pt x="243" y="104"/>
                  </a:lnTo>
                  <a:lnTo>
                    <a:pt x="244" y="99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4" name="Rectangle 143"/>
            <p:cNvSpPr/>
            <p:nvPr/>
          </p:nvSpPr>
          <p:spPr>
            <a:xfrm>
              <a:off x="816" y="1824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6</a:t>
              </a:r>
            </a:p>
          </p:txBody>
        </p:sp>
        <p:sp>
          <p:nvSpPr>
            <p:cNvPr id="54415" name="Freeform 144"/>
            <p:cNvSpPr/>
            <p:nvPr/>
          </p:nvSpPr>
          <p:spPr>
            <a:xfrm>
              <a:off x="1637" y="1671"/>
              <a:ext cx="98" cy="67"/>
            </a:xfrm>
            <a:custGeom>
              <a:avLst/>
              <a:gdLst/>
              <a:ahLst/>
              <a:cxnLst>
                <a:cxn ang="0">
                  <a:pos x="293" y="114"/>
                </a:cxn>
                <a:cxn ang="0">
                  <a:pos x="291" y="101"/>
                </a:cxn>
                <a:cxn ang="0">
                  <a:pos x="289" y="90"/>
                </a:cxn>
                <a:cxn ang="0">
                  <a:pos x="285" y="79"/>
                </a:cxn>
                <a:cxn ang="0">
                  <a:pos x="276" y="63"/>
                </a:cxn>
                <a:cxn ang="0">
                  <a:pos x="260" y="44"/>
                </a:cxn>
                <a:cxn ang="0">
                  <a:pos x="240" y="27"/>
                </a:cxn>
                <a:cxn ang="0">
                  <a:pos x="216" y="15"/>
                </a:cxn>
                <a:cxn ang="0">
                  <a:pos x="197" y="8"/>
                </a:cxn>
                <a:cxn ang="0">
                  <a:pos x="183" y="4"/>
                </a:cxn>
                <a:cxn ang="0">
                  <a:pos x="169" y="1"/>
                </a:cxn>
                <a:cxn ang="0">
                  <a:pos x="154" y="0"/>
                </a:cxn>
                <a:cxn ang="0">
                  <a:pos x="139" y="0"/>
                </a:cxn>
                <a:cxn ang="0">
                  <a:pos x="125" y="1"/>
                </a:cxn>
                <a:cxn ang="0">
                  <a:pos x="109" y="4"/>
                </a:cxn>
                <a:cxn ang="0">
                  <a:pos x="95" y="8"/>
                </a:cxn>
                <a:cxn ang="0">
                  <a:pos x="76" y="15"/>
                </a:cxn>
                <a:cxn ang="0">
                  <a:pos x="53" y="27"/>
                </a:cxn>
                <a:cxn ang="0">
                  <a:pos x="33" y="44"/>
                </a:cxn>
                <a:cxn ang="0">
                  <a:pos x="18" y="63"/>
                </a:cxn>
                <a:cxn ang="0">
                  <a:pos x="9" y="79"/>
                </a:cxn>
                <a:cxn ang="0">
                  <a:pos x="4" y="90"/>
                </a:cxn>
                <a:cxn ang="0">
                  <a:pos x="1" y="101"/>
                </a:cxn>
                <a:cxn ang="0">
                  <a:pos x="0" y="114"/>
                </a:cxn>
                <a:cxn ang="0">
                  <a:pos x="0" y="125"/>
                </a:cxn>
                <a:cxn ang="0">
                  <a:pos x="1" y="137"/>
                </a:cxn>
                <a:cxn ang="0">
                  <a:pos x="4" y="149"/>
                </a:cxn>
                <a:cxn ang="0">
                  <a:pos x="9" y="160"/>
                </a:cxn>
                <a:cxn ang="0">
                  <a:pos x="18" y="176"/>
                </a:cxn>
                <a:cxn ang="0">
                  <a:pos x="33" y="195"/>
                </a:cxn>
                <a:cxn ang="0">
                  <a:pos x="53" y="211"/>
                </a:cxn>
                <a:cxn ang="0">
                  <a:pos x="76" y="224"/>
                </a:cxn>
                <a:cxn ang="0">
                  <a:pos x="95" y="231"/>
                </a:cxn>
                <a:cxn ang="0">
                  <a:pos x="109" y="234"/>
                </a:cxn>
                <a:cxn ang="0">
                  <a:pos x="125" y="237"/>
                </a:cxn>
                <a:cxn ang="0">
                  <a:pos x="139" y="238"/>
                </a:cxn>
                <a:cxn ang="0">
                  <a:pos x="154" y="238"/>
                </a:cxn>
                <a:cxn ang="0">
                  <a:pos x="169" y="237"/>
                </a:cxn>
                <a:cxn ang="0">
                  <a:pos x="183" y="234"/>
                </a:cxn>
                <a:cxn ang="0">
                  <a:pos x="197" y="231"/>
                </a:cxn>
                <a:cxn ang="0">
                  <a:pos x="216" y="224"/>
                </a:cxn>
                <a:cxn ang="0">
                  <a:pos x="240" y="211"/>
                </a:cxn>
                <a:cxn ang="0">
                  <a:pos x="260" y="195"/>
                </a:cxn>
                <a:cxn ang="0">
                  <a:pos x="276" y="176"/>
                </a:cxn>
                <a:cxn ang="0">
                  <a:pos x="285" y="160"/>
                </a:cxn>
                <a:cxn ang="0">
                  <a:pos x="289" y="149"/>
                </a:cxn>
                <a:cxn ang="0">
                  <a:pos x="291" y="137"/>
                </a:cxn>
                <a:cxn ang="0">
                  <a:pos x="293" y="125"/>
                </a:cxn>
              </a:cxnLst>
              <a:rect l="0" t="0" r="0" b="0"/>
              <a:pathLst>
                <a:path w="294" h="238">
                  <a:moveTo>
                    <a:pt x="294" y="120"/>
                  </a:moveTo>
                  <a:lnTo>
                    <a:pt x="293" y="114"/>
                  </a:lnTo>
                  <a:lnTo>
                    <a:pt x="293" y="107"/>
                  </a:lnTo>
                  <a:lnTo>
                    <a:pt x="291" y="101"/>
                  </a:lnTo>
                  <a:lnTo>
                    <a:pt x="290" y="95"/>
                  </a:lnTo>
                  <a:lnTo>
                    <a:pt x="289" y="90"/>
                  </a:lnTo>
                  <a:lnTo>
                    <a:pt x="286" y="84"/>
                  </a:lnTo>
                  <a:lnTo>
                    <a:pt x="285" y="79"/>
                  </a:lnTo>
                  <a:lnTo>
                    <a:pt x="281" y="73"/>
                  </a:lnTo>
                  <a:lnTo>
                    <a:pt x="276" y="63"/>
                  </a:lnTo>
                  <a:lnTo>
                    <a:pt x="268" y="53"/>
                  </a:lnTo>
                  <a:lnTo>
                    <a:pt x="260" y="44"/>
                  </a:lnTo>
                  <a:lnTo>
                    <a:pt x="251" y="35"/>
                  </a:lnTo>
                  <a:lnTo>
                    <a:pt x="240" y="27"/>
                  </a:lnTo>
                  <a:lnTo>
                    <a:pt x="229" y="21"/>
                  </a:lnTo>
                  <a:lnTo>
                    <a:pt x="216" y="15"/>
                  </a:lnTo>
                  <a:lnTo>
                    <a:pt x="204" y="10"/>
                  </a:lnTo>
                  <a:lnTo>
                    <a:pt x="197" y="8"/>
                  </a:lnTo>
                  <a:lnTo>
                    <a:pt x="190" y="5"/>
                  </a:lnTo>
                  <a:lnTo>
                    <a:pt x="183" y="4"/>
                  </a:lnTo>
                  <a:lnTo>
                    <a:pt x="176" y="2"/>
                  </a:lnTo>
                  <a:lnTo>
                    <a:pt x="169" y="1"/>
                  </a:lnTo>
                  <a:lnTo>
                    <a:pt x="162" y="1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5" y="1"/>
                  </a:lnTo>
                  <a:lnTo>
                    <a:pt x="117" y="2"/>
                  </a:lnTo>
                  <a:lnTo>
                    <a:pt x="109" y="4"/>
                  </a:lnTo>
                  <a:lnTo>
                    <a:pt x="103" y="5"/>
                  </a:lnTo>
                  <a:lnTo>
                    <a:pt x="95" y="8"/>
                  </a:lnTo>
                  <a:lnTo>
                    <a:pt x="89" y="10"/>
                  </a:lnTo>
                  <a:lnTo>
                    <a:pt x="76" y="15"/>
                  </a:lnTo>
                  <a:lnTo>
                    <a:pt x="65" y="21"/>
                  </a:lnTo>
                  <a:lnTo>
                    <a:pt x="53" y="27"/>
                  </a:lnTo>
                  <a:lnTo>
                    <a:pt x="43" y="35"/>
                  </a:lnTo>
                  <a:lnTo>
                    <a:pt x="33" y="44"/>
                  </a:lnTo>
                  <a:lnTo>
                    <a:pt x="24" y="53"/>
                  </a:lnTo>
                  <a:lnTo>
                    <a:pt x="18" y="63"/>
                  </a:lnTo>
                  <a:lnTo>
                    <a:pt x="11" y="73"/>
                  </a:lnTo>
                  <a:lnTo>
                    <a:pt x="9" y="79"/>
                  </a:lnTo>
                  <a:lnTo>
                    <a:pt x="6" y="84"/>
                  </a:lnTo>
                  <a:lnTo>
                    <a:pt x="4" y="90"/>
                  </a:lnTo>
                  <a:lnTo>
                    <a:pt x="3" y="95"/>
                  </a:lnTo>
                  <a:lnTo>
                    <a:pt x="1" y="101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0" y="125"/>
                  </a:lnTo>
                  <a:lnTo>
                    <a:pt x="0" y="131"/>
                  </a:lnTo>
                  <a:lnTo>
                    <a:pt x="1" y="137"/>
                  </a:lnTo>
                  <a:lnTo>
                    <a:pt x="3" y="143"/>
                  </a:lnTo>
                  <a:lnTo>
                    <a:pt x="4" y="149"/>
                  </a:lnTo>
                  <a:lnTo>
                    <a:pt x="6" y="155"/>
                  </a:lnTo>
                  <a:lnTo>
                    <a:pt x="9" y="160"/>
                  </a:lnTo>
                  <a:lnTo>
                    <a:pt x="11" y="165"/>
                  </a:lnTo>
                  <a:lnTo>
                    <a:pt x="18" y="176"/>
                  </a:lnTo>
                  <a:lnTo>
                    <a:pt x="24" y="186"/>
                  </a:lnTo>
                  <a:lnTo>
                    <a:pt x="33" y="195"/>
                  </a:lnTo>
                  <a:lnTo>
                    <a:pt x="43" y="203"/>
                  </a:lnTo>
                  <a:lnTo>
                    <a:pt x="53" y="211"/>
                  </a:lnTo>
                  <a:lnTo>
                    <a:pt x="65" y="218"/>
                  </a:lnTo>
                  <a:lnTo>
                    <a:pt x="76" y="224"/>
                  </a:lnTo>
                  <a:lnTo>
                    <a:pt x="89" y="229"/>
                  </a:lnTo>
                  <a:lnTo>
                    <a:pt x="95" y="231"/>
                  </a:lnTo>
                  <a:lnTo>
                    <a:pt x="103" y="233"/>
                  </a:lnTo>
                  <a:lnTo>
                    <a:pt x="109" y="234"/>
                  </a:lnTo>
                  <a:lnTo>
                    <a:pt x="117" y="236"/>
                  </a:lnTo>
                  <a:lnTo>
                    <a:pt x="125" y="237"/>
                  </a:lnTo>
                  <a:lnTo>
                    <a:pt x="131" y="237"/>
                  </a:lnTo>
                  <a:lnTo>
                    <a:pt x="139" y="238"/>
                  </a:lnTo>
                  <a:lnTo>
                    <a:pt x="146" y="238"/>
                  </a:lnTo>
                  <a:lnTo>
                    <a:pt x="154" y="238"/>
                  </a:lnTo>
                  <a:lnTo>
                    <a:pt x="162" y="237"/>
                  </a:lnTo>
                  <a:lnTo>
                    <a:pt x="169" y="237"/>
                  </a:lnTo>
                  <a:lnTo>
                    <a:pt x="176" y="236"/>
                  </a:lnTo>
                  <a:lnTo>
                    <a:pt x="183" y="234"/>
                  </a:lnTo>
                  <a:lnTo>
                    <a:pt x="190" y="233"/>
                  </a:lnTo>
                  <a:lnTo>
                    <a:pt x="197" y="231"/>
                  </a:lnTo>
                  <a:lnTo>
                    <a:pt x="204" y="229"/>
                  </a:lnTo>
                  <a:lnTo>
                    <a:pt x="216" y="224"/>
                  </a:lnTo>
                  <a:lnTo>
                    <a:pt x="229" y="218"/>
                  </a:lnTo>
                  <a:lnTo>
                    <a:pt x="240" y="211"/>
                  </a:lnTo>
                  <a:lnTo>
                    <a:pt x="251" y="203"/>
                  </a:lnTo>
                  <a:lnTo>
                    <a:pt x="260" y="195"/>
                  </a:lnTo>
                  <a:lnTo>
                    <a:pt x="268" y="186"/>
                  </a:lnTo>
                  <a:lnTo>
                    <a:pt x="276" y="176"/>
                  </a:lnTo>
                  <a:lnTo>
                    <a:pt x="281" y="165"/>
                  </a:lnTo>
                  <a:lnTo>
                    <a:pt x="285" y="160"/>
                  </a:lnTo>
                  <a:lnTo>
                    <a:pt x="286" y="155"/>
                  </a:lnTo>
                  <a:lnTo>
                    <a:pt x="289" y="149"/>
                  </a:lnTo>
                  <a:lnTo>
                    <a:pt x="290" y="143"/>
                  </a:lnTo>
                  <a:lnTo>
                    <a:pt x="291" y="137"/>
                  </a:lnTo>
                  <a:lnTo>
                    <a:pt x="293" y="131"/>
                  </a:lnTo>
                  <a:lnTo>
                    <a:pt x="293" y="125"/>
                  </a:lnTo>
                  <a:lnTo>
                    <a:pt x="294" y="1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416" name="Group 145"/>
            <p:cNvGrpSpPr/>
            <p:nvPr/>
          </p:nvGrpSpPr>
          <p:grpSpPr>
            <a:xfrm>
              <a:off x="1632" y="1584"/>
              <a:ext cx="144" cy="144"/>
              <a:chOff x="1632" y="1632"/>
              <a:chExt cx="144" cy="144"/>
            </a:xfrm>
          </p:grpSpPr>
          <p:sp>
            <p:nvSpPr>
              <p:cNvPr id="54417" name="Freeform 146"/>
              <p:cNvSpPr/>
              <p:nvPr/>
            </p:nvSpPr>
            <p:spPr>
              <a:xfrm>
                <a:off x="1632" y="1632"/>
                <a:ext cx="144" cy="144"/>
              </a:xfrm>
              <a:custGeom>
                <a:avLst/>
                <a:gdLst/>
                <a:ahLst/>
                <a:cxnLst>
                  <a:cxn ang="0">
                    <a:pos x="293" y="114"/>
                  </a:cxn>
                  <a:cxn ang="0">
                    <a:pos x="291" y="101"/>
                  </a:cxn>
                  <a:cxn ang="0">
                    <a:pos x="289" y="90"/>
                  </a:cxn>
                  <a:cxn ang="0">
                    <a:pos x="285" y="79"/>
                  </a:cxn>
                  <a:cxn ang="0">
                    <a:pos x="276" y="63"/>
                  </a:cxn>
                  <a:cxn ang="0">
                    <a:pos x="260" y="44"/>
                  </a:cxn>
                  <a:cxn ang="0">
                    <a:pos x="240" y="27"/>
                  </a:cxn>
                  <a:cxn ang="0">
                    <a:pos x="216" y="15"/>
                  </a:cxn>
                  <a:cxn ang="0">
                    <a:pos x="197" y="8"/>
                  </a:cxn>
                  <a:cxn ang="0">
                    <a:pos x="183" y="4"/>
                  </a:cxn>
                  <a:cxn ang="0">
                    <a:pos x="169" y="1"/>
                  </a:cxn>
                  <a:cxn ang="0">
                    <a:pos x="154" y="0"/>
                  </a:cxn>
                  <a:cxn ang="0">
                    <a:pos x="139" y="0"/>
                  </a:cxn>
                  <a:cxn ang="0">
                    <a:pos x="125" y="1"/>
                  </a:cxn>
                  <a:cxn ang="0">
                    <a:pos x="109" y="4"/>
                  </a:cxn>
                  <a:cxn ang="0">
                    <a:pos x="95" y="8"/>
                  </a:cxn>
                  <a:cxn ang="0">
                    <a:pos x="76" y="15"/>
                  </a:cxn>
                  <a:cxn ang="0">
                    <a:pos x="53" y="27"/>
                  </a:cxn>
                  <a:cxn ang="0">
                    <a:pos x="33" y="44"/>
                  </a:cxn>
                  <a:cxn ang="0">
                    <a:pos x="18" y="63"/>
                  </a:cxn>
                  <a:cxn ang="0">
                    <a:pos x="9" y="79"/>
                  </a:cxn>
                  <a:cxn ang="0">
                    <a:pos x="4" y="90"/>
                  </a:cxn>
                  <a:cxn ang="0">
                    <a:pos x="1" y="101"/>
                  </a:cxn>
                  <a:cxn ang="0">
                    <a:pos x="0" y="114"/>
                  </a:cxn>
                  <a:cxn ang="0">
                    <a:pos x="0" y="125"/>
                  </a:cxn>
                  <a:cxn ang="0">
                    <a:pos x="1" y="137"/>
                  </a:cxn>
                  <a:cxn ang="0">
                    <a:pos x="4" y="149"/>
                  </a:cxn>
                  <a:cxn ang="0">
                    <a:pos x="9" y="160"/>
                  </a:cxn>
                  <a:cxn ang="0">
                    <a:pos x="18" y="176"/>
                  </a:cxn>
                  <a:cxn ang="0">
                    <a:pos x="33" y="195"/>
                  </a:cxn>
                  <a:cxn ang="0">
                    <a:pos x="53" y="211"/>
                  </a:cxn>
                  <a:cxn ang="0">
                    <a:pos x="76" y="224"/>
                  </a:cxn>
                  <a:cxn ang="0">
                    <a:pos x="95" y="231"/>
                  </a:cxn>
                  <a:cxn ang="0">
                    <a:pos x="109" y="234"/>
                  </a:cxn>
                  <a:cxn ang="0">
                    <a:pos x="125" y="237"/>
                  </a:cxn>
                  <a:cxn ang="0">
                    <a:pos x="139" y="238"/>
                  </a:cxn>
                  <a:cxn ang="0">
                    <a:pos x="154" y="238"/>
                  </a:cxn>
                  <a:cxn ang="0">
                    <a:pos x="169" y="237"/>
                  </a:cxn>
                  <a:cxn ang="0">
                    <a:pos x="183" y="234"/>
                  </a:cxn>
                  <a:cxn ang="0">
                    <a:pos x="197" y="231"/>
                  </a:cxn>
                  <a:cxn ang="0">
                    <a:pos x="216" y="224"/>
                  </a:cxn>
                  <a:cxn ang="0">
                    <a:pos x="240" y="211"/>
                  </a:cxn>
                  <a:cxn ang="0">
                    <a:pos x="260" y="195"/>
                  </a:cxn>
                  <a:cxn ang="0">
                    <a:pos x="276" y="176"/>
                  </a:cxn>
                  <a:cxn ang="0">
                    <a:pos x="285" y="160"/>
                  </a:cxn>
                  <a:cxn ang="0">
                    <a:pos x="289" y="149"/>
                  </a:cxn>
                  <a:cxn ang="0">
                    <a:pos x="291" y="137"/>
                  </a:cxn>
                  <a:cxn ang="0">
                    <a:pos x="293" y="125"/>
                  </a:cxn>
                </a:cxnLst>
                <a:rect l="0" t="0" r="0" b="0"/>
                <a:pathLst>
                  <a:path w="294" h="238">
                    <a:moveTo>
                      <a:pt x="294" y="120"/>
                    </a:moveTo>
                    <a:lnTo>
                      <a:pt x="293" y="114"/>
                    </a:lnTo>
                    <a:lnTo>
                      <a:pt x="293" y="107"/>
                    </a:lnTo>
                    <a:lnTo>
                      <a:pt x="291" y="101"/>
                    </a:lnTo>
                    <a:lnTo>
                      <a:pt x="290" y="95"/>
                    </a:lnTo>
                    <a:lnTo>
                      <a:pt x="289" y="90"/>
                    </a:lnTo>
                    <a:lnTo>
                      <a:pt x="286" y="84"/>
                    </a:lnTo>
                    <a:lnTo>
                      <a:pt x="285" y="79"/>
                    </a:lnTo>
                    <a:lnTo>
                      <a:pt x="281" y="73"/>
                    </a:lnTo>
                    <a:lnTo>
                      <a:pt x="276" y="63"/>
                    </a:lnTo>
                    <a:lnTo>
                      <a:pt x="268" y="53"/>
                    </a:lnTo>
                    <a:lnTo>
                      <a:pt x="260" y="44"/>
                    </a:lnTo>
                    <a:lnTo>
                      <a:pt x="251" y="35"/>
                    </a:lnTo>
                    <a:lnTo>
                      <a:pt x="240" y="27"/>
                    </a:lnTo>
                    <a:lnTo>
                      <a:pt x="229" y="21"/>
                    </a:lnTo>
                    <a:lnTo>
                      <a:pt x="216" y="15"/>
                    </a:lnTo>
                    <a:lnTo>
                      <a:pt x="204" y="10"/>
                    </a:lnTo>
                    <a:lnTo>
                      <a:pt x="197" y="8"/>
                    </a:lnTo>
                    <a:lnTo>
                      <a:pt x="190" y="5"/>
                    </a:lnTo>
                    <a:lnTo>
                      <a:pt x="183" y="4"/>
                    </a:lnTo>
                    <a:lnTo>
                      <a:pt x="176" y="2"/>
                    </a:lnTo>
                    <a:lnTo>
                      <a:pt x="169" y="1"/>
                    </a:lnTo>
                    <a:lnTo>
                      <a:pt x="162" y="1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39" y="0"/>
                    </a:lnTo>
                    <a:lnTo>
                      <a:pt x="131" y="1"/>
                    </a:lnTo>
                    <a:lnTo>
                      <a:pt x="125" y="1"/>
                    </a:lnTo>
                    <a:lnTo>
                      <a:pt x="117" y="2"/>
                    </a:lnTo>
                    <a:lnTo>
                      <a:pt x="109" y="4"/>
                    </a:lnTo>
                    <a:lnTo>
                      <a:pt x="103" y="5"/>
                    </a:lnTo>
                    <a:lnTo>
                      <a:pt x="95" y="8"/>
                    </a:lnTo>
                    <a:lnTo>
                      <a:pt x="89" y="10"/>
                    </a:lnTo>
                    <a:lnTo>
                      <a:pt x="76" y="15"/>
                    </a:lnTo>
                    <a:lnTo>
                      <a:pt x="65" y="21"/>
                    </a:lnTo>
                    <a:lnTo>
                      <a:pt x="53" y="27"/>
                    </a:lnTo>
                    <a:lnTo>
                      <a:pt x="43" y="35"/>
                    </a:lnTo>
                    <a:lnTo>
                      <a:pt x="33" y="44"/>
                    </a:lnTo>
                    <a:lnTo>
                      <a:pt x="24" y="53"/>
                    </a:lnTo>
                    <a:lnTo>
                      <a:pt x="18" y="63"/>
                    </a:lnTo>
                    <a:lnTo>
                      <a:pt x="11" y="73"/>
                    </a:lnTo>
                    <a:lnTo>
                      <a:pt x="9" y="79"/>
                    </a:lnTo>
                    <a:lnTo>
                      <a:pt x="6" y="84"/>
                    </a:lnTo>
                    <a:lnTo>
                      <a:pt x="4" y="90"/>
                    </a:lnTo>
                    <a:lnTo>
                      <a:pt x="3" y="95"/>
                    </a:lnTo>
                    <a:lnTo>
                      <a:pt x="1" y="101"/>
                    </a:lnTo>
                    <a:lnTo>
                      <a:pt x="0" y="107"/>
                    </a:lnTo>
                    <a:lnTo>
                      <a:pt x="0" y="114"/>
                    </a:lnTo>
                    <a:lnTo>
                      <a:pt x="0" y="120"/>
                    </a:lnTo>
                    <a:lnTo>
                      <a:pt x="0" y="125"/>
                    </a:lnTo>
                    <a:lnTo>
                      <a:pt x="0" y="131"/>
                    </a:lnTo>
                    <a:lnTo>
                      <a:pt x="1" y="137"/>
                    </a:lnTo>
                    <a:lnTo>
                      <a:pt x="3" y="143"/>
                    </a:lnTo>
                    <a:lnTo>
                      <a:pt x="4" y="149"/>
                    </a:lnTo>
                    <a:lnTo>
                      <a:pt x="6" y="155"/>
                    </a:lnTo>
                    <a:lnTo>
                      <a:pt x="9" y="160"/>
                    </a:lnTo>
                    <a:lnTo>
                      <a:pt x="11" y="165"/>
                    </a:lnTo>
                    <a:lnTo>
                      <a:pt x="18" y="176"/>
                    </a:lnTo>
                    <a:lnTo>
                      <a:pt x="24" y="186"/>
                    </a:lnTo>
                    <a:lnTo>
                      <a:pt x="33" y="195"/>
                    </a:lnTo>
                    <a:lnTo>
                      <a:pt x="43" y="203"/>
                    </a:lnTo>
                    <a:lnTo>
                      <a:pt x="53" y="211"/>
                    </a:lnTo>
                    <a:lnTo>
                      <a:pt x="65" y="218"/>
                    </a:lnTo>
                    <a:lnTo>
                      <a:pt x="76" y="224"/>
                    </a:lnTo>
                    <a:lnTo>
                      <a:pt x="89" y="229"/>
                    </a:lnTo>
                    <a:lnTo>
                      <a:pt x="95" y="231"/>
                    </a:lnTo>
                    <a:lnTo>
                      <a:pt x="103" y="233"/>
                    </a:lnTo>
                    <a:lnTo>
                      <a:pt x="109" y="234"/>
                    </a:lnTo>
                    <a:lnTo>
                      <a:pt x="117" y="236"/>
                    </a:lnTo>
                    <a:lnTo>
                      <a:pt x="125" y="237"/>
                    </a:lnTo>
                    <a:lnTo>
                      <a:pt x="131" y="237"/>
                    </a:lnTo>
                    <a:lnTo>
                      <a:pt x="139" y="238"/>
                    </a:lnTo>
                    <a:lnTo>
                      <a:pt x="146" y="238"/>
                    </a:lnTo>
                    <a:lnTo>
                      <a:pt x="154" y="238"/>
                    </a:lnTo>
                    <a:lnTo>
                      <a:pt x="162" y="237"/>
                    </a:lnTo>
                    <a:lnTo>
                      <a:pt x="169" y="237"/>
                    </a:lnTo>
                    <a:lnTo>
                      <a:pt x="176" y="236"/>
                    </a:lnTo>
                    <a:lnTo>
                      <a:pt x="183" y="234"/>
                    </a:lnTo>
                    <a:lnTo>
                      <a:pt x="190" y="233"/>
                    </a:lnTo>
                    <a:lnTo>
                      <a:pt x="197" y="231"/>
                    </a:lnTo>
                    <a:lnTo>
                      <a:pt x="204" y="229"/>
                    </a:lnTo>
                    <a:lnTo>
                      <a:pt x="216" y="224"/>
                    </a:lnTo>
                    <a:lnTo>
                      <a:pt x="229" y="218"/>
                    </a:lnTo>
                    <a:lnTo>
                      <a:pt x="240" y="211"/>
                    </a:lnTo>
                    <a:lnTo>
                      <a:pt x="251" y="203"/>
                    </a:lnTo>
                    <a:lnTo>
                      <a:pt x="260" y="195"/>
                    </a:lnTo>
                    <a:lnTo>
                      <a:pt x="268" y="186"/>
                    </a:lnTo>
                    <a:lnTo>
                      <a:pt x="276" y="176"/>
                    </a:lnTo>
                    <a:lnTo>
                      <a:pt x="281" y="165"/>
                    </a:lnTo>
                    <a:lnTo>
                      <a:pt x="285" y="160"/>
                    </a:lnTo>
                    <a:lnTo>
                      <a:pt x="286" y="155"/>
                    </a:lnTo>
                    <a:lnTo>
                      <a:pt x="289" y="149"/>
                    </a:lnTo>
                    <a:lnTo>
                      <a:pt x="290" y="143"/>
                    </a:lnTo>
                    <a:lnTo>
                      <a:pt x="291" y="137"/>
                    </a:lnTo>
                    <a:lnTo>
                      <a:pt x="293" y="131"/>
                    </a:lnTo>
                    <a:lnTo>
                      <a:pt x="293" y="125"/>
                    </a:lnTo>
                    <a:lnTo>
                      <a:pt x="294" y="12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8" name="Rectangle 147"/>
              <p:cNvSpPr/>
              <p:nvPr/>
            </p:nvSpPr>
            <p:spPr>
              <a:xfrm>
                <a:off x="1672" y="1632"/>
                <a:ext cx="52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</a:pPr>
                <a:r>
                  <a:rPr lang="zh-CN" altLang="en-US" sz="1600" b="0" i="0" u="none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5</a:t>
                </a:r>
                <a:endParaRPr lang="zh-CN" altLang="en-US" sz="1600" b="0" i="0" u="none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419" name="Rectangle 148"/>
            <p:cNvSpPr/>
            <p:nvPr/>
          </p:nvSpPr>
          <p:spPr>
            <a:xfrm>
              <a:off x="1610" y="1792"/>
              <a:ext cx="20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IRQ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请求</a:t>
              </a:r>
              <a:endParaRPr lang="zh-CN" altLang="en-US" sz="1600" b="0" i="0" u="none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420" name="Rectangle 149"/>
            <p:cNvSpPr/>
            <p:nvPr/>
          </p:nvSpPr>
          <p:spPr>
            <a:xfrm>
              <a:off x="1558" y="2181"/>
              <a:ext cx="20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数据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421" name="Rectangle 150"/>
            <p:cNvSpPr/>
            <p:nvPr/>
          </p:nvSpPr>
          <p:spPr>
            <a:xfrm>
              <a:off x="1558" y="2252"/>
              <a:ext cx="20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总线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422" name="Rectangle 151"/>
            <p:cNvSpPr/>
            <p:nvPr/>
          </p:nvSpPr>
          <p:spPr>
            <a:xfrm>
              <a:off x="2739" y="624"/>
              <a:ext cx="236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solidFill>
                    <a:srgbClr val="FF3300"/>
                  </a:solidFill>
                  <a:latin typeface="宋体" panose="02010600030101010101" pitchFamily="2" charset="-122"/>
                </a:rPr>
                <a:t>接口</a:t>
              </a:r>
              <a:endParaRPr lang="zh-CN" altLang="en-US" sz="1800" i="0" u="none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23" name="Freeform 152"/>
            <p:cNvSpPr/>
            <p:nvPr/>
          </p:nvSpPr>
          <p:spPr>
            <a:xfrm>
              <a:off x="1678" y="995"/>
              <a:ext cx="138" cy="95"/>
            </a:xfrm>
            <a:custGeom>
              <a:avLst/>
              <a:gdLst/>
              <a:ahLst/>
              <a:cxnLst>
                <a:cxn ang="0">
                  <a:pos x="415" y="150"/>
                </a:cxn>
                <a:cxn ang="0">
                  <a:pos x="409" y="125"/>
                </a:cxn>
                <a:cxn ang="0">
                  <a:pos x="400" y="102"/>
                </a:cxn>
                <a:cxn ang="0">
                  <a:pos x="386" y="80"/>
                </a:cxn>
                <a:cxn ang="0">
                  <a:pos x="368" y="61"/>
                </a:cxn>
                <a:cxn ang="0">
                  <a:pos x="347" y="43"/>
                </a:cxn>
                <a:cxn ang="0">
                  <a:pos x="323" y="28"/>
                </a:cxn>
                <a:cxn ang="0">
                  <a:pos x="298" y="16"/>
                </a:cxn>
                <a:cxn ang="0">
                  <a:pos x="270" y="7"/>
                </a:cxn>
                <a:cxn ang="0">
                  <a:pos x="239" y="1"/>
                </a:cxn>
                <a:cxn ang="0">
                  <a:pos x="208" y="0"/>
                </a:cxn>
                <a:cxn ang="0">
                  <a:pos x="176" y="1"/>
                </a:cxn>
                <a:cxn ang="0">
                  <a:pos x="146" y="7"/>
                </a:cxn>
                <a:cxn ang="0">
                  <a:pos x="117" y="16"/>
                </a:cxn>
                <a:cxn ang="0">
                  <a:pos x="92" y="28"/>
                </a:cxn>
                <a:cxn ang="0">
                  <a:pos x="68" y="43"/>
                </a:cxn>
                <a:cxn ang="0">
                  <a:pos x="47" y="61"/>
                </a:cxn>
                <a:cxn ang="0">
                  <a:pos x="29" y="80"/>
                </a:cxn>
                <a:cxn ang="0">
                  <a:pos x="17" y="102"/>
                </a:cxn>
                <a:cxn ang="0">
                  <a:pos x="6" y="125"/>
                </a:cxn>
                <a:cxn ang="0">
                  <a:pos x="1" y="150"/>
                </a:cxn>
                <a:cxn ang="0">
                  <a:pos x="0" y="176"/>
                </a:cxn>
                <a:cxn ang="0">
                  <a:pos x="4" y="202"/>
                </a:cxn>
                <a:cxn ang="0">
                  <a:pos x="13" y="225"/>
                </a:cxn>
                <a:cxn ang="0">
                  <a:pos x="24" y="248"/>
                </a:cxn>
                <a:cxn ang="0">
                  <a:pos x="41" y="269"/>
                </a:cxn>
                <a:cxn ang="0">
                  <a:pos x="61" y="286"/>
                </a:cxn>
                <a:cxn ang="0">
                  <a:pos x="83" y="302"/>
                </a:cxn>
                <a:cxn ang="0">
                  <a:pos x="108" y="316"/>
                </a:cxn>
                <a:cxn ang="0">
                  <a:pos x="136" y="325"/>
                </a:cxn>
                <a:cxn ang="0">
                  <a:pos x="166" y="332"/>
                </a:cxn>
                <a:cxn ang="0">
                  <a:pos x="197" y="335"/>
                </a:cxn>
                <a:cxn ang="0">
                  <a:pos x="229" y="334"/>
                </a:cxn>
                <a:cxn ang="0">
                  <a:pos x="260" y="330"/>
                </a:cxn>
                <a:cxn ang="0">
                  <a:pos x="289" y="322"/>
                </a:cxn>
                <a:cxn ang="0">
                  <a:pos x="316" y="312"/>
                </a:cxn>
                <a:cxn ang="0">
                  <a:pos x="340" y="297"/>
                </a:cxn>
                <a:cxn ang="0">
                  <a:pos x="361" y="281"/>
                </a:cxn>
                <a:cxn ang="0">
                  <a:pos x="381" y="261"/>
                </a:cxn>
                <a:cxn ang="0">
                  <a:pos x="395" y="241"/>
                </a:cxn>
                <a:cxn ang="0">
                  <a:pos x="406" y="217"/>
                </a:cxn>
                <a:cxn ang="0">
                  <a:pos x="414" y="193"/>
                </a:cxn>
                <a:cxn ang="0">
                  <a:pos x="416" y="168"/>
                </a:cxn>
              </a:cxnLst>
              <a:rect l="0" t="0" r="0" b="0"/>
              <a:pathLst>
                <a:path w="416" h="335">
                  <a:moveTo>
                    <a:pt x="416" y="168"/>
                  </a:moveTo>
                  <a:lnTo>
                    <a:pt x="415" y="158"/>
                  </a:lnTo>
                  <a:lnTo>
                    <a:pt x="415" y="150"/>
                  </a:lnTo>
                  <a:lnTo>
                    <a:pt x="414" y="142"/>
                  </a:lnTo>
                  <a:lnTo>
                    <a:pt x="411" y="134"/>
                  </a:lnTo>
                  <a:lnTo>
                    <a:pt x="409" y="125"/>
                  </a:lnTo>
                  <a:lnTo>
                    <a:pt x="406" y="117"/>
                  </a:lnTo>
                  <a:lnTo>
                    <a:pt x="403" y="110"/>
                  </a:lnTo>
                  <a:lnTo>
                    <a:pt x="400" y="102"/>
                  </a:lnTo>
                  <a:lnTo>
                    <a:pt x="395" y="94"/>
                  </a:lnTo>
                  <a:lnTo>
                    <a:pt x="391" y="87"/>
                  </a:lnTo>
                  <a:lnTo>
                    <a:pt x="386" y="80"/>
                  </a:lnTo>
                  <a:lnTo>
                    <a:pt x="381" y="74"/>
                  </a:lnTo>
                  <a:lnTo>
                    <a:pt x="374" y="67"/>
                  </a:lnTo>
                  <a:lnTo>
                    <a:pt x="368" y="61"/>
                  </a:lnTo>
                  <a:lnTo>
                    <a:pt x="361" y="54"/>
                  </a:lnTo>
                  <a:lnTo>
                    <a:pt x="355" y="48"/>
                  </a:lnTo>
                  <a:lnTo>
                    <a:pt x="347" y="43"/>
                  </a:lnTo>
                  <a:lnTo>
                    <a:pt x="340" y="38"/>
                  </a:lnTo>
                  <a:lnTo>
                    <a:pt x="332" y="33"/>
                  </a:lnTo>
                  <a:lnTo>
                    <a:pt x="323" y="28"/>
                  </a:lnTo>
                  <a:lnTo>
                    <a:pt x="316" y="23"/>
                  </a:lnTo>
                  <a:lnTo>
                    <a:pt x="307" y="19"/>
                  </a:lnTo>
                  <a:lnTo>
                    <a:pt x="298" y="16"/>
                  </a:lnTo>
                  <a:lnTo>
                    <a:pt x="289" y="12"/>
                  </a:lnTo>
                  <a:lnTo>
                    <a:pt x="279" y="9"/>
                  </a:lnTo>
                  <a:lnTo>
                    <a:pt x="270" y="7"/>
                  </a:lnTo>
                  <a:lnTo>
                    <a:pt x="260" y="5"/>
                  </a:lnTo>
                  <a:lnTo>
                    <a:pt x="249" y="3"/>
                  </a:lnTo>
                  <a:lnTo>
                    <a:pt x="239" y="1"/>
                  </a:lnTo>
                  <a:lnTo>
                    <a:pt x="229" y="0"/>
                  </a:lnTo>
                  <a:lnTo>
                    <a:pt x="219" y="0"/>
                  </a:lnTo>
                  <a:lnTo>
                    <a:pt x="208" y="0"/>
                  </a:lnTo>
                  <a:lnTo>
                    <a:pt x="197" y="0"/>
                  </a:lnTo>
                  <a:lnTo>
                    <a:pt x="186" y="0"/>
                  </a:lnTo>
                  <a:lnTo>
                    <a:pt x="176" y="1"/>
                  </a:lnTo>
                  <a:lnTo>
                    <a:pt x="166" y="3"/>
                  </a:lnTo>
                  <a:lnTo>
                    <a:pt x="155" y="5"/>
                  </a:lnTo>
                  <a:lnTo>
                    <a:pt x="146" y="7"/>
                  </a:lnTo>
                  <a:lnTo>
                    <a:pt x="136" y="9"/>
                  </a:lnTo>
                  <a:lnTo>
                    <a:pt x="127" y="12"/>
                  </a:lnTo>
                  <a:lnTo>
                    <a:pt x="117" y="16"/>
                  </a:lnTo>
                  <a:lnTo>
                    <a:pt x="108" y="19"/>
                  </a:lnTo>
                  <a:lnTo>
                    <a:pt x="99" y="23"/>
                  </a:lnTo>
                  <a:lnTo>
                    <a:pt x="92" y="28"/>
                  </a:lnTo>
                  <a:lnTo>
                    <a:pt x="83" y="33"/>
                  </a:lnTo>
                  <a:lnTo>
                    <a:pt x="75" y="38"/>
                  </a:lnTo>
                  <a:lnTo>
                    <a:pt x="68" y="43"/>
                  </a:lnTo>
                  <a:lnTo>
                    <a:pt x="61" y="48"/>
                  </a:lnTo>
                  <a:lnTo>
                    <a:pt x="54" y="54"/>
                  </a:lnTo>
                  <a:lnTo>
                    <a:pt x="47" y="61"/>
                  </a:lnTo>
                  <a:lnTo>
                    <a:pt x="41" y="67"/>
                  </a:lnTo>
                  <a:lnTo>
                    <a:pt x="36" y="74"/>
                  </a:lnTo>
                  <a:lnTo>
                    <a:pt x="29" y="80"/>
                  </a:lnTo>
                  <a:lnTo>
                    <a:pt x="24" y="87"/>
                  </a:lnTo>
                  <a:lnTo>
                    <a:pt x="20" y="94"/>
                  </a:lnTo>
                  <a:lnTo>
                    <a:pt x="17" y="102"/>
                  </a:lnTo>
                  <a:lnTo>
                    <a:pt x="13" y="110"/>
                  </a:lnTo>
                  <a:lnTo>
                    <a:pt x="9" y="117"/>
                  </a:lnTo>
                  <a:lnTo>
                    <a:pt x="6" y="125"/>
                  </a:lnTo>
                  <a:lnTo>
                    <a:pt x="4" y="134"/>
                  </a:lnTo>
                  <a:lnTo>
                    <a:pt x="3" y="142"/>
                  </a:lnTo>
                  <a:lnTo>
                    <a:pt x="1" y="150"/>
                  </a:lnTo>
                  <a:lnTo>
                    <a:pt x="0" y="158"/>
                  </a:lnTo>
                  <a:lnTo>
                    <a:pt x="0" y="168"/>
                  </a:lnTo>
                  <a:lnTo>
                    <a:pt x="0" y="176"/>
                  </a:lnTo>
                  <a:lnTo>
                    <a:pt x="1" y="185"/>
                  </a:lnTo>
                  <a:lnTo>
                    <a:pt x="3" y="193"/>
                  </a:lnTo>
                  <a:lnTo>
                    <a:pt x="4" y="202"/>
                  </a:lnTo>
                  <a:lnTo>
                    <a:pt x="6" y="210"/>
                  </a:lnTo>
                  <a:lnTo>
                    <a:pt x="9" y="217"/>
                  </a:lnTo>
                  <a:lnTo>
                    <a:pt x="13" y="225"/>
                  </a:lnTo>
                  <a:lnTo>
                    <a:pt x="17" y="232"/>
                  </a:lnTo>
                  <a:lnTo>
                    <a:pt x="20" y="241"/>
                  </a:lnTo>
                  <a:lnTo>
                    <a:pt x="24" y="248"/>
                  </a:lnTo>
                  <a:lnTo>
                    <a:pt x="29" y="255"/>
                  </a:lnTo>
                  <a:lnTo>
                    <a:pt x="36" y="261"/>
                  </a:lnTo>
                  <a:lnTo>
                    <a:pt x="41" y="269"/>
                  </a:lnTo>
                  <a:lnTo>
                    <a:pt x="47" y="275"/>
                  </a:lnTo>
                  <a:lnTo>
                    <a:pt x="54" y="281"/>
                  </a:lnTo>
                  <a:lnTo>
                    <a:pt x="61" y="286"/>
                  </a:lnTo>
                  <a:lnTo>
                    <a:pt x="68" y="292"/>
                  </a:lnTo>
                  <a:lnTo>
                    <a:pt x="75" y="297"/>
                  </a:lnTo>
                  <a:lnTo>
                    <a:pt x="83" y="302"/>
                  </a:lnTo>
                  <a:lnTo>
                    <a:pt x="92" y="307"/>
                  </a:lnTo>
                  <a:lnTo>
                    <a:pt x="99" y="312"/>
                  </a:lnTo>
                  <a:lnTo>
                    <a:pt x="108" y="316"/>
                  </a:lnTo>
                  <a:lnTo>
                    <a:pt x="117" y="319"/>
                  </a:lnTo>
                  <a:lnTo>
                    <a:pt x="127" y="322"/>
                  </a:lnTo>
                  <a:lnTo>
                    <a:pt x="136" y="325"/>
                  </a:lnTo>
                  <a:lnTo>
                    <a:pt x="146" y="328"/>
                  </a:lnTo>
                  <a:lnTo>
                    <a:pt x="155" y="330"/>
                  </a:lnTo>
                  <a:lnTo>
                    <a:pt x="166" y="332"/>
                  </a:lnTo>
                  <a:lnTo>
                    <a:pt x="176" y="333"/>
                  </a:lnTo>
                  <a:lnTo>
                    <a:pt x="186" y="334"/>
                  </a:lnTo>
                  <a:lnTo>
                    <a:pt x="197" y="335"/>
                  </a:lnTo>
                  <a:lnTo>
                    <a:pt x="208" y="335"/>
                  </a:lnTo>
                  <a:lnTo>
                    <a:pt x="219" y="335"/>
                  </a:lnTo>
                  <a:lnTo>
                    <a:pt x="229" y="334"/>
                  </a:lnTo>
                  <a:lnTo>
                    <a:pt x="239" y="333"/>
                  </a:lnTo>
                  <a:lnTo>
                    <a:pt x="249" y="332"/>
                  </a:lnTo>
                  <a:lnTo>
                    <a:pt x="260" y="330"/>
                  </a:lnTo>
                  <a:lnTo>
                    <a:pt x="270" y="328"/>
                  </a:lnTo>
                  <a:lnTo>
                    <a:pt x="279" y="325"/>
                  </a:lnTo>
                  <a:lnTo>
                    <a:pt x="289" y="322"/>
                  </a:lnTo>
                  <a:lnTo>
                    <a:pt x="298" y="319"/>
                  </a:lnTo>
                  <a:lnTo>
                    <a:pt x="307" y="316"/>
                  </a:lnTo>
                  <a:lnTo>
                    <a:pt x="316" y="312"/>
                  </a:lnTo>
                  <a:lnTo>
                    <a:pt x="323" y="307"/>
                  </a:lnTo>
                  <a:lnTo>
                    <a:pt x="332" y="302"/>
                  </a:lnTo>
                  <a:lnTo>
                    <a:pt x="340" y="297"/>
                  </a:lnTo>
                  <a:lnTo>
                    <a:pt x="347" y="292"/>
                  </a:lnTo>
                  <a:lnTo>
                    <a:pt x="355" y="286"/>
                  </a:lnTo>
                  <a:lnTo>
                    <a:pt x="361" y="281"/>
                  </a:lnTo>
                  <a:lnTo>
                    <a:pt x="368" y="275"/>
                  </a:lnTo>
                  <a:lnTo>
                    <a:pt x="374" y="269"/>
                  </a:lnTo>
                  <a:lnTo>
                    <a:pt x="381" y="261"/>
                  </a:lnTo>
                  <a:lnTo>
                    <a:pt x="386" y="255"/>
                  </a:lnTo>
                  <a:lnTo>
                    <a:pt x="391" y="248"/>
                  </a:lnTo>
                  <a:lnTo>
                    <a:pt x="395" y="241"/>
                  </a:lnTo>
                  <a:lnTo>
                    <a:pt x="400" y="232"/>
                  </a:lnTo>
                  <a:lnTo>
                    <a:pt x="403" y="225"/>
                  </a:lnTo>
                  <a:lnTo>
                    <a:pt x="406" y="217"/>
                  </a:lnTo>
                  <a:lnTo>
                    <a:pt x="409" y="210"/>
                  </a:lnTo>
                  <a:lnTo>
                    <a:pt x="411" y="202"/>
                  </a:lnTo>
                  <a:lnTo>
                    <a:pt x="414" y="193"/>
                  </a:lnTo>
                  <a:lnTo>
                    <a:pt x="415" y="185"/>
                  </a:lnTo>
                  <a:lnTo>
                    <a:pt x="415" y="176"/>
                  </a:lnTo>
                  <a:lnTo>
                    <a:pt x="416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4" name="Freeform 153"/>
            <p:cNvSpPr/>
            <p:nvPr/>
          </p:nvSpPr>
          <p:spPr>
            <a:xfrm>
              <a:off x="1680" y="1008"/>
              <a:ext cx="144" cy="144"/>
            </a:xfrm>
            <a:custGeom>
              <a:avLst/>
              <a:gdLst/>
              <a:ahLst/>
              <a:cxnLst>
                <a:cxn ang="0">
                  <a:pos x="415" y="150"/>
                </a:cxn>
                <a:cxn ang="0">
                  <a:pos x="409" y="125"/>
                </a:cxn>
                <a:cxn ang="0">
                  <a:pos x="400" y="102"/>
                </a:cxn>
                <a:cxn ang="0">
                  <a:pos x="386" y="80"/>
                </a:cxn>
                <a:cxn ang="0">
                  <a:pos x="368" y="61"/>
                </a:cxn>
                <a:cxn ang="0">
                  <a:pos x="347" y="43"/>
                </a:cxn>
                <a:cxn ang="0">
                  <a:pos x="323" y="28"/>
                </a:cxn>
                <a:cxn ang="0">
                  <a:pos x="298" y="16"/>
                </a:cxn>
                <a:cxn ang="0">
                  <a:pos x="270" y="7"/>
                </a:cxn>
                <a:cxn ang="0">
                  <a:pos x="239" y="1"/>
                </a:cxn>
                <a:cxn ang="0">
                  <a:pos x="208" y="0"/>
                </a:cxn>
                <a:cxn ang="0">
                  <a:pos x="176" y="1"/>
                </a:cxn>
                <a:cxn ang="0">
                  <a:pos x="146" y="7"/>
                </a:cxn>
                <a:cxn ang="0">
                  <a:pos x="117" y="16"/>
                </a:cxn>
                <a:cxn ang="0">
                  <a:pos x="92" y="28"/>
                </a:cxn>
                <a:cxn ang="0">
                  <a:pos x="68" y="43"/>
                </a:cxn>
                <a:cxn ang="0">
                  <a:pos x="47" y="61"/>
                </a:cxn>
                <a:cxn ang="0">
                  <a:pos x="29" y="80"/>
                </a:cxn>
                <a:cxn ang="0">
                  <a:pos x="17" y="102"/>
                </a:cxn>
                <a:cxn ang="0">
                  <a:pos x="6" y="125"/>
                </a:cxn>
                <a:cxn ang="0">
                  <a:pos x="1" y="150"/>
                </a:cxn>
                <a:cxn ang="0">
                  <a:pos x="0" y="176"/>
                </a:cxn>
                <a:cxn ang="0">
                  <a:pos x="4" y="202"/>
                </a:cxn>
                <a:cxn ang="0">
                  <a:pos x="13" y="225"/>
                </a:cxn>
                <a:cxn ang="0">
                  <a:pos x="24" y="248"/>
                </a:cxn>
                <a:cxn ang="0">
                  <a:pos x="41" y="269"/>
                </a:cxn>
                <a:cxn ang="0">
                  <a:pos x="61" y="286"/>
                </a:cxn>
                <a:cxn ang="0">
                  <a:pos x="83" y="302"/>
                </a:cxn>
                <a:cxn ang="0">
                  <a:pos x="108" y="316"/>
                </a:cxn>
                <a:cxn ang="0">
                  <a:pos x="136" y="325"/>
                </a:cxn>
                <a:cxn ang="0">
                  <a:pos x="166" y="332"/>
                </a:cxn>
                <a:cxn ang="0">
                  <a:pos x="197" y="335"/>
                </a:cxn>
                <a:cxn ang="0">
                  <a:pos x="229" y="334"/>
                </a:cxn>
                <a:cxn ang="0">
                  <a:pos x="260" y="330"/>
                </a:cxn>
                <a:cxn ang="0">
                  <a:pos x="289" y="322"/>
                </a:cxn>
                <a:cxn ang="0">
                  <a:pos x="316" y="312"/>
                </a:cxn>
                <a:cxn ang="0">
                  <a:pos x="340" y="297"/>
                </a:cxn>
                <a:cxn ang="0">
                  <a:pos x="361" y="281"/>
                </a:cxn>
                <a:cxn ang="0">
                  <a:pos x="381" y="261"/>
                </a:cxn>
                <a:cxn ang="0">
                  <a:pos x="395" y="241"/>
                </a:cxn>
                <a:cxn ang="0">
                  <a:pos x="406" y="217"/>
                </a:cxn>
                <a:cxn ang="0">
                  <a:pos x="414" y="193"/>
                </a:cxn>
                <a:cxn ang="0">
                  <a:pos x="416" y="168"/>
                </a:cxn>
              </a:cxnLst>
              <a:rect l="0" t="0" r="0" b="0"/>
              <a:pathLst>
                <a:path w="416" h="335">
                  <a:moveTo>
                    <a:pt x="416" y="168"/>
                  </a:moveTo>
                  <a:lnTo>
                    <a:pt x="415" y="158"/>
                  </a:lnTo>
                  <a:lnTo>
                    <a:pt x="415" y="150"/>
                  </a:lnTo>
                  <a:lnTo>
                    <a:pt x="414" y="142"/>
                  </a:lnTo>
                  <a:lnTo>
                    <a:pt x="411" y="134"/>
                  </a:lnTo>
                  <a:lnTo>
                    <a:pt x="409" y="125"/>
                  </a:lnTo>
                  <a:lnTo>
                    <a:pt x="406" y="117"/>
                  </a:lnTo>
                  <a:lnTo>
                    <a:pt x="403" y="110"/>
                  </a:lnTo>
                  <a:lnTo>
                    <a:pt x="400" y="102"/>
                  </a:lnTo>
                  <a:lnTo>
                    <a:pt x="395" y="94"/>
                  </a:lnTo>
                  <a:lnTo>
                    <a:pt x="391" y="87"/>
                  </a:lnTo>
                  <a:lnTo>
                    <a:pt x="386" y="80"/>
                  </a:lnTo>
                  <a:lnTo>
                    <a:pt x="381" y="74"/>
                  </a:lnTo>
                  <a:lnTo>
                    <a:pt x="374" y="67"/>
                  </a:lnTo>
                  <a:lnTo>
                    <a:pt x="368" y="61"/>
                  </a:lnTo>
                  <a:lnTo>
                    <a:pt x="361" y="54"/>
                  </a:lnTo>
                  <a:lnTo>
                    <a:pt x="355" y="48"/>
                  </a:lnTo>
                  <a:lnTo>
                    <a:pt x="347" y="43"/>
                  </a:lnTo>
                  <a:lnTo>
                    <a:pt x="340" y="38"/>
                  </a:lnTo>
                  <a:lnTo>
                    <a:pt x="332" y="33"/>
                  </a:lnTo>
                  <a:lnTo>
                    <a:pt x="323" y="28"/>
                  </a:lnTo>
                  <a:lnTo>
                    <a:pt x="316" y="23"/>
                  </a:lnTo>
                  <a:lnTo>
                    <a:pt x="307" y="19"/>
                  </a:lnTo>
                  <a:lnTo>
                    <a:pt x="298" y="16"/>
                  </a:lnTo>
                  <a:lnTo>
                    <a:pt x="289" y="12"/>
                  </a:lnTo>
                  <a:lnTo>
                    <a:pt x="279" y="9"/>
                  </a:lnTo>
                  <a:lnTo>
                    <a:pt x="270" y="7"/>
                  </a:lnTo>
                  <a:lnTo>
                    <a:pt x="260" y="5"/>
                  </a:lnTo>
                  <a:lnTo>
                    <a:pt x="249" y="3"/>
                  </a:lnTo>
                  <a:lnTo>
                    <a:pt x="239" y="1"/>
                  </a:lnTo>
                  <a:lnTo>
                    <a:pt x="229" y="0"/>
                  </a:lnTo>
                  <a:lnTo>
                    <a:pt x="219" y="0"/>
                  </a:lnTo>
                  <a:lnTo>
                    <a:pt x="208" y="0"/>
                  </a:lnTo>
                  <a:lnTo>
                    <a:pt x="197" y="0"/>
                  </a:lnTo>
                  <a:lnTo>
                    <a:pt x="186" y="0"/>
                  </a:lnTo>
                  <a:lnTo>
                    <a:pt x="176" y="1"/>
                  </a:lnTo>
                  <a:lnTo>
                    <a:pt x="166" y="3"/>
                  </a:lnTo>
                  <a:lnTo>
                    <a:pt x="155" y="5"/>
                  </a:lnTo>
                  <a:lnTo>
                    <a:pt x="146" y="7"/>
                  </a:lnTo>
                  <a:lnTo>
                    <a:pt x="136" y="9"/>
                  </a:lnTo>
                  <a:lnTo>
                    <a:pt x="127" y="12"/>
                  </a:lnTo>
                  <a:lnTo>
                    <a:pt x="117" y="16"/>
                  </a:lnTo>
                  <a:lnTo>
                    <a:pt x="108" y="19"/>
                  </a:lnTo>
                  <a:lnTo>
                    <a:pt x="99" y="23"/>
                  </a:lnTo>
                  <a:lnTo>
                    <a:pt x="92" y="28"/>
                  </a:lnTo>
                  <a:lnTo>
                    <a:pt x="83" y="33"/>
                  </a:lnTo>
                  <a:lnTo>
                    <a:pt x="75" y="38"/>
                  </a:lnTo>
                  <a:lnTo>
                    <a:pt x="68" y="43"/>
                  </a:lnTo>
                  <a:lnTo>
                    <a:pt x="61" y="48"/>
                  </a:lnTo>
                  <a:lnTo>
                    <a:pt x="54" y="54"/>
                  </a:lnTo>
                  <a:lnTo>
                    <a:pt x="47" y="61"/>
                  </a:lnTo>
                  <a:lnTo>
                    <a:pt x="41" y="67"/>
                  </a:lnTo>
                  <a:lnTo>
                    <a:pt x="36" y="74"/>
                  </a:lnTo>
                  <a:lnTo>
                    <a:pt x="29" y="80"/>
                  </a:lnTo>
                  <a:lnTo>
                    <a:pt x="24" y="87"/>
                  </a:lnTo>
                  <a:lnTo>
                    <a:pt x="20" y="94"/>
                  </a:lnTo>
                  <a:lnTo>
                    <a:pt x="17" y="102"/>
                  </a:lnTo>
                  <a:lnTo>
                    <a:pt x="13" y="110"/>
                  </a:lnTo>
                  <a:lnTo>
                    <a:pt x="9" y="117"/>
                  </a:lnTo>
                  <a:lnTo>
                    <a:pt x="6" y="125"/>
                  </a:lnTo>
                  <a:lnTo>
                    <a:pt x="4" y="134"/>
                  </a:lnTo>
                  <a:lnTo>
                    <a:pt x="3" y="142"/>
                  </a:lnTo>
                  <a:lnTo>
                    <a:pt x="1" y="150"/>
                  </a:lnTo>
                  <a:lnTo>
                    <a:pt x="0" y="158"/>
                  </a:lnTo>
                  <a:lnTo>
                    <a:pt x="0" y="168"/>
                  </a:lnTo>
                  <a:lnTo>
                    <a:pt x="0" y="176"/>
                  </a:lnTo>
                  <a:lnTo>
                    <a:pt x="1" y="185"/>
                  </a:lnTo>
                  <a:lnTo>
                    <a:pt x="3" y="193"/>
                  </a:lnTo>
                  <a:lnTo>
                    <a:pt x="4" y="202"/>
                  </a:lnTo>
                  <a:lnTo>
                    <a:pt x="6" y="210"/>
                  </a:lnTo>
                  <a:lnTo>
                    <a:pt x="9" y="217"/>
                  </a:lnTo>
                  <a:lnTo>
                    <a:pt x="13" y="225"/>
                  </a:lnTo>
                  <a:lnTo>
                    <a:pt x="17" y="232"/>
                  </a:lnTo>
                  <a:lnTo>
                    <a:pt x="20" y="241"/>
                  </a:lnTo>
                  <a:lnTo>
                    <a:pt x="24" y="248"/>
                  </a:lnTo>
                  <a:lnTo>
                    <a:pt x="29" y="255"/>
                  </a:lnTo>
                  <a:lnTo>
                    <a:pt x="36" y="261"/>
                  </a:lnTo>
                  <a:lnTo>
                    <a:pt x="41" y="269"/>
                  </a:lnTo>
                  <a:lnTo>
                    <a:pt x="47" y="275"/>
                  </a:lnTo>
                  <a:lnTo>
                    <a:pt x="54" y="281"/>
                  </a:lnTo>
                  <a:lnTo>
                    <a:pt x="61" y="286"/>
                  </a:lnTo>
                  <a:lnTo>
                    <a:pt x="68" y="292"/>
                  </a:lnTo>
                  <a:lnTo>
                    <a:pt x="75" y="297"/>
                  </a:lnTo>
                  <a:lnTo>
                    <a:pt x="83" y="302"/>
                  </a:lnTo>
                  <a:lnTo>
                    <a:pt x="92" y="307"/>
                  </a:lnTo>
                  <a:lnTo>
                    <a:pt x="99" y="312"/>
                  </a:lnTo>
                  <a:lnTo>
                    <a:pt x="108" y="316"/>
                  </a:lnTo>
                  <a:lnTo>
                    <a:pt x="117" y="319"/>
                  </a:lnTo>
                  <a:lnTo>
                    <a:pt x="127" y="322"/>
                  </a:lnTo>
                  <a:lnTo>
                    <a:pt x="136" y="325"/>
                  </a:lnTo>
                  <a:lnTo>
                    <a:pt x="146" y="328"/>
                  </a:lnTo>
                  <a:lnTo>
                    <a:pt x="155" y="330"/>
                  </a:lnTo>
                  <a:lnTo>
                    <a:pt x="166" y="332"/>
                  </a:lnTo>
                  <a:lnTo>
                    <a:pt x="176" y="333"/>
                  </a:lnTo>
                  <a:lnTo>
                    <a:pt x="186" y="334"/>
                  </a:lnTo>
                  <a:lnTo>
                    <a:pt x="197" y="335"/>
                  </a:lnTo>
                  <a:lnTo>
                    <a:pt x="208" y="335"/>
                  </a:lnTo>
                  <a:lnTo>
                    <a:pt x="219" y="335"/>
                  </a:lnTo>
                  <a:lnTo>
                    <a:pt x="229" y="334"/>
                  </a:lnTo>
                  <a:lnTo>
                    <a:pt x="239" y="333"/>
                  </a:lnTo>
                  <a:lnTo>
                    <a:pt x="249" y="332"/>
                  </a:lnTo>
                  <a:lnTo>
                    <a:pt x="260" y="330"/>
                  </a:lnTo>
                  <a:lnTo>
                    <a:pt x="270" y="328"/>
                  </a:lnTo>
                  <a:lnTo>
                    <a:pt x="279" y="325"/>
                  </a:lnTo>
                  <a:lnTo>
                    <a:pt x="289" y="322"/>
                  </a:lnTo>
                  <a:lnTo>
                    <a:pt x="298" y="319"/>
                  </a:lnTo>
                  <a:lnTo>
                    <a:pt x="307" y="316"/>
                  </a:lnTo>
                  <a:lnTo>
                    <a:pt x="316" y="312"/>
                  </a:lnTo>
                  <a:lnTo>
                    <a:pt x="323" y="307"/>
                  </a:lnTo>
                  <a:lnTo>
                    <a:pt x="332" y="302"/>
                  </a:lnTo>
                  <a:lnTo>
                    <a:pt x="340" y="297"/>
                  </a:lnTo>
                  <a:lnTo>
                    <a:pt x="347" y="292"/>
                  </a:lnTo>
                  <a:lnTo>
                    <a:pt x="355" y="286"/>
                  </a:lnTo>
                  <a:lnTo>
                    <a:pt x="361" y="281"/>
                  </a:lnTo>
                  <a:lnTo>
                    <a:pt x="368" y="275"/>
                  </a:lnTo>
                  <a:lnTo>
                    <a:pt x="374" y="269"/>
                  </a:lnTo>
                  <a:lnTo>
                    <a:pt x="381" y="261"/>
                  </a:lnTo>
                  <a:lnTo>
                    <a:pt x="386" y="255"/>
                  </a:lnTo>
                  <a:lnTo>
                    <a:pt x="391" y="248"/>
                  </a:lnTo>
                  <a:lnTo>
                    <a:pt x="395" y="241"/>
                  </a:lnTo>
                  <a:lnTo>
                    <a:pt x="400" y="232"/>
                  </a:lnTo>
                  <a:lnTo>
                    <a:pt x="403" y="225"/>
                  </a:lnTo>
                  <a:lnTo>
                    <a:pt x="406" y="217"/>
                  </a:lnTo>
                  <a:lnTo>
                    <a:pt x="409" y="210"/>
                  </a:lnTo>
                  <a:lnTo>
                    <a:pt x="411" y="202"/>
                  </a:lnTo>
                  <a:lnTo>
                    <a:pt x="414" y="193"/>
                  </a:lnTo>
                  <a:lnTo>
                    <a:pt x="415" y="185"/>
                  </a:lnTo>
                  <a:lnTo>
                    <a:pt x="415" y="176"/>
                  </a:lnTo>
                  <a:lnTo>
                    <a:pt x="416" y="16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5" name="Rectangle 154"/>
            <p:cNvSpPr/>
            <p:nvPr/>
          </p:nvSpPr>
          <p:spPr>
            <a:xfrm>
              <a:off x="1712" y="1008"/>
              <a:ext cx="10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10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426" name="Rectangle 155"/>
            <p:cNvSpPr/>
            <p:nvPr/>
          </p:nvSpPr>
          <p:spPr>
            <a:xfrm>
              <a:off x="1180" y="1079"/>
              <a:ext cx="20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中断</a:t>
              </a:r>
              <a:endParaRPr lang="zh-CN" altLang="en-US" sz="16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427" name="Line 156"/>
            <p:cNvSpPr/>
            <p:nvPr/>
          </p:nvSpPr>
          <p:spPr>
            <a:xfrm flipH="1">
              <a:off x="3647" y="1053"/>
              <a:ext cx="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428" name="Freeform 157"/>
            <p:cNvSpPr/>
            <p:nvPr/>
          </p:nvSpPr>
          <p:spPr>
            <a:xfrm>
              <a:off x="3598" y="1041"/>
              <a:ext cx="54" cy="24"/>
            </a:xfrm>
            <a:custGeom>
              <a:avLst/>
              <a:gdLst/>
              <a:ahLst/>
              <a:cxnLst>
                <a:cxn ang="0">
                  <a:pos x="161" y="87"/>
                </a:cxn>
                <a:cxn ang="0">
                  <a:pos x="0" y="44"/>
                </a:cxn>
                <a:cxn ang="0">
                  <a:pos x="161" y="0"/>
                </a:cxn>
                <a:cxn ang="0">
                  <a:pos x="161" y="87"/>
                </a:cxn>
              </a:cxnLst>
              <a:rect l="0" t="0" r="0" b="0"/>
              <a:pathLst>
                <a:path w="161" h="87">
                  <a:moveTo>
                    <a:pt x="161" y="87"/>
                  </a:moveTo>
                  <a:lnTo>
                    <a:pt x="0" y="44"/>
                  </a:lnTo>
                  <a:lnTo>
                    <a:pt x="161" y="0"/>
                  </a:lnTo>
                  <a:lnTo>
                    <a:pt x="161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9" name="Line 158"/>
            <p:cNvSpPr/>
            <p:nvPr/>
          </p:nvSpPr>
          <p:spPr>
            <a:xfrm flipH="1">
              <a:off x="527" y="1103"/>
              <a:ext cx="51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430" name="Freeform 159"/>
            <p:cNvSpPr/>
            <p:nvPr/>
          </p:nvSpPr>
          <p:spPr>
            <a:xfrm>
              <a:off x="1029" y="1094"/>
              <a:ext cx="27" cy="1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36"/>
                </a:cxn>
                <a:cxn ang="0">
                  <a:pos x="1" y="39"/>
                </a:cxn>
                <a:cxn ang="0">
                  <a:pos x="1" y="42"/>
                </a:cxn>
                <a:cxn ang="0">
                  <a:pos x="2" y="45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11" y="55"/>
                </a:cxn>
                <a:cxn ang="0">
                  <a:pos x="17" y="59"/>
                </a:cxn>
                <a:cxn ang="0">
                  <a:pos x="21" y="62"/>
                </a:cxn>
                <a:cxn ang="0">
                  <a:pos x="24" y="63"/>
                </a:cxn>
                <a:cxn ang="0">
                  <a:pos x="28" y="64"/>
                </a:cxn>
                <a:cxn ang="0">
                  <a:pos x="31" y="65"/>
                </a:cxn>
                <a:cxn ang="0">
                  <a:pos x="35" y="65"/>
                </a:cxn>
                <a:cxn ang="0">
                  <a:pos x="40" y="65"/>
                </a:cxn>
                <a:cxn ang="0">
                  <a:pos x="44" y="65"/>
                </a:cxn>
                <a:cxn ang="0">
                  <a:pos x="48" y="65"/>
                </a:cxn>
                <a:cxn ang="0">
                  <a:pos x="52" y="64"/>
                </a:cxn>
                <a:cxn ang="0">
                  <a:pos x="56" y="63"/>
                </a:cxn>
                <a:cxn ang="0">
                  <a:pos x="59" y="62"/>
                </a:cxn>
                <a:cxn ang="0">
                  <a:pos x="62" y="59"/>
                </a:cxn>
                <a:cxn ang="0">
                  <a:pos x="68" y="55"/>
                </a:cxn>
                <a:cxn ang="0">
                  <a:pos x="73" y="50"/>
                </a:cxn>
                <a:cxn ang="0">
                  <a:pos x="75" y="48"/>
                </a:cxn>
                <a:cxn ang="0">
                  <a:pos x="77" y="45"/>
                </a:cxn>
                <a:cxn ang="0">
                  <a:pos x="79" y="42"/>
                </a:cxn>
                <a:cxn ang="0">
                  <a:pos x="79" y="39"/>
                </a:cxn>
                <a:cxn ang="0">
                  <a:pos x="80" y="36"/>
                </a:cxn>
                <a:cxn ang="0">
                  <a:pos x="80" y="33"/>
                </a:cxn>
                <a:cxn ang="0">
                  <a:pos x="80" y="30"/>
                </a:cxn>
                <a:cxn ang="0">
                  <a:pos x="79" y="27"/>
                </a:cxn>
                <a:cxn ang="0">
                  <a:pos x="79" y="23"/>
                </a:cxn>
                <a:cxn ang="0">
                  <a:pos x="77" y="20"/>
                </a:cxn>
                <a:cxn ang="0">
                  <a:pos x="75" y="17"/>
                </a:cxn>
                <a:cxn ang="0">
                  <a:pos x="73" y="14"/>
                </a:cxn>
                <a:cxn ang="0">
                  <a:pos x="68" y="10"/>
                </a:cxn>
                <a:cxn ang="0">
                  <a:pos x="62" y="6"/>
                </a:cxn>
                <a:cxn ang="0">
                  <a:pos x="59" y="4"/>
                </a:cxn>
                <a:cxn ang="0">
                  <a:pos x="56" y="3"/>
                </a:cxn>
                <a:cxn ang="0">
                  <a:pos x="52" y="2"/>
                </a:cxn>
                <a:cxn ang="0">
                  <a:pos x="48" y="1"/>
                </a:cxn>
                <a:cxn ang="0">
                  <a:pos x="44" y="1"/>
                </a:cxn>
                <a:cxn ang="0">
                  <a:pos x="40" y="0"/>
                </a:cxn>
                <a:cxn ang="0">
                  <a:pos x="35" y="1"/>
                </a:cxn>
                <a:cxn ang="0">
                  <a:pos x="31" y="1"/>
                </a:cxn>
                <a:cxn ang="0">
                  <a:pos x="28" y="2"/>
                </a:cxn>
                <a:cxn ang="0">
                  <a:pos x="24" y="3"/>
                </a:cxn>
                <a:cxn ang="0">
                  <a:pos x="21" y="4"/>
                </a:cxn>
                <a:cxn ang="0">
                  <a:pos x="17" y="6"/>
                </a:cxn>
                <a:cxn ang="0">
                  <a:pos x="11" y="10"/>
                </a:cxn>
                <a:cxn ang="0">
                  <a:pos x="6" y="14"/>
                </a:cxn>
                <a:cxn ang="0">
                  <a:pos x="5" y="17"/>
                </a:cxn>
                <a:cxn ang="0">
                  <a:pos x="2" y="20"/>
                </a:cxn>
                <a:cxn ang="0">
                  <a:pos x="1" y="23"/>
                </a:cxn>
                <a:cxn ang="0">
                  <a:pos x="1" y="27"/>
                </a:cxn>
                <a:cxn ang="0">
                  <a:pos x="0" y="30"/>
                </a:cxn>
                <a:cxn ang="0">
                  <a:pos x="0" y="33"/>
                </a:cxn>
              </a:cxnLst>
              <a:rect l="0" t="0" r="0" b="0"/>
              <a:pathLst>
                <a:path w="80" h="65">
                  <a:moveTo>
                    <a:pt x="0" y="33"/>
                  </a:moveTo>
                  <a:lnTo>
                    <a:pt x="0" y="36"/>
                  </a:lnTo>
                  <a:lnTo>
                    <a:pt x="1" y="39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1" y="55"/>
                  </a:lnTo>
                  <a:lnTo>
                    <a:pt x="17" y="59"/>
                  </a:lnTo>
                  <a:lnTo>
                    <a:pt x="21" y="62"/>
                  </a:lnTo>
                  <a:lnTo>
                    <a:pt x="24" y="63"/>
                  </a:lnTo>
                  <a:lnTo>
                    <a:pt x="28" y="64"/>
                  </a:lnTo>
                  <a:lnTo>
                    <a:pt x="31" y="65"/>
                  </a:lnTo>
                  <a:lnTo>
                    <a:pt x="35" y="65"/>
                  </a:lnTo>
                  <a:lnTo>
                    <a:pt x="40" y="65"/>
                  </a:lnTo>
                  <a:lnTo>
                    <a:pt x="44" y="65"/>
                  </a:lnTo>
                  <a:lnTo>
                    <a:pt x="48" y="65"/>
                  </a:lnTo>
                  <a:lnTo>
                    <a:pt x="52" y="64"/>
                  </a:lnTo>
                  <a:lnTo>
                    <a:pt x="56" y="63"/>
                  </a:lnTo>
                  <a:lnTo>
                    <a:pt x="59" y="62"/>
                  </a:lnTo>
                  <a:lnTo>
                    <a:pt x="62" y="59"/>
                  </a:lnTo>
                  <a:lnTo>
                    <a:pt x="68" y="55"/>
                  </a:lnTo>
                  <a:lnTo>
                    <a:pt x="73" y="50"/>
                  </a:lnTo>
                  <a:lnTo>
                    <a:pt x="75" y="48"/>
                  </a:lnTo>
                  <a:lnTo>
                    <a:pt x="77" y="45"/>
                  </a:lnTo>
                  <a:lnTo>
                    <a:pt x="79" y="42"/>
                  </a:lnTo>
                  <a:lnTo>
                    <a:pt x="79" y="39"/>
                  </a:lnTo>
                  <a:lnTo>
                    <a:pt x="80" y="36"/>
                  </a:lnTo>
                  <a:lnTo>
                    <a:pt x="80" y="33"/>
                  </a:lnTo>
                  <a:lnTo>
                    <a:pt x="80" y="30"/>
                  </a:lnTo>
                  <a:lnTo>
                    <a:pt x="79" y="27"/>
                  </a:lnTo>
                  <a:lnTo>
                    <a:pt x="79" y="23"/>
                  </a:lnTo>
                  <a:lnTo>
                    <a:pt x="77" y="20"/>
                  </a:lnTo>
                  <a:lnTo>
                    <a:pt x="75" y="17"/>
                  </a:lnTo>
                  <a:lnTo>
                    <a:pt x="73" y="14"/>
                  </a:lnTo>
                  <a:lnTo>
                    <a:pt x="68" y="10"/>
                  </a:lnTo>
                  <a:lnTo>
                    <a:pt x="62" y="6"/>
                  </a:lnTo>
                  <a:lnTo>
                    <a:pt x="59" y="4"/>
                  </a:lnTo>
                  <a:lnTo>
                    <a:pt x="56" y="3"/>
                  </a:lnTo>
                  <a:lnTo>
                    <a:pt x="52" y="2"/>
                  </a:lnTo>
                  <a:lnTo>
                    <a:pt x="48" y="1"/>
                  </a:lnTo>
                  <a:lnTo>
                    <a:pt x="44" y="1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2"/>
                  </a:lnTo>
                  <a:lnTo>
                    <a:pt x="24" y="3"/>
                  </a:lnTo>
                  <a:lnTo>
                    <a:pt x="21" y="4"/>
                  </a:lnTo>
                  <a:lnTo>
                    <a:pt x="17" y="6"/>
                  </a:lnTo>
                  <a:lnTo>
                    <a:pt x="11" y="10"/>
                  </a:lnTo>
                  <a:lnTo>
                    <a:pt x="6" y="14"/>
                  </a:lnTo>
                  <a:lnTo>
                    <a:pt x="5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1" name="Rectangle 160"/>
            <p:cNvSpPr/>
            <p:nvPr/>
          </p:nvSpPr>
          <p:spPr>
            <a:xfrm>
              <a:off x="2437" y="3057"/>
              <a:ext cx="1232" cy="1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图7.30 程序中断方式基本接口</a:t>
              </a:r>
              <a:endParaRPr lang="zh-CN" altLang="en-US" sz="1400" b="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54432" name="Line 161"/>
            <p:cNvSpPr/>
            <p:nvPr/>
          </p:nvSpPr>
          <p:spPr>
            <a:xfrm>
              <a:off x="1976" y="2637"/>
              <a:ext cx="10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433" name="Line 162"/>
            <p:cNvSpPr/>
            <p:nvPr/>
          </p:nvSpPr>
          <p:spPr>
            <a:xfrm>
              <a:off x="3504" y="828"/>
              <a:ext cx="7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4434" name="Line 163"/>
            <p:cNvSpPr/>
            <p:nvPr/>
          </p:nvSpPr>
          <p:spPr>
            <a:xfrm>
              <a:off x="3504" y="828"/>
              <a:ext cx="0" cy="8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4435" name="Group 164"/>
            <p:cNvGrpSpPr/>
            <p:nvPr/>
          </p:nvGrpSpPr>
          <p:grpSpPr>
            <a:xfrm>
              <a:off x="1409" y="898"/>
              <a:ext cx="2264" cy="666"/>
              <a:chOff x="1409" y="898"/>
              <a:chExt cx="2264" cy="666"/>
            </a:xfrm>
          </p:grpSpPr>
          <p:sp>
            <p:nvSpPr>
              <p:cNvPr id="54436" name="Freeform 165"/>
              <p:cNvSpPr/>
              <p:nvPr/>
            </p:nvSpPr>
            <p:spPr>
              <a:xfrm>
                <a:off x="2902" y="1056"/>
                <a:ext cx="771" cy="206"/>
              </a:xfrm>
              <a:custGeom>
                <a:avLst/>
                <a:gdLst/>
                <a:ahLst/>
                <a:cxnLst>
                  <a:cxn ang="0">
                    <a:pos x="0" y="725"/>
                  </a:cxn>
                  <a:cxn ang="0">
                    <a:pos x="2312" y="725"/>
                  </a:cxn>
                  <a:cxn ang="0">
                    <a:pos x="2312" y="0"/>
                  </a:cxn>
                  <a:cxn ang="0">
                    <a:pos x="2051" y="0"/>
                  </a:cxn>
                </a:cxnLst>
                <a:rect l="0" t="0" r="0" b="0"/>
                <a:pathLst>
                  <a:path w="2312" h="725">
                    <a:moveTo>
                      <a:pt x="0" y="725"/>
                    </a:moveTo>
                    <a:lnTo>
                      <a:pt x="2312" y="725"/>
                    </a:lnTo>
                    <a:lnTo>
                      <a:pt x="2312" y="0"/>
                    </a:lnTo>
                    <a:lnTo>
                      <a:pt x="2051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7" name="Freeform 166"/>
              <p:cNvSpPr/>
              <p:nvPr/>
            </p:nvSpPr>
            <p:spPr>
              <a:xfrm>
                <a:off x="1409" y="898"/>
                <a:ext cx="1532" cy="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78" y="0"/>
                  </a:cxn>
                  <a:cxn ang="0">
                    <a:pos x="4478" y="2306"/>
                  </a:cxn>
                  <a:cxn ang="0">
                    <a:pos x="4595" y="2306"/>
                  </a:cxn>
                </a:cxnLst>
                <a:rect l="0" t="0" r="0" b="0"/>
                <a:pathLst>
                  <a:path w="4595" h="2306">
                    <a:moveTo>
                      <a:pt x="0" y="0"/>
                    </a:moveTo>
                    <a:lnTo>
                      <a:pt x="4478" y="0"/>
                    </a:lnTo>
                    <a:lnTo>
                      <a:pt x="4478" y="2306"/>
                    </a:lnTo>
                    <a:lnTo>
                      <a:pt x="4595" y="230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38" name="Freeform 167"/>
              <p:cNvSpPr/>
              <p:nvPr/>
            </p:nvSpPr>
            <p:spPr>
              <a:xfrm>
                <a:off x="2937" y="1539"/>
                <a:ext cx="53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0" y="43"/>
                  </a:cxn>
                  <a:cxn ang="0">
                    <a:pos x="0" y="86"/>
                  </a:cxn>
                  <a:cxn ang="0">
                    <a:pos x="0" y="0"/>
                  </a:cxn>
                </a:cxnLst>
                <a:rect l="0" t="0" r="0" b="0"/>
                <a:pathLst>
                  <a:path w="160" h="86">
                    <a:moveTo>
                      <a:pt x="0" y="0"/>
                    </a:moveTo>
                    <a:lnTo>
                      <a:pt x="160" y="43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439" name="Freeform 168"/>
            <p:cNvSpPr/>
            <p:nvPr/>
          </p:nvSpPr>
          <p:spPr>
            <a:xfrm>
              <a:off x="3598" y="1041"/>
              <a:ext cx="54" cy="24"/>
            </a:xfrm>
            <a:custGeom>
              <a:avLst/>
              <a:gdLst/>
              <a:ahLst/>
              <a:cxnLst>
                <a:cxn ang="0">
                  <a:pos x="161" y="87"/>
                </a:cxn>
                <a:cxn ang="0">
                  <a:pos x="0" y="44"/>
                </a:cxn>
                <a:cxn ang="0">
                  <a:pos x="161" y="0"/>
                </a:cxn>
                <a:cxn ang="0">
                  <a:pos x="161" y="87"/>
                </a:cxn>
              </a:cxnLst>
              <a:rect l="0" t="0" r="0" b="0"/>
              <a:pathLst>
                <a:path w="161" h="87">
                  <a:moveTo>
                    <a:pt x="161" y="87"/>
                  </a:moveTo>
                  <a:lnTo>
                    <a:pt x="0" y="44"/>
                  </a:lnTo>
                  <a:lnTo>
                    <a:pt x="161" y="0"/>
                  </a:lnTo>
                  <a:lnTo>
                    <a:pt x="161" y="87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440" name="Rectangle 169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930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2800" b="1" dirty="0">
                <a:solidFill>
                  <a:srgbClr val="990099"/>
                </a:solidFill>
              </a:rPr>
              <a:t>程序中断方式的基本接口 </a:t>
            </a:r>
          </a:p>
        </p:txBody>
      </p:sp>
      <p:sp>
        <p:nvSpPr>
          <p:cNvPr id="2" name="文本框 1">
            <a:hlinkClick r:id="rId3" action="ppaction://hlinkfile"/>
          </p:cNvPr>
          <p:cNvSpPr txBox="1"/>
          <p:nvPr/>
        </p:nvSpPr>
        <p:spPr>
          <a:xfrm>
            <a:off x="423545" y="6188710"/>
            <a:ext cx="1659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8.6.swf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4"/>
          <p:cNvSpPr>
            <a:spLocks noGrp="1"/>
          </p:cNvSpPr>
          <p:nvPr>
            <p:ph type="title" idx="4294967295"/>
          </p:nvPr>
        </p:nvSpPr>
        <p:spPr>
          <a:xfrm>
            <a:off x="1350963" y="0"/>
            <a:ext cx="7793037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程序中断处理过程</a:t>
            </a:r>
            <a:r>
              <a:rPr lang="zh-CN" altLang="en-US" sz="3200" b="1" dirty="0"/>
              <a:t> </a:t>
            </a:r>
          </a:p>
        </p:txBody>
      </p:sp>
      <p:sp>
        <p:nvSpPr>
          <p:cNvPr id="76802" name="Rectangle 5"/>
          <p:cNvSpPr/>
          <p:nvPr/>
        </p:nvSpPr>
        <p:spPr>
          <a:xfrm>
            <a:off x="838200" y="1447800"/>
            <a:ext cx="6705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266700"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（1）中断源的中断请求</a:t>
            </a:r>
            <a:endParaRPr lang="zh-CN" altLang="en-US" i="0" u="none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6"/>
          <p:cNvSpPr/>
          <p:nvPr/>
        </p:nvSpPr>
        <p:spPr>
          <a:xfrm>
            <a:off x="3995738" y="2276475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en-US" altLang="zh-CN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中断响应周期</a:t>
            </a:r>
            <a:r>
              <a:rPr lang="en-US" altLang="zh-CN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6804" name="Rectangle 7"/>
          <p:cNvSpPr/>
          <p:nvPr/>
        </p:nvSpPr>
        <p:spPr>
          <a:xfrm>
            <a:off x="1116013" y="2276475"/>
            <a:ext cx="47513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）中断响应</a:t>
            </a:r>
          </a:p>
        </p:txBody>
      </p:sp>
      <p:sp>
        <p:nvSpPr>
          <p:cNvPr id="76805" name="Rectangle 8"/>
          <p:cNvSpPr/>
          <p:nvPr/>
        </p:nvSpPr>
        <p:spPr>
          <a:xfrm>
            <a:off x="1116013" y="3213100"/>
            <a:ext cx="27352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）中断处理</a:t>
            </a:r>
          </a:p>
        </p:txBody>
      </p:sp>
      <p:sp>
        <p:nvSpPr>
          <p:cNvPr id="76806" name="Rectangle 9"/>
          <p:cNvSpPr/>
          <p:nvPr/>
        </p:nvSpPr>
        <p:spPr>
          <a:xfrm>
            <a:off x="1187450" y="414972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）中断返回</a:t>
            </a:r>
            <a:endParaRPr lang="zh-CN" altLang="en-US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65" y="277495"/>
            <a:ext cx="6285865" cy="5864860"/>
          </a:xfrm>
          <a:prstGeom prst="rect">
            <a:avLst/>
          </a:prstGeom>
        </p:spPr>
      </p:pic>
      <p:sp>
        <p:nvSpPr>
          <p:cNvPr id="3" name="文本框 2">
            <a:hlinkClick r:id="rId4" action="ppaction://hlinkfile"/>
          </p:cNvPr>
          <p:cNvSpPr txBox="1"/>
          <p:nvPr/>
        </p:nvSpPr>
        <p:spPr>
          <a:xfrm>
            <a:off x="2153285" y="6296660"/>
            <a:ext cx="1647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8.5.swf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/>
          <p:nvPr/>
        </p:nvSpPr>
        <p:spPr>
          <a:xfrm>
            <a:off x="279400" y="306705"/>
            <a:ext cx="7470775" cy="53403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【问题】CPU响应中断应具备哪些条件？</a:t>
            </a:r>
          </a:p>
        </p:txBody>
      </p:sp>
      <p:sp>
        <p:nvSpPr>
          <p:cNvPr id="2" name="Rectangle 2"/>
          <p:cNvSpPr/>
          <p:nvPr>
            <p:custDataLst>
              <p:tags r:id="rId1"/>
            </p:custDataLst>
          </p:nvPr>
        </p:nvSpPr>
        <p:spPr>
          <a:xfrm>
            <a:off x="279400" y="1183640"/>
            <a:ext cx="8526145" cy="363601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答：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（a）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CPU内部设置的中断屏蔽触发器必须是开放的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（b）外设有中断请求时，中断请求触发器必须处于“1”状态，保持中断请求信号。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（c）外设（接口）中断允许触发器必须为“1”，这样才能把外设中断请求送至CPU。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（d）上述三个条件具备时，CPU在现行指令结束的最后一个状态周期响应中断。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40"/>
          <p:cNvSpPr/>
          <p:nvPr/>
        </p:nvSpPr>
        <p:spPr>
          <a:xfrm>
            <a:off x="493713" y="3355975"/>
            <a:ext cx="7772400" cy="83099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中断源的中断请求信号通过同一根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“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中断请求总线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”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传送给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CPU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。</a:t>
            </a:r>
            <a:endParaRPr lang="zh-CN" altLang="en-US" sz="2400" i="0" u="none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89090" name="Rectangle 41"/>
          <p:cNvSpPr/>
          <p:nvPr/>
        </p:nvSpPr>
        <p:spPr>
          <a:xfrm>
            <a:off x="1255713" y="5260975"/>
            <a:ext cx="7162800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     b. 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通过中断查询指令发送中断应答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INTA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信号，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将靠近 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的请求中断的设备码放到地址线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上，以得到服务。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9091" name="Rectangle 42"/>
          <p:cNvSpPr/>
          <p:nvPr/>
        </p:nvSpPr>
        <p:spPr>
          <a:xfrm>
            <a:off x="1027113" y="4194175"/>
            <a:ext cx="7145337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latin typeface="Times New Roman" panose="02020603050405020304" pitchFamily="18" charset="0"/>
              </a:rPr>
              <a:t>如何识别中断源？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a. 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借助程序查询请求中断的中断源</a:t>
            </a:r>
            <a:endParaRPr lang="zh-CN" altLang="en-US" sz="240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9092" name="Group 56"/>
          <p:cNvGrpSpPr/>
          <p:nvPr/>
        </p:nvGrpSpPr>
        <p:grpSpPr>
          <a:xfrm>
            <a:off x="1403350" y="1052513"/>
            <a:ext cx="5791200" cy="2546350"/>
            <a:chOff x="912" y="336"/>
            <a:chExt cx="3648" cy="1604"/>
          </a:xfrm>
        </p:grpSpPr>
        <p:sp>
          <p:nvSpPr>
            <p:cNvPr id="89093" name="Rectangle 5"/>
            <p:cNvSpPr/>
            <p:nvPr/>
          </p:nvSpPr>
          <p:spPr>
            <a:xfrm>
              <a:off x="912" y="449"/>
              <a:ext cx="500" cy="1229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en-US" altLang="zh-CN" sz="14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800" i="0" u="none" dirty="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89094" name="Rectangle 7"/>
            <p:cNvSpPr/>
            <p:nvPr/>
          </p:nvSpPr>
          <p:spPr>
            <a:xfrm>
              <a:off x="1998" y="1010"/>
              <a:ext cx="597" cy="422"/>
            </a:xfrm>
            <a:prstGeom prst="rect">
              <a:avLst/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中断源 1</a:t>
              </a:r>
            </a:p>
          </p:txBody>
        </p:sp>
        <p:sp>
          <p:nvSpPr>
            <p:cNvPr id="89095" name="Line 11"/>
            <p:cNvSpPr/>
            <p:nvPr/>
          </p:nvSpPr>
          <p:spPr>
            <a:xfrm flipH="1">
              <a:off x="1412" y="561"/>
              <a:ext cx="314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096" name="Line 12"/>
            <p:cNvSpPr/>
            <p:nvPr/>
          </p:nvSpPr>
          <p:spPr>
            <a:xfrm flipV="1">
              <a:off x="3038" y="561"/>
              <a:ext cx="2" cy="4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9097" name="Line 13"/>
            <p:cNvSpPr/>
            <p:nvPr/>
          </p:nvSpPr>
          <p:spPr>
            <a:xfrm flipV="1">
              <a:off x="2287" y="561"/>
              <a:ext cx="1" cy="4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9098" name="Line 15"/>
            <p:cNvSpPr/>
            <p:nvPr/>
          </p:nvSpPr>
          <p:spPr>
            <a:xfrm>
              <a:off x="4415" y="1234"/>
              <a:ext cx="1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099" name="Line 16"/>
            <p:cNvSpPr/>
            <p:nvPr/>
          </p:nvSpPr>
          <p:spPr>
            <a:xfrm flipH="1" flipV="1">
              <a:off x="4176" y="561"/>
              <a:ext cx="2" cy="4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9100" name="Rectangle 17"/>
            <p:cNvSpPr/>
            <p:nvPr/>
          </p:nvSpPr>
          <p:spPr>
            <a:xfrm>
              <a:off x="2160" y="1632"/>
              <a:ext cx="1502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89101" name="Rectangle 20"/>
            <p:cNvSpPr/>
            <p:nvPr/>
          </p:nvSpPr>
          <p:spPr>
            <a:xfrm>
              <a:off x="1401" y="972"/>
              <a:ext cx="531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89102" name="Rectangle 21"/>
            <p:cNvSpPr/>
            <p:nvPr/>
          </p:nvSpPr>
          <p:spPr>
            <a:xfrm>
              <a:off x="1455" y="336"/>
              <a:ext cx="617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INTR</a:t>
              </a:r>
            </a:p>
          </p:txBody>
        </p:sp>
        <p:sp>
          <p:nvSpPr>
            <p:cNvPr id="89103" name="Rectangle 27"/>
            <p:cNvSpPr/>
            <p:nvPr/>
          </p:nvSpPr>
          <p:spPr>
            <a:xfrm flipV="1">
              <a:off x="3360" y="1056"/>
              <a:ext cx="428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9104" name="Line 32"/>
            <p:cNvSpPr/>
            <p:nvPr/>
          </p:nvSpPr>
          <p:spPr>
            <a:xfrm>
              <a:off x="1537" y="336"/>
              <a:ext cx="25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105" name="Line 33"/>
            <p:cNvSpPr/>
            <p:nvPr/>
          </p:nvSpPr>
          <p:spPr>
            <a:xfrm flipH="1">
              <a:off x="1412" y="561"/>
              <a:ext cx="16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9106" name="Rectangle 44"/>
            <p:cNvSpPr/>
            <p:nvPr/>
          </p:nvSpPr>
          <p:spPr>
            <a:xfrm>
              <a:off x="3936" y="1008"/>
              <a:ext cx="597" cy="422"/>
            </a:xfrm>
            <a:prstGeom prst="rect">
              <a:avLst/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中断源 </a:t>
              </a:r>
              <a:r>
                <a:rPr lang="en-US" altLang="zh-CN" sz="1400" i="0" u="none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9107" name="Rectangle 45"/>
            <p:cNvSpPr/>
            <p:nvPr/>
          </p:nvSpPr>
          <p:spPr>
            <a:xfrm>
              <a:off x="2812" y="1010"/>
              <a:ext cx="597" cy="422"/>
            </a:xfrm>
            <a:prstGeom prst="rect">
              <a:avLst/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中断源 2</a:t>
              </a:r>
            </a:p>
          </p:txBody>
        </p:sp>
        <p:sp>
          <p:nvSpPr>
            <p:cNvPr id="89108" name="Line 47"/>
            <p:cNvSpPr/>
            <p:nvPr/>
          </p:nvSpPr>
          <p:spPr>
            <a:xfrm>
              <a:off x="1401" y="1202"/>
              <a:ext cx="59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109" name="Line 48"/>
            <p:cNvSpPr/>
            <p:nvPr/>
          </p:nvSpPr>
          <p:spPr>
            <a:xfrm>
              <a:off x="2595" y="1202"/>
              <a:ext cx="21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110" name="Line 53"/>
            <p:cNvSpPr/>
            <p:nvPr/>
          </p:nvSpPr>
          <p:spPr>
            <a:xfrm>
              <a:off x="3792" y="1200"/>
              <a:ext cx="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9111" name="Line 54"/>
            <p:cNvSpPr/>
            <p:nvPr/>
          </p:nvSpPr>
          <p:spPr>
            <a:xfrm>
              <a:off x="3408" y="1200"/>
              <a:ext cx="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9112" name="Rectangle 5"/>
          <p:cNvSpPr/>
          <p:nvPr/>
        </p:nvSpPr>
        <p:spPr>
          <a:xfrm>
            <a:off x="2124075" y="260350"/>
            <a:ext cx="4114800" cy="655638"/>
          </a:xfrm>
          <a:prstGeom prst="rect">
            <a:avLst/>
          </a:prstGeom>
          <a:noFill/>
          <a:ln w="9525">
            <a:noFill/>
          </a:ln>
        </p:spPr>
        <p:txBody>
          <a:bodyPr tIns="152352" bIns="76176" anchor="t">
            <a:spAutoFit/>
          </a:bodyPr>
          <a:lstStyle/>
          <a:p>
            <a:pPr algn="ctr"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单线中断请求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"/>
          <p:cNvPicPr>
            <a:picLocks noChangeAspect="1"/>
          </p:cNvPicPr>
          <p:nvPr/>
        </p:nvPicPr>
        <p:blipFill>
          <a:blip r:embed="rId3"/>
          <a:srcRect l="977" t="14844" b="5696"/>
          <a:stretch>
            <a:fillRect/>
          </a:stretch>
        </p:blipFill>
        <p:spPr>
          <a:xfrm>
            <a:off x="0" y="333375"/>
            <a:ext cx="8929688" cy="5732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hlinkClick r:id="rId4" action="ppaction://hlinkfile"/>
          </p:cNvPr>
          <p:cNvSpPr txBox="1"/>
          <p:nvPr/>
        </p:nvSpPr>
        <p:spPr>
          <a:xfrm>
            <a:off x="1887855" y="625221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8.7.swf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4"/>
          <p:cNvPicPr>
            <a:picLocks noChangeAspect="1"/>
          </p:cNvPicPr>
          <p:nvPr/>
        </p:nvPicPr>
        <p:blipFill>
          <a:blip r:embed="rId3"/>
          <a:srcRect l="8867" t="4427" r="7266" b="11409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hlinkClick r:id="rId4" action="ppaction://hlinkfile"/>
          </p:cNvPr>
          <p:cNvSpPr txBox="1"/>
          <p:nvPr/>
        </p:nvSpPr>
        <p:spPr>
          <a:xfrm>
            <a:off x="2312035" y="588962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8.8.swf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7" name="Group 43"/>
          <p:cNvGrpSpPr/>
          <p:nvPr/>
        </p:nvGrpSpPr>
        <p:grpSpPr>
          <a:xfrm>
            <a:off x="395288" y="476250"/>
            <a:ext cx="8496300" cy="3452813"/>
            <a:chOff x="576" y="303"/>
            <a:chExt cx="4788" cy="2194"/>
          </a:xfrm>
        </p:grpSpPr>
        <p:sp>
          <p:nvSpPr>
            <p:cNvPr id="91138" name="Rectangle 7"/>
            <p:cNvSpPr/>
            <p:nvPr/>
          </p:nvSpPr>
          <p:spPr>
            <a:xfrm>
              <a:off x="576" y="769"/>
              <a:ext cx="528" cy="1248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1139" name="Rectangle 8"/>
            <p:cNvSpPr/>
            <p:nvPr/>
          </p:nvSpPr>
          <p:spPr>
            <a:xfrm>
              <a:off x="1584" y="769"/>
              <a:ext cx="480" cy="1248"/>
            </a:xfrm>
            <a:prstGeom prst="rect">
              <a:avLst/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1140" name="Line 9"/>
            <p:cNvSpPr/>
            <p:nvPr/>
          </p:nvSpPr>
          <p:spPr>
            <a:xfrm flipH="1">
              <a:off x="1104" y="1009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41" name="Line 10"/>
            <p:cNvSpPr/>
            <p:nvPr/>
          </p:nvSpPr>
          <p:spPr>
            <a:xfrm flipH="1">
              <a:off x="1104" y="1729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42" name="Rectangle 11"/>
            <p:cNvSpPr/>
            <p:nvPr/>
          </p:nvSpPr>
          <p:spPr>
            <a:xfrm>
              <a:off x="2688" y="2065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1143" name="Rectangle 12"/>
            <p:cNvSpPr/>
            <p:nvPr/>
          </p:nvSpPr>
          <p:spPr>
            <a:xfrm>
              <a:off x="4464" y="2065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1144" name="Rectangle 13"/>
            <p:cNvSpPr/>
            <p:nvPr/>
          </p:nvSpPr>
          <p:spPr>
            <a:xfrm>
              <a:off x="3600" y="2065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1145" name="Line 14"/>
            <p:cNvSpPr/>
            <p:nvPr/>
          </p:nvSpPr>
          <p:spPr>
            <a:xfrm flipV="1">
              <a:off x="4896" y="865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46" name="Line 15"/>
            <p:cNvSpPr/>
            <p:nvPr/>
          </p:nvSpPr>
          <p:spPr>
            <a:xfrm flipH="1">
              <a:off x="2064" y="865"/>
              <a:ext cx="28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47" name="Line 16"/>
            <p:cNvSpPr/>
            <p:nvPr/>
          </p:nvSpPr>
          <p:spPr>
            <a:xfrm>
              <a:off x="2064" y="1105"/>
              <a:ext cx="24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48" name="Line 17"/>
            <p:cNvSpPr/>
            <p:nvPr/>
          </p:nvSpPr>
          <p:spPr>
            <a:xfrm>
              <a:off x="4560" y="1105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49" name="Line 18"/>
            <p:cNvSpPr/>
            <p:nvPr/>
          </p:nvSpPr>
          <p:spPr>
            <a:xfrm flipV="1">
              <a:off x="3936" y="1297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0" name="Line 19"/>
            <p:cNvSpPr/>
            <p:nvPr/>
          </p:nvSpPr>
          <p:spPr>
            <a:xfrm flipH="1">
              <a:off x="2064" y="1297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51" name="Line 20"/>
            <p:cNvSpPr/>
            <p:nvPr/>
          </p:nvSpPr>
          <p:spPr>
            <a:xfrm>
              <a:off x="2064" y="1537"/>
              <a:ext cx="16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2" name="Line 21"/>
            <p:cNvSpPr/>
            <p:nvPr/>
          </p:nvSpPr>
          <p:spPr>
            <a:xfrm>
              <a:off x="3696" y="1537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53" name="Line 22"/>
            <p:cNvSpPr/>
            <p:nvPr/>
          </p:nvSpPr>
          <p:spPr>
            <a:xfrm flipV="1">
              <a:off x="3072" y="1729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4" name="Line 23"/>
            <p:cNvSpPr/>
            <p:nvPr/>
          </p:nvSpPr>
          <p:spPr>
            <a:xfrm flipH="1">
              <a:off x="2064" y="1729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55" name="Line 24"/>
            <p:cNvSpPr/>
            <p:nvPr/>
          </p:nvSpPr>
          <p:spPr>
            <a:xfrm flipV="1">
              <a:off x="2832" y="1921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6" name="Line 25"/>
            <p:cNvSpPr/>
            <p:nvPr/>
          </p:nvSpPr>
          <p:spPr>
            <a:xfrm flipH="1">
              <a:off x="2064" y="1921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7" name="Text Box 26"/>
            <p:cNvSpPr txBox="1"/>
            <p:nvPr/>
          </p:nvSpPr>
          <p:spPr>
            <a:xfrm>
              <a:off x="576" y="1168"/>
              <a:ext cx="5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i="0" u="none" dirty="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91158" name="Text Box 27"/>
            <p:cNvSpPr txBox="1"/>
            <p:nvPr/>
          </p:nvSpPr>
          <p:spPr>
            <a:xfrm>
              <a:off x="576" y="1777"/>
              <a:ext cx="51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1800" i="0" u="none" dirty="0">
                  <a:latin typeface="Times New Roman" panose="02020603050405020304" pitchFamily="18" charset="0"/>
                </a:rPr>
                <a:t>INVEC</a:t>
              </a:r>
            </a:p>
          </p:txBody>
        </p:sp>
        <p:sp>
          <p:nvSpPr>
            <p:cNvPr id="91159" name="Text Box 28"/>
            <p:cNvSpPr txBox="1"/>
            <p:nvPr/>
          </p:nvSpPr>
          <p:spPr>
            <a:xfrm>
              <a:off x="624" y="721"/>
              <a:ext cx="42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1800" i="0" u="none" dirty="0">
                  <a:latin typeface="Times New Roman" panose="02020603050405020304" pitchFamily="18" charset="0"/>
                </a:rPr>
                <a:t>INTR</a:t>
              </a:r>
            </a:p>
          </p:txBody>
        </p:sp>
        <p:sp>
          <p:nvSpPr>
            <p:cNvPr id="91160" name="Text Box 29"/>
            <p:cNvSpPr txBox="1"/>
            <p:nvPr/>
          </p:nvSpPr>
          <p:spPr>
            <a:xfrm>
              <a:off x="2784" y="2065"/>
              <a:ext cx="363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#0</a:t>
              </a:r>
            </a:p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91161" name="Text Box 30"/>
            <p:cNvSpPr txBox="1"/>
            <p:nvPr/>
          </p:nvSpPr>
          <p:spPr>
            <a:xfrm>
              <a:off x="3696" y="2065"/>
              <a:ext cx="404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#1</a:t>
              </a:r>
            </a:p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91162" name="Text Box 31"/>
            <p:cNvSpPr txBox="1"/>
            <p:nvPr/>
          </p:nvSpPr>
          <p:spPr>
            <a:xfrm>
              <a:off x="4560" y="2065"/>
              <a:ext cx="363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#2</a:t>
              </a:r>
            </a:p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91163" name="Text Box 32"/>
            <p:cNvSpPr txBox="1"/>
            <p:nvPr/>
          </p:nvSpPr>
          <p:spPr>
            <a:xfrm>
              <a:off x="3120" y="1873"/>
              <a:ext cx="46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1800" i="0" u="none" dirty="0">
                  <a:latin typeface="Times New Roman" panose="02020603050405020304" pitchFamily="18" charset="0"/>
                </a:rPr>
                <a:t>INTR</a:t>
              </a:r>
              <a:r>
                <a:rPr lang="en-US" altLang="zh-CN" sz="1800" i="0" u="none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1164" name="Text Box 33"/>
            <p:cNvSpPr txBox="1"/>
            <p:nvPr/>
          </p:nvSpPr>
          <p:spPr>
            <a:xfrm>
              <a:off x="3936" y="1873"/>
              <a:ext cx="50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1800" i="0" u="none" dirty="0">
                  <a:latin typeface="Times New Roman" panose="02020603050405020304" pitchFamily="18" charset="0"/>
                </a:rPr>
                <a:t>INTR</a:t>
              </a:r>
              <a:r>
                <a:rPr lang="en-US" altLang="zh-CN" sz="1800" i="0" u="none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1165" name="Text Box 34"/>
            <p:cNvSpPr txBox="1"/>
            <p:nvPr/>
          </p:nvSpPr>
          <p:spPr>
            <a:xfrm>
              <a:off x="4896" y="1873"/>
              <a:ext cx="46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1800" i="0" u="none" dirty="0">
                  <a:latin typeface="Times New Roman" panose="02020603050405020304" pitchFamily="18" charset="0"/>
                </a:rPr>
                <a:t>INTR</a:t>
              </a:r>
              <a:r>
                <a:rPr lang="en-US" altLang="zh-CN" sz="1800" i="0" u="none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166" name="Text Box 35"/>
            <p:cNvSpPr txBox="1"/>
            <p:nvPr/>
          </p:nvSpPr>
          <p:spPr>
            <a:xfrm>
              <a:off x="2054" y="889"/>
              <a:ext cx="46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1800" i="0" u="none" dirty="0">
                  <a:latin typeface="Times New Roman" panose="02020603050405020304" pitchFamily="18" charset="0"/>
                </a:rPr>
                <a:t>INTA</a:t>
              </a:r>
              <a:r>
                <a:rPr lang="en-US" altLang="zh-CN" sz="1800" i="0" u="none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167" name="Text Box 36"/>
            <p:cNvSpPr txBox="1"/>
            <p:nvPr/>
          </p:nvSpPr>
          <p:spPr>
            <a:xfrm>
              <a:off x="2064" y="1297"/>
              <a:ext cx="46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1800" i="0" u="none" dirty="0">
                  <a:latin typeface="Times New Roman" panose="02020603050405020304" pitchFamily="18" charset="0"/>
                </a:rPr>
                <a:t>INTA</a:t>
              </a:r>
              <a:r>
                <a:rPr lang="en-US" altLang="zh-CN" sz="1800" i="0" u="none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1168" name="Text Box 37"/>
            <p:cNvSpPr txBox="1"/>
            <p:nvPr/>
          </p:nvSpPr>
          <p:spPr>
            <a:xfrm>
              <a:off x="2064" y="1729"/>
              <a:ext cx="46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1800" i="0" u="none" dirty="0">
                  <a:latin typeface="Times New Roman" panose="02020603050405020304" pitchFamily="18" charset="0"/>
                </a:rPr>
                <a:t>INTA</a:t>
              </a:r>
              <a:r>
                <a:rPr lang="en-US" altLang="zh-CN" sz="1800" i="0" u="none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1169" name="Text Box 38"/>
            <p:cNvSpPr txBox="1"/>
            <p:nvPr/>
          </p:nvSpPr>
          <p:spPr>
            <a:xfrm>
              <a:off x="1680" y="1009"/>
              <a:ext cx="234" cy="7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判</a:t>
              </a:r>
            </a:p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优</a:t>
              </a:r>
            </a:p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逻</a:t>
              </a:r>
            </a:p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辑</a:t>
              </a:r>
            </a:p>
          </p:txBody>
        </p:sp>
        <p:sp>
          <p:nvSpPr>
            <p:cNvPr id="91170" name="Text Box 39"/>
            <p:cNvSpPr txBox="1"/>
            <p:nvPr/>
          </p:nvSpPr>
          <p:spPr>
            <a:xfrm>
              <a:off x="2160" y="303"/>
              <a:ext cx="137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i="0" u="none" dirty="0">
                  <a:latin typeface="Times New Roman" panose="02020603050405020304" pitchFamily="18" charset="0"/>
                </a:rPr>
                <a:t>独立中断请求</a:t>
              </a:r>
            </a:p>
          </p:txBody>
        </p:sp>
      </p:grpSp>
      <p:sp>
        <p:nvSpPr>
          <p:cNvPr id="91171" name="Text Box 40"/>
          <p:cNvSpPr txBox="1"/>
          <p:nvPr/>
        </p:nvSpPr>
        <p:spPr>
          <a:xfrm>
            <a:off x="609600" y="4572000"/>
            <a:ext cx="8210550" cy="1260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i="0" u="none" dirty="0">
                <a:latin typeface="Tahoma" panose="020B0604030504040204" pitchFamily="34" charset="0"/>
              </a:rPr>
              <a:t>    每一个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I/O</a:t>
            </a:r>
            <a:r>
              <a:rPr lang="zh-CN" altLang="en-US" sz="2400" i="0" u="none" dirty="0">
                <a:latin typeface="Tahoma" panose="020B0604030504040204" pitchFamily="34" charset="0"/>
              </a:rPr>
              <a:t>设备有独立的中断请求线，通过自身的请求线</a:t>
            </a:r>
          </a:p>
          <a:p>
            <a:r>
              <a:rPr lang="en-US" altLang="zh-CN" sz="2400" i="0" u="none" dirty="0">
                <a:latin typeface="Times New Roman" panose="02020603050405020304" pitchFamily="18" charset="0"/>
              </a:rPr>
              <a:t>INTR</a:t>
            </a:r>
            <a:r>
              <a:rPr lang="en-US" altLang="zh-CN" sz="2400" i="0" u="none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请求中断；由判优逻辑发出中断应答信号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INTA</a:t>
            </a:r>
            <a:r>
              <a:rPr lang="en-US" altLang="zh-CN" sz="2400" i="0" u="none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，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使申请中断的优先设备得到服务。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8" y="284163"/>
            <a:ext cx="8893175" cy="6237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hlinkClick r:id="rId4" action="ppaction://hlinkfile"/>
          </p:cNvPr>
          <p:cNvSpPr txBox="1"/>
          <p:nvPr/>
        </p:nvSpPr>
        <p:spPr>
          <a:xfrm>
            <a:off x="120650" y="13652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8.10.swf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5" name="Group 69"/>
          <p:cNvGrpSpPr/>
          <p:nvPr/>
        </p:nvGrpSpPr>
        <p:grpSpPr>
          <a:xfrm>
            <a:off x="395288" y="188913"/>
            <a:ext cx="8153400" cy="4578350"/>
            <a:chOff x="240" y="114"/>
            <a:chExt cx="5136" cy="2884"/>
          </a:xfrm>
        </p:grpSpPr>
        <p:sp>
          <p:nvSpPr>
            <p:cNvPr id="93186" name="Rectangle 5"/>
            <p:cNvSpPr/>
            <p:nvPr/>
          </p:nvSpPr>
          <p:spPr>
            <a:xfrm>
              <a:off x="240" y="170"/>
              <a:ext cx="726" cy="229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b="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3200" i="0" u="none" dirty="0">
                  <a:latin typeface="Times New Roman" panose="02020603050405020304" pitchFamily="18" charset="0"/>
                </a:rPr>
                <a:t> 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en-US" altLang="zh-CN" sz="32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3200" i="0" u="none" dirty="0">
                  <a:latin typeface="Times New Roman" panose="02020603050405020304" pitchFamily="18" charset="0"/>
                </a:rPr>
                <a:t>CPU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en-US" altLang="zh-CN" sz="60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93187" name="Rectangle 6"/>
            <p:cNvSpPr/>
            <p:nvPr/>
          </p:nvSpPr>
          <p:spPr>
            <a:xfrm>
              <a:off x="1754" y="1132"/>
              <a:ext cx="630" cy="371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中断源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2-1</a:t>
              </a:r>
            </a:p>
          </p:txBody>
        </p:sp>
        <p:sp>
          <p:nvSpPr>
            <p:cNvPr id="93188" name="Rectangle 7"/>
            <p:cNvSpPr/>
            <p:nvPr/>
          </p:nvSpPr>
          <p:spPr>
            <a:xfrm>
              <a:off x="3014" y="466"/>
              <a:ext cx="630" cy="369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中断源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1-2</a:t>
              </a:r>
            </a:p>
          </p:txBody>
        </p:sp>
        <p:sp>
          <p:nvSpPr>
            <p:cNvPr id="93189" name="Rectangle 8"/>
            <p:cNvSpPr/>
            <p:nvPr/>
          </p:nvSpPr>
          <p:spPr>
            <a:xfrm>
              <a:off x="1754" y="466"/>
              <a:ext cx="630" cy="370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中断源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1-1</a:t>
              </a:r>
            </a:p>
          </p:txBody>
        </p:sp>
        <p:sp>
          <p:nvSpPr>
            <p:cNvPr id="93190" name="Rectangle 9"/>
            <p:cNvSpPr/>
            <p:nvPr/>
          </p:nvSpPr>
          <p:spPr>
            <a:xfrm>
              <a:off x="4589" y="466"/>
              <a:ext cx="630" cy="36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中断源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1-</a:t>
              </a:r>
              <a:r>
                <a:rPr lang="en-US" altLang="zh-CN" sz="1400" b="0" i="0" u="none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3191" name="Rectangle 10"/>
            <p:cNvSpPr/>
            <p:nvPr/>
          </p:nvSpPr>
          <p:spPr>
            <a:xfrm>
              <a:off x="1754" y="2095"/>
              <a:ext cx="630" cy="367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中断源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m-1</a:t>
              </a:r>
            </a:p>
          </p:txBody>
        </p:sp>
        <p:sp>
          <p:nvSpPr>
            <p:cNvPr id="93192" name="Rectangle 11"/>
            <p:cNvSpPr/>
            <p:nvPr/>
          </p:nvSpPr>
          <p:spPr>
            <a:xfrm>
              <a:off x="4589" y="2095"/>
              <a:ext cx="630" cy="367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中断源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m-n</a:t>
              </a:r>
            </a:p>
          </p:txBody>
        </p:sp>
        <p:sp>
          <p:nvSpPr>
            <p:cNvPr id="93193" name="Rectangle 12"/>
            <p:cNvSpPr/>
            <p:nvPr/>
          </p:nvSpPr>
          <p:spPr>
            <a:xfrm>
              <a:off x="3014" y="2095"/>
              <a:ext cx="630" cy="36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中断源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m-2</a:t>
              </a:r>
            </a:p>
          </p:txBody>
        </p:sp>
        <p:sp>
          <p:nvSpPr>
            <p:cNvPr id="93194" name="Rectangle 13"/>
            <p:cNvSpPr/>
            <p:nvPr/>
          </p:nvSpPr>
          <p:spPr>
            <a:xfrm>
              <a:off x="4589" y="1132"/>
              <a:ext cx="630" cy="370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中断源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2-</a:t>
              </a:r>
              <a:r>
                <a:rPr lang="en-US" altLang="zh-CN" sz="1400" b="0" i="0" u="none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3195" name="Rectangle 14"/>
            <p:cNvSpPr/>
            <p:nvPr/>
          </p:nvSpPr>
          <p:spPr>
            <a:xfrm>
              <a:off x="3014" y="1132"/>
              <a:ext cx="630" cy="370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中断源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2-2</a:t>
              </a:r>
            </a:p>
          </p:txBody>
        </p:sp>
        <p:sp>
          <p:nvSpPr>
            <p:cNvPr id="93196" name="Line 15"/>
            <p:cNvSpPr/>
            <p:nvPr/>
          </p:nvSpPr>
          <p:spPr>
            <a:xfrm flipH="1">
              <a:off x="966" y="318"/>
              <a:ext cx="441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197" name="Line 16"/>
            <p:cNvSpPr/>
            <p:nvPr/>
          </p:nvSpPr>
          <p:spPr>
            <a:xfrm flipV="1">
              <a:off x="2069" y="318"/>
              <a:ext cx="0" cy="1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198" name="Line 17"/>
            <p:cNvSpPr/>
            <p:nvPr/>
          </p:nvSpPr>
          <p:spPr>
            <a:xfrm flipV="1">
              <a:off x="3329" y="318"/>
              <a:ext cx="0" cy="1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199" name="Line 18"/>
            <p:cNvSpPr/>
            <p:nvPr/>
          </p:nvSpPr>
          <p:spPr>
            <a:xfrm flipV="1">
              <a:off x="4904" y="318"/>
              <a:ext cx="0" cy="1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00" name="Line 19"/>
            <p:cNvSpPr/>
            <p:nvPr/>
          </p:nvSpPr>
          <p:spPr>
            <a:xfrm flipH="1">
              <a:off x="966" y="985"/>
              <a:ext cx="441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201" name="Line 20"/>
            <p:cNvSpPr/>
            <p:nvPr/>
          </p:nvSpPr>
          <p:spPr>
            <a:xfrm flipV="1">
              <a:off x="2069" y="985"/>
              <a:ext cx="0" cy="14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02" name="Line 21"/>
            <p:cNvSpPr/>
            <p:nvPr/>
          </p:nvSpPr>
          <p:spPr>
            <a:xfrm flipV="1">
              <a:off x="3329" y="985"/>
              <a:ext cx="0" cy="14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03" name="Line 22"/>
            <p:cNvSpPr/>
            <p:nvPr/>
          </p:nvSpPr>
          <p:spPr>
            <a:xfrm flipV="1">
              <a:off x="4904" y="985"/>
              <a:ext cx="0" cy="14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04" name="Line 23"/>
            <p:cNvSpPr/>
            <p:nvPr/>
          </p:nvSpPr>
          <p:spPr>
            <a:xfrm flipH="1">
              <a:off x="966" y="1947"/>
              <a:ext cx="441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205" name="Line 24"/>
            <p:cNvSpPr/>
            <p:nvPr/>
          </p:nvSpPr>
          <p:spPr>
            <a:xfrm flipV="1">
              <a:off x="2069" y="1947"/>
              <a:ext cx="0" cy="1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06" name="Line 25"/>
            <p:cNvSpPr/>
            <p:nvPr/>
          </p:nvSpPr>
          <p:spPr>
            <a:xfrm flipV="1">
              <a:off x="3329" y="1947"/>
              <a:ext cx="0" cy="1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07" name="Line 26"/>
            <p:cNvSpPr/>
            <p:nvPr/>
          </p:nvSpPr>
          <p:spPr>
            <a:xfrm flipV="1">
              <a:off x="4904" y="1947"/>
              <a:ext cx="1" cy="1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08" name="Line 27"/>
            <p:cNvSpPr/>
            <p:nvPr/>
          </p:nvSpPr>
          <p:spPr>
            <a:xfrm>
              <a:off x="2384" y="1280"/>
              <a:ext cx="63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09" name="Line 28"/>
            <p:cNvSpPr/>
            <p:nvPr/>
          </p:nvSpPr>
          <p:spPr>
            <a:xfrm>
              <a:off x="1754" y="2613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10" name="Rectangle 29"/>
            <p:cNvSpPr/>
            <p:nvPr/>
          </p:nvSpPr>
          <p:spPr>
            <a:xfrm>
              <a:off x="1806" y="2527"/>
              <a:ext cx="1996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93211" name="Line 30"/>
            <p:cNvSpPr/>
            <p:nvPr/>
          </p:nvSpPr>
          <p:spPr>
            <a:xfrm flipV="1">
              <a:off x="966" y="170"/>
              <a:ext cx="0" cy="1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12" name="Line 31"/>
            <p:cNvSpPr/>
            <p:nvPr/>
          </p:nvSpPr>
          <p:spPr>
            <a:xfrm>
              <a:off x="809" y="170"/>
              <a:ext cx="15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13" name="Line 32"/>
            <p:cNvSpPr/>
            <p:nvPr/>
          </p:nvSpPr>
          <p:spPr>
            <a:xfrm flipV="1">
              <a:off x="966" y="762"/>
              <a:ext cx="0" cy="4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14" name="Rectangle 33"/>
            <p:cNvSpPr/>
            <p:nvPr/>
          </p:nvSpPr>
          <p:spPr>
            <a:xfrm>
              <a:off x="1056" y="114"/>
              <a:ext cx="630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INTR1</a:t>
              </a:r>
            </a:p>
          </p:txBody>
        </p:sp>
        <p:sp>
          <p:nvSpPr>
            <p:cNvPr id="93215" name="Rectangle 34"/>
            <p:cNvSpPr/>
            <p:nvPr/>
          </p:nvSpPr>
          <p:spPr>
            <a:xfrm>
              <a:off x="1050" y="393"/>
              <a:ext cx="630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INTA1</a:t>
              </a:r>
            </a:p>
          </p:txBody>
        </p:sp>
        <p:sp>
          <p:nvSpPr>
            <p:cNvPr id="93216" name="Rectangle 35"/>
            <p:cNvSpPr/>
            <p:nvPr/>
          </p:nvSpPr>
          <p:spPr>
            <a:xfrm>
              <a:off x="1050" y="762"/>
              <a:ext cx="630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INTR2</a:t>
              </a:r>
            </a:p>
          </p:txBody>
        </p:sp>
        <p:sp>
          <p:nvSpPr>
            <p:cNvPr id="93217" name="Rectangle 36"/>
            <p:cNvSpPr/>
            <p:nvPr/>
          </p:nvSpPr>
          <p:spPr>
            <a:xfrm>
              <a:off x="1050" y="1058"/>
              <a:ext cx="630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INTA2</a:t>
              </a:r>
            </a:p>
          </p:txBody>
        </p:sp>
        <p:sp>
          <p:nvSpPr>
            <p:cNvPr id="93218" name="Rectangle 37"/>
            <p:cNvSpPr/>
            <p:nvPr/>
          </p:nvSpPr>
          <p:spPr>
            <a:xfrm>
              <a:off x="1036" y="1746"/>
              <a:ext cx="788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INTRM</a:t>
              </a:r>
            </a:p>
          </p:txBody>
        </p:sp>
        <p:sp>
          <p:nvSpPr>
            <p:cNvPr id="93219" name="Rectangle 38"/>
            <p:cNvSpPr/>
            <p:nvPr/>
          </p:nvSpPr>
          <p:spPr>
            <a:xfrm>
              <a:off x="1036" y="2021"/>
              <a:ext cx="788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INTAM</a:t>
              </a:r>
            </a:p>
          </p:txBody>
        </p:sp>
        <p:sp>
          <p:nvSpPr>
            <p:cNvPr id="93220" name="Line 39"/>
            <p:cNvSpPr/>
            <p:nvPr/>
          </p:nvSpPr>
          <p:spPr>
            <a:xfrm>
              <a:off x="1124" y="142"/>
              <a:ext cx="31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21" name="Line 40"/>
            <p:cNvSpPr/>
            <p:nvPr/>
          </p:nvSpPr>
          <p:spPr>
            <a:xfrm>
              <a:off x="1124" y="985"/>
              <a:ext cx="31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22" name="Line 41"/>
            <p:cNvSpPr/>
            <p:nvPr/>
          </p:nvSpPr>
          <p:spPr>
            <a:xfrm>
              <a:off x="1124" y="786"/>
              <a:ext cx="31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23" name="Rectangle 42"/>
            <p:cNvSpPr/>
            <p:nvPr/>
          </p:nvSpPr>
          <p:spPr>
            <a:xfrm>
              <a:off x="1124" y="1503"/>
              <a:ext cx="472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93224" name="Line 43"/>
            <p:cNvSpPr/>
            <p:nvPr/>
          </p:nvSpPr>
          <p:spPr>
            <a:xfrm>
              <a:off x="1124" y="1763"/>
              <a:ext cx="31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25" name="Line 44"/>
            <p:cNvSpPr/>
            <p:nvPr/>
          </p:nvSpPr>
          <p:spPr>
            <a:xfrm>
              <a:off x="966" y="614"/>
              <a:ext cx="7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26" name="Line 45"/>
            <p:cNvSpPr/>
            <p:nvPr/>
          </p:nvSpPr>
          <p:spPr>
            <a:xfrm flipH="1">
              <a:off x="966" y="318"/>
              <a:ext cx="110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27" name="Line 46"/>
            <p:cNvSpPr/>
            <p:nvPr/>
          </p:nvSpPr>
          <p:spPr>
            <a:xfrm>
              <a:off x="2384" y="614"/>
              <a:ext cx="6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28" name="Line 47"/>
            <p:cNvSpPr/>
            <p:nvPr/>
          </p:nvSpPr>
          <p:spPr>
            <a:xfrm>
              <a:off x="966" y="1280"/>
              <a:ext cx="7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29" name="Line 48"/>
            <p:cNvSpPr/>
            <p:nvPr/>
          </p:nvSpPr>
          <p:spPr>
            <a:xfrm flipH="1">
              <a:off x="966" y="1947"/>
              <a:ext cx="9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30" name="Line 49"/>
            <p:cNvSpPr/>
            <p:nvPr/>
          </p:nvSpPr>
          <p:spPr>
            <a:xfrm>
              <a:off x="966" y="2243"/>
              <a:ext cx="7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31" name="Line 50"/>
            <p:cNvSpPr/>
            <p:nvPr/>
          </p:nvSpPr>
          <p:spPr>
            <a:xfrm>
              <a:off x="2384" y="2243"/>
              <a:ext cx="6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32" name="Line 51"/>
            <p:cNvSpPr/>
            <p:nvPr/>
          </p:nvSpPr>
          <p:spPr>
            <a:xfrm flipV="1">
              <a:off x="1754" y="2095"/>
              <a:ext cx="0" cy="22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33" name="Line 52"/>
            <p:cNvSpPr/>
            <p:nvPr/>
          </p:nvSpPr>
          <p:spPr>
            <a:xfrm flipV="1">
              <a:off x="966" y="170"/>
              <a:ext cx="0" cy="214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34" name="Line 53"/>
            <p:cNvSpPr/>
            <p:nvPr/>
          </p:nvSpPr>
          <p:spPr>
            <a:xfrm flipH="1">
              <a:off x="966" y="985"/>
              <a:ext cx="110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35" name="Line 54"/>
            <p:cNvSpPr/>
            <p:nvPr/>
          </p:nvSpPr>
          <p:spPr>
            <a:xfrm>
              <a:off x="3644" y="614"/>
              <a:ext cx="15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36" name="Line 55"/>
            <p:cNvSpPr/>
            <p:nvPr/>
          </p:nvSpPr>
          <p:spPr>
            <a:xfrm>
              <a:off x="3959" y="614"/>
              <a:ext cx="15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37" name="Line 56"/>
            <p:cNvSpPr/>
            <p:nvPr/>
          </p:nvSpPr>
          <p:spPr>
            <a:xfrm>
              <a:off x="4274" y="614"/>
              <a:ext cx="15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38" name="Line 57"/>
            <p:cNvSpPr/>
            <p:nvPr/>
          </p:nvSpPr>
          <p:spPr>
            <a:xfrm>
              <a:off x="4274" y="614"/>
              <a:ext cx="31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39" name="Line 58"/>
            <p:cNvSpPr/>
            <p:nvPr/>
          </p:nvSpPr>
          <p:spPr>
            <a:xfrm>
              <a:off x="3644" y="1280"/>
              <a:ext cx="15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40" name="Line 59"/>
            <p:cNvSpPr/>
            <p:nvPr/>
          </p:nvSpPr>
          <p:spPr>
            <a:xfrm>
              <a:off x="3959" y="1280"/>
              <a:ext cx="15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41" name="Line 60"/>
            <p:cNvSpPr/>
            <p:nvPr/>
          </p:nvSpPr>
          <p:spPr>
            <a:xfrm>
              <a:off x="4274" y="1280"/>
              <a:ext cx="31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42" name="Line 61"/>
            <p:cNvSpPr/>
            <p:nvPr/>
          </p:nvSpPr>
          <p:spPr>
            <a:xfrm>
              <a:off x="3644" y="2243"/>
              <a:ext cx="15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43" name="Line 62"/>
            <p:cNvSpPr/>
            <p:nvPr/>
          </p:nvSpPr>
          <p:spPr>
            <a:xfrm>
              <a:off x="3959" y="2243"/>
              <a:ext cx="15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44" name="Line 63"/>
            <p:cNvSpPr/>
            <p:nvPr/>
          </p:nvSpPr>
          <p:spPr>
            <a:xfrm>
              <a:off x="4274" y="2243"/>
              <a:ext cx="31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3245" name="Rectangle 64"/>
            <p:cNvSpPr/>
            <p:nvPr/>
          </p:nvSpPr>
          <p:spPr>
            <a:xfrm>
              <a:off x="1248" y="2736"/>
              <a:ext cx="346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  多线多级中断请求信号传递</a:t>
              </a:r>
              <a:r>
                <a:rPr lang="en-US" altLang="zh-CN" sz="1800" i="0" u="none" dirty="0">
                  <a:latin typeface="Times New Roman" panose="02020603050405020304" pitchFamily="18" charset="0"/>
                </a:rPr>
                <a:t>(</a:t>
              </a:r>
              <a:r>
                <a:rPr lang="zh-CN" altLang="zh-CN" sz="1800" i="0" u="none" dirty="0">
                  <a:latin typeface="Times New Roman" panose="02020603050405020304" pitchFamily="18" charset="0"/>
                </a:rPr>
                <a:t>单线</a:t>
              </a:r>
              <a:r>
                <a:rPr lang="en-US" altLang="zh-CN" sz="1800" i="0" u="none" dirty="0">
                  <a:latin typeface="Times New Roman" panose="02020603050405020304" pitchFamily="18" charset="0"/>
                </a:rPr>
                <a:t>+</a:t>
              </a:r>
              <a:r>
                <a:rPr lang="zh-CN" altLang="en-US" sz="1800" i="0" u="none" dirty="0">
                  <a:latin typeface="Times New Roman" panose="02020603050405020304" pitchFamily="18" charset="0"/>
                </a:rPr>
                <a:t>独立</a:t>
              </a:r>
              <a:r>
                <a:rPr lang="en-US" altLang="zh-CN" sz="1800" i="0" u="none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93246" name="Rectangle 65"/>
          <p:cNvSpPr/>
          <p:nvPr/>
        </p:nvSpPr>
        <p:spPr>
          <a:xfrm>
            <a:off x="971550" y="4724400"/>
            <a:ext cx="699135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en-US" altLang="zh-CN" sz="20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    a.</a:t>
            </a:r>
            <a:r>
              <a:rPr lang="zh-CN" altLang="en-US" sz="20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每组设备给予一根中断请求线，中断响应线以</a:t>
            </a:r>
            <a:r>
              <a:rPr lang="zh-CN" altLang="en-US" sz="2000" i="0" u="none" dirty="0">
                <a:solidFill>
                  <a:srgbClr val="0066FF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菊花链</a:t>
            </a:r>
            <a:r>
              <a:rPr lang="zh-CN" altLang="en-US" sz="20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方式连接本组设备。</a:t>
            </a:r>
            <a:endParaRPr lang="zh-CN" altLang="en-US" sz="2000" i="0" u="none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47" name="Rectangle 66"/>
          <p:cNvSpPr/>
          <p:nvPr/>
        </p:nvSpPr>
        <p:spPr>
          <a:xfrm>
            <a:off x="971550" y="5516563"/>
            <a:ext cx="77724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en-US" altLang="zh-CN" sz="2000" i="0" u="none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b.</a:t>
            </a:r>
            <a:r>
              <a:rPr lang="zh-CN" altLang="en-US" sz="2000" i="0" u="none" dirty="0">
                <a:solidFill>
                  <a:srgbClr val="0066FF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优先级别首先取决于行(主优先级)，而在同一行中，靠近</a:t>
            </a:r>
            <a:r>
              <a:rPr lang="en-US" altLang="zh-CN" sz="2000" i="0" u="none" dirty="0">
                <a:solidFill>
                  <a:srgbClr val="0066FF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CPU</a:t>
            </a:r>
            <a:r>
              <a:rPr lang="zh-CN" altLang="en-US" sz="2000" i="0" u="none" dirty="0">
                <a:solidFill>
                  <a:srgbClr val="0066FF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的设备具有较高的优先级。</a:t>
            </a:r>
            <a:endParaRPr lang="zh-CN" altLang="en-US" sz="2000" i="0" u="none" dirty="0">
              <a:solidFill>
                <a:srgbClr val="0066FF"/>
              </a:solidFill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/>
          <p:nvPr/>
        </p:nvSpPr>
        <p:spPr>
          <a:xfrm>
            <a:off x="323850" y="1125538"/>
            <a:ext cx="8153400" cy="4483100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</a:pPr>
            <a:r>
              <a:rPr lang="zh-CN" altLang="en-US" sz="3200" i="0" u="none" dirty="0">
                <a:latin typeface="Times New Roman" panose="02020603050405020304" pitchFamily="18" charset="0"/>
                <a:ea typeface="黑体" panose="02010609060101010101" pitchFamily="49" charset="-122"/>
              </a:rPr>
              <a:t>中断嵌套与中断屏蔽（多级中断）</a:t>
            </a:r>
            <a:endParaRPr lang="en-US" altLang="zh-CN" sz="3200" i="0" u="none" dirty="0"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50000"/>
              </a:spcBef>
              <a:buClrTx/>
              <a:buSzTx/>
            </a:pPr>
            <a:r>
              <a:rPr lang="zh-CN" altLang="en-US" sz="3200" u="none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中断嵌套</a:t>
            </a:r>
            <a:r>
              <a:rPr lang="zh-CN" altLang="en-US" sz="3200" i="0" u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是指</a:t>
            </a:r>
            <a:r>
              <a:rPr lang="en-US" altLang="zh-CN" sz="3200" i="0" u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3200" i="0" u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在执行某个中断处理程序的过程中允许再响应更高级别的中断请求，也称为</a:t>
            </a:r>
            <a:r>
              <a:rPr lang="zh-CN" altLang="en-US" sz="3200" u="none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多级中断</a:t>
            </a:r>
            <a:r>
              <a:rPr lang="zh-CN" altLang="en-US" sz="3200" i="0" u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。如果正在执行的中断处理程序中禁止再响应其他中断请求，就称为</a:t>
            </a:r>
            <a:r>
              <a:rPr lang="zh-CN" altLang="en-US" sz="3200" u="none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单级中断</a:t>
            </a:r>
            <a:r>
              <a:rPr lang="zh-CN" altLang="en-US" sz="3200" i="0" u="none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49" name="Group 2"/>
          <p:cNvGrpSpPr/>
          <p:nvPr/>
        </p:nvGrpSpPr>
        <p:grpSpPr>
          <a:xfrm>
            <a:off x="1042988" y="620713"/>
            <a:ext cx="6264275" cy="4098925"/>
            <a:chOff x="2841" y="1279"/>
            <a:chExt cx="4497" cy="3971"/>
          </a:xfrm>
        </p:grpSpPr>
        <p:sp>
          <p:nvSpPr>
            <p:cNvPr id="130050" name="Rectangle 3"/>
            <p:cNvSpPr/>
            <p:nvPr/>
          </p:nvSpPr>
          <p:spPr>
            <a:xfrm>
              <a:off x="2841" y="1969"/>
              <a:ext cx="915" cy="3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000" i="0" u="none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INTR C</a:t>
              </a:r>
            </a:p>
          </p:txBody>
        </p:sp>
        <p:sp>
          <p:nvSpPr>
            <p:cNvPr id="130051" name="Rectangle 4"/>
            <p:cNvSpPr/>
            <p:nvPr/>
          </p:nvSpPr>
          <p:spPr>
            <a:xfrm>
              <a:off x="3888" y="1309"/>
              <a:ext cx="705" cy="40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2000" i="0" u="none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程序</a:t>
              </a:r>
            </a:p>
          </p:txBody>
        </p:sp>
        <p:sp>
          <p:nvSpPr>
            <p:cNvPr id="130052" name="Rectangle 5"/>
            <p:cNvSpPr/>
            <p:nvPr/>
          </p:nvSpPr>
          <p:spPr>
            <a:xfrm>
              <a:off x="2853" y="2734"/>
              <a:ext cx="915" cy="3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000" i="0" u="none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INTR A</a:t>
              </a:r>
            </a:p>
          </p:txBody>
        </p:sp>
        <p:sp>
          <p:nvSpPr>
            <p:cNvPr id="130053" name="Rectangle 6"/>
            <p:cNvSpPr/>
            <p:nvPr/>
          </p:nvSpPr>
          <p:spPr>
            <a:xfrm>
              <a:off x="5613" y="1279"/>
              <a:ext cx="1395" cy="4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2000" i="0" u="none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中断处理程序</a:t>
              </a:r>
            </a:p>
          </p:txBody>
        </p:sp>
        <p:sp>
          <p:nvSpPr>
            <p:cNvPr id="130054" name="Rectangle 7"/>
            <p:cNvSpPr/>
            <p:nvPr/>
          </p:nvSpPr>
          <p:spPr>
            <a:xfrm>
              <a:off x="5418" y="1789"/>
              <a:ext cx="435" cy="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000" i="0" u="none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0055" name="Line 8"/>
            <p:cNvSpPr/>
            <p:nvPr/>
          </p:nvSpPr>
          <p:spPr>
            <a:xfrm>
              <a:off x="3753" y="2164"/>
              <a:ext cx="46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30056" name="Line 9"/>
            <p:cNvSpPr/>
            <p:nvPr/>
          </p:nvSpPr>
          <p:spPr>
            <a:xfrm>
              <a:off x="3768" y="2914"/>
              <a:ext cx="46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30057" name="Line 10"/>
            <p:cNvSpPr/>
            <p:nvPr/>
          </p:nvSpPr>
          <p:spPr>
            <a:xfrm>
              <a:off x="4233" y="1711"/>
              <a:ext cx="0" cy="4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30058" name="Line 11"/>
            <p:cNvSpPr/>
            <p:nvPr/>
          </p:nvSpPr>
          <p:spPr>
            <a:xfrm>
              <a:off x="4308" y="2179"/>
              <a:ext cx="12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30059" name="Rectangle 12"/>
            <p:cNvSpPr/>
            <p:nvPr/>
          </p:nvSpPr>
          <p:spPr>
            <a:xfrm>
              <a:off x="6723" y="1759"/>
              <a:ext cx="435" cy="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000" i="0" u="none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0062" name="Rectangle 15"/>
            <p:cNvSpPr/>
            <p:nvPr/>
          </p:nvSpPr>
          <p:spPr>
            <a:xfrm>
              <a:off x="5298" y="4084"/>
              <a:ext cx="705" cy="39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000" i="0" u="none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IRET</a:t>
              </a:r>
            </a:p>
          </p:txBody>
        </p:sp>
        <p:sp>
          <p:nvSpPr>
            <p:cNvPr id="130063" name="Rectangle 16"/>
            <p:cNvSpPr/>
            <p:nvPr/>
          </p:nvSpPr>
          <p:spPr>
            <a:xfrm>
              <a:off x="6633" y="4069"/>
              <a:ext cx="705" cy="39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000" i="0" u="none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IRET</a:t>
              </a:r>
            </a:p>
          </p:txBody>
        </p:sp>
        <p:sp>
          <p:nvSpPr>
            <p:cNvPr id="130064" name="Line 17"/>
            <p:cNvSpPr/>
            <p:nvPr/>
          </p:nvSpPr>
          <p:spPr>
            <a:xfrm>
              <a:off x="5703" y="2794"/>
              <a:ext cx="127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sm" len="med"/>
            </a:ln>
          </p:spPr>
        </p:sp>
        <p:sp>
          <p:nvSpPr>
            <p:cNvPr id="130065" name="Line 18"/>
            <p:cNvSpPr/>
            <p:nvPr/>
          </p:nvSpPr>
          <p:spPr>
            <a:xfrm>
              <a:off x="5628" y="2194"/>
              <a:ext cx="0" cy="6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30066" name="Line 19"/>
            <p:cNvSpPr/>
            <p:nvPr/>
          </p:nvSpPr>
          <p:spPr>
            <a:xfrm>
              <a:off x="6963" y="2854"/>
              <a:ext cx="0" cy="4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30067" name="Line 20"/>
            <p:cNvSpPr/>
            <p:nvPr/>
          </p:nvSpPr>
          <p:spPr>
            <a:xfrm>
              <a:off x="6978" y="3709"/>
              <a:ext cx="0" cy="3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30068" name="Line 21"/>
            <p:cNvSpPr/>
            <p:nvPr/>
          </p:nvSpPr>
          <p:spPr>
            <a:xfrm>
              <a:off x="5628" y="3211"/>
              <a:ext cx="0" cy="88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30069" name="Line 22"/>
            <p:cNvSpPr/>
            <p:nvPr/>
          </p:nvSpPr>
          <p:spPr>
            <a:xfrm flipH="1" flipV="1">
              <a:off x="5793" y="3169"/>
              <a:ext cx="840" cy="10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sm" len="med"/>
            </a:ln>
          </p:spPr>
        </p:sp>
        <p:sp>
          <p:nvSpPr>
            <p:cNvPr id="130070" name="Line 23"/>
            <p:cNvSpPr/>
            <p:nvPr/>
          </p:nvSpPr>
          <p:spPr>
            <a:xfrm flipH="1" flipV="1">
              <a:off x="4293" y="2239"/>
              <a:ext cx="1050" cy="19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triangle" w="sm" len="med"/>
            </a:ln>
          </p:spPr>
        </p:sp>
        <p:sp>
          <p:nvSpPr>
            <p:cNvPr id="130071" name="Line 24"/>
            <p:cNvSpPr/>
            <p:nvPr/>
          </p:nvSpPr>
          <p:spPr>
            <a:xfrm>
              <a:off x="4233" y="2269"/>
              <a:ext cx="0" cy="21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30072" name="Rectangle 25"/>
            <p:cNvSpPr/>
            <p:nvPr/>
          </p:nvSpPr>
          <p:spPr>
            <a:xfrm>
              <a:off x="4230" y="4800"/>
              <a:ext cx="1995" cy="4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2000" i="0" u="none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图7.27 中断嵌套</a:t>
              </a:r>
            </a:p>
          </p:txBody>
        </p:sp>
      </p:grpSp>
      <p:sp>
        <p:nvSpPr>
          <p:cNvPr id="130073" name="Rectangle 26"/>
          <p:cNvSpPr/>
          <p:nvPr/>
        </p:nvSpPr>
        <p:spPr>
          <a:xfrm>
            <a:off x="1331913" y="4797425"/>
            <a:ext cx="6572250" cy="521970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0"/>
              </a:spcBef>
              <a:buClrTx/>
              <a:buSzTx/>
            </a:pPr>
            <a:r>
              <a:rPr lang="zh-CN" altLang="en-US" u="none" dirty="0">
                <a:solidFill>
                  <a:srgbClr val="000000"/>
                </a:solidFill>
                <a:latin typeface="宋体" panose="02010600030101010101" pitchFamily="2" charset="-122"/>
              </a:rPr>
              <a:t>（1）中断处理程序中开放中断</a:t>
            </a:r>
            <a:endParaRPr lang="zh-CN" altLang="en-US" i="0" u="none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/>
          <p:nvPr/>
        </p:nvSpPr>
        <p:spPr>
          <a:xfrm>
            <a:off x="253365" y="197803"/>
            <a:ext cx="8153400" cy="583565"/>
          </a:xfrm>
          <a:prstGeom prst="rect">
            <a:avLst/>
          </a:prstGeom>
          <a:noFill/>
          <a:ln w="38100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</a:pPr>
            <a:r>
              <a:rPr lang="zh-CN" altLang="en-US" sz="3200" i="0" u="none" dirty="0">
                <a:latin typeface="Times New Roman" panose="02020603050405020304" pitchFamily="18" charset="0"/>
                <a:ea typeface="黑体" panose="02010609060101010101" pitchFamily="49" charset="-122"/>
              </a:rPr>
              <a:t>中断嵌套与中断屏蔽（多级中断）</a:t>
            </a:r>
            <a:endParaRPr lang="zh-CN" altLang="en-US" sz="3200" i="0" u="none" dirty="0">
              <a:solidFill>
                <a:schemeClr val="fol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" y="781685"/>
            <a:ext cx="7315200" cy="6029325"/>
          </a:xfrm>
          <a:prstGeom prst="rect">
            <a:avLst/>
          </a:prstGeom>
        </p:spPr>
      </p:pic>
      <p:sp>
        <p:nvSpPr>
          <p:cNvPr id="3" name="文本框 2">
            <a:hlinkClick r:id="rId4" action="ppaction://hlinkfile"/>
          </p:cNvPr>
          <p:cNvSpPr txBox="1"/>
          <p:nvPr/>
        </p:nvSpPr>
        <p:spPr>
          <a:xfrm>
            <a:off x="6916420" y="83185"/>
            <a:ext cx="17265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8.9.swf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4"/>
          <p:cNvSpPr/>
          <p:nvPr/>
        </p:nvSpPr>
        <p:spPr>
          <a:xfrm>
            <a:off x="250825" y="245110"/>
            <a:ext cx="37242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ctr"/>
            <a:r>
              <a:rPr lang="zh-CN" altLang="en-US" i="0" u="none" dirty="0">
                <a:solidFill>
                  <a:schemeClr val="tx1"/>
                </a:solidFill>
                <a:latin typeface="Tahoma" panose="020B0604030504040204" pitchFamily="34" charset="0"/>
              </a:rPr>
              <a:t>【例1】</a:t>
            </a:r>
            <a:r>
              <a:rPr lang="en-US" altLang="zh-CN" i="0" u="none" dirty="0">
                <a:solidFill>
                  <a:schemeClr val="tx1"/>
                </a:solidFill>
                <a:latin typeface="Tahoma" panose="020B0604030504040204" pitchFamily="34" charset="0"/>
              </a:rPr>
              <a:t>--</a:t>
            </a:r>
            <a:r>
              <a:rPr lang="zh-CN" altLang="en-US" i="0" u="none" dirty="0">
                <a:solidFill>
                  <a:schemeClr val="tx1"/>
                </a:solidFill>
                <a:latin typeface="Tahoma" panose="020B0604030504040204" pitchFamily="34" charset="0"/>
              </a:rPr>
              <a:t>图</a:t>
            </a:r>
            <a:r>
              <a:rPr lang="en-US" altLang="zh-CN" i="0" u="none" dirty="0">
                <a:solidFill>
                  <a:schemeClr val="tx1"/>
                </a:solidFill>
                <a:latin typeface="Tahoma" panose="020B0604030504040204" pitchFamily="34" charset="0"/>
              </a:rPr>
              <a:t>8.9</a:t>
            </a:r>
          </a:p>
        </p:txBody>
      </p:sp>
      <p:pic>
        <p:nvPicPr>
          <p:cNvPr id="132098" name="图片 1" descr="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836613"/>
            <a:ext cx="7429500" cy="5789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/>
          <p:nvPr/>
        </p:nvSpPr>
        <p:spPr>
          <a:xfrm>
            <a:off x="63731" y="325899"/>
            <a:ext cx="8382000" cy="3380990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【例1】请问：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(1)在中断情况下，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CPU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和设备的优先级如何考虑?请按降序排列各设备的中断优先级。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(2)若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CPU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现执行设备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B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的中断服务程序，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IM2，IM1，IM0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的状态是什么?如果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CPU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执行设 备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D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的中断服务程序，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IM2，IM1，IM0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的状态又是什么? 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(3)每一级的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IM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能否对某个优先级的个别设备单独进行屏蔽?如果不能，采取什么办法可达到目的?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(4)假如设备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C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一提出中断请求，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CPU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立即进行响应，如何调整才能满足此要求?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AC7ECD-F275-6BB5-3963-88FED9173867}"/>
              </a:ext>
            </a:extLst>
          </p:cNvPr>
          <p:cNvSpPr/>
          <p:nvPr/>
        </p:nvSpPr>
        <p:spPr>
          <a:xfrm>
            <a:off x="29857" y="3717032"/>
            <a:ext cx="8229600" cy="3011658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(1)</a:t>
            </a:r>
            <a:r>
              <a:rPr lang="zh-CN" altLang="en-US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在中断情况下，</a:t>
            </a:r>
            <a:r>
              <a:rPr lang="en-US" altLang="zh-CN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CPU</a:t>
            </a:r>
            <a:r>
              <a:rPr lang="zh-CN" altLang="en-US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的优先级最低。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各设备的优先次序是：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A→B→C→ D→E→F→G→H→I→CPU。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en-US" altLang="zh-CN" sz="2000" i="0" u="none" dirty="0">
                <a:latin typeface="Times New Roman" panose="02020603050405020304" pitchFamily="18" charset="0"/>
              </a:rPr>
              <a:t>(2)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执行设备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B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的中断服务程序时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IM2IM1IM0=111；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执行设备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D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的中断服务程序时，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IM2IM1IM0=011。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en-US" altLang="zh-CN" sz="2000" i="0" u="none" dirty="0">
                <a:latin typeface="Times New Roman" panose="02020603050405020304" pitchFamily="18" charset="0"/>
              </a:rPr>
              <a:t>(3)</a:t>
            </a:r>
            <a:r>
              <a:rPr lang="zh-CN" altLang="en-US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每一级的</a:t>
            </a:r>
            <a:r>
              <a:rPr lang="en-US" altLang="zh-CN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IM</a:t>
            </a:r>
            <a:r>
              <a:rPr lang="zh-CN" altLang="en-US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标志不能对某个优先级的个别设备进行单独屏蔽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。</a:t>
            </a:r>
            <a:r>
              <a:rPr lang="zh-CN" altLang="en-US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可将接口中的</a:t>
            </a:r>
            <a:r>
              <a:rPr lang="en-US" altLang="zh-CN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EI(</a:t>
            </a:r>
            <a:r>
              <a:rPr lang="zh-CN" altLang="en-US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中断允许)标志清“0”，它禁止设备发出中断请求。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(4)要使设备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C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的中断请求及时得到响应，可将设备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C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从第2级取出来，单独放在第3级上，</a:t>
            </a:r>
            <a:r>
              <a:rPr lang="zh-CN" altLang="en-US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使第3级的优先级最高，即令</a:t>
            </a:r>
            <a:r>
              <a:rPr lang="en-US" altLang="zh-CN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IM3=0</a:t>
            </a:r>
            <a:r>
              <a:rPr lang="zh-CN" altLang="en-US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即可。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/>
          <p:nvPr/>
        </p:nvSpPr>
        <p:spPr>
          <a:xfrm>
            <a:off x="323850" y="476250"/>
            <a:ext cx="8443913" cy="54086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】参见例1所示的系统，只考虑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A，B，C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三个设备组成的单级中断结构，它要求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在执行完当前指令时对中断请求进行服务。假设：</a:t>
            </a:r>
          </a:p>
          <a:p>
            <a:pPr marL="174625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CPU“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中断批准”机构在响应一个新的 中断之前，先要让被中断的程序的一条指令一定要执行完毕；</a:t>
            </a:r>
          </a:p>
          <a:p>
            <a:pPr marL="174625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1" i="0" u="none" strike="noStrike" kern="1200" cap="none" spc="0" normalizeH="0" baseline="-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DC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为查询链中每个设备的延迟时间；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1" i="0" u="none" strike="noStrike" kern="1200" cap="none" spc="0" normalizeH="0" baseline="-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，T</a:t>
            </a:r>
            <a:r>
              <a:rPr kumimoji="0" lang="en-US" altLang="zh-CN" sz="2400" b="1" i="0" u="none" strike="noStrike" kern="1200" cap="none" spc="0" normalizeH="0" baseline="-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，T</a:t>
            </a:r>
            <a:r>
              <a:rPr kumimoji="0" lang="en-US" altLang="zh-CN" sz="2400" b="1" i="0" u="none" strike="noStrike" kern="1200" cap="none" spc="0" normalizeH="0" baseline="-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分别为设备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A，B，C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的服务程序所需的执行时间；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(4)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1" i="0" u="none" strike="noStrike" kern="1200" cap="none" spc="0" normalizeH="0" baseline="-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,T</a:t>
            </a:r>
            <a:r>
              <a:rPr kumimoji="0" lang="en-US" altLang="zh-CN" sz="2400" b="1" i="0" u="none" strike="noStrike" kern="1200" cap="none" spc="0" normalizeH="0" baseline="-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为保存现场和恢复现场所需的时间；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(5)  主存工作周期为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1" i="0" u="none" strike="noStrike" kern="1200" cap="none" spc="0" normalizeH="0" baseline="-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 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试问：就这个中断请求环境来说，系统在什么情况下达到中断饱和?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（执行时间最长，每个程序都执行）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/>
          <p:nvPr/>
        </p:nvSpPr>
        <p:spPr>
          <a:xfrm>
            <a:off x="457200" y="685800"/>
            <a:ext cx="8686800" cy="5219700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latin typeface="Times New Roman" panose="02020603050405020304" pitchFamily="18" charset="0"/>
              </a:rPr>
              <a:t>并假设执行一条指令的时间也为</a:t>
            </a:r>
            <a:r>
              <a:rPr lang="en-US" altLang="zh-CN" i="0" u="none" dirty="0">
                <a:latin typeface="Times New Roman" panose="02020603050405020304" pitchFamily="18" charset="0"/>
              </a:rPr>
              <a:t>T</a:t>
            </a:r>
            <a:r>
              <a:rPr lang="en-US" altLang="zh-CN" i="0" u="none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i="0" u="none" dirty="0">
                <a:latin typeface="Times New Roman" panose="02020603050405020304" pitchFamily="18" charset="0"/>
              </a:rPr>
              <a:t>。</a:t>
            </a:r>
            <a:r>
              <a:rPr lang="zh-CN" altLang="en-US" i="0" u="none" dirty="0">
                <a:latin typeface="Times New Roman" panose="02020603050405020304" pitchFamily="18" charset="0"/>
              </a:rPr>
              <a:t>如果三个设备同时发出中断请求，那么依次分别处理设备</a:t>
            </a:r>
            <a:r>
              <a:rPr lang="en-US" altLang="zh-CN" i="0" u="none" dirty="0">
                <a:latin typeface="Times New Roman" panose="02020603050405020304" pitchFamily="18" charset="0"/>
              </a:rPr>
              <a:t>A、</a:t>
            </a:r>
            <a:r>
              <a:rPr lang="zh-CN" altLang="en-US" i="0" u="none" dirty="0">
                <a:latin typeface="Times New Roman" panose="02020603050405020304" pitchFamily="18" charset="0"/>
              </a:rPr>
              <a:t>设备</a:t>
            </a:r>
            <a:r>
              <a:rPr lang="en-US" altLang="zh-CN" i="0" u="none" dirty="0">
                <a:latin typeface="Times New Roman" panose="02020603050405020304" pitchFamily="18" charset="0"/>
              </a:rPr>
              <a:t>B、</a:t>
            </a:r>
            <a:r>
              <a:rPr lang="zh-CN" altLang="en-US" i="0" u="none" dirty="0">
                <a:latin typeface="Times New Roman" panose="02020603050405020304" pitchFamily="18" charset="0"/>
              </a:rPr>
              <a:t>设备</a:t>
            </a:r>
            <a:r>
              <a:rPr lang="en-US" altLang="zh-CN" i="0" u="none" dirty="0">
                <a:latin typeface="Times New Roman" panose="02020603050405020304" pitchFamily="18" charset="0"/>
              </a:rPr>
              <a:t>C</a:t>
            </a:r>
            <a:r>
              <a:rPr lang="zh-CN" altLang="en-US" i="0" u="none" dirty="0">
                <a:latin typeface="Times New Roman" panose="02020603050405020304" pitchFamily="18" charset="0"/>
              </a:rPr>
              <a:t>的时间如下：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en-US" altLang="zh-CN" i="0" u="none" dirty="0">
                <a:latin typeface="Times New Roman" panose="02020603050405020304" pitchFamily="18" charset="0"/>
              </a:rPr>
              <a:t>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A</a:t>
            </a:r>
            <a:r>
              <a:rPr lang="en-US" altLang="zh-CN" i="0" u="none" dirty="0">
                <a:latin typeface="Times New Roman" panose="02020603050405020304" pitchFamily="18" charset="0"/>
              </a:rPr>
              <a:t> = </a:t>
            </a:r>
            <a:r>
              <a:rPr lang="en-US" altLang="zh-CN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2T</a:t>
            </a:r>
            <a:r>
              <a:rPr lang="en-US" altLang="zh-CN" i="0" u="none" baseline="-30000" dirty="0">
                <a:highlight>
                  <a:srgbClr val="FFFF00"/>
                </a:highlight>
                <a:latin typeface="Times New Roman" panose="02020603050405020304" pitchFamily="18" charset="0"/>
              </a:rPr>
              <a:t>M</a:t>
            </a:r>
            <a:r>
              <a:rPr lang="en-US" altLang="zh-CN" i="0" u="none" dirty="0">
                <a:latin typeface="Times New Roman" panose="02020603050405020304" pitchFamily="18" charset="0"/>
              </a:rPr>
              <a:t> + 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DC </a:t>
            </a:r>
            <a:r>
              <a:rPr lang="en-US" altLang="zh-CN" i="0" u="none" dirty="0">
                <a:latin typeface="Times New Roman" panose="02020603050405020304" pitchFamily="18" charset="0"/>
              </a:rPr>
              <a:t>+ 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S</a:t>
            </a:r>
            <a:r>
              <a:rPr lang="en-US" altLang="zh-CN" i="0" u="none" dirty="0">
                <a:latin typeface="Times New Roman" panose="02020603050405020304" pitchFamily="18" charset="0"/>
              </a:rPr>
              <a:t> + 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A</a:t>
            </a:r>
            <a:r>
              <a:rPr lang="en-US" altLang="zh-CN" i="0" u="none" dirty="0">
                <a:latin typeface="Times New Roman" panose="02020603050405020304" pitchFamily="18" charset="0"/>
              </a:rPr>
              <a:t> + 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R </a:t>
            </a:r>
            <a:r>
              <a:rPr lang="en-US" altLang="zh-CN" i="0" u="none" baseline="-30000" dirty="0">
                <a:highlight>
                  <a:srgbClr val="FFFF00"/>
                </a:highlight>
                <a:latin typeface="Times New Roman" panose="02020603050405020304" pitchFamily="18" charset="0"/>
              </a:rPr>
              <a:t>//</a:t>
            </a:r>
            <a:r>
              <a:rPr lang="zh-CN" altLang="en-US" i="0" u="none" baseline="-30000" dirty="0">
                <a:highlight>
                  <a:srgbClr val="FFFF00"/>
                </a:highlight>
                <a:latin typeface="Times New Roman" panose="02020603050405020304" pitchFamily="18" charset="0"/>
              </a:rPr>
              <a:t>？？</a:t>
            </a:r>
            <a:r>
              <a:rPr lang="en-US" altLang="zh-CN" i="0" u="none" baseline="-30000" dirty="0">
                <a:highlight>
                  <a:srgbClr val="FFFF00"/>
                </a:highlight>
                <a:latin typeface="Times New Roman" panose="02020603050405020304" pitchFamily="18" charset="0"/>
              </a:rPr>
              <a:t>Tm</a:t>
            </a:r>
            <a:r>
              <a:rPr lang="zh-CN" altLang="en-US" i="0" u="none" baseline="-30000" dirty="0">
                <a:highlight>
                  <a:srgbClr val="FFFF00"/>
                </a:highlight>
                <a:latin typeface="Times New Roman" panose="02020603050405020304" pitchFamily="18" charset="0"/>
              </a:rPr>
              <a:t>是什么时间？</a:t>
            </a:r>
            <a:endParaRPr lang="en-US" altLang="zh-CN" i="0" u="none" dirty="0"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en-US" altLang="zh-CN" i="0" u="none" dirty="0">
                <a:latin typeface="Times New Roman" panose="02020603050405020304" pitchFamily="18" charset="0"/>
              </a:rPr>
              <a:t>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B</a:t>
            </a:r>
            <a:r>
              <a:rPr lang="en-US" altLang="zh-CN" i="0" u="none" dirty="0">
                <a:latin typeface="Times New Roman" panose="02020603050405020304" pitchFamily="18" charset="0"/>
              </a:rPr>
              <a:t> = 2T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M</a:t>
            </a:r>
            <a:r>
              <a:rPr lang="en-US" altLang="zh-CN" i="0" u="none" dirty="0">
                <a:latin typeface="Times New Roman" panose="02020603050405020304" pitchFamily="18" charset="0"/>
              </a:rPr>
              <a:t> + 2T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DC</a:t>
            </a:r>
            <a:r>
              <a:rPr lang="en-US" altLang="zh-CN" i="0" u="none" dirty="0">
                <a:latin typeface="Times New Roman" panose="02020603050405020304" pitchFamily="18" charset="0"/>
              </a:rPr>
              <a:t> + 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S</a:t>
            </a:r>
            <a:r>
              <a:rPr lang="en-US" altLang="zh-CN" i="0" u="none" dirty="0">
                <a:latin typeface="Times New Roman" panose="02020603050405020304" pitchFamily="18" charset="0"/>
              </a:rPr>
              <a:t> + 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B</a:t>
            </a:r>
            <a:r>
              <a:rPr lang="en-US" altLang="zh-CN" i="0" u="none" dirty="0">
                <a:latin typeface="Times New Roman" panose="02020603050405020304" pitchFamily="18" charset="0"/>
              </a:rPr>
              <a:t> + 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R</a:t>
            </a:r>
            <a:endParaRPr lang="en-US" altLang="zh-CN" i="0" u="none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en-US" altLang="zh-CN" i="0" u="none" dirty="0">
                <a:latin typeface="Times New Roman" panose="02020603050405020304" pitchFamily="18" charset="0"/>
              </a:rPr>
              <a:t>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C</a:t>
            </a:r>
            <a:r>
              <a:rPr lang="en-US" altLang="zh-CN" i="0" u="none" dirty="0">
                <a:latin typeface="Times New Roman" panose="02020603050405020304" pitchFamily="18" charset="0"/>
              </a:rPr>
              <a:t> = 2T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M </a:t>
            </a:r>
            <a:r>
              <a:rPr lang="en-US" altLang="zh-CN" i="0" u="none" dirty="0">
                <a:latin typeface="Times New Roman" panose="02020603050405020304" pitchFamily="18" charset="0"/>
              </a:rPr>
              <a:t>+ 3T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DC</a:t>
            </a:r>
            <a:r>
              <a:rPr lang="en-US" altLang="zh-CN" i="0" u="none" dirty="0">
                <a:latin typeface="Times New Roman" panose="02020603050405020304" pitchFamily="18" charset="0"/>
              </a:rPr>
              <a:t> + 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S</a:t>
            </a:r>
            <a:r>
              <a:rPr lang="en-US" altLang="zh-CN" i="0" u="none" dirty="0">
                <a:latin typeface="Times New Roman" panose="02020603050405020304" pitchFamily="18" charset="0"/>
              </a:rPr>
              <a:t> + 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C </a:t>
            </a:r>
            <a:r>
              <a:rPr lang="en-US" altLang="zh-CN" i="0" u="none" dirty="0">
                <a:latin typeface="Times New Roman" panose="02020603050405020304" pitchFamily="18" charset="0"/>
              </a:rPr>
              <a:t>+ 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R</a:t>
            </a:r>
            <a:endParaRPr lang="en-US" altLang="zh-CN" i="0" u="none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latin typeface="Times New Roman" panose="02020603050405020304" pitchFamily="18" charset="0"/>
              </a:rPr>
              <a:t>处理三个设备所需的总时间为：</a:t>
            </a:r>
            <a:r>
              <a:rPr lang="en-US" altLang="zh-CN" i="0" u="none" dirty="0">
                <a:latin typeface="Times New Roman" panose="02020603050405020304" pitchFamily="18" charset="0"/>
              </a:rPr>
              <a:t>T=t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A</a:t>
            </a:r>
            <a:r>
              <a:rPr lang="en-US" altLang="zh-CN" i="0" u="none" dirty="0">
                <a:latin typeface="Times New Roman" panose="02020603050405020304" pitchFamily="18" charset="0"/>
              </a:rPr>
              <a:t>+t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B</a:t>
            </a:r>
            <a:r>
              <a:rPr lang="en-US" altLang="zh-CN" i="0" u="none" dirty="0">
                <a:latin typeface="Times New Roman" panose="02020603050405020304" pitchFamily="18" charset="0"/>
              </a:rPr>
              <a:t>+t</a:t>
            </a:r>
            <a:r>
              <a:rPr lang="en-US" altLang="zh-CN" i="0" u="none" baseline="-30000" dirty="0">
                <a:latin typeface="Times New Roman" panose="02020603050405020304" pitchFamily="18" charset="0"/>
              </a:rPr>
              <a:t>C</a:t>
            </a:r>
            <a:endParaRPr lang="en-US" altLang="zh-CN" i="0" u="none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en-US" altLang="zh-CN" i="0" u="none" dirty="0">
                <a:latin typeface="Times New Roman" panose="02020603050405020304" pitchFamily="18" charset="0"/>
              </a:rPr>
              <a:t>T</a:t>
            </a:r>
            <a:r>
              <a:rPr lang="zh-CN" altLang="en-US" i="0" u="none" dirty="0">
                <a:latin typeface="Times New Roman" panose="02020603050405020304" pitchFamily="18" charset="0"/>
              </a:rPr>
              <a:t>是达到中断饱和的最小时间，即中断极限频率为： 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i="0" u="none" dirty="0">
                <a:latin typeface="Times New Roman" panose="02020603050405020304" pitchFamily="18" charset="0"/>
              </a:rPr>
              <a:t>f=1/T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ClrTx/>
              <a:buSzTx/>
            </a:pPr>
            <a:endParaRPr lang="en-US" altLang="zh-CN" i="0" u="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/>
          <p:nvPr/>
        </p:nvSpPr>
        <p:spPr>
          <a:xfrm>
            <a:off x="240665" y="476250"/>
            <a:ext cx="8752840" cy="407860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【例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0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设某计算机有四个中断源A、B、C、D，其中硬件排队优先级次序为A&gt;B&gt;C&gt;D，现要求将中断处理次序改为D&gt;A&gt;C&gt;B，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写出每个中断源对应的屏蔽字（按ABCD次序给出，0表示允许，1表示屏蔽）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2）按下图时间轴给出的四个中断源的请求时刻，画出CPU执行程序的轨迹并给出4个中断分别处理完成的时刻。设每个中断源的中断服务时间均为20us。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3920" y="4175760"/>
            <a:ext cx="6767830" cy="188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419100"/>
            <a:ext cx="8604250" cy="643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/>
          <p:nvPr/>
        </p:nvSpPr>
        <p:spPr>
          <a:xfrm>
            <a:off x="240665" y="476250"/>
            <a:ext cx="8752840" cy="230632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【例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0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设某计算机有四个中断源A、B、C、D，其中硬件排队优先级次序为A&gt;B&gt;C&gt;D，现要求将中断处理次序改为D&gt;A&gt;C&gt;B，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写出每个中断源对应的屏蔽字（按ABCD次序给出，0表示允许，1表示屏蔽）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5470" y="3375025"/>
            <a:ext cx="8558530" cy="16681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0" i="0" u="none" dirty="0">
                <a:latin typeface="宋体" panose="02010600030101010101" pitchFamily="2" charset="-122"/>
                <a:ea typeface="宋体" panose="02010600030101010101" pitchFamily="2" charset="-122"/>
              </a:rPr>
              <a:t>解：（</a:t>
            </a:r>
            <a:r>
              <a:rPr lang="en-US" sz="3200" b="0" i="0" u="none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sz="3200" b="0" i="0" u="none" dirty="0">
                <a:ea typeface="宋体" panose="02010600030101010101" pitchFamily="2" charset="-122"/>
              </a:rPr>
              <a:t>）</a:t>
            </a:r>
            <a:r>
              <a:rPr lang="en-US" sz="3200" b="0" i="0" u="none" dirty="0">
                <a:highlight>
                  <a:srgbClr val="FFFF00"/>
                </a:highlight>
                <a:latin typeface="Calibri" panose="020F0502020204030204" charset="0"/>
              </a:rPr>
              <a:t>A</a:t>
            </a:r>
            <a:r>
              <a:rPr lang="zh-CN" sz="3200" b="0" i="0" u="none" dirty="0">
                <a:highlight>
                  <a:srgbClr val="FFFF00"/>
                </a:highlight>
              </a:rPr>
              <a:t>、</a:t>
            </a:r>
            <a:r>
              <a:rPr lang="en-US" sz="3200" b="0" i="0" u="none" dirty="0">
                <a:highlight>
                  <a:srgbClr val="FFFF00"/>
                </a:highlight>
                <a:latin typeface="Calibri" panose="020F0502020204030204" charset="0"/>
              </a:rPr>
              <a:t>B</a:t>
            </a:r>
            <a:r>
              <a:rPr lang="zh-CN" sz="3200" b="0" i="0" u="none" dirty="0">
                <a:highlight>
                  <a:srgbClr val="FFFF00"/>
                </a:highlight>
              </a:rPr>
              <a:t>、</a:t>
            </a:r>
            <a:r>
              <a:rPr lang="en-US" sz="3200" b="0" i="0" u="none" dirty="0">
                <a:highlight>
                  <a:srgbClr val="FFFF00"/>
                </a:highlight>
                <a:latin typeface="Calibri" panose="020F0502020204030204" charset="0"/>
              </a:rPr>
              <a:t>C</a:t>
            </a:r>
            <a:r>
              <a:rPr lang="zh-CN" sz="3200" b="0" i="0" u="none" dirty="0">
                <a:highlight>
                  <a:srgbClr val="FFFF00"/>
                </a:highlight>
              </a:rPr>
              <a:t>、</a:t>
            </a:r>
            <a:r>
              <a:rPr lang="en-US" sz="3200" b="0" i="0" u="none" dirty="0">
                <a:highlight>
                  <a:srgbClr val="FFFF00"/>
                </a:highlight>
                <a:latin typeface="Calibri" panose="020F0502020204030204" charset="0"/>
              </a:rPr>
              <a:t>D</a:t>
            </a:r>
            <a:r>
              <a:rPr lang="zh-CN" sz="3200" b="0" i="0" u="none" dirty="0">
                <a:highlight>
                  <a:srgbClr val="FFFF00"/>
                </a:highlight>
              </a:rPr>
              <a:t>的中断屏蔽字分别为</a:t>
            </a:r>
            <a:r>
              <a:rPr lang="en-US" sz="3200" b="0" i="0" u="none" dirty="0">
                <a:highlight>
                  <a:srgbClr val="FFFF00"/>
                </a:highlight>
                <a:latin typeface="Calibri" panose="020F0502020204030204" charset="0"/>
              </a:rPr>
              <a:t>1110</a:t>
            </a:r>
            <a:r>
              <a:rPr lang="zh-CN" sz="3200" b="0" i="0" u="none" dirty="0">
                <a:highlight>
                  <a:srgbClr val="FFFF00"/>
                </a:highlight>
              </a:rPr>
              <a:t>，</a:t>
            </a:r>
            <a:r>
              <a:rPr lang="en-US" sz="3200" b="0" i="0" u="none" dirty="0">
                <a:highlight>
                  <a:srgbClr val="FFFF00"/>
                </a:highlight>
                <a:latin typeface="Calibri" panose="020F0502020204030204" charset="0"/>
              </a:rPr>
              <a:t>0100</a:t>
            </a:r>
            <a:r>
              <a:rPr lang="zh-CN" sz="3200" b="0" i="0" u="none" dirty="0">
                <a:highlight>
                  <a:srgbClr val="FFFF00"/>
                </a:highlight>
              </a:rPr>
              <a:t>，</a:t>
            </a:r>
            <a:r>
              <a:rPr lang="en-US" sz="3200" b="0" i="0" u="none" dirty="0">
                <a:highlight>
                  <a:srgbClr val="FFFF00"/>
                </a:highlight>
                <a:latin typeface="Calibri" panose="020F0502020204030204" charset="0"/>
              </a:rPr>
              <a:t>0110</a:t>
            </a:r>
            <a:r>
              <a:rPr lang="zh-CN" sz="3200" b="0" i="0" u="none" dirty="0">
                <a:highlight>
                  <a:srgbClr val="FFFF00"/>
                </a:highlight>
              </a:rPr>
              <a:t>，</a:t>
            </a:r>
            <a:r>
              <a:rPr lang="en-US" sz="3200" b="0" i="0" u="none" dirty="0">
                <a:highlight>
                  <a:srgbClr val="FFFF00"/>
                </a:highlight>
                <a:latin typeface="Calibri" panose="020F0502020204030204" charset="0"/>
              </a:rPr>
              <a:t>1111  </a:t>
            </a:r>
          </a:p>
          <a:p>
            <a:r>
              <a:rPr lang="zh-CN" altLang="en-US" sz="3200" b="0" i="0" u="none" dirty="0">
                <a:highlight>
                  <a:srgbClr val="FFFF00"/>
                </a:highlight>
                <a:latin typeface="Calibri" panose="020F0502020204030204" charset="0"/>
              </a:rPr>
              <a:t>技巧：在它前面的都置</a:t>
            </a:r>
            <a:r>
              <a:rPr lang="en-US" altLang="zh-CN" sz="3200" b="0" i="0" u="none" dirty="0">
                <a:highlight>
                  <a:srgbClr val="FFFF00"/>
                </a:highlight>
                <a:latin typeface="Calibri" panose="020F0502020204030204" charset="0"/>
              </a:rPr>
              <a:t>0</a:t>
            </a:r>
            <a:r>
              <a:rPr lang="zh-CN" altLang="en-US" sz="3200" b="0" i="0" u="none" dirty="0">
                <a:highlight>
                  <a:srgbClr val="FFFF00"/>
                </a:highlight>
                <a:latin typeface="Calibri" panose="020F0502020204030204" charset="0"/>
              </a:rPr>
              <a:t>，它和它后面的都置</a:t>
            </a:r>
            <a:r>
              <a:rPr lang="en-US" altLang="zh-CN" sz="3200" b="0" i="0" u="none" dirty="0">
                <a:highlight>
                  <a:srgbClr val="FFFF00"/>
                </a:highlight>
                <a:latin typeface="Calibri" panose="020F0502020204030204" charset="0"/>
              </a:rPr>
              <a:t>1</a:t>
            </a:r>
            <a:endParaRPr lang="zh-CN" altLang="en-US" sz="3200" i="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635" y="367030"/>
            <a:ext cx="8888730" cy="193802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设某计算机有四个中断源A、B、C、D，其中硬件排队优先级次序为A&gt;B&gt;C&gt;D，现要求将中断处理次序改为D&gt;A&gt;C&gt;B，</a:t>
            </a:r>
          </a:p>
          <a:p>
            <a:pPr marL="631825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2）按下图时间轴给出的四个中断源的请求时刻，画出CPU执行程序的轨迹并给出4个中断分别处理完成的时刻。设每个中断源的中断服务时间均为20us。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1770" y="2477770"/>
            <a:ext cx="4887595" cy="166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255905" y="4759325"/>
            <a:ext cx="42983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中断的完成时刻分别为：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55us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）、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85us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）、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80us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）、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30us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）（</a:t>
            </a:r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分）</a:t>
            </a:r>
            <a:endParaRPr lang="en-US" sz="2400" b="0" i="0" u="none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0" i="0" u="none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sz="2400" b="0" i="0" u="none">
                <a:latin typeface="Calibri" panose="020F0502020204030204" charset="0"/>
                <a:ea typeface="宋体" panose="02010600030101010101" pitchFamily="2" charset="-122"/>
              </a:rPr>
              <a:t>执行轨迹图如下所示：</a:t>
            </a:r>
            <a:endParaRPr lang="zh-CN" altLang="en-US" sz="2400" i="0"/>
          </a:p>
        </p:txBody>
      </p:sp>
      <p:pic>
        <p:nvPicPr>
          <p:cNvPr id="11" name="图片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43245" y="2586355"/>
            <a:ext cx="3056890" cy="344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/>
          </p:cNvSpPr>
          <p:nvPr>
            <p:ph type="title"/>
          </p:nvPr>
        </p:nvSpPr>
        <p:spPr>
          <a:xfrm>
            <a:off x="266700" y="681355"/>
            <a:ext cx="8610600" cy="77089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b="1" dirty="0">
                <a:solidFill>
                  <a:srgbClr val="A50021"/>
                </a:solidFill>
              </a:rPr>
              <a:t>8.3 </a:t>
            </a:r>
            <a:r>
              <a:rPr lang="zh-CN" altLang="en-US" sz="4000" b="1" dirty="0">
                <a:solidFill>
                  <a:srgbClr val="A50021"/>
                </a:solidFill>
              </a:rPr>
              <a:t>直接内存访问</a:t>
            </a:r>
            <a:r>
              <a:rPr lang="zh-CN" altLang="en-US" sz="4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4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DMA）</a:t>
            </a:r>
            <a:r>
              <a:rPr lang="zh-CN" altLang="en-US" sz="4000" b="1" dirty="0">
                <a:solidFill>
                  <a:srgbClr val="A50021"/>
                </a:solidFill>
              </a:rPr>
              <a:t>方式</a:t>
            </a:r>
            <a:r>
              <a:rPr lang="zh-CN" altLang="en-US" b="1" dirty="0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154626" name="Rectangle 6"/>
          <p:cNvSpPr/>
          <p:nvPr/>
        </p:nvSpPr>
        <p:spPr>
          <a:xfrm>
            <a:off x="457200" y="2057400"/>
            <a:ext cx="8458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buSzPct val="60000"/>
              <a:buChar char="q"/>
            </a:pPr>
            <a:r>
              <a:rPr lang="en-US" altLang="zh-CN" sz="3200" i="0" u="none" dirty="0">
                <a:latin typeface="宋体" panose="02010600030101010101" pitchFamily="2" charset="-122"/>
              </a:rPr>
              <a:t>8.3.1 DMA</a:t>
            </a:r>
            <a:r>
              <a:rPr lang="zh-CN" altLang="en-US" sz="3200" i="0" u="none" dirty="0">
                <a:latin typeface="宋体" panose="02010600030101010101" pitchFamily="2" charset="-122"/>
              </a:rPr>
              <a:t>方式的基本概念</a:t>
            </a:r>
            <a:r>
              <a:rPr lang="zh-CN" altLang="en-US" sz="3200" i="0" u="none" dirty="0">
                <a:latin typeface="Tahoma" panose="020B0604030504040204" pitchFamily="34" charset="0"/>
              </a:rPr>
              <a:t> </a:t>
            </a:r>
          </a:p>
          <a:p>
            <a:pPr marL="342900" indent="-342900">
              <a:buSzPct val="60000"/>
              <a:buChar char="q"/>
            </a:pPr>
            <a:r>
              <a:rPr lang="en-US" altLang="zh-CN" sz="3200" i="0" u="none" dirty="0">
                <a:latin typeface="宋体" panose="02010600030101010101" pitchFamily="2" charset="-122"/>
              </a:rPr>
              <a:t>8.3.2 DMA</a:t>
            </a:r>
            <a:r>
              <a:rPr lang="zh-CN" altLang="en-US" sz="3200" i="0" u="none" dirty="0">
                <a:latin typeface="宋体" panose="02010600030101010101" pitchFamily="2" charset="-122"/>
              </a:rPr>
              <a:t>传送方式</a:t>
            </a:r>
            <a:r>
              <a:rPr lang="zh-CN" altLang="en-US" sz="3200" i="0" u="none" dirty="0">
                <a:latin typeface="Tahoma" panose="020B0604030504040204" pitchFamily="34" charset="0"/>
              </a:rPr>
              <a:t> </a:t>
            </a:r>
          </a:p>
          <a:p>
            <a:pPr marL="342900" indent="-342900">
              <a:buSzPct val="60000"/>
              <a:buChar char="q"/>
            </a:pPr>
            <a:r>
              <a:rPr lang="en-US" altLang="zh-CN" sz="3200" i="0" u="none" dirty="0">
                <a:latin typeface="宋体" panose="02010600030101010101" pitchFamily="2" charset="-122"/>
              </a:rPr>
              <a:t>8.3.3 </a:t>
            </a:r>
            <a:r>
              <a:rPr lang="zh-CN" altLang="en-US" sz="3200" i="0" u="none" dirty="0">
                <a:latin typeface="宋体" panose="02010600030101010101" pitchFamily="2" charset="-122"/>
              </a:rPr>
              <a:t>基本的</a:t>
            </a:r>
            <a:r>
              <a:rPr lang="en-US" altLang="zh-CN" sz="3200" i="0" u="none" dirty="0">
                <a:latin typeface="宋体" panose="02010600030101010101" pitchFamily="2" charset="-122"/>
              </a:rPr>
              <a:t>DMA</a:t>
            </a:r>
            <a:r>
              <a:rPr lang="zh-CN" altLang="en-US" sz="3200" i="0" u="none" dirty="0">
                <a:latin typeface="宋体" panose="02010600030101010101" pitchFamily="2" charset="-122"/>
              </a:rPr>
              <a:t>控制器和</a:t>
            </a:r>
            <a:r>
              <a:rPr lang="en-US" altLang="zh-CN" sz="3200" i="0" u="none" dirty="0">
                <a:latin typeface="宋体" panose="02010600030101010101" pitchFamily="2" charset="-122"/>
              </a:rPr>
              <a:t>DMA</a:t>
            </a:r>
            <a:r>
              <a:rPr lang="zh-CN" altLang="en-US" sz="3200" i="0" u="none" dirty="0">
                <a:latin typeface="宋体" panose="02010600030101010101" pitchFamily="2" charset="-122"/>
              </a:rPr>
              <a:t>数据传送过程</a:t>
            </a:r>
            <a:r>
              <a:rPr lang="zh-CN" altLang="en-US" sz="3200" i="0" u="none" dirty="0">
                <a:latin typeface="Tahoma" panose="020B0604030504040204" pitchFamily="34" charset="0"/>
              </a:rPr>
              <a:t> </a:t>
            </a:r>
          </a:p>
          <a:p>
            <a:pPr marL="342900" indent="-342900">
              <a:buSzPct val="60000"/>
              <a:buChar char="q"/>
            </a:pPr>
            <a:r>
              <a:rPr lang="en-US" altLang="zh-CN" sz="3200" i="0" u="none" dirty="0">
                <a:latin typeface="宋体" panose="02010600030101010101" pitchFamily="2" charset="-122"/>
              </a:rPr>
              <a:t>8.3.4 </a:t>
            </a:r>
            <a:r>
              <a:rPr lang="zh-CN" altLang="en-US" sz="3200" i="0" u="none" dirty="0">
                <a:latin typeface="宋体" panose="02010600030101010101" pitchFamily="2" charset="-122"/>
              </a:rPr>
              <a:t>选择型和多路型</a:t>
            </a:r>
            <a:r>
              <a:rPr lang="en-US" altLang="zh-CN" sz="3200" i="0" u="none" dirty="0">
                <a:latin typeface="宋体" panose="02010600030101010101" pitchFamily="2" charset="-122"/>
              </a:rPr>
              <a:t>DMA</a:t>
            </a:r>
            <a:r>
              <a:rPr lang="zh-CN" altLang="en-US" sz="3200" i="0" u="none" dirty="0">
                <a:latin typeface="宋体" panose="02010600030101010101" pitchFamily="2" charset="-122"/>
              </a:rPr>
              <a:t>控制器</a:t>
            </a:r>
            <a:r>
              <a:rPr lang="zh-CN" altLang="en-US" sz="3200" i="0" u="none" dirty="0"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b="1" dirty="0">
                <a:latin typeface="宋体" panose="02010600030101010101" pitchFamily="2" charset="-122"/>
              </a:rPr>
              <a:t>8.3.1 </a:t>
            </a:r>
            <a:r>
              <a:rPr lang="en-US" altLang="zh-CN" sz="3600" b="1" dirty="0">
                <a:latin typeface="Times New Roman" panose="02020603050405020304" pitchFamily="18" charset="0"/>
              </a:rPr>
              <a:t>DMA</a:t>
            </a:r>
            <a:r>
              <a:rPr lang="zh-CN" altLang="en-US" sz="4000" b="1" dirty="0">
                <a:latin typeface="宋体" panose="02010600030101010101" pitchFamily="2" charset="-122"/>
              </a:rPr>
              <a:t>方式的基本概念</a:t>
            </a:r>
            <a:r>
              <a:rPr lang="zh-CN" altLang="en-US" sz="4000" b="1" dirty="0"/>
              <a:t> </a:t>
            </a:r>
          </a:p>
        </p:txBody>
      </p:sp>
      <p:sp>
        <p:nvSpPr>
          <p:cNvPr id="156674" name="Rectangle 4"/>
          <p:cNvSpPr/>
          <p:nvPr/>
        </p:nvSpPr>
        <p:spPr>
          <a:xfrm>
            <a:off x="304800" y="4343400"/>
            <a:ext cx="8443913" cy="191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如磁盘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万字节/秒，即1字节/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us</a:t>
            </a:r>
            <a:r>
              <a:rPr lang="en-US" altLang="zh-CN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若采用程序中断方式，用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条指令处理1个字节的输入，指令周期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us</a:t>
            </a:r>
            <a:r>
              <a:rPr lang="en-US" altLang="zh-CN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显然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us&gt;10us</a:t>
            </a:r>
            <a:r>
              <a:rPr lang="en-US" altLang="zh-CN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i="0" u="none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Times New Roman" panose="02020603050405020304" pitchFamily="18" charset="0"/>
            </a:endParaRPr>
          </a:p>
        </p:txBody>
      </p:sp>
      <p:sp>
        <p:nvSpPr>
          <p:cNvPr id="156675" name="Rectangle 5"/>
          <p:cNvSpPr/>
          <p:nvPr/>
        </p:nvSpPr>
        <p:spPr>
          <a:xfrm>
            <a:off x="609600" y="2667000"/>
            <a:ext cx="7850188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① 采用程序中断方式，在数据交换频繁的时候，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开销仍很大；</a:t>
            </a:r>
          </a:p>
        </p:txBody>
      </p:sp>
      <p:sp>
        <p:nvSpPr>
          <p:cNvPr id="156676" name="Rectangle 6"/>
          <p:cNvSpPr/>
          <p:nvPr/>
        </p:nvSpPr>
        <p:spPr>
          <a:xfrm>
            <a:off x="762000" y="3810000"/>
            <a:ext cx="80581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② 对高速外设，如磁盘等来不及响应，造成数据丢失。</a:t>
            </a:r>
          </a:p>
        </p:txBody>
      </p:sp>
      <p:sp>
        <p:nvSpPr>
          <p:cNvPr id="156677" name="Rectangle 7"/>
          <p:cNvSpPr>
            <a:spLocks noGrp="1"/>
          </p:cNvSpPr>
          <p:nvPr>
            <p:ph idx="1"/>
          </p:nvPr>
        </p:nvSpPr>
        <p:spPr>
          <a:xfrm>
            <a:off x="433388" y="1773238"/>
            <a:ext cx="8710612" cy="792162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1.问题的提出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21" name="Group 70"/>
          <p:cNvGrpSpPr/>
          <p:nvPr/>
        </p:nvGrpSpPr>
        <p:grpSpPr>
          <a:xfrm>
            <a:off x="533400" y="0"/>
            <a:ext cx="8077200" cy="6705600"/>
            <a:chOff x="336" y="0"/>
            <a:chExt cx="5088" cy="4224"/>
          </a:xfrm>
        </p:grpSpPr>
        <p:sp>
          <p:nvSpPr>
            <p:cNvPr id="158722" name="Text Box 5"/>
            <p:cNvSpPr txBox="1"/>
            <p:nvPr/>
          </p:nvSpPr>
          <p:spPr>
            <a:xfrm>
              <a:off x="1695" y="2313"/>
              <a:ext cx="327" cy="139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8723" name="Text Box 6"/>
            <p:cNvSpPr txBox="1"/>
            <p:nvPr/>
          </p:nvSpPr>
          <p:spPr>
            <a:xfrm>
              <a:off x="2175" y="1586"/>
              <a:ext cx="327" cy="139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8724" name="Text Box 7"/>
            <p:cNvSpPr txBox="1"/>
            <p:nvPr/>
          </p:nvSpPr>
          <p:spPr>
            <a:xfrm>
              <a:off x="3130" y="1340"/>
              <a:ext cx="327" cy="139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8725" name="Text Box 8"/>
            <p:cNvSpPr txBox="1"/>
            <p:nvPr/>
          </p:nvSpPr>
          <p:spPr>
            <a:xfrm>
              <a:off x="2138" y="1940"/>
              <a:ext cx="327" cy="139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8726" name="Text Box 9"/>
            <p:cNvSpPr txBox="1"/>
            <p:nvPr/>
          </p:nvSpPr>
          <p:spPr>
            <a:xfrm>
              <a:off x="2954" y="683"/>
              <a:ext cx="328" cy="139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8727" name="Rectangle 10"/>
            <p:cNvSpPr/>
            <p:nvPr/>
          </p:nvSpPr>
          <p:spPr>
            <a:xfrm>
              <a:off x="1373" y="422"/>
              <a:ext cx="1290" cy="167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当前指令执行周期</a:t>
              </a:r>
            </a:p>
          </p:txBody>
        </p:sp>
        <p:sp>
          <p:nvSpPr>
            <p:cNvPr id="158728" name="Rectangle 11"/>
            <p:cNvSpPr/>
            <p:nvPr/>
          </p:nvSpPr>
          <p:spPr>
            <a:xfrm>
              <a:off x="1581" y="1065"/>
              <a:ext cx="833" cy="167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1400" b="0" i="0" u="none" dirty="0">
                  <a:latin typeface="Times New Roman" panose="02020603050405020304" pitchFamily="18" charset="0"/>
                </a:rPr>
                <a:t>周期</a:t>
              </a:r>
            </a:p>
          </p:txBody>
        </p:sp>
        <p:sp>
          <p:nvSpPr>
            <p:cNvPr id="158729" name="Rectangle 12"/>
            <p:cNvSpPr/>
            <p:nvPr/>
          </p:nvSpPr>
          <p:spPr>
            <a:xfrm>
              <a:off x="1440" y="2448"/>
              <a:ext cx="1207" cy="28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发中断应答</a:t>
              </a:r>
              <a:r>
                <a:rPr lang="en-US" altLang="zh-CN" sz="1400" b="0" i="0" u="none" dirty="0">
                  <a:latin typeface="Times New Roman" panose="02020603050405020304" pitchFamily="18" charset="0"/>
                </a:rPr>
                <a:t>INTA</a:t>
              </a:r>
              <a:r>
                <a:rPr lang="zh-CN" altLang="en-US" sz="1400" b="0" i="0" u="none" dirty="0">
                  <a:latin typeface="Times New Roman" panose="02020603050405020304" pitchFamily="18" charset="0"/>
                </a:rPr>
                <a:t>接收中断向量</a:t>
              </a:r>
              <a:r>
                <a:rPr lang="en-US" altLang="zh-CN" sz="1400" b="0" i="0" u="none" dirty="0">
                  <a:latin typeface="Times New Roman" panose="02020603050405020304" pitchFamily="18" charset="0"/>
                </a:rPr>
                <a:t>VA</a:t>
              </a:r>
            </a:p>
          </p:txBody>
        </p:sp>
        <p:sp>
          <p:nvSpPr>
            <p:cNvPr id="158730" name="Rectangle 13"/>
            <p:cNvSpPr/>
            <p:nvPr/>
          </p:nvSpPr>
          <p:spPr>
            <a:xfrm>
              <a:off x="4113" y="1578"/>
              <a:ext cx="1311" cy="19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中断处理程序实体</a:t>
              </a:r>
            </a:p>
          </p:txBody>
        </p:sp>
        <p:sp>
          <p:nvSpPr>
            <p:cNvPr id="158731" name="Rectangle 14"/>
            <p:cNvSpPr/>
            <p:nvPr/>
          </p:nvSpPr>
          <p:spPr>
            <a:xfrm>
              <a:off x="4123" y="809"/>
              <a:ext cx="1269" cy="19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设置新的中断范围</a:t>
              </a:r>
            </a:p>
          </p:txBody>
        </p:sp>
        <p:sp>
          <p:nvSpPr>
            <p:cNvPr id="158732" name="Rectangle 15"/>
            <p:cNvSpPr/>
            <p:nvPr/>
          </p:nvSpPr>
          <p:spPr>
            <a:xfrm>
              <a:off x="4284" y="398"/>
              <a:ext cx="863" cy="185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保护寄存器</a:t>
              </a:r>
            </a:p>
          </p:txBody>
        </p:sp>
        <p:sp>
          <p:nvSpPr>
            <p:cNvPr id="158733" name="Rectangle 16"/>
            <p:cNvSpPr/>
            <p:nvPr/>
          </p:nvSpPr>
          <p:spPr>
            <a:xfrm>
              <a:off x="4369" y="1196"/>
              <a:ext cx="645" cy="179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开中断</a:t>
              </a:r>
            </a:p>
          </p:txBody>
        </p:sp>
        <p:sp>
          <p:nvSpPr>
            <p:cNvPr id="158734" name="Rectangle 17"/>
            <p:cNvSpPr/>
            <p:nvPr/>
          </p:nvSpPr>
          <p:spPr>
            <a:xfrm>
              <a:off x="4303" y="2000"/>
              <a:ext cx="873" cy="179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恢复寄存器</a:t>
              </a:r>
            </a:p>
          </p:txBody>
        </p:sp>
        <p:sp>
          <p:nvSpPr>
            <p:cNvPr id="158735" name="Rectangle 18"/>
            <p:cNvSpPr/>
            <p:nvPr/>
          </p:nvSpPr>
          <p:spPr>
            <a:xfrm>
              <a:off x="1534" y="2858"/>
              <a:ext cx="999" cy="31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关中断(0→</a:t>
              </a:r>
              <a:r>
                <a:rPr lang="en-US" altLang="zh-CN" sz="1400" b="0" i="0" u="none" dirty="0">
                  <a:latin typeface="Times New Roman" panose="02020603050405020304" pitchFamily="18" charset="0"/>
                </a:rPr>
                <a:t>IF)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PC,PSW</a:t>
              </a:r>
              <a:r>
                <a:rPr lang="zh-CN" altLang="en-US" sz="1400" b="0" i="0" u="none" dirty="0">
                  <a:latin typeface="Times New Roman" panose="02020603050405020304" pitchFamily="18" charset="0"/>
                </a:rPr>
                <a:t>入栈</a:t>
              </a:r>
            </a:p>
          </p:txBody>
        </p:sp>
        <p:sp>
          <p:nvSpPr>
            <p:cNvPr id="158736" name="Rectangle 19"/>
            <p:cNvSpPr/>
            <p:nvPr/>
          </p:nvSpPr>
          <p:spPr>
            <a:xfrm>
              <a:off x="4265" y="2417"/>
              <a:ext cx="999" cy="319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中断返回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(恢复</a:t>
              </a:r>
              <a:r>
                <a:rPr lang="en-US" altLang="zh-CN" sz="1400" b="0" i="0" u="none" dirty="0">
                  <a:latin typeface="Times New Roman" panose="02020603050405020304" pitchFamily="18" charset="0"/>
                </a:rPr>
                <a:t>PSW,PC)</a:t>
              </a:r>
            </a:p>
          </p:txBody>
        </p:sp>
        <p:sp>
          <p:nvSpPr>
            <p:cNvPr id="158737" name="Rectangle 20"/>
            <p:cNvSpPr/>
            <p:nvPr/>
          </p:nvSpPr>
          <p:spPr>
            <a:xfrm>
              <a:off x="4132" y="3782"/>
              <a:ext cx="1259" cy="184"/>
            </a:xfrm>
            <a:prstGeom prst="rect">
              <a:avLst/>
            </a:prstGeom>
            <a:solidFill>
              <a:srgbClr val="99FF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下条指令取指周期</a:t>
              </a:r>
            </a:p>
          </p:txBody>
        </p:sp>
        <p:sp>
          <p:nvSpPr>
            <p:cNvPr id="158738" name="Rectangle 21"/>
            <p:cNvSpPr/>
            <p:nvPr/>
          </p:nvSpPr>
          <p:spPr>
            <a:xfrm>
              <a:off x="1465" y="3251"/>
              <a:ext cx="1283" cy="301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取中断处理程序入口地址送入</a:t>
              </a:r>
              <a:r>
                <a:rPr lang="en-US" altLang="zh-CN" sz="1400" b="0" i="0" u="none" dirty="0">
                  <a:latin typeface="Times New Roman" panose="02020603050405020304" pitchFamily="18" charset="0"/>
                </a:rPr>
                <a:t>PC,</a:t>
              </a:r>
            </a:p>
          </p:txBody>
        </p:sp>
        <p:sp>
          <p:nvSpPr>
            <p:cNvPr id="158739" name="AutoShape 22"/>
            <p:cNvSpPr/>
            <p:nvPr/>
          </p:nvSpPr>
          <p:spPr>
            <a:xfrm>
              <a:off x="1003" y="1357"/>
              <a:ext cx="2154" cy="244"/>
            </a:xfrm>
            <a:prstGeom prst="flowChartDecision">
              <a:avLst/>
            </a:prstGeom>
            <a:solidFill>
              <a:srgbClr val="FF9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有不可屏蔽中断?</a:t>
              </a:r>
            </a:p>
          </p:txBody>
        </p:sp>
        <p:sp>
          <p:nvSpPr>
            <p:cNvPr id="158740" name="AutoShape 23"/>
            <p:cNvSpPr/>
            <p:nvPr/>
          </p:nvSpPr>
          <p:spPr>
            <a:xfrm>
              <a:off x="1107" y="1732"/>
              <a:ext cx="1914" cy="221"/>
            </a:xfrm>
            <a:prstGeom prst="flowChartDecision">
              <a:avLst/>
            </a:prstGeom>
            <a:solidFill>
              <a:srgbClr val="FF9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有可屏蔽中断?</a:t>
              </a:r>
            </a:p>
          </p:txBody>
        </p:sp>
        <p:sp>
          <p:nvSpPr>
            <p:cNvPr id="158741" name="AutoShape 24"/>
            <p:cNvSpPr/>
            <p:nvPr/>
          </p:nvSpPr>
          <p:spPr>
            <a:xfrm>
              <a:off x="918" y="2072"/>
              <a:ext cx="2303" cy="238"/>
            </a:xfrm>
            <a:prstGeom prst="flowChartDecision">
              <a:avLst/>
            </a:prstGeom>
            <a:solidFill>
              <a:srgbClr val="FF9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CPU</a:t>
              </a:r>
              <a:r>
                <a:rPr lang="zh-CN" altLang="en-US" sz="1400" i="0" u="none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允许中断</a:t>
              </a:r>
              <a:r>
                <a:rPr lang="en-US" altLang="zh-CN" sz="1400" i="0" u="none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IF=1?</a:t>
              </a:r>
            </a:p>
          </p:txBody>
        </p:sp>
        <p:sp>
          <p:nvSpPr>
            <p:cNvPr id="158742" name="AutoShape 25"/>
            <p:cNvSpPr/>
            <p:nvPr/>
          </p:nvSpPr>
          <p:spPr>
            <a:xfrm>
              <a:off x="1154" y="702"/>
              <a:ext cx="1790" cy="256"/>
            </a:xfrm>
            <a:prstGeom prst="flowChartDecision">
              <a:avLst/>
            </a:prstGeom>
            <a:solidFill>
              <a:srgbClr val="FF9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有</a:t>
              </a:r>
              <a:r>
                <a:rPr lang="en-US" altLang="zh-CN" sz="1400" i="0" u="none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DMA</a:t>
              </a:r>
              <a:r>
                <a:rPr lang="zh-CN" altLang="en-US" sz="1400" i="0" u="none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请求?</a:t>
              </a:r>
            </a:p>
          </p:txBody>
        </p:sp>
        <p:sp>
          <p:nvSpPr>
            <p:cNvPr id="158743" name="Line 26"/>
            <p:cNvSpPr/>
            <p:nvPr/>
          </p:nvSpPr>
          <p:spPr>
            <a:xfrm flipH="1">
              <a:off x="1961" y="589"/>
              <a:ext cx="10" cy="1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44" name="Line 27"/>
            <p:cNvSpPr/>
            <p:nvPr/>
          </p:nvSpPr>
          <p:spPr>
            <a:xfrm>
              <a:off x="1970" y="958"/>
              <a:ext cx="1" cy="10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45" name="Line 28"/>
            <p:cNvSpPr/>
            <p:nvPr/>
          </p:nvSpPr>
          <p:spPr>
            <a:xfrm>
              <a:off x="1979" y="1232"/>
              <a:ext cx="1" cy="1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46" name="Line 29"/>
            <p:cNvSpPr/>
            <p:nvPr/>
          </p:nvSpPr>
          <p:spPr>
            <a:xfrm>
              <a:off x="1979" y="1953"/>
              <a:ext cx="1" cy="1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47" name="Line 30"/>
            <p:cNvSpPr/>
            <p:nvPr/>
          </p:nvSpPr>
          <p:spPr>
            <a:xfrm>
              <a:off x="1989" y="1607"/>
              <a:ext cx="1" cy="1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48" name="Line 31"/>
            <p:cNvSpPr/>
            <p:nvPr/>
          </p:nvSpPr>
          <p:spPr>
            <a:xfrm>
              <a:off x="1999" y="2310"/>
              <a:ext cx="0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49" name="Line 32"/>
            <p:cNvSpPr/>
            <p:nvPr/>
          </p:nvSpPr>
          <p:spPr>
            <a:xfrm>
              <a:off x="1999" y="2715"/>
              <a:ext cx="0" cy="14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50" name="Line 33"/>
            <p:cNvSpPr/>
            <p:nvPr/>
          </p:nvSpPr>
          <p:spPr>
            <a:xfrm>
              <a:off x="1999" y="3168"/>
              <a:ext cx="0" cy="8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51" name="Line 34"/>
            <p:cNvSpPr/>
            <p:nvPr/>
          </p:nvSpPr>
          <p:spPr>
            <a:xfrm>
              <a:off x="1970" y="309"/>
              <a:ext cx="1" cy="1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52" name="Line 35"/>
            <p:cNvSpPr/>
            <p:nvPr/>
          </p:nvSpPr>
          <p:spPr>
            <a:xfrm>
              <a:off x="3168" y="1476"/>
              <a:ext cx="19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53" name="Line 36"/>
            <p:cNvSpPr/>
            <p:nvPr/>
          </p:nvSpPr>
          <p:spPr>
            <a:xfrm>
              <a:off x="3406" y="1476"/>
              <a:ext cx="0" cy="8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54" name="Line 37"/>
            <p:cNvSpPr/>
            <p:nvPr/>
          </p:nvSpPr>
          <p:spPr>
            <a:xfrm flipH="1">
              <a:off x="1999" y="2358"/>
              <a:ext cx="139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55" name="Line 38"/>
            <p:cNvSpPr/>
            <p:nvPr/>
          </p:nvSpPr>
          <p:spPr>
            <a:xfrm>
              <a:off x="2920" y="833"/>
              <a:ext cx="22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56" name="Line 39"/>
            <p:cNvSpPr/>
            <p:nvPr/>
          </p:nvSpPr>
          <p:spPr>
            <a:xfrm>
              <a:off x="3155" y="827"/>
              <a:ext cx="1" cy="47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57" name="Line 40"/>
            <p:cNvSpPr/>
            <p:nvPr/>
          </p:nvSpPr>
          <p:spPr>
            <a:xfrm flipH="1">
              <a:off x="1989" y="1303"/>
              <a:ext cx="118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58" name="AutoShape 41"/>
            <p:cNvSpPr/>
            <p:nvPr/>
          </p:nvSpPr>
          <p:spPr>
            <a:xfrm>
              <a:off x="3013" y="2417"/>
              <a:ext cx="121" cy="1102"/>
            </a:xfrm>
            <a:prstGeom prst="rightBrace">
              <a:avLst>
                <a:gd name="adj1" fmla="val 75558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58759" name="Line 42"/>
            <p:cNvSpPr/>
            <p:nvPr/>
          </p:nvSpPr>
          <p:spPr>
            <a:xfrm>
              <a:off x="2018" y="3600"/>
              <a:ext cx="0" cy="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60" name="Line 43"/>
            <p:cNvSpPr/>
            <p:nvPr/>
          </p:nvSpPr>
          <p:spPr>
            <a:xfrm>
              <a:off x="2017" y="3632"/>
              <a:ext cx="186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61" name="Text Box 44"/>
            <p:cNvSpPr txBox="1"/>
            <p:nvPr/>
          </p:nvSpPr>
          <p:spPr>
            <a:xfrm>
              <a:off x="3222" y="2685"/>
              <a:ext cx="354" cy="5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中断响应 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周期</a:t>
              </a:r>
            </a:p>
          </p:txBody>
        </p:sp>
        <p:sp>
          <p:nvSpPr>
            <p:cNvPr id="158762" name="Line 45"/>
            <p:cNvSpPr/>
            <p:nvPr/>
          </p:nvSpPr>
          <p:spPr>
            <a:xfrm flipV="1">
              <a:off x="3876" y="297"/>
              <a:ext cx="1" cy="33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63" name="Line 46"/>
            <p:cNvSpPr/>
            <p:nvPr/>
          </p:nvSpPr>
          <p:spPr>
            <a:xfrm>
              <a:off x="3876" y="297"/>
              <a:ext cx="85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64" name="Line 47"/>
            <p:cNvSpPr/>
            <p:nvPr/>
          </p:nvSpPr>
          <p:spPr>
            <a:xfrm flipH="1">
              <a:off x="4654" y="297"/>
              <a:ext cx="19" cy="1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65" name="Line 48"/>
            <p:cNvSpPr/>
            <p:nvPr/>
          </p:nvSpPr>
          <p:spPr>
            <a:xfrm flipH="1">
              <a:off x="4664" y="583"/>
              <a:ext cx="9" cy="2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66" name="Line 49"/>
            <p:cNvSpPr/>
            <p:nvPr/>
          </p:nvSpPr>
          <p:spPr>
            <a:xfrm flipH="1">
              <a:off x="4664" y="999"/>
              <a:ext cx="9" cy="19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67" name="Line 50"/>
            <p:cNvSpPr/>
            <p:nvPr/>
          </p:nvSpPr>
          <p:spPr>
            <a:xfrm flipH="1">
              <a:off x="4664" y="1375"/>
              <a:ext cx="9" cy="2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68" name="Line 51"/>
            <p:cNvSpPr/>
            <p:nvPr/>
          </p:nvSpPr>
          <p:spPr>
            <a:xfrm flipH="1">
              <a:off x="4664" y="1774"/>
              <a:ext cx="9" cy="2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69" name="Line 52"/>
            <p:cNvSpPr/>
            <p:nvPr/>
          </p:nvSpPr>
          <p:spPr>
            <a:xfrm>
              <a:off x="4672" y="2179"/>
              <a:ext cx="1" cy="2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70" name="Line 53"/>
            <p:cNvSpPr/>
            <p:nvPr/>
          </p:nvSpPr>
          <p:spPr>
            <a:xfrm>
              <a:off x="4701" y="2736"/>
              <a:ext cx="1" cy="104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71" name="Line 54"/>
            <p:cNvSpPr/>
            <p:nvPr/>
          </p:nvSpPr>
          <p:spPr>
            <a:xfrm flipH="1">
              <a:off x="576" y="1839"/>
              <a:ext cx="58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72" name="Line 55"/>
            <p:cNvSpPr/>
            <p:nvPr/>
          </p:nvSpPr>
          <p:spPr>
            <a:xfrm>
              <a:off x="576" y="1846"/>
              <a:ext cx="1" cy="18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73" name="Line 56"/>
            <p:cNvSpPr/>
            <p:nvPr/>
          </p:nvSpPr>
          <p:spPr>
            <a:xfrm>
              <a:off x="586" y="3685"/>
              <a:ext cx="41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74" name="Line 57"/>
            <p:cNvSpPr/>
            <p:nvPr/>
          </p:nvSpPr>
          <p:spPr>
            <a:xfrm flipH="1">
              <a:off x="586" y="2191"/>
              <a:ext cx="3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75" name="Line 58"/>
            <p:cNvSpPr/>
            <p:nvPr/>
          </p:nvSpPr>
          <p:spPr>
            <a:xfrm flipH="1">
              <a:off x="339" y="309"/>
              <a:ext cx="179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76" name="Line 59"/>
            <p:cNvSpPr/>
            <p:nvPr/>
          </p:nvSpPr>
          <p:spPr>
            <a:xfrm>
              <a:off x="336" y="309"/>
              <a:ext cx="1" cy="37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77" name="Line 60"/>
            <p:cNvSpPr/>
            <p:nvPr/>
          </p:nvSpPr>
          <p:spPr>
            <a:xfrm>
              <a:off x="339" y="4097"/>
              <a:ext cx="480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78" name="Line 61"/>
            <p:cNvSpPr/>
            <p:nvPr/>
          </p:nvSpPr>
          <p:spPr>
            <a:xfrm flipV="1">
              <a:off x="4729" y="3972"/>
              <a:ext cx="1" cy="1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779" name="Line 62"/>
            <p:cNvSpPr/>
            <p:nvPr/>
          </p:nvSpPr>
          <p:spPr>
            <a:xfrm>
              <a:off x="3867" y="207"/>
              <a:ext cx="1051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80" name="Line 63"/>
            <p:cNvSpPr/>
            <p:nvPr/>
          </p:nvSpPr>
          <p:spPr>
            <a:xfrm flipH="1">
              <a:off x="2482" y="207"/>
              <a:ext cx="118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58781" name="Line 64"/>
            <p:cNvSpPr/>
            <p:nvPr/>
          </p:nvSpPr>
          <p:spPr>
            <a:xfrm>
              <a:off x="3699" y="126"/>
              <a:ext cx="1" cy="409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158782" name="Rectangle 65"/>
            <p:cNvSpPr/>
            <p:nvPr/>
          </p:nvSpPr>
          <p:spPr>
            <a:xfrm>
              <a:off x="2718" y="0"/>
              <a:ext cx="790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硬件完成</a:t>
              </a:r>
            </a:p>
          </p:txBody>
        </p:sp>
        <p:sp>
          <p:nvSpPr>
            <p:cNvPr id="158783" name="Rectangle 66"/>
            <p:cNvSpPr/>
            <p:nvPr/>
          </p:nvSpPr>
          <p:spPr>
            <a:xfrm>
              <a:off x="3931" y="0"/>
              <a:ext cx="791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软件完成</a:t>
              </a:r>
            </a:p>
          </p:txBody>
        </p:sp>
        <p:sp>
          <p:nvSpPr>
            <p:cNvPr id="158784" name="Text Box 67"/>
            <p:cNvSpPr txBox="1"/>
            <p:nvPr/>
          </p:nvSpPr>
          <p:spPr>
            <a:xfrm>
              <a:off x="634" y="1668"/>
              <a:ext cx="327" cy="1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8785" name="Text Box 68"/>
            <p:cNvSpPr txBox="1"/>
            <p:nvPr/>
          </p:nvSpPr>
          <p:spPr>
            <a:xfrm>
              <a:off x="655" y="2016"/>
              <a:ext cx="327" cy="1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3"/>
          <p:cNvSpPr/>
          <p:nvPr/>
        </p:nvSpPr>
        <p:spPr>
          <a:xfrm>
            <a:off x="266814" y="1052736"/>
            <a:ext cx="280828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32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2.</a:t>
            </a:r>
            <a:r>
              <a:rPr lang="en-US" altLang="zh-CN" sz="32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32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的概念</a:t>
            </a:r>
          </a:p>
        </p:txBody>
      </p:sp>
      <p:sp>
        <p:nvSpPr>
          <p:cNvPr id="82948" name="Rectangle 6"/>
          <p:cNvSpPr>
            <a:spLocks noChangeArrowheads="1"/>
          </p:cNvSpPr>
          <p:nvPr/>
        </p:nvSpPr>
        <p:spPr bwMode="auto">
          <a:xfrm>
            <a:off x="251520" y="1563153"/>
            <a:ext cx="8358188" cy="5294847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 DMA</a:t>
            </a:r>
            <a:r>
              <a:rPr lang="zh-CN" altLang="en-US" sz="22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方式是一种</a:t>
            </a:r>
            <a:r>
              <a:rPr lang="zh-CN" altLang="en-US" sz="22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在</a:t>
            </a:r>
            <a:r>
              <a:rPr lang="zh-CN" altLang="en-US" sz="2200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数据交换过程</a:t>
            </a:r>
            <a:r>
              <a:rPr lang="zh-CN" altLang="en-US" sz="22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完全由</a:t>
            </a:r>
            <a:r>
              <a:rPr lang="zh-CN" altLang="en-US" sz="2200" i="0" u="none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硬件</a:t>
            </a:r>
            <a:r>
              <a:rPr lang="zh-CN" altLang="en-US" sz="22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altLang="zh-CN" sz="22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</a:t>
            </a:r>
            <a:r>
              <a:rPr lang="zh-CN" altLang="en-US" sz="22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控制器)实现</a:t>
            </a:r>
            <a:r>
              <a:rPr lang="zh-CN" altLang="en-US" sz="2200" i="0" u="none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外设与内存直接交换信息</a:t>
            </a:r>
            <a:r>
              <a:rPr lang="zh-CN" altLang="en-US" sz="22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的工作方式</a:t>
            </a:r>
            <a:r>
              <a:rPr lang="zh-CN" altLang="en-US" sz="22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在这种方式下，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DMA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控制器从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CPU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完全接管对总线的控制，数据交换不经过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CPU，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而直接在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highlight>
                  <a:srgbClr val="FFFF00"/>
                </a:highligh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内存与外设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之间进行。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由于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CPU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根本不参加传送操作，因此省略了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CPU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取指令、取数和送数等操作。在数据传送过程中，也不需要像中断方式那样执行现场保存、现场恢复等工作。内存地址的修改、传送字个数的计数也直接由硬件完成，而不是用软件实现。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276225" algn="just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在这种方式下，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数据传送前的准备工作，以及传送结束后的处理工作都是由软件完成。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由硬件线路直接实现的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DMA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控制器仅负责数据传送。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highlight>
                <a:srgbClr val="FFFF00"/>
              </a:highligh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6B92D5A-4E57-48B0-49C6-B17785DC1449}"/>
              </a:ext>
            </a:extLst>
          </p:cNvPr>
          <p:cNvSpPr/>
          <p:nvPr/>
        </p:nvSpPr>
        <p:spPr>
          <a:xfrm>
            <a:off x="225353" y="107615"/>
            <a:ext cx="871601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【问题】</a:t>
            </a:r>
            <a:r>
              <a:rPr lang="zh-CN" altLang="en-US" sz="2400" i="0" u="none" dirty="0">
                <a:solidFill>
                  <a:schemeClr val="bg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当既有DMA请求又有中断请求时，CPU首先响应DMA请求还是中断请求？</a:t>
            </a:r>
            <a:r>
              <a:rPr lang="en-US" altLang="zh-CN" sz="2400" i="0" u="none" dirty="0">
                <a:solidFill>
                  <a:schemeClr val="bg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-----</a:t>
            </a:r>
            <a:r>
              <a:rPr lang="zh-CN" altLang="en-US" sz="2400" i="0" u="none" dirty="0">
                <a:solidFill>
                  <a:schemeClr val="bg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DMA优先级更高，首先响应DMA请求</a:t>
            </a:r>
          </a:p>
          <a:p>
            <a:pPr algn="just">
              <a:spcBef>
                <a:spcPct val="0"/>
              </a:spcBef>
              <a:buClrTx/>
              <a:buSzTx/>
            </a:pPr>
            <a:endParaRPr lang="zh-CN" altLang="en-US" sz="2400" i="0" u="none" dirty="0">
              <a:solidFill>
                <a:schemeClr val="bg2"/>
              </a:solidFill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/>
          <p:nvPr/>
        </p:nvSpPr>
        <p:spPr>
          <a:xfrm>
            <a:off x="468313" y="1268413"/>
            <a:ext cx="7961312" cy="230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87630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优点：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速度快，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效率高，</a:t>
            </a:r>
          </a:p>
          <a:p>
            <a:pPr indent="87630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  适用于高速外设与内存交换信息。</a:t>
            </a:r>
            <a:endParaRPr lang="en-US" altLang="zh-CN" sz="2400" i="0" u="none" dirty="0">
              <a:latin typeface="Times New Roman" panose="02020603050405020304" pitchFamily="18" charset="0"/>
            </a:endParaRPr>
          </a:p>
          <a:p>
            <a:pPr indent="87630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solidFill>
                <a:srgbClr val="0066FF"/>
              </a:solidFill>
              <a:latin typeface="宋体" panose="02010600030101010101" pitchFamily="2" charset="-122"/>
            </a:endParaRPr>
          </a:p>
          <a:p>
            <a:pPr indent="87630" algn="just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缺点：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功能单一，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只适用于高速外设与内存交换信息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i="0" u="none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87630" algn="just" eaLnBrk="0" hangingPunct="0">
              <a:spcBef>
                <a:spcPct val="0"/>
              </a:spcBef>
              <a:buClrTx/>
              <a:buSzTx/>
            </a:pPr>
            <a:r>
              <a:rPr lang="en-US" altLang="zh-CN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硬件线路复杂。</a:t>
            </a:r>
            <a:endParaRPr lang="zh-CN" altLang="en-US" sz="2400" i="0" u="none" dirty="0">
              <a:latin typeface="Times New Roman" panose="02020603050405020304" pitchFamily="18" charset="0"/>
            </a:endParaRPr>
          </a:p>
          <a:p>
            <a:pPr indent="87630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Times New Roman" panose="02020603050405020304" pitchFamily="18" charset="0"/>
            </a:endParaRPr>
          </a:p>
        </p:txBody>
      </p:sp>
      <p:sp>
        <p:nvSpPr>
          <p:cNvPr id="164866" name="Rectangle 5"/>
          <p:cNvSpPr/>
          <p:nvPr/>
        </p:nvSpPr>
        <p:spPr>
          <a:xfrm>
            <a:off x="539750" y="692150"/>
            <a:ext cx="43910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3.</a:t>
            </a:r>
            <a:r>
              <a:rPr lang="en-US" altLang="zh-CN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方式的优缺点</a:t>
            </a:r>
          </a:p>
        </p:txBody>
      </p:sp>
      <p:sp>
        <p:nvSpPr>
          <p:cNvPr id="164867" name="Rectangle 2"/>
          <p:cNvSpPr/>
          <p:nvPr/>
        </p:nvSpPr>
        <p:spPr>
          <a:xfrm>
            <a:off x="250825" y="2997200"/>
            <a:ext cx="8686800" cy="3786188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 indent="266700" algn="just">
              <a:spcBef>
                <a:spcPct val="0"/>
              </a:spcBef>
              <a:buClrTx/>
              <a:buSzTx/>
            </a:pPr>
            <a:endParaRPr lang="en-US" altLang="zh-CN" sz="2400" i="0" u="none" dirty="0">
              <a:solidFill>
                <a:srgbClr val="0066FF"/>
              </a:solidFill>
              <a:latin typeface="宋体" panose="02010600030101010101" pitchFamily="2" charset="-122"/>
            </a:endParaRPr>
          </a:p>
          <a:p>
            <a:pPr indent="266700" algn="just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用途：</a:t>
            </a:r>
          </a:p>
          <a:p>
            <a:pPr indent="266700" algn="just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① 用于磁盘、磁带、光盘等外存储设备接口。</a:t>
            </a:r>
          </a:p>
          <a:p>
            <a:pPr indent="266700" algn="just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② 用于网络通信接口。</a:t>
            </a:r>
          </a:p>
          <a:p>
            <a:pPr indent="266700" algn="just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③ 用于动态存储器刷新。</a:t>
            </a:r>
          </a:p>
          <a:p>
            <a:pPr indent="266700" algn="just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④ 用于高速数据采集接口</a:t>
            </a:r>
          </a:p>
          <a:p>
            <a:pPr indent="266700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</a:rPr>
              <a:t>8.3.2  DMA</a:t>
            </a:r>
            <a:r>
              <a:rPr lang="zh-CN" altLang="en-US" sz="3600" b="1" dirty="0">
                <a:latin typeface="Times New Roman" panose="02020603050405020304" pitchFamily="18" charset="0"/>
              </a:rPr>
              <a:t>传送方式</a:t>
            </a:r>
            <a:r>
              <a:rPr lang="zh-CN" altLang="en-US" sz="4000" b="1" dirty="0"/>
              <a:t> </a:t>
            </a:r>
          </a:p>
        </p:txBody>
      </p:sp>
      <p:sp>
        <p:nvSpPr>
          <p:cNvPr id="166914" name="Rectangle 3"/>
          <p:cNvSpPr/>
          <p:nvPr/>
        </p:nvSpPr>
        <p:spPr>
          <a:xfrm>
            <a:off x="199390" y="4973955"/>
            <a:ext cx="85166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400050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Times New Roman" panose="02020603050405020304" pitchFamily="18" charset="0"/>
            </a:endParaRPr>
          </a:p>
          <a:p>
            <a:pPr indent="400050" algn="just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如：磁盘读取速率</a:t>
            </a:r>
            <a:r>
              <a:rPr lang="en-US" altLang="zh-CN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字节/32</a:t>
            </a:r>
            <a:r>
              <a:rPr lang="en-US" altLang="zh-CN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us，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内存存储周期</a:t>
            </a:r>
            <a:r>
              <a:rPr lang="en-US" altLang="zh-CN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Tmc=1us，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2400" i="0" u="none" dirty="0">
              <a:latin typeface="Times New Roman" panose="02020603050405020304" pitchFamily="18" charset="0"/>
            </a:endParaRPr>
          </a:p>
          <a:p>
            <a:pPr indent="400050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Times New Roman" panose="02020603050405020304" pitchFamily="18" charset="0"/>
            </a:endParaRPr>
          </a:p>
        </p:txBody>
      </p:sp>
      <p:sp>
        <p:nvSpPr>
          <p:cNvPr id="166915" name="Rectangle 4"/>
          <p:cNvSpPr/>
          <p:nvPr/>
        </p:nvSpPr>
        <p:spPr>
          <a:xfrm>
            <a:off x="365125" y="4343400"/>
            <a:ext cx="8763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优点：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控制简单，适用于数据传输率很高的设备成组数据传送。</a:t>
            </a:r>
          </a:p>
        </p:txBody>
      </p:sp>
      <p:sp>
        <p:nvSpPr>
          <p:cNvPr id="166916" name="Rectangle 5"/>
          <p:cNvSpPr/>
          <p:nvPr/>
        </p:nvSpPr>
        <p:spPr>
          <a:xfrm>
            <a:off x="381000" y="4973638"/>
            <a:ext cx="7618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缺点：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控制器访问外设阶段，内存有死区时间。</a:t>
            </a:r>
          </a:p>
        </p:txBody>
      </p:sp>
      <p:sp>
        <p:nvSpPr>
          <p:cNvPr id="166917" name="Rectangle 31"/>
          <p:cNvSpPr/>
          <p:nvPr/>
        </p:nvSpPr>
        <p:spPr>
          <a:xfrm>
            <a:off x="381000" y="1241425"/>
            <a:ext cx="784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  1.在</a:t>
            </a:r>
            <a:r>
              <a:rPr lang="en-US" altLang="zh-CN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</a:t>
            </a: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工作时,停止</a:t>
            </a:r>
            <a:r>
              <a:rPr lang="en-US" altLang="zh-CN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CPU</a:t>
            </a: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访问内存的操作。 </a:t>
            </a:r>
          </a:p>
        </p:txBody>
      </p:sp>
      <p:grpSp>
        <p:nvGrpSpPr>
          <p:cNvPr id="166918" name="Group 33"/>
          <p:cNvGrpSpPr/>
          <p:nvPr/>
        </p:nvGrpSpPr>
        <p:grpSpPr>
          <a:xfrm>
            <a:off x="304800" y="2063750"/>
            <a:ext cx="7924800" cy="2189163"/>
            <a:chOff x="192" y="1492"/>
            <a:chExt cx="4992" cy="1379"/>
          </a:xfrm>
        </p:grpSpPr>
        <p:sp>
          <p:nvSpPr>
            <p:cNvPr id="166919" name="Line 7"/>
            <p:cNvSpPr/>
            <p:nvPr/>
          </p:nvSpPr>
          <p:spPr>
            <a:xfrm flipH="1">
              <a:off x="960" y="2116"/>
              <a:ext cx="3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6920" name="Line 8"/>
            <p:cNvSpPr/>
            <p:nvPr/>
          </p:nvSpPr>
          <p:spPr>
            <a:xfrm>
              <a:off x="1968" y="2116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6921" name="Line 9"/>
            <p:cNvSpPr/>
            <p:nvPr/>
          </p:nvSpPr>
          <p:spPr>
            <a:xfrm>
              <a:off x="960" y="1493"/>
              <a:ext cx="396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166922" name="Group 10"/>
            <p:cNvGrpSpPr/>
            <p:nvPr/>
          </p:nvGrpSpPr>
          <p:grpSpPr>
            <a:xfrm>
              <a:off x="960" y="1493"/>
              <a:ext cx="1280" cy="845"/>
              <a:chOff x="960" y="1493"/>
              <a:chExt cx="1280" cy="845"/>
            </a:xfrm>
          </p:grpSpPr>
          <p:sp>
            <p:nvSpPr>
              <p:cNvPr id="166923" name="Line 11"/>
              <p:cNvSpPr/>
              <p:nvPr/>
            </p:nvSpPr>
            <p:spPr>
              <a:xfrm>
                <a:off x="960" y="1493"/>
                <a:ext cx="0" cy="845"/>
              </a:xfrm>
              <a:prstGeom prst="line">
                <a:avLst/>
              </a:prstGeom>
              <a:ln w="12700" cap="flat" cmpd="sng">
                <a:solidFill>
                  <a:schemeClr val="folHlink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6924" name="Line 12"/>
              <p:cNvSpPr/>
              <p:nvPr/>
            </p:nvSpPr>
            <p:spPr>
              <a:xfrm>
                <a:off x="960" y="1801"/>
                <a:ext cx="1280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6925" name="Rectangle 13"/>
            <p:cNvSpPr/>
            <p:nvPr/>
          </p:nvSpPr>
          <p:spPr>
            <a:xfrm>
              <a:off x="1296" y="2020"/>
              <a:ext cx="896" cy="152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DMA 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不工作</a:t>
              </a:r>
            </a:p>
          </p:txBody>
        </p:sp>
        <p:sp>
          <p:nvSpPr>
            <p:cNvPr id="166926" name="Line 14"/>
            <p:cNvSpPr/>
            <p:nvPr/>
          </p:nvSpPr>
          <p:spPr>
            <a:xfrm>
              <a:off x="2240" y="1647"/>
              <a:ext cx="2" cy="768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166927" name="Line 15"/>
            <p:cNvSpPr/>
            <p:nvPr/>
          </p:nvSpPr>
          <p:spPr>
            <a:xfrm>
              <a:off x="3904" y="1647"/>
              <a:ext cx="2" cy="768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166928" name="Rectangle 16"/>
            <p:cNvSpPr/>
            <p:nvPr/>
          </p:nvSpPr>
          <p:spPr>
            <a:xfrm>
              <a:off x="4032" y="2016"/>
              <a:ext cx="896" cy="152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DMA 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不工作</a:t>
              </a:r>
            </a:p>
          </p:txBody>
        </p:sp>
        <p:sp>
          <p:nvSpPr>
            <p:cNvPr id="166929" name="Line 17"/>
            <p:cNvSpPr/>
            <p:nvPr/>
          </p:nvSpPr>
          <p:spPr>
            <a:xfrm>
              <a:off x="3904" y="1801"/>
              <a:ext cx="1024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930" name="Line 18"/>
            <p:cNvSpPr/>
            <p:nvPr/>
          </p:nvSpPr>
          <p:spPr>
            <a:xfrm>
              <a:off x="2240" y="2107"/>
              <a:ext cx="1664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931" name="Rectangle 19"/>
            <p:cNvSpPr/>
            <p:nvPr/>
          </p:nvSpPr>
          <p:spPr>
            <a:xfrm>
              <a:off x="2688" y="2212"/>
              <a:ext cx="896" cy="15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1400" i="0" u="none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工作</a:t>
              </a:r>
            </a:p>
          </p:txBody>
        </p:sp>
        <p:sp>
          <p:nvSpPr>
            <p:cNvPr id="166932" name="Line 20"/>
            <p:cNvSpPr/>
            <p:nvPr/>
          </p:nvSpPr>
          <p:spPr>
            <a:xfrm flipH="1">
              <a:off x="2240" y="2338"/>
              <a:ext cx="51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66933" name="Line 21"/>
            <p:cNvSpPr/>
            <p:nvPr/>
          </p:nvSpPr>
          <p:spPr>
            <a:xfrm>
              <a:off x="3392" y="2338"/>
              <a:ext cx="51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66934" name="Rectangle 22"/>
            <p:cNvSpPr/>
            <p:nvPr/>
          </p:nvSpPr>
          <p:spPr>
            <a:xfrm>
              <a:off x="2688" y="1684"/>
              <a:ext cx="1024" cy="15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CPU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不执行程序</a:t>
              </a:r>
            </a:p>
          </p:txBody>
        </p:sp>
        <p:sp>
          <p:nvSpPr>
            <p:cNvPr id="166935" name="Line 23"/>
            <p:cNvSpPr/>
            <p:nvPr/>
          </p:nvSpPr>
          <p:spPr>
            <a:xfrm>
              <a:off x="3520" y="1801"/>
              <a:ext cx="38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66936" name="Line 24"/>
            <p:cNvSpPr/>
            <p:nvPr/>
          </p:nvSpPr>
          <p:spPr>
            <a:xfrm flipH="1">
              <a:off x="2240" y="1801"/>
              <a:ext cx="38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66937" name="Rectangle 25"/>
            <p:cNvSpPr/>
            <p:nvPr/>
          </p:nvSpPr>
          <p:spPr>
            <a:xfrm>
              <a:off x="1952" y="2471"/>
              <a:ext cx="1675" cy="30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(</a:t>
              </a:r>
              <a:r>
                <a:rPr lang="en-US" altLang="zh-CN" sz="1400" i="0" u="none" dirty="0">
                  <a:latin typeface="Times New Roman" panose="02020603050405020304" pitchFamily="18" charset="0"/>
                </a:rPr>
                <a:t>a) 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停止</a:t>
              </a:r>
              <a:r>
                <a:rPr lang="en-US" altLang="zh-CN" sz="1400" i="0" u="none" dirty="0">
                  <a:latin typeface="Times New Roman" panose="02020603050405020304" pitchFamily="18" charset="0"/>
                </a:rPr>
                <a:t>CPU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访问内存</a:t>
              </a:r>
            </a:p>
          </p:txBody>
        </p:sp>
        <p:sp>
          <p:nvSpPr>
            <p:cNvPr id="166938" name="Rectangle 26"/>
            <p:cNvSpPr/>
            <p:nvPr/>
          </p:nvSpPr>
          <p:spPr>
            <a:xfrm>
              <a:off x="192" y="1492"/>
              <a:ext cx="894" cy="15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内存工作时间</a:t>
              </a:r>
            </a:p>
          </p:txBody>
        </p:sp>
        <p:sp>
          <p:nvSpPr>
            <p:cNvPr id="166939" name="Rectangle 27"/>
            <p:cNvSpPr/>
            <p:nvPr/>
          </p:nvSpPr>
          <p:spPr>
            <a:xfrm>
              <a:off x="4928" y="1493"/>
              <a:ext cx="256" cy="15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000" u="none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66940" name="Rectangle 28"/>
            <p:cNvSpPr/>
            <p:nvPr/>
          </p:nvSpPr>
          <p:spPr>
            <a:xfrm>
              <a:off x="1824" y="2640"/>
              <a:ext cx="19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宋体" panose="02010600030101010101" pitchFamily="2" charset="-122"/>
                </a:rPr>
                <a:t>图</a:t>
              </a:r>
              <a:r>
                <a:rPr lang="zh-CN" altLang="en-US" sz="1800" i="0" u="none" dirty="0">
                  <a:latin typeface="Times New Roman" panose="02020603050405020304" pitchFamily="18" charset="0"/>
                </a:rPr>
                <a:t>7.32  </a:t>
              </a:r>
              <a:r>
                <a:rPr lang="en-US" altLang="zh-CN" sz="1800" i="0" u="none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1800" i="0" u="none" dirty="0">
                  <a:latin typeface="宋体" panose="02010600030101010101" pitchFamily="2" charset="-122"/>
                </a:rPr>
                <a:t>的基本方法</a:t>
              </a:r>
              <a:r>
                <a:rPr lang="zh-CN" altLang="en-US" sz="1800" i="0" u="none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6941" name="Rectangle 29"/>
            <p:cNvSpPr/>
            <p:nvPr/>
          </p:nvSpPr>
          <p:spPr>
            <a:xfrm>
              <a:off x="288" y="1680"/>
              <a:ext cx="863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CPU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控制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并使用内存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66942" name="Rectangle 30"/>
            <p:cNvSpPr/>
            <p:nvPr/>
          </p:nvSpPr>
          <p:spPr>
            <a:xfrm>
              <a:off x="288" y="2068"/>
              <a:ext cx="863" cy="1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控制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并使用内存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66943" name="Line 32"/>
            <p:cNvSpPr/>
            <p:nvPr/>
          </p:nvSpPr>
          <p:spPr>
            <a:xfrm flipH="1">
              <a:off x="3936" y="2112"/>
              <a:ext cx="14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2"/>
          <p:cNvSpPr/>
          <p:nvPr/>
        </p:nvSpPr>
        <p:spPr>
          <a:xfrm>
            <a:off x="468313" y="3500438"/>
            <a:ext cx="8496300" cy="1569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400050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Times New Roman" panose="02020603050405020304" pitchFamily="18" charset="0"/>
            </a:endParaRPr>
          </a:p>
          <a:p>
            <a:pPr indent="400050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Times New Roman" panose="02020603050405020304" pitchFamily="18" charset="0"/>
            </a:endParaRPr>
          </a:p>
          <a:p>
            <a:pPr indent="400050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适用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于设备读写周期大于内存存储周期的情况。</a:t>
            </a:r>
            <a:endParaRPr lang="zh-CN" altLang="en-US" sz="2400" i="0" u="none" dirty="0"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 indent="400050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Times New Roman" panose="02020603050405020304" pitchFamily="18" charset="0"/>
            </a:endParaRPr>
          </a:p>
        </p:txBody>
      </p:sp>
      <p:sp>
        <p:nvSpPr>
          <p:cNvPr id="168962" name="Rectangle 23"/>
          <p:cNvSpPr/>
          <p:nvPr/>
        </p:nvSpPr>
        <p:spPr>
          <a:xfrm>
            <a:off x="762000" y="6096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2.周期挪用</a:t>
            </a:r>
          </a:p>
        </p:txBody>
      </p:sp>
      <p:sp>
        <p:nvSpPr>
          <p:cNvPr id="168963" name="Rectangle 24"/>
          <p:cNvSpPr/>
          <p:nvPr/>
        </p:nvSpPr>
        <p:spPr>
          <a:xfrm>
            <a:off x="474663" y="3644900"/>
            <a:ext cx="8702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当有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请求时，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让出一个存储周期实现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数据交换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68964" name="Rectangle 25"/>
          <p:cNvSpPr/>
          <p:nvPr/>
        </p:nvSpPr>
        <p:spPr>
          <a:xfrm>
            <a:off x="228600" y="4868863"/>
            <a:ext cx="72088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情况1：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请求时，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无访内要求时无影响。</a:t>
            </a:r>
          </a:p>
        </p:txBody>
      </p:sp>
      <p:sp>
        <p:nvSpPr>
          <p:cNvPr id="168965" name="Rectangle 26"/>
          <p:cNvSpPr/>
          <p:nvPr/>
        </p:nvSpPr>
        <p:spPr>
          <a:xfrm>
            <a:off x="228600" y="5478463"/>
            <a:ext cx="8520113" cy="83099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情况2：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有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请求时，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也要求访内，则先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操作， 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              后 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操作。</a:t>
            </a:r>
          </a:p>
        </p:txBody>
      </p:sp>
      <p:grpSp>
        <p:nvGrpSpPr>
          <p:cNvPr id="168966" name="Group 56"/>
          <p:cNvGrpSpPr/>
          <p:nvPr/>
        </p:nvGrpSpPr>
        <p:grpSpPr>
          <a:xfrm>
            <a:off x="381000" y="1189038"/>
            <a:ext cx="7772400" cy="2149475"/>
            <a:chOff x="240" y="749"/>
            <a:chExt cx="4896" cy="1354"/>
          </a:xfrm>
        </p:grpSpPr>
        <p:sp>
          <p:nvSpPr>
            <p:cNvPr id="168967" name="Rectangle 28"/>
            <p:cNvSpPr/>
            <p:nvPr/>
          </p:nvSpPr>
          <p:spPr>
            <a:xfrm>
              <a:off x="2264" y="1662"/>
              <a:ext cx="1312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(</a:t>
              </a:r>
              <a:r>
                <a:rPr lang="en-US" altLang="zh-CN" sz="1400" i="0" u="none" dirty="0">
                  <a:latin typeface="Times New Roman" panose="02020603050405020304" pitchFamily="18" charset="0"/>
                </a:rPr>
                <a:t>b) 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周期挪用</a:t>
              </a:r>
            </a:p>
          </p:txBody>
        </p:sp>
        <p:sp>
          <p:nvSpPr>
            <p:cNvPr id="168968" name="Rectangle 29"/>
            <p:cNvSpPr/>
            <p:nvPr/>
          </p:nvSpPr>
          <p:spPr>
            <a:xfrm>
              <a:off x="1920" y="1872"/>
              <a:ext cx="19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图</a:t>
              </a:r>
              <a:r>
                <a:rPr lang="zh-CN" altLang="en-US" sz="1800" i="0" u="none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7.32  </a:t>
              </a:r>
              <a:r>
                <a:rPr lang="en-US" altLang="zh-CN" sz="1800" i="0" u="none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DMA</a:t>
              </a:r>
              <a:r>
                <a:rPr lang="zh-CN" altLang="en-US" sz="18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的基本方法</a:t>
              </a:r>
              <a:r>
                <a:rPr lang="zh-CN" altLang="en-US" sz="1800" i="0" u="none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8969" name="Rectangle 31"/>
            <p:cNvSpPr/>
            <p:nvPr/>
          </p:nvSpPr>
          <p:spPr>
            <a:xfrm>
              <a:off x="288" y="845"/>
              <a:ext cx="816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内存工作时间</a:t>
              </a:r>
            </a:p>
          </p:txBody>
        </p:sp>
        <p:sp>
          <p:nvSpPr>
            <p:cNvPr id="168970" name="Rectangle 32"/>
            <p:cNvSpPr/>
            <p:nvPr/>
          </p:nvSpPr>
          <p:spPr>
            <a:xfrm>
              <a:off x="240" y="1085"/>
              <a:ext cx="760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CPU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控制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并使用内存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68971" name="Rectangle 33"/>
            <p:cNvSpPr/>
            <p:nvPr/>
          </p:nvSpPr>
          <p:spPr>
            <a:xfrm>
              <a:off x="240" y="1421"/>
              <a:ext cx="760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控制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并使用内存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68972" name="Line 35"/>
            <p:cNvSpPr/>
            <p:nvPr/>
          </p:nvSpPr>
          <p:spPr>
            <a:xfrm flipV="1">
              <a:off x="1200" y="951"/>
              <a:ext cx="3697" cy="6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68973" name="Line 36"/>
            <p:cNvSpPr/>
            <p:nvPr/>
          </p:nvSpPr>
          <p:spPr>
            <a:xfrm>
              <a:off x="1200" y="957"/>
              <a:ext cx="0" cy="68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168974" name="Line 37"/>
            <p:cNvSpPr/>
            <p:nvPr/>
          </p:nvSpPr>
          <p:spPr>
            <a:xfrm>
              <a:off x="1200" y="1269"/>
              <a:ext cx="358" cy="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975" name="Line 38"/>
            <p:cNvSpPr/>
            <p:nvPr/>
          </p:nvSpPr>
          <p:spPr>
            <a:xfrm flipV="1">
              <a:off x="1584" y="1517"/>
              <a:ext cx="2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976" name="Rectangle 40"/>
            <p:cNvSpPr/>
            <p:nvPr/>
          </p:nvSpPr>
          <p:spPr>
            <a:xfrm>
              <a:off x="4897" y="749"/>
              <a:ext cx="239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000" u="none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68977" name="Line 41"/>
            <p:cNvSpPr/>
            <p:nvPr/>
          </p:nvSpPr>
          <p:spPr>
            <a:xfrm>
              <a:off x="1872" y="1277"/>
              <a:ext cx="358" cy="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978" name="Line 42"/>
            <p:cNvSpPr/>
            <p:nvPr/>
          </p:nvSpPr>
          <p:spPr>
            <a:xfrm>
              <a:off x="2400" y="1277"/>
              <a:ext cx="358" cy="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979" name="Line 43"/>
            <p:cNvSpPr/>
            <p:nvPr/>
          </p:nvSpPr>
          <p:spPr>
            <a:xfrm>
              <a:off x="3024" y="1296"/>
              <a:ext cx="336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980" name="Line 47"/>
            <p:cNvSpPr/>
            <p:nvPr/>
          </p:nvSpPr>
          <p:spPr>
            <a:xfrm flipV="1">
              <a:off x="3360" y="1536"/>
              <a:ext cx="2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981" name="Line 48"/>
            <p:cNvSpPr/>
            <p:nvPr/>
          </p:nvSpPr>
          <p:spPr>
            <a:xfrm flipV="1">
              <a:off x="4080" y="1536"/>
              <a:ext cx="28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982" name="Line 53"/>
            <p:cNvSpPr/>
            <p:nvPr/>
          </p:nvSpPr>
          <p:spPr>
            <a:xfrm>
              <a:off x="3696" y="1296"/>
              <a:ext cx="336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983" name="Line 54"/>
            <p:cNvSpPr/>
            <p:nvPr/>
          </p:nvSpPr>
          <p:spPr>
            <a:xfrm>
              <a:off x="4416" y="1296"/>
              <a:ext cx="336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/>
          <p:nvPr/>
        </p:nvSpPr>
        <p:spPr>
          <a:xfrm>
            <a:off x="395288" y="908050"/>
            <a:ext cx="8534400" cy="3940175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周期挪用方式在保证</a:t>
            </a:r>
            <a:r>
              <a:rPr lang="en-US" altLang="zh-CN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传送的前提下，又较好的发挥了</a:t>
            </a:r>
            <a:r>
              <a:rPr lang="en-US" altLang="zh-CN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与主存的效率，因而得到广泛应用。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其缺点是每一次</a:t>
            </a:r>
            <a:r>
              <a:rPr lang="en-US" altLang="zh-CN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传送都伴随着一次</a:t>
            </a:r>
            <a:r>
              <a:rPr lang="en-US" altLang="zh-CN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请求、</a:t>
            </a:r>
            <a:r>
              <a:rPr lang="en-US" altLang="zh-CN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响应和两次内存访问权的转换（先由</a:t>
            </a:r>
            <a:r>
              <a:rPr lang="en-US" altLang="zh-CN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转给</a:t>
            </a:r>
            <a:r>
              <a:rPr lang="en-US" altLang="zh-CN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接口，后由</a:t>
            </a:r>
            <a:r>
              <a:rPr lang="en-US" altLang="zh-CN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接口归还</a:t>
            </a:r>
            <a:r>
              <a:rPr lang="en-US" altLang="zh-CN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CPU），</a:t>
            </a:r>
            <a:r>
              <a:rPr lang="zh-CN" altLang="en-US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这种频繁的往复操作也会使得系统的效率下降。</a:t>
            </a:r>
            <a:endParaRPr lang="zh-CN" altLang="en-US" i="0" u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85978"/>
              </p:ext>
            </p:extLst>
          </p:nvPr>
        </p:nvGraphicFramePr>
        <p:xfrm>
          <a:off x="428625" y="500063"/>
          <a:ext cx="8064500" cy="5557203"/>
        </p:xfrm>
        <a:graphic>
          <a:graphicData uri="http://schemas.openxmlformats.org/drawingml/2006/table">
            <a:tbl>
              <a:tblPr/>
              <a:tblGrid>
                <a:gridCol w="21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外设的编址</a:t>
                      </a:r>
                      <a:r>
                        <a:rPr kumimoji="1" lang="zh-CN" alt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hlinkClick r:id="" action="ppaction://noaction"/>
                        </a:rPr>
                        <a:t>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　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用程序实现输入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输出的数据传送，外围设备有两种不同的编址方法。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统一编址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 输入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输出设备中的控制寄存器、数据寄存器、状态寄存器等和内存单元一样看待，它们和内存单元联合在一起编排地址。这样就可用访问内存的指令（读、写指令）去访问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设备的某个寄存器，因而不需要专门的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指令组。</a:t>
                      </a:r>
                      <a:r>
                        <a:rPr kumimoji="1" lang="zh-CN" altLang="en-US" sz="24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如：</a:t>
                      </a:r>
                      <a:r>
                        <a:rPr kumimoji="1" lang="en-US" altLang="zh-CN" sz="24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ARM</a:t>
                      </a:r>
                      <a:r>
                        <a:rPr kumimoji="1" lang="zh-CN" altLang="en-US" sz="24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架构的系列机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单独编址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 内存地址和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设备地址是分开的，访问内存和访问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设备使用不同操作码的指令，即访问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设备有专门的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指令组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。如：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X86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系列机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57" name="Group 28"/>
          <p:cNvGrpSpPr/>
          <p:nvPr/>
        </p:nvGrpSpPr>
        <p:grpSpPr>
          <a:xfrm>
            <a:off x="395288" y="836613"/>
            <a:ext cx="8748712" cy="2447925"/>
            <a:chOff x="432" y="720"/>
            <a:chExt cx="5328" cy="1488"/>
          </a:xfrm>
        </p:grpSpPr>
        <p:sp>
          <p:nvSpPr>
            <p:cNvPr id="173058" name="Line 3"/>
            <p:cNvSpPr/>
            <p:nvPr/>
          </p:nvSpPr>
          <p:spPr>
            <a:xfrm>
              <a:off x="1296" y="960"/>
              <a:ext cx="403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3059" name="Line 4"/>
            <p:cNvSpPr/>
            <p:nvPr/>
          </p:nvSpPr>
          <p:spPr>
            <a:xfrm>
              <a:off x="1304" y="975"/>
              <a:ext cx="1" cy="686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173060" name="Rectangle 5"/>
            <p:cNvSpPr/>
            <p:nvPr/>
          </p:nvSpPr>
          <p:spPr>
            <a:xfrm>
              <a:off x="432" y="864"/>
              <a:ext cx="1016" cy="1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内存工作时间</a:t>
              </a:r>
            </a:p>
          </p:txBody>
        </p:sp>
        <p:sp>
          <p:nvSpPr>
            <p:cNvPr id="173061" name="Line 6"/>
            <p:cNvSpPr/>
            <p:nvPr/>
          </p:nvSpPr>
          <p:spPr>
            <a:xfrm>
              <a:off x="1304" y="1288"/>
              <a:ext cx="437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062" name="Line 7"/>
            <p:cNvSpPr/>
            <p:nvPr/>
          </p:nvSpPr>
          <p:spPr>
            <a:xfrm>
              <a:off x="1741" y="1537"/>
              <a:ext cx="437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063" name="Line 8"/>
            <p:cNvSpPr/>
            <p:nvPr/>
          </p:nvSpPr>
          <p:spPr>
            <a:xfrm>
              <a:off x="2176" y="1100"/>
              <a:ext cx="8" cy="500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173064" name="Line 9"/>
            <p:cNvSpPr/>
            <p:nvPr/>
          </p:nvSpPr>
          <p:spPr>
            <a:xfrm>
              <a:off x="2176" y="1288"/>
              <a:ext cx="439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065" name="Line 10"/>
            <p:cNvSpPr/>
            <p:nvPr/>
          </p:nvSpPr>
          <p:spPr>
            <a:xfrm>
              <a:off x="2613" y="1537"/>
              <a:ext cx="435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066" name="Line 11"/>
            <p:cNvSpPr/>
            <p:nvPr/>
          </p:nvSpPr>
          <p:spPr>
            <a:xfrm>
              <a:off x="3049" y="1288"/>
              <a:ext cx="437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067" name="Line 12"/>
            <p:cNvSpPr/>
            <p:nvPr/>
          </p:nvSpPr>
          <p:spPr>
            <a:xfrm>
              <a:off x="3049" y="1100"/>
              <a:ext cx="2" cy="500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173068" name="Line 13"/>
            <p:cNvSpPr/>
            <p:nvPr/>
          </p:nvSpPr>
          <p:spPr>
            <a:xfrm>
              <a:off x="3486" y="1537"/>
              <a:ext cx="436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069" name="Line 14"/>
            <p:cNvSpPr/>
            <p:nvPr/>
          </p:nvSpPr>
          <p:spPr>
            <a:xfrm>
              <a:off x="3922" y="1100"/>
              <a:ext cx="1" cy="500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173070" name="Line 15"/>
            <p:cNvSpPr/>
            <p:nvPr/>
          </p:nvSpPr>
          <p:spPr>
            <a:xfrm>
              <a:off x="3922" y="1288"/>
              <a:ext cx="43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071" name="Line 16"/>
            <p:cNvSpPr/>
            <p:nvPr/>
          </p:nvSpPr>
          <p:spPr>
            <a:xfrm>
              <a:off x="4357" y="1537"/>
              <a:ext cx="440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072" name="Line 17"/>
            <p:cNvSpPr/>
            <p:nvPr/>
          </p:nvSpPr>
          <p:spPr>
            <a:xfrm>
              <a:off x="4794" y="1100"/>
              <a:ext cx="1" cy="500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173073" name="Line 18"/>
            <p:cNvSpPr/>
            <p:nvPr/>
          </p:nvSpPr>
          <p:spPr>
            <a:xfrm>
              <a:off x="4794" y="1288"/>
              <a:ext cx="43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074" name="Rectangle 19"/>
            <p:cNvSpPr/>
            <p:nvPr/>
          </p:nvSpPr>
          <p:spPr>
            <a:xfrm>
              <a:off x="2468" y="1766"/>
              <a:ext cx="2182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(</a:t>
              </a:r>
              <a:r>
                <a:rPr lang="en-US" altLang="zh-CN" sz="1400" i="0" u="none" dirty="0">
                  <a:latin typeface="Times New Roman" panose="02020603050405020304" pitchFamily="18" charset="0"/>
                </a:rPr>
                <a:t>c)  DMA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与</a:t>
              </a:r>
              <a:r>
                <a:rPr lang="en-US" altLang="zh-CN" sz="1400" i="0" u="none" dirty="0">
                  <a:latin typeface="Times New Roman" panose="02020603050405020304" pitchFamily="18" charset="0"/>
                </a:rPr>
                <a:t>CPU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交替访问</a:t>
              </a:r>
            </a:p>
          </p:txBody>
        </p:sp>
        <p:sp>
          <p:nvSpPr>
            <p:cNvPr id="173075" name="Rectangle 20"/>
            <p:cNvSpPr/>
            <p:nvPr/>
          </p:nvSpPr>
          <p:spPr>
            <a:xfrm>
              <a:off x="2395" y="2021"/>
              <a:ext cx="2472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800" i="0" u="none" dirty="0">
                  <a:latin typeface="Times New Roman" panose="02020603050405020304" pitchFamily="18" charset="0"/>
                </a:rPr>
                <a:t>图7.32  </a:t>
              </a:r>
              <a:r>
                <a:rPr lang="en-US" altLang="zh-CN" sz="1800" i="0" u="none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1800" i="0" u="none" dirty="0">
                  <a:latin typeface="Times New Roman" panose="02020603050405020304" pitchFamily="18" charset="0"/>
                </a:rPr>
                <a:t>的基本方法</a:t>
              </a:r>
            </a:p>
          </p:txBody>
        </p:sp>
        <p:sp>
          <p:nvSpPr>
            <p:cNvPr id="173076" name="Rectangle 21"/>
            <p:cNvSpPr/>
            <p:nvPr/>
          </p:nvSpPr>
          <p:spPr>
            <a:xfrm>
              <a:off x="432" y="1104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CPU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控制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并使用内存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73077" name="Rectangle 22"/>
            <p:cNvSpPr/>
            <p:nvPr/>
          </p:nvSpPr>
          <p:spPr>
            <a:xfrm>
              <a:off x="432" y="1440"/>
              <a:ext cx="682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控制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并使用内存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4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73078" name="Rectangle 23"/>
            <p:cNvSpPr/>
            <p:nvPr/>
          </p:nvSpPr>
          <p:spPr>
            <a:xfrm>
              <a:off x="5186" y="720"/>
              <a:ext cx="574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000" i="0" u="none" dirty="0">
                  <a:latin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173079" name="Rectangle 24"/>
          <p:cNvSpPr/>
          <p:nvPr/>
        </p:nvSpPr>
        <p:spPr>
          <a:xfrm>
            <a:off x="0" y="3716338"/>
            <a:ext cx="9144000" cy="83099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400050" algn="just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400" i="0" u="none" dirty="0">
                <a:solidFill>
                  <a:srgbClr val="0066FF"/>
                </a:solidFill>
                <a:latin typeface="Times New Roman" panose="02020603050405020304" pitchFamily="18" charset="0"/>
              </a:rPr>
              <a:t>适用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于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周期大于主存存储周期的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DMA。</a:t>
            </a:r>
            <a:endParaRPr lang="en-US" altLang="zh-CN" sz="2400" i="0" u="none" dirty="0"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 indent="400050"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Times New Roman" panose="02020603050405020304" pitchFamily="18" charset="0"/>
            </a:endParaRPr>
          </a:p>
        </p:txBody>
      </p:sp>
      <p:sp>
        <p:nvSpPr>
          <p:cNvPr id="173080" name="Rectangle 25"/>
          <p:cNvSpPr/>
          <p:nvPr/>
        </p:nvSpPr>
        <p:spPr>
          <a:xfrm>
            <a:off x="539750" y="333375"/>
            <a:ext cx="43926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3.</a:t>
            </a:r>
            <a:r>
              <a:rPr lang="en-US" altLang="zh-CN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</a:t>
            </a: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与</a:t>
            </a:r>
            <a:r>
              <a:rPr lang="en-US" altLang="zh-CN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CPU</a:t>
            </a: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交替访内</a:t>
            </a:r>
          </a:p>
        </p:txBody>
      </p:sp>
      <p:sp>
        <p:nvSpPr>
          <p:cNvPr id="173081" name="Rectangle 26"/>
          <p:cNvSpPr/>
          <p:nvPr/>
        </p:nvSpPr>
        <p:spPr>
          <a:xfrm>
            <a:off x="539750" y="4292600"/>
            <a:ext cx="8686993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把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周期划分为</a:t>
            </a:r>
            <a:r>
              <a:rPr lang="en-US" altLang="zh-CN" sz="2400" i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控制器访内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i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访内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两个阶段，</a:t>
            </a:r>
          </a:p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实现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交替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访内。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/>
          <p:cNvSpPr/>
          <p:nvPr/>
        </p:nvSpPr>
        <p:spPr>
          <a:xfrm>
            <a:off x="266700" y="914400"/>
            <a:ext cx="8610600" cy="3825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b="0" i="0" u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交替访内方式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优点：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（1）解决了</a:t>
            </a:r>
            <a:r>
              <a:rPr lang="en-US" altLang="zh-CN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接口争夺访问内存的矛盾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（2）免去了每次</a:t>
            </a:r>
            <a:r>
              <a:rPr lang="en-US" altLang="zh-CN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传送所必须的</a:t>
            </a:r>
            <a:r>
              <a:rPr lang="en-US" altLang="zh-CN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请求、</a:t>
            </a:r>
            <a:r>
              <a:rPr lang="en-US" altLang="zh-CN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  </a:t>
            </a: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响应以及内存使用权的交接。因为在这种分时方式中，内存的使用时间是事先规定好的。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/>
          <p:nvPr/>
        </p:nvSpPr>
        <p:spPr>
          <a:xfrm>
            <a:off x="266700" y="990600"/>
            <a:ext cx="8610600" cy="4194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缺点：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（1）对</a:t>
            </a:r>
            <a:r>
              <a:rPr lang="en-US" altLang="zh-CN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而言，它感觉到内存的存取周期长了一倍，当需要连续访存时，它必须等待双倍的时间，不利于提高</a:t>
            </a:r>
            <a:r>
              <a:rPr lang="en-US" altLang="zh-CN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的效率。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（2）由于目前外设的工作周期总大于内存的存取周期，两者速度之差大约在十几倍到几十倍，这意味着分配给</a:t>
            </a:r>
            <a:r>
              <a:rPr lang="en-US" altLang="zh-CN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接口访问内存的周期大部分用不上，但又不能为</a:t>
            </a:r>
            <a:r>
              <a:rPr lang="en-US" altLang="zh-CN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所用，造成了资源浪费。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/>
          </p:cNvSpPr>
          <p:nvPr>
            <p:ph type="title"/>
          </p:nvPr>
        </p:nvSpPr>
        <p:spPr>
          <a:xfrm>
            <a:off x="250825" y="260350"/>
            <a:ext cx="8497888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8.3.3 </a:t>
            </a:r>
            <a:r>
              <a:rPr lang="zh-CN" altLang="en-US" sz="3200" b="1" dirty="0">
                <a:latin typeface="Times New Roman" panose="02020603050405020304" pitchFamily="18" charset="0"/>
              </a:rPr>
              <a:t>基本的</a:t>
            </a:r>
            <a:r>
              <a:rPr lang="en-US" altLang="zh-CN" sz="3200" b="1" dirty="0">
                <a:latin typeface="Times New Roman" panose="02020603050405020304" pitchFamily="18" charset="0"/>
              </a:rPr>
              <a:t>DMA</a:t>
            </a:r>
            <a:r>
              <a:rPr lang="zh-CN" altLang="en-US" sz="3200" b="1" dirty="0">
                <a:latin typeface="Times New Roman" panose="02020603050405020304" pitchFamily="18" charset="0"/>
              </a:rPr>
              <a:t>控制器和</a:t>
            </a:r>
            <a:r>
              <a:rPr lang="en-US" altLang="zh-CN" sz="3200" b="1" dirty="0">
                <a:latin typeface="Times New Roman" panose="02020603050405020304" pitchFamily="18" charset="0"/>
              </a:rPr>
              <a:t>DMA</a:t>
            </a:r>
            <a:r>
              <a:rPr lang="zh-CN" altLang="en-US" sz="3200" b="1" dirty="0">
                <a:latin typeface="Times New Roman" panose="02020603050405020304" pitchFamily="18" charset="0"/>
              </a:rPr>
              <a:t>数据传送过程</a:t>
            </a:r>
            <a:r>
              <a:rPr lang="zh-CN" altLang="en-US" sz="3600" b="1" dirty="0"/>
              <a:t> </a:t>
            </a:r>
          </a:p>
        </p:txBody>
      </p:sp>
      <p:sp>
        <p:nvSpPr>
          <p:cNvPr id="179202" name="Rectangle 7"/>
          <p:cNvSpPr/>
          <p:nvPr/>
        </p:nvSpPr>
        <p:spPr>
          <a:xfrm>
            <a:off x="323850" y="17002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609600" indent="-609600"/>
            <a:r>
              <a:rPr lang="en-US" altLang="zh-CN" sz="3200" i="0" u="none" dirty="0">
                <a:latin typeface="Times New Roman" panose="02020603050405020304" pitchFamily="18" charset="0"/>
              </a:rPr>
              <a:t>1. DMA</a:t>
            </a:r>
            <a:r>
              <a:rPr lang="zh-CN" altLang="en-US" sz="3200" i="0" u="none" dirty="0">
                <a:latin typeface="宋体" panose="02010600030101010101" pitchFamily="2" charset="-122"/>
              </a:rPr>
              <a:t>控制器的基本组成</a:t>
            </a:r>
          </a:p>
          <a:p>
            <a:pPr marL="609600" indent="-609600">
              <a:buSzPct val="60000"/>
              <a:buChar char="•"/>
            </a:pPr>
            <a:endParaRPr lang="zh-CN" altLang="en-US" sz="3200" i="0" u="none" dirty="0">
              <a:latin typeface="宋体" panose="02010600030101010101" pitchFamily="2" charset="-122"/>
            </a:endParaRPr>
          </a:p>
          <a:p>
            <a:pPr marL="609600" indent="-609600"/>
            <a:r>
              <a:rPr lang="en-US" altLang="zh-CN" sz="3200" i="0" u="none" dirty="0">
                <a:latin typeface="Times New Roman" panose="02020603050405020304" pitchFamily="18" charset="0"/>
              </a:rPr>
              <a:t>2. DMA</a:t>
            </a:r>
            <a:r>
              <a:rPr lang="zh-CN" altLang="en-US" sz="3200" i="0" u="none" dirty="0">
                <a:latin typeface="宋体" panose="02010600030101010101" pitchFamily="2" charset="-122"/>
              </a:rPr>
              <a:t>数据传送过程</a:t>
            </a:r>
          </a:p>
          <a:p>
            <a:pPr marL="609600" indent="-609600">
              <a:buSzPct val="60000"/>
              <a:buChar char="•"/>
            </a:pPr>
            <a:endParaRPr lang="zh-CN" altLang="en-US" sz="3200" i="0" u="none" dirty="0">
              <a:latin typeface="宋体" panose="02010600030101010101" pitchFamily="2" charset="-122"/>
            </a:endParaRPr>
          </a:p>
          <a:p>
            <a:pPr marL="609600" indent="-609600"/>
            <a:r>
              <a:rPr lang="en-US" altLang="zh-CN" sz="3200" i="0" u="none" dirty="0">
                <a:latin typeface="Times New Roman" panose="02020603050405020304" pitchFamily="18" charset="0"/>
              </a:rPr>
              <a:t>3. DMA</a:t>
            </a:r>
            <a:r>
              <a:rPr lang="zh-CN" altLang="en-US" sz="3200" i="0" u="none" dirty="0">
                <a:latin typeface="宋体" panose="02010600030101010101" pitchFamily="2" charset="-122"/>
              </a:rPr>
              <a:t>与程序中断的比较</a:t>
            </a:r>
            <a:r>
              <a:rPr lang="zh-CN" altLang="en-US" sz="3200" b="0" i="0" u="none" dirty="0"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49" name="Group 119"/>
          <p:cNvGrpSpPr/>
          <p:nvPr/>
        </p:nvGrpSpPr>
        <p:grpSpPr>
          <a:xfrm>
            <a:off x="250825" y="260350"/>
            <a:ext cx="8893175" cy="6172200"/>
            <a:chOff x="0" y="192"/>
            <a:chExt cx="3504" cy="3888"/>
          </a:xfrm>
        </p:grpSpPr>
        <p:sp>
          <p:nvSpPr>
            <p:cNvPr id="181250" name="Rectangle 62"/>
            <p:cNvSpPr/>
            <p:nvPr/>
          </p:nvSpPr>
          <p:spPr>
            <a:xfrm>
              <a:off x="832" y="2115"/>
              <a:ext cx="336" cy="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sm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900" i="0" u="none" dirty="0">
                  <a:latin typeface="Times New Roman" panose="02020603050405020304" pitchFamily="18" charset="0"/>
                </a:rPr>
                <a:t>HLDA</a:t>
              </a:r>
            </a:p>
          </p:txBody>
        </p:sp>
        <p:sp>
          <p:nvSpPr>
            <p:cNvPr id="181251" name="Rectangle 63"/>
            <p:cNvSpPr/>
            <p:nvPr/>
          </p:nvSpPr>
          <p:spPr>
            <a:xfrm>
              <a:off x="0" y="192"/>
              <a:ext cx="3448" cy="171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1252" name="Rectangle 64"/>
            <p:cNvSpPr/>
            <p:nvPr/>
          </p:nvSpPr>
          <p:spPr>
            <a:xfrm>
              <a:off x="56" y="991"/>
              <a:ext cx="294" cy="2581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2000" i="0" u="none" dirty="0">
                  <a:latin typeface="Times New Roman" panose="02020603050405020304" pitchFamily="18" charset="0"/>
                </a:rPr>
                <a:t>内存</a:t>
              </a:r>
            </a:p>
          </p:txBody>
        </p:sp>
        <p:sp>
          <p:nvSpPr>
            <p:cNvPr id="181253" name="Rectangle 65"/>
            <p:cNvSpPr/>
            <p:nvPr/>
          </p:nvSpPr>
          <p:spPr>
            <a:xfrm>
              <a:off x="489" y="958"/>
              <a:ext cx="378" cy="2581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400" i="0" u="none" dirty="0">
                  <a:latin typeface="Times New Roman" panose="02020603050405020304" pitchFamily="18" charset="0"/>
                </a:rPr>
                <a:t>    C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400" i="0" u="none" dirty="0">
                  <a:latin typeface="Times New Roman" panose="02020603050405020304" pitchFamily="18" charset="0"/>
                </a:rPr>
                <a:t>    P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2400" i="0" u="none" dirty="0">
                  <a:latin typeface="Times New Roman" panose="02020603050405020304" pitchFamily="18" charset="0"/>
                </a:rPr>
                <a:t>    U</a:t>
              </a:r>
            </a:p>
          </p:txBody>
        </p:sp>
        <p:sp>
          <p:nvSpPr>
            <p:cNvPr id="181254" name="AutoShape 66"/>
            <p:cNvSpPr/>
            <p:nvPr/>
          </p:nvSpPr>
          <p:spPr>
            <a:xfrm>
              <a:off x="112" y="372"/>
              <a:ext cx="132" cy="586"/>
            </a:xfrm>
            <a:prstGeom prst="upDownArrow">
              <a:avLst>
                <a:gd name="adj1" fmla="val 50000"/>
                <a:gd name="adj2" fmla="val 88623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1255" name="AutoShape 67"/>
            <p:cNvSpPr/>
            <p:nvPr/>
          </p:nvSpPr>
          <p:spPr>
            <a:xfrm>
              <a:off x="601" y="372"/>
              <a:ext cx="133" cy="586"/>
            </a:xfrm>
            <a:prstGeom prst="upDownArrow">
              <a:avLst>
                <a:gd name="adj1" fmla="val 50000"/>
                <a:gd name="adj2" fmla="val 87957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1256" name="Rectangle 68"/>
            <p:cNvSpPr/>
            <p:nvPr/>
          </p:nvSpPr>
          <p:spPr>
            <a:xfrm>
              <a:off x="1124" y="1017"/>
              <a:ext cx="2329" cy="234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1257" name="Rectangle 69"/>
            <p:cNvSpPr/>
            <p:nvPr/>
          </p:nvSpPr>
          <p:spPr>
            <a:xfrm>
              <a:off x="1203" y="1075"/>
              <a:ext cx="504" cy="353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  中断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  机构</a:t>
              </a:r>
            </a:p>
          </p:txBody>
        </p:sp>
        <p:sp>
          <p:nvSpPr>
            <p:cNvPr id="181258" name="Rectangle 70"/>
            <p:cNvSpPr/>
            <p:nvPr/>
          </p:nvSpPr>
          <p:spPr>
            <a:xfrm>
              <a:off x="1203" y="1779"/>
              <a:ext cx="671" cy="35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控制/状态逻辑</a:t>
              </a:r>
            </a:p>
          </p:txBody>
        </p:sp>
        <p:sp>
          <p:nvSpPr>
            <p:cNvPr id="181259" name="Rectangle 71"/>
            <p:cNvSpPr/>
            <p:nvPr/>
          </p:nvSpPr>
          <p:spPr>
            <a:xfrm>
              <a:off x="1371" y="2598"/>
              <a:ext cx="419" cy="589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  <a:buFont typeface="Times New Roman" panose="02020603050405020304" pitchFamily="18" charset="0"/>
                <a:buChar char="0"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      1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9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200" i="0" u="none" dirty="0">
                  <a:latin typeface="Times New Roman" panose="02020603050405020304" pitchFamily="18" charset="0"/>
                </a:rPr>
                <a:t> DMA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请求 标    志</a:t>
              </a:r>
            </a:p>
          </p:txBody>
        </p:sp>
        <p:sp>
          <p:nvSpPr>
            <p:cNvPr id="181260" name="Rectangle 72"/>
            <p:cNvSpPr/>
            <p:nvPr/>
          </p:nvSpPr>
          <p:spPr>
            <a:xfrm>
              <a:off x="1959" y="2728"/>
              <a:ext cx="671" cy="352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数据缓冲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  寄存器</a:t>
              </a:r>
            </a:p>
          </p:txBody>
        </p:sp>
        <p:sp>
          <p:nvSpPr>
            <p:cNvPr id="181261" name="Rectangle 73"/>
            <p:cNvSpPr/>
            <p:nvPr/>
          </p:nvSpPr>
          <p:spPr>
            <a:xfrm>
              <a:off x="2736" y="2784"/>
              <a:ext cx="624" cy="3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ahoma" panose="020B0604030504040204" pitchFamily="34" charset="0"/>
                </a:rPr>
                <a:t>设备选择</a:t>
              </a:r>
            </a:p>
          </p:txBody>
        </p:sp>
        <p:sp>
          <p:nvSpPr>
            <p:cNvPr id="181262" name="Rectangle 74"/>
            <p:cNvSpPr/>
            <p:nvPr/>
          </p:nvSpPr>
          <p:spPr>
            <a:xfrm>
              <a:off x="1804" y="3773"/>
              <a:ext cx="896" cy="30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       设          备</a:t>
              </a:r>
            </a:p>
          </p:txBody>
        </p:sp>
        <p:sp>
          <p:nvSpPr>
            <p:cNvPr id="181263" name="Rectangle 75"/>
            <p:cNvSpPr/>
            <p:nvPr/>
          </p:nvSpPr>
          <p:spPr>
            <a:xfrm>
              <a:off x="2546" y="1779"/>
              <a:ext cx="574" cy="35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000" i="0" u="none" dirty="0"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字计数器</a:t>
              </a:r>
            </a:p>
          </p:txBody>
        </p:sp>
        <p:sp>
          <p:nvSpPr>
            <p:cNvPr id="181264" name="Rectangle 76"/>
            <p:cNvSpPr/>
            <p:nvPr/>
          </p:nvSpPr>
          <p:spPr>
            <a:xfrm>
              <a:off x="2461" y="1075"/>
              <a:ext cx="756" cy="353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内存地址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计数器</a:t>
              </a:r>
            </a:p>
          </p:txBody>
        </p:sp>
        <p:sp>
          <p:nvSpPr>
            <p:cNvPr id="181265" name="Line 77"/>
            <p:cNvSpPr/>
            <p:nvPr/>
          </p:nvSpPr>
          <p:spPr>
            <a:xfrm flipV="1">
              <a:off x="1455" y="372"/>
              <a:ext cx="0" cy="7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1266" name="Line 78"/>
            <p:cNvSpPr/>
            <p:nvPr/>
          </p:nvSpPr>
          <p:spPr>
            <a:xfrm flipH="1">
              <a:off x="867" y="1895"/>
              <a:ext cx="3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1267" name="Line 79"/>
            <p:cNvSpPr/>
            <p:nvPr/>
          </p:nvSpPr>
          <p:spPr>
            <a:xfrm>
              <a:off x="867" y="2014"/>
              <a:ext cx="3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1268" name="AutoShape 80"/>
            <p:cNvSpPr/>
            <p:nvPr/>
          </p:nvSpPr>
          <p:spPr>
            <a:xfrm>
              <a:off x="2713" y="372"/>
              <a:ext cx="134" cy="703"/>
            </a:xfrm>
            <a:prstGeom prst="upArrow">
              <a:avLst>
                <a:gd name="adj1" fmla="val 50000"/>
                <a:gd name="adj2" fmla="val 130962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1269" name="AutoShape 81"/>
            <p:cNvSpPr/>
            <p:nvPr/>
          </p:nvSpPr>
          <p:spPr>
            <a:xfrm>
              <a:off x="2280" y="3070"/>
              <a:ext cx="132" cy="703"/>
            </a:xfrm>
            <a:prstGeom prst="upArrow">
              <a:avLst>
                <a:gd name="adj1" fmla="val 50000"/>
                <a:gd name="adj2" fmla="val 132946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1270" name="Line 82"/>
            <p:cNvSpPr/>
            <p:nvPr/>
          </p:nvSpPr>
          <p:spPr>
            <a:xfrm flipV="1">
              <a:off x="1622" y="2133"/>
              <a:ext cx="0" cy="4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1271" name="Line 83"/>
            <p:cNvSpPr/>
            <p:nvPr/>
          </p:nvSpPr>
          <p:spPr>
            <a:xfrm>
              <a:off x="1249" y="2133"/>
              <a:ext cx="0" cy="8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272" name="Line 84"/>
            <p:cNvSpPr/>
            <p:nvPr/>
          </p:nvSpPr>
          <p:spPr>
            <a:xfrm>
              <a:off x="1249" y="2952"/>
              <a:ext cx="12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1273" name="Line 85"/>
            <p:cNvSpPr/>
            <p:nvPr/>
          </p:nvSpPr>
          <p:spPr>
            <a:xfrm>
              <a:off x="2211" y="2598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274" name="AutoShape 86"/>
            <p:cNvSpPr/>
            <p:nvPr/>
          </p:nvSpPr>
          <p:spPr>
            <a:xfrm>
              <a:off x="2084" y="384"/>
              <a:ext cx="158" cy="2346"/>
            </a:xfrm>
            <a:prstGeom prst="upDownArrow">
              <a:avLst>
                <a:gd name="adj1" fmla="val 50000"/>
                <a:gd name="adj2" fmla="val 296412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1275" name="AutoShape 87"/>
            <p:cNvSpPr/>
            <p:nvPr/>
          </p:nvSpPr>
          <p:spPr>
            <a:xfrm>
              <a:off x="2200" y="1072"/>
              <a:ext cx="261" cy="248"/>
            </a:xfrm>
            <a:prstGeom prst="rightArrow">
              <a:avLst>
                <a:gd name="adj1" fmla="val 50000"/>
                <a:gd name="adj2" fmla="val 26271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1276" name="AutoShape 88"/>
            <p:cNvSpPr/>
            <p:nvPr/>
          </p:nvSpPr>
          <p:spPr>
            <a:xfrm>
              <a:off x="2200" y="1779"/>
              <a:ext cx="346" cy="235"/>
            </a:xfrm>
            <a:prstGeom prst="rightArrow">
              <a:avLst>
                <a:gd name="adj1" fmla="val 50000"/>
                <a:gd name="adj2" fmla="val 36753"/>
              </a:avLst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1277" name="Line 89"/>
            <p:cNvSpPr/>
            <p:nvPr/>
          </p:nvSpPr>
          <p:spPr>
            <a:xfrm flipV="1">
              <a:off x="1788" y="1545"/>
              <a:ext cx="4" cy="2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278" name="Line 90"/>
            <p:cNvSpPr/>
            <p:nvPr/>
          </p:nvSpPr>
          <p:spPr>
            <a:xfrm>
              <a:off x="1790" y="1545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1279" name="Line 91"/>
            <p:cNvSpPr/>
            <p:nvPr/>
          </p:nvSpPr>
          <p:spPr>
            <a:xfrm flipH="1">
              <a:off x="3331" y="1320"/>
              <a:ext cx="5" cy="69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280" name="Line 92"/>
            <p:cNvSpPr/>
            <p:nvPr/>
          </p:nvSpPr>
          <p:spPr>
            <a:xfrm flipH="1" flipV="1">
              <a:off x="3217" y="1309"/>
              <a:ext cx="98" cy="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1281" name="Line 93"/>
            <p:cNvSpPr/>
            <p:nvPr/>
          </p:nvSpPr>
          <p:spPr>
            <a:xfrm flipH="1">
              <a:off x="3120" y="2014"/>
              <a:ext cx="216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1282" name="Line 94"/>
            <p:cNvSpPr/>
            <p:nvPr/>
          </p:nvSpPr>
          <p:spPr>
            <a:xfrm flipH="1" flipV="1">
              <a:off x="1790" y="1545"/>
              <a:ext cx="334" cy="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283" name="Line 95"/>
            <p:cNvSpPr/>
            <p:nvPr/>
          </p:nvSpPr>
          <p:spPr>
            <a:xfrm flipV="1">
              <a:off x="2205" y="1534"/>
              <a:ext cx="1139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284" name="Line 96"/>
            <p:cNvSpPr/>
            <p:nvPr/>
          </p:nvSpPr>
          <p:spPr>
            <a:xfrm flipH="1">
              <a:off x="1962" y="1309"/>
              <a:ext cx="3" cy="37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285" name="Line 97"/>
            <p:cNvSpPr/>
            <p:nvPr/>
          </p:nvSpPr>
          <p:spPr>
            <a:xfrm>
              <a:off x="2713" y="1662"/>
              <a:ext cx="0" cy="11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286" name="Line 98"/>
            <p:cNvSpPr/>
            <p:nvPr/>
          </p:nvSpPr>
          <p:spPr>
            <a:xfrm flipH="1">
              <a:off x="1707" y="1309"/>
              <a:ext cx="2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1287" name="Line 99"/>
            <p:cNvSpPr/>
            <p:nvPr/>
          </p:nvSpPr>
          <p:spPr>
            <a:xfrm flipH="1">
              <a:off x="1790" y="2952"/>
              <a:ext cx="84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81288" name="Line 100"/>
            <p:cNvSpPr/>
            <p:nvPr/>
          </p:nvSpPr>
          <p:spPr>
            <a:xfrm>
              <a:off x="1874" y="2952"/>
              <a:ext cx="0" cy="82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289" name="Rectangle 101"/>
            <p:cNvSpPr/>
            <p:nvPr/>
          </p:nvSpPr>
          <p:spPr>
            <a:xfrm>
              <a:off x="1475" y="474"/>
              <a:ext cx="44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中断请求</a:t>
              </a:r>
            </a:p>
          </p:txBody>
        </p:sp>
        <p:sp>
          <p:nvSpPr>
            <p:cNvPr id="181290" name="Rectangle 102"/>
            <p:cNvSpPr/>
            <p:nvPr/>
          </p:nvSpPr>
          <p:spPr>
            <a:xfrm>
              <a:off x="2126" y="370"/>
              <a:ext cx="505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181291" name="Rectangle 103"/>
            <p:cNvSpPr/>
            <p:nvPr/>
          </p:nvSpPr>
          <p:spPr>
            <a:xfrm>
              <a:off x="2798" y="372"/>
              <a:ext cx="50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地址线</a:t>
              </a:r>
            </a:p>
          </p:txBody>
        </p:sp>
        <p:sp>
          <p:nvSpPr>
            <p:cNvPr id="181292" name="Rectangle 104"/>
            <p:cNvSpPr/>
            <p:nvPr/>
          </p:nvSpPr>
          <p:spPr>
            <a:xfrm>
              <a:off x="1200" y="2160"/>
              <a:ext cx="505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DMA 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响应</a:t>
              </a:r>
            </a:p>
          </p:txBody>
        </p:sp>
        <p:sp>
          <p:nvSpPr>
            <p:cNvPr id="181293" name="Rectangle 105"/>
            <p:cNvSpPr/>
            <p:nvPr/>
          </p:nvSpPr>
          <p:spPr>
            <a:xfrm>
              <a:off x="1584" y="2160"/>
              <a:ext cx="589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DMA 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i="0" u="none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1400" i="0" u="none" dirty="0">
                  <a:latin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181294" name="Rectangle 106"/>
            <p:cNvSpPr/>
            <p:nvPr/>
          </p:nvSpPr>
          <p:spPr>
            <a:xfrm>
              <a:off x="3120" y="2016"/>
              <a:ext cx="27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181295" name="Rectangle 107"/>
            <p:cNvSpPr/>
            <p:nvPr/>
          </p:nvSpPr>
          <p:spPr>
            <a:xfrm>
              <a:off x="3252" y="1042"/>
              <a:ext cx="252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181296" name="Rectangle 108"/>
            <p:cNvSpPr/>
            <p:nvPr/>
          </p:nvSpPr>
          <p:spPr>
            <a:xfrm>
              <a:off x="1394" y="3395"/>
              <a:ext cx="463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一字传送</a:t>
              </a:r>
            </a:p>
          </p:txBody>
        </p:sp>
        <p:sp>
          <p:nvSpPr>
            <p:cNvPr id="181297" name="Rectangle 109"/>
            <p:cNvSpPr/>
            <p:nvPr/>
          </p:nvSpPr>
          <p:spPr>
            <a:xfrm>
              <a:off x="1921" y="3395"/>
              <a:ext cx="398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结束信号</a:t>
              </a:r>
            </a:p>
          </p:txBody>
        </p:sp>
        <p:sp>
          <p:nvSpPr>
            <p:cNvPr id="181298" name="Rectangle 110"/>
            <p:cNvSpPr/>
            <p:nvPr/>
          </p:nvSpPr>
          <p:spPr>
            <a:xfrm>
              <a:off x="2450" y="3395"/>
              <a:ext cx="33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latin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181299" name="Rectangle 111"/>
            <p:cNvSpPr/>
            <p:nvPr/>
          </p:nvSpPr>
          <p:spPr>
            <a:xfrm>
              <a:off x="846" y="1618"/>
              <a:ext cx="3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900" i="0" u="none" dirty="0">
                  <a:latin typeface="Times New Roman" panose="02020603050405020304" pitchFamily="18" charset="0"/>
                </a:rPr>
                <a:t>HOLD</a:t>
              </a:r>
            </a:p>
          </p:txBody>
        </p:sp>
        <p:sp>
          <p:nvSpPr>
            <p:cNvPr id="181300" name="Line 112"/>
            <p:cNvSpPr/>
            <p:nvPr/>
          </p:nvSpPr>
          <p:spPr>
            <a:xfrm>
              <a:off x="1959" y="1685"/>
              <a:ext cx="16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301" name="Line 113"/>
            <p:cNvSpPr/>
            <p:nvPr/>
          </p:nvSpPr>
          <p:spPr>
            <a:xfrm>
              <a:off x="2205" y="1662"/>
              <a:ext cx="50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302" name="Text Box 114"/>
            <p:cNvSpPr txBox="1"/>
            <p:nvPr/>
          </p:nvSpPr>
          <p:spPr>
            <a:xfrm>
              <a:off x="2712" y="2337"/>
              <a:ext cx="699" cy="3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000" i="0" u="none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181303" name="Rectangle 115"/>
            <p:cNvSpPr/>
            <p:nvPr/>
          </p:nvSpPr>
          <p:spPr>
            <a:xfrm>
              <a:off x="1714" y="1047"/>
              <a:ext cx="434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溢出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信号</a:t>
              </a:r>
            </a:p>
          </p:txBody>
        </p:sp>
        <p:sp>
          <p:nvSpPr>
            <p:cNvPr id="181304" name="Text Box 116"/>
            <p:cNvSpPr txBox="1"/>
            <p:nvPr/>
          </p:nvSpPr>
          <p:spPr>
            <a:xfrm>
              <a:off x="2736" y="2352"/>
              <a:ext cx="57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i="0" u="none" dirty="0">
                  <a:latin typeface="Tahoma" panose="020B0604030504040204" pitchFamily="34" charset="0"/>
                </a:rPr>
                <a:t>设备地址   寄存器</a:t>
              </a:r>
            </a:p>
          </p:txBody>
        </p:sp>
      </p:grpSp>
      <p:sp>
        <p:nvSpPr>
          <p:cNvPr id="2" name="文本框 1">
            <a:hlinkClick r:id="rId3" action="ppaction://hlinkfile"/>
          </p:cNvPr>
          <p:cNvSpPr txBox="1"/>
          <p:nvPr/>
        </p:nvSpPr>
        <p:spPr>
          <a:xfrm>
            <a:off x="250825" y="6163945"/>
            <a:ext cx="19926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8.14.swf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57"/>
          <p:cNvSpPr/>
          <p:nvPr/>
        </p:nvSpPr>
        <p:spPr>
          <a:xfrm>
            <a:off x="323850" y="6921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sz="24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控制器的基本组成</a:t>
            </a:r>
            <a:r>
              <a:rPr lang="zh-CN" altLang="en-US" sz="24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3298" name="Rectangle 58"/>
          <p:cNvSpPr/>
          <p:nvPr/>
        </p:nvSpPr>
        <p:spPr>
          <a:xfrm>
            <a:off x="468313" y="1341438"/>
            <a:ext cx="6551612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（1）内存地址计数器</a:t>
            </a:r>
            <a:r>
              <a:rPr lang="zh-CN" altLang="en-US" sz="2000" i="0" u="none" dirty="0">
                <a:solidFill>
                  <a:schemeClr val="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i="0" u="none" dirty="0">
                <a:solidFill>
                  <a:schemeClr val="hlink"/>
                </a:solidFill>
                <a:latin typeface="Times New Roman" panose="02020603050405020304" pitchFamily="18" charset="0"/>
              </a:rPr>
              <a:t>DMAR）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zh-CN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寄存</a:t>
            </a:r>
            <a:r>
              <a:rPr lang="en-US" altLang="zh-CN" sz="20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访内地址，有加1功能；</a:t>
            </a:r>
            <a:endParaRPr lang="zh-CN" altLang="en-US" sz="2000" i="0" u="none" dirty="0">
              <a:latin typeface="Times New Roman" panose="02020603050405020304" pitchFamily="18" charset="0"/>
            </a:endParaRPr>
          </a:p>
        </p:txBody>
      </p:sp>
      <p:sp>
        <p:nvSpPr>
          <p:cNvPr id="183299" name="Rectangle 59"/>
          <p:cNvSpPr/>
          <p:nvPr/>
        </p:nvSpPr>
        <p:spPr>
          <a:xfrm>
            <a:off x="539750" y="2133600"/>
            <a:ext cx="61214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（2）数据缓冲寄存器</a:t>
            </a:r>
            <a:r>
              <a:rPr lang="zh-CN" altLang="en-US" sz="2000" i="0" u="none" dirty="0">
                <a:solidFill>
                  <a:schemeClr val="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i="0" u="none" dirty="0">
                <a:solidFill>
                  <a:schemeClr val="hlink"/>
                </a:solidFill>
                <a:latin typeface="Times New Roman" panose="02020603050405020304" pitchFamily="18" charset="0"/>
              </a:rPr>
              <a:t>DBR）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zh-CN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暂存要交换的数据；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3300" name="Rectangle 60"/>
          <p:cNvSpPr/>
          <p:nvPr/>
        </p:nvSpPr>
        <p:spPr>
          <a:xfrm>
            <a:off x="539750" y="2924175"/>
            <a:ext cx="7704138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（3）字计数器</a:t>
            </a:r>
            <a:r>
              <a:rPr lang="zh-CN" altLang="en-US" sz="2000" i="0" u="none" dirty="0">
                <a:solidFill>
                  <a:schemeClr val="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i="0" u="none" dirty="0">
                <a:solidFill>
                  <a:schemeClr val="hlink"/>
                </a:solidFill>
                <a:latin typeface="Times New Roman" panose="02020603050405020304" pitchFamily="18" charset="0"/>
              </a:rPr>
              <a:t>WCR）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zh-CN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存放交换数据个数的补码，有加1功能；初始化时由</a:t>
            </a:r>
            <a:r>
              <a:rPr lang="en-US" altLang="zh-CN" sz="20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CPU</a:t>
            </a:r>
            <a:r>
              <a:rPr lang="zh-CN" altLang="en-US" sz="20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装入待传送的数据块长度初值，通常由补码表示</a:t>
            </a: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000" i="0" u="none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83301" name="Rectangle 61"/>
          <p:cNvSpPr/>
          <p:nvPr/>
        </p:nvSpPr>
        <p:spPr>
          <a:xfrm>
            <a:off x="539750" y="4005263"/>
            <a:ext cx="3851275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（4）</a:t>
            </a:r>
            <a:r>
              <a:rPr lang="en-US" altLang="zh-CN" sz="2000" i="0" u="none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</a:t>
            </a:r>
            <a:r>
              <a:rPr lang="zh-CN" altLang="en-US" sz="2000" i="0" u="none" dirty="0">
                <a:solidFill>
                  <a:schemeClr val="hlin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请求标志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      </a:t>
            </a:r>
            <a:r>
              <a:rPr lang="zh-CN" altLang="en-US" sz="20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为1时发</a:t>
            </a:r>
            <a:r>
              <a:rPr lang="en-US" altLang="zh-CN" sz="20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</a:t>
            </a:r>
            <a:r>
              <a:rPr lang="zh-CN" altLang="en-US" sz="20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请求</a:t>
            </a:r>
            <a:r>
              <a:rPr lang="zh-CN" altLang="en-US" sz="20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；</a:t>
            </a:r>
            <a:r>
              <a:rPr lang="zh-CN" altLang="en-US" sz="2000" i="0" u="none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3302" name="Rectangle 57"/>
          <p:cNvSpPr/>
          <p:nvPr/>
        </p:nvSpPr>
        <p:spPr>
          <a:xfrm>
            <a:off x="539750" y="4797425"/>
            <a:ext cx="91440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CC3399"/>
                </a:solidFill>
                <a:latin typeface="宋体" panose="02010600030101010101" pitchFamily="2" charset="-122"/>
              </a:rPr>
              <a:t>（5）控制/状态逻辑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控制</a:t>
            </a:r>
            <a:r>
              <a:rPr lang="en-US" altLang="zh-CN" sz="20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DMAR、WCR</a:t>
            </a:r>
            <a:r>
              <a:rPr lang="en-US" altLang="zh-CN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传送类型、协调等；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3303" name="Rectangle 58"/>
          <p:cNvSpPr/>
          <p:nvPr/>
        </p:nvSpPr>
        <p:spPr>
          <a:xfrm>
            <a:off x="611188" y="5546725"/>
            <a:ext cx="6265862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CC3399"/>
                </a:solidFill>
                <a:latin typeface="宋体" panose="02010600030101010101" pitchFamily="2" charset="-122"/>
              </a:rPr>
              <a:t>（6）中断机构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 一组数据交换完毕，向</a:t>
            </a:r>
            <a:r>
              <a:rPr lang="en-US" altLang="zh-CN" sz="20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发程序中断请求；</a:t>
            </a:r>
            <a:endParaRPr lang="zh-CN" altLang="en-US" sz="2000" i="0" u="none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000" i="0" u="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48"/>
          <p:cNvSpPr/>
          <p:nvPr/>
        </p:nvSpPr>
        <p:spPr>
          <a:xfrm>
            <a:off x="468313" y="260350"/>
            <a:ext cx="64801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2</a:t>
            </a: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．</a:t>
            </a:r>
            <a:r>
              <a:rPr lang="en-US" altLang="zh-CN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DMA</a:t>
            </a: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数据传送过程</a:t>
            </a: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5346" name="Picture 5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rcRect l="5704" t="13086" r="32278" b="29329"/>
          <a:stretch>
            <a:fillRect/>
          </a:stretch>
        </p:blipFill>
        <p:spPr>
          <a:xfrm>
            <a:off x="468313" y="866775"/>
            <a:ext cx="8066087" cy="599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hlinkClick r:id="rId3" action="ppaction://hlinkfile"/>
          </p:cNvPr>
          <p:cNvSpPr txBox="1"/>
          <p:nvPr/>
        </p:nvSpPr>
        <p:spPr>
          <a:xfrm>
            <a:off x="4583430" y="163195"/>
            <a:ext cx="1904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8.15.swf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476250"/>
            <a:ext cx="8964612" cy="5427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 b="1" dirty="0">
                <a:latin typeface="宋体" panose="02010600030101010101" pitchFamily="2" charset="-122"/>
              </a:rPr>
              <a:t>8.3.4 </a:t>
            </a:r>
            <a:r>
              <a:rPr lang="zh-CN" altLang="en-US" sz="3600" b="1" dirty="0">
                <a:latin typeface="宋体" panose="02010600030101010101" pitchFamily="2" charset="-122"/>
              </a:rPr>
              <a:t>选择型和多路型</a:t>
            </a:r>
            <a:r>
              <a:rPr lang="en-US" altLang="zh-CN" sz="3600" b="1" dirty="0">
                <a:latin typeface="Times New Roman" panose="02020603050405020304" pitchFamily="18" charset="0"/>
              </a:rPr>
              <a:t>DMA</a:t>
            </a:r>
            <a:r>
              <a:rPr lang="zh-CN" altLang="en-US" sz="3600" b="1" dirty="0">
                <a:latin typeface="宋体" panose="02010600030101010101" pitchFamily="2" charset="-122"/>
              </a:rPr>
              <a:t>控制器</a:t>
            </a:r>
            <a:r>
              <a:rPr lang="zh-CN" altLang="en-US" sz="4000" dirty="0"/>
              <a:t> </a:t>
            </a:r>
          </a:p>
        </p:txBody>
      </p:sp>
      <p:sp>
        <p:nvSpPr>
          <p:cNvPr id="189442" name="Rectangle 4"/>
          <p:cNvSpPr>
            <a:spLocks noGrp="1"/>
          </p:cNvSpPr>
          <p:nvPr>
            <p:ph idx="1"/>
          </p:nvPr>
        </p:nvSpPr>
        <p:spPr>
          <a:xfrm>
            <a:off x="395288" y="1341438"/>
            <a:ext cx="7772400" cy="4114800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1.选择型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控制器</a:t>
            </a:r>
          </a:p>
          <a:p>
            <a:pPr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2.多路型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控制器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3.多路型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控制器的逻辑结构 </a:t>
            </a:r>
          </a:p>
          <a:p>
            <a:pPr eaLnBrk="1" hangingPunct="1"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89" name="Group 92"/>
          <p:cNvGrpSpPr/>
          <p:nvPr/>
        </p:nvGrpSpPr>
        <p:grpSpPr>
          <a:xfrm>
            <a:off x="609600" y="1066800"/>
            <a:ext cx="7519988" cy="3455988"/>
            <a:chOff x="384" y="672"/>
            <a:chExt cx="4737" cy="2177"/>
          </a:xfrm>
        </p:grpSpPr>
        <p:sp>
          <p:nvSpPr>
            <p:cNvPr id="191490" name="Rectangle 3"/>
            <p:cNvSpPr/>
            <p:nvPr/>
          </p:nvSpPr>
          <p:spPr>
            <a:xfrm>
              <a:off x="384" y="1047"/>
              <a:ext cx="569" cy="5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491" name="Rectangle 4"/>
            <p:cNvSpPr/>
            <p:nvPr/>
          </p:nvSpPr>
          <p:spPr>
            <a:xfrm>
              <a:off x="384" y="1047"/>
              <a:ext cx="569" cy="58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492" name="Rectangle 5"/>
            <p:cNvSpPr/>
            <p:nvPr/>
          </p:nvSpPr>
          <p:spPr>
            <a:xfrm>
              <a:off x="638" y="1220"/>
              <a:ext cx="12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内</a:t>
              </a:r>
              <a:endParaRPr lang="zh-CN" altLang="en-US" sz="16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493" name="Rectangle 6"/>
            <p:cNvSpPr/>
            <p:nvPr/>
          </p:nvSpPr>
          <p:spPr>
            <a:xfrm>
              <a:off x="638" y="1344"/>
              <a:ext cx="12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存</a:t>
              </a:r>
              <a:endParaRPr lang="zh-CN" altLang="en-US" sz="16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494" name="Rectangle 7"/>
            <p:cNvSpPr/>
            <p:nvPr/>
          </p:nvSpPr>
          <p:spPr>
            <a:xfrm>
              <a:off x="1205" y="1047"/>
              <a:ext cx="569" cy="58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495" name="Rectangle 8"/>
            <p:cNvSpPr/>
            <p:nvPr/>
          </p:nvSpPr>
          <p:spPr>
            <a:xfrm>
              <a:off x="1205" y="1047"/>
              <a:ext cx="569" cy="58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496" name="Rectangle 9"/>
            <p:cNvSpPr/>
            <p:nvPr/>
          </p:nvSpPr>
          <p:spPr>
            <a:xfrm>
              <a:off x="1428" y="1281"/>
              <a:ext cx="1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6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CPU</a:t>
              </a:r>
              <a:endParaRPr lang="en-US" altLang="zh-CN" sz="16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497" name="Rectangle 10"/>
            <p:cNvSpPr/>
            <p:nvPr/>
          </p:nvSpPr>
          <p:spPr>
            <a:xfrm>
              <a:off x="2026" y="1023"/>
              <a:ext cx="1327" cy="134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498" name="Rectangle 11"/>
            <p:cNvSpPr/>
            <p:nvPr/>
          </p:nvSpPr>
          <p:spPr>
            <a:xfrm>
              <a:off x="2026" y="1023"/>
              <a:ext cx="1327" cy="1341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499" name="Rectangle 12"/>
            <p:cNvSpPr/>
            <p:nvPr/>
          </p:nvSpPr>
          <p:spPr>
            <a:xfrm>
              <a:off x="4300" y="1121"/>
              <a:ext cx="818" cy="292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00" name="Rectangle 13"/>
            <p:cNvSpPr/>
            <p:nvPr/>
          </p:nvSpPr>
          <p:spPr>
            <a:xfrm>
              <a:off x="4300" y="1121"/>
              <a:ext cx="818" cy="29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01" name="Rectangle 14"/>
            <p:cNvSpPr/>
            <p:nvPr/>
          </p:nvSpPr>
          <p:spPr>
            <a:xfrm>
              <a:off x="4560" y="1200"/>
              <a:ext cx="28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设备1</a:t>
              </a:r>
              <a:endParaRPr lang="zh-CN" altLang="en-US" sz="14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502" name="Rectangle 15"/>
            <p:cNvSpPr/>
            <p:nvPr/>
          </p:nvSpPr>
          <p:spPr>
            <a:xfrm>
              <a:off x="4300" y="1559"/>
              <a:ext cx="821" cy="29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03" name="Rectangle 16"/>
            <p:cNvSpPr/>
            <p:nvPr/>
          </p:nvSpPr>
          <p:spPr>
            <a:xfrm>
              <a:off x="4300" y="1559"/>
              <a:ext cx="821" cy="293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04" name="Rectangle 17"/>
            <p:cNvSpPr/>
            <p:nvPr/>
          </p:nvSpPr>
          <p:spPr>
            <a:xfrm>
              <a:off x="4560" y="1632"/>
              <a:ext cx="28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设备2</a:t>
              </a:r>
              <a:endParaRPr lang="zh-CN" altLang="en-US" sz="14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505" name="Rectangle 18"/>
            <p:cNvSpPr/>
            <p:nvPr/>
          </p:nvSpPr>
          <p:spPr>
            <a:xfrm>
              <a:off x="4300" y="2047"/>
              <a:ext cx="821" cy="2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06" name="Rectangle 19"/>
            <p:cNvSpPr/>
            <p:nvPr/>
          </p:nvSpPr>
          <p:spPr>
            <a:xfrm>
              <a:off x="4300" y="2047"/>
              <a:ext cx="821" cy="29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07" name="Rectangle 20"/>
            <p:cNvSpPr/>
            <p:nvPr/>
          </p:nvSpPr>
          <p:spPr>
            <a:xfrm>
              <a:off x="4560" y="2112"/>
              <a:ext cx="28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设备</a:t>
              </a:r>
              <a:r>
                <a:rPr lang="en-US" altLang="zh-CN" sz="14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4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508" name="Line 21"/>
            <p:cNvSpPr/>
            <p:nvPr/>
          </p:nvSpPr>
          <p:spPr>
            <a:xfrm>
              <a:off x="700" y="925"/>
              <a:ext cx="1" cy="9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09" name="Line 22"/>
            <p:cNvSpPr/>
            <p:nvPr/>
          </p:nvSpPr>
          <p:spPr>
            <a:xfrm>
              <a:off x="700" y="925"/>
              <a:ext cx="1" cy="11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10" name="Line 23"/>
            <p:cNvSpPr/>
            <p:nvPr/>
          </p:nvSpPr>
          <p:spPr>
            <a:xfrm>
              <a:off x="700" y="925"/>
              <a:ext cx="75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11" name="Line 24"/>
            <p:cNvSpPr/>
            <p:nvPr/>
          </p:nvSpPr>
          <p:spPr>
            <a:xfrm>
              <a:off x="1458" y="925"/>
              <a:ext cx="1" cy="1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12" name="Line 25"/>
            <p:cNvSpPr/>
            <p:nvPr/>
          </p:nvSpPr>
          <p:spPr>
            <a:xfrm>
              <a:off x="1584" y="925"/>
              <a:ext cx="1" cy="1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13" name="Line 26"/>
            <p:cNvSpPr/>
            <p:nvPr/>
          </p:nvSpPr>
          <p:spPr>
            <a:xfrm>
              <a:off x="1584" y="925"/>
              <a:ext cx="1011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14" name="Line 27"/>
            <p:cNvSpPr/>
            <p:nvPr/>
          </p:nvSpPr>
          <p:spPr>
            <a:xfrm>
              <a:off x="2595" y="925"/>
              <a:ext cx="1" cy="9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15" name="Line 28"/>
            <p:cNvSpPr/>
            <p:nvPr/>
          </p:nvSpPr>
          <p:spPr>
            <a:xfrm>
              <a:off x="2721" y="925"/>
              <a:ext cx="1" cy="9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16" name="Line 29"/>
            <p:cNvSpPr/>
            <p:nvPr/>
          </p:nvSpPr>
          <p:spPr>
            <a:xfrm>
              <a:off x="2721" y="925"/>
              <a:ext cx="2337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17" name="Line 30"/>
            <p:cNvSpPr/>
            <p:nvPr/>
          </p:nvSpPr>
          <p:spPr>
            <a:xfrm>
              <a:off x="574" y="925"/>
              <a:ext cx="1" cy="10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18" name="Line 31"/>
            <p:cNvSpPr/>
            <p:nvPr/>
          </p:nvSpPr>
          <p:spPr>
            <a:xfrm>
              <a:off x="574" y="828"/>
              <a:ext cx="1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19" name="Line 32"/>
            <p:cNvSpPr/>
            <p:nvPr/>
          </p:nvSpPr>
          <p:spPr>
            <a:xfrm>
              <a:off x="574" y="828"/>
              <a:ext cx="1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20" name="Line 33"/>
            <p:cNvSpPr/>
            <p:nvPr/>
          </p:nvSpPr>
          <p:spPr>
            <a:xfrm flipV="1">
              <a:off x="574" y="984"/>
              <a:ext cx="1" cy="5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21" name="Line 34"/>
            <p:cNvSpPr/>
            <p:nvPr/>
          </p:nvSpPr>
          <p:spPr>
            <a:xfrm>
              <a:off x="574" y="1032"/>
              <a:ext cx="1" cy="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22" name="Line 35"/>
            <p:cNvSpPr/>
            <p:nvPr/>
          </p:nvSpPr>
          <p:spPr>
            <a:xfrm>
              <a:off x="574" y="828"/>
              <a:ext cx="4484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23" name="Line 36"/>
            <p:cNvSpPr/>
            <p:nvPr/>
          </p:nvSpPr>
          <p:spPr>
            <a:xfrm flipH="1" flipV="1">
              <a:off x="5020" y="798"/>
              <a:ext cx="101" cy="7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24" name="Line 37"/>
            <p:cNvSpPr/>
            <p:nvPr/>
          </p:nvSpPr>
          <p:spPr>
            <a:xfrm flipH="1">
              <a:off x="5033" y="876"/>
              <a:ext cx="88" cy="6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25" name="Line 38"/>
            <p:cNvSpPr/>
            <p:nvPr/>
          </p:nvSpPr>
          <p:spPr>
            <a:xfrm>
              <a:off x="3353" y="1657"/>
              <a:ext cx="37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26" name="Line 39"/>
            <p:cNvSpPr/>
            <p:nvPr/>
          </p:nvSpPr>
          <p:spPr>
            <a:xfrm>
              <a:off x="3353" y="1754"/>
              <a:ext cx="37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27" name="Line 40"/>
            <p:cNvSpPr/>
            <p:nvPr/>
          </p:nvSpPr>
          <p:spPr>
            <a:xfrm>
              <a:off x="3732" y="1120"/>
              <a:ext cx="1" cy="5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28" name="Line 41"/>
            <p:cNvSpPr/>
            <p:nvPr/>
          </p:nvSpPr>
          <p:spPr>
            <a:xfrm>
              <a:off x="3732" y="1754"/>
              <a:ext cx="1" cy="63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29" name="Line 42"/>
            <p:cNvSpPr/>
            <p:nvPr/>
          </p:nvSpPr>
          <p:spPr>
            <a:xfrm>
              <a:off x="3858" y="2144"/>
              <a:ext cx="37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30" name="Line 43"/>
            <p:cNvSpPr/>
            <p:nvPr/>
          </p:nvSpPr>
          <p:spPr>
            <a:xfrm>
              <a:off x="3858" y="2242"/>
              <a:ext cx="37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31" name="Line 44"/>
            <p:cNvSpPr/>
            <p:nvPr/>
          </p:nvSpPr>
          <p:spPr>
            <a:xfrm>
              <a:off x="3858" y="1754"/>
              <a:ext cx="1" cy="3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32" name="Line 45"/>
            <p:cNvSpPr/>
            <p:nvPr/>
          </p:nvSpPr>
          <p:spPr>
            <a:xfrm>
              <a:off x="3858" y="1754"/>
              <a:ext cx="37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33" name="Line 46"/>
            <p:cNvSpPr/>
            <p:nvPr/>
          </p:nvSpPr>
          <p:spPr>
            <a:xfrm>
              <a:off x="3858" y="1657"/>
              <a:ext cx="37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34" name="Line 47"/>
            <p:cNvSpPr/>
            <p:nvPr/>
          </p:nvSpPr>
          <p:spPr>
            <a:xfrm flipV="1">
              <a:off x="3858" y="1267"/>
              <a:ext cx="1" cy="3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35" name="Line 48"/>
            <p:cNvSpPr/>
            <p:nvPr/>
          </p:nvSpPr>
          <p:spPr>
            <a:xfrm flipV="1">
              <a:off x="3858" y="1127"/>
              <a:ext cx="1" cy="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36" name="Line 49"/>
            <p:cNvSpPr/>
            <p:nvPr/>
          </p:nvSpPr>
          <p:spPr>
            <a:xfrm>
              <a:off x="3858" y="1120"/>
              <a:ext cx="1" cy="4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37" name="Line 50"/>
            <p:cNvSpPr/>
            <p:nvPr/>
          </p:nvSpPr>
          <p:spPr>
            <a:xfrm>
              <a:off x="3858" y="1169"/>
              <a:ext cx="37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38" name="Line 51"/>
            <p:cNvSpPr/>
            <p:nvPr/>
          </p:nvSpPr>
          <p:spPr>
            <a:xfrm>
              <a:off x="3858" y="1267"/>
              <a:ext cx="37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39" name="Freeform 52"/>
            <p:cNvSpPr/>
            <p:nvPr/>
          </p:nvSpPr>
          <p:spPr>
            <a:xfrm>
              <a:off x="4212" y="1149"/>
              <a:ext cx="88" cy="137"/>
            </a:xfrm>
            <a:custGeom>
              <a:avLst/>
              <a:gdLst/>
              <a:ahLst/>
              <a:cxnLst>
                <a:cxn ang="0">
                  <a:pos x="0" y="546"/>
                </a:cxn>
                <a:cxn ang="0">
                  <a:pos x="265" y="273"/>
                </a:cxn>
                <a:cxn ang="0">
                  <a:pos x="0" y="0"/>
                </a:cxn>
              </a:cxnLst>
              <a:rect l="0" t="0" r="0" b="0"/>
              <a:pathLst>
                <a:path w="265" h="546">
                  <a:moveTo>
                    <a:pt x="0" y="546"/>
                  </a:moveTo>
                  <a:lnTo>
                    <a:pt x="265" y="27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0" name="Line 53"/>
            <p:cNvSpPr/>
            <p:nvPr/>
          </p:nvSpPr>
          <p:spPr>
            <a:xfrm>
              <a:off x="4300" y="1169"/>
              <a:ext cx="1" cy="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41" name="Line 54"/>
            <p:cNvSpPr/>
            <p:nvPr/>
          </p:nvSpPr>
          <p:spPr>
            <a:xfrm flipH="1" flipV="1">
              <a:off x="4199" y="1627"/>
              <a:ext cx="101" cy="7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42" name="Line 55"/>
            <p:cNvSpPr/>
            <p:nvPr/>
          </p:nvSpPr>
          <p:spPr>
            <a:xfrm flipH="1">
              <a:off x="4212" y="1705"/>
              <a:ext cx="88" cy="6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43" name="Line 56"/>
            <p:cNvSpPr/>
            <p:nvPr/>
          </p:nvSpPr>
          <p:spPr>
            <a:xfrm flipH="1" flipV="1">
              <a:off x="4212" y="2125"/>
              <a:ext cx="88" cy="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44" name="Line 57"/>
            <p:cNvSpPr/>
            <p:nvPr/>
          </p:nvSpPr>
          <p:spPr>
            <a:xfrm flipH="1">
              <a:off x="4212" y="2193"/>
              <a:ext cx="88" cy="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45" name="Line 58"/>
            <p:cNvSpPr/>
            <p:nvPr/>
          </p:nvSpPr>
          <p:spPr>
            <a:xfrm flipH="1">
              <a:off x="3719" y="1071"/>
              <a:ext cx="76" cy="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46" name="Line 59"/>
            <p:cNvSpPr/>
            <p:nvPr/>
          </p:nvSpPr>
          <p:spPr>
            <a:xfrm>
              <a:off x="3795" y="1071"/>
              <a:ext cx="75" cy="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47" name="Line 60"/>
            <p:cNvSpPr/>
            <p:nvPr/>
          </p:nvSpPr>
          <p:spPr>
            <a:xfrm>
              <a:off x="3858" y="2242"/>
              <a:ext cx="1" cy="14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48" name="Line 61"/>
            <p:cNvSpPr/>
            <p:nvPr/>
          </p:nvSpPr>
          <p:spPr>
            <a:xfrm flipH="1" flipV="1">
              <a:off x="3706" y="2368"/>
              <a:ext cx="89" cy="6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49" name="Line 62"/>
            <p:cNvSpPr/>
            <p:nvPr/>
          </p:nvSpPr>
          <p:spPr>
            <a:xfrm flipV="1">
              <a:off x="3795" y="2368"/>
              <a:ext cx="88" cy="6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1550" name="Rectangle 63"/>
            <p:cNvSpPr/>
            <p:nvPr/>
          </p:nvSpPr>
          <p:spPr>
            <a:xfrm>
              <a:off x="2153" y="1091"/>
              <a:ext cx="1073" cy="12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51" name="Rectangle 64"/>
            <p:cNvSpPr/>
            <p:nvPr/>
          </p:nvSpPr>
          <p:spPr>
            <a:xfrm>
              <a:off x="2153" y="1091"/>
              <a:ext cx="1073" cy="12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52" name="Rectangle 65"/>
            <p:cNvSpPr/>
            <p:nvPr/>
          </p:nvSpPr>
          <p:spPr>
            <a:xfrm>
              <a:off x="2448" y="1104"/>
              <a:ext cx="38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字计数器</a:t>
              </a:r>
              <a:endParaRPr lang="zh-CN" altLang="en-US" sz="12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553" name="Rectangle 66"/>
            <p:cNvSpPr/>
            <p:nvPr/>
          </p:nvSpPr>
          <p:spPr>
            <a:xfrm>
              <a:off x="2153" y="1301"/>
              <a:ext cx="1073" cy="1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54" name="Rectangle 67"/>
            <p:cNvSpPr/>
            <p:nvPr/>
          </p:nvSpPr>
          <p:spPr>
            <a:xfrm>
              <a:off x="2153" y="1301"/>
              <a:ext cx="1073" cy="12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55" name="Rectangle 68"/>
            <p:cNvSpPr/>
            <p:nvPr/>
          </p:nvSpPr>
          <p:spPr>
            <a:xfrm>
              <a:off x="2328" y="1296"/>
              <a:ext cx="52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内存地址</a:t>
              </a:r>
              <a:endParaRPr lang="zh-CN" altLang="en-US" sz="12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556" name="Rectangle 69"/>
            <p:cNvSpPr/>
            <p:nvPr/>
          </p:nvSpPr>
          <p:spPr>
            <a:xfrm>
              <a:off x="2153" y="2115"/>
              <a:ext cx="1073" cy="12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57" name="Rectangle 70"/>
            <p:cNvSpPr/>
            <p:nvPr/>
          </p:nvSpPr>
          <p:spPr>
            <a:xfrm>
              <a:off x="2153" y="2115"/>
              <a:ext cx="1073" cy="12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58" name="Rectangle 71"/>
            <p:cNvSpPr/>
            <p:nvPr/>
          </p:nvSpPr>
          <p:spPr>
            <a:xfrm>
              <a:off x="2496" y="2112"/>
              <a:ext cx="38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时序电路</a:t>
              </a:r>
              <a:endParaRPr lang="zh-CN" altLang="en-US" sz="12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559" name="Rectangle 72"/>
            <p:cNvSpPr/>
            <p:nvPr/>
          </p:nvSpPr>
          <p:spPr>
            <a:xfrm>
              <a:off x="2153" y="1900"/>
              <a:ext cx="1073" cy="127"/>
            </a:xfrm>
            <a:prstGeom prst="rect">
              <a:avLst/>
            </a:prstGeom>
            <a:solidFill>
              <a:srgbClr val="99FFCC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60" name="Rectangle 73"/>
            <p:cNvSpPr/>
            <p:nvPr/>
          </p:nvSpPr>
          <p:spPr>
            <a:xfrm>
              <a:off x="2153" y="1900"/>
              <a:ext cx="1073" cy="12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61" name="Rectangle 74"/>
            <p:cNvSpPr/>
            <p:nvPr/>
          </p:nvSpPr>
          <p:spPr>
            <a:xfrm>
              <a:off x="2496" y="1920"/>
              <a:ext cx="28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solidFill>
                    <a:schemeClr val="tx2"/>
                  </a:solidFill>
                  <a:latin typeface="宋体" panose="02010600030101010101" pitchFamily="2" charset="-122"/>
                </a:rPr>
                <a:t>设备号</a:t>
              </a:r>
              <a:endParaRPr lang="zh-CN" altLang="en-US" sz="1200" i="0" u="none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562" name="Rectangle 75"/>
            <p:cNvSpPr/>
            <p:nvPr/>
          </p:nvSpPr>
          <p:spPr>
            <a:xfrm>
              <a:off x="2153" y="1496"/>
              <a:ext cx="1073" cy="1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63" name="Rectangle 76"/>
            <p:cNvSpPr/>
            <p:nvPr/>
          </p:nvSpPr>
          <p:spPr>
            <a:xfrm>
              <a:off x="2153" y="1496"/>
              <a:ext cx="1073" cy="12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64" name="Rectangle 77"/>
            <p:cNvSpPr/>
            <p:nvPr/>
          </p:nvSpPr>
          <p:spPr>
            <a:xfrm>
              <a:off x="2448" y="1488"/>
              <a:ext cx="480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数据缓冲器</a:t>
              </a:r>
              <a:endParaRPr lang="zh-CN" altLang="en-US" sz="12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565" name="Rectangle 78"/>
            <p:cNvSpPr/>
            <p:nvPr/>
          </p:nvSpPr>
          <p:spPr>
            <a:xfrm>
              <a:off x="2153" y="1691"/>
              <a:ext cx="1073" cy="1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66" name="Rectangle 79"/>
            <p:cNvSpPr/>
            <p:nvPr/>
          </p:nvSpPr>
          <p:spPr>
            <a:xfrm>
              <a:off x="2153" y="1691"/>
              <a:ext cx="1073" cy="12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1567" name="Rectangle 80"/>
            <p:cNvSpPr/>
            <p:nvPr/>
          </p:nvSpPr>
          <p:spPr>
            <a:xfrm>
              <a:off x="2448" y="1680"/>
              <a:ext cx="480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状态控制器</a:t>
              </a:r>
              <a:endParaRPr lang="zh-CN" altLang="en-US" sz="12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568" name="Rectangle 81"/>
            <p:cNvSpPr/>
            <p:nvPr/>
          </p:nvSpPr>
          <p:spPr>
            <a:xfrm>
              <a:off x="4224" y="672"/>
              <a:ext cx="448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4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 sz="1400" i="0" u="none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1569" name="Group 91"/>
            <p:cNvGrpSpPr/>
            <p:nvPr/>
          </p:nvGrpSpPr>
          <p:grpSpPr>
            <a:xfrm>
              <a:off x="3552" y="1872"/>
              <a:ext cx="96" cy="307"/>
              <a:chOff x="3552" y="1872"/>
              <a:chExt cx="96" cy="307"/>
            </a:xfrm>
          </p:grpSpPr>
          <p:sp>
            <p:nvSpPr>
              <p:cNvPr id="191570" name="Rectangle 82"/>
              <p:cNvSpPr/>
              <p:nvPr/>
            </p:nvSpPr>
            <p:spPr>
              <a:xfrm>
                <a:off x="3552" y="1872"/>
                <a:ext cx="96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solidFill>
                      <a:srgbClr val="0066FF"/>
                    </a:solidFill>
                    <a:latin typeface="宋体" panose="02010600030101010101" pitchFamily="2" charset="-122"/>
                  </a:rPr>
                  <a:t>选</a:t>
                </a:r>
                <a:endParaRPr lang="zh-CN" altLang="en-US" sz="1200" i="0" u="none" dirty="0">
                  <a:solidFill>
                    <a:srgbClr val="00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1571" name="Rectangle 83"/>
              <p:cNvSpPr/>
              <p:nvPr/>
            </p:nvSpPr>
            <p:spPr>
              <a:xfrm>
                <a:off x="3552" y="1968"/>
                <a:ext cx="96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solidFill>
                      <a:srgbClr val="0066FF"/>
                    </a:solidFill>
                    <a:latin typeface="宋体" panose="02010600030101010101" pitchFamily="2" charset="-122"/>
                  </a:rPr>
                  <a:t>择</a:t>
                </a:r>
                <a:endParaRPr lang="zh-CN" altLang="en-US" sz="1200" i="0" u="none" dirty="0">
                  <a:solidFill>
                    <a:srgbClr val="00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1572" name="Rectangle 84"/>
              <p:cNvSpPr/>
              <p:nvPr/>
            </p:nvSpPr>
            <p:spPr>
              <a:xfrm>
                <a:off x="3552" y="2064"/>
                <a:ext cx="96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solidFill>
                      <a:srgbClr val="0066FF"/>
                    </a:solidFill>
                    <a:latin typeface="宋体" panose="02010600030101010101" pitchFamily="2" charset="-122"/>
                  </a:rPr>
                  <a:t>线</a:t>
                </a:r>
                <a:endParaRPr lang="zh-CN" altLang="en-US" sz="1200" i="0" u="none" dirty="0">
                  <a:solidFill>
                    <a:srgbClr val="0066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1573" name="Rectangle 85"/>
            <p:cNvSpPr/>
            <p:nvPr/>
          </p:nvSpPr>
          <p:spPr>
            <a:xfrm>
              <a:off x="2417" y="2695"/>
              <a:ext cx="140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图7.35 选择型</a:t>
              </a:r>
              <a:r>
                <a:rPr lang="en-US" altLang="zh-CN" sz="16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DMA</a:t>
              </a:r>
              <a:r>
                <a:rPr lang="zh-CN" altLang="en-US" sz="1600" i="0" u="none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控制器</a:t>
              </a:r>
              <a:endParaRPr lang="zh-CN" altLang="en-US" sz="16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1574" name="Rectangle 86"/>
            <p:cNvSpPr/>
            <p:nvPr/>
          </p:nvSpPr>
          <p:spPr>
            <a:xfrm rot="5400000">
              <a:off x="4602" y="1936"/>
              <a:ext cx="12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</a:pPr>
              <a:r>
                <a:rPr lang="zh-CN" altLang="en-US" sz="1600" i="0" u="none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 i="0" u="none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1575" name="Rectangle 87"/>
          <p:cNvSpPr/>
          <p:nvPr/>
        </p:nvSpPr>
        <p:spPr>
          <a:xfrm>
            <a:off x="539750" y="404813"/>
            <a:ext cx="70342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1.选择型</a:t>
            </a:r>
            <a:r>
              <a:rPr lang="en-US" altLang="zh-CN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DMA</a:t>
            </a:r>
            <a:r>
              <a:rPr lang="zh-CN" altLang="en-US" i="0" u="none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控制器</a:t>
            </a:r>
            <a:r>
              <a:rPr lang="zh-CN" altLang="en-US" sz="2400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1576" name="Rectangle 88"/>
          <p:cNvSpPr/>
          <p:nvPr/>
        </p:nvSpPr>
        <p:spPr>
          <a:xfrm>
            <a:off x="381000" y="4648200"/>
            <a:ext cx="9144000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i="0" u="none" dirty="0">
                <a:solidFill>
                  <a:srgbClr val="0066FF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物理上可连接多个设备，逻辑上只允许接一个设备</a:t>
            </a:r>
            <a:r>
              <a:rPr lang="zh-CN" altLang="en-US" sz="24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。</a:t>
            </a:r>
            <a:endParaRPr lang="zh-CN" altLang="en-US" sz="2400" i="0" u="none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000" i="0" u="none" dirty="0">
              <a:latin typeface="Times New Roman" panose="02020603050405020304" pitchFamily="18" charset="0"/>
            </a:endParaRPr>
          </a:p>
        </p:txBody>
      </p:sp>
      <p:sp>
        <p:nvSpPr>
          <p:cNvPr id="191577" name="Rectangle 89"/>
          <p:cNvSpPr/>
          <p:nvPr/>
        </p:nvSpPr>
        <p:spPr>
          <a:xfrm>
            <a:off x="381000" y="5181600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en-US" altLang="zh-CN" sz="20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DMA</a:t>
            </a:r>
            <a:r>
              <a:rPr lang="zh-CN" altLang="en-US" sz="20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控制器通过选择线与多台设备相连接，被选设备在</a:t>
            </a:r>
            <a:r>
              <a:rPr lang="en-US" altLang="zh-CN" sz="20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0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控制器的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控制下成批与内存交换数据</a:t>
            </a: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000" i="0" u="none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endParaRPr lang="zh-CN" altLang="en-US" sz="2000" i="0" u="none" dirty="0">
              <a:latin typeface="Times New Roman" panose="02020603050405020304" pitchFamily="18" charset="0"/>
            </a:endParaRPr>
          </a:p>
        </p:txBody>
      </p:sp>
      <p:sp>
        <p:nvSpPr>
          <p:cNvPr id="191578" name="Rectangle 90"/>
          <p:cNvSpPr/>
          <p:nvPr/>
        </p:nvSpPr>
        <p:spPr>
          <a:xfrm>
            <a:off x="838200" y="5867400"/>
            <a:ext cx="6056466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特点:</a:t>
            </a:r>
            <a:r>
              <a:rPr lang="zh-CN" altLang="en-US" sz="200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适用于控制一组高速的外设与主存交换数据</a:t>
            </a:r>
            <a:r>
              <a:rPr lang="zh-CN" altLang="en-US" sz="20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文本框 1">
            <a:hlinkClick r:id="rId3" action="ppaction://hlinkfile"/>
          </p:cNvPr>
          <p:cNvSpPr txBox="1"/>
          <p:nvPr/>
        </p:nvSpPr>
        <p:spPr>
          <a:xfrm>
            <a:off x="442595" y="386905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8.16.swf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4"/>
          <p:cNvSpPr txBox="1"/>
          <p:nvPr/>
        </p:nvSpPr>
        <p:spPr>
          <a:xfrm>
            <a:off x="2339975" y="4797425"/>
            <a:ext cx="2159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25602" name="Rectangle 5"/>
          <p:cNvSpPr txBox="1"/>
          <p:nvPr/>
        </p:nvSpPr>
        <p:spPr>
          <a:xfrm>
            <a:off x="428625" y="428625"/>
            <a:ext cx="7772400" cy="6588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spcBef>
                <a:spcPct val="0"/>
              </a:spcBef>
            </a:pPr>
            <a:r>
              <a:rPr lang="zh-CN" altLang="en-US" sz="4000" i="0" u="none" dirty="0">
                <a:solidFill>
                  <a:schemeClr val="tx2"/>
                </a:solidFill>
                <a:latin typeface="宋体" panose="02010600030101010101" pitchFamily="2" charset="-122"/>
              </a:rPr>
              <a:t>外设的输入</a:t>
            </a:r>
            <a:r>
              <a:rPr lang="en-US" altLang="zh-CN" sz="4000" i="0" u="none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4000" i="0" u="none" dirty="0">
                <a:solidFill>
                  <a:schemeClr val="tx2"/>
                </a:solidFill>
                <a:latin typeface="宋体" panose="02010600030101010101" pitchFamily="2" charset="-122"/>
              </a:rPr>
              <a:t>输出控制方式</a:t>
            </a:r>
          </a:p>
        </p:txBody>
      </p:sp>
      <p:pic>
        <p:nvPicPr>
          <p:cNvPr id="25603" name="图片 1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1347788"/>
            <a:ext cx="6924675" cy="463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hlinkClick r:id="rId4" action="ppaction://hlinkfile"/>
          </p:cNvPr>
          <p:cNvSpPr txBox="1"/>
          <p:nvPr/>
        </p:nvSpPr>
        <p:spPr>
          <a:xfrm>
            <a:off x="3240405" y="6049010"/>
            <a:ext cx="16827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8.1.swf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/>
          <p:nvPr/>
        </p:nvSpPr>
        <p:spPr>
          <a:xfrm>
            <a:off x="395288" y="549275"/>
            <a:ext cx="67691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2.多路型</a:t>
            </a:r>
            <a:r>
              <a:rPr lang="en-US" altLang="zh-CN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控制器</a:t>
            </a:r>
            <a:r>
              <a:rPr lang="zh-CN" altLang="en-US" sz="24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3538" name="Rectangle 3"/>
          <p:cNvSpPr/>
          <p:nvPr/>
        </p:nvSpPr>
        <p:spPr>
          <a:xfrm>
            <a:off x="304800" y="4724400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000" b="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通过</a:t>
            </a:r>
            <a:r>
              <a:rPr lang="en-US" altLang="zh-CN" sz="20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sz="20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优先权判定与控制逻辑，将有</a:t>
            </a:r>
            <a:r>
              <a:rPr lang="en-US" altLang="zh-CN" sz="2000" i="0" u="none" dirty="0">
                <a:solidFill>
                  <a:srgbClr val="0066FF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0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请求且优先权高的设备，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通过各自的一套电路与内存交换数据。</a:t>
            </a:r>
            <a:endParaRPr lang="zh-CN" altLang="en-US" sz="2000" i="0" u="none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000" b="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endParaRPr lang="zh-CN" altLang="en-US" sz="2000" b="0" i="0" u="none" dirty="0">
              <a:latin typeface="Times New Roman" panose="02020603050405020304" pitchFamily="18" charset="0"/>
            </a:endParaRPr>
          </a:p>
        </p:txBody>
      </p:sp>
      <p:sp>
        <p:nvSpPr>
          <p:cNvPr id="193539" name="Rectangle 4"/>
          <p:cNvSpPr/>
          <p:nvPr/>
        </p:nvSpPr>
        <p:spPr>
          <a:xfrm>
            <a:off x="533400" y="5699125"/>
            <a:ext cx="7010400" cy="85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</a:pPr>
            <a:r>
              <a:rPr lang="zh-CN" altLang="en-US" sz="2000" i="0" u="none" dirty="0">
                <a:solidFill>
                  <a:srgbClr val="0066FF"/>
                </a:solidFill>
                <a:latin typeface="宋体" panose="02010600030101010101" pitchFamily="2" charset="-122"/>
              </a:rPr>
              <a:t>  特点:</a:t>
            </a:r>
            <a:r>
              <a:rPr lang="zh-CN" altLang="en-US" sz="2000" b="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适用于多个设备的并行工作，以</a:t>
            </a:r>
            <a:r>
              <a:rPr lang="zh-CN" altLang="en-US" sz="2000" b="0" i="0" u="none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周期挪用</a:t>
            </a:r>
            <a:r>
              <a:rPr lang="zh-CN" altLang="en-US" sz="2000" b="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方式工作。</a:t>
            </a:r>
            <a:endParaRPr lang="zh-CN" altLang="en-US" sz="2000" b="0" i="0" u="none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Tx/>
              <a:buSzTx/>
            </a:pPr>
            <a:endParaRPr lang="zh-CN" altLang="en-US" sz="2000" b="0" i="0" u="none" dirty="0">
              <a:latin typeface="Times New Roman" panose="02020603050405020304" pitchFamily="18" charset="0"/>
            </a:endParaRPr>
          </a:p>
        </p:txBody>
      </p:sp>
      <p:grpSp>
        <p:nvGrpSpPr>
          <p:cNvPr id="193540" name="Group 153"/>
          <p:cNvGrpSpPr/>
          <p:nvPr/>
        </p:nvGrpSpPr>
        <p:grpSpPr>
          <a:xfrm>
            <a:off x="609600" y="1295400"/>
            <a:ext cx="7772400" cy="3203575"/>
            <a:chOff x="384" y="816"/>
            <a:chExt cx="4896" cy="2018"/>
          </a:xfrm>
        </p:grpSpPr>
        <p:sp>
          <p:nvSpPr>
            <p:cNvPr id="193541" name="Line 8"/>
            <p:cNvSpPr/>
            <p:nvPr/>
          </p:nvSpPr>
          <p:spPr>
            <a:xfrm flipV="1">
              <a:off x="4296" y="2083"/>
              <a:ext cx="1" cy="14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42" name="Rectangle 9"/>
            <p:cNvSpPr/>
            <p:nvPr/>
          </p:nvSpPr>
          <p:spPr>
            <a:xfrm>
              <a:off x="1956" y="2688"/>
              <a:ext cx="1847" cy="146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600" i="0" u="none" dirty="0">
                  <a:latin typeface="Times New Roman" panose="02020603050405020304" pitchFamily="18" charset="0"/>
                </a:rPr>
                <a:t>图7.36  多路型</a:t>
              </a:r>
              <a:r>
                <a:rPr lang="en-US" altLang="zh-CN" sz="1600" i="0" u="none" dirty="0">
                  <a:latin typeface="Times New Roman" panose="02020603050405020304" pitchFamily="18" charset="0"/>
                </a:rPr>
                <a:t>DAM</a:t>
              </a:r>
              <a:r>
                <a:rPr lang="zh-CN" altLang="en-US" sz="1600" i="0" u="none" dirty="0">
                  <a:latin typeface="Times New Roman" panose="02020603050405020304" pitchFamily="18" charset="0"/>
                </a:rPr>
                <a:t>控制器</a:t>
              </a:r>
            </a:p>
          </p:txBody>
        </p:sp>
        <p:sp>
          <p:nvSpPr>
            <p:cNvPr id="193543" name="Rectangle 10"/>
            <p:cNvSpPr/>
            <p:nvPr/>
          </p:nvSpPr>
          <p:spPr>
            <a:xfrm>
              <a:off x="384" y="1159"/>
              <a:ext cx="543" cy="24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内存</a:t>
              </a:r>
            </a:p>
          </p:txBody>
        </p:sp>
        <p:sp>
          <p:nvSpPr>
            <p:cNvPr id="193544" name="Rectangle 11"/>
            <p:cNvSpPr/>
            <p:nvPr/>
          </p:nvSpPr>
          <p:spPr>
            <a:xfrm>
              <a:off x="1144" y="1159"/>
              <a:ext cx="544" cy="24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CPU </a:t>
              </a:r>
            </a:p>
          </p:txBody>
        </p:sp>
        <p:sp>
          <p:nvSpPr>
            <p:cNvPr id="193545" name="Rectangle 12"/>
            <p:cNvSpPr/>
            <p:nvPr/>
          </p:nvSpPr>
          <p:spPr>
            <a:xfrm>
              <a:off x="1906" y="1159"/>
              <a:ext cx="631" cy="329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DMA   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控制器</a:t>
              </a:r>
            </a:p>
          </p:txBody>
        </p:sp>
        <p:sp>
          <p:nvSpPr>
            <p:cNvPr id="193546" name="Rectangle 13"/>
            <p:cNvSpPr/>
            <p:nvPr/>
          </p:nvSpPr>
          <p:spPr>
            <a:xfrm>
              <a:off x="3536" y="1111"/>
              <a:ext cx="543" cy="14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       </a:t>
              </a:r>
              <a:r>
                <a:rPr lang="zh-CN" altLang="en-US" sz="1200" b="0" i="0" u="none" dirty="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193547" name="Rectangle 14"/>
            <p:cNvSpPr/>
            <p:nvPr/>
          </p:nvSpPr>
          <p:spPr>
            <a:xfrm>
              <a:off x="4296" y="1111"/>
              <a:ext cx="543" cy="145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       </a:t>
              </a:r>
              <a:r>
                <a:rPr lang="zh-CN" altLang="en-US" sz="1200" b="0" i="0" u="none" dirty="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193548" name="Rectangle 15"/>
            <p:cNvSpPr/>
            <p:nvPr/>
          </p:nvSpPr>
          <p:spPr>
            <a:xfrm>
              <a:off x="2775" y="1111"/>
              <a:ext cx="543" cy="145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1400" b="0" i="0" u="none" dirty="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193549" name="Line 19"/>
            <p:cNvSpPr/>
            <p:nvPr/>
          </p:nvSpPr>
          <p:spPr>
            <a:xfrm>
              <a:off x="710" y="1111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50" name="Line 20"/>
            <p:cNvSpPr/>
            <p:nvPr/>
          </p:nvSpPr>
          <p:spPr>
            <a:xfrm>
              <a:off x="601" y="1305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51" name="Line 21"/>
            <p:cNvSpPr/>
            <p:nvPr/>
          </p:nvSpPr>
          <p:spPr>
            <a:xfrm>
              <a:off x="601" y="1305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52" name="Line 22"/>
            <p:cNvSpPr/>
            <p:nvPr/>
          </p:nvSpPr>
          <p:spPr>
            <a:xfrm flipV="1">
              <a:off x="601" y="916"/>
              <a:ext cx="1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53" name="Line 24"/>
            <p:cNvSpPr/>
            <p:nvPr/>
          </p:nvSpPr>
          <p:spPr>
            <a:xfrm flipV="1">
              <a:off x="1362" y="867"/>
              <a:ext cx="0" cy="2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54" name="Line 25"/>
            <p:cNvSpPr/>
            <p:nvPr/>
          </p:nvSpPr>
          <p:spPr>
            <a:xfrm flipV="1">
              <a:off x="1471" y="867"/>
              <a:ext cx="1" cy="2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55" name="Line 26"/>
            <p:cNvSpPr/>
            <p:nvPr/>
          </p:nvSpPr>
          <p:spPr>
            <a:xfrm flipV="1">
              <a:off x="2231" y="867"/>
              <a:ext cx="3" cy="2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56" name="Line 28"/>
            <p:cNvSpPr/>
            <p:nvPr/>
          </p:nvSpPr>
          <p:spPr>
            <a:xfrm>
              <a:off x="2993" y="867"/>
              <a:ext cx="0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57" name="Line 29"/>
            <p:cNvSpPr/>
            <p:nvPr/>
          </p:nvSpPr>
          <p:spPr>
            <a:xfrm>
              <a:off x="3101" y="867"/>
              <a:ext cx="1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58" name="Line 30"/>
            <p:cNvSpPr/>
            <p:nvPr/>
          </p:nvSpPr>
          <p:spPr>
            <a:xfrm>
              <a:off x="3753" y="867"/>
              <a:ext cx="1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59" name="Line 31"/>
            <p:cNvSpPr/>
            <p:nvPr/>
          </p:nvSpPr>
          <p:spPr>
            <a:xfrm flipV="1">
              <a:off x="3861" y="867"/>
              <a:ext cx="1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60" name="Line 32"/>
            <p:cNvSpPr/>
            <p:nvPr/>
          </p:nvSpPr>
          <p:spPr>
            <a:xfrm flipV="1">
              <a:off x="4514" y="867"/>
              <a:ext cx="0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61" name="Line 33"/>
            <p:cNvSpPr/>
            <p:nvPr/>
          </p:nvSpPr>
          <p:spPr>
            <a:xfrm flipV="1">
              <a:off x="4623" y="867"/>
              <a:ext cx="0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62" name="Line 34"/>
            <p:cNvSpPr/>
            <p:nvPr/>
          </p:nvSpPr>
          <p:spPr>
            <a:xfrm>
              <a:off x="720" y="864"/>
              <a:ext cx="642" cy="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63" name="Line 35"/>
            <p:cNvSpPr/>
            <p:nvPr/>
          </p:nvSpPr>
          <p:spPr>
            <a:xfrm flipV="1">
              <a:off x="1471" y="864"/>
              <a:ext cx="641" cy="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64" name="Line 36"/>
            <p:cNvSpPr/>
            <p:nvPr/>
          </p:nvSpPr>
          <p:spPr>
            <a:xfrm>
              <a:off x="2231" y="867"/>
              <a:ext cx="76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65" name="Line 37"/>
            <p:cNvSpPr/>
            <p:nvPr/>
          </p:nvSpPr>
          <p:spPr>
            <a:xfrm>
              <a:off x="3101" y="867"/>
              <a:ext cx="6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66" name="Line 38"/>
            <p:cNvSpPr/>
            <p:nvPr/>
          </p:nvSpPr>
          <p:spPr>
            <a:xfrm>
              <a:off x="3861" y="867"/>
              <a:ext cx="65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67" name="Line 39"/>
            <p:cNvSpPr/>
            <p:nvPr/>
          </p:nvSpPr>
          <p:spPr>
            <a:xfrm flipV="1">
              <a:off x="601" y="818"/>
              <a:ext cx="1" cy="9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68" name="Line 40"/>
            <p:cNvSpPr/>
            <p:nvPr/>
          </p:nvSpPr>
          <p:spPr>
            <a:xfrm>
              <a:off x="4623" y="867"/>
              <a:ext cx="43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69" name="Line 41"/>
            <p:cNvSpPr/>
            <p:nvPr/>
          </p:nvSpPr>
          <p:spPr>
            <a:xfrm flipH="1">
              <a:off x="1688" y="1256"/>
              <a:ext cx="21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570" name="Line 42"/>
            <p:cNvSpPr/>
            <p:nvPr/>
          </p:nvSpPr>
          <p:spPr>
            <a:xfrm>
              <a:off x="2526" y="1304"/>
              <a:ext cx="35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71" name="Line 43"/>
            <p:cNvSpPr/>
            <p:nvPr/>
          </p:nvSpPr>
          <p:spPr>
            <a:xfrm flipH="1">
              <a:off x="2526" y="1354"/>
              <a:ext cx="239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572" name="Line 44"/>
            <p:cNvSpPr/>
            <p:nvPr/>
          </p:nvSpPr>
          <p:spPr>
            <a:xfrm flipV="1">
              <a:off x="2884" y="1256"/>
              <a:ext cx="0" cy="4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193573" name="Line 45"/>
            <p:cNvSpPr/>
            <p:nvPr/>
          </p:nvSpPr>
          <p:spPr>
            <a:xfrm>
              <a:off x="3970" y="1256"/>
              <a:ext cx="1" cy="9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74" name="Line 46"/>
            <p:cNvSpPr/>
            <p:nvPr/>
          </p:nvSpPr>
          <p:spPr>
            <a:xfrm flipV="1">
              <a:off x="3643" y="1247"/>
              <a:ext cx="1" cy="4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193575" name="Line 48"/>
            <p:cNvSpPr/>
            <p:nvPr/>
          </p:nvSpPr>
          <p:spPr>
            <a:xfrm>
              <a:off x="3101" y="1256"/>
              <a:ext cx="1" cy="4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76" name="Line 49"/>
            <p:cNvSpPr/>
            <p:nvPr/>
          </p:nvSpPr>
          <p:spPr>
            <a:xfrm>
              <a:off x="3210" y="1256"/>
              <a:ext cx="1" cy="9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77" name="Rectangle 50"/>
            <p:cNvSpPr/>
            <p:nvPr/>
          </p:nvSpPr>
          <p:spPr>
            <a:xfrm>
              <a:off x="384" y="2132"/>
              <a:ext cx="543" cy="261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内 存</a:t>
              </a:r>
            </a:p>
          </p:txBody>
        </p:sp>
        <p:sp>
          <p:nvSpPr>
            <p:cNvPr id="193578" name="Rectangle 51"/>
            <p:cNvSpPr/>
            <p:nvPr/>
          </p:nvSpPr>
          <p:spPr>
            <a:xfrm>
              <a:off x="1144" y="2132"/>
              <a:ext cx="544" cy="279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CPU </a:t>
              </a:r>
            </a:p>
          </p:txBody>
        </p:sp>
        <p:sp>
          <p:nvSpPr>
            <p:cNvPr id="193579" name="Rectangle 52"/>
            <p:cNvSpPr/>
            <p:nvPr/>
          </p:nvSpPr>
          <p:spPr>
            <a:xfrm>
              <a:off x="1906" y="2132"/>
              <a:ext cx="542" cy="291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400" b="0" i="0" u="none" dirty="0">
                  <a:latin typeface="Times New Roman" panose="02020603050405020304" pitchFamily="18" charset="0"/>
                </a:rPr>
                <a:t>DMA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193580" name="Rectangle 53"/>
            <p:cNvSpPr/>
            <p:nvPr/>
          </p:nvSpPr>
          <p:spPr>
            <a:xfrm>
              <a:off x="4296" y="2083"/>
              <a:ext cx="543" cy="147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193581" name="Rectangle 54"/>
            <p:cNvSpPr/>
            <p:nvPr/>
          </p:nvSpPr>
          <p:spPr>
            <a:xfrm>
              <a:off x="3545" y="2092"/>
              <a:ext cx="531" cy="14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193582" name="Rectangle 55"/>
            <p:cNvSpPr/>
            <p:nvPr/>
          </p:nvSpPr>
          <p:spPr>
            <a:xfrm>
              <a:off x="2775" y="2083"/>
              <a:ext cx="543" cy="14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193583" name="Line 56"/>
            <p:cNvSpPr/>
            <p:nvPr/>
          </p:nvSpPr>
          <p:spPr>
            <a:xfrm>
              <a:off x="601" y="1791"/>
              <a:ext cx="1" cy="27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84" name="Line 58"/>
            <p:cNvSpPr/>
            <p:nvPr/>
          </p:nvSpPr>
          <p:spPr>
            <a:xfrm>
              <a:off x="1362" y="1840"/>
              <a:ext cx="0" cy="2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85" name="Line 59"/>
            <p:cNvSpPr/>
            <p:nvPr/>
          </p:nvSpPr>
          <p:spPr>
            <a:xfrm>
              <a:off x="1471" y="1840"/>
              <a:ext cx="1" cy="2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86" name="Line 61"/>
            <p:cNvSpPr/>
            <p:nvPr/>
          </p:nvSpPr>
          <p:spPr>
            <a:xfrm>
              <a:off x="2231" y="1840"/>
              <a:ext cx="0" cy="2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87" name="Line 62"/>
            <p:cNvSpPr/>
            <p:nvPr/>
          </p:nvSpPr>
          <p:spPr>
            <a:xfrm>
              <a:off x="2993" y="1840"/>
              <a:ext cx="0" cy="1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88" name="Line 63"/>
            <p:cNvSpPr/>
            <p:nvPr/>
          </p:nvSpPr>
          <p:spPr>
            <a:xfrm>
              <a:off x="3101" y="1840"/>
              <a:ext cx="1" cy="1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89" name="Line 64"/>
            <p:cNvSpPr/>
            <p:nvPr/>
          </p:nvSpPr>
          <p:spPr>
            <a:xfrm>
              <a:off x="3861" y="1840"/>
              <a:ext cx="1" cy="1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90" name="Line 65"/>
            <p:cNvSpPr/>
            <p:nvPr/>
          </p:nvSpPr>
          <p:spPr>
            <a:xfrm>
              <a:off x="3753" y="1840"/>
              <a:ext cx="1" cy="1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91" name="Line 66"/>
            <p:cNvSpPr/>
            <p:nvPr/>
          </p:nvSpPr>
          <p:spPr>
            <a:xfrm>
              <a:off x="4623" y="1840"/>
              <a:ext cx="0" cy="1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92" name="Line 67"/>
            <p:cNvSpPr/>
            <p:nvPr/>
          </p:nvSpPr>
          <p:spPr>
            <a:xfrm>
              <a:off x="4514" y="1840"/>
              <a:ext cx="0" cy="1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93" name="Line 68"/>
            <p:cNvSpPr/>
            <p:nvPr/>
          </p:nvSpPr>
          <p:spPr>
            <a:xfrm>
              <a:off x="710" y="1840"/>
              <a:ext cx="6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94" name="Line 69"/>
            <p:cNvSpPr/>
            <p:nvPr/>
          </p:nvSpPr>
          <p:spPr>
            <a:xfrm>
              <a:off x="1471" y="1840"/>
              <a:ext cx="6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95" name="Line 70"/>
            <p:cNvSpPr/>
            <p:nvPr/>
          </p:nvSpPr>
          <p:spPr>
            <a:xfrm>
              <a:off x="2231" y="1840"/>
              <a:ext cx="76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96" name="Line 71"/>
            <p:cNvSpPr/>
            <p:nvPr/>
          </p:nvSpPr>
          <p:spPr>
            <a:xfrm>
              <a:off x="3101" y="1840"/>
              <a:ext cx="6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97" name="Line 72"/>
            <p:cNvSpPr/>
            <p:nvPr/>
          </p:nvSpPr>
          <p:spPr>
            <a:xfrm>
              <a:off x="3861" y="1840"/>
              <a:ext cx="65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98" name="Line 73"/>
            <p:cNvSpPr/>
            <p:nvPr/>
          </p:nvSpPr>
          <p:spPr>
            <a:xfrm>
              <a:off x="601" y="1791"/>
              <a:ext cx="4674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599" name="Line 74"/>
            <p:cNvSpPr/>
            <p:nvPr/>
          </p:nvSpPr>
          <p:spPr>
            <a:xfrm>
              <a:off x="4623" y="1840"/>
              <a:ext cx="6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00" name="Line 75"/>
            <p:cNvSpPr/>
            <p:nvPr/>
          </p:nvSpPr>
          <p:spPr>
            <a:xfrm flipH="1">
              <a:off x="1688" y="2228"/>
              <a:ext cx="21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601" name="Line 76"/>
            <p:cNvSpPr/>
            <p:nvPr/>
          </p:nvSpPr>
          <p:spPr>
            <a:xfrm>
              <a:off x="1688" y="2278"/>
              <a:ext cx="2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602" name="Line 77"/>
            <p:cNvSpPr/>
            <p:nvPr/>
          </p:nvSpPr>
          <p:spPr>
            <a:xfrm flipH="1">
              <a:off x="2448" y="2278"/>
              <a:ext cx="4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603" name="Line 78"/>
            <p:cNvSpPr/>
            <p:nvPr/>
          </p:nvSpPr>
          <p:spPr>
            <a:xfrm flipV="1">
              <a:off x="2884" y="2219"/>
              <a:ext cx="0" cy="5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604" name="Line 79"/>
            <p:cNvSpPr/>
            <p:nvPr/>
          </p:nvSpPr>
          <p:spPr>
            <a:xfrm flipH="1">
              <a:off x="2459" y="2364"/>
              <a:ext cx="21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605" name="Line 80"/>
            <p:cNvSpPr/>
            <p:nvPr/>
          </p:nvSpPr>
          <p:spPr>
            <a:xfrm flipV="1">
              <a:off x="4623" y="2224"/>
              <a:ext cx="0" cy="1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606" name="Rectangle 81"/>
            <p:cNvSpPr/>
            <p:nvPr/>
          </p:nvSpPr>
          <p:spPr>
            <a:xfrm>
              <a:off x="4032" y="1056"/>
              <a:ext cx="327" cy="19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93607" name="Line 82"/>
            <p:cNvSpPr/>
            <p:nvPr/>
          </p:nvSpPr>
          <p:spPr>
            <a:xfrm>
              <a:off x="4731" y="1256"/>
              <a:ext cx="1" cy="9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08" name="Rectangle 83"/>
            <p:cNvSpPr/>
            <p:nvPr/>
          </p:nvSpPr>
          <p:spPr>
            <a:xfrm>
              <a:off x="1906" y="1511"/>
              <a:ext cx="1630" cy="146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1400" b="0" i="0" u="none" dirty="0">
                  <a:latin typeface="Times New Roman" panose="02020603050405020304" pitchFamily="18" charset="0"/>
                </a:rPr>
                <a:t>a） </a:t>
              </a:r>
              <a:r>
                <a:rPr lang="zh-CN" altLang="en-US" sz="1400" b="0" i="0" u="none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链式</a:t>
              </a:r>
              <a:r>
                <a:rPr lang="zh-CN" altLang="en-US" sz="1400" b="0" i="0" u="none" dirty="0">
                  <a:latin typeface="Times New Roman" panose="02020603050405020304" pitchFamily="18" charset="0"/>
                </a:rPr>
                <a:t>多路型</a:t>
              </a:r>
              <a:r>
                <a:rPr lang="en-US" altLang="zh-CN" sz="1400" b="0" i="0" u="none" dirty="0">
                  <a:latin typeface="Times New Roman" panose="02020603050405020304" pitchFamily="18" charset="0"/>
                </a:rPr>
                <a:t>DMA</a:t>
              </a:r>
            </a:p>
          </p:txBody>
        </p:sp>
        <p:sp>
          <p:nvSpPr>
            <p:cNvPr id="193609" name="Rectangle 84"/>
            <p:cNvSpPr/>
            <p:nvPr/>
          </p:nvSpPr>
          <p:spPr>
            <a:xfrm>
              <a:off x="1942" y="2474"/>
              <a:ext cx="1695" cy="132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400" b="0" i="0" u="none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1400" b="0" i="0" u="none" dirty="0">
                  <a:latin typeface="Times New Roman" panose="02020603050405020304" pitchFamily="18" charset="0"/>
                </a:rPr>
                <a:t>b） </a:t>
              </a:r>
              <a:r>
                <a:rPr lang="zh-CN" altLang="en-US" sz="1400" b="0" i="0" u="none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独立请求</a:t>
              </a:r>
              <a:r>
                <a:rPr lang="zh-CN" altLang="en-US" sz="1400" b="0" i="0" u="none" dirty="0">
                  <a:latin typeface="Times New Roman" panose="02020603050405020304" pitchFamily="18" charset="0"/>
                </a:rPr>
                <a:t>多路型</a:t>
              </a:r>
              <a:r>
                <a:rPr lang="en-US" altLang="zh-CN" sz="1200" i="0" u="none" dirty="0">
                  <a:latin typeface="Times New Roman" panose="02020603050405020304" pitchFamily="18" charset="0"/>
                </a:rPr>
                <a:t>DMA</a:t>
              </a:r>
            </a:p>
          </p:txBody>
        </p:sp>
        <p:sp>
          <p:nvSpPr>
            <p:cNvPr id="193610" name="AutoShape 85"/>
            <p:cNvSpPr/>
            <p:nvPr/>
          </p:nvSpPr>
          <p:spPr>
            <a:xfrm>
              <a:off x="601" y="1111"/>
              <a:ext cx="119" cy="48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11" name="AutoShape 86"/>
            <p:cNvSpPr/>
            <p:nvPr/>
          </p:nvSpPr>
          <p:spPr>
            <a:xfrm>
              <a:off x="1362" y="1111"/>
              <a:ext cx="109" cy="48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12" name="AutoShape 87"/>
            <p:cNvSpPr/>
            <p:nvPr/>
          </p:nvSpPr>
          <p:spPr>
            <a:xfrm>
              <a:off x="2112" y="1104"/>
              <a:ext cx="119" cy="55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13" name="AutoShape 88"/>
            <p:cNvSpPr/>
            <p:nvPr/>
          </p:nvSpPr>
          <p:spPr>
            <a:xfrm>
              <a:off x="3753" y="1062"/>
              <a:ext cx="108" cy="49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14" name="AutoShape 89"/>
            <p:cNvSpPr/>
            <p:nvPr/>
          </p:nvSpPr>
          <p:spPr>
            <a:xfrm>
              <a:off x="4514" y="1062"/>
              <a:ext cx="109" cy="49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15" name="AutoShape 90"/>
            <p:cNvSpPr/>
            <p:nvPr/>
          </p:nvSpPr>
          <p:spPr>
            <a:xfrm>
              <a:off x="2993" y="1062"/>
              <a:ext cx="108" cy="49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16" name="Arc 91"/>
            <p:cNvSpPr/>
            <p:nvPr/>
          </p:nvSpPr>
          <p:spPr>
            <a:xfrm>
              <a:off x="2993" y="1208"/>
              <a:ext cx="108" cy="48"/>
            </a:xfrm>
            <a:custGeom>
              <a:avLst/>
              <a:gdLst/>
              <a:ahLst/>
              <a:cxnLst>
                <a:cxn ang="0">
                  <a:pos x="-1" y="0"/>
                </a:cxn>
                <a:cxn ang="0">
                  <a:pos x="21600" y="21600"/>
                </a:cxn>
                <a:cxn ang="0">
                  <a:pos x="-1" y="0"/>
                </a:cxn>
                <a:cxn ang="0">
                  <a:pos x="21600" y="21600"/>
                </a:cxn>
                <a:cxn ang="0">
                  <a:pos x="0" y="2160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17" name="Arc 92"/>
            <p:cNvSpPr/>
            <p:nvPr/>
          </p:nvSpPr>
          <p:spPr>
            <a:xfrm flipH="1">
              <a:off x="2884" y="1208"/>
              <a:ext cx="109" cy="48"/>
            </a:xfrm>
            <a:custGeom>
              <a:avLst/>
              <a:gdLst/>
              <a:ahLst/>
              <a:cxnLst>
                <a:cxn ang="0">
                  <a:pos x="-1" y="0"/>
                </a:cxn>
                <a:cxn ang="0">
                  <a:pos x="21600" y="21600"/>
                </a:cxn>
                <a:cxn ang="0">
                  <a:pos x="-1" y="0"/>
                </a:cxn>
                <a:cxn ang="0">
                  <a:pos x="21600" y="21600"/>
                </a:cxn>
                <a:cxn ang="0">
                  <a:pos x="0" y="2160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18" name="Arc 93"/>
            <p:cNvSpPr/>
            <p:nvPr/>
          </p:nvSpPr>
          <p:spPr>
            <a:xfrm flipH="1">
              <a:off x="3644" y="1208"/>
              <a:ext cx="109" cy="48"/>
            </a:xfrm>
            <a:custGeom>
              <a:avLst/>
              <a:gdLst/>
              <a:ahLst/>
              <a:cxnLst>
                <a:cxn ang="0">
                  <a:pos x="-1" y="0"/>
                </a:cxn>
                <a:cxn ang="0">
                  <a:pos x="21600" y="21600"/>
                </a:cxn>
                <a:cxn ang="0">
                  <a:pos x="-1" y="0"/>
                </a:cxn>
                <a:cxn ang="0">
                  <a:pos x="21600" y="21600"/>
                </a:cxn>
                <a:cxn ang="0">
                  <a:pos x="0" y="2160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19" name="Arc 94"/>
            <p:cNvSpPr/>
            <p:nvPr/>
          </p:nvSpPr>
          <p:spPr>
            <a:xfrm>
              <a:off x="3753" y="1208"/>
              <a:ext cx="108" cy="48"/>
            </a:xfrm>
            <a:custGeom>
              <a:avLst/>
              <a:gdLst/>
              <a:ahLst/>
              <a:cxnLst>
                <a:cxn ang="0">
                  <a:pos x="-1" y="0"/>
                </a:cxn>
                <a:cxn ang="0">
                  <a:pos x="21600" y="21600"/>
                </a:cxn>
                <a:cxn ang="0">
                  <a:pos x="-1" y="0"/>
                </a:cxn>
                <a:cxn ang="0">
                  <a:pos x="21600" y="21600"/>
                </a:cxn>
                <a:cxn ang="0">
                  <a:pos x="0" y="2160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20" name="Line 95"/>
            <p:cNvSpPr/>
            <p:nvPr/>
          </p:nvSpPr>
          <p:spPr>
            <a:xfrm flipH="1" flipV="1">
              <a:off x="4413" y="1247"/>
              <a:ext cx="6" cy="6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193621" name="Arc 96"/>
            <p:cNvSpPr/>
            <p:nvPr/>
          </p:nvSpPr>
          <p:spPr>
            <a:xfrm flipH="1">
              <a:off x="4419" y="1214"/>
              <a:ext cx="109" cy="48"/>
            </a:xfrm>
            <a:custGeom>
              <a:avLst/>
              <a:gdLst/>
              <a:ahLst/>
              <a:cxnLst>
                <a:cxn ang="0">
                  <a:pos x="-1" y="0"/>
                </a:cxn>
                <a:cxn ang="0">
                  <a:pos x="21600" y="21600"/>
                </a:cxn>
                <a:cxn ang="0">
                  <a:pos x="-1" y="0"/>
                </a:cxn>
                <a:cxn ang="0">
                  <a:pos x="21600" y="21600"/>
                </a:cxn>
                <a:cxn ang="0">
                  <a:pos x="0" y="2160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22" name="Arc 97"/>
            <p:cNvSpPr/>
            <p:nvPr/>
          </p:nvSpPr>
          <p:spPr>
            <a:xfrm>
              <a:off x="4522" y="1220"/>
              <a:ext cx="109" cy="48"/>
            </a:xfrm>
            <a:custGeom>
              <a:avLst/>
              <a:gdLst/>
              <a:ahLst/>
              <a:cxnLst>
                <a:cxn ang="0">
                  <a:pos x="-1" y="0"/>
                </a:cxn>
                <a:cxn ang="0">
                  <a:pos x="21600" y="21600"/>
                </a:cxn>
                <a:cxn ang="0">
                  <a:pos x="-1" y="0"/>
                </a:cxn>
                <a:cxn ang="0">
                  <a:pos x="21600" y="21600"/>
                </a:cxn>
                <a:cxn ang="0">
                  <a:pos x="0" y="2160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623" name="Line 99"/>
            <p:cNvSpPr/>
            <p:nvPr/>
          </p:nvSpPr>
          <p:spPr>
            <a:xfrm>
              <a:off x="4949" y="1354"/>
              <a:ext cx="33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93624" name="Line 100"/>
            <p:cNvSpPr/>
            <p:nvPr/>
          </p:nvSpPr>
          <p:spPr>
            <a:xfrm>
              <a:off x="4731" y="1354"/>
              <a:ext cx="10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25" name="Line 101"/>
            <p:cNvSpPr/>
            <p:nvPr/>
          </p:nvSpPr>
          <p:spPr>
            <a:xfrm>
              <a:off x="4296" y="1111"/>
              <a:ext cx="0" cy="1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26" name="Line 102"/>
            <p:cNvSpPr/>
            <p:nvPr/>
          </p:nvSpPr>
          <p:spPr>
            <a:xfrm flipV="1">
              <a:off x="4079" y="1111"/>
              <a:ext cx="0" cy="1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27" name="Line 103"/>
            <p:cNvSpPr/>
            <p:nvPr/>
          </p:nvSpPr>
          <p:spPr>
            <a:xfrm>
              <a:off x="3861" y="1111"/>
              <a:ext cx="2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28" name="Line 104"/>
            <p:cNvSpPr/>
            <p:nvPr/>
          </p:nvSpPr>
          <p:spPr>
            <a:xfrm>
              <a:off x="3861" y="1256"/>
              <a:ext cx="2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29" name="Line 105"/>
            <p:cNvSpPr/>
            <p:nvPr/>
          </p:nvSpPr>
          <p:spPr>
            <a:xfrm flipV="1">
              <a:off x="3861" y="1256"/>
              <a:ext cx="0" cy="4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30" name="Line 106"/>
            <p:cNvSpPr/>
            <p:nvPr/>
          </p:nvSpPr>
          <p:spPr>
            <a:xfrm>
              <a:off x="3536" y="1305"/>
              <a:ext cx="10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31" name="Line 108"/>
            <p:cNvSpPr/>
            <p:nvPr/>
          </p:nvSpPr>
          <p:spPr>
            <a:xfrm flipV="1">
              <a:off x="3970" y="1256"/>
              <a:ext cx="0" cy="9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32" name="Line 109"/>
            <p:cNvSpPr/>
            <p:nvPr/>
          </p:nvSpPr>
          <p:spPr>
            <a:xfrm flipH="1">
              <a:off x="4296" y="1111"/>
              <a:ext cx="2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33" name="Line 110"/>
            <p:cNvSpPr/>
            <p:nvPr/>
          </p:nvSpPr>
          <p:spPr>
            <a:xfrm flipH="1">
              <a:off x="4296" y="1256"/>
              <a:ext cx="5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34" name="AutoShape 111"/>
            <p:cNvSpPr/>
            <p:nvPr/>
          </p:nvSpPr>
          <p:spPr>
            <a:xfrm>
              <a:off x="601" y="2064"/>
              <a:ext cx="109" cy="68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35" name="AutoShape 112"/>
            <p:cNvSpPr/>
            <p:nvPr/>
          </p:nvSpPr>
          <p:spPr>
            <a:xfrm>
              <a:off x="1362" y="2064"/>
              <a:ext cx="109" cy="68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36" name="AutoShape 113"/>
            <p:cNvSpPr/>
            <p:nvPr/>
          </p:nvSpPr>
          <p:spPr>
            <a:xfrm>
              <a:off x="2112" y="2064"/>
              <a:ext cx="119" cy="68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37" name="AutoShape 114"/>
            <p:cNvSpPr/>
            <p:nvPr/>
          </p:nvSpPr>
          <p:spPr>
            <a:xfrm>
              <a:off x="2993" y="2034"/>
              <a:ext cx="108" cy="49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38" name="AutoShape 115"/>
            <p:cNvSpPr/>
            <p:nvPr/>
          </p:nvSpPr>
          <p:spPr>
            <a:xfrm>
              <a:off x="3753" y="2034"/>
              <a:ext cx="108" cy="49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39" name="AutoShape 116"/>
            <p:cNvSpPr/>
            <p:nvPr/>
          </p:nvSpPr>
          <p:spPr>
            <a:xfrm>
              <a:off x="4514" y="2034"/>
              <a:ext cx="109" cy="49"/>
            </a:xfrm>
            <a:prstGeom prst="flowChartMerg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3640" name="Line 117"/>
            <p:cNvSpPr/>
            <p:nvPr/>
          </p:nvSpPr>
          <p:spPr>
            <a:xfrm>
              <a:off x="601" y="816"/>
              <a:ext cx="445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41" name="Line 118"/>
            <p:cNvSpPr/>
            <p:nvPr/>
          </p:nvSpPr>
          <p:spPr>
            <a:xfrm>
              <a:off x="1679" y="1317"/>
              <a:ext cx="22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642" name="Line 119"/>
            <p:cNvSpPr/>
            <p:nvPr/>
          </p:nvSpPr>
          <p:spPr>
            <a:xfrm flipV="1">
              <a:off x="3781" y="2230"/>
              <a:ext cx="0" cy="8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643" name="Line 120"/>
            <p:cNvSpPr/>
            <p:nvPr/>
          </p:nvSpPr>
          <p:spPr>
            <a:xfrm flipH="1">
              <a:off x="2449" y="2319"/>
              <a:ext cx="133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3644" name="Line 121"/>
            <p:cNvSpPr/>
            <p:nvPr/>
          </p:nvSpPr>
          <p:spPr>
            <a:xfrm>
              <a:off x="4638" y="1267"/>
              <a:ext cx="0" cy="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45" name="Line 122"/>
            <p:cNvSpPr/>
            <p:nvPr/>
          </p:nvSpPr>
          <p:spPr>
            <a:xfrm>
              <a:off x="4655" y="1305"/>
              <a:ext cx="6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93646" name="Rectangle 124"/>
            <p:cNvSpPr/>
            <p:nvPr/>
          </p:nvSpPr>
          <p:spPr>
            <a:xfrm>
              <a:off x="4032" y="2064"/>
              <a:ext cx="327" cy="19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193647" name="AutoShape 125"/>
            <p:cNvCxnSpPr>
              <a:stCxn id="193630" idx="0"/>
              <a:endCxn id="193575" idx="1"/>
            </p:cNvCxnSpPr>
            <p:nvPr/>
          </p:nvCxnSpPr>
          <p:spPr>
            <a:xfrm flipH="1">
              <a:off x="3102" y="1305"/>
              <a:ext cx="434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648" name="AutoShape 126"/>
            <p:cNvCxnSpPr>
              <a:stCxn id="193620" idx="0"/>
              <a:endCxn id="193629" idx="0"/>
            </p:cNvCxnSpPr>
            <p:nvPr/>
          </p:nvCxnSpPr>
          <p:spPr>
            <a:xfrm flipH="1" flipV="1">
              <a:off x="3861" y="1306"/>
              <a:ext cx="558" cy="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3649" name="Line 134"/>
            <p:cNvSpPr/>
            <p:nvPr/>
          </p:nvSpPr>
          <p:spPr>
            <a:xfrm>
              <a:off x="720" y="864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3650" name="Line 136"/>
            <p:cNvSpPr/>
            <p:nvPr/>
          </p:nvSpPr>
          <p:spPr>
            <a:xfrm>
              <a:off x="2112" y="864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3651" name="AutoShape 147"/>
            <p:cNvCxnSpPr>
              <a:stCxn id="193594" idx="1"/>
              <a:endCxn id="193629" idx="0"/>
            </p:cNvCxnSpPr>
            <p:nvPr/>
          </p:nvCxnSpPr>
          <p:spPr>
            <a:xfrm>
              <a:off x="2123" y="1840"/>
              <a:ext cx="0" cy="22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652" name="AutoShape 150"/>
            <p:cNvCxnSpPr>
              <a:stCxn id="193593" idx="0"/>
              <a:endCxn id="193629" idx="0"/>
            </p:cNvCxnSpPr>
            <p:nvPr/>
          </p:nvCxnSpPr>
          <p:spPr>
            <a:xfrm>
              <a:off x="710" y="1840"/>
              <a:ext cx="1" cy="22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文本框 1">
            <a:hlinkClick r:id="rId3" action="ppaction://hlinkfile"/>
          </p:cNvPr>
          <p:cNvSpPr txBox="1"/>
          <p:nvPr/>
        </p:nvSpPr>
        <p:spPr>
          <a:xfrm>
            <a:off x="4114800" y="40132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8.17.swf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2"/>
          <p:cNvSpPr/>
          <p:nvPr/>
        </p:nvSpPr>
        <p:spPr>
          <a:xfrm>
            <a:off x="323850" y="476250"/>
            <a:ext cx="8610600" cy="5924550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 indent="278130" algn="just">
              <a:lnSpc>
                <a:spcPct val="145000"/>
              </a:lnSpc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例：多路型</a:t>
            </a:r>
            <a:r>
              <a:rPr lang="en-US" altLang="zh-CN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控制器，它可以对8个独立的</a:t>
            </a:r>
            <a:r>
              <a:rPr lang="en-US" altLang="zh-CN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通路（</a:t>
            </a:r>
            <a:r>
              <a:rPr lang="en-US" altLang="zh-CN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CH）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进行控制，使外围设备以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周期挪用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方式对内存进行存取。</a:t>
            </a:r>
          </a:p>
          <a:p>
            <a:pPr indent="278130" algn="just" eaLnBrk="0" hangingPunct="0">
              <a:lnSpc>
                <a:spcPct val="145000"/>
              </a:lnSpc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8条独立的</a:t>
            </a:r>
            <a:r>
              <a:rPr lang="en-US" altLang="zh-CN" sz="2400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请求线或响应线能在外围设备与</a:t>
            </a:r>
            <a:r>
              <a:rPr lang="en-US" altLang="zh-CN" sz="2400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控制器之间进行双向通信。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一条线上进行双向通信是通过分时和脉冲编码技术实现的。也可以分别设立</a:t>
            </a:r>
            <a:r>
              <a:rPr lang="en-US" altLang="zh-CN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请求线和响应线实现双向通信。每条</a:t>
            </a:r>
            <a:r>
              <a:rPr lang="en-US" altLang="zh-CN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线在优先权结构中具有固定位置，一般</a:t>
            </a:r>
            <a:r>
              <a:rPr lang="en-US" altLang="zh-CN" sz="2400" i="0" u="non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en-US" altLang="zh-CN" sz="2400" i="0" u="none" baseline="-30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i="0" u="non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线具有最高优先权，</a:t>
            </a:r>
            <a:r>
              <a:rPr lang="en-US" altLang="zh-CN" sz="2400" i="0" u="non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en-US" altLang="zh-CN" sz="2400" i="0" u="none" baseline="-30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i="0" u="non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线具有最低优先权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indent="278130" eaLnBrk="0" hangingPunct="0">
              <a:lnSpc>
                <a:spcPct val="145000"/>
              </a:lnSpc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控制器中有8个8位的控制传送长度的寄存器，8个16位的地址寄存器。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每个长度寄存器和地址寄存器对应一个设备。每个寄存器都可以用程序中的</a:t>
            </a:r>
            <a:r>
              <a:rPr lang="en-US" altLang="zh-CN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指令从</a:t>
            </a:r>
            <a:r>
              <a:rPr lang="en-US" altLang="zh-CN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40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送入控制数据。</a:t>
            </a:r>
            <a:r>
              <a:rPr lang="zh-CN" altLang="en-US" sz="2400" i="0" u="none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每一寄存器组各有一个计数器，用于修改内存地址和传送长度</a:t>
            </a:r>
            <a:r>
              <a:rPr lang="zh-CN" altLang="en-US" sz="2400" b="0" i="0" u="none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b="0" i="0" u="none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b="0" i="0" u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2"/>
          <p:cNvSpPr/>
          <p:nvPr/>
        </p:nvSpPr>
        <p:spPr>
          <a:xfrm>
            <a:off x="304800" y="762000"/>
            <a:ext cx="1066800" cy="556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 3</a:t>
            </a: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．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多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路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型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zh-CN" sz="24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zh-CN" sz="24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zh-CN" sz="24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控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制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器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的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逻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辑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结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chemeClr val="accent2"/>
                </a:solidFill>
                <a:latin typeface="宋体" panose="02010600030101010101" pitchFamily="2" charset="-122"/>
              </a:rPr>
              <a:t>构</a:t>
            </a:r>
            <a:r>
              <a:rPr lang="zh-CN" altLang="en-US" sz="24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97634" name="Group 136"/>
          <p:cNvGrpSpPr/>
          <p:nvPr/>
        </p:nvGrpSpPr>
        <p:grpSpPr>
          <a:xfrm>
            <a:off x="1476375" y="98425"/>
            <a:ext cx="7239000" cy="6759575"/>
            <a:chOff x="816" y="62"/>
            <a:chExt cx="4560" cy="4258"/>
          </a:xfrm>
        </p:grpSpPr>
        <p:sp>
          <p:nvSpPr>
            <p:cNvPr id="197635" name="Rectangle 4"/>
            <p:cNvSpPr/>
            <p:nvPr/>
          </p:nvSpPr>
          <p:spPr>
            <a:xfrm>
              <a:off x="1015" y="1650"/>
              <a:ext cx="281" cy="5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读∕写接到设备</a:t>
              </a:r>
            </a:p>
          </p:txBody>
        </p:sp>
        <p:sp>
          <p:nvSpPr>
            <p:cNvPr id="197636" name="Rectangle 5"/>
            <p:cNvSpPr/>
            <p:nvPr/>
          </p:nvSpPr>
          <p:spPr>
            <a:xfrm>
              <a:off x="816" y="2403"/>
              <a:ext cx="356" cy="6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en-US" altLang="zh-CN" sz="12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200" i="0" u="none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1200" i="0" u="none" dirty="0">
                  <a:latin typeface="Times New Roman" panose="02020603050405020304" pitchFamily="18" charset="0"/>
                </a:rPr>
                <a:t>接到设备</a:t>
              </a:r>
            </a:p>
          </p:txBody>
        </p:sp>
        <p:sp>
          <p:nvSpPr>
            <p:cNvPr id="197637" name="Rectangle 6"/>
            <p:cNvSpPr/>
            <p:nvPr/>
          </p:nvSpPr>
          <p:spPr>
            <a:xfrm>
              <a:off x="5180" y="1946"/>
              <a:ext cx="96" cy="5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7638" name="Rectangle 7"/>
            <p:cNvSpPr/>
            <p:nvPr/>
          </p:nvSpPr>
          <p:spPr>
            <a:xfrm>
              <a:off x="1521" y="437"/>
              <a:ext cx="3855" cy="323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7639" name="Rectangle 8"/>
            <p:cNvSpPr/>
            <p:nvPr/>
          </p:nvSpPr>
          <p:spPr>
            <a:xfrm>
              <a:off x="2481" y="329"/>
              <a:ext cx="192" cy="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7640" name="Rectangle 9"/>
            <p:cNvSpPr/>
            <p:nvPr/>
          </p:nvSpPr>
          <p:spPr>
            <a:xfrm>
              <a:off x="2673" y="329"/>
              <a:ext cx="193" cy="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7641" name="Rectangle 10"/>
            <p:cNvSpPr/>
            <p:nvPr/>
          </p:nvSpPr>
          <p:spPr>
            <a:xfrm>
              <a:off x="3059" y="329"/>
              <a:ext cx="193" cy="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7642" name="Rectangle 11"/>
            <p:cNvSpPr/>
            <p:nvPr/>
          </p:nvSpPr>
          <p:spPr>
            <a:xfrm>
              <a:off x="3637" y="329"/>
              <a:ext cx="193" cy="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7643" name="Rectangle 12"/>
            <p:cNvSpPr/>
            <p:nvPr/>
          </p:nvSpPr>
          <p:spPr>
            <a:xfrm>
              <a:off x="3830" y="329"/>
              <a:ext cx="194" cy="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7644" name="Rectangle 13"/>
            <p:cNvSpPr/>
            <p:nvPr/>
          </p:nvSpPr>
          <p:spPr>
            <a:xfrm>
              <a:off x="4408" y="303"/>
              <a:ext cx="230" cy="1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7645" name="Rectangle 14"/>
            <p:cNvSpPr/>
            <p:nvPr/>
          </p:nvSpPr>
          <p:spPr>
            <a:xfrm>
              <a:off x="4987" y="310"/>
              <a:ext cx="231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7646" name="Rectangle 15"/>
            <p:cNvSpPr/>
            <p:nvPr/>
          </p:nvSpPr>
          <p:spPr>
            <a:xfrm>
              <a:off x="2481" y="608"/>
              <a:ext cx="771" cy="2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   操作译码</a:t>
              </a:r>
            </a:p>
          </p:txBody>
        </p:sp>
        <p:sp>
          <p:nvSpPr>
            <p:cNvPr id="197647" name="Line 16"/>
            <p:cNvSpPr/>
            <p:nvPr/>
          </p:nvSpPr>
          <p:spPr>
            <a:xfrm>
              <a:off x="2578" y="441"/>
              <a:ext cx="0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648" name="Line 17"/>
            <p:cNvSpPr/>
            <p:nvPr/>
          </p:nvSpPr>
          <p:spPr>
            <a:xfrm>
              <a:off x="2771" y="441"/>
              <a:ext cx="0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649" name="Line 18"/>
            <p:cNvSpPr/>
            <p:nvPr/>
          </p:nvSpPr>
          <p:spPr>
            <a:xfrm>
              <a:off x="3156" y="441"/>
              <a:ext cx="1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650" name="Rectangle 19"/>
            <p:cNvSpPr/>
            <p:nvPr/>
          </p:nvSpPr>
          <p:spPr>
            <a:xfrm>
              <a:off x="4408" y="608"/>
              <a:ext cx="772" cy="2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  时钟译码</a:t>
              </a:r>
            </a:p>
          </p:txBody>
        </p:sp>
        <p:sp>
          <p:nvSpPr>
            <p:cNvPr id="197651" name="Line 20"/>
            <p:cNvSpPr/>
            <p:nvPr/>
          </p:nvSpPr>
          <p:spPr>
            <a:xfrm>
              <a:off x="4505" y="441"/>
              <a:ext cx="0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652" name="Line 21"/>
            <p:cNvSpPr/>
            <p:nvPr/>
          </p:nvSpPr>
          <p:spPr>
            <a:xfrm>
              <a:off x="5082" y="441"/>
              <a:ext cx="0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653" name="Rectangle 22"/>
            <p:cNvSpPr/>
            <p:nvPr/>
          </p:nvSpPr>
          <p:spPr>
            <a:xfrm>
              <a:off x="1291" y="1889"/>
              <a:ext cx="219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2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7654" name="Rectangle 23"/>
            <p:cNvSpPr/>
            <p:nvPr/>
          </p:nvSpPr>
          <p:spPr>
            <a:xfrm>
              <a:off x="1901" y="3675"/>
              <a:ext cx="193" cy="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2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7655" name="Rectangle 24"/>
            <p:cNvSpPr/>
            <p:nvPr/>
          </p:nvSpPr>
          <p:spPr>
            <a:xfrm>
              <a:off x="2288" y="3675"/>
              <a:ext cx="193" cy="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200" i="0" u="none" dirty="0">
                <a:latin typeface="Times New Roman" panose="02020603050405020304" pitchFamily="18" charset="0"/>
              </a:endParaRPr>
            </a:p>
          </p:txBody>
        </p:sp>
        <p:sp>
          <p:nvSpPr>
            <p:cNvPr id="197656" name="Rectangle 25"/>
            <p:cNvSpPr/>
            <p:nvPr/>
          </p:nvSpPr>
          <p:spPr>
            <a:xfrm>
              <a:off x="1752" y="3943"/>
              <a:ext cx="432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200" i="0" u="none" dirty="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97657" name="Line 26"/>
            <p:cNvSpPr/>
            <p:nvPr/>
          </p:nvSpPr>
          <p:spPr>
            <a:xfrm flipH="1" flipV="1">
              <a:off x="1990" y="3774"/>
              <a:ext cx="5" cy="1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658" name="Rectangle 27"/>
            <p:cNvSpPr/>
            <p:nvPr/>
          </p:nvSpPr>
          <p:spPr>
            <a:xfrm>
              <a:off x="2209" y="3960"/>
              <a:ext cx="468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200" i="0" u="none" dirty="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97659" name="Rectangle 28"/>
            <p:cNvSpPr/>
            <p:nvPr/>
          </p:nvSpPr>
          <p:spPr>
            <a:xfrm>
              <a:off x="3645" y="3819"/>
              <a:ext cx="783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地址总线</a:t>
              </a:r>
            </a:p>
          </p:txBody>
        </p:sp>
        <p:sp>
          <p:nvSpPr>
            <p:cNvPr id="197660" name="Rectangle 29"/>
            <p:cNvSpPr/>
            <p:nvPr/>
          </p:nvSpPr>
          <p:spPr>
            <a:xfrm>
              <a:off x="852" y="877"/>
              <a:ext cx="290" cy="44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数据总线</a:t>
              </a:r>
            </a:p>
          </p:txBody>
        </p:sp>
        <p:sp>
          <p:nvSpPr>
            <p:cNvPr id="197661" name="Rectangle 30"/>
            <p:cNvSpPr/>
            <p:nvPr/>
          </p:nvSpPr>
          <p:spPr>
            <a:xfrm>
              <a:off x="1710" y="664"/>
              <a:ext cx="288" cy="1027"/>
            </a:xfrm>
            <a:prstGeom prst="rect">
              <a:avLst/>
            </a:prstGeom>
            <a:solidFill>
              <a:srgbClr val="FFFFFF">
                <a:alpha val="89803"/>
              </a:srgbClr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驱动器/接收器</a:t>
              </a:r>
            </a:p>
          </p:txBody>
        </p:sp>
        <p:sp>
          <p:nvSpPr>
            <p:cNvPr id="197662" name="Line 31"/>
            <p:cNvSpPr/>
            <p:nvPr/>
          </p:nvSpPr>
          <p:spPr>
            <a:xfrm>
              <a:off x="1516" y="720"/>
              <a:ext cx="19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7663" name="Rectangle 32"/>
            <p:cNvSpPr/>
            <p:nvPr/>
          </p:nvSpPr>
          <p:spPr>
            <a:xfrm>
              <a:off x="1901" y="2225"/>
              <a:ext cx="677" cy="103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2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endParaRPr lang="zh-CN" altLang="en-US" sz="1200" i="0" u="none" dirty="0">
                <a:latin typeface="Times New Roman" panose="02020603050405020304" pitchFamily="18" charset="0"/>
              </a:endParaRP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200" i="0" u="none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1200" i="0" u="none" dirty="0">
                  <a:latin typeface="Times New Roman" panose="02020603050405020304" pitchFamily="18" charset="0"/>
                </a:rPr>
                <a:t>优先权判定与控制逻辑</a:t>
              </a:r>
            </a:p>
          </p:txBody>
        </p:sp>
        <p:sp>
          <p:nvSpPr>
            <p:cNvPr id="197664" name="Line 33"/>
            <p:cNvSpPr/>
            <p:nvPr/>
          </p:nvSpPr>
          <p:spPr>
            <a:xfrm>
              <a:off x="1516" y="2280"/>
              <a:ext cx="38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97665" name="Line 34"/>
            <p:cNvSpPr/>
            <p:nvPr/>
          </p:nvSpPr>
          <p:spPr>
            <a:xfrm>
              <a:off x="1525" y="3188"/>
              <a:ext cx="387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97666" name="Line 35"/>
            <p:cNvSpPr/>
            <p:nvPr/>
          </p:nvSpPr>
          <p:spPr>
            <a:xfrm>
              <a:off x="1521" y="3060"/>
              <a:ext cx="38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97667" name="Line 36"/>
            <p:cNvSpPr/>
            <p:nvPr/>
          </p:nvSpPr>
          <p:spPr>
            <a:xfrm>
              <a:off x="1510" y="2927"/>
              <a:ext cx="38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97668" name="Line 37"/>
            <p:cNvSpPr/>
            <p:nvPr/>
          </p:nvSpPr>
          <p:spPr>
            <a:xfrm flipV="1">
              <a:off x="1512" y="2801"/>
              <a:ext cx="394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97669" name="Line 38"/>
            <p:cNvSpPr/>
            <p:nvPr/>
          </p:nvSpPr>
          <p:spPr>
            <a:xfrm>
              <a:off x="1510" y="2678"/>
              <a:ext cx="38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97670" name="Line 39"/>
            <p:cNvSpPr/>
            <p:nvPr/>
          </p:nvSpPr>
          <p:spPr>
            <a:xfrm>
              <a:off x="1521" y="2547"/>
              <a:ext cx="3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97671" name="Line 40"/>
            <p:cNvSpPr/>
            <p:nvPr/>
          </p:nvSpPr>
          <p:spPr>
            <a:xfrm flipV="1">
              <a:off x="1516" y="2425"/>
              <a:ext cx="38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97672" name="Line 41"/>
            <p:cNvSpPr/>
            <p:nvPr/>
          </p:nvSpPr>
          <p:spPr>
            <a:xfrm>
              <a:off x="1998" y="720"/>
              <a:ext cx="48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673" name="Line 42"/>
            <p:cNvSpPr/>
            <p:nvPr/>
          </p:nvSpPr>
          <p:spPr>
            <a:xfrm flipV="1">
              <a:off x="2191" y="664"/>
              <a:ext cx="0" cy="156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674" name="Line 43"/>
            <p:cNvSpPr/>
            <p:nvPr/>
          </p:nvSpPr>
          <p:spPr>
            <a:xfrm>
              <a:off x="2191" y="664"/>
              <a:ext cx="29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197675" name="Group 133"/>
            <p:cNvGrpSpPr/>
            <p:nvPr/>
          </p:nvGrpSpPr>
          <p:grpSpPr>
            <a:xfrm>
              <a:off x="2673" y="999"/>
              <a:ext cx="868" cy="920"/>
              <a:chOff x="2673" y="999"/>
              <a:chExt cx="868" cy="920"/>
            </a:xfrm>
          </p:grpSpPr>
          <p:sp>
            <p:nvSpPr>
              <p:cNvPr id="197676" name="Rectangle 44"/>
              <p:cNvSpPr/>
              <p:nvPr/>
            </p:nvSpPr>
            <p:spPr>
              <a:xfrm>
                <a:off x="2673" y="999"/>
                <a:ext cx="868" cy="13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</a:pPr>
                <a:r>
                  <a:rPr lang="en-US" altLang="zh-CN" sz="1800" i="0" u="none" baseline="10000" dirty="0">
                    <a:latin typeface="Times New Roman" panose="02020603050405020304" pitchFamily="18" charset="0"/>
                  </a:rPr>
                  <a:t>CH — 1</a:t>
                </a:r>
              </a:p>
            </p:txBody>
          </p:sp>
          <p:sp>
            <p:nvSpPr>
              <p:cNvPr id="197677" name="Rectangle 45"/>
              <p:cNvSpPr/>
              <p:nvPr/>
            </p:nvSpPr>
            <p:spPr>
              <a:xfrm>
                <a:off x="2673" y="1110"/>
                <a:ext cx="868" cy="14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</a:pPr>
                <a:r>
                  <a:rPr lang="en-US" altLang="zh-CN" sz="1800" i="0" u="none" baseline="10000" dirty="0">
                    <a:latin typeface="Times New Roman" panose="02020603050405020304" pitchFamily="18" charset="0"/>
                  </a:rPr>
                  <a:t>CH — 2</a:t>
                </a:r>
              </a:p>
            </p:txBody>
          </p:sp>
          <p:sp>
            <p:nvSpPr>
              <p:cNvPr id="197678" name="Rectangle 46"/>
              <p:cNvSpPr/>
              <p:nvPr/>
            </p:nvSpPr>
            <p:spPr>
              <a:xfrm>
                <a:off x="2673" y="1222"/>
                <a:ext cx="868" cy="13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</a:pPr>
                <a:r>
                  <a:rPr lang="en-US" altLang="zh-CN" sz="1800" i="0" u="none" baseline="10000" dirty="0">
                    <a:latin typeface="Times New Roman" panose="02020603050405020304" pitchFamily="18" charset="0"/>
                  </a:rPr>
                  <a:t>CH — 3</a:t>
                </a:r>
              </a:p>
            </p:txBody>
          </p:sp>
          <p:sp>
            <p:nvSpPr>
              <p:cNvPr id="197679" name="Rectangle 47"/>
              <p:cNvSpPr/>
              <p:nvPr/>
            </p:nvSpPr>
            <p:spPr>
              <a:xfrm>
                <a:off x="2673" y="1333"/>
                <a:ext cx="868" cy="13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</a:pPr>
                <a:r>
                  <a:rPr lang="en-US" altLang="zh-CN" sz="1800" i="0" u="none" baseline="10000" dirty="0">
                    <a:latin typeface="Times New Roman" panose="02020603050405020304" pitchFamily="18" charset="0"/>
                  </a:rPr>
                  <a:t>CH — 4</a:t>
                </a:r>
              </a:p>
            </p:txBody>
          </p:sp>
          <p:sp>
            <p:nvSpPr>
              <p:cNvPr id="197680" name="Rectangle 48"/>
              <p:cNvSpPr/>
              <p:nvPr/>
            </p:nvSpPr>
            <p:spPr>
              <a:xfrm>
                <a:off x="2673" y="1444"/>
                <a:ext cx="868" cy="13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</a:pPr>
                <a:r>
                  <a:rPr lang="en-US" altLang="zh-CN" sz="1800" i="0" u="none" baseline="10000" dirty="0">
                    <a:latin typeface="Times New Roman" panose="02020603050405020304" pitchFamily="18" charset="0"/>
                  </a:rPr>
                  <a:t>CH — 5</a:t>
                </a:r>
              </a:p>
            </p:txBody>
          </p:sp>
          <p:sp>
            <p:nvSpPr>
              <p:cNvPr id="197681" name="Rectangle 49"/>
              <p:cNvSpPr/>
              <p:nvPr/>
            </p:nvSpPr>
            <p:spPr>
              <a:xfrm>
                <a:off x="2673" y="1556"/>
                <a:ext cx="868" cy="14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</a:pPr>
                <a:r>
                  <a:rPr lang="en-US" altLang="zh-CN" sz="1800" i="0" u="none" baseline="10000" dirty="0">
                    <a:latin typeface="Times New Roman" panose="02020603050405020304" pitchFamily="18" charset="0"/>
                  </a:rPr>
                  <a:t>CH — 6</a:t>
                </a:r>
              </a:p>
            </p:txBody>
          </p:sp>
          <p:sp>
            <p:nvSpPr>
              <p:cNvPr id="197682" name="Rectangle 50"/>
              <p:cNvSpPr/>
              <p:nvPr/>
            </p:nvSpPr>
            <p:spPr>
              <a:xfrm>
                <a:off x="2673" y="1668"/>
                <a:ext cx="868" cy="13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</a:pPr>
                <a:r>
                  <a:rPr lang="en-US" altLang="zh-CN" sz="1800" i="0" u="none" baseline="10000" dirty="0">
                    <a:latin typeface="Times New Roman" panose="02020603050405020304" pitchFamily="18" charset="0"/>
                  </a:rPr>
                  <a:t>CH — 7</a:t>
                </a:r>
              </a:p>
            </p:txBody>
          </p:sp>
          <p:sp>
            <p:nvSpPr>
              <p:cNvPr id="197683" name="Rectangle 51"/>
              <p:cNvSpPr/>
              <p:nvPr/>
            </p:nvSpPr>
            <p:spPr>
              <a:xfrm>
                <a:off x="2673" y="1779"/>
                <a:ext cx="868" cy="14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</a:pPr>
                <a:r>
                  <a:rPr lang="en-US" altLang="zh-CN" sz="1800" i="0" u="none" baseline="10000" dirty="0">
                    <a:latin typeface="Times New Roman" panose="02020603050405020304" pitchFamily="18" charset="0"/>
                  </a:rPr>
                  <a:t>CH — 8</a:t>
                </a:r>
              </a:p>
            </p:txBody>
          </p:sp>
        </p:grpSp>
        <p:sp>
          <p:nvSpPr>
            <p:cNvPr id="197684" name="Rectangle 52"/>
            <p:cNvSpPr/>
            <p:nvPr/>
          </p:nvSpPr>
          <p:spPr>
            <a:xfrm>
              <a:off x="2673" y="1997"/>
              <a:ext cx="869" cy="16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计 数 器</a:t>
              </a:r>
            </a:p>
          </p:txBody>
        </p:sp>
        <p:sp>
          <p:nvSpPr>
            <p:cNvPr id="197685" name="Line 53"/>
            <p:cNvSpPr/>
            <p:nvPr/>
          </p:nvSpPr>
          <p:spPr>
            <a:xfrm>
              <a:off x="2481" y="2058"/>
              <a:ext cx="19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686" name="Line 54"/>
            <p:cNvSpPr/>
            <p:nvPr/>
          </p:nvSpPr>
          <p:spPr>
            <a:xfrm>
              <a:off x="2481" y="2057"/>
              <a:ext cx="0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687" name="Rectangle 55"/>
            <p:cNvSpPr/>
            <p:nvPr/>
          </p:nvSpPr>
          <p:spPr>
            <a:xfrm>
              <a:off x="3349" y="2225"/>
              <a:ext cx="1446" cy="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800" i="0" u="none" baseline="10000" dirty="0">
                  <a:latin typeface="Times New Roman" panose="02020603050405020304" pitchFamily="18" charset="0"/>
                </a:rPr>
                <a:t>CH — 1</a:t>
              </a:r>
            </a:p>
          </p:txBody>
        </p:sp>
        <p:sp>
          <p:nvSpPr>
            <p:cNvPr id="197688" name="Rectangle 56"/>
            <p:cNvSpPr/>
            <p:nvPr/>
          </p:nvSpPr>
          <p:spPr>
            <a:xfrm>
              <a:off x="3349" y="2337"/>
              <a:ext cx="1446" cy="13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800" i="0" u="none" baseline="10000" dirty="0">
                  <a:latin typeface="Times New Roman" panose="02020603050405020304" pitchFamily="18" charset="0"/>
                </a:rPr>
                <a:t>CH — 2</a:t>
              </a:r>
            </a:p>
          </p:txBody>
        </p:sp>
        <p:sp>
          <p:nvSpPr>
            <p:cNvPr id="197689" name="Rectangle 57"/>
            <p:cNvSpPr/>
            <p:nvPr/>
          </p:nvSpPr>
          <p:spPr>
            <a:xfrm>
              <a:off x="3349" y="2449"/>
              <a:ext cx="1446" cy="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800" i="0" u="none" baseline="10000" dirty="0">
                  <a:latin typeface="Times New Roman" panose="02020603050405020304" pitchFamily="18" charset="0"/>
                </a:rPr>
                <a:t>CH — 3</a:t>
              </a:r>
            </a:p>
          </p:txBody>
        </p:sp>
        <p:sp>
          <p:nvSpPr>
            <p:cNvPr id="197690" name="Rectangle 58"/>
            <p:cNvSpPr/>
            <p:nvPr/>
          </p:nvSpPr>
          <p:spPr>
            <a:xfrm>
              <a:off x="3349" y="2560"/>
              <a:ext cx="1446" cy="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800" i="0" u="none" baseline="10000" dirty="0">
                  <a:latin typeface="Times New Roman" panose="02020603050405020304" pitchFamily="18" charset="0"/>
                </a:rPr>
                <a:t>CH — 4</a:t>
              </a:r>
            </a:p>
          </p:txBody>
        </p:sp>
        <p:sp>
          <p:nvSpPr>
            <p:cNvPr id="197691" name="Rectangle 59"/>
            <p:cNvSpPr/>
            <p:nvPr/>
          </p:nvSpPr>
          <p:spPr>
            <a:xfrm>
              <a:off x="3349" y="2672"/>
              <a:ext cx="1446" cy="1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800" i="0" u="none" baseline="10000" dirty="0">
                  <a:latin typeface="Times New Roman" panose="02020603050405020304" pitchFamily="18" charset="0"/>
                </a:rPr>
                <a:t>CH — 5</a:t>
              </a:r>
            </a:p>
          </p:txBody>
        </p:sp>
        <p:sp>
          <p:nvSpPr>
            <p:cNvPr id="197692" name="Rectangle 60"/>
            <p:cNvSpPr/>
            <p:nvPr/>
          </p:nvSpPr>
          <p:spPr>
            <a:xfrm>
              <a:off x="3349" y="2784"/>
              <a:ext cx="1446" cy="1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800" i="0" u="none" baseline="10000" dirty="0">
                  <a:latin typeface="Times New Roman" panose="02020603050405020304" pitchFamily="18" charset="0"/>
                </a:rPr>
                <a:t>CH — 6</a:t>
              </a:r>
            </a:p>
          </p:txBody>
        </p:sp>
        <p:sp>
          <p:nvSpPr>
            <p:cNvPr id="197693" name="Rectangle 61"/>
            <p:cNvSpPr/>
            <p:nvPr/>
          </p:nvSpPr>
          <p:spPr>
            <a:xfrm>
              <a:off x="3349" y="2895"/>
              <a:ext cx="1446" cy="1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800" i="0" u="none" baseline="10000" dirty="0">
                  <a:latin typeface="Times New Roman" panose="02020603050405020304" pitchFamily="18" charset="0"/>
                </a:rPr>
                <a:t>CH — 7</a:t>
              </a:r>
            </a:p>
          </p:txBody>
        </p:sp>
        <p:sp>
          <p:nvSpPr>
            <p:cNvPr id="197694" name="Rectangle 62"/>
            <p:cNvSpPr/>
            <p:nvPr/>
          </p:nvSpPr>
          <p:spPr>
            <a:xfrm>
              <a:off x="3349" y="3007"/>
              <a:ext cx="1446" cy="13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800" i="0" u="none" baseline="10000" dirty="0">
                  <a:latin typeface="Times New Roman" panose="02020603050405020304" pitchFamily="18" charset="0"/>
                </a:rPr>
                <a:t>CH — 8</a:t>
              </a:r>
            </a:p>
          </p:txBody>
        </p:sp>
        <p:sp>
          <p:nvSpPr>
            <p:cNvPr id="197695" name="Rectangle 63"/>
            <p:cNvSpPr/>
            <p:nvPr/>
          </p:nvSpPr>
          <p:spPr>
            <a:xfrm>
              <a:off x="3349" y="3229"/>
              <a:ext cx="1352" cy="1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                 计 数 器</a:t>
              </a:r>
            </a:p>
          </p:txBody>
        </p:sp>
        <p:sp>
          <p:nvSpPr>
            <p:cNvPr id="197696" name="Rectangle 64"/>
            <p:cNvSpPr/>
            <p:nvPr/>
          </p:nvSpPr>
          <p:spPr>
            <a:xfrm>
              <a:off x="2961" y="3427"/>
              <a:ext cx="1832" cy="1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                    地 址 驱 动 器</a:t>
              </a:r>
            </a:p>
          </p:txBody>
        </p:sp>
        <p:sp>
          <p:nvSpPr>
            <p:cNvPr id="197697" name="Line 65"/>
            <p:cNvSpPr/>
            <p:nvPr/>
          </p:nvSpPr>
          <p:spPr>
            <a:xfrm>
              <a:off x="3059" y="3564"/>
              <a:ext cx="0" cy="1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698" name="Line 66"/>
            <p:cNvSpPr/>
            <p:nvPr/>
          </p:nvSpPr>
          <p:spPr>
            <a:xfrm>
              <a:off x="3252" y="3564"/>
              <a:ext cx="0" cy="1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699" name="Line 67"/>
            <p:cNvSpPr/>
            <p:nvPr/>
          </p:nvSpPr>
          <p:spPr>
            <a:xfrm>
              <a:off x="3445" y="3564"/>
              <a:ext cx="0" cy="1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700" name="Line 68"/>
            <p:cNvSpPr/>
            <p:nvPr/>
          </p:nvSpPr>
          <p:spPr>
            <a:xfrm>
              <a:off x="4505" y="3564"/>
              <a:ext cx="0" cy="1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701" name="Line 69"/>
            <p:cNvSpPr/>
            <p:nvPr/>
          </p:nvSpPr>
          <p:spPr>
            <a:xfrm>
              <a:off x="4695" y="3564"/>
              <a:ext cx="2" cy="1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702" name="Line 70"/>
            <p:cNvSpPr/>
            <p:nvPr/>
          </p:nvSpPr>
          <p:spPr>
            <a:xfrm flipV="1">
              <a:off x="1998" y="3255"/>
              <a:ext cx="6" cy="4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703" name="Line 71"/>
            <p:cNvSpPr/>
            <p:nvPr/>
          </p:nvSpPr>
          <p:spPr>
            <a:xfrm>
              <a:off x="2380" y="3264"/>
              <a:ext cx="4" cy="4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704" name="Rectangle 72"/>
            <p:cNvSpPr/>
            <p:nvPr/>
          </p:nvSpPr>
          <p:spPr>
            <a:xfrm>
              <a:off x="1581" y="3323"/>
              <a:ext cx="482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200" i="0" u="none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DMA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响应</a:t>
              </a:r>
            </a:p>
          </p:txBody>
        </p:sp>
        <p:sp>
          <p:nvSpPr>
            <p:cNvPr id="197705" name="Rectangle 73"/>
            <p:cNvSpPr/>
            <p:nvPr/>
          </p:nvSpPr>
          <p:spPr>
            <a:xfrm>
              <a:off x="2375" y="3326"/>
              <a:ext cx="483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en-US" altLang="zh-CN" sz="1200" i="0" u="none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DMA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197706" name="Line 74"/>
            <p:cNvSpPr/>
            <p:nvPr/>
          </p:nvSpPr>
          <p:spPr>
            <a:xfrm>
              <a:off x="4114" y="3137"/>
              <a:ext cx="5" cy="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7707" name="Line 75"/>
            <p:cNvSpPr/>
            <p:nvPr/>
          </p:nvSpPr>
          <p:spPr>
            <a:xfrm>
              <a:off x="1998" y="888"/>
              <a:ext cx="221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08" name="Line 76"/>
            <p:cNvSpPr/>
            <p:nvPr/>
          </p:nvSpPr>
          <p:spPr>
            <a:xfrm>
              <a:off x="4215" y="888"/>
              <a:ext cx="2" cy="13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09" name="Line 77"/>
            <p:cNvSpPr/>
            <p:nvPr/>
          </p:nvSpPr>
          <p:spPr>
            <a:xfrm>
              <a:off x="3156" y="876"/>
              <a:ext cx="1" cy="12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7710" name="Line 78"/>
            <p:cNvSpPr/>
            <p:nvPr/>
          </p:nvSpPr>
          <p:spPr>
            <a:xfrm flipH="1">
              <a:off x="3542" y="1277"/>
              <a:ext cx="290" cy="22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711" name="Line 79"/>
            <p:cNvSpPr/>
            <p:nvPr/>
          </p:nvSpPr>
          <p:spPr>
            <a:xfrm>
              <a:off x="3830" y="1277"/>
              <a:ext cx="0" cy="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12" name="Line 80"/>
            <p:cNvSpPr/>
            <p:nvPr/>
          </p:nvSpPr>
          <p:spPr>
            <a:xfrm flipV="1">
              <a:off x="3830" y="1166"/>
              <a:ext cx="482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13" name="Rectangle 81"/>
            <p:cNvSpPr/>
            <p:nvPr/>
          </p:nvSpPr>
          <p:spPr>
            <a:xfrm>
              <a:off x="4312" y="999"/>
              <a:ext cx="868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8个传送长度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寄存器（8位）</a:t>
              </a:r>
            </a:p>
          </p:txBody>
        </p:sp>
        <p:sp>
          <p:nvSpPr>
            <p:cNvPr id="197714" name="Line 82"/>
            <p:cNvSpPr/>
            <p:nvPr/>
          </p:nvSpPr>
          <p:spPr>
            <a:xfrm flipH="1">
              <a:off x="4313" y="2057"/>
              <a:ext cx="194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715" name="Line 83"/>
            <p:cNvSpPr/>
            <p:nvPr/>
          </p:nvSpPr>
          <p:spPr>
            <a:xfrm>
              <a:off x="4505" y="2058"/>
              <a:ext cx="0" cy="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16" name="Line 84"/>
            <p:cNvSpPr/>
            <p:nvPr/>
          </p:nvSpPr>
          <p:spPr>
            <a:xfrm flipV="1">
              <a:off x="4505" y="1946"/>
              <a:ext cx="290" cy="1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17" name="Rectangle 85"/>
            <p:cNvSpPr/>
            <p:nvPr/>
          </p:nvSpPr>
          <p:spPr>
            <a:xfrm>
              <a:off x="4408" y="1723"/>
              <a:ext cx="868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8个内存地址</a:t>
              </a:r>
            </a:p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寄存器（16位）</a:t>
              </a:r>
            </a:p>
          </p:txBody>
        </p:sp>
        <p:sp>
          <p:nvSpPr>
            <p:cNvPr id="197718" name="Line 86"/>
            <p:cNvSpPr/>
            <p:nvPr/>
          </p:nvSpPr>
          <p:spPr>
            <a:xfrm flipH="1">
              <a:off x="2375" y="3787"/>
              <a:ext cx="9" cy="1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719" name="Line 87"/>
            <p:cNvSpPr/>
            <p:nvPr/>
          </p:nvSpPr>
          <p:spPr>
            <a:xfrm flipH="1">
              <a:off x="1516" y="1835"/>
              <a:ext cx="67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720" name="Rectangle 88"/>
            <p:cNvSpPr/>
            <p:nvPr/>
          </p:nvSpPr>
          <p:spPr>
            <a:xfrm>
              <a:off x="2295" y="4153"/>
              <a:ext cx="1913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图7.37 一个多路</a:t>
              </a:r>
              <a:r>
                <a:rPr lang="en-US" altLang="zh-CN" sz="1200" i="0" u="none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1200" i="0" u="none" dirty="0">
                  <a:latin typeface="Times New Roman" panose="02020603050405020304" pitchFamily="18" charset="0"/>
                </a:rPr>
                <a:t>控制器片子</a:t>
              </a:r>
            </a:p>
          </p:txBody>
        </p:sp>
        <p:sp>
          <p:nvSpPr>
            <p:cNvPr id="197721" name="Line 89"/>
            <p:cNvSpPr/>
            <p:nvPr/>
          </p:nvSpPr>
          <p:spPr>
            <a:xfrm>
              <a:off x="2288" y="774"/>
              <a:ext cx="0" cy="14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97722" name="Rectangle 90"/>
            <p:cNvSpPr/>
            <p:nvPr/>
          </p:nvSpPr>
          <p:spPr>
            <a:xfrm>
              <a:off x="4581" y="68"/>
              <a:ext cx="481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时钟</a:t>
              </a:r>
            </a:p>
          </p:txBody>
        </p:sp>
        <p:sp>
          <p:nvSpPr>
            <p:cNvPr id="197723" name="Rectangle 91"/>
            <p:cNvSpPr/>
            <p:nvPr/>
          </p:nvSpPr>
          <p:spPr>
            <a:xfrm>
              <a:off x="2490" y="62"/>
              <a:ext cx="483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片选</a:t>
              </a:r>
            </a:p>
          </p:txBody>
        </p:sp>
        <p:sp>
          <p:nvSpPr>
            <p:cNvPr id="197724" name="Rectangle 92"/>
            <p:cNvSpPr/>
            <p:nvPr/>
          </p:nvSpPr>
          <p:spPr>
            <a:xfrm>
              <a:off x="2952" y="205"/>
              <a:ext cx="504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 译码</a:t>
              </a:r>
            </a:p>
          </p:txBody>
        </p:sp>
        <p:sp>
          <p:nvSpPr>
            <p:cNvPr id="197725" name="Rectangle 93"/>
            <p:cNvSpPr/>
            <p:nvPr/>
          </p:nvSpPr>
          <p:spPr>
            <a:xfrm>
              <a:off x="3527" y="186"/>
              <a:ext cx="675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    地  电源</a:t>
              </a:r>
            </a:p>
          </p:txBody>
        </p:sp>
        <p:sp>
          <p:nvSpPr>
            <p:cNvPr id="197726" name="Line 94"/>
            <p:cNvSpPr/>
            <p:nvPr/>
          </p:nvSpPr>
          <p:spPr>
            <a:xfrm>
              <a:off x="2288" y="773"/>
              <a:ext cx="19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27" name="Rectangle 95"/>
            <p:cNvSpPr/>
            <p:nvPr/>
          </p:nvSpPr>
          <p:spPr>
            <a:xfrm>
              <a:off x="2946" y="3677"/>
              <a:ext cx="1932" cy="17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>
                <a:spcBef>
                  <a:spcPct val="0"/>
                </a:spcBef>
                <a:buClrTx/>
                <a:buSzTx/>
              </a:pPr>
              <a:r>
                <a:rPr lang="zh-CN" altLang="en-US" sz="1200" i="0" u="none" dirty="0">
                  <a:latin typeface="Times New Roman" panose="02020603050405020304" pitchFamily="18" charset="0"/>
                </a:rPr>
                <a:t>0   1  2     …          14  15</a:t>
              </a:r>
            </a:p>
          </p:txBody>
        </p:sp>
        <p:sp>
          <p:nvSpPr>
            <p:cNvPr id="197728" name="Line 96"/>
            <p:cNvSpPr/>
            <p:nvPr/>
          </p:nvSpPr>
          <p:spPr>
            <a:xfrm flipH="1">
              <a:off x="3174" y="3677"/>
              <a:ext cx="0" cy="1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29" name="Line 97"/>
            <p:cNvSpPr/>
            <p:nvPr/>
          </p:nvSpPr>
          <p:spPr>
            <a:xfrm>
              <a:off x="3376" y="3677"/>
              <a:ext cx="0" cy="15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30" name="Line 98"/>
            <p:cNvSpPr/>
            <p:nvPr/>
          </p:nvSpPr>
          <p:spPr>
            <a:xfrm>
              <a:off x="3568" y="3671"/>
              <a:ext cx="0" cy="1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31" name="Line 99"/>
            <p:cNvSpPr/>
            <p:nvPr/>
          </p:nvSpPr>
          <p:spPr>
            <a:xfrm flipH="1">
              <a:off x="4593" y="3671"/>
              <a:ext cx="0" cy="1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7732" name="Line 100"/>
            <p:cNvSpPr/>
            <p:nvPr/>
          </p:nvSpPr>
          <p:spPr>
            <a:xfrm>
              <a:off x="4374" y="3677"/>
              <a:ext cx="0" cy="1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7733" name="Group 101"/>
            <p:cNvGrpSpPr/>
            <p:nvPr/>
          </p:nvGrpSpPr>
          <p:grpSpPr>
            <a:xfrm>
              <a:off x="1296" y="660"/>
              <a:ext cx="222" cy="509"/>
              <a:chOff x="2198" y="5176"/>
              <a:chExt cx="360" cy="1183"/>
            </a:xfrm>
          </p:grpSpPr>
          <p:sp>
            <p:nvSpPr>
              <p:cNvPr id="197734" name="Rectangle 102"/>
              <p:cNvSpPr/>
              <p:nvPr/>
            </p:nvSpPr>
            <p:spPr>
              <a:xfrm>
                <a:off x="2199" y="54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7735" name="Rectangle 103"/>
              <p:cNvSpPr/>
              <p:nvPr/>
            </p:nvSpPr>
            <p:spPr>
              <a:xfrm>
                <a:off x="2200" y="5176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01</a:t>
                </a:r>
              </a:p>
            </p:txBody>
          </p:sp>
          <p:sp>
            <p:nvSpPr>
              <p:cNvPr id="197736" name="Rectangle 104"/>
              <p:cNvSpPr/>
              <p:nvPr/>
            </p:nvSpPr>
            <p:spPr>
              <a:xfrm>
                <a:off x="2199" y="57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197737" name="Rectangle 105"/>
              <p:cNvSpPr/>
              <p:nvPr/>
            </p:nvSpPr>
            <p:spPr>
              <a:xfrm>
                <a:off x="2198" y="60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grpSp>
          <p:nvGrpSpPr>
            <p:cNvPr id="197738" name="Group 106"/>
            <p:cNvGrpSpPr/>
            <p:nvPr/>
          </p:nvGrpSpPr>
          <p:grpSpPr>
            <a:xfrm>
              <a:off x="1296" y="1172"/>
              <a:ext cx="222" cy="509"/>
              <a:chOff x="2198" y="5176"/>
              <a:chExt cx="360" cy="1183"/>
            </a:xfrm>
          </p:grpSpPr>
          <p:sp>
            <p:nvSpPr>
              <p:cNvPr id="197739" name="Rectangle 107"/>
              <p:cNvSpPr/>
              <p:nvPr/>
            </p:nvSpPr>
            <p:spPr>
              <a:xfrm>
                <a:off x="2199" y="54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7740" name="Rectangle 108"/>
              <p:cNvSpPr/>
              <p:nvPr/>
            </p:nvSpPr>
            <p:spPr>
              <a:xfrm>
                <a:off x="2200" y="5176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7741" name="Rectangle 109"/>
              <p:cNvSpPr/>
              <p:nvPr/>
            </p:nvSpPr>
            <p:spPr>
              <a:xfrm>
                <a:off x="2199" y="57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97742" name="Rectangle 110"/>
              <p:cNvSpPr/>
              <p:nvPr/>
            </p:nvSpPr>
            <p:spPr>
              <a:xfrm>
                <a:off x="2198" y="60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7</a:t>
                </a:r>
              </a:p>
            </p:txBody>
          </p:sp>
        </p:grpSp>
        <p:sp>
          <p:nvSpPr>
            <p:cNvPr id="197743" name="Line 111"/>
            <p:cNvSpPr/>
            <p:nvPr/>
          </p:nvSpPr>
          <p:spPr>
            <a:xfrm>
              <a:off x="1525" y="852"/>
              <a:ext cx="19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7744" name="Line 112"/>
            <p:cNvSpPr/>
            <p:nvPr/>
          </p:nvSpPr>
          <p:spPr>
            <a:xfrm>
              <a:off x="1516" y="980"/>
              <a:ext cx="194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7745" name="Line 113"/>
            <p:cNvSpPr/>
            <p:nvPr/>
          </p:nvSpPr>
          <p:spPr>
            <a:xfrm>
              <a:off x="1530" y="1110"/>
              <a:ext cx="19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7746" name="Line 114"/>
            <p:cNvSpPr/>
            <p:nvPr/>
          </p:nvSpPr>
          <p:spPr>
            <a:xfrm>
              <a:off x="1522" y="1491"/>
              <a:ext cx="19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7747" name="Line 115"/>
            <p:cNvSpPr/>
            <p:nvPr/>
          </p:nvSpPr>
          <p:spPr>
            <a:xfrm>
              <a:off x="1524" y="1623"/>
              <a:ext cx="19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7748" name="Line 116"/>
            <p:cNvSpPr/>
            <p:nvPr/>
          </p:nvSpPr>
          <p:spPr>
            <a:xfrm>
              <a:off x="1519" y="1368"/>
              <a:ext cx="194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7749" name="Line 117"/>
            <p:cNvSpPr/>
            <p:nvPr/>
          </p:nvSpPr>
          <p:spPr>
            <a:xfrm>
              <a:off x="1519" y="1239"/>
              <a:ext cx="194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grpSp>
          <p:nvGrpSpPr>
            <p:cNvPr id="197750" name="Group 118"/>
            <p:cNvGrpSpPr/>
            <p:nvPr/>
          </p:nvGrpSpPr>
          <p:grpSpPr>
            <a:xfrm>
              <a:off x="1291" y="2228"/>
              <a:ext cx="221" cy="510"/>
              <a:chOff x="2198" y="5176"/>
              <a:chExt cx="360" cy="1183"/>
            </a:xfrm>
          </p:grpSpPr>
          <p:sp>
            <p:nvSpPr>
              <p:cNvPr id="197751" name="Rectangle 119"/>
              <p:cNvSpPr/>
              <p:nvPr/>
            </p:nvSpPr>
            <p:spPr>
              <a:xfrm>
                <a:off x="2199" y="54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7752" name="Rectangle 120"/>
              <p:cNvSpPr/>
              <p:nvPr/>
            </p:nvSpPr>
            <p:spPr>
              <a:xfrm>
                <a:off x="2200" y="5176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01</a:t>
                </a:r>
              </a:p>
            </p:txBody>
          </p:sp>
          <p:sp>
            <p:nvSpPr>
              <p:cNvPr id="197753" name="Rectangle 121"/>
              <p:cNvSpPr/>
              <p:nvPr/>
            </p:nvSpPr>
            <p:spPr>
              <a:xfrm>
                <a:off x="2199" y="57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197754" name="Rectangle 122"/>
              <p:cNvSpPr/>
              <p:nvPr/>
            </p:nvSpPr>
            <p:spPr>
              <a:xfrm>
                <a:off x="2198" y="60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grpSp>
          <p:nvGrpSpPr>
            <p:cNvPr id="197755" name="Group 123"/>
            <p:cNvGrpSpPr/>
            <p:nvPr/>
          </p:nvGrpSpPr>
          <p:grpSpPr>
            <a:xfrm>
              <a:off x="1291" y="2742"/>
              <a:ext cx="222" cy="509"/>
              <a:chOff x="2198" y="5176"/>
              <a:chExt cx="360" cy="1183"/>
            </a:xfrm>
          </p:grpSpPr>
          <p:sp>
            <p:nvSpPr>
              <p:cNvPr id="197756" name="Rectangle 124"/>
              <p:cNvSpPr/>
              <p:nvPr/>
            </p:nvSpPr>
            <p:spPr>
              <a:xfrm>
                <a:off x="2199" y="54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7757" name="Rectangle 125"/>
              <p:cNvSpPr/>
              <p:nvPr/>
            </p:nvSpPr>
            <p:spPr>
              <a:xfrm>
                <a:off x="2200" y="5176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7758" name="Rectangle 126"/>
              <p:cNvSpPr/>
              <p:nvPr/>
            </p:nvSpPr>
            <p:spPr>
              <a:xfrm>
                <a:off x="2199" y="57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97759" name="Rectangle 127"/>
              <p:cNvSpPr/>
              <p:nvPr/>
            </p:nvSpPr>
            <p:spPr>
              <a:xfrm>
                <a:off x="2198" y="6069"/>
                <a:ext cx="358" cy="29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just" eaLnBrk="0" hangingPunct="0">
                  <a:spcBef>
                    <a:spcPct val="0"/>
                  </a:spcBef>
                  <a:buClrTx/>
                  <a:buSzTx/>
                </a:pPr>
                <a:r>
                  <a:rPr lang="zh-CN" altLang="en-US" sz="1200" i="0" u="none" dirty="0">
                    <a:latin typeface="Times New Roman" panose="02020603050405020304" pitchFamily="18" charset="0"/>
                  </a:rPr>
                  <a:t>7</a:t>
                </a:r>
              </a:p>
            </p:txBody>
          </p:sp>
        </p:grpSp>
        <p:sp>
          <p:nvSpPr>
            <p:cNvPr id="197760" name="Line 128"/>
            <p:cNvSpPr/>
            <p:nvPr/>
          </p:nvSpPr>
          <p:spPr>
            <a:xfrm>
              <a:off x="4096" y="3350"/>
              <a:ext cx="5" cy="9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97761" name="AutoShape 129"/>
            <p:cNvSpPr/>
            <p:nvPr/>
          </p:nvSpPr>
          <p:spPr>
            <a:xfrm rot="5492860" flipH="1">
              <a:off x="4729" y="-54"/>
              <a:ext cx="87" cy="569"/>
            </a:xfrm>
            <a:prstGeom prst="rightBrace">
              <a:avLst>
                <a:gd name="adj1" fmla="val 54259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10800000" vert="eaVert"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7762" name="AutoShape 130"/>
            <p:cNvSpPr/>
            <p:nvPr/>
          </p:nvSpPr>
          <p:spPr>
            <a:xfrm rot="5492860" flipH="1">
              <a:off x="2627" y="136"/>
              <a:ext cx="61" cy="258"/>
            </a:xfrm>
            <a:prstGeom prst="rightBrace">
              <a:avLst>
                <a:gd name="adj1" fmla="val 35089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10800000" vert="eaVert"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7763" name="AutoShape 131"/>
            <p:cNvSpPr/>
            <p:nvPr/>
          </p:nvSpPr>
          <p:spPr>
            <a:xfrm>
              <a:off x="1154" y="2293"/>
              <a:ext cx="86" cy="911"/>
            </a:xfrm>
            <a:prstGeom prst="leftBrace">
              <a:avLst>
                <a:gd name="adj1" fmla="val 87882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97764" name="AutoShape 132"/>
            <p:cNvSpPr/>
            <p:nvPr/>
          </p:nvSpPr>
          <p:spPr>
            <a:xfrm>
              <a:off x="1163" y="710"/>
              <a:ext cx="86" cy="898"/>
            </a:xfrm>
            <a:prstGeom prst="leftBrace">
              <a:avLst>
                <a:gd name="adj1" fmla="val 86628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2" name="文本框 1">
            <a:hlinkClick r:id="rId3" action="ppaction://hlinkfile"/>
          </p:cNvPr>
          <p:cNvSpPr txBox="1"/>
          <p:nvPr/>
        </p:nvSpPr>
        <p:spPr>
          <a:xfrm>
            <a:off x="367030" y="3873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8.18.swf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2"/>
          <p:cNvSpPr/>
          <p:nvPr/>
        </p:nvSpPr>
        <p:spPr>
          <a:xfrm>
            <a:off x="381000" y="838200"/>
            <a:ext cx="8078788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当某个外围设备请求</a:t>
            </a:r>
            <a:r>
              <a:rPr lang="en-US" altLang="zh-CN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i="0" u="none" dirty="0">
                <a:solidFill>
                  <a:schemeClr val="hlink"/>
                </a:solidFill>
                <a:latin typeface="宋体" panose="02010600030101010101" pitchFamily="2" charset="-122"/>
              </a:rPr>
              <a:t>服务时，操作过程如下：操作过程：</a:t>
            </a:r>
            <a:r>
              <a:rPr lang="zh-CN" altLang="en-US" i="0" u="none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9682" name="Rectangle 3"/>
          <p:cNvSpPr/>
          <p:nvPr/>
        </p:nvSpPr>
        <p:spPr>
          <a:xfrm>
            <a:off x="533400" y="1828800"/>
            <a:ext cx="91440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276225" algn="just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Times New Roman" panose="02020603050405020304" pitchFamily="18" charset="0"/>
              </a:rPr>
              <a:t>① 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控制器接到设备发出的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请求时，</a:t>
            </a:r>
          </a:p>
          <a:p>
            <a:pPr indent="276225" algn="just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Times New Roman" panose="02020603050405020304" pitchFamily="18" charset="0"/>
              </a:rPr>
              <a:t>将请求转送到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CPU。</a:t>
            </a:r>
          </a:p>
        </p:txBody>
      </p:sp>
      <p:sp>
        <p:nvSpPr>
          <p:cNvPr id="199683" name="Rectangle 4"/>
          <p:cNvSpPr/>
          <p:nvPr/>
        </p:nvSpPr>
        <p:spPr>
          <a:xfrm>
            <a:off x="838200" y="2895600"/>
            <a:ext cx="7620000" cy="2011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</a:pPr>
            <a:r>
              <a:rPr lang="zh-CN" altLang="en-US" sz="2400" i="0" u="none" dirty="0">
                <a:latin typeface="Times New Roman" panose="02020603050405020304" pitchFamily="18" charset="0"/>
              </a:rPr>
              <a:t>② 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在适当的时刻响应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请求。</a:t>
            </a:r>
          </a:p>
          <a:p>
            <a:pPr eaLnBrk="0" hangingPunct="0">
              <a:spcBef>
                <a:spcPct val="50000"/>
              </a:spcBef>
              <a:buClrTx/>
              <a:buSzTx/>
            </a:pPr>
            <a:r>
              <a:rPr lang="zh-CN" altLang="en-US" sz="2400" i="0" u="none" dirty="0">
                <a:latin typeface="Times New Roman" panose="02020603050405020304" pitchFamily="18" charset="0"/>
              </a:rPr>
              <a:t>    若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不需要占用总线则继续执行指令；</a:t>
            </a:r>
          </a:p>
          <a:p>
            <a:pPr eaLnBrk="0" hangingPunct="0">
              <a:spcBef>
                <a:spcPct val="50000"/>
              </a:spcBef>
              <a:buClrTx/>
              <a:buSzTx/>
            </a:pPr>
            <a:r>
              <a:rPr lang="zh-CN" altLang="en-US" sz="2400" i="0" u="none" dirty="0">
                <a:latin typeface="Times New Roman" panose="02020603050405020304" pitchFamily="18" charset="0"/>
              </a:rPr>
              <a:t>    若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需要占用总线，则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进入等待状态。</a:t>
            </a:r>
          </a:p>
          <a:p>
            <a:pPr eaLnBrk="0" hangingPunct="0">
              <a:spcBef>
                <a:spcPct val="50000"/>
              </a:spcBef>
              <a:buClrTx/>
              <a:buSzTx/>
            </a:pPr>
            <a:endParaRPr lang="zh-CN" altLang="en-US" sz="2000" i="0" u="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2"/>
          <p:cNvSpPr/>
          <p:nvPr/>
        </p:nvSpPr>
        <p:spPr>
          <a:xfrm>
            <a:off x="533400" y="4572000"/>
            <a:ext cx="9601200" cy="1127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-133350" algn="just" eaLnBrk="0" hangingPunct="0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    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e. 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每个字节传送完毕后，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控制器使相应的地址寄存器</a:t>
            </a:r>
          </a:p>
          <a:p>
            <a:pPr indent="-133350" algn="just"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Times New Roman" panose="02020603050405020304" pitchFamily="18" charset="0"/>
              </a:rPr>
              <a:t>       和长度寄存器加1或减1的修改。</a:t>
            </a:r>
          </a:p>
          <a:p>
            <a:pPr indent="-133350" eaLnBrk="0" hangingPunct="0">
              <a:spcBef>
                <a:spcPct val="0"/>
              </a:spcBef>
              <a:buClrTx/>
              <a:buSzTx/>
            </a:pPr>
            <a:endParaRPr lang="zh-CN" altLang="en-US" sz="2000" i="0" u="none" dirty="0">
              <a:latin typeface="Times New Roman" panose="02020603050405020304" pitchFamily="18" charset="0"/>
            </a:endParaRPr>
          </a:p>
        </p:txBody>
      </p:sp>
      <p:sp>
        <p:nvSpPr>
          <p:cNvPr id="201730" name="Rectangle 3"/>
          <p:cNvSpPr/>
          <p:nvPr/>
        </p:nvSpPr>
        <p:spPr>
          <a:xfrm>
            <a:off x="533400" y="1066800"/>
            <a:ext cx="7712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Times New Roman" panose="02020603050405020304" pitchFamily="18" charset="0"/>
              </a:rPr>
              <a:t>③ 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控制器接到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CPU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的响应信号后，进行以下工作：</a:t>
            </a:r>
          </a:p>
        </p:txBody>
      </p:sp>
      <p:sp>
        <p:nvSpPr>
          <p:cNvPr id="201731" name="Rectangle 4"/>
          <p:cNvSpPr/>
          <p:nvPr/>
        </p:nvSpPr>
        <p:spPr>
          <a:xfrm>
            <a:off x="685800" y="1676400"/>
            <a:ext cx="7008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altLang="zh-CN" sz="2400" i="0" u="none" dirty="0">
                <a:latin typeface="Times New Roman" panose="02020603050405020304" pitchFamily="18" charset="0"/>
              </a:rPr>
              <a:t>a. 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对现有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请求中优先权最高的请求给予响应；</a:t>
            </a:r>
          </a:p>
        </p:txBody>
      </p:sp>
      <p:sp>
        <p:nvSpPr>
          <p:cNvPr id="201732" name="Rectangle 5"/>
          <p:cNvSpPr/>
          <p:nvPr/>
        </p:nvSpPr>
        <p:spPr>
          <a:xfrm>
            <a:off x="685800" y="2362200"/>
            <a:ext cx="6602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altLang="zh-CN" sz="2400" i="0" u="none" dirty="0">
                <a:latin typeface="Times New Roman" panose="02020603050405020304" pitchFamily="18" charset="0"/>
              </a:rPr>
              <a:t>b. 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选择相应的地址寄存器的内容驱动地址总线；</a:t>
            </a:r>
          </a:p>
        </p:txBody>
      </p:sp>
      <p:sp>
        <p:nvSpPr>
          <p:cNvPr id="201733" name="Rectangle 6"/>
          <p:cNvSpPr/>
          <p:nvPr/>
        </p:nvSpPr>
        <p:spPr>
          <a:xfrm>
            <a:off x="609600" y="3048000"/>
            <a:ext cx="81549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 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c. 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根据所选设备操作寄存器的内容，向总线发读、写信号；</a:t>
            </a:r>
          </a:p>
        </p:txBody>
      </p:sp>
      <p:sp>
        <p:nvSpPr>
          <p:cNvPr id="201734" name="Rectangle 7"/>
          <p:cNvSpPr/>
          <p:nvPr/>
        </p:nvSpPr>
        <p:spPr>
          <a:xfrm>
            <a:off x="609600" y="3810000"/>
            <a:ext cx="8189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 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d. 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外围设备向数据总线传送数据，或从数据总线接收数据；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7" name="Object 2"/>
          <p:cNvGraphicFramePr/>
          <p:nvPr/>
        </p:nvGraphicFramePr>
        <p:xfrm>
          <a:off x="685800" y="457200"/>
          <a:ext cx="7924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063605" imgH="4487545" progId="Visio.Drawing.6">
                  <p:embed/>
                </p:oleObj>
              </mc:Choice>
              <mc:Fallback>
                <p:oleObj r:id="rId3" imgW="11063605" imgH="4487545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57200"/>
                        <a:ext cx="7924800" cy="342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78" name="Rectangle 3"/>
          <p:cNvSpPr/>
          <p:nvPr/>
        </p:nvSpPr>
        <p:spPr>
          <a:xfrm>
            <a:off x="0" y="3962400"/>
            <a:ext cx="9144000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latin typeface="Times New Roman" panose="02020603050405020304" pitchFamily="18" charset="0"/>
              </a:rPr>
              <a:t>【例</a:t>
            </a:r>
            <a:r>
              <a:rPr lang="en-US" altLang="zh-CN" sz="2400" i="0" u="none" dirty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 i="0" u="none" dirty="0">
                <a:solidFill>
                  <a:srgbClr val="0066FF"/>
                </a:solidFill>
                <a:latin typeface="Times New Roman" panose="02020603050405020304" pitchFamily="18" charset="0"/>
              </a:rPr>
              <a:t>.3】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图7.37中假设仅有磁盘、磁带、打印机三个设备同时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Times New Roman" panose="02020603050405020304" pitchFamily="18" charset="0"/>
              </a:rPr>
              <a:t> 工作。磁盘以30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us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的间隔向控制器发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请求，磁带以45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us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en-US" altLang="zh-CN" sz="2400" i="0" u="none" dirty="0">
                <a:latin typeface="Times New Roman" panose="02020603050405020304" pitchFamily="18" charset="0"/>
              </a:rPr>
              <a:t> 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的间隔发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请求，打印机以150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us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间隔发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请求。根据传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Times New Roman" panose="02020603050405020304" pitchFamily="18" charset="0"/>
              </a:rPr>
              <a:t> 输速率，磁盘优先权最高，磁带次之，打印机最低。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latin typeface="Times New Roman" panose="02020603050405020304" pitchFamily="18" charset="0"/>
              </a:rPr>
              <a:t>       图中假设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控制器每完成一次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400" i="0" u="none" dirty="0">
                <a:latin typeface="Times New Roman" panose="02020603050405020304" pitchFamily="18" charset="0"/>
              </a:rPr>
              <a:t>传送所需的时间是5</a:t>
            </a:r>
            <a:r>
              <a:rPr lang="en-US" altLang="zh-CN" sz="2400" i="0" u="none" dirty="0">
                <a:latin typeface="Times New Roman" panose="02020603050405020304" pitchFamily="18" charset="0"/>
              </a:rPr>
              <a:t>us。</a:t>
            </a:r>
          </a:p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i="0" u="none" dirty="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hlinkClick r:id="rId5" action="ppaction://hlinkfile"/>
          </p:cNvPr>
          <p:cNvSpPr txBox="1"/>
          <p:nvPr/>
        </p:nvSpPr>
        <p:spPr>
          <a:xfrm>
            <a:off x="173990" y="33642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/>
              <a:t>8.19.swf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5" name="Object 2"/>
          <p:cNvGraphicFramePr/>
          <p:nvPr/>
        </p:nvGraphicFramePr>
        <p:xfrm>
          <a:off x="0" y="476250"/>
          <a:ext cx="8856663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063605" imgH="4487545" progId="Visio.Drawing.6">
                  <p:embed/>
                </p:oleObj>
              </mc:Choice>
              <mc:Fallback>
                <p:oleObj r:id="rId3" imgW="11063605" imgH="4487545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76250"/>
                        <a:ext cx="8856663" cy="3406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6" name="Rectangle 3"/>
          <p:cNvSpPr/>
          <p:nvPr/>
        </p:nvSpPr>
        <p:spPr>
          <a:xfrm>
            <a:off x="304800" y="3717925"/>
            <a:ext cx="9144000" cy="3140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从图7.37可以看出: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  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0" u="none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间隔控制器首先为打印机服务，因为此时只有打印机有请求。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CC3399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T</a:t>
            </a:r>
            <a:r>
              <a:rPr lang="en-US" altLang="zh-CN" sz="2000" i="0" u="none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前沿磁盘、磁带同时有请求，首先为优先权高的磁盘服务，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solidFill>
                  <a:srgbClr val="CC3399"/>
                </a:solidFill>
                <a:latin typeface="Times New Roman" panose="02020603050405020304" pitchFamily="18" charset="0"/>
              </a:rPr>
              <a:t>  然后为磁带服务，每次服务传送一个字节。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  </a:t>
            </a:r>
            <a:r>
              <a:rPr lang="zh-CN" altLang="en-US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在90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us</a:t>
            </a:r>
            <a:r>
              <a:rPr lang="zh-CN" altLang="en-US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时间阶段中，为打印机服务只有一次（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0" u="none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），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en-US" altLang="zh-CN" sz="2000" i="0" u="none" dirty="0">
                <a:latin typeface="Times New Roman" panose="02020603050405020304" pitchFamily="18" charset="0"/>
              </a:rPr>
              <a:t>  </a:t>
            </a:r>
            <a:r>
              <a:rPr lang="zh-CN" altLang="en-US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为磁盘服务四次（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0" u="none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，T</a:t>
            </a:r>
            <a:r>
              <a:rPr lang="en-US" altLang="zh-CN" sz="2000" i="0" u="none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，T</a:t>
            </a:r>
            <a:r>
              <a:rPr lang="en-US" altLang="zh-CN" sz="2000" i="0" u="none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，T</a:t>
            </a:r>
            <a:r>
              <a:rPr lang="en-US" altLang="zh-CN" sz="2000" i="0" u="none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），</a:t>
            </a:r>
            <a:r>
              <a:rPr lang="zh-CN" altLang="en-US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为磁带服务三次（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0" u="none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，T</a:t>
            </a:r>
            <a:r>
              <a:rPr lang="en-US" altLang="zh-CN" sz="2000" i="0" u="none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，T</a:t>
            </a:r>
            <a:r>
              <a:rPr lang="en-US" altLang="zh-CN" sz="2000" i="0" u="none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i="0" u="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）。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en-US" altLang="zh-CN" sz="2000" i="0" u="none" dirty="0">
                <a:latin typeface="Times New Roman" panose="02020603050405020304" pitchFamily="18" charset="0"/>
              </a:rPr>
              <a:t>  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从图上看到: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         在这种情况下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尚有空闲时间，说明控制器还可以容纳更多设备。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000" i="0" u="none" dirty="0">
                <a:latin typeface="Times New Roman" panose="02020603050405020304" pitchFamily="18" charset="0"/>
              </a:rPr>
              <a:t>  以上就是多路型</a:t>
            </a:r>
            <a:r>
              <a:rPr lang="en-US" altLang="zh-CN" sz="2000" i="0" u="none" dirty="0">
                <a:latin typeface="Times New Roman" panose="02020603050405020304" pitchFamily="18" charset="0"/>
              </a:rPr>
              <a:t>DMA</a:t>
            </a:r>
            <a:r>
              <a:rPr lang="zh-CN" altLang="en-US" sz="2000" i="0" u="none" dirty="0">
                <a:latin typeface="Times New Roman" panose="02020603050405020304" pitchFamily="18" charset="0"/>
              </a:rPr>
              <a:t>控制器工作的原理。</a:t>
            </a:r>
          </a:p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000" i="0" u="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/>
          </p:cNvSpPr>
          <p:nvPr>
            <p:ph type="title"/>
          </p:nvPr>
        </p:nvSpPr>
        <p:spPr>
          <a:xfrm>
            <a:off x="457200" y="0"/>
            <a:ext cx="7793038" cy="785813"/>
          </a:xfrm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zh-CN" altLang="en-US" sz="3600" b="1" dirty="0">
                <a:solidFill>
                  <a:srgbClr val="336600"/>
                </a:solidFill>
                <a:latin typeface="宋体" panose="02010600030101010101" pitchFamily="2" charset="-122"/>
              </a:rPr>
              <a:t>程序中断方式</a:t>
            </a:r>
            <a:r>
              <a:rPr lang="zh-CN" altLang="en-US" sz="3600" b="1" dirty="0"/>
              <a:t> </a:t>
            </a:r>
          </a:p>
        </p:txBody>
      </p:sp>
      <p:sp>
        <p:nvSpPr>
          <p:cNvPr id="37890" name="Rectangle 6"/>
          <p:cNvSpPr/>
          <p:nvPr/>
        </p:nvSpPr>
        <p:spPr>
          <a:xfrm>
            <a:off x="0" y="714375"/>
            <a:ext cx="4114800" cy="593725"/>
          </a:xfrm>
          <a:prstGeom prst="rect">
            <a:avLst/>
          </a:prstGeom>
          <a:noFill/>
          <a:ln w="9525">
            <a:noFill/>
          </a:ln>
        </p:spPr>
        <p:txBody>
          <a:bodyPr tIns="152352" bIns="76176"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1.什么叫中断?</a:t>
            </a:r>
            <a:r>
              <a:rPr lang="zh-CN" altLang="en-US" sz="2400" i="0" u="none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7891" name="Rectangle 7"/>
          <p:cNvSpPr/>
          <p:nvPr/>
        </p:nvSpPr>
        <p:spPr>
          <a:xfrm>
            <a:off x="304800" y="1308100"/>
            <a:ext cx="7620000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13335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当某种事件发生时，计算机暂停当前执行的程序，转向为该事件服务，服务完毕返回原程序继续执行，这种功能称为中断。</a:t>
            </a:r>
            <a:endParaRPr lang="zh-CN" altLang="en-US" sz="2400" i="0" u="none" dirty="0">
              <a:latin typeface="Times New Roman" panose="02020603050405020304" pitchFamily="18" charset="0"/>
            </a:endParaRPr>
          </a:p>
        </p:txBody>
      </p:sp>
      <p:sp>
        <p:nvSpPr>
          <p:cNvPr id="37892" name="Rectangle 8"/>
          <p:cNvSpPr/>
          <p:nvPr/>
        </p:nvSpPr>
        <p:spPr>
          <a:xfrm>
            <a:off x="214313" y="2643188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2.什么叫中断系统?</a:t>
            </a:r>
            <a:endParaRPr lang="zh-CN" altLang="en-US" sz="240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893" name="Rectangle 9"/>
          <p:cNvSpPr/>
          <p:nvPr/>
        </p:nvSpPr>
        <p:spPr>
          <a:xfrm>
            <a:off x="285750" y="3143250"/>
            <a:ext cx="773430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硬件中断机构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包括外设接口的中断控制器</a:t>
            </a:r>
            <a:r>
              <a:rPr lang="en-US" altLang="zh-CN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)</a:t>
            </a: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和软件服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务程序，统称为中断系统。</a:t>
            </a:r>
            <a:endParaRPr lang="zh-CN" altLang="en-US" sz="2400" i="0" u="none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894" name="Rectangle 6"/>
          <p:cNvSpPr/>
          <p:nvPr/>
        </p:nvSpPr>
        <p:spPr>
          <a:xfrm>
            <a:off x="214313" y="3929063"/>
            <a:ext cx="4114800" cy="655637"/>
          </a:xfrm>
          <a:prstGeom prst="rect">
            <a:avLst/>
          </a:prstGeom>
          <a:noFill/>
          <a:ln w="9525">
            <a:noFill/>
          </a:ln>
        </p:spPr>
        <p:txBody>
          <a:bodyPr tIns="152352" bIns="76176"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3.为什么要有中断? </a:t>
            </a:r>
          </a:p>
        </p:txBody>
      </p:sp>
      <p:sp>
        <p:nvSpPr>
          <p:cNvPr id="37895" name="Rectangle 7"/>
          <p:cNvSpPr/>
          <p:nvPr/>
        </p:nvSpPr>
        <p:spPr>
          <a:xfrm>
            <a:off x="0" y="4572000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26670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(1) 实现主机与外设(包括多台外设)的并行工作；</a:t>
            </a:r>
            <a:endParaRPr lang="zh-CN" altLang="en-US" sz="2400" i="0" u="none" dirty="0">
              <a:latin typeface="Times New Roman" panose="02020603050405020304" pitchFamily="18" charset="0"/>
            </a:endParaRPr>
          </a:p>
        </p:txBody>
      </p:sp>
      <p:sp>
        <p:nvSpPr>
          <p:cNvPr id="37896" name="Rectangle 8"/>
          <p:cNvSpPr/>
          <p:nvPr/>
        </p:nvSpPr>
        <p:spPr>
          <a:xfrm>
            <a:off x="285750" y="5000625"/>
            <a:ext cx="4044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(2) 故障的诊断和处理；</a:t>
            </a:r>
          </a:p>
        </p:txBody>
      </p:sp>
      <p:sp>
        <p:nvSpPr>
          <p:cNvPr id="37897" name="Rectangle 9"/>
          <p:cNvSpPr/>
          <p:nvPr/>
        </p:nvSpPr>
        <p:spPr>
          <a:xfrm>
            <a:off x="0" y="5400675"/>
            <a:ext cx="8929688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(3) 实时控制：</a:t>
            </a:r>
            <a:endParaRPr lang="en-US" altLang="zh-CN" sz="2400" i="0" u="none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altLang="zh-CN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对于随机出现的事件在规定时间里作出响应并处理；</a:t>
            </a:r>
          </a:p>
        </p:txBody>
      </p:sp>
      <p:sp>
        <p:nvSpPr>
          <p:cNvPr id="37898" name="Rectangle 10"/>
          <p:cNvSpPr/>
          <p:nvPr/>
        </p:nvSpPr>
        <p:spPr>
          <a:xfrm>
            <a:off x="428625" y="6215063"/>
            <a:ext cx="65341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(4) 人-机联系的控制台请求 (多道程序情况下)。</a:t>
            </a:r>
            <a:endParaRPr lang="zh-CN" altLang="en-US" sz="240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899" name="Rectangle 13"/>
          <p:cNvSpPr/>
          <p:nvPr/>
        </p:nvSpPr>
        <p:spPr>
          <a:xfrm>
            <a:off x="1071563" y="3929063"/>
            <a:ext cx="7772400" cy="6588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r" eaLnBrk="0" hangingPunct="0">
              <a:spcBef>
                <a:spcPct val="0"/>
              </a:spcBef>
              <a:buClrTx/>
              <a:buSzTx/>
            </a:pPr>
            <a:r>
              <a:rPr lang="zh-CN" altLang="en-US" sz="3600" u="none" dirty="0">
                <a:solidFill>
                  <a:srgbClr val="FF3300"/>
                </a:solidFill>
                <a:latin typeface="宋体" panose="02010600030101010101" pitchFamily="2" charset="-122"/>
              </a:rPr>
              <a:t>应付随机出现的任务！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/>
          <p:cNvSpPr/>
          <p:nvPr/>
        </p:nvSpPr>
        <p:spPr>
          <a:xfrm>
            <a:off x="428625" y="1143000"/>
            <a:ext cx="4114800" cy="655638"/>
          </a:xfrm>
          <a:prstGeom prst="rect">
            <a:avLst/>
          </a:prstGeom>
          <a:noFill/>
          <a:ln w="9525">
            <a:noFill/>
          </a:ln>
        </p:spPr>
        <p:txBody>
          <a:bodyPr tIns="152352" bIns="76176" anchor="t">
            <a:spAutoFit/>
          </a:bodyPr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中断处理的几个问题： </a:t>
            </a:r>
          </a:p>
        </p:txBody>
      </p:sp>
      <p:sp>
        <p:nvSpPr>
          <p:cNvPr id="39938" name="Rectangle 7"/>
          <p:cNvSpPr/>
          <p:nvPr/>
        </p:nvSpPr>
        <p:spPr>
          <a:xfrm>
            <a:off x="542925" y="2112963"/>
            <a:ext cx="778668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26670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 i="0" u="none" dirty="0">
                <a:latin typeface="Tahoma" panose="020B0604030504040204" pitchFamily="34" charset="0"/>
              </a:rPr>
              <a:t>响应中断时机</a:t>
            </a:r>
            <a:r>
              <a:rPr lang="zh-CN" altLang="en-US" sz="2400" b="0" i="0" u="none" dirty="0">
                <a:latin typeface="Tahoma" panose="020B0604030504040204" pitchFamily="34" charset="0"/>
              </a:rPr>
              <a:t>：</a:t>
            </a:r>
            <a:r>
              <a:rPr lang="zh-CN" altLang="x-none" sz="2400" b="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外界中断请求</a:t>
            </a:r>
            <a:r>
              <a:rPr lang="zh-CN" altLang="en-US" sz="2400" b="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是</a:t>
            </a:r>
            <a:r>
              <a:rPr lang="zh-CN" altLang="x-none" sz="2400" b="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随机的</a:t>
            </a:r>
            <a:r>
              <a:rPr lang="zh-CN" altLang="x-none" sz="2400" b="0" i="0" u="none" dirty="0">
                <a:latin typeface="Tahoma" panose="020B0604030504040204" pitchFamily="34" charset="0"/>
              </a:rPr>
              <a:t>，</a:t>
            </a:r>
            <a:r>
              <a:rPr lang="en-US" altLang="zh-CN" sz="2400" i="0" u="none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CPU</a:t>
            </a:r>
            <a:r>
              <a:rPr lang="zh-CN" altLang="x-none" sz="2400" i="0" u="none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只</a:t>
            </a:r>
            <a:r>
              <a:rPr lang="en-US" altLang="zh-CN" sz="2400" i="0" u="none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    </a:t>
            </a:r>
            <a:r>
              <a:rPr lang="zh-CN" altLang="x-none" sz="2400" i="0" u="none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有在当前指令执行完毕后，才转至公操作</a:t>
            </a:r>
            <a:r>
              <a:rPr lang="zh-CN" altLang="x-none" sz="240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 </a:t>
            </a:r>
            <a:endParaRPr lang="zh-CN" altLang="en-US" sz="2400" i="0" u="none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39939" name="Rectangle 8"/>
          <p:cNvSpPr/>
          <p:nvPr/>
        </p:nvSpPr>
        <p:spPr>
          <a:xfrm>
            <a:off x="828675" y="3041650"/>
            <a:ext cx="7358063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400" i="0" u="none" dirty="0">
                <a:latin typeface="Tahoma" panose="020B0604030504040204" pitchFamily="34" charset="0"/>
              </a:rPr>
              <a:t>断点保护问题：</a:t>
            </a:r>
            <a:r>
              <a:rPr lang="en-US" altLang="zh-CN" sz="2400" b="0" i="0" u="none" dirty="0">
                <a:latin typeface="Tahoma" panose="020B0604030504040204" pitchFamily="34" charset="0"/>
              </a:rPr>
              <a:t>PC</a:t>
            </a:r>
            <a:r>
              <a:rPr lang="zh-CN" altLang="en-US" sz="2400" b="0" i="0" u="none" dirty="0">
                <a:latin typeface="Tahoma" panose="020B0604030504040204" pitchFamily="34" charset="0"/>
              </a:rPr>
              <a:t>，寄存器内容和状态的保存</a:t>
            </a:r>
            <a:endParaRPr lang="zh-CN" altLang="en-US" sz="2400" b="0" i="0" u="none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9940" name="Rectangle 9"/>
          <p:cNvSpPr/>
          <p:nvPr/>
        </p:nvSpPr>
        <p:spPr>
          <a:xfrm>
            <a:off x="828675" y="3684588"/>
            <a:ext cx="5291138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宋体" panose="02010600030101010101" pitchFamily="2" charset="-122"/>
              </a:rPr>
              <a:t>(3)</a:t>
            </a:r>
            <a:r>
              <a:rPr lang="zh-CN" altLang="en-US" sz="2400" i="0" u="none" dirty="0">
                <a:latin typeface="Tahoma" panose="020B0604030504040204" pitchFamily="34" charset="0"/>
              </a:rPr>
              <a:t>原子操作</a:t>
            </a:r>
            <a:r>
              <a:rPr lang="zh-CN" altLang="x-none" sz="2400" i="0" u="none" dirty="0">
                <a:latin typeface="Tahoma" panose="020B0604030504040204" pitchFamily="34" charset="0"/>
              </a:rPr>
              <a:t>：</a:t>
            </a:r>
            <a:r>
              <a:rPr lang="zh-CN" altLang="x-none" sz="2400" b="0" i="0" u="none" dirty="0">
                <a:latin typeface="Tahoma" panose="020B0604030504040204" pitchFamily="34" charset="0"/>
              </a:rPr>
              <a:t>开中断和关中断问题。</a:t>
            </a:r>
            <a:endParaRPr lang="zh-CN" altLang="en-US" sz="2400" b="0" i="0" u="none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9941" name="Rectangle 10"/>
          <p:cNvSpPr/>
          <p:nvPr/>
        </p:nvSpPr>
        <p:spPr>
          <a:xfrm>
            <a:off x="900113" y="4327525"/>
            <a:ext cx="653415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x-none" sz="2400" b="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中断是由</a:t>
            </a:r>
            <a:r>
              <a:rPr lang="zh-CN" altLang="en-US" sz="240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软硬件结合</a:t>
            </a:r>
            <a:r>
              <a:rPr lang="zh-CN" altLang="x-none" sz="2400" b="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起来实现的</a:t>
            </a:r>
            <a:endParaRPr lang="zh-CN" altLang="en-US" sz="2400" b="0" i="0" u="none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942" name="Rectangle 10"/>
          <p:cNvSpPr/>
          <p:nvPr/>
        </p:nvSpPr>
        <p:spPr>
          <a:xfrm>
            <a:off x="900113" y="4970463"/>
            <a:ext cx="653415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x-none" sz="2400" b="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中断分为</a:t>
            </a:r>
            <a:r>
              <a:rPr lang="zh-CN" altLang="en-US" sz="240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内中断</a:t>
            </a:r>
            <a:r>
              <a:rPr lang="zh-CN" altLang="x-none" sz="240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（</a:t>
            </a:r>
            <a:r>
              <a:rPr lang="zh-CN" altLang="en-US" sz="240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异常</a:t>
            </a:r>
            <a:r>
              <a:rPr lang="zh-CN" altLang="x-none" sz="240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）</a:t>
            </a:r>
            <a:r>
              <a:rPr lang="zh-CN" altLang="x-none" sz="2400" b="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和</a:t>
            </a:r>
            <a:r>
              <a:rPr lang="zh-CN" altLang="en-US" sz="2400" i="0" u="none" dirty="0">
                <a:highlight>
                  <a:srgbClr val="FFFF00"/>
                </a:highlight>
                <a:latin typeface="Tahoma" panose="020B0604030504040204" pitchFamily="34" charset="0"/>
              </a:rPr>
              <a:t>外中断</a:t>
            </a:r>
            <a:endParaRPr lang="zh-CN" altLang="en-US" sz="2400" i="0" u="none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943" name="Rectangle 4"/>
          <p:cNvSpPr>
            <a:spLocks noGrp="1"/>
          </p:cNvSpPr>
          <p:nvPr>
            <p:ph type="title"/>
          </p:nvPr>
        </p:nvSpPr>
        <p:spPr>
          <a:xfrm>
            <a:off x="500063" y="214313"/>
            <a:ext cx="7793037" cy="785812"/>
          </a:xfrm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zh-CN" altLang="en-US" sz="3600" b="1" dirty="0">
                <a:solidFill>
                  <a:srgbClr val="336600"/>
                </a:solidFill>
                <a:latin typeface="宋体" panose="02010600030101010101" pitchFamily="2" charset="-122"/>
              </a:rPr>
              <a:t>程序中断方式</a:t>
            </a:r>
            <a:r>
              <a:rPr lang="zh-CN" altLang="en-US" sz="3600" b="1" dirty="0"/>
              <a:t>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0AE79A9-F135-E719-095D-72A49D098321}"/>
              </a:ext>
            </a:extLst>
          </p:cNvPr>
          <p:cNvSpPr/>
          <p:nvPr/>
        </p:nvSpPr>
        <p:spPr>
          <a:xfrm>
            <a:off x="828675" y="5484812"/>
            <a:ext cx="87160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spcBef>
                <a:spcPct val="0"/>
              </a:spcBef>
              <a:buClrTx/>
              <a:buSzTx/>
            </a:pPr>
            <a:r>
              <a:rPr lang="zh-CN" altLang="en-US" sz="2400" i="0" u="none" dirty="0">
                <a:solidFill>
                  <a:srgbClr val="0066FF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【问题】</a:t>
            </a:r>
            <a:r>
              <a:rPr lang="zh-CN" altLang="en-US" sz="2400" i="0" u="none" dirty="0">
                <a:solidFill>
                  <a:schemeClr val="bg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处理中断时需要保护哪些信息？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F544143-3C50-E08C-0AA1-2B10294C43AB}"/>
              </a:ext>
            </a:extLst>
          </p:cNvPr>
          <p:cNvSpPr/>
          <p:nvPr/>
        </p:nvSpPr>
        <p:spPr>
          <a:xfrm>
            <a:off x="828675" y="5897561"/>
            <a:ext cx="80346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spcBef>
                <a:spcPct val="0"/>
              </a:spcBef>
              <a:buClrTx/>
              <a:buSzTx/>
            </a:pPr>
            <a:r>
              <a:rPr lang="en-US" altLang="zh-CN" sz="2400" i="0" u="none" dirty="0">
                <a:solidFill>
                  <a:schemeClr val="bg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-----</a:t>
            </a:r>
            <a:r>
              <a:rPr lang="zh-CN" altLang="en-US" sz="2400" i="0" u="none" dirty="0">
                <a:solidFill>
                  <a:schemeClr val="bg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需要保护的信息：</a:t>
            </a:r>
            <a:r>
              <a:rPr lang="en-US" altLang="zh-CN" sz="2400" i="0" u="none" dirty="0">
                <a:solidFill>
                  <a:schemeClr val="bg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PC</a:t>
            </a:r>
            <a:r>
              <a:rPr lang="zh-CN" altLang="en-US" sz="2400" i="0" u="none" dirty="0">
                <a:solidFill>
                  <a:schemeClr val="bg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，通用寄存器、标志寄存器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5" y="1416050"/>
            <a:ext cx="7548563" cy="455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6" name="Rectangle 4"/>
          <p:cNvSpPr>
            <a:spLocks noGrp="1"/>
          </p:cNvSpPr>
          <p:nvPr>
            <p:ph type="title"/>
          </p:nvPr>
        </p:nvSpPr>
        <p:spPr>
          <a:xfrm>
            <a:off x="500063" y="214313"/>
            <a:ext cx="7793037" cy="785812"/>
          </a:xfrm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zh-CN" altLang="en-US" sz="3600" b="1" dirty="0">
                <a:solidFill>
                  <a:srgbClr val="336600"/>
                </a:solidFill>
                <a:latin typeface="宋体" panose="02010600030101010101" pitchFamily="2" charset="-122"/>
              </a:rPr>
              <a:t>程序中断方式</a:t>
            </a:r>
            <a:r>
              <a:rPr lang="zh-CN" altLang="en-US" sz="3600" b="1" dirty="0"/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341438"/>
            <a:ext cx="6913563" cy="465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4" name="Rectangle 4"/>
          <p:cNvSpPr txBox="1"/>
          <p:nvPr/>
        </p:nvSpPr>
        <p:spPr>
          <a:xfrm>
            <a:off x="500063" y="357188"/>
            <a:ext cx="7793037" cy="7858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spcBef>
                <a:spcPct val="0"/>
              </a:spcBef>
            </a:pPr>
            <a:r>
              <a:rPr lang="zh-CN" altLang="en-US" sz="3600" i="0" u="none" dirty="0">
                <a:solidFill>
                  <a:srgbClr val="336600"/>
                </a:solidFill>
                <a:latin typeface="宋体" panose="02010600030101010101" pitchFamily="2" charset="-122"/>
              </a:rPr>
              <a:t>程序中断方式</a:t>
            </a:r>
            <a:r>
              <a:rPr lang="zh-CN" altLang="en-US" sz="3600" i="0" u="none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605433996893_1_1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990099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800" b="1" i="1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800" b="1" i="1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724</TotalTime>
  <Words>4166</Words>
  <Application>Microsoft Office PowerPoint</Application>
  <PresentationFormat>全屏显示(4:3)</PresentationFormat>
  <Paragraphs>641</Paragraphs>
  <Slides>56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黑体</vt:lpstr>
      <vt:lpstr>华文楷体</vt:lpstr>
      <vt:lpstr>宋体</vt:lpstr>
      <vt:lpstr>Arial</vt:lpstr>
      <vt:lpstr>Calibri</vt:lpstr>
      <vt:lpstr>Tahoma</vt:lpstr>
      <vt:lpstr>Times New Roman</vt:lpstr>
      <vt:lpstr>Wingdings</vt:lpstr>
      <vt:lpstr>Blends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程序中断方式 </vt:lpstr>
      <vt:lpstr>程序中断方式 </vt:lpstr>
      <vt:lpstr>程序中断方式 </vt:lpstr>
      <vt:lpstr>PowerPoint 演示文稿</vt:lpstr>
      <vt:lpstr>PowerPoint 演示文稿</vt:lpstr>
      <vt:lpstr>PowerPoint 演示文稿</vt:lpstr>
      <vt:lpstr>程序中断方式的基本接口 </vt:lpstr>
      <vt:lpstr>程序中断处理过程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直接内存访问（DMA）方式 </vt:lpstr>
      <vt:lpstr>8.3.1 DMA方式的基本概念 </vt:lpstr>
      <vt:lpstr>PowerPoint 演示文稿</vt:lpstr>
      <vt:lpstr>PowerPoint 演示文稿</vt:lpstr>
      <vt:lpstr>PowerPoint 演示文稿</vt:lpstr>
      <vt:lpstr>8.3.2  DMA传送方式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8.3.3 基本的DMA控制器和DMA数据传送过程 </vt:lpstr>
      <vt:lpstr>PowerPoint 演示文稿</vt:lpstr>
      <vt:lpstr>PowerPoint 演示文稿</vt:lpstr>
      <vt:lpstr>PowerPoint 演示文稿</vt:lpstr>
      <vt:lpstr>PowerPoint 演示文稿</vt:lpstr>
      <vt:lpstr>8.3.4 选择型和多路型DMA控制器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1367180490@qq.com</cp:lastModifiedBy>
  <cp:revision>629</cp:revision>
  <dcterms:created xsi:type="dcterms:W3CDTF">2016-06-11T13:45:00Z</dcterms:created>
  <dcterms:modified xsi:type="dcterms:W3CDTF">2023-02-05T13:53:58Z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