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8.xml" ContentType="application/vnd.openxmlformats-officedocument.presentationml.tags+xml"/>
  <Override PartName="/ppt/notesSlides/notesSlide29.xml" ContentType="application/vnd.openxmlformats-officedocument.presentationml.notesSlide+xml"/>
  <Override PartName="/ppt/tags/tag1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0.xml" ContentType="application/vnd.openxmlformats-officedocument.presentationml.tags+xml"/>
  <Override PartName="/ppt/notesSlides/notesSlide33.xml" ContentType="application/vnd.openxmlformats-officedocument.presentationml.notesSlide+xml"/>
  <Override PartName="/ppt/tags/tag2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2.xml" ContentType="application/vnd.openxmlformats-officedocument.presentationml.tags+xml"/>
  <Override PartName="/ppt/notesSlides/notesSlide37.xml" ContentType="application/vnd.openxmlformats-officedocument.presentationml.notesSlide+xml"/>
  <Override PartName="/ppt/tags/tag23.xml" ContentType="application/vnd.openxmlformats-officedocument.presentationml.tags+xml"/>
  <Override PartName="/ppt/notesSlides/notesSlide38.xml" ContentType="application/vnd.openxmlformats-officedocument.presentationml.notesSlide+xml"/>
  <Override PartName="/ppt/tags/tag24.xml" ContentType="application/vnd.openxmlformats-officedocument.presentationml.tags+xml"/>
  <Override PartName="/ppt/notesSlides/notesSlide39.xml" ContentType="application/vnd.openxmlformats-officedocument.presentationml.notesSlide+xml"/>
  <Override PartName="/ppt/tags/tag25.xml" ContentType="application/vnd.openxmlformats-officedocument.presentationml.tags+xml"/>
  <Override PartName="/ppt/notesSlides/notesSlide40.xml" ContentType="application/vnd.openxmlformats-officedocument.presentationml.notesSlide+xml"/>
  <Override PartName="/ppt/tags/tag26.xml" ContentType="application/vnd.openxmlformats-officedocument.presentationml.tags+xml"/>
  <Override PartName="/ppt/notesSlides/notesSlide41.xml" ContentType="application/vnd.openxmlformats-officedocument.presentationml.notesSlide+xml"/>
  <Override PartName="/ppt/tags/tag27.xml" ContentType="application/vnd.openxmlformats-officedocument.presentationml.tags+xml"/>
  <Override PartName="/ppt/notesSlides/notesSlide42.xml" ContentType="application/vnd.openxmlformats-officedocument.presentationml.notesSlide+xml"/>
  <Override PartName="/ppt/tags/tag28.xml" ContentType="application/vnd.openxmlformats-officedocument.presentationml.tags+xml"/>
  <Override PartName="/ppt/notesSlides/notesSlide43.xml" ContentType="application/vnd.openxmlformats-officedocument.presentationml.notesSlide+xml"/>
  <Override PartName="/ppt/tags/tag29.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30.xml" ContentType="application/vnd.openxmlformats-officedocument.presentationml.tags+xml"/>
  <Override PartName="/ppt/notesSlides/notesSlide46.xml" ContentType="application/vnd.openxmlformats-officedocument.presentationml.notesSlide+xml"/>
  <Override PartName="/ppt/tags/tag31.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32.xml" ContentType="application/vnd.openxmlformats-officedocument.presentationml.tags+xml"/>
  <Override PartName="/ppt/notesSlides/notesSlide49.xml" ContentType="application/vnd.openxmlformats-officedocument.presentationml.notesSlide+xml"/>
  <Override PartName="/ppt/tags/tag33.xml" ContentType="application/vnd.openxmlformats-officedocument.presentationml.tags+xml"/>
  <Override PartName="/ppt/notesSlides/notesSlide50.xml" ContentType="application/vnd.openxmlformats-officedocument.presentationml.notesSlide+xml"/>
  <Override PartName="/ppt/tags/tag34.xml" ContentType="application/vnd.openxmlformats-officedocument.presentationml.tags+xml"/>
  <Override PartName="/ppt/notesSlides/notesSlide51.xml" ContentType="application/vnd.openxmlformats-officedocument.presentationml.notesSlide+xml"/>
  <Override PartName="/ppt/tags/tag35.xml" ContentType="application/vnd.openxmlformats-officedocument.presentationml.tags+xml"/>
  <Override PartName="/ppt/notesSlides/notesSlide52.xml" ContentType="application/vnd.openxmlformats-officedocument.presentationml.notesSlide+xml"/>
  <Override PartName="/ppt/tags/tag36.xml" ContentType="application/vnd.openxmlformats-officedocument.presentationml.tags+xml"/>
  <Override PartName="/ppt/notesSlides/notesSlide53.xml" ContentType="application/vnd.openxmlformats-officedocument.presentationml.notesSlide+xml"/>
  <Override PartName="/ppt/tags/tag37.xml" ContentType="application/vnd.openxmlformats-officedocument.presentationml.tags+xml"/>
  <Override PartName="/ppt/notesSlides/notesSlide54.xml" ContentType="application/vnd.openxmlformats-officedocument.presentationml.notesSlide+xml"/>
  <Override PartName="/ppt/tags/tag38.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39.xml" ContentType="application/vnd.openxmlformats-officedocument.presentationml.tags+xml"/>
  <Override PartName="/ppt/notesSlides/notesSlide58.xml" ContentType="application/vnd.openxmlformats-officedocument.presentationml.notesSlide+xml"/>
  <Override PartName="/ppt/tags/tag40.xml" ContentType="application/vnd.openxmlformats-officedocument.presentationml.tags+xml"/>
  <Override PartName="/ppt/notesSlides/notesSlide59.xml" ContentType="application/vnd.openxmlformats-officedocument.presentationml.notesSlide+xml"/>
  <Override PartName="/ppt/tags/tag41.xml" ContentType="application/vnd.openxmlformats-officedocument.presentationml.tags+xml"/>
  <Override PartName="/ppt/notesSlides/notesSlide60.xml" ContentType="application/vnd.openxmlformats-officedocument.presentationml.notesSlide+xml"/>
  <Override PartName="/ppt/tags/tag42.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43.xml" ContentType="application/vnd.openxmlformats-officedocument.presentationml.tags+xml"/>
  <Override PartName="/ppt/notesSlides/notesSlide63.xml" ContentType="application/vnd.openxmlformats-officedocument.presentationml.notesSlide+xml"/>
  <Override PartName="/ppt/tags/tag44.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45.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46.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47.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48.xml" ContentType="application/vnd.openxmlformats-officedocument.presentationml.tags+xml"/>
  <Override PartName="/ppt/notesSlides/notesSlide73.xml" ContentType="application/vnd.openxmlformats-officedocument.presentationml.notesSlide+xml"/>
  <Override PartName="/ppt/tags/tag49.xml" ContentType="application/vnd.openxmlformats-officedocument.presentationml.tags+xml"/>
  <Override PartName="/ppt/notesSlides/notesSlide74.xml" ContentType="application/vnd.openxmlformats-officedocument.presentationml.notesSlide+xml"/>
  <Override PartName="/ppt/tags/tag50.xml" ContentType="application/vnd.openxmlformats-officedocument.presentationml.tags+xml"/>
  <Override PartName="/ppt/notesSlides/notesSlide75.xml" ContentType="application/vnd.openxmlformats-officedocument.presentationml.notesSlide+xml"/>
  <Override PartName="/ppt/tags/tag51.xml" ContentType="application/vnd.openxmlformats-officedocument.presentationml.tags+xml"/>
  <Override PartName="/ppt/notesSlides/notesSlide76.xml" ContentType="application/vnd.openxmlformats-officedocument.presentationml.notesSlide+xml"/>
  <Override PartName="/ppt/tags/tag52.xml" ContentType="application/vnd.openxmlformats-officedocument.presentationml.tags+xml"/>
  <Override PartName="/ppt/notesSlides/notesSlide77.xml" ContentType="application/vnd.openxmlformats-officedocument.presentationml.notesSlide+xml"/>
  <Override PartName="/ppt/tags/tag53.xml" ContentType="application/vnd.openxmlformats-officedocument.presentationml.tags+xml"/>
  <Override PartName="/ppt/notesSlides/notesSlide78.xml" ContentType="application/vnd.openxmlformats-officedocument.presentationml.notesSlide+xml"/>
  <Override PartName="/ppt/tags/tag54.xml" ContentType="application/vnd.openxmlformats-officedocument.presentationml.tags+xml"/>
  <Override PartName="/ppt/notesSlides/notesSlide79.xml" ContentType="application/vnd.openxmlformats-officedocument.presentationml.notesSlide+xml"/>
  <Override PartName="/ppt/tags/tag55.xml" ContentType="application/vnd.openxmlformats-officedocument.presentationml.tags+xml"/>
  <Override PartName="/ppt/notesSlides/notesSlide80.xml" ContentType="application/vnd.openxmlformats-officedocument.presentationml.notesSlide+xml"/>
  <Override PartName="/ppt/tags/tag56.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57.xml" ContentType="application/vnd.openxmlformats-officedocument.presentationml.tags+xml"/>
  <Override PartName="/ppt/notesSlides/notesSlide83.xml" ContentType="application/vnd.openxmlformats-officedocument.presentationml.notesSlide+xml"/>
  <Override PartName="/ppt/tags/tag58.xml" ContentType="application/vnd.openxmlformats-officedocument.presentationml.tags+xml"/>
  <Override PartName="/ppt/notesSlides/notesSlide84.xml" ContentType="application/vnd.openxmlformats-officedocument.presentationml.notesSlide+xml"/>
  <Override PartName="/ppt/tags/tag59.xml" ContentType="application/vnd.openxmlformats-officedocument.presentationml.tags+xml"/>
  <Override PartName="/ppt/notesSlides/notesSlide85.xml" ContentType="application/vnd.openxmlformats-officedocument.presentationml.notesSlide+xml"/>
  <Override PartName="/ppt/tags/tag60.xml" ContentType="application/vnd.openxmlformats-officedocument.presentationml.tags+xml"/>
  <Override PartName="/ppt/notesSlides/notesSlide86.xml" ContentType="application/vnd.openxmlformats-officedocument.presentationml.notesSlide+xml"/>
  <Override PartName="/ppt/tags/tag61.xml" ContentType="application/vnd.openxmlformats-officedocument.presentationml.tags+xml"/>
  <Override PartName="/ppt/notesSlides/notesSlide87.xml" ContentType="application/vnd.openxmlformats-officedocument.presentationml.notesSlide+xml"/>
  <Override PartName="/ppt/tags/tag62.xml" ContentType="application/vnd.openxmlformats-officedocument.presentationml.tags+xml"/>
  <Override PartName="/ppt/notesSlides/notesSlide88.xml" ContentType="application/vnd.openxmlformats-officedocument.presentationml.notesSlide+xml"/>
  <Override PartName="/ppt/tags/tag63.xml" ContentType="application/vnd.openxmlformats-officedocument.presentationml.tags+xml"/>
  <Override PartName="/ppt/notesSlides/notesSlide8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90.xml" ContentType="application/vnd.openxmlformats-officedocument.presentationml.notesSlide+xml"/>
  <Override PartName="/ppt/tags/tag66.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67.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68.xml" ContentType="application/vnd.openxmlformats-officedocument.presentationml.tags+xml"/>
  <Override PartName="/ppt/notesSlides/notesSlide96.xml" ContentType="application/vnd.openxmlformats-officedocument.presentationml.notesSlide+xml"/>
  <Override PartName="/ppt/tags/tag69.xml" ContentType="application/vnd.openxmlformats-officedocument.presentationml.tags+xml"/>
  <Override PartName="/ppt/notesSlides/notesSlide97.xml" ContentType="application/vnd.openxmlformats-officedocument.presentationml.notesSlide+xml"/>
  <Override PartName="/ppt/tags/tag70.xml" ContentType="application/vnd.openxmlformats-officedocument.presentationml.tags+xml"/>
  <Override PartName="/ppt/notesSlides/notesSlide98.xml" ContentType="application/vnd.openxmlformats-officedocument.presentationml.notesSlide+xml"/>
  <Override PartName="/ppt/tags/tag71.xml" ContentType="application/vnd.openxmlformats-officedocument.presentationml.tags+xml"/>
  <Override PartName="/ppt/notesSlides/notesSlide99.xml" ContentType="application/vnd.openxmlformats-officedocument.presentationml.notesSlide+xml"/>
  <Override PartName="/ppt/tags/tag72.xml" ContentType="application/vnd.openxmlformats-officedocument.presentationml.tags+xml"/>
  <Override PartName="/ppt/notesSlides/notesSlide100.xml" ContentType="application/vnd.openxmlformats-officedocument.presentationml.notesSlide+xml"/>
  <Override PartName="/ppt/tags/tag73.xml" ContentType="application/vnd.openxmlformats-officedocument.presentationml.tags+xml"/>
  <Override PartName="/ppt/notesSlides/notesSlide101.xml" ContentType="application/vnd.openxmlformats-officedocument.presentationml.notesSlide+xml"/>
  <Override PartName="/ppt/tags/tag74.xml" ContentType="application/vnd.openxmlformats-officedocument.presentationml.tags+xml"/>
  <Override PartName="/ppt/notesSlides/notesSlide102.xml" ContentType="application/vnd.openxmlformats-officedocument.presentationml.notesSlide+xml"/>
  <Override PartName="/ppt/tags/tag75.xml" ContentType="application/vnd.openxmlformats-officedocument.presentationml.tags+xml"/>
  <Override PartName="/ppt/notesSlides/notesSlide103.xml" ContentType="application/vnd.openxmlformats-officedocument.presentationml.notesSlide+xml"/>
  <Override PartName="/ppt/tags/tag76.xml" ContentType="application/vnd.openxmlformats-officedocument.presentationml.tags+xml"/>
  <Override PartName="/ppt/notesSlides/notesSlide104.xml" ContentType="application/vnd.openxmlformats-officedocument.presentationml.notesSlide+xml"/>
  <Override PartName="/ppt/tags/tag77.xml" ContentType="application/vnd.openxmlformats-officedocument.presentationml.tags+xml"/>
  <Override PartName="/ppt/notesSlides/notesSlide105.xml" ContentType="application/vnd.openxmlformats-officedocument.presentationml.notesSlide+xml"/>
  <Override PartName="/ppt/tags/tag78.xml" ContentType="application/vnd.openxmlformats-officedocument.presentationml.tags+xml"/>
  <Override PartName="/ppt/notesSlides/notesSlide106.xml" ContentType="application/vnd.openxmlformats-officedocument.presentationml.notesSlide+xml"/>
  <Override PartName="/ppt/tags/tag79.xml" ContentType="application/vnd.openxmlformats-officedocument.presentationml.tags+xml"/>
  <Override PartName="/ppt/notesSlides/notesSlide107.xml" ContentType="application/vnd.openxmlformats-officedocument.presentationml.notesSlide+xml"/>
  <Override PartName="/ppt/tags/tag80.xml" ContentType="application/vnd.openxmlformats-officedocument.presentationml.tags+xml"/>
  <Override PartName="/ppt/notesSlides/notesSlide108.xml" ContentType="application/vnd.openxmlformats-officedocument.presentationml.notesSlide+xml"/>
  <Override PartName="/ppt/tags/tag81.xml" ContentType="application/vnd.openxmlformats-officedocument.presentationml.tags+xml"/>
  <Override PartName="/ppt/notesSlides/notesSlide109.xml" ContentType="application/vnd.openxmlformats-officedocument.presentationml.notesSlide+xml"/>
  <Override PartName="/ppt/tags/tag82.xml" ContentType="application/vnd.openxmlformats-officedocument.presentationml.tags+xml"/>
  <Override PartName="/ppt/notesSlides/notesSlide110.xml" ContentType="application/vnd.openxmlformats-officedocument.presentationml.notesSlide+xml"/>
  <Override PartName="/ppt/tags/tag83.xml" ContentType="application/vnd.openxmlformats-officedocument.presentationml.tags+xml"/>
  <Override PartName="/ppt/notesSlides/notesSlide111.xml" ContentType="application/vnd.openxmlformats-officedocument.presentationml.notesSlide+xml"/>
  <Override PartName="/ppt/tags/tag84.xml" ContentType="application/vnd.openxmlformats-officedocument.presentationml.tags+xml"/>
  <Override PartName="/ppt/notesSlides/notesSlide112.xml" ContentType="application/vnd.openxmlformats-officedocument.presentationml.notesSlide+xml"/>
  <Override PartName="/ppt/tags/tag85.xml" ContentType="application/vnd.openxmlformats-officedocument.presentationml.tags+xml"/>
  <Override PartName="/ppt/notesSlides/notesSlide113.xml" ContentType="application/vnd.openxmlformats-officedocument.presentationml.notesSlide+xml"/>
  <Override PartName="/ppt/tags/tag86.xml" ContentType="application/vnd.openxmlformats-officedocument.presentationml.tags+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87.xml" ContentType="application/vnd.openxmlformats-officedocument.presentationml.tags+xml"/>
  <Override PartName="/ppt/notesSlides/notesSlide118.xml" ContentType="application/vnd.openxmlformats-officedocument.presentationml.notesSlide+xml"/>
  <Override PartName="/ppt/tags/tag88.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tags/tag89.xml" ContentType="application/vnd.openxmlformats-officedocument.presentationml.tags+xml"/>
  <Override PartName="/ppt/notesSlides/notesSlide121.xml" ContentType="application/vnd.openxmlformats-officedocument.presentationml.notesSlide+xml"/>
  <Override PartName="/ppt/tags/tag90.xml" ContentType="application/vnd.openxmlformats-officedocument.presentationml.tags+xml"/>
  <Override PartName="/ppt/notesSlides/notesSlide122.xml" ContentType="application/vnd.openxmlformats-officedocument.presentationml.notesSlide+xml"/>
  <Override PartName="/ppt/tags/tag91.xml" ContentType="application/vnd.openxmlformats-officedocument.presentationml.tags+xml"/>
  <Override PartName="/ppt/notesSlides/notesSlide123.xml" ContentType="application/vnd.openxmlformats-officedocument.presentationml.notesSlide+xml"/>
  <Override PartName="/ppt/tags/tag92.xml" ContentType="application/vnd.openxmlformats-officedocument.presentationml.tags+xml"/>
  <Override PartName="/ppt/notesSlides/notesSlide124.xml" ContentType="application/vnd.openxmlformats-officedocument.presentationml.notesSlide+xml"/>
  <Override PartName="/ppt/tags/tag93.xml" ContentType="application/vnd.openxmlformats-officedocument.presentationml.tags+xml"/>
  <Override PartName="/ppt/notesSlides/notesSlide125.xml" ContentType="application/vnd.openxmlformats-officedocument.presentationml.notesSlide+xml"/>
  <Override PartName="/ppt/tags/tag94.xml" ContentType="application/vnd.openxmlformats-officedocument.presentationml.tags+xml"/>
  <Override PartName="/ppt/notesSlides/notesSlide126.xml" ContentType="application/vnd.openxmlformats-officedocument.presentationml.notesSlide+xml"/>
  <Override PartName="/ppt/tags/tag95.xml" ContentType="application/vnd.openxmlformats-officedocument.presentationml.tags+xml"/>
  <Override PartName="/ppt/notesSlides/notesSlide127.xml" ContentType="application/vnd.openxmlformats-officedocument.presentationml.notesSlide+xml"/>
  <Override PartName="/ppt/tags/tag96.xml" ContentType="application/vnd.openxmlformats-officedocument.presentationml.tags+xml"/>
  <Override PartName="/ppt/notesSlides/notesSlide128.xml" ContentType="application/vnd.openxmlformats-officedocument.presentationml.notesSlide+xml"/>
  <Override PartName="/ppt/tags/tag97.xml" ContentType="application/vnd.openxmlformats-officedocument.presentationml.tags+xml"/>
  <Override PartName="/ppt/notesSlides/notesSlide129.xml" ContentType="application/vnd.openxmlformats-officedocument.presentationml.notesSlide+xml"/>
  <Override PartName="/ppt/tags/tag98.xml" ContentType="application/vnd.openxmlformats-officedocument.presentationml.tags+xml"/>
  <Override PartName="/ppt/notesSlides/notesSlide130.xml" ContentType="application/vnd.openxmlformats-officedocument.presentationml.notesSlide+xml"/>
  <Override PartName="/ppt/tags/tag99.xml" ContentType="application/vnd.openxmlformats-officedocument.presentationml.tags+xml"/>
  <Override PartName="/ppt/notesSlides/notesSlide131.xml" ContentType="application/vnd.openxmlformats-officedocument.presentationml.notesSlide+xml"/>
  <Override PartName="/ppt/tags/tag100.xml" ContentType="application/vnd.openxmlformats-officedocument.presentationml.tags+xml"/>
  <Override PartName="/ppt/notesSlides/notesSlide132.xml" ContentType="application/vnd.openxmlformats-officedocument.presentationml.notesSlide+xml"/>
  <Override PartName="/ppt/tags/tag101.xml" ContentType="application/vnd.openxmlformats-officedocument.presentationml.tags+xml"/>
  <Override PartName="/ppt/notesSlides/notesSlide133.xml" ContentType="application/vnd.openxmlformats-officedocument.presentationml.notesSlide+xml"/>
  <Override PartName="/ppt/tags/tag102.xml" ContentType="application/vnd.openxmlformats-officedocument.presentationml.tags+xml"/>
  <Override PartName="/ppt/notesSlides/notesSlide134.xml" ContentType="application/vnd.openxmlformats-officedocument.presentationml.notesSlide+xml"/>
  <Override PartName="/ppt/tags/tag103.xml" ContentType="application/vnd.openxmlformats-officedocument.presentationml.tags+xml"/>
  <Override PartName="/ppt/notesSlides/notesSlide135.xml" ContentType="application/vnd.openxmlformats-officedocument.presentationml.notesSlide+xml"/>
  <Override PartName="/ppt/tags/tag104.xml" ContentType="application/vnd.openxmlformats-officedocument.presentationml.tags+xml"/>
  <Override PartName="/ppt/notesSlides/notesSlide136.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39.xml" ContentType="application/vnd.openxmlformats-officedocument.presentationml.notesSlide+xml"/>
  <Override PartName="/ppt/tags/tag110.xml" ContentType="application/vnd.openxmlformats-officedocument.presentationml.tags+xml"/>
  <Override PartName="/ppt/notesSlides/notesSlide140.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141.xml" ContentType="application/vnd.openxmlformats-officedocument.presentationml.notesSlide+xml"/>
  <Override PartName="/ppt/tags/tag113.xml" ContentType="application/vnd.openxmlformats-officedocument.presentationml.tags+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tags/tag114.xml" ContentType="application/vnd.openxmlformats-officedocument.presentationml.tags+xml"/>
  <Override PartName="/ppt/notesSlides/notesSlide144.xml" ContentType="application/vnd.openxmlformats-officedocument.presentationml.notesSlide+xml"/>
  <Override PartName="/ppt/tags/tag115.xml" ContentType="application/vnd.openxmlformats-officedocument.presentationml.tags+xml"/>
  <Override PartName="/ppt/notesSlides/notesSlide145.xml" ContentType="application/vnd.openxmlformats-officedocument.presentationml.notesSlide+xml"/>
  <Override PartName="/ppt/tags/tag116.xml" ContentType="application/vnd.openxmlformats-officedocument.presentationml.tags+xml"/>
  <Override PartName="/ppt/notesSlides/notesSlide146.xml" ContentType="application/vnd.openxmlformats-officedocument.presentationml.notesSlide+xml"/>
  <Override PartName="/ppt/tags/tag117.xml" ContentType="application/vnd.openxmlformats-officedocument.presentationml.tags+xml"/>
  <Override PartName="/ppt/notesSlides/notesSlide147.xml" ContentType="application/vnd.openxmlformats-officedocument.presentationml.notesSlide+xml"/>
  <Override PartName="/ppt/tags/tag118.xml" ContentType="application/vnd.openxmlformats-officedocument.presentationml.tags+xml"/>
  <Override PartName="/ppt/notesSlides/notesSlide148.xml" ContentType="application/vnd.openxmlformats-officedocument.presentationml.notesSlide+xml"/>
  <Override PartName="/ppt/tags/tag119.xml" ContentType="application/vnd.openxmlformats-officedocument.presentationml.tags+xml"/>
  <Override PartName="/ppt/notesSlides/notesSlide149.xml" ContentType="application/vnd.openxmlformats-officedocument.presentationml.notesSlide+xml"/>
  <Override PartName="/ppt/tags/tag120.xml" ContentType="application/vnd.openxmlformats-officedocument.presentationml.tags+xml"/>
  <Override PartName="/ppt/notesSlides/notesSlide150.xml" ContentType="application/vnd.openxmlformats-officedocument.presentationml.notesSlide+xml"/>
  <Override PartName="/ppt/tags/tag121.xml" ContentType="application/vnd.openxmlformats-officedocument.presentationml.tags+xml"/>
  <Override PartName="/ppt/notesSlides/notesSlide151.xml" ContentType="application/vnd.openxmlformats-officedocument.presentationml.notesSlide+xml"/>
  <Override PartName="/ppt/tags/tag122.xml" ContentType="application/vnd.openxmlformats-officedocument.presentationml.tags+xml"/>
  <Override PartName="/ppt/notesSlides/notesSlide152.xml" ContentType="application/vnd.openxmlformats-officedocument.presentationml.notesSlide+xml"/>
  <Override PartName="/ppt/tags/tag123.xml" ContentType="application/vnd.openxmlformats-officedocument.presentationml.tags+xml"/>
  <Override PartName="/ppt/notesSlides/notesSlide153.xml" ContentType="application/vnd.openxmlformats-officedocument.presentationml.notesSlide+xml"/>
  <Override PartName="/ppt/tags/tag124.xml" ContentType="application/vnd.openxmlformats-officedocument.presentationml.tags+xml"/>
  <Override PartName="/ppt/notesSlides/notesSlide154.xml" ContentType="application/vnd.openxmlformats-officedocument.presentationml.notesSlide+xml"/>
  <Override PartName="/ppt/tags/tag125.xml" ContentType="application/vnd.openxmlformats-officedocument.presentationml.tags+xml"/>
  <Override PartName="/ppt/notesSlides/notesSlide155.xml" ContentType="application/vnd.openxmlformats-officedocument.presentationml.notesSlide+xml"/>
  <Override PartName="/ppt/tags/tag126.xml" ContentType="application/vnd.openxmlformats-officedocument.presentationml.tags+xml"/>
  <Override PartName="/ppt/notesSlides/notesSlide156.xml" ContentType="application/vnd.openxmlformats-officedocument.presentationml.notesSlide+xml"/>
  <Override PartName="/ppt/tags/tag127.xml" ContentType="application/vnd.openxmlformats-officedocument.presentationml.tags+xml"/>
  <Override PartName="/ppt/notesSlides/notesSlide157.xml" ContentType="application/vnd.openxmlformats-officedocument.presentationml.notesSlide+xml"/>
  <Override PartName="/ppt/tags/tag128.xml" ContentType="application/vnd.openxmlformats-officedocument.presentationml.tags+xml"/>
  <Override PartName="/ppt/notesSlides/notesSlide158.xml" ContentType="application/vnd.openxmlformats-officedocument.presentationml.notesSlide+xml"/>
  <Override PartName="/ppt/tags/tag129.xml" ContentType="application/vnd.openxmlformats-officedocument.presentationml.tags+xml"/>
  <Override PartName="/ppt/notesSlides/notesSlide159.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160.xml" ContentType="application/vnd.openxmlformats-officedocument.presentationml.notesSlide+xml"/>
  <Override PartName="/ppt/tags/tag132.xml" ContentType="application/vnd.openxmlformats-officedocument.presentationml.tags+xml"/>
  <Override PartName="/ppt/notesSlides/notesSlide161.xml" ContentType="application/vnd.openxmlformats-officedocument.presentationml.notesSlide+xml"/>
  <Override PartName="/ppt/tags/tag133.xml" ContentType="application/vnd.openxmlformats-officedocument.presentationml.tags+xml"/>
  <Override PartName="/ppt/notesSlides/notesSlide162.xml" ContentType="application/vnd.openxmlformats-officedocument.presentationml.notesSlide+xml"/>
  <Override PartName="/ppt/tags/tag134.xml" ContentType="application/vnd.openxmlformats-officedocument.presentationml.tags+xml"/>
  <Override PartName="/ppt/notesSlides/notesSlide163.xml" ContentType="application/vnd.openxmlformats-officedocument.presentationml.notesSlide+xml"/>
  <Override PartName="/ppt/tags/tag135.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136.xml" ContentType="application/vnd.openxmlformats-officedocument.presentationml.tags+xml"/>
  <Override PartName="/ppt/notesSlides/notesSlide1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70"/>
  </p:notesMasterIdLst>
  <p:handoutMasterIdLst>
    <p:handoutMasterId r:id="rId171"/>
  </p:handoutMasterIdLst>
  <p:sldIdLst>
    <p:sldId id="325" r:id="rId3"/>
    <p:sldId id="264" r:id="rId4"/>
    <p:sldId id="328" r:id="rId5"/>
    <p:sldId id="327" r:id="rId6"/>
    <p:sldId id="349" r:id="rId7"/>
    <p:sldId id="309" r:id="rId8"/>
    <p:sldId id="259" r:id="rId9"/>
    <p:sldId id="350" r:id="rId10"/>
    <p:sldId id="351" r:id="rId11"/>
    <p:sldId id="354" r:id="rId12"/>
    <p:sldId id="356" r:id="rId13"/>
    <p:sldId id="357" r:id="rId14"/>
    <p:sldId id="358" r:id="rId15"/>
    <p:sldId id="359" r:id="rId16"/>
    <p:sldId id="360" r:id="rId17"/>
    <p:sldId id="361" r:id="rId18"/>
    <p:sldId id="362" r:id="rId19"/>
    <p:sldId id="363" r:id="rId20"/>
    <p:sldId id="365" r:id="rId21"/>
    <p:sldId id="364" r:id="rId22"/>
    <p:sldId id="366" r:id="rId23"/>
    <p:sldId id="367" r:id="rId24"/>
    <p:sldId id="340" r:id="rId25"/>
    <p:sldId id="368" r:id="rId26"/>
    <p:sldId id="369" r:id="rId27"/>
    <p:sldId id="370" r:id="rId28"/>
    <p:sldId id="371" r:id="rId29"/>
    <p:sldId id="374" r:id="rId30"/>
    <p:sldId id="372" r:id="rId31"/>
    <p:sldId id="373" r:id="rId32"/>
    <p:sldId id="375" r:id="rId33"/>
    <p:sldId id="376" r:id="rId34"/>
    <p:sldId id="377" r:id="rId35"/>
    <p:sldId id="378" r:id="rId36"/>
    <p:sldId id="381" r:id="rId37"/>
    <p:sldId id="382" r:id="rId38"/>
    <p:sldId id="383" r:id="rId39"/>
    <p:sldId id="380" r:id="rId40"/>
    <p:sldId id="384" r:id="rId41"/>
    <p:sldId id="439" r:id="rId42"/>
    <p:sldId id="440" r:id="rId43"/>
    <p:sldId id="441" r:id="rId44"/>
    <p:sldId id="385" r:id="rId45"/>
    <p:sldId id="386" r:id="rId46"/>
    <p:sldId id="387" r:id="rId47"/>
    <p:sldId id="388" r:id="rId48"/>
    <p:sldId id="389" r:id="rId49"/>
    <p:sldId id="390" r:id="rId50"/>
    <p:sldId id="391" r:id="rId51"/>
    <p:sldId id="392" r:id="rId52"/>
    <p:sldId id="393" r:id="rId53"/>
    <p:sldId id="394" r:id="rId54"/>
    <p:sldId id="395" r:id="rId55"/>
    <p:sldId id="396" r:id="rId56"/>
    <p:sldId id="397" r:id="rId57"/>
    <p:sldId id="399" r:id="rId58"/>
    <p:sldId id="400" r:id="rId59"/>
    <p:sldId id="401" r:id="rId60"/>
    <p:sldId id="402" r:id="rId61"/>
    <p:sldId id="403" r:id="rId62"/>
    <p:sldId id="404" r:id="rId63"/>
    <p:sldId id="406" r:id="rId64"/>
    <p:sldId id="407" r:id="rId65"/>
    <p:sldId id="408" r:id="rId66"/>
    <p:sldId id="341" r:id="rId67"/>
    <p:sldId id="412" r:id="rId68"/>
    <p:sldId id="410" r:id="rId69"/>
    <p:sldId id="413" r:id="rId70"/>
    <p:sldId id="415" r:id="rId71"/>
    <p:sldId id="414" r:id="rId72"/>
    <p:sldId id="417" r:id="rId73"/>
    <p:sldId id="418" r:id="rId74"/>
    <p:sldId id="419" r:id="rId75"/>
    <p:sldId id="420" r:id="rId76"/>
    <p:sldId id="421" r:id="rId77"/>
    <p:sldId id="422" r:id="rId78"/>
    <p:sldId id="423" r:id="rId79"/>
    <p:sldId id="424" r:id="rId80"/>
    <p:sldId id="425" r:id="rId81"/>
    <p:sldId id="426" r:id="rId82"/>
    <p:sldId id="427" r:id="rId83"/>
    <p:sldId id="428" r:id="rId84"/>
    <p:sldId id="430" r:id="rId85"/>
    <p:sldId id="431" r:id="rId86"/>
    <p:sldId id="432" r:id="rId87"/>
    <p:sldId id="433" r:id="rId88"/>
    <p:sldId id="434" r:id="rId89"/>
    <p:sldId id="442" r:id="rId90"/>
    <p:sldId id="435" r:id="rId91"/>
    <p:sldId id="437" r:id="rId92"/>
    <p:sldId id="438" r:id="rId93"/>
    <p:sldId id="443" r:id="rId94"/>
    <p:sldId id="445" r:id="rId95"/>
    <p:sldId id="446" r:id="rId96"/>
    <p:sldId id="448" r:id="rId97"/>
    <p:sldId id="449" r:id="rId98"/>
    <p:sldId id="450" r:id="rId99"/>
    <p:sldId id="451" r:id="rId100"/>
    <p:sldId id="452" r:id="rId101"/>
    <p:sldId id="453" r:id="rId102"/>
    <p:sldId id="454" r:id="rId103"/>
    <p:sldId id="455" r:id="rId104"/>
    <p:sldId id="456" r:id="rId105"/>
    <p:sldId id="457" r:id="rId106"/>
    <p:sldId id="458" r:id="rId107"/>
    <p:sldId id="459" r:id="rId108"/>
    <p:sldId id="460" r:id="rId109"/>
    <p:sldId id="461" r:id="rId110"/>
    <p:sldId id="462" r:id="rId111"/>
    <p:sldId id="463" r:id="rId112"/>
    <p:sldId id="464" r:id="rId113"/>
    <p:sldId id="465" r:id="rId114"/>
    <p:sldId id="466" r:id="rId115"/>
    <p:sldId id="467" r:id="rId116"/>
    <p:sldId id="578" r:id="rId117"/>
    <p:sldId id="579" r:id="rId118"/>
    <p:sldId id="580" r:id="rId119"/>
    <p:sldId id="469" r:id="rId120"/>
    <p:sldId id="470" r:id="rId121"/>
    <p:sldId id="471" r:id="rId122"/>
    <p:sldId id="472" r:id="rId123"/>
    <p:sldId id="474" r:id="rId124"/>
    <p:sldId id="475" r:id="rId125"/>
    <p:sldId id="476" r:id="rId126"/>
    <p:sldId id="478" r:id="rId127"/>
    <p:sldId id="480" r:id="rId128"/>
    <p:sldId id="481" r:id="rId129"/>
    <p:sldId id="483" r:id="rId130"/>
    <p:sldId id="484" r:id="rId131"/>
    <p:sldId id="485" r:id="rId132"/>
    <p:sldId id="486" r:id="rId133"/>
    <p:sldId id="487" r:id="rId134"/>
    <p:sldId id="488" r:id="rId135"/>
    <p:sldId id="489" r:id="rId136"/>
    <p:sldId id="490" r:id="rId137"/>
    <p:sldId id="491" r:id="rId138"/>
    <p:sldId id="492" r:id="rId139"/>
    <p:sldId id="494" r:id="rId140"/>
    <p:sldId id="497" r:id="rId141"/>
    <p:sldId id="499" r:id="rId142"/>
    <p:sldId id="501" r:id="rId143"/>
    <p:sldId id="502" r:id="rId144"/>
    <p:sldId id="503" r:id="rId145"/>
    <p:sldId id="505" r:id="rId146"/>
    <p:sldId id="506" r:id="rId147"/>
    <p:sldId id="507" r:id="rId148"/>
    <p:sldId id="508" r:id="rId149"/>
    <p:sldId id="509" r:id="rId150"/>
    <p:sldId id="510" r:id="rId151"/>
    <p:sldId id="512" r:id="rId152"/>
    <p:sldId id="513" r:id="rId153"/>
    <p:sldId id="515" r:id="rId154"/>
    <p:sldId id="516" r:id="rId155"/>
    <p:sldId id="518" r:id="rId156"/>
    <p:sldId id="519" r:id="rId157"/>
    <p:sldId id="521" r:id="rId158"/>
    <p:sldId id="522" r:id="rId159"/>
    <p:sldId id="524" r:id="rId160"/>
    <p:sldId id="525" r:id="rId161"/>
    <p:sldId id="639" r:id="rId162"/>
    <p:sldId id="640" r:id="rId163"/>
    <p:sldId id="641" r:id="rId164"/>
    <p:sldId id="644" r:id="rId165"/>
    <p:sldId id="645" r:id="rId166"/>
    <p:sldId id="649" r:id="rId167"/>
    <p:sldId id="650" r:id="rId168"/>
    <p:sldId id="355" r:id="rId169"/>
  </p:sldIdLst>
  <p:sldSz cx="12190413" cy="6859588"/>
  <p:notesSz cx="6858000" cy="9144000"/>
  <p:custDataLst>
    <p:tags r:id="rId172"/>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256">
          <p15:clr>
            <a:srgbClr val="A4A3A4"/>
          </p15:clr>
        </p15:guide>
        <p15:guide id="3" pos="6561">
          <p15:clr>
            <a:srgbClr val="A4A3A4"/>
          </p15:clr>
        </p15:guide>
      </p15:sldGuideLst>
    </p:ext>
    <p:ext uri="{2D200454-40CA-4A62-9FC3-DE9A4176ACB9}">
      <p15:notesGuideLst xmlns:p15="http://schemas.microsoft.com/office/powerpoint/2012/main">
        <p15:guide id="1" orient="horz" pos="2866">
          <p15:clr>
            <a:srgbClr val="A4A3A4"/>
          </p15:clr>
        </p15:guide>
        <p15:guide id="2" pos="21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薛蒙蒙" initials="xmm" lastIdx="25" clrIdx="0"/>
  <p:cmAuthor id="1" name="Lv0593" initials="L"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a:srgbClr val="FAFAFA"/>
    <a:srgbClr val="F2F2F2"/>
    <a:srgbClr val="006BBC"/>
    <a:srgbClr val="0075CC"/>
    <a:srgbClr val="008DF6"/>
    <a:srgbClr val="005DA2"/>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60" autoAdjust="0"/>
  </p:normalViewPr>
  <p:slideViewPr>
    <p:cSldViewPr>
      <p:cViewPr varScale="1">
        <p:scale>
          <a:sx n="110" d="100"/>
          <a:sy n="110" d="100"/>
        </p:scale>
        <p:origin x="414" y="108"/>
      </p:cViewPr>
      <p:guideLst>
        <p:guide orient="horz" pos="2150"/>
        <p:guide pos="256"/>
        <p:guide pos="6561"/>
      </p:guideLst>
    </p:cSldViewPr>
  </p:slideViewPr>
  <p:outlineViewPr>
    <p:cViewPr>
      <p:scale>
        <a:sx n="33" d="100"/>
        <a:sy n="33" d="100"/>
      </p:scale>
      <p:origin x="0" y="20994"/>
    </p:cViewPr>
  </p:outlineViewPr>
  <p:notesTextViewPr>
    <p:cViewPr>
      <p:scale>
        <a:sx n="100" d="100"/>
        <a:sy n="100" d="100"/>
      </p:scale>
      <p:origin x="0" y="0"/>
    </p:cViewPr>
  </p:notesTextViewPr>
  <p:notesViewPr>
    <p:cSldViewPr>
      <p:cViewPr varScale="1">
        <p:scale>
          <a:sx n="86" d="100"/>
          <a:sy n="86" d="100"/>
        </p:scale>
        <p:origin x="-3810" y="-90"/>
      </p:cViewPr>
      <p:guideLst>
        <p:guide orient="horz" pos="2866"/>
        <p:guide pos="218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handoutMaster" Target="handoutMasters/handoutMaster1.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tableStyles" Target="tableStyles.xml"/><Relationship Id="rId172" Type="http://schemas.openxmlformats.org/officeDocument/2006/relationships/tags" Target="tags/tag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viewProps" Target="viewProp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theme" Target="theme/theme1.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2023/11/30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2023/11/30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156</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157</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158</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160</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161</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162</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163</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164</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165</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278" y="834018"/>
            <a:ext cx="1046352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04" y="390600"/>
            <a:ext cx="520415" cy="27468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23" y="6525836"/>
            <a:ext cx="2909079" cy="275590"/>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133"/>
            <a:ext cx="10631433" cy="84635"/>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438" y="6794132"/>
            <a:ext cx="1486657" cy="846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2127" y="294900"/>
            <a:ext cx="2594656" cy="4051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278" y="834018"/>
            <a:ext cx="1046352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04" y="390600"/>
            <a:ext cx="520415" cy="27468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23" y="6525836"/>
            <a:ext cx="2909079" cy="275590"/>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133"/>
            <a:ext cx="10631433" cy="84635"/>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438" y="6794132"/>
            <a:ext cx="1486657" cy="846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2127" y="294900"/>
            <a:ext cx="2594656" cy="4051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6"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2023/11/30</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2023/11/30</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0.xml"/><Relationship Id="rId1" Type="http://schemas.openxmlformats.org/officeDocument/2006/relationships/tags" Target="../tags/tag72.xml"/><Relationship Id="rId4" Type="http://schemas.openxmlformats.org/officeDocument/2006/relationships/image" Target="../media/image28.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0.xml"/><Relationship Id="rId1" Type="http://schemas.openxmlformats.org/officeDocument/2006/relationships/tags" Target="../tags/tag73.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0.xml"/><Relationship Id="rId1" Type="http://schemas.openxmlformats.org/officeDocument/2006/relationships/tags" Target="../tags/tag74.xml"/><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0.xml"/><Relationship Id="rId1" Type="http://schemas.openxmlformats.org/officeDocument/2006/relationships/tags" Target="../tags/tag75.xml"/><Relationship Id="rId4" Type="http://schemas.openxmlformats.org/officeDocument/2006/relationships/image" Target="../media/image29.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0.xml"/><Relationship Id="rId1" Type="http://schemas.openxmlformats.org/officeDocument/2006/relationships/tags" Target="../tags/tag76.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0.xml"/><Relationship Id="rId1" Type="http://schemas.openxmlformats.org/officeDocument/2006/relationships/tags" Target="../tags/tag77.xml"/><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0.xml"/><Relationship Id="rId1" Type="http://schemas.openxmlformats.org/officeDocument/2006/relationships/tags" Target="../tags/tag78.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0.xml"/><Relationship Id="rId1" Type="http://schemas.openxmlformats.org/officeDocument/2006/relationships/tags" Target="../tags/tag79.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0.xml"/><Relationship Id="rId1" Type="http://schemas.openxmlformats.org/officeDocument/2006/relationships/tags" Target="../tags/tag80.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0.xml"/><Relationship Id="rId1" Type="http://schemas.openxmlformats.org/officeDocument/2006/relationships/tags" Target="../tags/tag8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0.xml"/><Relationship Id="rId1" Type="http://schemas.openxmlformats.org/officeDocument/2006/relationships/tags" Target="../tags/tag82.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0.xml"/><Relationship Id="rId1" Type="http://schemas.openxmlformats.org/officeDocument/2006/relationships/tags" Target="../tags/tag83.xml"/><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0.xml"/><Relationship Id="rId1" Type="http://schemas.openxmlformats.org/officeDocument/2006/relationships/tags" Target="../tags/tag84.xml"/><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0.xml"/><Relationship Id="rId1" Type="http://schemas.openxmlformats.org/officeDocument/2006/relationships/tags" Target="../tags/tag8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0.xml"/><Relationship Id="rId1" Type="http://schemas.openxmlformats.org/officeDocument/2006/relationships/tags" Target="../tags/tag86.xm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0.xml"/><Relationship Id="rId1" Type="http://schemas.openxmlformats.org/officeDocument/2006/relationships/tags" Target="../tags/tag87.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0.xml"/><Relationship Id="rId1" Type="http://schemas.openxmlformats.org/officeDocument/2006/relationships/tags" Target="../tags/tag88.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0.xml"/><Relationship Id="rId1" Type="http://schemas.openxmlformats.org/officeDocument/2006/relationships/tags" Target="../tags/tag89.xml"/><Relationship Id="rId4" Type="http://schemas.openxmlformats.org/officeDocument/2006/relationships/image" Target="../media/image4.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0.xml"/><Relationship Id="rId1" Type="http://schemas.openxmlformats.org/officeDocument/2006/relationships/tags" Target="../tags/tag90.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10.xml"/><Relationship Id="rId1" Type="http://schemas.openxmlformats.org/officeDocument/2006/relationships/tags" Target="../tags/tag91.xml"/><Relationship Id="rId4" Type="http://schemas.openxmlformats.org/officeDocument/2006/relationships/image" Target="../media/image4.png"/></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0.xml"/><Relationship Id="rId1" Type="http://schemas.openxmlformats.org/officeDocument/2006/relationships/tags" Target="../tags/tag92.xml"/><Relationship Id="rId4" Type="http://schemas.openxmlformats.org/officeDocument/2006/relationships/image" Target="../media/image4.pn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0.xml"/><Relationship Id="rId1" Type="http://schemas.openxmlformats.org/officeDocument/2006/relationships/tags" Target="../tags/tag93.xml"/><Relationship Id="rId4" Type="http://schemas.openxmlformats.org/officeDocument/2006/relationships/image" Target="../media/image31.png"/></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0.xml"/><Relationship Id="rId1" Type="http://schemas.openxmlformats.org/officeDocument/2006/relationships/tags" Target="../tags/tag94.xml"/><Relationship Id="rId4" Type="http://schemas.openxmlformats.org/officeDocument/2006/relationships/image" Target="../media/image4.png"/></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0.xml"/><Relationship Id="rId1" Type="http://schemas.openxmlformats.org/officeDocument/2006/relationships/tags" Target="../tags/tag9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10.xml"/><Relationship Id="rId1" Type="http://schemas.openxmlformats.org/officeDocument/2006/relationships/tags" Target="../tags/tag96.xml"/><Relationship Id="rId4" Type="http://schemas.openxmlformats.org/officeDocument/2006/relationships/image" Target="../media/image4.png"/></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0.xml"/><Relationship Id="rId1" Type="http://schemas.openxmlformats.org/officeDocument/2006/relationships/tags" Target="../tags/tag9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10.xml"/><Relationship Id="rId1" Type="http://schemas.openxmlformats.org/officeDocument/2006/relationships/tags" Target="../tags/tag98.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10.xml"/><Relationship Id="rId1" Type="http://schemas.openxmlformats.org/officeDocument/2006/relationships/tags" Target="../tags/tag99.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10.xml"/><Relationship Id="rId1" Type="http://schemas.openxmlformats.org/officeDocument/2006/relationships/tags" Target="../tags/tag100.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10.xml"/><Relationship Id="rId1" Type="http://schemas.openxmlformats.org/officeDocument/2006/relationships/tags" Target="../tags/tag101.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10.xml"/><Relationship Id="rId1" Type="http://schemas.openxmlformats.org/officeDocument/2006/relationships/tags" Target="../tags/tag10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10.xml"/><Relationship Id="rId1" Type="http://schemas.openxmlformats.org/officeDocument/2006/relationships/tags" Target="../tags/tag103.xml"/><Relationship Id="rId4" Type="http://schemas.openxmlformats.org/officeDocument/2006/relationships/image" Target="../media/image4.png"/></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0.xml"/><Relationship Id="rId1" Type="http://schemas.openxmlformats.org/officeDocument/2006/relationships/tags" Target="../tags/tag104.xml"/></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notesSlide" Target="../notesSlides/notesSlide139.xml"/><Relationship Id="rId4"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9.xml"/><Relationship Id="rId4" Type="http://schemas.openxmlformats.org/officeDocument/2006/relationships/image" Target="../media/image5.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0.xml"/><Relationship Id="rId1" Type="http://schemas.openxmlformats.org/officeDocument/2006/relationships/tags" Target="../tags/tag110.xml"/></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10.xml"/><Relationship Id="rId1" Type="http://schemas.openxmlformats.org/officeDocument/2006/relationships/tags" Target="../tags/tag1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9.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0.xml"/><Relationship Id="rId1" Type="http://schemas.openxmlformats.org/officeDocument/2006/relationships/tags" Target="../tags/tag114.xml"/><Relationship Id="rId4" Type="http://schemas.openxmlformats.org/officeDocument/2006/relationships/image" Target="../media/image4.png"/></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10.xml"/><Relationship Id="rId1" Type="http://schemas.openxmlformats.org/officeDocument/2006/relationships/tags" Target="../tags/tag115.xml"/><Relationship Id="rId4" Type="http://schemas.openxmlformats.org/officeDocument/2006/relationships/image" Target="../media/image34.png"/></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10.xml"/><Relationship Id="rId1" Type="http://schemas.openxmlformats.org/officeDocument/2006/relationships/tags" Target="../tags/tag116.xml"/><Relationship Id="rId4" Type="http://schemas.openxmlformats.org/officeDocument/2006/relationships/image" Target="../media/image4.png"/></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10.xml"/><Relationship Id="rId1" Type="http://schemas.openxmlformats.org/officeDocument/2006/relationships/tags" Target="../tags/tag117.xml"/><Relationship Id="rId4" Type="http://schemas.openxmlformats.org/officeDocument/2006/relationships/image" Target="../media/image35.png"/></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10.xml"/><Relationship Id="rId1" Type="http://schemas.openxmlformats.org/officeDocument/2006/relationships/tags" Target="../tags/tag118.xml"/><Relationship Id="rId4" Type="http://schemas.openxmlformats.org/officeDocument/2006/relationships/image" Target="../media/image4.png"/></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10.xml"/><Relationship Id="rId1" Type="http://schemas.openxmlformats.org/officeDocument/2006/relationships/tags" Target="../tags/tag119.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10.xml"/><Relationship Id="rId4" Type="http://schemas.openxmlformats.org/officeDocument/2006/relationships/image" Target="../media/image4.png"/></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10.xml"/><Relationship Id="rId1" Type="http://schemas.openxmlformats.org/officeDocument/2006/relationships/tags" Target="../tags/tag120.xml"/><Relationship Id="rId4" Type="http://schemas.openxmlformats.org/officeDocument/2006/relationships/image" Target="../media/image4.png"/></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10.xml"/><Relationship Id="rId1" Type="http://schemas.openxmlformats.org/officeDocument/2006/relationships/tags" Target="../tags/tag121.xml"/><Relationship Id="rId4" Type="http://schemas.openxmlformats.org/officeDocument/2006/relationships/image" Target="../media/image37.png"/></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10.xml"/><Relationship Id="rId1" Type="http://schemas.openxmlformats.org/officeDocument/2006/relationships/tags" Target="../tags/tag122.xml"/><Relationship Id="rId4" Type="http://schemas.openxmlformats.org/officeDocument/2006/relationships/image" Target="../media/image4.png"/></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10.xml"/><Relationship Id="rId1" Type="http://schemas.openxmlformats.org/officeDocument/2006/relationships/tags" Target="../tags/tag123.xml"/><Relationship Id="rId4" Type="http://schemas.openxmlformats.org/officeDocument/2006/relationships/image" Target="../media/image38.png"/></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10.xml"/><Relationship Id="rId1" Type="http://schemas.openxmlformats.org/officeDocument/2006/relationships/tags" Target="../tags/tag124.xml"/><Relationship Id="rId4" Type="http://schemas.openxmlformats.org/officeDocument/2006/relationships/image" Target="../media/image4.png"/></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10.xml"/><Relationship Id="rId1" Type="http://schemas.openxmlformats.org/officeDocument/2006/relationships/tags" Target="../tags/tag125.xml"/><Relationship Id="rId4" Type="http://schemas.openxmlformats.org/officeDocument/2006/relationships/image" Target="../media/image39.png"/></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10.xml"/><Relationship Id="rId1" Type="http://schemas.openxmlformats.org/officeDocument/2006/relationships/tags" Target="../tags/tag126.xml"/><Relationship Id="rId4" Type="http://schemas.openxmlformats.org/officeDocument/2006/relationships/image" Target="../media/image4.png"/></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10.xml"/><Relationship Id="rId1" Type="http://schemas.openxmlformats.org/officeDocument/2006/relationships/tags" Target="../tags/tag127.xml"/><Relationship Id="rId4" Type="http://schemas.openxmlformats.org/officeDocument/2006/relationships/image" Target="../media/image40.png"/></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10.xml"/><Relationship Id="rId1" Type="http://schemas.openxmlformats.org/officeDocument/2006/relationships/tags" Target="../tags/tag128.xml"/><Relationship Id="rId4" Type="http://schemas.openxmlformats.org/officeDocument/2006/relationships/image" Target="../media/image4.png"/></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10.xml"/><Relationship Id="rId1" Type="http://schemas.openxmlformats.org/officeDocument/2006/relationships/tags" Target="../tags/tag129.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11.xml"/><Relationship Id="rId4" Type="http://schemas.openxmlformats.org/officeDocument/2006/relationships/image" Target="../media/image6.png"/></Relationships>
</file>

<file path=ppt/slides/_rels/slide160.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42.png"/><Relationship Id="rId4"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3.xml"/><Relationship Id="rId1" Type="http://schemas.openxmlformats.org/officeDocument/2006/relationships/tags" Target="../tags/tag132.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23.xml"/><Relationship Id="rId1" Type="http://schemas.openxmlformats.org/officeDocument/2006/relationships/tags" Target="../tags/tag133.xml"/><Relationship Id="rId4" Type="http://schemas.openxmlformats.org/officeDocument/2006/relationships/image" Target="../media/image4.png"/></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3.xml"/><Relationship Id="rId1" Type="http://schemas.openxmlformats.org/officeDocument/2006/relationships/tags" Target="../tags/tag134.xml"/><Relationship Id="rId4" Type="http://schemas.openxmlformats.org/officeDocument/2006/relationships/image" Target="../media/image4.png"/></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3.xml"/><Relationship Id="rId1" Type="http://schemas.openxmlformats.org/officeDocument/2006/relationships/tags" Target="../tags/tag135.xml"/><Relationship Id="rId4" Type="http://schemas.openxmlformats.org/officeDocument/2006/relationships/image" Target="../media/image4.png"/></Relationships>
</file>

<file path=ppt/slides/_rels/slide1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5.xml"/><Relationship Id="rId1" Type="http://schemas.openxmlformats.org/officeDocument/2006/relationships/slideLayout" Target="../slideLayouts/slideLayout23.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3.xml"/><Relationship Id="rId1" Type="http://schemas.openxmlformats.org/officeDocument/2006/relationships/tags" Target="../tags/tag136.xml"/><Relationship Id="rId4" Type="http://schemas.openxmlformats.org/officeDocument/2006/relationships/image" Target="../media/image43.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1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15.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1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19.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21.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2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23.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2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25.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26.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2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8.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29.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8.sv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30.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31.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3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33.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34.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35.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36.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tags" Target="../tags/tag37.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38.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0.xml"/><Relationship Id="rId1" Type="http://schemas.openxmlformats.org/officeDocument/2006/relationships/tags" Target="../tags/tag39.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40.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41.xml"/><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0.xml"/><Relationship Id="rId1" Type="http://schemas.openxmlformats.org/officeDocument/2006/relationships/tags" Target="../tags/tag42.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43.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0.xml"/><Relationship Id="rId1" Type="http://schemas.openxmlformats.org/officeDocument/2006/relationships/tags" Target="../tags/tag44.x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0.xml"/><Relationship Id="rId1" Type="http://schemas.openxmlformats.org/officeDocument/2006/relationships/tags" Target="../tags/tag47.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0.xml"/><Relationship Id="rId1" Type="http://schemas.openxmlformats.org/officeDocument/2006/relationships/tags" Target="../tags/tag48.xml"/><Relationship Id="rId4" Type="http://schemas.openxmlformats.org/officeDocument/2006/relationships/image" Target="../media/image22.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0.xml"/><Relationship Id="rId1" Type="http://schemas.openxmlformats.org/officeDocument/2006/relationships/tags" Target="../tags/tag49.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0.xml"/><Relationship Id="rId1" Type="http://schemas.openxmlformats.org/officeDocument/2006/relationships/tags" Target="../tags/tag50.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0.xml"/><Relationship Id="rId1" Type="http://schemas.openxmlformats.org/officeDocument/2006/relationships/tags" Target="../tags/tag51.xml"/><Relationship Id="rId4" Type="http://schemas.openxmlformats.org/officeDocument/2006/relationships/image" Target="../media/image23.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0.xml"/><Relationship Id="rId1" Type="http://schemas.openxmlformats.org/officeDocument/2006/relationships/tags" Target="../tags/tag52.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0.xml"/><Relationship Id="rId1" Type="http://schemas.openxmlformats.org/officeDocument/2006/relationships/tags" Target="../tags/tag53.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0.xml"/><Relationship Id="rId1" Type="http://schemas.openxmlformats.org/officeDocument/2006/relationships/tags" Target="../tags/tag5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0.xml"/><Relationship Id="rId1" Type="http://schemas.openxmlformats.org/officeDocument/2006/relationships/tags" Target="../tags/tag55.xml"/><Relationship Id="rId4" Type="http://schemas.openxmlformats.org/officeDocument/2006/relationships/image" Target="../media/image24.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0.xml"/><Relationship Id="rId1" Type="http://schemas.openxmlformats.org/officeDocument/2006/relationships/tags" Target="../tags/tag56.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0.xml"/><Relationship Id="rId1" Type="http://schemas.openxmlformats.org/officeDocument/2006/relationships/tags" Target="../tags/tag57.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0.xml"/><Relationship Id="rId1" Type="http://schemas.openxmlformats.org/officeDocument/2006/relationships/tags" Target="../tags/tag58.xml"/><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0.xml"/><Relationship Id="rId1" Type="http://schemas.openxmlformats.org/officeDocument/2006/relationships/tags" Target="../tags/tag59.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0.xml"/><Relationship Id="rId1" Type="http://schemas.openxmlformats.org/officeDocument/2006/relationships/tags" Target="../tags/tag60.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0.xml"/><Relationship Id="rId1" Type="http://schemas.openxmlformats.org/officeDocument/2006/relationships/tags" Target="../tags/tag61.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0.xml"/><Relationship Id="rId1" Type="http://schemas.openxmlformats.org/officeDocument/2006/relationships/tags" Target="../tags/tag62.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0.xml"/><Relationship Id="rId1" Type="http://schemas.openxmlformats.org/officeDocument/2006/relationships/tags" Target="../tags/tag6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4.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0.xml"/><Relationship Id="rId1" Type="http://schemas.openxmlformats.org/officeDocument/2006/relationships/tags" Target="../tags/tag6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0.xml"/><Relationship Id="rId1" Type="http://schemas.openxmlformats.org/officeDocument/2006/relationships/tags" Target="../tags/tag68.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0.xml"/><Relationship Id="rId1" Type="http://schemas.openxmlformats.org/officeDocument/2006/relationships/tags" Target="../tags/tag69.xml"/><Relationship Id="rId4" Type="http://schemas.openxmlformats.org/officeDocument/2006/relationships/image" Target="../media/image26.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0.xml"/><Relationship Id="rId1" Type="http://schemas.openxmlformats.org/officeDocument/2006/relationships/tags" Target="../tags/tag70.xml"/><Relationship Id="rId4" Type="http://schemas.openxmlformats.org/officeDocument/2006/relationships/image" Target="../media/image27.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0.xml"/><Relationship Id="rId1" Type="http://schemas.openxmlformats.org/officeDocument/2006/relationships/tags" Target="../tags/tag7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94806" y="2516292"/>
            <a:ext cx="7767260" cy="1015663"/>
          </a:xfrm>
          <a:prstGeom prst="rect">
            <a:avLst/>
          </a:prstGeom>
          <a:noFill/>
        </p:spPr>
        <p:txBody>
          <a:bodyPr wrap="square" rtlCol="0">
            <a:spAutoFit/>
          </a:bodyPr>
          <a:lstStyle/>
          <a:p>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网页开发基础</a:t>
            </a:r>
          </a:p>
        </p:txBody>
      </p:sp>
      <p:sp>
        <p:nvSpPr>
          <p:cNvPr id="68" name="Rectangle 4"/>
          <p:cNvSpPr txBox="1">
            <a:spLocks noChangeArrowheads="1"/>
          </p:cNvSpPr>
          <p:nvPr/>
        </p:nvSpPr>
        <p:spPr>
          <a:xfrm>
            <a:off x="5447134" y="3861589"/>
            <a:ext cx="4609763" cy="4303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文本框 3">
            <a:extLst>
              <a:ext uri="{FF2B5EF4-FFF2-40B4-BE49-F238E27FC236}">
                <a16:creationId xmlns:a16="http://schemas.microsoft.com/office/drawing/2014/main" id="{E9463498-7AE2-154B-8FA5-E744C3FA9147}"/>
              </a:ext>
            </a:extLst>
          </p:cNvPr>
          <p:cNvSpPr txBox="1"/>
          <p:nvPr/>
        </p:nvSpPr>
        <p:spPr>
          <a:xfrm>
            <a:off x="1126654" y="549474"/>
            <a:ext cx="10225136" cy="553998"/>
          </a:xfrm>
          <a:prstGeom prst="rect">
            <a:avLst/>
          </a:prstGeom>
          <a:noFill/>
        </p:spPr>
        <p:txBody>
          <a:bodyPr wrap="square" rtlCol="0">
            <a:spAutoFit/>
          </a:bodyPr>
          <a:lstStyle/>
          <a:p>
            <a:r>
              <a:rPr lang="en-US" altLang="zh-CN" sz="3000" dirty="0">
                <a:solidFill>
                  <a:srgbClr val="FF0000"/>
                </a:solidFill>
                <a:highlight>
                  <a:srgbClr val="FFFF00"/>
                </a:highlight>
                <a:latin typeface="微软雅黑" panose="020B0503020204020204" pitchFamily="34" charset="-122"/>
                <a:ea typeface="微软雅黑" panose="020B0503020204020204" pitchFamily="34" charset="-122"/>
              </a:rPr>
              <a:t>118-last </a:t>
            </a:r>
            <a:r>
              <a:rPr lang="zh-CN" altLang="en-US" sz="3000" dirty="0">
                <a:solidFill>
                  <a:srgbClr val="FF0000"/>
                </a:solidFill>
                <a:highlight>
                  <a:srgbClr val="FFFF00"/>
                </a:highlight>
                <a:latin typeface="微软雅黑" panose="020B0503020204020204" pitchFamily="34" charset="-122"/>
                <a:ea typeface="微软雅黑" panose="020B0503020204020204" pitchFamily="34" charset="-122"/>
              </a:rPr>
              <a:t>未细看  </a:t>
            </a:r>
            <a:r>
              <a:rPr lang="en-US" altLang="zh-CN" sz="3000" dirty="0">
                <a:solidFill>
                  <a:srgbClr val="FF0000"/>
                </a:solidFill>
                <a:highlight>
                  <a:srgbClr val="FFFF00"/>
                </a:highlight>
                <a:latin typeface="微软雅黑" panose="020B0503020204020204" pitchFamily="34" charset="-122"/>
                <a:ea typeface="微软雅黑" panose="020B0503020204020204" pitchFamily="34" charset="-122"/>
              </a:rPr>
              <a:t>BOM DOM </a:t>
            </a:r>
            <a:r>
              <a:rPr lang="en-US" altLang="zh-CN" sz="3000" dirty="0" err="1">
                <a:solidFill>
                  <a:srgbClr val="FF0000"/>
                </a:solidFill>
                <a:highlight>
                  <a:srgbClr val="FFFF00"/>
                </a:highlight>
                <a:latin typeface="微软雅黑" panose="020B0503020204020204" pitchFamily="34" charset="-122"/>
                <a:ea typeface="微软雅黑" panose="020B0503020204020204" pitchFamily="34" charset="-122"/>
              </a:rPr>
              <a:t>BootStrap</a:t>
            </a:r>
            <a:endParaRPr lang="zh-CN" altLang="en-US" sz="3000" dirty="0">
              <a:solidFill>
                <a:srgbClr val="FF0000"/>
              </a:solidFill>
              <a:highlight>
                <a:srgbClr val="FFFF00"/>
              </a:highligh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a:off x="1198880" y="262511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9" name="TextBox 58"/>
          <p:cNvSpPr txBox="1"/>
          <p:nvPr/>
        </p:nvSpPr>
        <p:spPr>
          <a:xfrm>
            <a:off x="1481734" y="2879279"/>
            <a:ext cx="9293991" cy="1846659"/>
          </a:xfrm>
          <a:prstGeom prst="rect">
            <a:avLst/>
          </a:prstGeom>
          <a:noFill/>
        </p:spPr>
        <p:txBody>
          <a:bodyPr wrap="square" lIns="0" tIns="0" rIns="0" bIns="0" rtlCol="0">
            <a:spAutoFit/>
          </a:bodyPr>
          <a:lstStyle/>
          <a:p>
            <a:pPr algn="just">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latin typeface="微软雅黑" panose="020B0503020204020204" pitchFamily="34" charset="-122"/>
                <a:ea typeface="微软雅黑" panose="020B0503020204020204" pitchFamily="34" charset="-122"/>
                <a:cs typeface="+mn-ea"/>
              </a:rPr>
              <a:t>声明必须是</a:t>
            </a:r>
            <a:r>
              <a:rPr lang="en-US" altLang="zh-CN" sz="1600" dirty="0">
                <a:solidFill>
                  <a:srgbClr val="595959"/>
                </a:solidFill>
                <a:latin typeface="微软雅黑" panose="020B0503020204020204" pitchFamily="34" charset="-122"/>
                <a:ea typeface="微软雅黑" panose="020B0503020204020204" pitchFamily="34" charset="-122"/>
                <a:cs typeface="+mn-ea"/>
              </a:rPr>
              <a:t> HTML </a:t>
            </a:r>
            <a:r>
              <a:rPr lang="zh-CN" altLang="zh-CN" sz="1600" dirty="0">
                <a:solidFill>
                  <a:srgbClr val="595959"/>
                </a:solidFill>
                <a:latin typeface="微软雅黑" panose="020B0503020204020204" pitchFamily="34" charset="-122"/>
                <a:ea typeface="微软雅黑" panose="020B0503020204020204" pitchFamily="34" charset="-122"/>
                <a:cs typeface="+mn-ea"/>
              </a:rPr>
              <a:t>文档的</a:t>
            </a:r>
            <a:r>
              <a:rPr lang="zh-CN" altLang="zh-CN" sz="1600" dirty="0">
                <a:solidFill>
                  <a:srgbClr val="1369B2"/>
                </a:solidFill>
                <a:latin typeface="微软雅黑" panose="020B0503020204020204" pitchFamily="34" charset="-122"/>
                <a:ea typeface="微软雅黑" panose="020B0503020204020204" pitchFamily="34" charset="-122"/>
                <a:cs typeface="+mn-ea"/>
              </a:rPr>
              <a:t>第一行</a:t>
            </a:r>
            <a:r>
              <a:rPr lang="zh-CN" altLang="zh-CN" sz="1600" dirty="0">
                <a:solidFill>
                  <a:srgbClr val="595959"/>
                </a:solidFill>
                <a:latin typeface="微软雅黑" panose="020B0503020204020204" pitchFamily="34" charset="-122"/>
                <a:ea typeface="微软雅黑" panose="020B0503020204020204" pitchFamily="34" charset="-122"/>
                <a:cs typeface="+mn-ea"/>
              </a:rPr>
              <a:t>，位于</a:t>
            </a:r>
            <a:r>
              <a:rPr lang="en-US" altLang="zh-CN" sz="1600" dirty="0">
                <a:solidFill>
                  <a:srgbClr val="595959"/>
                </a:solidFill>
                <a:latin typeface="微软雅黑" panose="020B0503020204020204" pitchFamily="34" charset="-122"/>
                <a:ea typeface="微软雅黑" panose="020B0503020204020204" pitchFamily="34" charset="-122"/>
                <a:cs typeface="+mn-ea"/>
              </a:rPr>
              <a:t>&lt;html&gt; </a:t>
            </a:r>
            <a:r>
              <a:rPr lang="zh-CN" altLang="zh-CN" sz="1600" dirty="0">
                <a:solidFill>
                  <a:srgbClr val="595959"/>
                </a:solidFill>
                <a:latin typeface="微软雅黑" panose="020B0503020204020204" pitchFamily="34" charset="-122"/>
                <a:ea typeface="微软雅黑" panose="020B0503020204020204" pitchFamily="34" charset="-122"/>
                <a:cs typeface="+mn-ea"/>
              </a:rPr>
              <a:t>标签之前。</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声明不是</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 HTML </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标签，是一条</a:t>
            </a:r>
            <a:r>
              <a:rPr lang="zh-CN" altLang="zh-CN" sz="1600" dirty="0">
                <a:solidFill>
                  <a:srgbClr val="1369B2"/>
                </a:solidFill>
                <a:highlight>
                  <a:srgbClr val="FFFF00"/>
                </a:highlight>
                <a:latin typeface="微软雅黑" panose="020B0503020204020204" pitchFamily="34" charset="-122"/>
                <a:ea typeface="微软雅黑" panose="020B0503020204020204" pitchFamily="34" charset="-122"/>
                <a:cs typeface="+mn-ea"/>
              </a:rPr>
              <a:t>指令</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，它用于向浏览器说明当前文档使用哪种</a:t>
            </a:r>
            <a:r>
              <a:rPr lang="en-US" altLang="zh-CN" sz="1600" dirty="0">
                <a:solidFill>
                  <a:srgbClr val="1369B2"/>
                </a:solidFill>
                <a:highlight>
                  <a:srgbClr val="FFFF00"/>
                </a:highlight>
                <a:latin typeface="微软雅黑" panose="020B0503020204020204" pitchFamily="34" charset="-122"/>
                <a:ea typeface="微软雅黑" panose="020B0503020204020204" pitchFamily="34" charset="-122"/>
                <a:cs typeface="+mn-ea"/>
              </a:rPr>
              <a:t>HTML</a:t>
            </a:r>
            <a:r>
              <a:rPr lang="zh-CN" altLang="zh-CN" sz="1600" dirty="0">
                <a:solidFill>
                  <a:srgbClr val="1369B2"/>
                </a:solidFill>
                <a:highlight>
                  <a:srgbClr val="FFFF00"/>
                </a:highlight>
                <a:latin typeface="微软雅黑" panose="020B0503020204020204" pitchFamily="34" charset="-122"/>
                <a:ea typeface="微软雅黑" panose="020B0503020204020204" pitchFamily="34" charset="-122"/>
                <a:cs typeface="+mn-ea"/>
              </a:rPr>
              <a:t>标准规范</a:t>
            </a:r>
            <a:r>
              <a:rPr lang="zh-CN" altLang="zh-CN" sz="1600" dirty="0">
                <a:solidFill>
                  <a:srgbClr val="595959"/>
                </a:solidFill>
                <a:latin typeface="微软雅黑" panose="020B0503020204020204" pitchFamily="34" charset="-122"/>
                <a:ea typeface="微软雅黑" panose="020B0503020204020204" pitchFamily="34" charset="-122"/>
                <a:cs typeface="+mn-ea"/>
              </a:rPr>
              <a:t>，网页在开头处使用</a:t>
            </a:r>
            <a:r>
              <a:rPr lang="en-US" altLang="zh-CN" sz="1600" dirty="0">
                <a:solidFill>
                  <a:srgbClr val="595959"/>
                </a:solidFill>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latin typeface="微软雅黑" panose="020B0503020204020204" pitchFamily="34" charset="-122"/>
                <a:ea typeface="微软雅黑" panose="020B0503020204020204" pitchFamily="34" charset="-122"/>
                <a:cs typeface="+mn-ea"/>
              </a:rPr>
              <a:t>声明为所有的</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文档指定</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版本和类型，这样浏览器将该网页作为有效的</a:t>
            </a:r>
            <a:r>
              <a:rPr lang="en-US" altLang="zh-CN" sz="1600" dirty="0">
                <a:solidFill>
                  <a:srgbClr val="1369B2"/>
                </a:solidFill>
                <a:latin typeface="微软雅黑" panose="020B0503020204020204" pitchFamily="34" charset="-122"/>
                <a:ea typeface="微软雅黑" panose="020B0503020204020204" pitchFamily="34" charset="-122"/>
                <a:cs typeface="+mn-ea"/>
              </a:rPr>
              <a:t>HTML</a:t>
            </a:r>
            <a:r>
              <a:rPr lang="zh-CN" altLang="zh-CN" sz="1600" dirty="0">
                <a:solidFill>
                  <a:srgbClr val="1369B2"/>
                </a:solidFill>
                <a:latin typeface="微软雅黑" panose="020B0503020204020204" pitchFamily="34" charset="-122"/>
                <a:ea typeface="微软雅黑" panose="020B0503020204020204" pitchFamily="34" charset="-122"/>
                <a:cs typeface="+mn-ea"/>
              </a:rPr>
              <a:t>文档</a:t>
            </a:r>
            <a:r>
              <a:rPr lang="zh-CN" altLang="zh-CN" sz="1600" dirty="0">
                <a:solidFill>
                  <a:srgbClr val="595959"/>
                </a:solidFill>
                <a:latin typeface="微软雅黑" panose="020B0503020204020204" pitchFamily="34" charset="-122"/>
                <a:ea typeface="微软雅黑" panose="020B0503020204020204" pitchFamily="34" charset="-122"/>
                <a:cs typeface="+mn-ea"/>
              </a:rPr>
              <a:t>，并按指定的文档类型进行解析。</a:t>
            </a:r>
            <a:r>
              <a:rPr lang="en-US" altLang="zh-CN" sz="1600" dirty="0">
                <a:solidFill>
                  <a:srgbClr val="595959"/>
                </a:solidFill>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latin typeface="微软雅黑" panose="020B0503020204020204" pitchFamily="34" charset="-122"/>
                <a:ea typeface="微软雅黑" panose="020B0503020204020204" pitchFamily="34" charset="-122"/>
                <a:cs typeface="+mn-ea"/>
              </a:rPr>
              <a:t>声明和浏览器的</a:t>
            </a:r>
            <a:r>
              <a:rPr lang="zh-CN" altLang="zh-CN" sz="1600" dirty="0">
                <a:solidFill>
                  <a:srgbClr val="1369B2"/>
                </a:solidFill>
                <a:latin typeface="微软雅黑" panose="020B0503020204020204" pitchFamily="34" charset="-122"/>
                <a:ea typeface="微软雅黑" panose="020B0503020204020204" pitchFamily="34" charset="-122"/>
                <a:cs typeface="+mn-ea"/>
              </a:rPr>
              <a:t>兼容性相关</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声明被删除后，如何展示</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HTML</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页面的权利就交给了</a:t>
            </a:r>
            <a:r>
              <a:rPr lang="zh-CN" altLang="zh-CN" sz="1600" dirty="0">
                <a:solidFill>
                  <a:srgbClr val="1369B2"/>
                </a:solidFill>
                <a:highlight>
                  <a:srgbClr val="FFFF00"/>
                </a:highlight>
                <a:latin typeface="微软雅黑" panose="020B0503020204020204" pitchFamily="34" charset="-122"/>
                <a:ea typeface="微软雅黑" panose="020B0503020204020204" pitchFamily="34" charset="-122"/>
                <a:cs typeface="+mn-ea"/>
              </a:rPr>
              <a:t>浏览器</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，即页面的显示效果由浏览器决定</a:t>
            </a:r>
            <a:r>
              <a:rPr lang="zh-CN"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0" name="矩形 93"/>
          <p:cNvSpPr/>
          <p:nvPr/>
        </p:nvSpPr>
        <p:spPr>
          <a:xfrm>
            <a:off x="1148656" y="25656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1" name="矩形 93"/>
          <p:cNvSpPr/>
          <p:nvPr/>
        </p:nvSpPr>
        <p:spPr>
          <a:xfrm rot="10800000">
            <a:off x="10661961" y="46299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198662" y="1200348"/>
            <a:ext cx="233980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&lt;!DOCTYPE&gt;</a:t>
            </a:r>
            <a:r>
              <a:rPr lang="zh-CN" altLang="en-US" sz="2000" dirty="0">
                <a:solidFill>
                  <a:srgbClr val="1369B2"/>
                </a:solidFill>
                <a:latin typeface="微软雅黑" panose="020B0503020204020204" pitchFamily="34" charset="-122"/>
                <a:ea typeface="微软雅黑" panose="020B0503020204020204" pitchFamily="34" charset="-122"/>
              </a:rPr>
              <a:t>声明</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19298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运行程序，</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使用浏览器打开文件</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JavaScriptDemo02</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8434" name="图片 31" descr="社交网络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758" y="2427289"/>
            <a:ext cx="7975852" cy="292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683751" y="2414806"/>
            <a:ext cx="8280920" cy="1014988"/>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39937"/>
            <a:ext cx="8496944"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外链式案例演示：</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chapter01</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文件夹中创建一个名为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jsDemo.js</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的文件</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4511030" y="2722245"/>
            <a:ext cx="3888432" cy="400110"/>
          </a:xfrm>
          <a:prstGeom prst="rect">
            <a:avLst/>
          </a:prstGeom>
        </p:spPr>
        <p:txBody>
          <a:bodyPr wrap="square">
            <a:spAutoFit/>
          </a:bodyPr>
          <a:lstStyle/>
          <a:p>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window.alert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外链式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18" name="图片 17"/>
          <p:cNvPicPr>
            <a:picLocks noChangeAspect="1"/>
          </p:cNvPicPr>
          <p:nvPr/>
        </p:nvPicPr>
        <p:blipFill>
          <a:blip r:embed="rId4"/>
          <a:stretch>
            <a:fillRect/>
          </a:stretch>
        </p:blipFill>
        <p:spPr>
          <a:xfrm>
            <a:off x="1954746" y="2395795"/>
            <a:ext cx="8280920" cy="3535268"/>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20" name="文本框 10"/>
          <p:cNvSpPr txBox="1"/>
          <p:nvPr/>
        </p:nvSpPr>
        <p:spPr>
          <a:xfrm flipH="1">
            <a:off x="906780" y="1265555"/>
            <a:ext cx="180530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39937"/>
            <a:ext cx="7937288"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chapter01</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文件夹中创建一个名为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JavaScriptDemo03</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2709333" y="2443823"/>
            <a:ext cx="7428196" cy="3372783"/>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&lt;!DOCTYPE&gt;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外链式</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&lt;script type="text/javascript" src="jsDemo.js"&gt;&lt;/script&gt;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21" name="1"/>
          <p:cNvSpPr txBox="1"/>
          <p:nvPr>
            <p:custDataLst>
              <p:tags r:id="rId1"/>
            </p:custDataLst>
          </p:nvPr>
        </p:nvSpPr>
        <p:spPr>
          <a:xfrm>
            <a:off x="2854846" y="1192981"/>
            <a:ext cx="7937288" cy="504818"/>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a:t>
            </a:r>
            <a:r>
              <a:rPr lang="zh-CN" altLang="zh-CN" sz="2000" dirty="0">
                <a:solidFill>
                  <a:srgbClr val="595959"/>
                </a:solidFill>
                <a:latin typeface="微软雅黑" panose="020B0503020204020204" pitchFamily="34" charset="-122"/>
                <a:ea typeface="微软雅黑" panose="020B0503020204020204" pitchFamily="34" charset="-122"/>
                <a:cs typeface="+mn-ea"/>
              </a:rPr>
              <a:t>使用浏览器打开文件</a:t>
            </a:r>
            <a:r>
              <a:rPr lang="en-US" altLang="zh-CN" sz="2000" dirty="0">
                <a:solidFill>
                  <a:srgbClr val="595959"/>
                </a:solidFill>
              </a:rPr>
              <a:t>JavaScriptDemo03</a:t>
            </a:r>
            <a:r>
              <a:rPr lang="zh-CN" altLang="en-US" sz="2000" dirty="0">
                <a:solidFill>
                  <a:srgbClr val="595959"/>
                </a:solidFill>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9458" name="图片 336" descr="社交网络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080" y="2061641"/>
            <a:ext cx="7184550" cy="263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486694" y="4919603"/>
            <a:ext cx="9865096" cy="1246495"/>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在实际开发中，如果页面中需要编写的</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代码很少，可以使用</a:t>
            </a:r>
            <a:r>
              <a:rPr lang="zh-CN" altLang="zh-CN" sz="1800" dirty="0">
                <a:solidFill>
                  <a:srgbClr val="1369B2"/>
                </a:solidFill>
                <a:latin typeface="微软雅黑" panose="020B0503020204020204" pitchFamily="34" charset="-122"/>
                <a:ea typeface="微软雅黑" panose="020B0503020204020204" pitchFamily="34" charset="-122"/>
                <a:cs typeface="+mn-ea"/>
              </a:rPr>
              <a:t>内嵌式</a:t>
            </a:r>
            <a:r>
              <a:rPr lang="zh-CN" altLang="zh-CN" sz="1800" dirty="0">
                <a:solidFill>
                  <a:srgbClr val="595959"/>
                </a:solidFill>
                <a:latin typeface="微软雅黑" panose="020B0503020204020204" pitchFamily="34" charset="-122"/>
                <a:ea typeface="微软雅黑" panose="020B0503020204020204" pitchFamily="34" charset="-122"/>
                <a:cs typeface="+mn-ea"/>
              </a:rPr>
              <a:t>，但是如果</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代码很多，通常都会使用</a:t>
            </a:r>
            <a:r>
              <a:rPr lang="zh-CN" altLang="zh-CN" sz="1800" dirty="0">
                <a:solidFill>
                  <a:srgbClr val="1369B2"/>
                </a:solidFill>
                <a:latin typeface="微软雅黑" panose="020B0503020204020204" pitchFamily="34" charset="-122"/>
                <a:ea typeface="微软雅黑" panose="020B0503020204020204" pitchFamily="34" charset="-122"/>
                <a:cs typeface="+mn-ea"/>
              </a:rPr>
              <a:t>外链式</a:t>
            </a:r>
            <a:r>
              <a:rPr lang="zh-CN" altLang="zh-CN" sz="1800" dirty="0">
                <a:solidFill>
                  <a:srgbClr val="595959"/>
                </a:solidFill>
                <a:latin typeface="微软雅黑" panose="020B0503020204020204" pitchFamily="34" charset="-122"/>
                <a:ea typeface="微软雅黑" panose="020B0503020204020204" pitchFamily="34" charset="-122"/>
                <a:cs typeface="+mn-ea"/>
              </a:rPr>
              <a:t>，使用外链式可以使</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代码更加整洁。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107495"/>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98662" y="1240497"/>
            <a:ext cx="267829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en-US" sz="2000" dirty="0">
                <a:solidFill>
                  <a:srgbClr val="1369B2"/>
                </a:solidFill>
                <a:latin typeface="微软雅黑" panose="020B0503020204020204" pitchFamily="34" charset="-122"/>
                <a:ea typeface="微软雅黑" panose="020B0503020204020204" pitchFamily="34" charset="-122"/>
              </a:rPr>
              <a:t>的数据类型</a:t>
            </a:r>
          </a:p>
        </p:txBody>
      </p:sp>
      <p:graphicFrame>
        <p:nvGraphicFramePr>
          <p:cNvPr id="9" name="表格 8"/>
          <p:cNvGraphicFramePr>
            <a:graphicFrameLocks noGrp="1"/>
          </p:cNvGraphicFramePr>
          <p:nvPr/>
        </p:nvGraphicFramePr>
        <p:xfrm>
          <a:off x="1362720" y="1917626"/>
          <a:ext cx="9845054" cy="4257470"/>
        </p:xfrm>
        <a:graphic>
          <a:graphicData uri="http://schemas.openxmlformats.org/drawingml/2006/table">
            <a:tbl>
              <a:tblPr>
                <a:tableStyleId>{7DF18680-E054-41AD-8BC1-D1AEF772440D}</a:tableStyleId>
              </a:tblPr>
              <a:tblGrid>
                <a:gridCol w="1564134">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5184576">
                  <a:extLst>
                    <a:ext uri="{9D8B030D-6E8A-4147-A177-3AD203B41FA5}">
                      <a16:colId xmlns:a16="http://schemas.microsoft.com/office/drawing/2014/main" val="20002"/>
                    </a:ext>
                  </a:extLst>
                </a:gridCol>
              </a:tblGrid>
              <a:tr h="608210">
                <a:tc>
                  <a:txBody>
                    <a:bodyPr/>
                    <a:lstStyle/>
                    <a:p>
                      <a:pPr marL="0" indent="267970" algn="ctr" defTabSz="1219200" rtl="0" eaLnBrk="1" latinLnBrk="0" hangingPunct="1">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类型</a:t>
                      </a:r>
                    </a:p>
                  </a:txBody>
                  <a:tcPr marL="68580" marR="68580" marT="0" marB="0" anchor="ctr">
                    <a:solidFill>
                      <a:srgbClr val="F2F2F2"/>
                    </a:solidFill>
                  </a:tcPr>
                </a:tc>
                <a:tc>
                  <a:txBody>
                    <a:bodyPr/>
                    <a:lstStyle/>
                    <a:p>
                      <a:pPr marL="0" indent="267970" algn="ctr" defTabSz="1219200" rtl="0" eaLnBrk="1" latinLnBrk="0" hangingPunct="1">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含义</a:t>
                      </a:r>
                    </a:p>
                  </a:txBody>
                  <a:tcPr marL="68580" marR="68580" marT="0" marB="0" anchor="ctr">
                    <a:solidFill>
                      <a:srgbClr val="F2F2F2"/>
                    </a:solidFill>
                  </a:tcPr>
                </a:tc>
                <a:tc>
                  <a:txBody>
                    <a:bodyPr/>
                    <a:lstStyle/>
                    <a:p>
                      <a:pPr marL="0" indent="267970" algn="ctr" defTabSz="1219200" rtl="0" eaLnBrk="1" latinLnBrk="0" hangingPunct="1">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说明</a:t>
                      </a:r>
                    </a:p>
                  </a:txBody>
                  <a:tcPr marL="68580" marR="68580" marT="0" marB="0" anchor="ctr">
                    <a:solidFill>
                      <a:srgbClr val="F2F2F2"/>
                    </a:solidFill>
                  </a:tcPr>
                </a:tc>
                <a:extLst>
                  <a:ext uri="{0D108BD9-81ED-4DB2-BD59-A6C34878D82A}">
                    <a16:rowId xmlns:a16="http://schemas.microsoft.com/office/drawing/2014/main" val="10000"/>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Number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数值型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数值型数据不区分整型和浮点型，数值型数据不要用引号括起来</a:t>
                      </a:r>
                    </a:p>
                  </a:txBody>
                  <a:tcPr marL="68580" marR="68580" marT="0" marB="0" anchor="ctr">
                    <a:solidFill>
                      <a:srgbClr val="F2F2F2"/>
                    </a:solidFill>
                  </a:tcPr>
                </a:tc>
                <a:extLst>
                  <a:ext uri="{0D108BD9-81ED-4DB2-BD59-A6C34878D82A}">
                    <a16:rowId xmlns:a16="http://schemas.microsoft.com/office/drawing/2014/main" val="10001"/>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字符串类型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字符串是用单引号或双引号括起来的一个或多个字符</a:t>
                      </a:r>
                    </a:p>
                  </a:txBody>
                  <a:tcPr marL="68580" marR="68580" marT="0" marB="0" anchor="ctr">
                    <a:solidFill>
                      <a:srgbClr val="F2F2F2"/>
                    </a:solidFill>
                  </a:tcPr>
                </a:tc>
                <a:extLst>
                  <a:ext uri="{0D108BD9-81ED-4DB2-BD59-A6C34878D82A}">
                    <a16:rowId xmlns:a16="http://schemas.microsoft.com/office/drawing/2014/main" val="10002"/>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Boolean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布尔类型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只有</a:t>
                      </a: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a:solidFill>
                            <a:srgbClr val="595959"/>
                          </a:solidFill>
                          <a:effectLst/>
                          <a:latin typeface="微软雅黑" panose="020B0503020204020204" pitchFamily="34" charset="-122"/>
                          <a:ea typeface="微软雅黑" panose="020B0503020204020204" pitchFamily="34" charset="-122"/>
                          <a:cs typeface="+mn-cs"/>
                        </a:rPr>
                        <a:t>两个值</a:t>
                      </a:r>
                    </a:p>
                  </a:txBody>
                  <a:tcPr marL="68580" marR="68580" marT="0" marB="0" anchor="ctr">
                    <a:solidFill>
                      <a:srgbClr val="F2F2F2"/>
                    </a:solidFill>
                  </a:tcPr>
                </a:tc>
                <a:extLst>
                  <a:ext uri="{0D108BD9-81ED-4DB2-BD59-A6C34878D82A}">
                    <a16:rowId xmlns:a16="http://schemas.microsoft.com/office/drawing/2014/main" val="10003"/>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Object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对象类型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一组数据和功能的键值对集合</a:t>
                      </a:r>
                    </a:p>
                  </a:txBody>
                  <a:tcPr marL="68580" marR="68580" marT="0" marB="0" anchor="ctr">
                    <a:solidFill>
                      <a:srgbClr val="F2F2F2"/>
                    </a:solidFill>
                  </a:tcPr>
                </a:tc>
                <a:extLst>
                  <a:ext uri="{0D108BD9-81ED-4DB2-BD59-A6C34878D82A}">
                    <a16:rowId xmlns:a16="http://schemas.microsoft.com/office/drawing/2014/main" val="10004"/>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Null</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空类型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没有任何值</a:t>
                      </a:r>
                    </a:p>
                  </a:txBody>
                  <a:tcPr marL="68580" marR="68580" marT="0" marB="0" anchor="ctr">
                    <a:solidFill>
                      <a:srgbClr val="F2F2F2"/>
                    </a:solidFill>
                  </a:tcPr>
                </a:tc>
                <a:extLst>
                  <a:ext uri="{0D108BD9-81ED-4DB2-BD59-A6C34878D82A}">
                    <a16:rowId xmlns:a16="http://schemas.microsoft.com/office/drawing/2014/main" val="10005"/>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Undefined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未定义类型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指变量被创建，但未赋值时所具有的值</a:t>
                      </a: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5" y="1107495"/>
            <a:ext cx="36735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98662" y="1240497"/>
            <a:ext cx="31912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en-US" sz="2000" dirty="0">
                <a:solidFill>
                  <a:srgbClr val="1369B2"/>
                </a:solidFill>
                <a:latin typeface="微软雅黑" panose="020B0503020204020204" pitchFamily="34" charset="-122"/>
                <a:ea typeface="微软雅黑" panose="020B0503020204020204" pitchFamily="34" charset="-122"/>
              </a:rPr>
              <a:t>的变量和关键字</a:t>
            </a:r>
          </a:p>
        </p:txBody>
      </p:sp>
      <p:sp>
        <p:nvSpPr>
          <p:cNvPr id="7" name="TextBox 6"/>
          <p:cNvSpPr txBox="1"/>
          <p:nvPr/>
        </p:nvSpPr>
        <p:spPr>
          <a:xfrm>
            <a:off x="1198662" y="1968803"/>
            <a:ext cx="9865096" cy="1197572"/>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中，使用</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关键字</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var</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声明变量</a:t>
            </a:r>
            <a:r>
              <a:rPr lang="zh-CN" altLang="zh-CN" sz="1800" dirty="0">
                <a:solidFill>
                  <a:srgbClr val="595959"/>
                </a:solidFill>
                <a:latin typeface="微软雅黑" panose="020B0503020204020204" pitchFamily="34" charset="-122"/>
                <a:ea typeface="微软雅黑" panose="020B0503020204020204" pitchFamily="34" charset="-122"/>
                <a:cs typeface="+mn-ea"/>
              </a:rPr>
              <a:t>，由于</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是一种</a:t>
            </a:r>
            <a:r>
              <a:rPr lang="zh-CN" altLang="zh-CN" sz="1800" dirty="0">
                <a:solidFill>
                  <a:srgbClr val="1369B2"/>
                </a:solidFill>
                <a:latin typeface="微软雅黑" panose="020B0503020204020204" pitchFamily="34" charset="-122"/>
                <a:ea typeface="微软雅黑" panose="020B0503020204020204" pitchFamily="34" charset="-122"/>
                <a:cs typeface="+mn-ea"/>
              </a:rPr>
              <a:t>弱类型语言</a:t>
            </a:r>
            <a:r>
              <a:rPr lang="zh-CN" altLang="zh-CN" sz="1800" dirty="0">
                <a:solidFill>
                  <a:srgbClr val="595959"/>
                </a:solidFill>
                <a:latin typeface="微软雅黑" panose="020B0503020204020204" pitchFamily="34" charset="-122"/>
                <a:ea typeface="微软雅黑" panose="020B0503020204020204" pitchFamily="34" charset="-122"/>
                <a:cs typeface="+mn-ea"/>
              </a:rPr>
              <a:t>，所以在声明变量时，不需要指定变量的类型，变量的类型将根据变量的赋值确定。</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声明变量的语法格式如下所示。</a:t>
            </a:r>
          </a:p>
        </p:txBody>
      </p:sp>
      <p:pic>
        <p:nvPicPr>
          <p:cNvPr id="8" name="图片 7"/>
          <p:cNvPicPr>
            <a:picLocks noChangeAspect="1"/>
          </p:cNvPicPr>
          <p:nvPr/>
        </p:nvPicPr>
        <p:blipFill>
          <a:blip r:embed="rId4"/>
          <a:stretch>
            <a:fillRect/>
          </a:stretch>
        </p:blipFill>
        <p:spPr>
          <a:xfrm>
            <a:off x="2827870" y="3495292"/>
            <a:ext cx="5472608" cy="936852"/>
          </a:xfrm>
          <a:prstGeom prst="rect">
            <a:avLst/>
          </a:prstGeom>
        </p:spPr>
      </p:pic>
      <p:sp>
        <p:nvSpPr>
          <p:cNvPr id="10" name="矩形 9"/>
          <p:cNvSpPr/>
          <p:nvPr/>
        </p:nvSpPr>
        <p:spPr>
          <a:xfrm>
            <a:off x="4274161" y="3487690"/>
            <a:ext cx="3714098" cy="874407"/>
          </a:xfrm>
          <a:prstGeom prst="rect">
            <a:avLst/>
          </a:prstGeom>
        </p:spPr>
        <p:txBody>
          <a:bodyPr wrap="square">
            <a:spAutoFit/>
          </a:bodyPr>
          <a:lstStyle/>
          <a:p>
            <a:pPr algn="l">
              <a:lnSpc>
                <a:spcPct val="150000"/>
              </a:lnSpc>
              <a:buClrTx/>
              <a:buSzTx/>
              <a:buNone/>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var number=27;</a:t>
            </a:r>
          </a:p>
          <a:p>
            <a:pPr algn="l">
              <a:lnSpc>
                <a:spcPct val="150000"/>
              </a:lnSpc>
              <a:buClrTx/>
              <a:buSzTx/>
              <a:buNone/>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var str="传智播客";</a:t>
            </a:r>
          </a:p>
        </p:txBody>
      </p:sp>
      <p:sp>
        <p:nvSpPr>
          <p:cNvPr id="11" name="TextBox 10"/>
          <p:cNvSpPr txBox="1"/>
          <p:nvPr/>
        </p:nvSpPr>
        <p:spPr>
          <a:xfrm>
            <a:off x="1198662" y="4788094"/>
            <a:ext cx="9865096" cy="830997"/>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变量的命名必须遵循命名规则，变量名可以由</a:t>
            </a:r>
            <a:r>
              <a:rPr lang="zh-CN" altLang="zh-CN" sz="1800" dirty="0">
                <a:solidFill>
                  <a:srgbClr val="1369B2"/>
                </a:solidFill>
                <a:latin typeface="微软雅黑" panose="020B0503020204020204" pitchFamily="34" charset="-122"/>
                <a:ea typeface="微软雅黑" panose="020B0503020204020204" pitchFamily="34" charset="-122"/>
                <a:cs typeface="+mn-ea"/>
              </a:rPr>
              <a:t>字母、下划线（</a:t>
            </a:r>
            <a:r>
              <a:rPr lang="en-US" altLang="zh-CN" sz="1800" dirty="0">
                <a:solidFill>
                  <a:srgbClr val="1369B2"/>
                </a:solidFill>
                <a:latin typeface="微软雅黑" panose="020B0503020204020204" pitchFamily="34" charset="-122"/>
                <a:ea typeface="微软雅黑" panose="020B0503020204020204" pitchFamily="34" charset="-122"/>
                <a:cs typeface="+mn-ea"/>
              </a:rPr>
              <a:t>_</a:t>
            </a:r>
            <a:r>
              <a:rPr lang="zh-CN" altLang="zh-CN" sz="1800" dirty="0">
                <a:solidFill>
                  <a:srgbClr val="1369B2"/>
                </a:solidFill>
                <a:latin typeface="微软雅黑" panose="020B0503020204020204" pitchFamily="34" charset="-122"/>
                <a:ea typeface="微软雅黑" panose="020B0503020204020204" pitchFamily="34" charset="-122"/>
                <a:cs typeface="+mn-ea"/>
              </a:rPr>
              <a:t>）、美元符号（</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组成，不能有</a:t>
            </a:r>
            <a:r>
              <a:rPr lang="zh-CN" altLang="zh-CN" sz="1800" dirty="0">
                <a:solidFill>
                  <a:srgbClr val="1369B2"/>
                </a:solidFill>
                <a:latin typeface="微软雅黑" panose="020B0503020204020204" pitchFamily="34" charset="-122"/>
                <a:ea typeface="微软雅黑" panose="020B0503020204020204" pitchFamily="34" charset="-122"/>
                <a:cs typeface="+mn-ea"/>
              </a:rPr>
              <a:t>空格、加号、减号</a:t>
            </a:r>
            <a:r>
              <a:rPr lang="zh-CN" altLang="zh-CN" sz="1800" dirty="0">
                <a:solidFill>
                  <a:srgbClr val="595959"/>
                </a:solidFill>
                <a:latin typeface="微软雅黑" panose="020B0503020204020204" pitchFamily="34" charset="-122"/>
                <a:ea typeface="微软雅黑" panose="020B0503020204020204" pitchFamily="34" charset="-122"/>
                <a:cs typeface="+mn-ea"/>
              </a:rPr>
              <a:t>等符号，不能使用</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的</a:t>
            </a:r>
            <a:r>
              <a:rPr lang="zh-CN" altLang="zh-CN" sz="1800" dirty="0">
                <a:solidFill>
                  <a:srgbClr val="1369B2"/>
                </a:solidFill>
                <a:latin typeface="微软雅黑" panose="020B0503020204020204" pitchFamily="34" charset="-122"/>
                <a:ea typeface="微软雅黑" panose="020B0503020204020204" pitchFamily="34" charset="-122"/>
                <a:cs typeface="+mn-ea"/>
              </a:rPr>
              <a:t>关键字</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251511"/>
            <a:ext cx="1801317"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70670" y="1384513"/>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运算符</a:t>
            </a:r>
          </a:p>
        </p:txBody>
      </p:sp>
      <p:sp>
        <p:nvSpPr>
          <p:cNvPr id="9" name="圆角矩形 8"/>
          <p:cNvSpPr/>
          <p:nvPr/>
        </p:nvSpPr>
        <p:spPr>
          <a:xfrm>
            <a:off x="1198880" y="2769133"/>
            <a:ext cx="9794240" cy="17407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extBox 11"/>
          <p:cNvSpPr txBox="1"/>
          <p:nvPr/>
        </p:nvSpPr>
        <p:spPr>
          <a:xfrm>
            <a:off x="1546328" y="2974245"/>
            <a:ext cx="9293991" cy="1330557"/>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JavaScript</a:t>
            </a:r>
            <a:r>
              <a:rPr lang="zh-CN" altLang="zh-CN" sz="2000" dirty="0">
                <a:solidFill>
                  <a:srgbClr val="595959"/>
                </a:solidFill>
                <a:latin typeface="微软雅黑" panose="020B0503020204020204" pitchFamily="34" charset="-122"/>
                <a:ea typeface="微软雅黑" panose="020B0503020204020204" pitchFamily="34" charset="-122"/>
                <a:cs typeface="+mn-ea"/>
              </a:rPr>
              <a:t>中，运算符也称为</a:t>
            </a:r>
            <a:r>
              <a:rPr lang="zh-CN" altLang="zh-CN" sz="2000" dirty="0">
                <a:solidFill>
                  <a:srgbClr val="1369B2"/>
                </a:solidFill>
                <a:latin typeface="微软雅黑" panose="020B0503020204020204" pitchFamily="34" charset="-122"/>
                <a:ea typeface="微软雅黑" panose="020B0503020204020204" pitchFamily="34" charset="-122"/>
                <a:cs typeface="+mn-ea"/>
              </a:rPr>
              <a:t>操作符</a:t>
            </a:r>
            <a:r>
              <a:rPr lang="zh-CN" altLang="zh-CN" sz="2000" dirty="0">
                <a:solidFill>
                  <a:srgbClr val="595959"/>
                </a:solidFill>
                <a:latin typeface="微软雅黑" panose="020B0503020204020204" pitchFamily="34" charset="-122"/>
                <a:ea typeface="微软雅黑" panose="020B0503020204020204" pitchFamily="34" charset="-122"/>
                <a:cs typeface="+mn-ea"/>
              </a:rPr>
              <a:t>，是用于实现赋值、比较和执行算术运算等功能的符号。</a:t>
            </a:r>
            <a:r>
              <a:rPr lang="en-US" altLang="zh-CN" sz="2000" dirty="0">
                <a:solidFill>
                  <a:srgbClr val="595959"/>
                </a:solidFill>
                <a:latin typeface="微软雅黑" panose="020B0503020204020204" pitchFamily="34" charset="-122"/>
                <a:ea typeface="微软雅黑" panose="020B0503020204020204" pitchFamily="34" charset="-122"/>
                <a:cs typeface="+mn-ea"/>
              </a:rPr>
              <a:t>JavaScript</a:t>
            </a:r>
            <a:r>
              <a:rPr lang="zh-CN" altLang="zh-CN" sz="2000" dirty="0">
                <a:solidFill>
                  <a:srgbClr val="595959"/>
                </a:solidFill>
                <a:latin typeface="微软雅黑" panose="020B0503020204020204" pitchFamily="34" charset="-122"/>
                <a:ea typeface="微软雅黑" panose="020B0503020204020204" pitchFamily="34" charset="-122"/>
                <a:cs typeface="+mn-ea"/>
              </a:rPr>
              <a:t>中的运算符主要包括</a:t>
            </a:r>
            <a:r>
              <a:rPr lang="zh-CN" altLang="zh-CN" sz="2000" dirty="0">
                <a:solidFill>
                  <a:srgbClr val="1369B2"/>
                </a:solidFill>
                <a:latin typeface="微软雅黑" panose="020B0503020204020204" pitchFamily="34" charset="-122"/>
                <a:ea typeface="微软雅黑" panose="020B0503020204020204" pitchFamily="34" charset="-122"/>
                <a:cs typeface="+mn-ea"/>
              </a:rPr>
              <a:t>算术运算符、比较运算符、赋值运算符、逻辑运算符</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条件运算符</a:t>
            </a:r>
            <a:r>
              <a:rPr lang="en-US" altLang="zh-CN" sz="2000" dirty="0">
                <a:solidFill>
                  <a:srgbClr val="595959"/>
                </a:solidFill>
                <a:latin typeface="微软雅黑" panose="020B0503020204020204" pitchFamily="34" charset="-122"/>
                <a:ea typeface="微软雅黑" panose="020B0503020204020204" pitchFamily="34" charset="-122"/>
                <a:cs typeface="+mn-ea"/>
              </a:rPr>
              <a:t>5</a:t>
            </a:r>
            <a:r>
              <a:rPr lang="zh-CN" altLang="zh-CN" sz="2000" dirty="0">
                <a:solidFill>
                  <a:srgbClr val="595959"/>
                </a:solidFill>
                <a:latin typeface="微软雅黑" panose="020B0503020204020204" pitchFamily="34" charset="-122"/>
                <a:ea typeface="微软雅黑" panose="020B0503020204020204" pitchFamily="34" charset="-122"/>
                <a:cs typeface="+mn-ea"/>
              </a:rPr>
              <a:t>种</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矩形 93"/>
          <p:cNvSpPr/>
          <p:nvPr/>
        </p:nvSpPr>
        <p:spPr>
          <a:xfrm>
            <a:off x="1148656" y="27097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661961" y="41978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053530"/>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18653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算术运算符</a:t>
            </a:r>
          </a:p>
        </p:txBody>
      </p:sp>
      <p:graphicFrame>
        <p:nvGraphicFramePr>
          <p:cNvPr id="10" name="表格 9"/>
          <p:cNvGraphicFramePr>
            <a:graphicFrameLocks noGrp="1"/>
          </p:cNvGraphicFramePr>
          <p:nvPr/>
        </p:nvGraphicFramePr>
        <p:xfrm>
          <a:off x="1362720" y="1980636"/>
          <a:ext cx="9845054" cy="4257470"/>
        </p:xfrm>
        <a:graphic>
          <a:graphicData uri="http://schemas.openxmlformats.org/drawingml/2006/table">
            <a:tbl>
              <a:tblPr>
                <a:tableStyleId>{7DF18680-E054-41AD-8BC1-D1AEF772440D}</a:tableStyleId>
              </a:tblPr>
              <a:tblGrid>
                <a:gridCol w="1431562">
                  <a:extLst>
                    <a:ext uri="{9D8B030D-6E8A-4147-A177-3AD203B41FA5}">
                      <a16:colId xmlns:a16="http://schemas.microsoft.com/office/drawing/2014/main" val="20000"/>
                    </a:ext>
                  </a:extLst>
                </a:gridCol>
                <a:gridCol w="5893212">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tblGrid>
              <a:tr h="608210">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算术运算符</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算术运算符</a:t>
                      </a:r>
                    </a:p>
                  </a:txBody>
                  <a:tcPr marL="68580" marR="68580" marT="0" marB="0" anchor="ctr">
                    <a:solidFill>
                      <a:srgbClr val="F2F2F2"/>
                    </a:solidFill>
                  </a:tcPr>
                </a:tc>
                <a:extLst>
                  <a:ext uri="{0D108BD9-81ED-4DB2-BD59-A6C34878D82A}">
                    <a16:rowId xmlns:a16="http://schemas.microsoft.com/office/drawing/2014/main" val="10000"/>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加运算符，实现加法运算</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减运算符，实现减法运算</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2"/>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乘运算符，实现乘法运算</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除运算符，实现除法运算</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4"/>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自增运算符，该运算符有</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在使用</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之后，使</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的值加</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和</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（在使用</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之前，先使</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的值加</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）两种使用方式</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5"/>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自减运算符，该运算符有</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在使用</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之后，使</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的值减</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和</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（在使用</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之前，先使</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的值减</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）两种使用方式</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053530"/>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18653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比较运算符</a:t>
            </a:r>
          </a:p>
        </p:txBody>
      </p:sp>
      <p:graphicFrame>
        <p:nvGraphicFramePr>
          <p:cNvPr id="10" name="表格 9"/>
          <p:cNvGraphicFramePr>
            <a:graphicFrameLocks noGrp="1"/>
          </p:cNvGraphicFramePr>
          <p:nvPr>
            <p:extLst>
              <p:ext uri="{D42A27DB-BD31-4B8C-83A1-F6EECF244321}">
                <p14:modId xmlns:p14="http://schemas.microsoft.com/office/powerpoint/2010/main" val="2911354006"/>
              </p:ext>
            </p:extLst>
          </p:nvPr>
        </p:nvGraphicFramePr>
        <p:xfrm>
          <a:off x="1362720" y="1980636"/>
          <a:ext cx="9845054" cy="4257470"/>
        </p:xfrm>
        <a:graphic>
          <a:graphicData uri="http://schemas.openxmlformats.org/drawingml/2006/table">
            <a:tbl>
              <a:tblPr>
                <a:tableStyleId>{7DF18680-E054-41AD-8BC1-D1AEF772440D}</a:tableStyleId>
              </a:tblPr>
              <a:tblGrid>
                <a:gridCol w="1492126">
                  <a:extLst>
                    <a:ext uri="{9D8B030D-6E8A-4147-A177-3AD203B41FA5}">
                      <a16:colId xmlns:a16="http://schemas.microsoft.com/office/drawing/2014/main" val="20000"/>
                    </a:ext>
                  </a:extLst>
                </a:gridCol>
                <a:gridCol w="504056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608210">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比较运算符</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示例</a:t>
                      </a:r>
                    </a:p>
                  </a:txBody>
                  <a:tcPr marL="68580" marR="68580" marT="0" marB="0">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结果</a:t>
                      </a:r>
                    </a:p>
                  </a:txBody>
                  <a:tcPr marL="68580" marR="68580" marT="0" marB="0">
                    <a:solidFill>
                      <a:srgbClr val="F2F2F2"/>
                    </a:solidFill>
                  </a:tcPr>
                </a:tc>
                <a:extLst>
                  <a:ext uri="{0D108BD9-81ED-4DB2-BD59-A6C34878D82A}">
                    <a16:rowId xmlns:a16="http://schemas.microsoft.com/office/drawing/2014/main" val="10000"/>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小于</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5&gt;5</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大于</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5&lt;5</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2"/>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小于等于</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5&gt;=5</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大于等于</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5&lt;=5</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4"/>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等于。</a:t>
                      </a:r>
                      <a:r>
                        <a:rPr lang="zh-CN" sz="1600" b="0" kern="100" dirty="0">
                          <a:solidFill>
                            <a:srgbClr val="595959"/>
                          </a:solidFill>
                          <a:effectLst/>
                          <a:highlight>
                            <a:srgbClr val="FFFF00"/>
                          </a:highlight>
                          <a:latin typeface="微软雅黑" panose="020B0503020204020204" pitchFamily="34" charset="-122"/>
                          <a:ea typeface="微软雅黑" panose="020B0503020204020204" pitchFamily="34" charset="-122"/>
                          <a:cs typeface="+mn-cs"/>
                        </a:rPr>
                        <a:t>只根据表面值进行判断，不涉及数据类型</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5==4</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5"/>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不等于。只根据表面值进行判断，不涉及数据类型。</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5!=4</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251511"/>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384513"/>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逻辑运算符</a:t>
            </a:r>
          </a:p>
        </p:txBody>
      </p:sp>
      <p:graphicFrame>
        <p:nvGraphicFramePr>
          <p:cNvPr id="10" name="表格 9"/>
          <p:cNvGraphicFramePr>
            <a:graphicFrameLocks noGrp="1"/>
          </p:cNvGraphicFramePr>
          <p:nvPr/>
        </p:nvGraphicFramePr>
        <p:xfrm>
          <a:off x="1702718" y="2853730"/>
          <a:ext cx="8908950" cy="2504848"/>
        </p:xfrm>
        <a:graphic>
          <a:graphicData uri="http://schemas.openxmlformats.org/drawingml/2006/table">
            <a:tbl>
              <a:tblPr>
                <a:tableStyleId>{7DF18680-E054-41AD-8BC1-D1AEF772440D}</a:tableStyleId>
              </a:tblPr>
              <a:tblGrid>
                <a:gridCol w="2034887">
                  <a:extLst>
                    <a:ext uri="{9D8B030D-6E8A-4147-A177-3AD203B41FA5}">
                      <a16:colId xmlns:a16="http://schemas.microsoft.com/office/drawing/2014/main" val="20000"/>
                    </a:ext>
                  </a:extLst>
                </a:gridCol>
                <a:gridCol w="6874063">
                  <a:extLst>
                    <a:ext uri="{9D8B030D-6E8A-4147-A177-3AD203B41FA5}">
                      <a16:colId xmlns:a16="http://schemas.microsoft.com/office/drawing/2014/main" val="20001"/>
                    </a:ext>
                  </a:extLst>
                </a:gridCol>
              </a:tblGrid>
              <a:tr h="626212">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逻辑运算符</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p>
                  </a:txBody>
                  <a:tcPr marL="68580" marR="68580" marT="0" marB="0" anchor="ctr">
                    <a:solidFill>
                      <a:srgbClr val="F2F2F2"/>
                    </a:solidFill>
                  </a:tcPr>
                </a:tc>
                <a:extLst>
                  <a:ext uri="{0D108BD9-81ED-4DB2-BD59-A6C34878D82A}">
                    <a16:rowId xmlns:a16="http://schemas.microsoft.com/office/drawing/2014/main" val="10000"/>
                  </a:ext>
                </a:extLst>
              </a:tr>
              <a:tr h="6262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&amp;&amp;</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逻辑与，只有当两个操作数</a:t>
                      </a:r>
                      <a:r>
                        <a:rPr lang="en-US" sz="1600" b="0" kern="100">
                          <a:solidFill>
                            <a:srgbClr val="595959"/>
                          </a:solidFill>
                          <a:effectLst/>
                          <a:latin typeface="微软雅黑" panose="020B0503020204020204" pitchFamily="34" charset="-122"/>
                          <a:ea typeface="微软雅黑" panose="020B0503020204020204" pitchFamily="34" charset="-122"/>
                          <a:cs typeface="+mn-cs"/>
                        </a:rPr>
                        <a:t>a</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b</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的值都为</a:t>
                      </a: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时，</a:t>
                      </a:r>
                      <a:r>
                        <a:rPr lang="en-US" sz="1600" b="0" kern="100">
                          <a:solidFill>
                            <a:srgbClr val="595959"/>
                          </a:solidFill>
                          <a:effectLst/>
                          <a:latin typeface="微软雅黑" panose="020B0503020204020204" pitchFamily="34" charset="-122"/>
                          <a:ea typeface="微软雅黑" panose="020B0503020204020204" pitchFamily="34" charset="-122"/>
                          <a:cs typeface="+mn-cs"/>
                        </a:rPr>
                        <a:t>a&amp;&amp;b</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的值才为</a:t>
                      </a: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；否则为</a:t>
                      </a: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6262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逻辑或，只有当两个操作数</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的值都为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时，</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的值才为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；否则为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2"/>
                  </a:ext>
                </a:extLst>
              </a:tr>
              <a:tr h="6262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逻辑非，</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a:off x="1198880" y="2625117"/>
            <a:ext cx="9794240" cy="16687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9" name="TextBox 58"/>
          <p:cNvSpPr txBox="1"/>
          <p:nvPr/>
        </p:nvSpPr>
        <p:spPr>
          <a:xfrm>
            <a:off x="1481734" y="2879279"/>
            <a:ext cx="9293991" cy="1064522"/>
          </a:xfrm>
          <a:prstGeom prst="rect">
            <a:avLst/>
          </a:prstGeom>
          <a:noFill/>
        </p:spPr>
        <p:txBody>
          <a:bodyPr wrap="square" lIns="0" tIns="0" rIns="0" bIns="0"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标签位于</a:t>
            </a:r>
            <a:r>
              <a:rPr lang="en-US" altLang="zh-CN" sz="1600" dirty="0">
                <a:solidFill>
                  <a:srgbClr val="595959"/>
                </a:solidFill>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latin typeface="微软雅黑" panose="020B0503020204020204" pitchFamily="34" charset="-122"/>
                <a:ea typeface="微软雅黑" panose="020B0503020204020204" pitchFamily="34" charset="-122"/>
                <a:cs typeface="+mn-ea"/>
              </a:rPr>
              <a:t>声明之后，被称为</a:t>
            </a:r>
            <a:r>
              <a:rPr lang="zh-CN" altLang="zh-CN" sz="1600" dirty="0">
                <a:solidFill>
                  <a:srgbClr val="1369B2"/>
                </a:solidFill>
                <a:highlight>
                  <a:srgbClr val="FFFF00"/>
                </a:highlight>
                <a:latin typeface="微软雅黑" panose="020B0503020204020204" pitchFamily="34" charset="-122"/>
                <a:ea typeface="微软雅黑" panose="020B0503020204020204" pitchFamily="34" charset="-122"/>
                <a:cs typeface="+mn-ea"/>
              </a:rPr>
              <a:t>根标签</a:t>
            </a:r>
            <a:r>
              <a:rPr lang="zh-CN" altLang="zh-CN" sz="1600" dirty="0">
                <a:solidFill>
                  <a:srgbClr val="595959"/>
                </a:solidFill>
                <a:latin typeface="微软雅黑" panose="020B0503020204020204" pitchFamily="34" charset="-122"/>
                <a:ea typeface="微软雅黑" panose="020B0503020204020204" pitchFamily="34" charset="-122"/>
                <a:cs typeface="+mn-ea"/>
              </a:rPr>
              <a:t>。根标签主要用于告知浏览器该文档是一个</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文档。其中，</a:t>
            </a:r>
            <a:r>
              <a:rPr lang="en-US" altLang="zh-CN" sz="1600" dirty="0">
                <a:solidFill>
                  <a:srgbClr val="1369B2"/>
                </a:solidFill>
                <a:latin typeface="微软雅黑" panose="020B0503020204020204" pitchFamily="34" charset="-122"/>
                <a:ea typeface="微软雅黑" panose="020B0503020204020204" pitchFamily="34" charset="-122"/>
                <a:cs typeface="+mn-ea"/>
              </a:rPr>
              <a:t>&lt;html&gt;</a:t>
            </a:r>
            <a:r>
              <a:rPr lang="zh-CN" altLang="zh-CN" sz="1600" dirty="0">
                <a:solidFill>
                  <a:srgbClr val="1369B2"/>
                </a:solidFill>
                <a:latin typeface="微软雅黑" panose="020B0503020204020204" pitchFamily="34" charset="-122"/>
                <a:ea typeface="微软雅黑" panose="020B0503020204020204" pitchFamily="34" charset="-122"/>
                <a:cs typeface="+mn-ea"/>
              </a:rPr>
              <a:t>标签</a:t>
            </a:r>
            <a:r>
              <a:rPr lang="zh-CN" altLang="zh-CN" sz="1600" dirty="0">
                <a:solidFill>
                  <a:srgbClr val="595959"/>
                </a:solidFill>
                <a:latin typeface="微软雅黑" panose="020B0503020204020204" pitchFamily="34" charset="-122"/>
                <a:ea typeface="微软雅黑" panose="020B0503020204020204" pitchFamily="34" charset="-122"/>
                <a:cs typeface="+mn-ea"/>
              </a:rPr>
              <a:t>标志着</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文档的</a:t>
            </a:r>
            <a:r>
              <a:rPr lang="zh-CN" altLang="zh-CN" sz="1600" dirty="0">
                <a:solidFill>
                  <a:srgbClr val="1369B2"/>
                </a:solidFill>
                <a:latin typeface="微软雅黑" panose="020B0503020204020204" pitchFamily="34" charset="-122"/>
                <a:ea typeface="微软雅黑" panose="020B0503020204020204" pitchFamily="34" charset="-122"/>
                <a:cs typeface="+mn-ea"/>
              </a:rPr>
              <a:t>开始</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1369B2"/>
                </a:solidFill>
                <a:latin typeface="微软雅黑" panose="020B0503020204020204" pitchFamily="34" charset="-122"/>
                <a:ea typeface="微软雅黑" panose="020B0503020204020204" pitchFamily="34" charset="-122"/>
                <a:cs typeface="+mn-ea"/>
              </a:rPr>
              <a:t>&lt;/html&gt;</a:t>
            </a:r>
            <a:r>
              <a:rPr lang="zh-CN" altLang="zh-CN" sz="1600" dirty="0">
                <a:solidFill>
                  <a:srgbClr val="1369B2"/>
                </a:solidFill>
                <a:latin typeface="微软雅黑" panose="020B0503020204020204" pitchFamily="34" charset="-122"/>
                <a:ea typeface="微软雅黑" panose="020B0503020204020204" pitchFamily="34" charset="-122"/>
                <a:cs typeface="+mn-ea"/>
              </a:rPr>
              <a:t>标签</a:t>
            </a:r>
            <a:r>
              <a:rPr lang="zh-CN" altLang="zh-CN" sz="1600" dirty="0">
                <a:solidFill>
                  <a:srgbClr val="595959"/>
                </a:solidFill>
                <a:latin typeface="微软雅黑" panose="020B0503020204020204" pitchFamily="34" charset="-122"/>
                <a:ea typeface="微软雅黑" panose="020B0503020204020204" pitchFamily="34" charset="-122"/>
                <a:cs typeface="+mn-ea"/>
              </a:rPr>
              <a:t>则标志着</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文档的</a:t>
            </a:r>
            <a:r>
              <a:rPr lang="zh-CN" altLang="zh-CN" sz="1600" dirty="0">
                <a:solidFill>
                  <a:srgbClr val="1369B2"/>
                </a:solidFill>
                <a:latin typeface="微软雅黑" panose="020B0503020204020204" pitchFamily="34" charset="-122"/>
                <a:ea typeface="微软雅黑" panose="020B0503020204020204" pitchFamily="34" charset="-122"/>
                <a:cs typeface="+mn-ea"/>
              </a:rPr>
              <a:t>结束</a:t>
            </a:r>
            <a:r>
              <a:rPr lang="zh-CN" altLang="zh-CN" sz="1600" dirty="0">
                <a:solidFill>
                  <a:srgbClr val="595959"/>
                </a:solidFill>
                <a:latin typeface="微软雅黑" panose="020B0503020204020204" pitchFamily="34" charset="-122"/>
                <a:ea typeface="微软雅黑" panose="020B0503020204020204" pitchFamily="34" charset="-122"/>
                <a:cs typeface="+mn-ea"/>
              </a:rPr>
              <a:t>，它们之间是文档的</a:t>
            </a:r>
            <a:r>
              <a:rPr lang="zh-CN" altLang="zh-CN" sz="1600" dirty="0">
                <a:solidFill>
                  <a:srgbClr val="1369B2"/>
                </a:solidFill>
                <a:latin typeface="微软雅黑" panose="020B0503020204020204" pitchFamily="34" charset="-122"/>
                <a:ea typeface="微软雅黑" panose="020B0503020204020204" pitchFamily="34" charset="-122"/>
                <a:cs typeface="+mn-ea"/>
              </a:rPr>
              <a:t>头部</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zh-CN" altLang="zh-CN" sz="1600" dirty="0">
                <a:solidFill>
                  <a:srgbClr val="1369B2"/>
                </a:solidFill>
                <a:latin typeface="微软雅黑" panose="020B0503020204020204" pitchFamily="34" charset="-122"/>
                <a:ea typeface="微软雅黑" panose="020B0503020204020204" pitchFamily="34" charset="-122"/>
                <a:cs typeface="+mn-ea"/>
              </a:rPr>
              <a:t>主体</a:t>
            </a:r>
            <a:r>
              <a:rPr lang="zh-CN" altLang="zh-CN" sz="1600" dirty="0">
                <a:solidFill>
                  <a:srgbClr val="595959"/>
                </a:solidFill>
                <a:latin typeface="微软雅黑" panose="020B0503020204020204" pitchFamily="34" charset="-122"/>
                <a:ea typeface="微软雅黑" panose="020B0503020204020204" pitchFamily="34" charset="-122"/>
                <a:cs typeface="+mn-ea"/>
              </a:rPr>
              <a:t>内容。</a:t>
            </a:r>
          </a:p>
        </p:txBody>
      </p:sp>
      <p:sp>
        <p:nvSpPr>
          <p:cNvPr id="60" name="矩形 93"/>
          <p:cNvSpPr/>
          <p:nvPr/>
        </p:nvSpPr>
        <p:spPr>
          <a:xfrm>
            <a:off x="1148656" y="25656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1" name="矩形 93"/>
          <p:cNvSpPr/>
          <p:nvPr/>
        </p:nvSpPr>
        <p:spPr>
          <a:xfrm rot="10800000">
            <a:off x="10661961" y="39818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198662" y="1200348"/>
            <a:ext cx="164339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&lt;html&gt;</a:t>
            </a:r>
            <a:r>
              <a:rPr lang="zh-CN" altLang="en-US" sz="2000" dirty="0">
                <a:solidFill>
                  <a:srgbClr val="1369B2"/>
                </a:solidFill>
                <a:latin typeface="微软雅黑" panose="020B0503020204020204" pitchFamily="34" charset="-122"/>
                <a:ea typeface="微软雅黑" panose="020B0503020204020204" pitchFamily="34" charset="-122"/>
              </a:rPr>
              <a:t>标签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125538"/>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258540"/>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赋值运算符</a:t>
            </a:r>
          </a:p>
        </p:txBody>
      </p:sp>
      <p:graphicFrame>
        <p:nvGraphicFramePr>
          <p:cNvPr id="10" name="表格 9"/>
          <p:cNvGraphicFramePr>
            <a:graphicFrameLocks noGrp="1"/>
          </p:cNvGraphicFramePr>
          <p:nvPr/>
        </p:nvGraphicFramePr>
        <p:xfrm>
          <a:off x="1650752" y="2133650"/>
          <a:ext cx="8908950" cy="4032448"/>
        </p:xfrm>
        <a:graphic>
          <a:graphicData uri="http://schemas.openxmlformats.org/drawingml/2006/table">
            <a:tbl>
              <a:tblPr>
                <a:tableStyleId>{7DF18680-E054-41AD-8BC1-D1AEF772440D}</a:tableStyleId>
              </a:tblPr>
              <a:tblGrid>
                <a:gridCol w="2034887">
                  <a:extLst>
                    <a:ext uri="{9D8B030D-6E8A-4147-A177-3AD203B41FA5}">
                      <a16:colId xmlns:a16="http://schemas.microsoft.com/office/drawing/2014/main" val="20000"/>
                    </a:ext>
                  </a:extLst>
                </a:gridCol>
                <a:gridCol w="6874063">
                  <a:extLst>
                    <a:ext uri="{9D8B030D-6E8A-4147-A177-3AD203B41FA5}">
                      <a16:colId xmlns:a16="http://schemas.microsoft.com/office/drawing/2014/main" val="20001"/>
                    </a:ext>
                  </a:extLst>
                </a:gridCol>
              </a:tblGrid>
              <a:tr h="576064">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赋值运算符</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p>
                  </a:txBody>
                  <a:tcPr marL="68580" marR="68580" marT="0" marB="0" anchor="ctr">
                    <a:solidFill>
                      <a:srgbClr val="F2F2F2"/>
                    </a:solidFill>
                  </a:tcPr>
                </a:tc>
                <a:extLst>
                  <a:ext uri="{0D108BD9-81ED-4DB2-BD59-A6C34878D82A}">
                    <a16:rowId xmlns:a16="http://schemas.microsoft.com/office/drawing/2014/main" val="10000"/>
                  </a:ext>
                </a:extLst>
              </a:tr>
              <a:tr h="576064">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实现赋值运算，例如，</a:t>
                      </a:r>
                      <a:r>
                        <a:rPr lang="en-US" sz="1600" b="0" kern="100">
                          <a:solidFill>
                            <a:srgbClr val="595959"/>
                          </a:solidFill>
                          <a:effectLst/>
                          <a:latin typeface="微软雅黑" panose="020B0503020204020204" pitchFamily="34" charset="-122"/>
                          <a:ea typeface="微软雅黑" panose="020B0503020204020204" pitchFamily="34" charset="-122"/>
                          <a:cs typeface="+mn-cs"/>
                        </a:rPr>
                        <a:t>username=”name”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576064">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实现加等于运算，例如，</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，相当于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a=a+b</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2"/>
                  </a:ext>
                </a:extLst>
              </a:tr>
              <a:tr h="576064">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实现减等于运算，例如，</a:t>
                      </a:r>
                      <a:r>
                        <a:rPr lang="en-US" sz="1600" b="0" kern="100">
                          <a:solidFill>
                            <a:srgbClr val="595959"/>
                          </a:solidFill>
                          <a:effectLst/>
                          <a:latin typeface="微软雅黑" panose="020B0503020204020204" pitchFamily="34" charset="-122"/>
                          <a:ea typeface="微软雅黑" panose="020B0503020204020204" pitchFamily="34" charset="-122"/>
                          <a:cs typeface="+mn-cs"/>
                        </a:rPr>
                        <a:t>a-=b</a:t>
                      </a:r>
                      <a:r>
                        <a:rPr lang="zh-CN" sz="1600" b="0" kern="100">
                          <a:solidFill>
                            <a:srgbClr val="595959"/>
                          </a:solidFill>
                          <a:effectLst/>
                          <a:latin typeface="微软雅黑" panose="020B0503020204020204" pitchFamily="34" charset="-122"/>
                          <a:ea typeface="微软雅黑" panose="020B0503020204020204" pitchFamily="34" charset="-122"/>
                          <a:cs typeface="+mn-cs"/>
                        </a:rPr>
                        <a:t>，相当于</a:t>
                      </a:r>
                      <a:r>
                        <a:rPr lang="en-US" sz="1600" b="0" kern="100">
                          <a:solidFill>
                            <a:srgbClr val="595959"/>
                          </a:solidFill>
                          <a:effectLst/>
                          <a:latin typeface="微软雅黑" panose="020B0503020204020204" pitchFamily="34" charset="-122"/>
                          <a:ea typeface="微软雅黑" panose="020B0503020204020204" pitchFamily="34" charset="-122"/>
                          <a:cs typeface="+mn-cs"/>
                        </a:rPr>
                        <a:t>a=a-b</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r h="576064">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实现乘等于运行，例如，</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，相当于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a=a*b</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4"/>
                  </a:ext>
                </a:extLst>
              </a:tr>
              <a:tr h="576064">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实现除等于运算，例如，</a:t>
                      </a:r>
                      <a:r>
                        <a:rPr lang="en-US" sz="1600" b="0" kern="100">
                          <a:solidFill>
                            <a:srgbClr val="595959"/>
                          </a:solidFill>
                          <a:effectLst/>
                          <a:latin typeface="微软雅黑" panose="020B0503020204020204" pitchFamily="34" charset="-122"/>
                          <a:ea typeface="微软雅黑" panose="020B0503020204020204" pitchFamily="34" charset="-122"/>
                          <a:cs typeface="+mn-cs"/>
                        </a:rPr>
                        <a:t>a/=b</a:t>
                      </a:r>
                      <a:r>
                        <a:rPr lang="zh-CN" sz="1600" b="0" kern="100">
                          <a:solidFill>
                            <a:srgbClr val="595959"/>
                          </a:solidFill>
                          <a:effectLst/>
                          <a:latin typeface="微软雅黑" panose="020B0503020204020204" pitchFamily="34" charset="-122"/>
                          <a:ea typeface="微软雅黑" panose="020B0503020204020204" pitchFamily="34" charset="-122"/>
                          <a:cs typeface="+mn-cs"/>
                        </a:rPr>
                        <a:t>，相当于</a:t>
                      </a:r>
                      <a:r>
                        <a:rPr lang="en-US" sz="1600" b="0" kern="100">
                          <a:solidFill>
                            <a:srgbClr val="595959"/>
                          </a:solidFill>
                          <a:effectLst/>
                          <a:latin typeface="微软雅黑" panose="020B0503020204020204" pitchFamily="34" charset="-122"/>
                          <a:ea typeface="微软雅黑" panose="020B0503020204020204" pitchFamily="34" charset="-122"/>
                          <a:cs typeface="+mn-cs"/>
                        </a:rPr>
                        <a:t>a=a/b</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5"/>
                  </a:ext>
                </a:extLst>
              </a:tr>
              <a:tr h="576064">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实现模等于运算，例如，</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，相当于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a=a%b</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125538"/>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258540"/>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三元运算符</a:t>
            </a:r>
          </a:p>
        </p:txBody>
      </p:sp>
      <p:sp>
        <p:nvSpPr>
          <p:cNvPr id="6" name="TextBox 5"/>
          <p:cNvSpPr txBox="1"/>
          <p:nvPr/>
        </p:nvSpPr>
        <p:spPr>
          <a:xfrm>
            <a:off x="1198662" y="2072400"/>
            <a:ext cx="10312848" cy="415290"/>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三元运算符</a:t>
            </a:r>
            <a:r>
              <a:rPr lang="zh-CN" sz="2000" dirty="0">
                <a:solidFill>
                  <a:srgbClr val="595959"/>
                </a:solidFill>
                <a:latin typeface="微软雅黑" panose="020B0503020204020204" pitchFamily="34" charset="-122"/>
                <a:ea typeface="微软雅黑" panose="020B0503020204020204" pitchFamily="34" charset="-122"/>
                <a:cs typeface="+mn-ea"/>
              </a:rPr>
              <a:t>又叫三目运算符</a:t>
            </a:r>
            <a:r>
              <a:rPr lang="zh-CN" altLang="zh-CN" sz="2000" dirty="0">
                <a:solidFill>
                  <a:srgbClr val="595959"/>
                </a:solidFill>
                <a:latin typeface="微软雅黑" panose="020B0503020204020204" pitchFamily="34" charset="-122"/>
                <a:ea typeface="微软雅黑" panose="020B0503020204020204" pitchFamily="34" charset="-122"/>
                <a:cs typeface="+mn-ea"/>
              </a:rPr>
              <a:t>。三元运算符语法格式如下。</a:t>
            </a:r>
          </a:p>
        </p:txBody>
      </p:sp>
      <p:pic>
        <p:nvPicPr>
          <p:cNvPr id="7" name="图片 6"/>
          <p:cNvPicPr>
            <a:picLocks noChangeAspect="1"/>
          </p:cNvPicPr>
          <p:nvPr/>
        </p:nvPicPr>
        <p:blipFill>
          <a:blip r:embed="rId4"/>
          <a:stretch>
            <a:fillRect/>
          </a:stretch>
        </p:blipFill>
        <p:spPr>
          <a:xfrm>
            <a:off x="3076488" y="2814692"/>
            <a:ext cx="5184576" cy="831126"/>
          </a:xfrm>
          <a:prstGeom prst="rect">
            <a:avLst/>
          </a:prstGeom>
        </p:spPr>
      </p:pic>
      <p:sp>
        <p:nvSpPr>
          <p:cNvPr id="8" name="矩形 7"/>
          <p:cNvSpPr/>
          <p:nvPr/>
        </p:nvSpPr>
        <p:spPr>
          <a:xfrm>
            <a:off x="3718942" y="3030200"/>
            <a:ext cx="4187836" cy="400110"/>
          </a:xfrm>
          <a:prstGeom prst="rect">
            <a:avLst/>
          </a:prstGeom>
        </p:spPr>
        <p:txBody>
          <a:bodyPr wrap="square">
            <a:spAutoFit/>
          </a:bodyPr>
          <a:lstStyle/>
          <a:p>
            <a:pPr algn="l">
              <a:buClrTx/>
              <a:buSzTx/>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条件表达式？表达式1：表达式2</a:t>
            </a:r>
          </a:p>
        </p:txBody>
      </p:sp>
      <p:sp>
        <p:nvSpPr>
          <p:cNvPr id="9" name="TextBox 8"/>
          <p:cNvSpPr txBox="1"/>
          <p:nvPr/>
        </p:nvSpPr>
        <p:spPr>
          <a:xfrm>
            <a:off x="1198662" y="4164150"/>
            <a:ext cx="10312848" cy="415498"/>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如果条件表达式的值为</a:t>
            </a:r>
            <a:r>
              <a:rPr lang="en-US" altLang="zh-CN" sz="2000" dirty="0">
                <a:solidFill>
                  <a:srgbClr val="595959"/>
                </a:solidFill>
                <a:latin typeface="微软雅黑" panose="020B0503020204020204" pitchFamily="34" charset="-122"/>
                <a:ea typeface="微软雅黑" panose="020B0503020204020204" pitchFamily="34" charset="-122"/>
                <a:cs typeface="+mn-ea"/>
              </a:rPr>
              <a:t>true</a:t>
            </a:r>
            <a:r>
              <a:rPr lang="zh-CN" altLang="zh-CN" sz="2000" dirty="0">
                <a:solidFill>
                  <a:srgbClr val="595959"/>
                </a:solidFill>
                <a:latin typeface="微软雅黑" panose="020B0503020204020204" pitchFamily="34" charset="-122"/>
                <a:ea typeface="微软雅黑" panose="020B0503020204020204" pitchFamily="34" charset="-122"/>
                <a:cs typeface="+mn-ea"/>
              </a:rPr>
              <a:t>，则整个表达式的结果为“表达式</a:t>
            </a:r>
            <a:r>
              <a:rPr lang="en-US" altLang="zh-CN" sz="2000" dirty="0">
                <a:solidFill>
                  <a:srgbClr val="595959"/>
                </a:solidFill>
                <a:latin typeface="微软雅黑" panose="020B0503020204020204" pitchFamily="34" charset="-122"/>
                <a:ea typeface="微软雅黑" panose="020B0503020204020204" pitchFamily="34" charset="-122"/>
                <a:cs typeface="+mn-ea"/>
              </a:rPr>
              <a:t>1</a:t>
            </a:r>
            <a:r>
              <a:rPr lang="zh-CN" altLang="zh-CN" sz="2000" dirty="0">
                <a:solidFill>
                  <a:srgbClr val="595959"/>
                </a:solidFill>
                <a:latin typeface="微软雅黑" panose="020B0503020204020204" pitchFamily="34" charset="-122"/>
                <a:ea typeface="微软雅黑" panose="020B0503020204020204" pitchFamily="34" charset="-122"/>
                <a:cs typeface="+mn-ea"/>
              </a:rPr>
              <a:t>”，否则为“表达式</a:t>
            </a:r>
            <a:r>
              <a:rPr lang="en-US" altLang="zh-CN" sz="2000" dirty="0">
                <a:solidFill>
                  <a:srgbClr val="595959"/>
                </a:solidFill>
                <a:latin typeface="微软雅黑" panose="020B0503020204020204" pitchFamily="34" charset="-122"/>
                <a:ea typeface="微软雅黑" panose="020B0503020204020204" pitchFamily="34" charset="-122"/>
                <a:cs typeface="+mn-ea"/>
              </a:rPr>
              <a:t>2</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918650" y="2349674"/>
            <a:ext cx="5120772" cy="1519044"/>
          </a:xfrm>
          <a:prstGeom prst="rect">
            <a:avLst/>
          </a:prstGeom>
        </p:spPr>
      </p:pic>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68792"/>
            <a:ext cx="7937288" cy="504818"/>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三元运算符示例代码如下：</a:t>
            </a:r>
            <a:endParaRPr lang="en-US" altLang="zh-CN" sz="2000" dirty="0">
              <a:solidFill>
                <a:srgbClr val="595959"/>
              </a:solidFill>
            </a:endParaRPr>
          </a:p>
        </p:txBody>
      </p:sp>
      <p:sp>
        <p:nvSpPr>
          <p:cNvPr id="2" name="矩形 1"/>
          <p:cNvSpPr/>
          <p:nvPr/>
        </p:nvSpPr>
        <p:spPr>
          <a:xfrm>
            <a:off x="3339326" y="2417520"/>
            <a:ext cx="3899804" cy="1568450"/>
          </a:xfrm>
          <a:prstGeom prst="rect">
            <a:avLst/>
          </a:prstGeom>
        </p:spPr>
        <p:txBody>
          <a:bodyPr wrap="square">
            <a:spAutoFit/>
          </a:bodyPr>
          <a:lstStyle/>
          <a:p>
            <a:pPr algn="l">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&lt;script type="text/javascript"&gt;  </a:t>
            </a:r>
          </a:p>
          <a:p>
            <a:pPr algn="l">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var a=5;  </a:t>
            </a:r>
          </a:p>
          <a:p>
            <a:pPr algn="l">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var b=5; </a:t>
            </a:r>
          </a:p>
          <a:p>
            <a:pPr algn="l">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alert((a==b)?true:false);   </a:t>
            </a:r>
          </a:p>
          <a:p>
            <a:pPr algn="l">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&lt;/script&gt; </a:t>
            </a:r>
          </a:p>
          <a:p>
            <a:endParaRPr lang="zh-CN" altLang="zh-CN" sz="1600" dirty="0"/>
          </a:p>
        </p:txBody>
      </p:sp>
      <p:sp>
        <p:nvSpPr>
          <p:cNvPr id="8" name="TextBox 7"/>
          <p:cNvSpPr txBox="1"/>
          <p:nvPr/>
        </p:nvSpPr>
        <p:spPr>
          <a:xfrm>
            <a:off x="1198662" y="4238432"/>
            <a:ext cx="10312848" cy="1246495"/>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在上述</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代码中，由于声明的变量</a:t>
            </a:r>
            <a:r>
              <a:rPr lang="en-US" altLang="zh-CN" sz="1800" dirty="0">
                <a:solidFill>
                  <a:srgbClr val="595959"/>
                </a:solidFill>
                <a:latin typeface="微软雅黑" panose="020B0503020204020204" pitchFamily="34" charset="-122"/>
                <a:ea typeface="微软雅黑" panose="020B0503020204020204" pitchFamily="34" charset="-122"/>
                <a:cs typeface="+mn-ea"/>
              </a:rPr>
              <a:t>a</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b</a:t>
            </a:r>
            <a:r>
              <a:rPr lang="zh-CN" altLang="zh-CN" sz="1800" dirty="0">
                <a:solidFill>
                  <a:srgbClr val="595959"/>
                </a:solidFill>
                <a:latin typeface="微软雅黑" panose="020B0503020204020204" pitchFamily="34" charset="-122"/>
                <a:ea typeface="微软雅黑" panose="020B0503020204020204" pitchFamily="34" charset="-122"/>
                <a:cs typeface="+mn-ea"/>
              </a:rPr>
              <a:t>的值</a:t>
            </a:r>
            <a:r>
              <a:rPr lang="zh-CN" altLang="zh-CN" sz="1800" dirty="0">
                <a:solidFill>
                  <a:srgbClr val="1369B2"/>
                </a:solidFill>
                <a:latin typeface="微软雅黑" panose="020B0503020204020204" pitchFamily="34" charset="-122"/>
                <a:ea typeface="微软雅黑" panose="020B0503020204020204" pitchFamily="34" charset="-122"/>
                <a:cs typeface="+mn-ea"/>
              </a:rPr>
              <a:t>相同</a:t>
            </a:r>
            <a:r>
              <a:rPr lang="zh-CN" altLang="zh-CN" sz="1800" dirty="0">
                <a:solidFill>
                  <a:srgbClr val="595959"/>
                </a:solidFill>
                <a:latin typeface="微软雅黑" panose="020B0503020204020204" pitchFamily="34" charset="-122"/>
                <a:ea typeface="微软雅黑" panose="020B0503020204020204" pitchFamily="34" charset="-122"/>
                <a:cs typeface="+mn-ea"/>
              </a:rPr>
              <a:t>，所以通过使用比较运算符“</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”的比较结果为</a:t>
            </a:r>
            <a:r>
              <a:rPr lang="en-US" altLang="zh-CN" sz="1800" dirty="0">
                <a:solidFill>
                  <a:srgbClr val="595959"/>
                </a:solidFill>
                <a:latin typeface="微软雅黑" panose="020B0503020204020204" pitchFamily="34" charset="-122"/>
                <a:ea typeface="微软雅黑" panose="020B0503020204020204" pitchFamily="34" charset="-122"/>
                <a:cs typeface="+mn-ea"/>
              </a:rPr>
              <a:t>true</a:t>
            </a:r>
            <a:r>
              <a:rPr lang="zh-CN" altLang="zh-CN" sz="1800" dirty="0">
                <a:solidFill>
                  <a:srgbClr val="595959"/>
                </a:solidFill>
                <a:latin typeface="微软雅黑" panose="020B0503020204020204" pitchFamily="34" charset="-122"/>
                <a:ea typeface="微软雅黑" panose="020B0503020204020204" pitchFamily="34" charset="-122"/>
                <a:cs typeface="+mn-ea"/>
              </a:rPr>
              <a:t>，此时整个表达式的结果就为</a:t>
            </a:r>
            <a:r>
              <a:rPr lang="en-US" altLang="zh-CN" sz="1800" dirty="0">
                <a:solidFill>
                  <a:srgbClr val="595959"/>
                </a:solidFill>
                <a:latin typeface="微软雅黑" panose="020B0503020204020204" pitchFamily="34" charset="-122"/>
                <a:ea typeface="微软雅黑" panose="020B0503020204020204" pitchFamily="34" charset="-122"/>
                <a:cs typeface="+mn-ea"/>
              </a:rPr>
              <a:t>true</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alert()</a:t>
            </a:r>
            <a:r>
              <a:rPr lang="zh-CN" altLang="zh-CN" sz="1800" dirty="0">
                <a:solidFill>
                  <a:srgbClr val="595959"/>
                </a:solidFill>
                <a:latin typeface="微软雅黑" panose="020B0503020204020204" pitchFamily="34" charset="-122"/>
                <a:ea typeface="微软雅黑" panose="020B0503020204020204" pitchFamily="34" charset="-122"/>
                <a:cs typeface="+mn-ea"/>
              </a:rPr>
              <a:t>语句会弹出内容为“</a:t>
            </a:r>
            <a:r>
              <a:rPr lang="en-US" altLang="zh-CN" sz="1800" dirty="0">
                <a:solidFill>
                  <a:srgbClr val="595959"/>
                </a:solidFill>
                <a:latin typeface="微软雅黑" panose="020B0503020204020204" pitchFamily="34" charset="-122"/>
                <a:ea typeface="微软雅黑" panose="020B0503020204020204" pitchFamily="34" charset="-122"/>
                <a:cs typeface="+mn-ea"/>
              </a:rPr>
              <a:t>true</a:t>
            </a:r>
            <a:r>
              <a:rPr lang="zh-CN" altLang="zh-CN" sz="1800" dirty="0">
                <a:solidFill>
                  <a:srgbClr val="595959"/>
                </a:solidFill>
                <a:latin typeface="微软雅黑" panose="020B0503020204020204" pitchFamily="34" charset="-122"/>
                <a:ea typeface="微软雅黑" panose="020B0503020204020204" pitchFamily="34" charset="-122"/>
                <a:cs typeface="+mn-ea"/>
              </a:rPr>
              <a:t>”的对话框；如果变量</a:t>
            </a:r>
            <a:r>
              <a:rPr lang="en-US" altLang="zh-CN" sz="1800" dirty="0">
                <a:solidFill>
                  <a:srgbClr val="595959"/>
                </a:solidFill>
                <a:latin typeface="微软雅黑" panose="020B0503020204020204" pitchFamily="34" charset="-122"/>
                <a:ea typeface="微软雅黑" panose="020B0503020204020204" pitchFamily="34" charset="-122"/>
                <a:cs typeface="+mn-ea"/>
              </a:rPr>
              <a:t>a</a:t>
            </a:r>
            <a:r>
              <a:rPr lang="zh-CN" altLang="zh-CN" sz="1800" dirty="0">
                <a:solidFill>
                  <a:srgbClr val="595959"/>
                </a:solidFill>
                <a:latin typeface="微软雅黑" panose="020B0503020204020204" pitchFamily="34" charset="-122"/>
                <a:ea typeface="微软雅黑" panose="020B0503020204020204" pitchFamily="34" charset="-122"/>
                <a:cs typeface="+mn-ea"/>
              </a:rPr>
              <a:t>与</a:t>
            </a:r>
            <a:r>
              <a:rPr lang="en-US" altLang="zh-CN" sz="1800" dirty="0">
                <a:solidFill>
                  <a:srgbClr val="595959"/>
                </a:solidFill>
                <a:latin typeface="微软雅黑" panose="020B0503020204020204" pitchFamily="34" charset="-122"/>
                <a:ea typeface="微软雅黑" panose="020B0503020204020204" pitchFamily="34" charset="-122"/>
                <a:cs typeface="+mn-ea"/>
              </a:rPr>
              <a:t>b</a:t>
            </a:r>
            <a:r>
              <a:rPr lang="zh-CN" altLang="zh-CN" sz="1800" dirty="0">
                <a:solidFill>
                  <a:srgbClr val="595959"/>
                </a:solidFill>
                <a:latin typeface="微软雅黑" panose="020B0503020204020204" pitchFamily="34" charset="-122"/>
                <a:ea typeface="微软雅黑" panose="020B0503020204020204" pitchFamily="34" charset="-122"/>
                <a:cs typeface="+mn-ea"/>
              </a:rPr>
              <a:t>的值</a:t>
            </a:r>
            <a:r>
              <a:rPr lang="zh-CN" altLang="zh-CN" sz="1800" dirty="0">
                <a:solidFill>
                  <a:srgbClr val="1369B2"/>
                </a:solidFill>
                <a:latin typeface="微软雅黑" panose="020B0503020204020204" pitchFamily="34" charset="-122"/>
                <a:ea typeface="微软雅黑" panose="020B0503020204020204" pitchFamily="34" charset="-122"/>
                <a:cs typeface="+mn-ea"/>
              </a:rPr>
              <a:t>不相等</a:t>
            </a:r>
            <a:r>
              <a:rPr lang="zh-CN" altLang="zh-CN" sz="1800" dirty="0">
                <a:solidFill>
                  <a:srgbClr val="595959"/>
                </a:solidFill>
                <a:latin typeface="微软雅黑" panose="020B0503020204020204" pitchFamily="34" charset="-122"/>
                <a:ea typeface="微软雅黑" panose="020B0503020204020204" pitchFamily="34" charset="-122"/>
                <a:cs typeface="+mn-ea"/>
              </a:rPr>
              <a:t>时，则整个语句的执行结果为</a:t>
            </a:r>
            <a:r>
              <a:rPr lang="en-US" altLang="zh-CN" sz="1800" dirty="0">
                <a:solidFill>
                  <a:srgbClr val="595959"/>
                </a:solidFill>
                <a:latin typeface="微软雅黑" panose="020B0503020204020204" pitchFamily="34" charset="-122"/>
                <a:ea typeface="微软雅黑" panose="020B0503020204020204" pitchFamily="34" charset="-122"/>
                <a:cs typeface="+mn-ea"/>
              </a:rPr>
              <a:t>false</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alert()</a:t>
            </a:r>
            <a:r>
              <a:rPr lang="zh-CN" altLang="zh-CN" sz="1800" dirty="0">
                <a:solidFill>
                  <a:srgbClr val="595959"/>
                </a:solidFill>
                <a:latin typeface="微软雅黑" panose="020B0503020204020204" pitchFamily="34" charset="-122"/>
                <a:ea typeface="微软雅黑" panose="020B0503020204020204" pitchFamily="34" charset="-122"/>
                <a:cs typeface="+mn-ea"/>
              </a:rPr>
              <a:t>语句会弹出内容为“</a:t>
            </a:r>
            <a:r>
              <a:rPr lang="en-US" altLang="zh-CN" sz="1800" dirty="0">
                <a:solidFill>
                  <a:srgbClr val="595959"/>
                </a:solidFill>
                <a:latin typeface="微软雅黑" panose="020B0503020204020204" pitchFamily="34" charset="-122"/>
                <a:ea typeface="微软雅黑" panose="020B0503020204020204" pitchFamily="34" charset="-122"/>
                <a:cs typeface="+mn-ea"/>
              </a:rPr>
              <a:t>false</a:t>
            </a:r>
            <a:r>
              <a:rPr lang="zh-CN" altLang="zh-CN" sz="1800" dirty="0">
                <a:solidFill>
                  <a:srgbClr val="595959"/>
                </a:solidFill>
                <a:latin typeface="微软雅黑" panose="020B0503020204020204" pitchFamily="34" charset="-122"/>
                <a:ea typeface="微软雅黑" panose="020B0503020204020204" pitchFamily="34" charset="-122"/>
                <a:cs typeface="+mn-ea"/>
              </a:rPr>
              <a:t>”的对话框。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963479"/>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096481"/>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运算符优先级</a:t>
            </a:r>
          </a:p>
        </p:txBody>
      </p:sp>
      <p:graphicFrame>
        <p:nvGraphicFramePr>
          <p:cNvPr id="10" name="表格 9"/>
          <p:cNvGraphicFramePr>
            <a:graphicFrameLocks noGrp="1"/>
          </p:cNvGraphicFramePr>
          <p:nvPr/>
        </p:nvGraphicFramePr>
        <p:xfrm>
          <a:off x="4222998" y="1539514"/>
          <a:ext cx="7344817" cy="4537010"/>
        </p:xfrm>
        <a:graphic>
          <a:graphicData uri="http://schemas.openxmlformats.org/drawingml/2006/table">
            <a:tbl>
              <a:tblPr>
                <a:tableStyleId>{7DF18680-E054-41AD-8BC1-D1AEF772440D}</a:tableStyleId>
              </a:tblPr>
              <a:tblGrid>
                <a:gridCol w="5062962">
                  <a:extLst>
                    <a:ext uri="{9D8B030D-6E8A-4147-A177-3AD203B41FA5}">
                      <a16:colId xmlns:a16="http://schemas.microsoft.com/office/drawing/2014/main" val="20000"/>
                    </a:ext>
                  </a:extLst>
                </a:gridCol>
                <a:gridCol w="2281855">
                  <a:extLst>
                    <a:ext uri="{9D8B030D-6E8A-4147-A177-3AD203B41FA5}">
                      <a16:colId xmlns:a16="http://schemas.microsoft.com/office/drawing/2014/main" val="20001"/>
                    </a:ext>
                  </a:extLst>
                </a:gridCol>
              </a:tblGrid>
              <a:tr h="453701">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运算符</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运算符</a:t>
                      </a:r>
                    </a:p>
                  </a:txBody>
                  <a:tcPr marL="68580" marR="68580" marT="0" marB="0" anchor="ctr">
                    <a:solidFill>
                      <a:srgbClr val="F2F2F2"/>
                    </a:solidFill>
                  </a:tcPr>
                </a:tc>
                <a:extLst>
                  <a:ext uri="{0D108BD9-81ED-4DB2-BD59-A6C34878D82A}">
                    <a16:rowId xmlns:a16="http://schemas.microsoft.com/office/drawing/2014/main" val="10000"/>
                  </a:ext>
                </a:extLst>
              </a:tr>
              <a:tr h="453701">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1"/>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  new(</a:t>
                      </a:r>
                      <a:r>
                        <a:rPr lang="zh-CN" sz="1600" b="0" kern="100">
                          <a:solidFill>
                            <a:srgbClr val="595959"/>
                          </a:solidFill>
                          <a:effectLst/>
                          <a:latin typeface="微软雅黑" panose="020B0503020204020204" pitchFamily="34" charset="-122"/>
                          <a:ea typeface="微软雅黑" panose="020B0503020204020204" pitchFamily="34" charset="-122"/>
                          <a:cs typeface="+mn-cs"/>
                        </a:rPr>
                        <a:t>有参数，无结合性</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&amp;</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2"/>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new(</a:t>
                      </a:r>
                      <a:r>
                        <a:rPr lang="zh-CN" sz="1600" b="0" kern="100">
                          <a:solidFill>
                            <a:srgbClr val="595959"/>
                          </a:solidFill>
                          <a:effectLst/>
                          <a:latin typeface="微软雅黑" panose="020B0503020204020204" pitchFamily="34" charset="-122"/>
                          <a:ea typeface="微软雅黑" panose="020B0503020204020204" pitchFamily="34" charset="-122"/>
                          <a:cs typeface="+mn-cs"/>
                        </a:rPr>
                        <a:t>无参数</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3"/>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（后置） </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（后置）</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&amp;&amp;</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4"/>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  -(</a:t>
                      </a:r>
                      <a:r>
                        <a:rPr lang="zh-CN" sz="1600" b="0" kern="100">
                          <a:solidFill>
                            <a:srgbClr val="595959"/>
                          </a:solidFill>
                          <a:effectLst/>
                          <a:latin typeface="微软雅黑" panose="020B0503020204020204" pitchFamily="34" charset="-122"/>
                          <a:ea typeface="微软雅黑" panose="020B0503020204020204" pitchFamily="34" charset="-122"/>
                          <a:cs typeface="+mn-cs"/>
                        </a:rPr>
                        <a:t>否数</a:t>
                      </a:r>
                      <a:r>
                        <a:rPr lang="en-US" sz="1600" b="0" kern="100">
                          <a:solidFill>
                            <a:srgbClr val="595959"/>
                          </a:solidFill>
                          <a:effectLst/>
                          <a:latin typeface="微软雅黑" panose="020B0503020204020204" pitchFamily="34" charset="-122"/>
                          <a:ea typeface="微软雅黑" panose="020B0503020204020204" pitchFamily="34" charset="-122"/>
                          <a:cs typeface="+mn-cs"/>
                        </a:rPr>
                        <a:t>)  +</a:t>
                      </a:r>
                      <a:r>
                        <a:rPr lang="zh-CN" sz="1600" b="0" kern="100">
                          <a:solidFill>
                            <a:srgbClr val="595959"/>
                          </a:solidFill>
                          <a:effectLst/>
                          <a:latin typeface="微软雅黑" panose="020B0503020204020204" pitchFamily="34" charset="-122"/>
                          <a:ea typeface="微软雅黑" panose="020B0503020204020204" pitchFamily="34" charset="-122"/>
                          <a:cs typeface="+mn-cs"/>
                        </a:rPr>
                        <a:t>（正数） </a:t>
                      </a:r>
                      <a:r>
                        <a:rPr lang="en-US" sz="1600" b="0" kern="100">
                          <a:solidFill>
                            <a:srgbClr val="595959"/>
                          </a:solidFill>
                          <a:effectLst/>
                          <a:latin typeface="微软雅黑" panose="020B0503020204020204" pitchFamily="34" charset="-122"/>
                          <a:ea typeface="微软雅黑" panose="020B0503020204020204" pitchFamily="34" charset="-122"/>
                          <a:cs typeface="+mn-cs"/>
                        </a:rPr>
                        <a:t> ++</a:t>
                      </a:r>
                      <a:r>
                        <a:rPr lang="zh-CN" sz="1600" b="0" kern="100">
                          <a:solidFill>
                            <a:srgbClr val="595959"/>
                          </a:solidFill>
                          <a:effectLst/>
                          <a:latin typeface="微软雅黑" panose="020B0503020204020204" pitchFamily="34" charset="-122"/>
                          <a:ea typeface="微软雅黑" panose="020B0503020204020204" pitchFamily="34" charset="-122"/>
                          <a:cs typeface="+mn-cs"/>
                        </a:rPr>
                        <a:t>（前置） </a:t>
                      </a:r>
                      <a:r>
                        <a:rPr lang="en-US" sz="1600" b="0" kern="100">
                          <a:solidFill>
                            <a:srgbClr val="595959"/>
                          </a:solidFill>
                          <a:effectLst/>
                          <a:latin typeface="微软雅黑" panose="020B0503020204020204" pitchFamily="34" charset="-122"/>
                          <a:ea typeface="微软雅黑" panose="020B0503020204020204" pitchFamily="34" charset="-122"/>
                          <a:cs typeface="+mn-cs"/>
                        </a:rPr>
                        <a:t>-- </a:t>
                      </a:r>
                      <a:r>
                        <a:rPr lang="zh-CN" sz="1600" b="0" kern="100">
                          <a:solidFill>
                            <a:srgbClr val="595959"/>
                          </a:solidFill>
                          <a:effectLst/>
                          <a:latin typeface="微软雅黑" panose="020B0503020204020204" pitchFamily="34" charset="-122"/>
                          <a:ea typeface="微软雅黑" panose="020B0503020204020204" pitchFamily="34" charset="-122"/>
                          <a:cs typeface="+mn-cs"/>
                        </a:rPr>
                        <a:t>（后置）</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5"/>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6"/>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7"/>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&lt;  &lt;=  &gt;  &gt;=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8"/>
                  </a:ext>
                </a:extLst>
              </a:tr>
              <a:tr h="453701">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&lt;  &lt;=  &gt;  &gt;=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9"/>
                  </a:ext>
                </a:extLst>
              </a:tr>
            </a:tbl>
          </a:graphicData>
        </a:graphic>
      </p:graphicFrame>
      <p:sp>
        <p:nvSpPr>
          <p:cNvPr id="6" name="TextBox 5"/>
          <p:cNvSpPr txBox="1"/>
          <p:nvPr/>
        </p:nvSpPr>
        <p:spPr>
          <a:xfrm>
            <a:off x="622600" y="2793734"/>
            <a:ext cx="3456382" cy="2028569"/>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zh-CN" altLang="en-US" sz="1800" dirty="0">
                <a:solidFill>
                  <a:srgbClr val="595959"/>
                </a:solidFill>
                <a:latin typeface="微软雅黑" panose="020B0503020204020204" pitchFamily="34" charset="-122"/>
                <a:ea typeface="微软雅黑" panose="020B0503020204020204" pitchFamily="34" charset="-122"/>
                <a:cs typeface="+mn-ea"/>
              </a:rPr>
              <a:t>表中运算符的优先级从高到低的顺序在表中是从左到右，从上到下。</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cs typeface="+mn-ea"/>
              </a:rPr>
              <a:t>在同一单元格的运算符具有相同的优先级。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555815"/>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688817"/>
            <a:ext cx="136768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条件语句</a:t>
            </a:r>
            <a:r>
              <a:rPr lang="en-US" altLang="zh-CN" sz="2000" dirty="0">
                <a:solidFill>
                  <a:srgbClr val="1369B2"/>
                </a:solidFill>
                <a:latin typeface="微软雅黑" panose="020B0503020204020204" pitchFamily="34" charset="-122"/>
                <a:ea typeface="微软雅黑" panose="020B0503020204020204" pitchFamily="34" charset="-122"/>
              </a:rPr>
              <a:t>if</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1110950" y="2849935"/>
            <a:ext cx="10312848" cy="1846580"/>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所谓条件语句就是对语句中不</a:t>
            </a:r>
            <a:r>
              <a:rPr lang="zh-CN" altLang="zh-CN" sz="2000" dirty="0">
                <a:solidFill>
                  <a:srgbClr val="1369B2"/>
                </a:solidFill>
                <a:latin typeface="微软雅黑" panose="020B0503020204020204" pitchFamily="34" charset="-122"/>
                <a:ea typeface="微软雅黑" panose="020B0503020204020204" pitchFamily="34" charset="-122"/>
                <a:cs typeface="+mn-ea"/>
              </a:rPr>
              <a:t>同条件的值</a:t>
            </a:r>
            <a:r>
              <a:rPr lang="zh-CN" altLang="zh-CN" sz="2000" dirty="0">
                <a:solidFill>
                  <a:srgbClr val="595959"/>
                </a:solidFill>
                <a:latin typeface="微软雅黑" panose="020B0503020204020204" pitchFamily="34" charset="-122"/>
                <a:ea typeface="微软雅黑" panose="020B0503020204020204" pitchFamily="34" charset="-122"/>
                <a:cs typeface="+mn-ea"/>
              </a:rPr>
              <a:t>进行判断，进而根据不同的条件执行不同的语句。条件语句中最常用的是</a:t>
            </a:r>
            <a:r>
              <a:rPr lang="en-US" altLang="zh-CN" sz="2000" dirty="0">
                <a:solidFill>
                  <a:srgbClr val="595959"/>
                </a:solidFill>
                <a:latin typeface="微软雅黑" panose="020B0503020204020204" pitchFamily="34" charset="-122"/>
                <a:ea typeface="微软雅黑" panose="020B0503020204020204" pitchFamily="34" charset="-122"/>
                <a:cs typeface="+mn-ea"/>
              </a:rPr>
              <a:t>if</a:t>
            </a:r>
            <a:r>
              <a:rPr lang="zh-CN" altLang="zh-CN" sz="2000" dirty="0">
                <a:solidFill>
                  <a:srgbClr val="595959"/>
                </a:solidFill>
                <a:latin typeface="微软雅黑" panose="020B0503020204020204" pitchFamily="34" charset="-122"/>
                <a:ea typeface="微软雅黑" panose="020B0503020204020204" pitchFamily="34" charset="-122"/>
                <a:cs typeface="+mn-ea"/>
              </a:rPr>
              <a:t>判断语句，它的使用与</a:t>
            </a:r>
            <a:r>
              <a:rPr lang="en-US" altLang="zh-CN" sz="2000" dirty="0">
                <a:solidFill>
                  <a:srgbClr val="595959"/>
                </a:solidFill>
                <a:latin typeface="微软雅黑" panose="020B0503020204020204" pitchFamily="34" charset="-122"/>
                <a:ea typeface="微软雅黑" panose="020B0503020204020204" pitchFamily="34" charset="-122"/>
                <a:cs typeface="+mn-ea"/>
              </a:rPr>
              <a:t>Java</a:t>
            </a:r>
            <a:r>
              <a:rPr lang="zh-CN" altLang="zh-CN" sz="2000" dirty="0">
                <a:solidFill>
                  <a:srgbClr val="595959"/>
                </a:solidFill>
                <a:latin typeface="微软雅黑" panose="020B0503020204020204" pitchFamily="34" charset="-122"/>
                <a:ea typeface="微软雅黑" panose="020B0503020204020204" pitchFamily="34" charset="-122"/>
                <a:cs typeface="+mn-ea"/>
              </a:rPr>
              <a:t>语言中的</a:t>
            </a:r>
            <a:r>
              <a:rPr lang="en-US" altLang="zh-CN" sz="2000" dirty="0">
                <a:solidFill>
                  <a:srgbClr val="595959"/>
                </a:solidFill>
                <a:latin typeface="微软雅黑" panose="020B0503020204020204" pitchFamily="34" charset="-122"/>
                <a:ea typeface="微软雅黑" panose="020B0503020204020204" pitchFamily="34" charset="-122"/>
                <a:cs typeface="+mn-ea"/>
              </a:rPr>
              <a:t>if</a:t>
            </a:r>
            <a:r>
              <a:rPr lang="zh-CN" altLang="zh-CN" sz="2000" dirty="0">
                <a:solidFill>
                  <a:srgbClr val="595959"/>
                </a:solidFill>
                <a:latin typeface="微软雅黑" panose="020B0503020204020204" pitchFamily="34" charset="-122"/>
                <a:ea typeface="微软雅黑" panose="020B0503020204020204" pitchFamily="34" charset="-122"/>
                <a:cs typeface="+mn-ea"/>
              </a:rPr>
              <a:t>判断语句相似，是通过判断条件表达式的值为</a:t>
            </a:r>
            <a:r>
              <a:rPr lang="en-US" altLang="zh-CN" sz="2000" dirty="0">
                <a:solidFill>
                  <a:srgbClr val="595959"/>
                </a:solidFill>
                <a:latin typeface="微软雅黑" panose="020B0503020204020204" pitchFamily="34" charset="-122"/>
                <a:ea typeface="微软雅黑" panose="020B0503020204020204" pitchFamily="34" charset="-122"/>
                <a:cs typeface="+mn-ea"/>
              </a:rPr>
              <a:t>true</a:t>
            </a:r>
            <a:r>
              <a:rPr lang="zh-CN" altLang="zh-CN" sz="2000" dirty="0">
                <a:solidFill>
                  <a:srgbClr val="595959"/>
                </a:solidFill>
                <a:latin typeface="微软雅黑" panose="020B0503020204020204" pitchFamily="34" charset="-122"/>
                <a:ea typeface="微软雅黑" panose="020B0503020204020204" pitchFamily="34" charset="-122"/>
                <a:cs typeface="+mn-ea"/>
              </a:rPr>
              <a:t>或者</a:t>
            </a:r>
            <a:r>
              <a:rPr lang="en-US" altLang="zh-CN" sz="2000" dirty="0">
                <a:solidFill>
                  <a:srgbClr val="595959"/>
                </a:solidFill>
                <a:latin typeface="微软雅黑" panose="020B0503020204020204" pitchFamily="34" charset="-122"/>
                <a:ea typeface="微软雅黑" panose="020B0503020204020204" pitchFamily="34" charset="-122"/>
                <a:cs typeface="+mn-ea"/>
              </a:rPr>
              <a:t>false</a:t>
            </a:r>
            <a:r>
              <a:rPr lang="zh-CN" altLang="zh-CN" sz="2000" dirty="0">
                <a:solidFill>
                  <a:srgbClr val="595959"/>
                </a:solidFill>
                <a:latin typeface="微软雅黑" panose="020B0503020204020204" pitchFamily="34" charset="-122"/>
                <a:ea typeface="微软雅黑" panose="020B0503020204020204" pitchFamily="34" charset="-122"/>
                <a:cs typeface="+mn-ea"/>
              </a:rPr>
              <a:t>，来确定是否执行某一条语句。可将</a:t>
            </a:r>
            <a:r>
              <a:rPr lang="en-US" altLang="zh-CN" sz="2000" dirty="0">
                <a:solidFill>
                  <a:srgbClr val="595959"/>
                </a:solidFill>
                <a:latin typeface="微软雅黑" panose="020B0503020204020204" pitchFamily="34" charset="-122"/>
                <a:ea typeface="微软雅黑" panose="020B0503020204020204" pitchFamily="34" charset="-122"/>
                <a:cs typeface="+mn-ea"/>
              </a:rPr>
              <a:t>if</a:t>
            </a:r>
            <a:r>
              <a:rPr lang="zh-CN" altLang="en-US" sz="2000" dirty="0">
                <a:solidFill>
                  <a:srgbClr val="595959"/>
                </a:solidFill>
                <a:latin typeface="微软雅黑" panose="020B0503020204020204" pitchFamily="34" charset="-122"/>
                <a:ea typeface="微软雅黑" panose="020B0503020204020204" pitchFamily="34" charset="-122"/>
                <a:cs typeface="+mn-ea"/>
              </a:rPr>
              <a:t>语句分为单向判断语句、双向判断语句和多向判断语句。</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5"/>
          <p:cNvSpPr txBox="1"/>
          <p:nvPr/>
        </p:nvSpPr>
        <p:spPr>
          <a:xfrm>
            <a:off x="938782" y="1168256"/>
            <a:ext cx="10312848" cy="1246505"/>
          </a:xfrm>
          <a:prstGeom prst="rect">
            <a:avLst/>
          </a:prstGeom>
          <a:noFill/>
        </p:spPr>
        <p:txBody>
          <a:bodyPr wrap="square" lIns="0" tIns="0" rIns="0" bIns="0" rtlCol="0">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en-US" sz="1800" dirty="0">
                <a:solidFill>
                  <a:srgbClr val="595959"/>
                </a:solidFill>
                <a:latin typeface="微软雅黑" panose="020B0503020204020204" pitchFamily="34" charset="-122"/>
                <a:ea typeface="微软雅黑" panose="020B0503020204020204" pitchFamily="34" charset="-122"/>
                <a:cs typeface="+mn-ea"/>
              </a:rPr>
              <a:t>）单向判断语句</a:t>
            </a: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单向判断语句是结构最简单的条件语句，如果程序中存在绝对不执行某些指令的情况，就可以使用单项判断语句，其语法格式</a:t>
            </a:r>
            <a:r>
              <a:rPr lang="zh-CN" altLang="zh-CN" sz="1800" dirty="0">
                <a:solidFill>
                  <a:srgbClr val="595959"/>
                </a:solidFill>
                <a:latin typeface="微软雅黑" panose="020B0503020204020204" pitchFamily="34" charset="-122"/>
                <a:ea typeface="微软雅黑" panose="020B0503020204020204" pitchFamily="34" charset="-122"/>
                <a:cs typeface="+mn-ea"/>
              </a:rPr>
              <a:t>如下：</a:t>
            </a:r>
          </a:p>
        </p:txBody>
      </p:sp>
      <p:pic>
        <p:nvPicPr>
          <p:cNvPr id="7" name="图片 6"/>
          <p:cNvPicPr>
            <a:picLocks noChangeAspect="1"/>
          </p:cNvPicPr>
          <p:nvPr/>
        </p:nvPicPr>
        <p:blipFill>
          <a:blip r:embed="rId3"/>
          <a:stretch>
            <a:fillRect/>
          </a:stretch>
        </p:blipFill>
        <p:spPr>
          <a:xfrm>
            <a:off x="2706029" y="2565698"/>
            <a:ext cx="5743397" cy="1446054"/>
          </a:xfrm>
          <a:prstGeom prst="rect">
            <a:avLst/>
          </a:prstGeom>
        </p:spPr>
      </p:pic>
      <p:sp>
        <p:nvSpPr>
          <p:cNvPr id="8" name="矩形 7"/>
          <p:cNvSpPr/>
          <p:nvPr/>
        </p:nvSpPr>
        <p:spPr>
          <a:xfrm>
            <a:off x="3720678" y="2710329"/>
            <a:ext cx="3714098" cy="1156792"/>
          </a:xfrm>
          <a:prstGeom prst="rect">
            <a:avLst/>
          </a:prstGeom>
        </p:spPr>
        <p:txBody>
          <a:bodyPr wrap="square">
            <a:spAutoFit/>
          </a:bodyPr>
          <a:lstStyle/>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if（执行条件）{</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执行语句  </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TextBox 8"/>
          <p:cNvSpPr txBox="1"/>
          <p:nvPr/>
        </p:nvSpPr>
        <p:spPr>
          <a:xfrm>
            <a:off x="1143690" y="4509914"/>
            <a:ext cx="10280107" cy="782074"/>
          </a:xfrm>
          <a:prstGeom prst="rect">
            <a:avLst/>
          </a:prstGeom>
          <a:noFill/>
        </p:spPr>
        <p:txBody>
          <a:bodyPr wrap="square" lIns="0" tIns="0" rIns="0" bIns="0" rtlCol="0">
            <a:spAutoFit/>
          </a:bodyPr>
          <a:lstStyle/>
          <a:p>
            <a:pPr>
              <a:lnSpc>
                <a:spcPct val="150000"/>
              </a:lnSpc>
            </a:pPr>
            <a:r>
              <a:rPr lang="zh-CN" sz="1800" dirty="0">
                <a:solidFill>
                  <a:srgbClr val="595959"/>
                </a:solidFill>
                <a:latin typeface="微软雅黑" panose="020B0503020204020204" pitchFamily="34" charset="-122"/>
                <a:ea typeface="微软雅黑" panose="020B0503020204020204" pitchFamily="34" charset="-122"/>
                <a:cs typeface="+mn-ea"/>
              </a:rPr>
              <a:t>在上面的语法格式中，</a:t>
            </a:r>
            <a:r>
              <a:rPr lang="en-US" altLang="zh-CN" sz="1800" dirty="0">
                <a:solidFill>
                  <a:srgbClr val="595959"/>
                </a:solidFill>
                <a:latin typeface="微软雅黑" panose="020B0503020204020204" pitchFamily="34" charset="-122"/>
                <a:ea typeface="微软雅黑" panose="020B0503020204020204" pitchFamily="34" charset="-122"/>
                <a:cs typeface="+mn-ea"/>
              </a:rPr>
              <a:t>if</a:t>
            </a:r>
            <a:r>
              <a:rPr lang="zh-CN" altLang="en-US" sz="1800" dirty="0">
                <a:solidFill>
                  <a:srgbClr val="595959"/>
                </a:solidFill>
                <a:latin typeface="微软雅黑" panose="020B0503020204020204" pitchFamily="34" charset="-122"/>
                <a:ea typeface="微软雅黑" panose="020B0503020204020204" pitchFamily="34" charset="-122"/>
                <a:cs typeface="+mn-ea"/>
              </a:rPr>
              <a:t>可以理解为</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如果</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，小括号</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内用于指定</a:t>
            </a:r>
            <a:r>
              <a:rPr lang="en-US" altLang="zh-CN" sz="1800" dirty="0">
                <a:solidFill>
                  <a:srgbClr val="595959"/>
                </a:solidFill>
                <a:latin typeface="微软雅黑" panose="020B0503020204020204" pitchFamily="34" charset="-122"/>
                <a:ea typeface="微软雅黑" panose="020B0503020204020204" pitchFamily="34" charset="-122"/>
                <a:cs typeface="+mn-ea"/>
              </a:rPr>
              <a:t>if</a:t>
            </a:r>
            <a:r>
              <a:rPr lang="zh-CN" altLang="en-US" sz="1800" dirty="0">
                <a:solidFill>
                  <a:srgbClr val="595959"/>
                </a:solidFill>
                <a:latin typeface="微软雅黑" panose="020B0503020204020204" pitchFamily="34" charset="-122"/>
                <a:ea typeface="微软雅黑" panose="020B0503020204020204" pitchFamily="34" charset="-122"/>
                <a:cs typeface="+mn-ea"/>
              </a:rPr>
              <a:t>语句中的执行条件，大括号</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内用于指定满足执行条件后需要执行的语句，当执行语句只有一行时，也可以不写</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5"/>
          <p:cNvSpPr txBox="1"/>
          <p:nvPr/>
        </p:nvSpPr>
        <p:spPr>
          <a:xfrm>
            <a:off x="1110950" y="1414835"/>
            <a:ext cx="10312848" cy="830580"/>
          </a:xfrm>
          <a:prstGeom prst="rect">
            <a:avLst/>
          </a:prstGeom>
          <a:noFill/>
        </p:spPr>
        <p:txBody>
          <a:bodyPr wrap="square" lIns="0" tIns="0" rIns="0" bIns="0" rtlCol="0">
            <a:spAutoFit/>
          </a:bodyPr>
          <a:lstStyle/>
          <a:p>
            <a:pPr>
              <a:lnSpc>
                <a:spcPct val="150000"/>
              </a:lnSpc>
            </a:pPr>
            <a:r>
              <a:rPr 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双向判断语句</a:t>
            </a: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双向判断语句是</a:t>
            </a:r>
            <a:r>
              <a:rPr lang="en-US" altLang="zh-CN" sz="1800" dirty="0">
                <a:solidFill>
                  <a:srgbClr val="595959"/>
                </a:solidFill>
                <a:latin typeface="微软雅黑" panose="020B0503020204020204" pitchFamily="34" charset="-122"/>
                <a:ea typeface="微软雅黑" panose="020B0503020204020204" pitchFamily="34" charset="-122"/>
                <a:cs typeface="+mn-ea"/>
              </a:rPr>
              <a:t>if</a:t>
            </a:r>
            <a:r>
              <a:rPr lang="zh-CN" altLang="en-US" sz="1800" dirty="0">
                <a:solidFill>
                  <a:srgbClr val="595959"/>
                </a:solidFill>
                <a:latin typeface="微软雅黑" panose="020B0503020204020204" pitchFamily="34" charset="-122"/>
                <a:ea typeface="微软雅黑" panose="020B0503020204020204" pitchFamily="34" charset="-122"/>
                <a:cs typeface="+mn-ea"/>
              </a:rPr>
              <a:t>条件语句的基础形式，其语法格式</a:t>
            </a:r>
            <a:r>
              <a:rPr lang="zh-CN" altLang="zh-CN" sz="1800" dirty="0">
                <a:solidFill>
                  <a:srgbClr val="595959"/>
                </a:solidFill>
                <a:latin typeface="微软雅黑" panose="020B0503020204020204" pitchFamily="34" charset="-122"/>
                <a:ea typeface="微软雅黑" panose="020B0503020204020204" pitchFamily="34" charset="-122"/>
                <a:cs typeface="+mn-ea"/>
              </a:rPr>
              <a:t>如下：</a:t>
            </a:r>
          </a:p>
        </p:txBody>
      </p:sp>
      <p:pic>
        <p:nvPicPr>
          <p:cNvPr id="7" name="图片 6"/>
          <p:cNvPicPr>
            <a:picLocks noChangeAspect="1"/>
          </p:cNvPicPr>
          <p:nvPr/>
        </p:nvPicPr>
        <p:blipFill>
          <a:blip r:embed="rId3"/>
          <a:stretch>
            <a:fillRect/>
          </a:stretch>
        </p:blipFill>
        <p:spPr>
          <a:xfrm>
            <a:off x="2782838" y="2565698"/>
            <a:ext cx="5328652" cy="1996142"/>
          </a:xfrm>
          <a:prstGeom prst="rect">
            <a:avLst/>
          </a:prstGeom>
        </p:spPr>
      </p:pic>
      <p:sp>
        <p:nvSpPr>
          <p:cNvPr id="8" name="矩形 7"/>
          <p:cNvSpPr/>
          <p:nvPr/>
        </p:nvSpPr>
        <p:spPr>
          <a:xfrm>
            <a:off x="3590115" y="2777287"/>
            <a:ext cx="3714098" cy="1568450"/>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if</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（执行条件</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语句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else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语句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1143691" y="4909404"/>
            <a:ext cx="9992075" cy="782074"/>
          </a:xfrm>
          <a:prstGeom prst="rect">
            <a:avLst/>
          </a:prstGeom>
          <a:noFill/>
        </p:spPr>
        <p:txBody>
          <a:bodyPr wrap="square" lIns="0" tIns="0" rIns="0" bIns="0" rtlCol="0">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双向判断语句的语法格式和单项判断语句类似，知识在其基础上增加了一个</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else</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语句。表示如果条件成立，则执行</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语句</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1”</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，否则执行</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语句</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5"/>
          <p:cNvSpPr txBox="1"/>
          <p:nvPr/>
        </p:nvSpPr>
        <p:spPr>
          <a:xfrm>
            <a:off x="1110950" y="1414835"/>
            <a:ext cx="10312848" cy="1246505"/>
          </a:xfrm>
          <a:prstGeom prst="rect">
            <a:avLst/>
          </a:prstGeom>
          <a:noFill/>
        </p:spPr>
        <p:txBody>
          <a:bodyPr wrap="square" lIns="0" tIns="0" rIns="0" bIns="0" rtlCol="0">
            <a:spAutoFit/>
          </a:bodyPr>
          <a:lstStyle/>
          <a:p>
            <a:pPr>
              <a:lnSpc>
                <a:spcPct val="150000"/>
              </a:lnSpc>
            </a:pPr>
            <a:r>
              <a:rPr 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多向判断语句</a:t>
            </a: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多向判断语句是根据表达式的结果判断一个条件，然后根据返回值做出进一步的判断，其基本语法格式</a:t>
            </a:r>
            <a:r>
              <a:rPr lang="zh-CN" altLang="zh-CN" sz="1800" dirty="0">
                <a:solidFill>
                  <a:srgbClr val="595959"/>
                </a:solidFill>
                <a:latin typeface="微软雅黑" panose="020B0503020204020204" pitchFamily="34" charset="-122"/>
                <a:ea typeface="微软雅黑" panose="020B0503020204020204" pitchFamily="34" charset="-122"/>
                <a:cs typeface="+mn-ea"/>
              </a:rPr>
              <a:t>如下：</a:t>
            </a:r>
          </a:p>
        </p:txBody>
      </p:sp>
      <p:pic>
        <p:nvPicPr>
          <p:cNvPr id="7" name="图片 6"/>
          <p:cNvPicPr>
            <a:picLocks noChangeAspect="1"/>
          </p:cNvPicPr>
          <p:nvPr/>
        </p:nvPicPr>
        <p:blipFill>
          <a:blip r:embed="rId3"/>
          <a:stretch>
            <a:fillRect/>
          </a:stretch>
        </p:blipFill>
        <p:spPr>
          <a:xfrm>
            <a:off x="3286894" y="2854995"/>
            <a:ext cx="4824536" cy="2692177"/>
          </a:xfrm>
          <a:prstGeom prst="rect">
            <a:avLst/>
          </a:prstGeom>
        </p:spPr>
      </p:pic>
      <p:sp>
        <p:nvSpPr>
          <p:cNvPr id="8" name="矩形 7"/>
          <p:cNvSpPr/>
          <p:nvPr/>
        </p:nvSpPr>
        <p:spPr>
          <a:xfrm>
            <a:off x="3707570" y="2992627"/>
            <a:ext cx="3714098" cy="255333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if</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（执行条件</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执行语句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else if</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（执行条件</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执行语句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else if</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（执行条件</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执行语句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766614" y="5663307"/>
            <a:ext cx="10801200" cy="415290"/>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在多向判断语句的语法中，通过</a:t>
            </a:r>
            <a:r>
              <a:rPr lang="en-US" altLang="zh-CN" sz="1800" dirty="0">
                <a:solidFill>
                  <a:srgbClr val="595959"/>
                </a:solidFill>
                <a:latin typeface="微软雅黑" panose="020B0503020204020204" pitchFamily="34" charset="-122"/>
                <a:ea typeface="微软雅黑" panose="020B0503020204020204" pitchFamily="34" charset="-122"/>
                <a:cs typeface="+mn-ea"/>
              </a:rPr>
              <a:t>else if</a:t>
            </a:r>
            <a:r>
              <a:rPr lang="zh-CN" altLang="zh-CN" sz="1800" dirty="0">
                <a:solidFill>
                  <a:srgbClr val="595959"/>
                </a:solidFill>
                <a:latin typeface="微软雅黑" panose="020B0503020204020204" pitchFamily="34" charset="-122"/>
                <a:ea typeface="微软雅黑" panose="020B0503020204020204" pitchFamily="34" charset="-122"/>
                <a:cs typeface="+mn-ea"/>
              </a:rPr>
              <a:t>语句可以对</a:t>
            </a:r>
            <a:r>
              <a:rPr lang="zh-CN" altLang="zh-CN" sz="1800" dirty="0">
                <a:solidFill>
                  <a:srgbClr val="1369B2"/>
                </a:solidFill>
                <a:latin typeface="微软雅黑" panose="020B0503020204020204" pitchFamily="34" charset="-122"/>
                <a:ea typeface="微软雅黑" panose="020B0503020204020204" pitchFamily="34" charset="-122"/>
                <a:cs typeface="+mn-ea"/>
              </a:rPr>
              <a:t>多个条件</a:t>
            </a:r>
            <a:r>
              <a:rPr lang="zh-CN" altLang="zh-CN" sz="1800" dirty="0">
                <a:solidFill>
                  <a:srgbClr val="595959"/>
                </a:solidFill>
                <a:latin typeface="微软雅黑" panose="020B0503020204020204" pitchFamily="34" charset="-122"/>
                <a:ea typeface="微软雅黑" panose="020B0503020204020204" pitchFamily="34" charset="-122"/>
                <a:cs typeface="+mn-ea"/>
              </a:rPr>
              <a:t>进行判断，并且根据判断的结果执行相关的语句。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1198880" y="2697124"/>
            <a:ext cx="9794240" cy="291095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TextBox 15"/>
          <p:cNvSpPr txBox="1"/>
          <p:nvPr/>
        </p:nvSpPr>
        <p:spPr>
          <a:xfrm>
            <a:off x="1607893" y="2975541"/>
            <a:ext cx="9068092" cy="2444067"/>
          </a:xfrm>
          <a:prstGeom prst="rect">
            <a:avLst/>
          </a:prstGeom>
          <a:noFill/>
        </p:spPr>
        <p:txBody>
          <a:bodyPr wrap="square" lIns="0" tIns="0" rIns="0" bIns="0" rtlCol="0">
            <a:spAutoFit/>
          </a:bodyPr>
          <a:lstStyle/>
          <a:p>
            <a:pPr>
              <a:lnSpc>
                <a:spcPct val="150000"/>
              </a:lnSpc>
            </a:pPr>
            <a:r>
              <a:rPr lang="en-US" altLang="zh-CN" sz="1800" dirty="0">
                <a:solidFill>
                  <a:srgbClr val="FF0000"/>
                </a:solidFill>
                <a:highlight>
                  <a:srgbClr val="FFFF00"/>
                </a:highlight>
                <a:latin typeface="微软雅黑" panose="020B0503020204020204" pitchFamily="34" charset="-122"/>
                <a:ea typeface="微软雅黑" panose="020B0503020204020204" pitchFamily="34" charset="-122"/>
                <a:cs typeface="+mn-ea"/>
              </a:rPr>
              <a:t>DOM</a:t>
            </a:r>
            <a:r>
              <a:rPr lang="zh-CN" altLang="zh-CN" sz="1800" dirty="0">
                <a:solidFill>
                  <a:srgbClr val="FF0000"/>
                </a:solidFill>
                <a:highlight>
                  <a:srgbClr val="FFFF00"/>
                </a:highlight>
                <a:latin typeface="微软雅黑" panose="020B0503020204020204" pitchFamily="34" charset="-122"/>
                <a:ea typeface="微软雅黑" panose="020B0503020204020204" pitchFamily="34" charset="-122"/>
                <a:cs typeface="+mn-ea"/>
              </a:rPr>
              <a:t>是</a:t>
            </a:r>
            <a:r>
              <a:rPr lang="en-US" altLang="zh-CN" sz="1800" dirty="0">
                <a:solidFill>
                  <a:srgbClr val="FF0000"/>
                </a:solidFill>
                <a:highlight>
                  <a:srgbClr val="FFFF00"/>
                </a:highlight>
                <a:latin typeface="微软雅黑" panose="020B0503020204020204" pitchFamily="34" charset="-122"/>
                <a:ea typeface="微软雅黑" panose="020B0503020204020204" pitchFamily="34" charset="-122"/>
                <a:cs typeface="+mn-ea"/>
              </a:rPr>
              <a:t>Document Object Model</a:t>
            </a:r>
            <a:r>
              <a:rPr lang="zh-CN" altLang="zh-CN" sz="1800" dirty="0">
                <a:solidFill>
                  <a:srgbClr val="FF0000"/>
                </a:solidFill>
                <a:highlight>
                  <a:srgbClr val="FFFF00"/>
                </a:highlight>
                <a:latin typeface="微软雅黑" panose="020B0503020204020204" pitchFamily="34" charset="-122"/>
                <a:ea typeface="微软雅黑" panose="020B0503020204020204" pitchFamily="34" charset="-122"/>
                <a:cs typeface="+mn-ea"/>
              </a:rPr>
              <a:t>（文档对象模型）的简称，是</a:t>
            </a:r>
            <a:r>
              <a:rPr lang="en-US" altLang="zh-CN" sz="1800" dirty="0">
                <a:solidFill>
                  <a:srgbClr val="FF0000"/>
                </a:solidFill>
                <a:highlight>
                  <a:srgbClr val="FFFF00"/>
                </a:highlight>
                <a:latin typeface="微软雅黑" panose="020B0503020204020204" pitchFamily="34" charset="-122"/>
                <a:ea typeface="微软雅黑" panose="020B0503020204020204" pitchFamily="34" charset="-122"/>
                <a:cs typeface="+mn-ea"/>
              </a:rPr>
              <a:t>W3C</a:t>
            </a:r>
            <a:r>
              <a:rPr lang="zh-CN" altLang="zh-CN" sz="1800" dirty="0">
                <a:solidFill>
                  <a:srgbClr val="FF0000"/>
                </a:solidFill>
                <a:highlight>
                  <a:srgbClr val="FFFF00"/>
                </a:highlight>
                <a:latin typeface="微软雅黑" panose="020B0503020204020204" pitchFamily="34" charset="-122"/>
                <a:ea typeface="微软雅黑" panose="020B0503020204020204" pitchFamily="34" charset="-122"/>
                <a:cs typeface="+mn-ea"/>
              </a:rPr>
              <a:t>组织推荐的处理可扩展标志语言的标准编程接口，它可以以一种独立于平台和语言的方式访问和修改一个文档的内容和结构。</a:t>
            </a:r>
            <a:endParaRPr lang="en-US" altLang="zh-CN" sz="1800" dirty="0">
              <a:solidFill>
                <a:srgbClr val="FF0000"/>
              </a:solidFill>
              <a:highlight>
                <a:srgbClr val="FFFF00"/>
              </a:highlight>
              <a:latin typeface="微软雅黑" panose="020B0503020204020204" pitchFamily="34" charset="-122"/>
              <a:ea typeface="微软雅黑" panose="020B0503020204020204" pitchFamily="34" charset="-122"/>
              <a:cs typeface="+mn-ea"/>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W3C</a:t>
            </a:r>
            <a:r>
              <a:rPr lang="zh-CN" altLang="zh-CN" sz="1800" dirty="0">
                <a:solidFill>
                  <a:srgbClr val="595959"/>
                </a:solidFill>
                <a:latin typeface="微软雅黑" panose="020B0503020204020204" pitchFamily="34" charset="-122"/>
                <a:ea typeface="微软雅黑" panose="020B0503020204020204" pitchFamily="34" charset="-122"/>
                <a:cs typeface="+mn-ea"/>
              </a:rPr>
              <a:t>中将</a:t>
            </a:r>
            <a:r>
              <a:rPr lang="en-US" altLang="zh-CN" sz="1800" dirty="0">
                <a:solidFill>
                  <a:srgbClr val="595959"/>
                </a:solidFill>
                <a:latin typeface="微软雅黑" panose="020B0503020204020204" pitchFamily="34" charset="-122"/>
                <a:ea typeface="微软雅黑" panose="020B0503020204020204" pitchFamily="34" charset="-122"/>
                <a:cs typeface="+mn-ea"/>
              </a:rPr>
              <a:t>DOM</a:t>
            </a:r>
            <a:r>
              <a:rPr lang="zh-CN" altLang="zh-CN" sz="1800" dirty="0">
                <a:solidFill>
                  <a:srgbClr val="595959"/>
                </a:solidFill>
                <a:latin typeface="微软雅黑" panose="020B0503020204020204" pitchFamily="34" charset="-122"/>
                <a:ea typeface="微软雅黑" panose="020B0503020204020204" pitchFamily="34" charset="-122"/>
                <a:cs typeface="+mn-ea"/>
              </a:rPr>
              <a:t>标准分为</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个不同的部分：核心</a:t>
            </a:r>
            <a:r>
              <a:rPr lang="en-US" altLang="zh-CN" sz="1800" dirty="0">
                <a:solidFill>
                  <a:srgbClr val="595959"/>
                </a:solidFill>
                <a:latin typeface="微软雅黑" panose="020B0503020204020204" pitchFamily="34" charset="-122"/>
                <a:ea typeface="微软雅黑" panose="020B0503020204020204" pitchFamily="34" charset="-122"/>
                <a:cs typeface="+mn-ea"/>
              </a:rPr>
              <a:t>DOM</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XML DOM</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HTML DOM</a:t>
            </a:r>
            <a:r>
              <a:rPr lang="zh-CN" altLang="zh-CN" sz="1800" dirty="0">
                <a:solidFill>
                  <a:srgbClr val="595959"/>
                </a:solidFill>
                <a:latin typeface="微软雅黑" panose="020B0503020204020204" pitchFamily="34" charset="-122"/>
                <a:ea typeface="微软雅黑" panose="020B0503020204020204" pitchFamily="34" charset="-122"/>
                <a:cs typeface="+mn-ea"/>
              </a:rPr>
              <a:t>。其中，核心</a:t>
            </a:r>
            <a:r>
              <a:rPr lang="en-US" altLang="zh-CN" sz="1800" dirty="0">
                <a:solidFill>
                  <a:srgbClr val="595959"/>
                </a:solidFill>
                <a:latin typeface="微软雅黑" panose="020B0503020204020204" pitchFamily="34" charset="-122"/>
                <a:ea typeface="微软雅黑" panose="020B0503020204020204" pitchFamily="34" charset="-122"/>
                <a:cs typeface="+mn-ea"/>
              </a:rPr>
              <a:t> DOM </a:t>
            </a:r>
            <a:r>
              <a:rPr lang="zh-CN" altLang="zh-CN" sz="1800" dirty="0">
                <a:solidFill>
                  <a:srgbClr val="595959"/>
                </a:solidFill>
                <a:latin typeface="微软雅黑" panose="020B0503020204020204" pitchFamily="34" charset="-122"/>
                <a:ea typeface="微软雅黑" panose="020B0503020204020204" pitchFamily="34" charset="-122"/>
                <a:cs typeface="+mn-ea"/>
              </a:rPr>
              <a:t>是针对任何结构化文档的标准模型，</a:t>
            </a:r>
            <a:r>
              <a:rPr lang="en-US" altLang="zh-CN" sz="1800" dirty="0">
                <a:solidFill>
                  <a:srgbClr val="595959"/>
                </a:solidFill>
                <a:latin typeface="微软雅黑" panose="020B0503020204020204" pitchFamily="34" charset="-122"/>
                <a:ea typeface="微软雅黑" panose="020B0503020204020204" pitchFamily="34" charset="-122"/>
                <a:cs typeface="+mn-ea"/>
              </a:rPr>
              <a:t>XML DOM</a:t>
            </a:r>
            <a:r>
              <a:rPr lang="zh-CN" altLang="zh-CN" sz="1800" dirty="0">
                <a:solidFill>
                  <a:srgbClr val="595959"/>
                </a:solidFill>
                <a:latin typeface="微软雅黑" panose="020B0503020204020204" pitchFamily="34" charset="-122"/>
                <a:ea typeface="微软雅黑" panose="020B0503020204020204" pitchFamily="34" charset="-122"/>
                <a:cs typeface="+mn-ea"/>
              </a:rPr>
              <a:t>是针对</a:t>
            </a:r>
            <a:r>
              <a:rPr lang="en-US" altLang="zh-CN" sz="1800" dirty="0">
                <a:solidFill>
                  <a:srgbClr val="595959"/>
                </a:solidFill>
                <a:latin typeface="微软雅黑" panose="020B0503020204020204" pitchFamily="34" charset="-122"/>
                <a:ea typeface="微软雅黑" panose="020B0503020204020204" pitchFamily="34" charset="-122"/>
                <a:cs typeface="+mn-ea"/>
              </a:rPr>
              <a:t>XML</a:t>
            </a:r>
            <a:r>
              <a:rPr lang="zh-CN" altLang="zh-CN" sz="1800" dirty="0">
                <a:solidFill>
                  <a:srgbClr val="595959"/>
                </a:solidFill>
                <a:latin typeface="微软雅黑" panose="020B0503020204020204" pitchFamily="34" charset="-122"/>
                <a:ea typeface="微软雅黑" panose="020B0503020204020204" pitchFamily="34" charset="-122"/>
                <a:cs typeface="+mn-ea"/>
              </a:rPr>
              <a:t>文档的标准模型，而</a:t>
            </a:r>
            <a:r>
              <a:rPr lang="en-US" altLang="zh-CN" sz="1800" dirty="0">
                <a:solidFill>
                  <a:srgbClr val="595959"/>
                </a:solidFill>
                <a:latin typeface="微软雅黑" panose="020B0503020204020204" pitchFamily="34" charset="-122"/>
                <a:ea typeface="微软雅黑" panose="020B0503020204020204" pitchFamily="34" charset="-122"/>
                <a:cs typeface="+mn-ea"/>
              </a:rPr>
              <a:t>HTML DOM</a:t>
            </a:r>
            <a:r>
              <a:rPr lang="zh-CN" altLang="zh-CN" sz="1800" dirty="0">
                <a:solidFill>
                  <a:srgbClr val="595959"/>
                </a:solidFill>
                <a:latin typeface="微软雅黑" panose="020B0503020204020204" pitchFamily="34" charset="-122"/>
                <a:ea typeface="微软雅黑" panose="020B0503020204020204" pitchFamily="34" charset="-122"/>
                <a:cs typeface="+mn-ea"/>
              </a:rPr>
              <a:t>是针对</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文档的标准模型。</a:t>
            </a:r>
          </a:p>
        </p:txBody>
      </p:sp>
      <p:sp>
        <p:nvSpPr>
          <p:cNvPr id="17" name="矩形 93"/>
          <p:cNvSpPr/>
          <p:nvPr/>
        </p:nvSpPr>
        <p:spPr>
          <a:xfrm>
            <a:off x="1148656" y="26377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675984" y="53163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Chevron 3"/>
          <p:cNvSpPr/>
          <p:nvPr>
            <p:custDataLst>
              <p:tags r:id="rId1"/>
            </p:custDataLst>
          </p:nvPr>
        </p:nvSpPr>
        <p:spPr>
          <a:xfrm>
            <a:off x="837506" y="1251511"/>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84513"/>
            <a:ext cx="186461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DOM</a:t>
            </a:r>
            <a:r>
              <a:rPr lang="zh-CN" altLang="en-US" sz="2000" dirty="0">
                <a:solidFill>
                  <a:srgbClr val="1369B2"/>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251511"/>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84513"/>
            <a:ext cx="212109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DOM</a:t>
            </a:r>
            <a:r>
              <a:rPr lang="zh-CN" altLang="en-US" sz="2000" dirty="0">
                <a:solidFill>
                  <a:srgbClr val="1369B2"/>
                </a:solidFill>
                <a:latin typeface="微软雅黑" panose="020B0503020204020204" pitchFamily="34" charset="-122"/>
                <a:ea typeface="微软雅黑" panose="020B0503020204020204" pitchFamily="34" charset="-122"/>
              </a:rPr>
              <a:t>树的结构图</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4766" y="2133650"/>
            <a:ext cx="7632848" cy="411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a:off x="1198880" y="2625117"/>
            <a:ext cx="9794240" cy="16687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9" name="TextBox 58"/>
          <p:cNvSpPr txBox="1"/>
          <p:nvPr/>
        </p:nvSpPr>
        <p:spPr>
          <a:xfrm>
            <a:off x="1481734" y="2879279"/>
            <a:ext cx="9293991" cy="1064522"/>
          </a:xfrm>
          <a:prstGeom prst="rect">
            <a:avLst/>
          </a:prstGeom>
          <a:noFill/>
        </p:spPr>
        <p:txBody>
          <a:bodyPr wrap="square" lIns="0" tIns="0" rIns="0" bIns="0"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&lt;head&gt;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标签用于定义</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文档的</a:t>
            </a:r>
            <a:r>
              <a:rPr lang="zh-CN" altLang="zh-CN" sz="1600" dirty="0">
                <a:solidFill>
                  <a:srgbClr val="1369B2"/>
                </a:solidFill>
                <a:latin typeface="微软雅黑" panose="020B0503020204020204" pitchFamily="34" charset="-122"/>
                <a:ea typeface="微软雅黑" panose="020B0503020204020204" pitchFamily="34" charset="-122"/>
                <a:cs typeface="+mn-ea"/>
              </a:rPr>
              <a:t>头部信息</a:t>
            </a:r>
            <a:r>
              <a:rPr lang="zh-CN" altLang="zh-CN" sz="1600" dirty="0">
                <a:solidFill>
                  <a:srgbClr val="595959"/>
                </a:solidFill>
                <a:latin typeface="微软雅黑" panose="020B0503020204020204" pitchFamily="34" charset="-122"/>
                <a:ea typeface="微软雅黑" panose="020B0503020204020204" pitchFamily="34" charset="-122"/>
                <a:cs typeface="+mn-ea"/>
              </a:rPr>
              <a:t>，也被称为</a:t>
            </a:r>
            <a:r>
              <a:rPr lang="zh-CN" altLang="zh-CN" sz="1600" dirty="0">
                <a:solidFill>
                  <a:srgbClr val="1369B2"/>
                </a:solidFill>
                <a:highlight>
                  <a:srgbClr val="FFFF00"/>
                </a:highlight>
                <a:latin typeface="微软雅黑" panose="020B0503020204020204" pitchFamily="34" charset="-122"/>
                <a:ea typeface="微软雅黑" panose="020B0503020204020204" pitchFamily="34" charset="-122"/>
                <a:cs typeface="+mn-ea"/>
              </a:rPr>
              <a:t>头部标签</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&lt;head&gt;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标签紧跟在</a:t>
            </a: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r>
              <a:rPr lang="zh-CN" altLang="zh-CN" sz="1600" dirty="0">
                <a:solidFill>
                  <a:srgbClr val="595959"/>
                </a:solidFill>
                <a:latin typeface="微软雅黑" panose="020B0503020204020204" pitchFamily="34" charset="-122"/>
                <a:ea typeface="微软雅黑" panose="020B0503020204020204" pitchFamily="34" charset="-122"/>
                <a:cs typeface="+mn-ea"/>
              </a:rPr>
              <a:t>之后，主要用于</a:t>
            </a:r>
            <a:r>
              <a:rPr lang="zh-CN" altLang="zh-CN" sz="1600" dirty="0">
                <a:solidFill>
                  <a:srgbClr val="1369B2"/>
                </a:solidFill>
                <a:latin typeface="微软雅黑" panose="020B0503020204020204" pitchFamily="34" charset="-122"/>
                <a:ea typeface="微软雅黑" panose="020B0503020204020204" pitchFamily="34" charset="-122"/>
                <a:cs typeface="+mn-ea"/>
              </a:rPr>
              <a:t>封装其他位于文档头部</a:t>
            </a:r>
            <a:r>
              <a:rPr lang="zh-CN" altLang="zh-CN" sz="1600" dirty="0">
                <a:solidFill>
                  <a:srgbClr val="595959"/>
                </a:solidFill>
                <a:latin typeface="微软雅黑" panose="020B0503020204020204" pitchFamily="34" charset="-122"/>
                <a:ea typeface="微软雅黑" panose="020B0503020204020204" pitchFamily="34" charset="-122"/>
                <a:cs typeface="+mn-ea"/>
              </a:rPr>
              <a:t>的标签，如</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&lt;title&gt;</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&lt;meta&gt;</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&lt;link&gt;</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及</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&lt;style&gt;</a:t>
            </a:r>
            <a:r>
              <a:rPr lang="zh-CN" altLang="zh-CN" sz="1600" dirty="0">
                <a:solidFill>
                  <a:srgbClr val="595959"/>
                </a:solidFill>
                <a:latin typeface="微软雅黑" panose="020B0503020204020204" pitchFamily="34" charset="-122"/>
                <a:ea typeface="微软雅黑" panose="020B0503020204020204" pitchFamily="34" charset="-122"/>
                <a:cs typeface="+mn-ea"/>
              </a:rPr>
              <a:t>等标签。</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60" name="矩形 93"/>
          <p:cNvSpPr/>
          <p:nvPr/>
        </p:nvSpPr>
        <p:spPr>
          <a:xfrm>
            <a:off x="1148656" y="25656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1" name="矩形 93"/>
          <p:cNvSpPr/>
          <p:nvPr/>
        </p:nvSpPr>
        <p:spPr>
          <a:xfrm rot="10800000">
            <a:off x="10661961" y="39818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98662" y="1200348"/>
            <a:ext cx="168828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&lt;head&gt;</a:t>
            </a:r>
            <a:r>
              <a:rPr lang="zh-CN" altLang="en-US" sz="2000" dirty="0">
                <a:solidFill>
                  <a:srgbClr val="1369B2"/>
                </a:solidFill>
                <a:latin typeface="微软雅黑" panose="020B0503020204020204" pitchFamily="34" charset="-122"/>
                <a:ea typeface="微软雅黑" panose="020B0503020204020204" pitchFamily="34" charset="-122"/>
              </a:rPr>
              <a:t>标签</a:t>
            </a:r>
          </a:p>
        </p:txBody>
      </p:sp>
      <p:sp>
        <p:nvSpPr>
          <p:cNvPr id="3" name="Rectangle 2">
            <a:extLst>
              <a:ext uri="{FF2B5EF4-FFF2-40B4-BE49-F238E27FC236}">
                <a16:creationId xmlns:a16="http://schemas.microsoft.com/office/drawing/2014/main" id="{7E0449CE-5C0B-93AF-AC3F-D42FB66E3B6F}"/>
              </a:ext>
            </a:extLst>
          </p:cNvPr>
          <p:cNvSpPr>
            <a:spLocks noChangeArrowheads="1"/>
          </p:cNvSpPr>
          <p:nvPr/>
        </p:nvSpPr>
        <p:spPr bwMode="auto">
          <a:xfrm>
            <a:off x="1481734" y="4488058"/>
            <a:ext cx="5976663" cy="101566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Arial Unicode MS"/>
                <a:ea typeface="Söhne Mono"/>
              </a:rPr>
              <a:t>&lt;link&gt;</a:t>
            </a:r>
            <a:r>
              <a:rPr kumimoji="0" lang="zh-CN" altLang="zh-CN" sz="1200" b="0" i="0" u="none" strike="noStrike" cap="none" normalizeH="0" baseline="0" dirty="0">
                <a:ln>
                  <a:noFill/>
                </a:ln>
                <a:solidFill>
                  <a:srgbClr val="374151"/>
                </a:solidFill>
                <a:effectLst/>
                <a:ea typeface="Söhne"/>
              </a:rPr>
              <a:t> 标签通常用于将外部资源链接到HTML文档，最常见的用途是引用外部CSS样式表以定义文档的样式。它的 </a:t>
            </a:r>
            <a:r>
              <a:rPr kumimoji="0" lang="zh-CN" altLang="zh-CN" b="1" i="0" u="none" strike="noStrike" cap="none" normalizeH="0" baseline="0" dirty="0">
                <a:ln>
                  <a:noFill/>
                </a:ln>
                <a:solidFill>
                  <a:schemeClr val="tx1"/>
                </a:solidFill>
                <a:effectLst/>
                <a:latin typeface="Arial Unicode MS"/>
                <a:ea typeface="Söhne Mono"/>
              </a:rPr>
              <a:t>rel</a:t>
            </a:r>
            <a:r>
              <a:rPr kumimoji="0" lang="zh-CN" altLang="zh-CN" sz="1200" b="0" i="0" u="none" strike="noStrike" cap="none" normalizeH="0" baseline="0" dirty="0">
                <a:ln>
                  <a:noFill/>
                </a:ln>
                <a:solidFill>
                  <a:srgbClr val="374151"/>
                </a:solidFill>
                <a:effectLst/>
                <a:ea typeface="Söhne"/>
              </a:rPr>
              <a:t> 属性定义了关联的资源类型，</a:t>
            </a:r>
            <a:r>
              <a:rPr kumimoji="0" lang="zh-CN" altLang="zh-CN" b="1" i="0" u="none" strike="noStrike" cap="none" normalizeH="0" baseline="0" dirty="0">
                <a:ln>
                  <a:noFill/>
                </a:ln>
                <a:solidFill>
                  <a:schemeClr val="tx1"/>
                </a:solidFill>
                <a:effectLst/>
                <a:latin typeface="Arial Unicode MS"/>
                <a:ea typeface="Söhne Mono"/>
              </a:rPr>
              <a:t>href</a:t>
            </a:r>
            <a:r>
              <a:rPr kumimoji="0" lang="zh-CN" altLang="zh-CN" sz="1200" b="0" i="0" u="none" strike="noStrike" cap="none" normalizeH="0" baseline="0" dirty="0">
                <a:ln>
                  <a:noFill/>
                </a:ln>
                <a:solidFill>
                  <a:srgbClr val="374151"/>
                </a:solidFill>
                <a:effectLst/>
                <a:ea typeface="Söhne"/>
              </a:rPr>
              <a:t> 属性指定了资源的URL</a:t>
            </a:r>
            <a:r>
              <a:rPr kumimoji="0" lang="zh-CN" altLang="zh-CN" sz="700" b="0" i="0" u="none" strike="noStrike" cap="none" normalizeH="0" baseline="0" dirty="0">
                <a:ln>
                  <a:noFill/>
                </a:ln>
                <a:solidFill>
                  <a:schemeClr val="tx1"/>
                </a:solidFill>
                <a:effectLst/>
                <a:latin typeface="Arial" panose="020B0604020202020204" pitchFamily="34"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BF2C41C2-1A99-9159-649C-A10C3DD8816C}"/>
              </a:ext>
            </a:extLst>
          </p:cNvPr>
          <p:cNvSpPr>
            <a:spLocks noChangeArrowheads="1"/>
          </p:cNvSpPr>
          <p:nvPr/>
        </p:nvSpPr>
        <p:spPr bwMode="auto">
          <a:xfrm>
            <a:off x="1702718" y="5697889"/>
            <a:ext cx="5159102"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a:ln>
                  <a:noFill/>
                </a:ln>
                <a:solidFill>
                  <a:schemeClr val="tx1"/>
                </a:solidFill>
                <a:effectLst/>
                <a:latin typeface="Arial Unicode MS"/>
                <a:ea typeface="Söhne Mono"/>
              </a:rPr>
              <a:t>&lt;style&gt;</a:t>
            </a:r>
            <a:r>
              <a:rPr kumimoji="0" lang="zh-CN" altLang="zh-CN" sz="1200" b="0" i="0" u="none" strike="noStrike" cap="none" normalizeH="0" baseline="0">
                <a:ln>
                  <a:noFill/>
                </a:ln>
                <a:solidFill>
                  <a:srgbClr val="374151"/>
                </a:solidFill>
                <a:effectLst/>
                <a:ea typeface="Söhne"/>
              </a:rPr>
              <a:t> 标签允许你在文档内部定义CSS样式，而不需要外部CSS文件</a:t>
            </a:r>
            <a:r>
              <a:rPr kumimoji="0" lang="zh-CN" altLang="zh-CN" sz="7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cxnSp>
        <p:nvCxnSpPr>
          <p:cNvPr id="36" name="直接连接符 41"/>
          <p:cNvCxnSpPr/>
          <p:nvPr/>
        </p:nvCxnSpPr>
        <p:spPr>
          <a:xfrm flipH="1">
            <a:off x="3761679" y="2054020"/>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42"/>
          <p:cNvCxnSpPr/>
          <p:nvPr/>
        </p:nvCxnSpPr>
        <p:spPr>
          <a:xfrm flipH="1">
            <a:off x="3761679" y="3794798"/>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43"/>
          <p:cNvCxnSpPr/>
          <p:nvPr/>
        </p:nvCxnSpPr>
        <p:spPr>
          <a:xfrm flipH="1">
            <a:off x="3761679" y="5507874"/>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44"/>
          <p:cNvCxnSpPr/>
          <p:nvPr/>
        </p:nvCxnSpPr>
        <p:spPr>
          <a:xfrm>
            <a:off x="3761679" y="2054019"/>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40" name="椭圆 39"/>
          <p:cNvSpPr/>
          <p:nvPr/>
        </p:nvSpPr>
        <p:spPr>
          <a:xfrm>
            <a:off x="4955212" y="1522337"/>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1" name="椭圆 40"/>
          <p:cNvSpPr/>
          <p:nvPr/>
        </p:nvSpPr>
        <p:spPr>
          <a:xfrm>
            <a:off x="4955212" y="324092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2" name="椭圆 41"/>
          <p:cNvSpPr/>
          <p:nvPr/>
        </p:nvSpPr>
        <p:spPr>
          <a:xfrm>
            <a:off x="4955212" y="493434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3" name="椭圆 42"/>
          <p:cNvSpPr/>
          <p:nvPr/>
        </p:nvSpPr>
        <p:spPr>
          <a:xfrm>
            <a:off x="5037825" y="3332899"/>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4" name="Freeform 176"/>
          <p:cNvSpPr>
            <a:spLocks noEditPoints="1"/>
          </p:cNvSpPr>
          <p:nvPr/>
        </p:nvSpPr>
        <p:spPr bwMode="auto">
          <a:xfrm>
            <a:off x="5232861" y="3547772"/>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5" name="椭圆 44"/>
          <p:cNvSpPr/>
          <p:nvPr/>
        </p:nvSpPr>
        <p:spPr>
          <a:xfrm>
            <a:off x="5047186" y="1614311"/>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6" name="椭圆 45"/>
          <p:cNvSpPr/>
          <p:nvPr/>
        </p:nvSpPr>
        <p:spPr>
          <a:xfrm>
            <a:off x="5037824" y="5045975"/>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7" name="Freeform 175"/>
          <p:cNvSpPr>
            <a:spLocks noEditPoints="1"/>
          </p:cNvSpPr>
          <p:nvPr/>
        </p:nvSpPr>
        <p:spPr bwMode="auto">
          <a:xfrm>
            <a:off x="5262494" y="5172830"/>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8" name="Freeform 168"/>
          <p:cNvSpPr>
            <a:spLocks noEditPoints="1"/>
          </p:cNvSpPr>
          <p:nvPr/>
        </p:nvSpPr>
        <p:spPr bwMode="auto">
          <a:xfrm>
            <a:off x="5232860" y="1746044"/>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9" name="TextBox 33"/>
          <p:cNvSpPr txBox="1"/>
          <p:nvPr/>
        </p:nvSpPr>
        <p:spPr>
          <a:xfrm>
            <a:off x="6363004" y="1607293"/>
            <a:ext cx="4916778" cy="8863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直接位于一个节点之下的节点被称为该节点的子节点（</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childNode</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，例如</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位于元素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之下，所以元素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就是元素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的子节点。</a:t>
            </a:r>
            <a:endPar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TextBox 33"/>
          <p:cNvSpPr txBox="1"/>
          <p:nvPr/>
        </p:nvSpPr>
        <p:spPr>
          <a:xfrm>
            <a:off x="6397351" y="3357786"/>
            <a:ext cx="4905330" cy="858953"/>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直接位于一个节点之上的节点被称为该节点的父节点（</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parentNode</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），例如元素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位于元素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之下，所示元素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就是元素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的父节点。</a:t>
            </a:r>
          </a:p>
        </p:txBody>
      </p:sp>
      <p:sp>
        <p:nvSpPr>
          <p:cNvPr id="53" name="TextBox 33"/>
          <p:cNvSpPr txBox="1"/>
          <p:nvPr/>
        </p:nvSpPr>
        <p:spPr>
          <a:xfrm>
            <a:off x="6385902" y="5085978"/>
            <a:ext cx="4893880" cy="858953"/>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具有相同父节点的两个节点称为兄弟节点（</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siblingNode</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），例如元素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和元素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&lt;meta&gt;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就是兄弟节点。</a:t>
            </a:r>
          </a:p>
        </p:txBody>
      </p:sp>
      <p:sp>
        <p:nvSpPr>
          <p:cNvPr id="55" name="文本框 9"/>
          <p:cNvSpPr txBox="1"/>
          <p:nvPr/>
        </p:nvSpPr>
        <p:spPr>
          <a:xfrm>
            <a:off x="999674" y="3577889"/>
            <a:ext cx="2647259"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800" b="1" dirty="0">
                <a:solidFill>
                  <a:srgbClr val="595959"/>
                </a:solidFill>
                <a:cs typeface="微软雅黑" panose="020B0503020204020204" pitchFamily="34" charset="-122"/>
              </a:rPr>
              <a:t>DOM</a:t>
            </a:r>
            <a:r>
              <a:rPr lang="zh-CN" altLang="en-US" sz="2800" b="1" dirty="0">
                <a:solidFill>
                  <a:srgbClr val="595959"/>
                </a:solidFill>
                <a:cs typeface="微软雅黑" panose="020B0503020204020204" pitchFamily="34" charset="-122"/>
              </a:rPr>
              <a:t>节点关系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TextBox 15"/>
          <p:cNvSpPr txBox="1"/>
          <p:nvPr/>
        </p:nvSpPr>
        <p:spPr>
          <a:xfrm>
            <a:off x="1354756" y="2061642"/>
            <a:ext cx="9709002" cy="868892"/>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DOM</a:t>
            </a:r>
            <a:r>
              <a:rPr lang="zh-CN" altLang="zh-CN" sz="2000" dirty="0">
                <a:solidFill>
                  <a:srgbClr val="595959"/>
                </a:solidFill>
                <a:latin typeface="微软雅黑" panose="020B0503020204020204" pitchFamily="34" charset="-122"/>
                <a:ea typeface="微软雅黑" panose="020B0503020204020204" pitchFamily="34" charset="-122"/>
                <a:cs typeface="+mn-ea"/>
              </a:rPr>
              <a:t>中，</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文档的各个节点被视为各种类型的</a:t>
            </a:r>
            <a:r>
              <a:rPr lang="en-US" altLang="zh-CN" sz="2000" dirty="0">
                <a:solidFill>
                  <a:srgbClr val="1369B2"/>
                </a:solidFill>
                <a:latin typeface="微软雅黑" panose="020B0503020204020204" pitchFamily="34" charset="-122"/>
                <a:ea typeface="微软雅黑" panose="020B0503020204020204" pitchFamily="34" charset="-122"/>
                <a:cs typeface="+mn-ea"/>
              </a:rPr>
              <a:t>Node</a:t>
            </a:r>
            <a:r>
              <a:rPr lang="zh-CN" altLang="zh-CN" sz="2000" dirty="0">
                <a:solidFill>
                  <a:srgbClr val="1369B2"/>
                </a:solidFill>
                <a:latin typeface="微软雅黑" panose="020B0503020204020204" pitchFamily="34" charset="-122"/>
                <a:ea typeface="微软雅黑" panose="020B0503020204020204" pitchFamily="34" charset="-122"/>
                <a:cs typeface="+mn-ea"/>
              </a:rPr>
              <a:t>对象</a:t>
            </a:r>
            <a:r>
              <a:rPr lang="zh-CN" altLang="zh-CN" sz="2000" dirty="0">
                <a:solidFill>
                  <a:srgbClr val="595959"/>
                </a:solidFill>
                <a:latin typeface="微软雅黑" panose="020B0503020204020204" pitchFamily="34" charset="-122"/>
                <a:ea typeface="微软雅黑" panose="020B0503020204020204" pitchFamily="34" charset="-122"/>
                <a:cs typeface="+mn-ea"/>
              </a:rPr>
              <a:t>。通过某个节点的</a:t>
            </a:r>
            <a:r>
              <a:rPr lang="zh-CN" altLang="zh-CN" sz="2000" dirty="0">
                <a:solidFill>
                  <a:srgbClr val="1369B2"/>
                </a:solidFill>
                <a:latin typeface="微软雅黑" panose="020B0503020204020204" pitchFamily="34" charset="-122"/>
                <a:ea typeface="微软雅黑" panose="020B0503020204020204" pitchFamily="34" charset="-122"/>
                <a:cs typeface="+mn-ea"/>
              </a:rPr>
              <a:t>子节点</a:t>
            </a:r>
            <a:r>
              <a:rPr lang="zh-CN" altLang="zh-CN" sz="2000" dirty="0">
                <a:solidFill>
                  <a:srgbClr val="595959"/>
                </a:solidFill>
                <a:latin typeface="微软雅黑" panose="020B0503020204020204" pitchFamily="34" charset="-122"/>
                <a:ea typeface="微软雅黑" panose="020B0503020204020204" pitchFamily="34" charset="-122"/>
                <a:cs typeface="+mn-ea"/>
              </a:rPr>
              <a:t>可以找到该元素，其语法如下所示</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9" name="Chevron 3"/>
          <p:cNvSpPr/>
          <p:nvPr>
            <p:custDataLst>
              <p:tags r:id="rId1"/>
            </p:custDataLst>
          </p:nvPr>
        </p:nvSpPr>
        <p:spPr>
          <a:xfrm>
            <a:off x="837506" y="1125538"/>
            <a:ext cx="2449388"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258540"/>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节点的访问</a:t>
            </a:r>
          </a:p>
        </p:txBody>
      </p:sp>
      <p:pic>
        <p:nvPicPr>
          <p:cNvPr id="9" name="图片 8"/>
          <p:cNvPicPr>
            <a:picLocks noChangeAspect="1"/>
          </p:cNvPicPr>
          <p:nvPr/>
        </p:nvPicPr>
        <p:blipFill>
          <a:blip r:embed="rId4"/>
          <a:stretch>
            <a:fillRect/>
          </a:stretch>
        </p:blipFill>
        <p:spPr>
          <a:xfrm>
            <a:off x="2863751" y="3501803"/>
            <a:ext cx="5463703" cy="868892"/>
          </a:xfrm>
          <a:prstGeom prst="rect">
            <a:avLst/>
          </a:prstGeom>
        </p:spPr>
      </p:pic>
      <p:sp>
        <p:nvSpPr>
          <p:cNvPr id="10" name="矩形 9"/>
          <p:cNvSpPr/>
          <p:nvPr/>
        </p:nvSpPr>
        <p:spPr>
          <a:xfrm>
            <a:off x="3286894" y="3736194"/>
            <a:ext cx="5123940" cy="400110"/>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父节点对象</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子节点对象</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.parentNode;</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766614" y="1107495"/>
            <a:ext cx="34575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26654" y="1240497"/>
            <a:ext cx="266130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Node</a:t>
            </a:r>
            <a:r>
              <a:rPr lang="zh-CN" altLang="zh-CN" sz="2000" dirty="0">
                <a:solidFill>
                  <a:srgbClr val="1369B2"/>
                </a:solidFill>
                <a:latin typeface="微软雅黑" panose="020B0503020204020204" pitchFamily="34" charset="-122"/>
                <a:ea typeface="微软雅黑" panose="020B0503020204020204" pitchFamily="34" charset="-122"/>
              </a:rPr>
              <a:t>对象的常用属性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630710" y="2061642"/>
          <a:ext cx="8908949" cy="3888430"/>
        </p:xfrm>
        <a:graphic>
          <a:graphicData uri="http://schemas.openxmlformats.org/drawingml/2006/table">
            <a:tbl>
              <a:tblPr>
                <a:tableStyleId>{7DF18680-E054-41AD-8BC1-D1AEF772440D}</a:tableStyleId>
              </a:tblPr>
              <a:tblGrid>
                <a:gridCol w="2016224">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4804493">
                  <a:extLst>
                    <a:ext uri="{9D8B030D-6E8A-4147-A177-3AD203B41FA5}">
                      <a16:colId xmlns:a16="http://schemas.microsoft.com/office/drawing/2014/main" val="20002"/>
                    </a:ext>
                  </a:extLst>
                </a:gridCol>
              </a:tblGrid>
              <a:tr h="777686">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属性</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类型</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p>
                  </a:txBody>
                  <a:tcPr marL="68580" marR="68580" marT="0" marB="0" anchor="ctr">
                    <a:solidFill>
                      <a:srgbClr val="F2F2F2"/>
                    </a:solidFill>
                  </a:tcPr>
                </a:tc>
                <a:extLst>
                  <a:ext uri="{0D108BD9-81ED-4DB2-BD59-A6C34878D82A}">
                    <a16:rowId xmlns:a16="http://schemas.microsoft.com/office/drawing/2014/main" val="10000"/>
                  </a:ext>
                </a:extLst>
              </a:tr>
              <a:tr h="777686">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parentNode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Node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返回节点的父节点，没有父节点时为</a:t>
                      </a:r>
                      <a:r>
                        <a:rPr lang="en-US" sz="1600" b="0" kern="100">
                          <a:solidFill>
                            <a:srgbClr val="595959"/>
                          </a:solidFill>
                          <a:effectLst/>
                          <a:latin typeface="微软雅黑" panose="020B0503020204020204" pitchFamily="34" charset="-122"/>
                          <a:ea typeface="微软雅黑" panose="020B0503020204020204" pitchFamily="34" charset="-122"/>
                          <a:cs typeface="+mn-cs"/>
                        </a:rPr>
                        <a:t>null</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777686">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childNodes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NodeList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返回节点到子节点的节点列表</a:t>
                      </a:r>
                    </a:p>
                  </a:txBody>
                  <a:tcPr marL="68580" marR="68580" marT="0" marB="0" anchor="ctr">
                    <a:solidFill>
                      <a:srgbClr val="F2F2F2"/>
                    </a:solidFill>
                  </a:tcPr>
                </a:tc>
                <a:extLst>
                  <a:ext uri="{0D108BD9-81ED-4DB2-BD59-A6C34878D82A}">
                    <a16:rowId xmlns:a16="http://schemas.microsoft.com/office/drawing/2014/main" val="10002"/>
                  </a:ext>
                </a:extLst>
              </a:tr>
              <a:tr h="777686">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firstChild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Node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返回节点的首个子节点，没有则为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null</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r h="777686">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lastChild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Node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返回节点的最后一个子节点，没有则为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null</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34575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185495" y="1186532"/>
            <a:ext cx="274947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获取文档中的指定元素</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2494806" y="3789834"/>
            <a:ext cx="5472608" cy="767830"/>
          </a:xfrm>
          <a:prstGeom prst="rect">
            <a:avLst/>
          </a:prstGeom>
        </p:spPr>
      </p:pic>
      <p:sp>
        <p:nvSpPr>
          <p:cNvPr id="10" name="矩形 9"/>
          <p:cNvSpPr/>
          <p:nvPr/>
        </p:nvSpPr>
        <p:spPr>
          <a:xfrm>
            <a:off x="3091459" y="3989083"/>
            <a:ext cx="4259844" cy="369332"/>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document.getElementById("userId");</a:t>
            </a:r>
          </a:p>
        </p:txBody>
      </p:sp>
      <p:sp>
        <p:nvSpPr>
          <p:cNvPr id="8" name="TextBox 7"/>
          <p:cNvSpPr txBox="1"/>
          <p:nvPr/>
        </p:nvSpPr>
        <p:spPr>
          <a:xfrm>
            <a:off x="1185494" y="2000094"/>
            <a:ext cx="10166295" cy="1330557"/>
          </a:xfrm>
          <a:prstGeom prst="rect">
            <a:avLst/>
          </a:prstGeom>
          <a:noFill/>
        </p:spPr>
        <p:txBody>
          <a:bodyPr wrap="square" lIns="0" tIns="0" rIns="0" bIns="0" rtlCol="0">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通过元素的</a:t>
            </a:r>
            <a:r>
              <a:rPr lang="en-US"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属性获取元素</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Document</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0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getElementById()</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方法可以通过元素的</a:t>
            </a:r>
            <a:r>
              <a:rPr lang="en-US" altLang="zh-CN" sz="20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属性获取元素</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。例如，获取</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属性值为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userId</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节点的代码如下所示：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34575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185495" y="1186532"/>
            <a:ext cx="274947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获取文档中的指定元素</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1185495" y="1949510"/>
            <a:ext cx="10153128" cy="1613070"/>
          </a:xfrm>
          <a:prstGeom prst="rect">
            <a:avLst/>
          </a:prstGeom>
          <a:noFill/>
        </p:spPr>
        <p:txBody>
          <a:bodyPr wrap="square" lIns="0" tIns="0" rIns="0" bIns="0" rtlCol="0">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通过元素的</a:t>
            </a:r>
            <a:r>
              <a:rPr lang="en-US" altLang="zh-CN"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zh-CN"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属性获取元素</a:t>
            </a:r>
            <a:endPar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Document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getElementsByName()</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方法可以通过元素的</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name</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属性获取元素</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。由于多个元素可能有相同的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值，所以该方法返回值为一个数组，而不是一个元素。如果想获得具体的元素，可以通过数组索引实现。例如，获取</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值为</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userName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节点的代码如下所示：</a:t>
            </a:r>
          </a:p>
        </p:txBody>
      </p:sp>
      <p:pic>
        <p:nvPicPr>
          <p:cNvPr id="14" name="图片 13"/>
          <p:cNvPicPr>
            <a:picLocks noChangeAspect="1"/>
          </p:cNvPicPr>
          <p:nvPr/>
        </p:nvPicPr>
        <p:blipFill>
          <a:blip r:embed="rId4"/>
          <a:stretch>
            <a:fillRect/>
          </a:stretch>
        </p:blipFill>
        <p:spPr>
          <a:xfrm>
            <a:off x="1342678" y="3933850"/>
            <a:ext cx="9793088" cy="1008112"/>
          </a:xfrm>
          <a:prstGeom prst="rect">
            <a:avLst/>
          </a:prstGeom>
        </p:spPr>
      </p:pic>
      <p:sp>
        <p:nvSpPr>
          <p:cNvPr id="15" name="矩形 14"/>
          <p:cNvSpPr/>
          <p:nvPr/>
        </p:nvSpPr>
        <p:spPr>
          <a:xfrm>
            <a:off x="2560230" y="4237851"/>
            <a:ext cx="6924728" cy="40011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document.getElementsByName("userName")[0];</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TextBox 15"/>
          <p:cNvSpPr txBox="1"/>
          <p:nvPr/>
        </p:nvSpPr>
        <p:spPr>
          <a:xfrm>
            <a:off x="1126654" y="2061642"/>
            <a:ext cx="10081120" cy="1197572"/>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浏览器对象模型</a:t>
            </a:r>
            <a:r>
              <a:rPr lang="en-US" altLang="zh-CN" sz="1800" dirty="0">
                <a:solidFill>
                  <a:srgbClr val="595959"/>
                </a:solidFill>
                <a:latin typeface="微软雅黑" panose="020B0503020204020204" pitchFamily="34" charset="-122"/>
                <a:ea typeface="微软雅黑" panose="020B0503020204020204" pitchFamily="34" charset="-122"/>
                <a:cs typeface="+mn-ea"/>
              </a:rPr>
              <a:t>(Brower Object Model</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BOM) </a:t>
            </a:r>
            <a:r>
              <a:rPr lang="zh-CN" altLang="zh-CN" sz="1800" dirty="0">
                <a:solidFill>
                  <a:srgbClr val="595959"/>
                </a:solidFill>
                <a:latin typeface="微软雅黑" panose="020B0503020204020204" pitchFamily="34" charset="-122"/>
                <a:ea typeface="微软雅黑" panose="020B0503020204020204" pitchFamily="34" charset="-122"/>
                <a:cs typeface="+mn-ea"/>
              </a:rPr>
              <a:t>提供了独立于内容而与浏览器窗口进行交互的对象，其核心对象是</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下又提供了很多对象，这些对象用于访问浏览器，被称为浏览器对象。</a:t>
            </a:r>
            <a:r>
              <a:rPr lang="en-US" altLang="zh-CN" sz="1800" dirty="0">
                <a:solidFill>
                  <a:srgbClr val="595959"/>
                </a:solidFill>
                <a:latin typeface="微软雅黑" panose="020B0503020204020204" pitchFamily="34" charset="-122"/>
                <a:ea typeface="微软雅黑" panose="020B0503020204020204" pitchFamily="34" charset="-122"/>
                <a:cs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各内置对象之间按照某种层次组织起来的模型统称为浏览器对象模型</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9" name="Chevron 3"/>
          <p:cNvSpPr/>
          <p:nvPr>
            <p:custDataLst>
              <p:tags r:id="rId1"/>
            </p:custDataLst>
          </p:nvPr>
        </p:nvSpPr>
        <p:spPr>
          <a:xfrm>
            <a:off x="837506" y="11975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30548"/>
            <a:ext cx="182934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BOM</a:t>
            </a:r>
            <a:r>
              <a:rPr lang="zh-CN" altLang="en-US" sz="2000" dirty="0">
                <a:solidFill>
                  <a:srgbClr val="1369B2"/>
                </a:solidFill>
                <a:latin typeface="微软雅黑" panose="020B0503020204020204" pitchFamily="34" charset="-122"/>
                <a:ea typeface="微软雅黑" panose="020B0503020204020204" pitchFamily="34" charset="-122"/>
              </a:rPr>
              <a:t>？</a:t>
            </a:r>
          </a:p>
        </p:txBody>
      </p:sp>
      <p:sp>
        <p:nvSpPr>
          <p:cNvPr id="10" name="TextBox 9"/>
          <p:cNvSpPr txBox="1"/>
          <p:nvPr/>
        </p:nvSpPr>
        <p:spPr>
          <a:xfrm>
            <a:off x="1152178" y="5529040"/>
            <a:ext cx="10081120" cy="782074"/>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BOM</a:t>
            </a:r>
            <a:r>
              <a:rPr lang="zh-CN" altLang="zh-CN" sz="1800" dirty="0">
                <a:solidFill>
                  <a:srgbClr val="595959"/>
                </a:solidFill>
                <a:latin typeface="微软雅黑" panose="020B0503020204020204" pitchFamily="34" charset="-122"/>
                <a:ea typeface="微软雅黑" panose="020B0503020204020204" pitchFamily="34" charset="-122"/>
                <a:cs typeface="+mn-ea"/>
              </a:rPr>
              <a:t>的核心对象是</a:t>
            </a:r>
            <a:r>
              <a:rPr lang="en-US" altLang="zh-CN" sz="1800" dirty="0">
                <a:solidFill>
                  <a:srgbClr val="595959"/>
                </a:solidFill>
                <a:latin typeface="微软雅黑" panose="020B0503020204020204" pitchFamily="34" charset="-122"/>
                <a:ea typeface="微软雅黑" panose="020B0503020204020204" pitchFamily="34" charset="-122"/>
                <a:cs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，其他的对象称为</a:t>
            </a:r>
            <a:r>
              <a:rPr lang="en-US" altLang="zh-CN" sz="1800" dirty="0">
                <a:solidFill>
                  <a:srgbClr val="595959"/>
                </a:solidFill>
                <a:latin typeface="微软雅黑" panose="020B0503020204020204" pitchFamily="34" charset="-122"/>
                <a:ea typeface="微软雅黑" panose="020B0503020204020204" pitchFamily="34" charset="-122"/>
                <a:cs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的子对象，子对象是以属性的方式添加到</a:t>
            </a:r>
            <a:r>
              <a:rPr lang="en-US" altLang="zh-CN" sz="1800" dirty="0">
                <a:solidFill>
                  <a:srgbClr val="595959"/>
                </a:solidFill>
                <a:latin typeface="微软雅黑" panose="020B0503020204020204" pitchFamily="34" charset="-122"/>
                <a:ea typeface="微软雅黑" panose="020B0503020204020204" pitchFamily="34" charset="-122"/>
                <a:cs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对象中的。</a:t>
            </a:r>
          </a:p>
        </p:txBody>
      </p:sp>
      <p:pic>
        <p:nvPicPr>
          <p:cNvPr id="2" name="图片 1"/>
          <p:cNvPicPr>
            <a:picLocks noChangeAspect="1"/>
          </p:cNvPicPr>
          <p:nvPr/>
        </p:nvPicPr>
        <p:blipFill>
          <a:blip r:embed="rId4"/>
          <a:stretch>
            <a:fillRect/>
          </a:stretch>
        </p:blipFill>
        <p:spPr>
          <a:xfrm>
            <a:off x="2281656" y="3457195"/>
            <a:ext cx="7541589" cy="184809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38175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185495" y="1186532"/>
            <a:ext cx="314881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window.onload </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加载事件</a:t>
            </a:r>
            <a:endPar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2062758" y="3190522"/>
            <a:ext cx="7416823" cy="2111479"/>
          </a:xfrm>
          <a:prstGeom prst="rect">
            <a:avLst/>
          </a:prstGeom>
        </p:spPr>
      </p:pic>
      <p:sp>
        <p:nvSpPr>
          <p:cNvPr id="10" name="矩形 9"/>
          <p:cNvSpPr/>
          <p:nvPr/>
        </p:nvSpPr>
        <p:spPr>
          <a:xfrm>
            <a:off x="2797997" y="3298533"/>
            <a:ext cx="3714098" cy="1895455"/>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方式</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window.onload = function ()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方式</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window. addEventListener ('load', function ()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p:nvSpPr>
        <p:spPr>
          <a:xfrm>
            <a:off x="1060684" y="1913322"/>
            <a:ext cx="10579137" cy="1197572"/>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在网页开发中通过</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window</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调用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onload</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实现窗口（页面）加载事件，当文档内容（包括图像、脚本文件、</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 </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文件等）完全加载完成会触发该事件，调用该事件对应的事件处理函数。</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onload</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页面加载事件有两种注册方式，分别如下所示：</a:t>
            </a:r>
          </a:p>
        </p:txBody>
      </p:sp>
      <p:sp>
        <p:nvSpPr>
          <p:cNvPr id="11" name="TextBox 10"/>
          <p:cNvSpPr txBox="1"/>
          <p:nvPr/>
        </p:nvSpPr>
        <p:spPr>
          <a:xfrm>
            <a:off x="1342678" y="5436726"/>
            <a:ext cx="10081120" cy="782074"/>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window.onload</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注册事件的方式只能写一次，如果有多个</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window.onlaod</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注册事件，会以最后一个为准。如果使用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 addEventListener</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注册事件，则不会受注册次数的限制。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5689748"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495" y="1186532"/>
            <a:ext cx="507607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document.DOMContentLoaded</a:t>
            </a:r>
            <a:r>
              <a:rPr lang="zh-CN" altLang="zh-CN" sz="2000" dirty="0">
                <a:solidFill>
                  <a:srgbClr val="1369B2"/>
                </a:solidFill>
                <a:latin typeface="微软雅黑" panose="020B0503020204020204" pitchFamily="34" charset="-122"/>
                <a:ea typeface="微软雅黑" panose="020B0503020204020204" pitchFamily="34" charset="-122"/>
              </a:rPr>
              <a:t>加载事件</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198880" y="2349674"/>
            <a:ext cx="9794240" cy="295232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extBox 12"/>
          <p:cNvSpPr txBox="1"/>
          <p:nvPr/>
        </p:nvSpPr>
        <p:spPr>
          <a:xfrm>
            <a:off x="1481734" y="2565698"/>
            <a:ext cx="9293991" cy="2444067"/>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document.DOMContentLoaded</a:t>
            </a:r>
            <a:r>
              <a:rPr lang="zh-CN" altLang="zh-CN" sz="1800" dirty="0">
                <a:solidFill>
                  <a:srgbClr val="595959"/>
                </a:solidFill>
                <a:latin typeface="微软雅黑" panose="020B0503020204020204" pitchFamily="34" charset="-122"/>
                <a:ea typeface="微软雅黑" panose="020B0503020204020204" pitchFamily="34" charset="-122"/>
                <a:cs typeface="+mn-ea"/>
              </a:rPr>
              <a:t>加载事件会在</a:t>
            </a:r>
            <a:r>
              <a:rPr lang="en-US" altLang="zh-CN" sz="1800" dirty="0">
                <a:solidFill>
                  <a:srgbClr val="595959"/>
                </a:solidFill>
                <a:latin typeface="微软雅黑" panose="020B0503020204020204" pitchFamily="34" charset="-122"/>
                <a:ea typeface="微软雅黑" panose="020B0503020204020204" pitchFamily="34" charset="-122"/>
                <a:cs typeface="+mn-ea"/>
              </a:rPr>
              <a:t>DOM</a:t>
            </a:r>
            <a:r>
              <a:rPr lang="zh-CN" altLang="zh-CN" sz="1800" dirty="0">
                <a:solidFill>
                  <a:srgbClr val="595959"/>
                </a:solidFill>
                <a:latin typeface="微软雅黑" panose="020B0503020204020204" pitchFamily="34" charset="-122"/>
                <a:ea typeface="微软雅黑" panose="020B0503020204020204" pitchFamily="34" charset="-122"/>
                <a:cs typeface="+mn-ea"/>
              </a:rPr>
              <a:t>加载完成时触发。这里所说的加载不包括</a:t>
            </a:r>
            <a:r>
              <a:rPr lang="en-US" altLang="zh-CN" sz="1800" dirty="0">
                <a:solidFill>
                  <a:srgbClr val="1369B2"/>
                </a:solidFill>
                <a:latin typeface="微软雅黑" panose="020B0503020204020204" pitchFamily="34" charset="-122"/>
                <a:ea typeface="微软雅黑" panose="020B0503020204020204" pitchFamily="34" charset="-122"/>
                <a:cs typeface="+mn-ea"/>
              </a:rPr>
              <a:t>CSS</a:t>
            </a:r>
            <a:r>
              <a:rPr lang="zh-CN" altLang="zh-CN" sz="1800" dirty="0">
                <a:solidFill>
                  <a:srgbClr val="1369B2"/>
                </a:solidFill>
                <a:latin typeface="微软雅黑" panose="020B0503020204020204" pitchFamily="34" charset="-122"/>
                <a:ea typeface="微软雅黑" panose="020B0503020204020204" pitchFamily="34" charset="-122"/>
                <a:cs typeface="+mn-ea"/>
              </a:rPr>
              <a:t>样式表、图片和</a:t>
            </a:r>
            <a:r>
              <a:rPr lang="en-US" altLang="zh-CN" sz="1800" dirty="0">
                <a:solidFill>
                  <a:srgbClr val="1369B2"/>
                </a:solidFill>
                <a:latin typeface="微软雅黑" panose="020B0503020204020204" pitchFamily="34" charset="-122"/>
                <a:ea typeface="微软雅黑" panose="020B0503020204020204" pitchFamily="34" charset="-122"/>
                <a:cs typeface="+mn-ea"/>
              </a:rPr>
              <a:t>flash</a:t>
            </a:r>
            <a:r>
              <a:rPr lang="zh-CN" altLang="zh-CN" sz="1800" dirty="0">
                <a:solidFill>
                  <a:srgbClr val="1369B2"/>
                </a:solidFill>
                <a:latin typeface="微软雅黑" panose="020B0503020204020204" pitchFamily="34" charset="-122"/>
                <a:ea typeface="微软雅黑" panose="020B0503020204020204" pitchFamily="34" charset="-122"/>
                <a:cs typeface="+mn-ea"/>
              </a:rPr>
              <a:t>动画等额外内容的加载</a:t>
            </a:r>
            <a:r>
              <a:rPr lang="zh-CN" altLang="zh-CN" sz="1800" dirty="0">
                <a:solidFill>
                  <a:srgbClr val="595959"/>
                </a:solidFill>
                <a:latin typeface="微软雅黑" panose="020B0503020204020204" pitchFamily="34" charset="-122"/>
                <a:ea typeface="微软雅黑" panose="020B0503020204020204" pitchFamily="34" charset="-122"/>
                <a:cs typeface="+mn-ea"/>
              </a:rPr>
              <a:t>，因此，该事件的优点在于执行的时机更快，适用于页面中图片很多的情况。当页面图片很多时，从用户访问到</a:t>
            </a:r>
            <a:r>
              <a:rPr lang="en-US" altLang="zh-CN" sz="1800" dirty="0">
                <a:solidFill>
                  <a:srgbClr val="595959"/>
                </a:solidFill>
                <a:latin typeface="微软雅黑" panose="020B0503020204020204" pitchFamily="34" charset="-122"/>
                <a:ea typeface="微软雅黑" panose="020B0503020204020204" pitchFamily="34" charset="-122"/>
                <a:cs typeface="+mn-ea"/>
              </a:rPr>
              <a:t>onload</a:t>
            </a:r>
            <a:r>
              <a:rPr lang="zh-CN" altLang="zh-CN" sz="1800" dirty="0">
                <a:solidFill>
                  <a:srgbClr val="595959"/>
                </a:solidFill>
                <a:latin typeface="微软雅黑" panose="020B0503020204020204" pitchFamily="34" charset="-122"/>
                <a:ea typeface="微软雅黑" panose="020B0503020204020204" pitchFamily="34" charset="-122"/>
                <a:cs typeface="+mn-ea"/>
              </a:rPr>
              <a:t>事件触发可能需要</a:t>
            </a:r>
            <a:r>
              <a:rPr lang="zh-CN" altLang="zh-CN" sz="1800" dirty="0">
                <a:solidFill>
                  <a:srgbClr val="1369B2"/>
                </a:solidFill>
                <a:latin typeface="微软雅黑" panose="020B0503020204020204" pitchFamily="34" charset="-122"/>
                <a:ea typeface="微软雅黑" panose="020B0503020204020204" pitchFamily="34" charset="-122"/>
                <a:cs typeface="+mn-ea"/>
              </a:rPr>
              <a:t>较长的时间</a:t>
            </a:r>
            <a:r>
              <a:rPr lang="zh-CN" altLang="zh-CN" sz="1800" dirty="0">
                <a:solidFill>
                  <a:srgbClr val="595959"/>
                </a:solidFill>
                <a:latin typeface="微软雅黑" panose="020B0503020204020204" pitchFamily="34" charset="-122"/>
                <a:ea typeface="微软雅黑" panose="020B0503020204020204" pitchFamily="34" charset="-122"/>
                <a:cs typeface="+mn-ea"/>
              </a:rPr>
              <a:t>，交互效果就不能实现，这样会影响到用户的体验效果，在这时使用</a:t>
            </a:r>
            <a:r>
              <a:rPr lang="en-US" altLang="zh-CN" sz="1800" dirty="0">
                <a:solidFill>
                  <a:srgbClr val="595959"/>
                </a:solidFill>
                <a:latin typeface="微软雅黑" panose="020B0503020204020204" pitchFamily="34" charset="-122"/>
                <a:ea typeface="微软雅黑" panose="020B0503020204020204" pitchFamily="34" charset="-122"/>
                <a:cs typeface="+mn-ea"/>
              </a:rPr>
              <a:t>document.DOMContentLoaded</a:t>
            </a:r>
            <a:r>
              <a:rPr lang="zh-CN" altLang="zh-CN" sz="1800" dirty="0">
                <a:solidFill>
                  <a:srgbClr val="595959"/>
                </a:solidFill>
                <a:latin typeface="微软雅黑" panose="020B0503020204020204" pitchFamily="34" charset="-122"/>
                <a:ea typeface="微软雅黑" panose="020B0503020204020204" pitchFamily="34" charset="-122"/>
                <a:cs typeface="+mn-ea"/>
              </a:rPr>
              <a:t>事件更为合适，只要</a:t>
            </a:r>
            <a:r>
              <a:rPr lang="en-US" altLang="zh-CN" sz="1800" dirty="0">
                <a:solidFill>
                  <a:srgbClr val="595959"/>
                </a:solidFill>
                <a:latin typeface="微软雅黑" panose="020B0503020204020204" pitchFamily="34" charset="-122"/>
                <a:ea typeface="微软雅黑" panose="020B0503020204020204" pitchFamily="34" charset="-122"/>
                <a:cs typeface="+mn-ea"/>
              </a:rPr>
              <a:t>DOM</a:t>
            </a:r>
            <a:r>
              <a:rPr lang="zh-CN" altLang="zh-CN" sz="1800" dirty="0">
                <a:solidFill>
                  <a:srgbClr val="595959"/>
                </a:solidFill>
                <a:latin typeface="微软雅黑" panose="020B0503020204020204" pitchFamily="34" charset="-122"/>
                <a:ea typeface="微软雅黑" panose="020B0503020204020204" pitchFamily="34" charset="-122"/>
                <a:cs typeface="+mn-ea"/>
              </a:rPr>
              <a:t>元素加载完即可执行。需要注意的是，</a:t>
            </a:r>
            <a:r>
              <a:rPr lang="en-US" altLang="zh-CN" sz="1800" dirty="0">
                <a:solidFill>
                  <a:srgbClr val="595959"/>
                </a:solidFill>
                <a:latin typeface="微软雅黑" panose="020B0503020204020204" pitchFamily="34" charset="-122"/>
                <a:ea typeface="微软雅黑" panose="020B0503020204020204" pitchFamily="34" charset="-122"/>
                <a:cs typeface="+mn-ea"/>
              </a:rPr>
              <a:t>document.DOMContentLoaded</a:t>
            </a:r>
            <a:r>
              <a:rPr lang="zh-CN" altLang="zh-CN" sz="1800" dirty="0">
                <a:solidFill>
                  <a:srgbClr val="595959"/>
                </a:solidFill>
                <a:latin typeface="微软雅黑" panose="020B0503020204020204" pitchFamily="34" charset="-122"/>
                <a:ea typeface="微软雅黑" panose="020B0503020204020204" pitchFamily="34" charset="-122"/>
                <a:cs typeface="+mn-ea"/>
              </a:rPr>
              <a:t>事件有</a:t>
            </a:r>
            <a:r>
              <a:rPr lang="zh-CN" altLang="zh-CN" sz="1800" dirty="0">
                <a:solidFill>
                  <a:srgbClr val="1369B2"/>
                </a:solidFill>
                <a:latin typeface="微软雅黑" panose="020B0503020204020204" pitchFamily="34" charset="-122"/>
                <a:ea typeface="微软雅黑" panose="020B0503020204020204" pitchFamily="34" charset="-122"/>
                <a:cs typeface="+mn-ea"/>
              </a:rPr>
              <a:t>兼容性问题</a:t>
            </a:r>
            <a:r>
              <a:rPr lang="zh-CN" altLang="zh-CN" sz="1800" dirty="0">
                <a:solidFill>
                  <a:srgbClr val="595959"/>
                </a:solidFill>
                <a:latin typeface="微软雅黑" panose="020B0503020204020204" pitchFamily="34" charset="-122"/>
                <a:ea typeface="微软雅黑" panose="020B0503020204020204" pitchFamily="34" charset="-122"/>
                <a:cs typeface="+mn-ea"/>
              </a:rPr>
              <a:t>，需要</a:t>
            </a:r>
            <a:r>
              <a:rPr lang="en-US" altLang="zh-CN" sz="1800" dirty="0">
                <a:solidFill>
                  <a:srgbClr val="1369B2"/>
                </a:solidFill>
                <a:latin typeface="微软雅黑" panose="020B0503020204020204" pitchFamily="34" charset="-122"/>
                <a:ea typeface="微软雅黑" panose="020B0503020204020204" pitchFamily="34" charset="-122"/>
                <a:cs typeface="+mn-ea"/>
              </a:rPr>
              <a:t>IE9</a:t>
            </a:r>
            <a:r>
              <a:rPr lang="zh-CN" altLang="zh-CN" sz="1800" dirty="0">
                <a:solidFill>
                  <a:srgbClr val="595959"/>
                </a:solidFill>
                <a:latin typeface="微软雅黑" panose="020B0503020204020204" pitchFamily="34" charset="-122"/>
                <a:ea typeface="微软雅黑" panose="020B0503020204020204" pitchFamily="34" charset="-122"/>
                <a:cs typeface="+mn-ea"/>
              </a:rPr>
              <a:t>以上版本才支持。</a:t>
            </a:r>
          </a:p>
        </p:txBody>
      </p:sp>
      <p:sp>
        <p:nvSpPr>
          <p:cNvPr id="14" name="矩形 93"/>
          <p:cNvSpPr/>
          <p:nvPr/>
        </p:nvSpPr>
        <p:spPr>
          <a:xfrm>
            <a:off x="1148656" y="22776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679715" y="49638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295344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185495" y="1186532"/>
            <a:ext cx="223651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函数的定义及调用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2854846" y="2349674"/>
            <a:ext cx="4824536" cy="1800200"/>
          </a:xfrm>
          <a:prstGeom prst="rect">
            <a:avLst/>
          </a:prstGeom>
        </p:spPr>
      </p:pic>
      <p:sp>
        <p:nvSpPr>
          <p:cNvPr id="10" name="矩形 9"/>
          <p:cNvSpPr/>
          <p:nvPr/>
        </p:nvSpPr>
        <p:spPr>
          <a:xfrm>
            <a:off x="3275522" y="2421680"/>
            <a:ext cx="3714098" cy="1569660"/>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function functionName(parameter1,parameter2,…){</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statements;</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return expression;</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1143691" y="1831679"/>
            <a:ext cx="10069042" cy="369332"/>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中，函数的定义是通过</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function</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语句实现的。定义函数的语法格式如下：</a:t>
            </a:r>
          </a:p>
        </p:txBody>
      </p:sp>
      <p:sp>
        <p:nvSpPr>
          <p:cNvPr id="2" name="矩形 1"/>
          <p:cNvSpPr/>
          <p:nvPr/>
        </p:nvSpPr>
        <p:spPr>
          <a:xfrm>
            <a:off x="1185494" y="4247563"/>
            <a:ext cx="10382319"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functionName</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是必选项，用于标识函数名。在同一个页面中，函数名必须是</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唯一</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的，并且</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区分大小写</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parameter1,parameter2,…</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是可选项，代表参数列表，当使用多个参数时，参数间使用逗号进行分隔，一个函数最多可以有</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255</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个参数</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statements</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是必选项，代表用于实现函数功能的语句</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return expression</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是可选项，用于返回函数值</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expression</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为任意表达式、变量或常量。</a:t>
            </a:r>
            <a:endPar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295344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495" y="1186532"/>
            <a:ext cx="223651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函数的定义及调用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198880" y="2349674"/>
            <a:ext cx="9794240" cy="223224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extBox 12"/>
          <p:cNvSpPr txBox="1"/>
          <p:nvPr/>
        </p:nvSpPr>
        <p:spPr>
          <a:xfrm>
            <a:off x="1527978" y="2680113"/>
            <a:ext cx="9293991" cy="1613070"/>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中，由于函数名区分大小写，所以在调用函数时需要注意函数名称大小写。不带参数的函数使用函数名加上括号即可调用，带参数的函数需要根据参数的个数和类型在括号中传递相应的参数进行调用。如果函数有返回值，可以使用赋值语句将函数值赋给一个变量进行返回。</a:t>
            </a:r>
          </a:p>
        </p:txBody>
      </p:sp>
      <p:sp>
        <p:nvSpPr>
          <p:cNvPr id="14" name="矩形 93"/>
          <p:cNvSpPr/>
          <p:nvPr/>
        </p:nvSpPr>
        <p:spPr>
          <a:xfrm>
            <a:off x="1148656" y="22776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679715" y="42218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a:off x="1198880" y="2625117"/>
            <a:ext cx="9794240" cy="19568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9" name="TextBox 58"/>
          <p:cNvSpPr txBox="1"/>
          <p:nvPr/>
        </p:nvSpPr>
        <p:spPr>
          <a:xfrm>
            <a:off x="1481734" y="2879279"/>
            <a:ext cx="9293991" cy="1477328"/>
          </a:xfrm>
          <a:prstGeom prst="rect">
            <a:avLst/>
          </a:prstGeom>
          <a:noFill/>
        </p:spPr>
        <p:txBody>
          <a:bodyPr wrap="square" lIns="0" tIns="0" rIns="0" bIns="0"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标签用于定义</a:t>
            </a:r>
            <a:r>
              <a:rPr lang="en-US" altLang="zh-CN" sz="1600" dirty="0">
                <a:solidFill>
                  <a:srgbClr val="1369B2"/>
                </a:solidFill>
                <a:latin typeface="微软雅黑" panose="020B0503020204020204" pitchFamily="34" charset="-122"/>
                <a:ea typeface="微软雅黑" panose="020B0503020204020204" pitchFamily="34" charset="-122"/>
                <a:cs typeface="+mn-ea"/>
              </a:rPr>
              <a:t>HTML</a:t>
            </a:r>
            <a:r>
              <a:rPr lang="zh-CN" altLang="zh-CN" sz="1600" dirty="0">
                <a:solidFill>
                  <a:srgbClr val="1369B2"/>
                </a:solidFill>
                <a:latin typeface="微软雅黑" panose="020B0503020204020204" pitchFamily="34" charset="-122"/>
                <a:ea typeface="微软雅黑" panose="020B0503020204020204" pitchFamily="34" charset="-122"/>
                <a:cs typeface="+mn-ea"/>
              </a:rPr>
              <a:t>文档所要显示的内容</a:t>
            </a:r>
            <a:r>
              <a:rPr lang="zh-CN" altLang="zh-CN" sz="1600" dirty="0">
                <a:solidFill>
                  <a:srgbClr val="595959"/>
                </a:solidFill>
                <a:latin typeface="微软雅黑" panose="020B0503020204020204" pitchFamily="34" charset="-122"/>
                <a:ea typeface="微软雅黑" panose="020B0503020204020204" pitchFamily="34" charset="-122"/>
                <a:cs typeface="+mn-ea"/>
              </a:rPr>
              <a:t>，也被称为</a:t>
            </a:r>
            <a:r>
              <a:rPr lang="zh-CN" altLang="zh-CN" sz="1600" dirty="0">
                <a:solidFill>
                  <a:srgbClr val="1369B2"/>
                </a:solidFill>
                <a:highlight>
                  <a:srgbClr val="FFFF00"/>
                </a:highlight>
                <a:latin typeface="微软雅黑" panose="020B0503020204020204" pitchFamily="34" charset="-122"/>
                <a:ea typeface="微软雅黑" panose="020B0503020204020204" pitchFamily="34" charset="-122"/>
                <a:cs typeface="+mn-ea"/>
              </a:rPr>
              <a:t>主体标签</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。浏览器中显示的所有文本、图像、音频和视频等信息都</a:t>
            </a:r>
            <a:r>
              <a:rPr lang="zh-CN" altLang="zh-CN" sz="1600" dirty="0">
                <a:solidFill>
                  <a:srgbClr val="1369B2"/>
                </a:solidFill>
                <a:latin typeface="微软雅黑" panose="020B0503020204020204" pitchFamily="34" charset="-122"/>
                <a:ea typeface="微软雅黑" panose="020B0503020204020204" pitchFamily="34" charset="-122"/>
                <a:cs typeface="+mn-ea"/>
              </a:rPr>
              <a:t>必须</a:t>
            </a:r>
            <a:r>
              <a:rPr lang="zh-CN" altLang="zh-CN" sz="1600" dirty="0">
                <a:solidFill>
                  <a:srgbClr val="595959"/>
                </a:solidFill>
                <a:latin typeface="微软雅黑" panose="020B0503020204020204" pitchFamily="34" charset="-122"/>
                <a:ea typeface="微软雅黑" panose="020B0503020204020204" pitchFamily="34" charset="-122"/>
                <a:cs typeface="+mn-ea"/>
              </a:rPr>
              <a:t>位于</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标签内，才能最终展示给用户。需要注意的是，</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一个</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HTML</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文档</a:t>
            </a:r>
            <a:r>
              <a:rPr lang="zh-CN" altLang="zh-CN" sz="1600" dirty="0">
                <a:solidFill>
                  <a:srgbClr val="1369B2"/>
                </a:solidFill>
                <a:highlight>
                  <a:srgbClr val="FFFF00"/>
                </a:highlight>
                <a:latin typeface="微软雅黑" panose="020B0503020204020204" pitchFamily="34" charset="-122"/>
                <a:ea typeface="微软雅黑" panose="020B0503020204020204" pitchFamily="34" charset="-122"/>
                <a:cs typeface="+mn-ea"/>
              </a:rPr>
              <a:t>只能含有</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一对</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标签，且</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标签</a:t>
            </a:r>
            <a:r>
              <a:rPr lang="zh-CN" altLang="zh-CN" sz="1600" dirty="0">
                <a:solidFill>
                  <a:srgbClr val="1369B2"/>
                </a:solidFill>
                <a:highlight>
                  <a:srgbClr val="FFFF00"/>
                </a:highlight>
                <a:latin typeface="微软雅黑" panose="020B0503020204020204" pitchFamily="34" charset="-122"/>
                <a:ea typeface="微软雅黑" panose="020B0503020204020204" pitchFamily="34" charset="-122"/>
                <a:cs typeface="+mn-ea"/>
              </a:rPr>
              <a:t>必须</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在</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&lt;html&gt;</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标签内，位于</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&lt;head&gt;</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标签之后，与</a:t>
            </a:r>
            <a:r>
              <a:rPr lang="en-US"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&lt;head&gt;</a:t>
            </a: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rPr>
              <a:t>标签是并列关系。</a:t>
            </a:r>
          </a:p>
        </p:txBody>
      </p:sp>
      <p:sp>
        <p:nvSpPr>
          <p:cNvPr id="60" name="矩形 93"/>
          <p:cNvSpPr/>
          <p:nvPr/>
        </p:nvSpPr>
        <p:spPr>
          <a:xfrm>
            <a:off x="1148656" y="25656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1" name="矩形 93"/>
          <p:cNvSpPr/>
          <p:nvPr/>
        </p:nvSpPr>
        <p:spPr>
          <a:xfrm rot="10800000">
            <a:off x="10661961" y="42698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198662" y="1200348"/>
            <a:ext cx="170591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&lt;body&gt;</a:t>
            </a:r>
            <a:r>
              <a:rPr lang="zh-CN" altLang="en-US" sz="2000" dirty="0">
                <a:solidFill>
                  <a:srgbClr val="1369B2"/>
                </a:solidFill>
                <a:latin typeface="微软雅黑" panose="020B0503020204020204" pitchFamily="34" charset="-122"/>
                <a:ea typeface="微软雅黑" panose="020B0503020204020204" pitchFamily="34" charset="-122"/>
              </a:rPr>
              <a:t>标签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216135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84218" y="1186532"/>
            <a:ext cx="1210588"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事件处理</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1414268" y="2735263"/>
            <a:ext cx="9505474" cy="2444067"/>
          </a:xfrm>
          <a:prstGeom prst="rect">
            <a:avLst/>
          </a:prstGeom>
          <a:noFill/>
        </p:spPr>
        <p:txBody>
          <a:bodyPr wrap="square" lIns="0" tIns="0" rIns="0" bIns="0" rtlCol="0">
            <a:spAutoFit/>
          </a:bodyPr>
          <a:lstStyle/>
          <a:p>
            <a:pPr>
              <a:lnSpc>
                <a:spcPct val="150000"/>
              </a:lnSpc>
            </a:pP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采用事件驱动</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语言的一个最基本的特征，所谓的事件是指用户在访问页面时执行的操作。当浏览器探测到一个事件时，比如单击鼠标或按键，它可以触发与这个事件相关联的事件处理程序。事件处理的过程通常分为三步：</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发生事件</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启动事件处理程序</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事件处理程序</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作出反应。值得一提的是，在上面的事件处理过程中，要想事件处理程序能够启动，就需要调用事件处理程序，事件处理程序可以是</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任意</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语句</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，但通常使用特定的自定义函数（</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Function</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）来对事件进行处理。</a:t>
            </a:r>
          </a:p>
        </p:txBody>
      </p:sp>
      <p:sp>
        <p:nvSpPr>
          <p:cNvPr id="12" name="圆角矩形 11"/>
          <p:cNvSpPr/>
          <p:nvPr/>
        </p:nvSpPr>
        <p:spPr>
          <a:xfrm>
            <a:off x="1198880" y="2493690"/>
            <a:ext cx="9794240" cy="28803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48656" y="24216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659301" y="50373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3889548"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84218" y="1186532"/>
            <a:ext cx="31912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en-US" sz="2000" dirty="0">
                <a:solidFill>
                  <a:srgbClr val="1369B2"/>
                </a:solidFill>
                <a:latin typeface="微软雅黑" panose="020B0503020204020204" pitchFamily="34" charset="-122"/>
                <a:ea typeface="微软雅黑" panose="020B0503020204020204" pitchFamily="34" charset="-122"/>
              </a:rPr>
              <a:t>常用的事件类型</a:t>
            </a:r>
          </a:p>
        </p:txBody>
      </p:sp>
      <p:graphicFrame>
        <p:nvGraphicFramePr>
          <p:cNvPr id="2" name="表格 1"/>
          <p:cNvGraphicFramePr>
            <a:graphicFrameLocks noGrp="1"/>
          </p:cNvGraphicFramePr>
          <p:nvPr/>
        </p:nvGraphicFramePr>
        <p:xfrm>
          <a:off x="1630710" y="2133651"/>
          <a:ext cx="9217024" cy="3816423"/>
        </p:xfrm>
        <a:graphic>
          <a:graphicData uri="http://schemas.openxmlformats.org/drawingml/2006/table">
            <a:tbl>
              <a:tblPr>
                <a:tableStyleId>{5C22544A-7EE6-4342-B048-85BDC9FD1C3A}</a:tableStyleId>
              </a:tblPr>
              <a:tblGrid>
                <a:gridCol w="1837256">
                  <a:extLst>
                    <a:ext uri="{9D8B030D-6E8A-4147-A177-3AD203B41FA5}">
                      <a16:colId xmlns:a16="http://schemas.microsoft.com/office/drawing/2014/main" val="20000"/>
                    </a:ext>
                  </a:extLst>
                </a:gridCol>
                <a:gridCol w="2843264">
                  <a:extLst>
                    <a:ext uri="{9D8B030D-6E8A-4147-A177-3AD203B41FA5}">
                      <a16:colId xmlns:a16="http://schemas.microsoft.com/office/drawing/2014/main" val="20001"/>
                    </a:ext>
                  </a:extLst>
                </a:gridCol>
                <a:gridCol w="4536504">
                  <a:extLst>
                    <a:ext uri="{9D8B030D-6E8A-4147-A177-3AD203B41FA5}">
                      <a16:colId xmlns:a16="http://schemas.microsoft.com/office/drawing/2014/main" val="20002"/>
                    </a:ext>
                  </a:extLst>
                </a:gridCol>
              </a:tblGrid>
              <a:tr h="477053">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类别</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a:solidFill>
                            <a:srgbClr val="595959"/>
                          </a:solidFill>
                          <a:effectLst/>
                          <a:latin typeface="微软雅黑" panose="020B0503020204020204" pitchFamily="34" charset="-122"/>
                          <a:ea typeface="微软雅黑" panose="020B0503020204020204" pitchFamily="34" charset="-122"/>
                          <a:cs typeface="Times New Roman" panose="02020603050405020304"/>
                        </a:rPr>
                        <a:t>事件</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事件说明</a:t>
                      </a:r>
                    </a:p>
                  </a:txBody>
                  <a:tcPr marL="68580" marR="68580" marT="0" marB="0"/>
                </a:tc>
                <a:extLst>
                  <a:ext uri="{0D108BD9-81ED-4DB2-BD59-A6C34878D82A}">
                    <a16:rowId xmlns:a16="http://schemas.microsoft.com/office/drawing/2014/main" val="10000"/>
                  </a:ext>
                </a:extLst>
              </a:tr>
              <a:tr h="477053">
                <a:tc rowSpan="5">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表单事件</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onblur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当前元素失去焦点时触发此事件</a:t>
                      </a:r>
                    </a:p>
                  </a:txBody>
                  <a:tcPr marL="68580" marR="68580" marT="0" marB="0" anchor="ctr"/>
                </a:tc>
                <a:extLst>
                  <a:ext uri="{0D108BD9-81ED-4DB2-BD59-A6C34878D82A}">
                    <a16:rowId xmlns:a16="http://schemas.microsoft.com/office/drawing/2014/main" val="10001"/>
                  </a:ext>
                </a:extLst>
              </a:tr>
              <a:tr h="954105">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onchange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当前元素失去焦点并且元素内容发生改变时触发此事件</a:t>
                      </a:r>
                    </a:p>
                  </a:txBody>
                  <a:tcPr marL="68580" marR="68580" marT="0" marB="0" anchor="ctr"/>
                </a:tc>
                <a:extLst>
                  <a:ext uri="{0D108BD9-81ED-4DB2-BD59-A6C34878D82A}">
                    <a16:rowId xmlns:a16="http://schemas.microsoft.com/office/drawing/2014/main" val="10002"/>
                  </a:ext>
                </a:extLst>
              </a:tr>
              <a:tr h="47705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onfocus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当某个元素获得焦点时触发此事件</a:t>
                      </a:r>
                    </a:p>
                  </a:txBody>
                  <a:tcPr marL="68580" marR="68580" marT="0" marB="0" anchor="ctr"/>
                </a:tc>
                <a:extLst>
                  <a:ext uri="{0D108BD9-81ED-4DB2-BD59-A6C34878D82A}">
                    <a16:rowId xmlns:a16="http://schemas.microsoft.com/office/drawing/2014/main" val="10003"/>
                  </a:ext>
                </a:extLst>
              </a:tr>
              <a:tr h="47705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onreset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当表单被重置时触发此事件</a:t>
                      </a:r>
                    </a:p>
                  </a:txBody>
                  <a:tcPr marL="68580" marR="68580" marT="0" marB="0" anchor="ctr"/>
                </a:tc>
                <a:extLst>
                  <a:ext uri="{0D108BD9-81ED-4DB2-BD59-A6C34878D82A}">
                    <a16:rowId xmlns:a16="http://schemas.microsoft.com/office/drawing/2014/main" val="10004"/>
                  </a:ext>
                </a:extLst>
              </a:tr>
              <a:tr h="47705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onsubmit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当表单被提交时触发此事件</a:t>
                      </a:r>
                    </a:p>
                  </a:txBody>
                  <a:tcPr marL="68580" marR="68580" marT="0" marB="0" anchor="ctr"/>
                </a:tc>
                <a:extLst>
                  <a:ext uri="{0D108BD9-81ED-4DB2-BD59-A6C34878D82A}">
                    <a16:rowId xmlns:a16="http://schemas.microsoft.com/office/drawing/2014/main" val="10005"/>
                  </a:ext>
                </a:extLst>
              </a:tr>
              <a:tr h="477053">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页面事件</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onload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当页面加载完成时触发此事件</a:t>
                      </a: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216135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284218" y="1186532"/>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常用对象</a:t>
            </a:r>
          </a:p>
        </p:txBody>
      </p:sp>
      <p:sp>
        <p:nvSpPr>
          <p:cNvPr id="11" name="TextBox 10"/>
          <p:cNvSpPr txBox="1"/>
          <p:nvPr/>
        </p:nvSpPr>
        <p:spPr>
          <a:xfrm>
            <a:off x="1414268" y="2979162"/>
            <a:ext cx="9505474" cy="868892"/>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中，对象是一种</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数据类型</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，它是由属性和方法组成的一个集合。属性是指事物的特征，方法是指</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事物的行为</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2" name="圆角矩形 11"/>
          <p:cNvSpPr/>
          <p:nvPr/>
        </p:nvSpPr>
        <p:spPr>
          <a:xfrm>
            <a:off x="1198880" y="2493690"/>
            <a:ext cx="9794240" cy="18002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mn-ea"/>
              <a:sym typeface="+mn-lt"/>
            </a:endParaRPr>
          </a:p>
        </p:txBody>
      </p:sp>
      <p:sp>
        <p:nvSpPr>
          <p:cNvPr id="13" name="矩形 93"/>
          <p:cNvSpPr/>
          <p:nvPr/>
        </p:nvSpPr>
        <p:spPr>
          <a:xfrm>
            <a:off x="1148656" y="24216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mn-ea"/>
              <a:sym typeface="+mn-lt"/>
            </a:endParaRPr>
          </a:p>
        </p:txBody>
      </p:sp>
      <p:sp>
        <p:nvSpPr>
          <p:cNvPr id="14" name="矩形 93"/>
          <p:cNvSpPr/>
          <p:nvPr/>
        </p:nvSpPr>
        <p:spPr>
          <a:xfrm rot="10800000">
            <a:off x="10679715" y="400585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360151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84218" y="1186532"/>
            <a:ext cx="295946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常用对象</a:t>
            </a:r>
            <a:r>
              <a:rPr lang="en-US" altLang="zh-CN" sz="2000" dirty="0">
                <a:solidFill>
                  <a:srgbClr val="1369B2"/>
                </a:solidFill>
                <a:latin typeface="微软雅黑" panose="020B0503020204020204" pitchFamily="34" charset="-122"/>
                <a:ea typeface="微软雅黑" panose="020B0503020204020204" pitchFamily="34" charset="-122"/>
              </a:rPr>
              <a:t>—window</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
        <p:nvSpPr>
          <p:cNvPr id="11" name="TextBox 10"/>
          <p:cNvSpPr txBox="1"/>
          <p:nvPr/>
        </p:nvSpPr>
        <p:spPr>
          <a:xfrm>
            <a:off x="1667505" y="2675301"/>
            <a:ext cx="8855401" cy="1330557"/>
          </a:xfrm>
          <a:prstGeom prst="rect">
            <a:avLst/>
          </a:prstGeom>
          <a:noFill/>
        </p:spPr>
        <p:txBody>
          <a:bodyPr wrap="square" lIns="0" tIns="0" rIns="0" bIns="0"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对象表示</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整个浏览器窗口</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，它处于对象层次的顶端，可用于获取浏览器窗口的</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大小</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位置</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，或</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设置定时器</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等。在使用时，</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允许省略</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对象的名称。</a:t>
            </a:r>
          </a:p>
        </p:txBody>
      </p:sp>
      <p:sp>
        <p:nvSpPr>
          <p:cNvPr id="12" name="圆角矩形 11"/>
          <p:cNvSpPr/>
          <p:nvPr/>
        </p:nvSpPr>
        <p:spPr>
          <a:xfrm>
            <a:off x="1198880" y="2493690"/>
            <a:ext cx="9794240" cy="18002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48656" y="24216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679715" y="400585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396155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84218" y="1186532"/>
            <a:ext cx="319510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window</a:t>
            </a:r>
            <a:r>
              <a:rPr lang="zh-CN" altLang="en-US" sz="2000" dirty="0">
                <a:solidFill>
                  <a:srgbClr val="1369B2"/>
                </a:solidFill>
                <a:latin typeface="微软雅黑" panose="020B0503020204020204" pitchFamily="34" charset="-122"/>
                <a:ea typeface="微软雅黑" panose="020B0503020204020204" pitchFamily="34" charset="-122"/>
              </a:rPr>
              <a:t>对象的属性和方法</a:t>
            </a:r>
          </a:p>
        </p:txBody>
      </p:sp>
      <p:graphicFrame>
        <p:nvGraphicFramePr>
          <p:cNvPr id="2" name="表格 1"/>
          <p:cNvGraphicFramePr>
            <a:graphicFrameLocks noGrp="1"/>
          </p:cNvGraphicFramePr>
          <p:nvPr/>
        </p:nvGraphicFramePr>
        <p:xfrm>
          <a:off x="1630710" y="1917628"/>
          <a:ext cx="8784975" cy="4176462"/>
        </p:xfrm>
        <a:graphic>
          <a:graphicData uri="http://schemas.openxmlformats.org/drawingml/2006/table">
            <a:tbl>
              <a:tblPr>
                <a:tableStyleId>{5C22544A-7EE6-4342-B048-85BDC9FD1C3A}</a:tableStyleId>
              </a:tblPr>
              <a:tblGrid>
                <a:gridCol w="122413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4176463">
                  <a:extLst>
                    <a:ext uri="{9D8B030D-6E8A-4147-A177-3AD203B41FA5}">
                      <a16:colId xmlns:a16="http://schemas.microsoft.com/office/drawing/2014/main" val="20002"/>
                    </a:ext>
                  </a:extLst>
                </a:gridCol>
              </a:tblGrid>
              <a:tr h="321266">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类型</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名称</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说明</a:t>
                      </a:r>
                    </a:p>
                  </a:txBody>
                  <a:tcPr marL="68580" marR="68580" marT="0" marB="0" anchor="ctr"/>
                </a:tc>
                <a:extLst>
                  <a:ext uri="{0D108BD9-81ED-4DB2-BD59-A6C34878D82A}">
                    <a16:rowId xmlns:a16="http://schemas.microsoft.com/office/drawing/2014/main" val="10000"/>
                  </a:ext>
                </a:extLst>
              </a:tr>
              <a:tr h="963799">
                <a:tc rowSpan="4">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属性</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document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history</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location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navigator</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screen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返回相应对象的引用。例如</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document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属性返回</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document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对象的引用</a:t>
                      </a:r>
                    </a:p>
                  </a:txBody>
                  <a:tcPr marL="68580" marR="68580" marT="0" marB="0" anchor="ctr"/>
                </a:tc>
                <a:extLst>
                  <a:ext uri="{0D108BD9-81ED-4DB2-BD59-A6C34878D82A}">
                    <a16:rowId xmlns:a16="http://schemas.microsoft.com/office/drawing/2014/main" val="10001"/>
                  </a:ext>
                </a:extLst>
              </a:tr>
              <a:tr h="64253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parent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self</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top</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分别返回父窗口、当前窗口和最顶层窗口的对象引用</a:t>
                      </a:r>
                    </a:p>
                  </a:txBody>
                  <a:tcPr marL="68580" marR="68580" marT="0" marB="0" anchor="ctr"/>
                </a:tc>
                <a:extLst>
                  <a:ext uri="{0D108BD9-81ED-4DB2-BD59-A6C34878D82A}">
                    <a16:rowId xmlns:a16="http://schemas.microsoft.com/office/drawing/2014/main" val="10002"/>
                  </a:ext>
                </a:extLst>
              </a:tr>
              <a:tr h="64253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innerWidth</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innerHeight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分别返回窗口文档显示区域的宽度和高度</a:t>
                      </a:r>
                    </a:p>
                  </a:txBody>
                  <a:tcPr marL="68580" marR="68580" marT="0" marB="0" anchor="ctr"/>
                </a:tc>
                <a:extLst>
                  <a:ext uri="{0D108BD9-81ED-4DB2-BD59-A6C34878D82A}">
                    <a16:rowId xmlns:a16="http://schemas.microsoft.com/office/drawing/2014/main" val="10003"/>
                  </a:ext>
                </a:extLst>
              </a:tr>
              <a:tr h="321266">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outerWidth</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outerHeight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分别返回窗口的外部宽度和高度</a:t>
                      </a:r>
                    </a:p>
                  </a:txBody>
                  <a:tcPr marL="68580" marR="68580" marT="0" marB="0" anchor="ctr"/>
                </a:tc>
                <a:extLst>
                  <a:ext uri="{0D108BD9-81ED-4DB2-BD59-A6C34878D82A}">
                    <a16:rowId xmlns:a16="http://schemas.microsoft.com/office/drawing/2014/main" val="10004"/>
                  </a:ext>
                </a:extLst>
              </a:tr>
              <a:tr h="321266">
                <a:tc rowSpan="3">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方法</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open()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close()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打开或关闭浏览器窗口</a:t>
                      </a:r>
                    </a:p>
                  </a:txBody>
                  <a:tcPr marL="68580" marR="68580" marT="0" marB="0" anchor="ctr"/>
                </a:tc>
                <a:extLst>
                  <a:ext uri="{0D108BD9-81ED-4DB2-BD59-A6C34878D82A}">
                    <a16:rowId xmlns:a16="http://schemas.microsoft.com/office/drawing/2014/main" val="10005"/>
                  </a:ext>
                </a:extLst>
              </a:tr>
              <a:tr h="64253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alert()</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confirm()</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prompt()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分别表示弹出警告框、确认框、用户输入框</a:t>
                      </a:r>
                    </a:p>
                  </a:txBody>
                  <a:tcPr marL="68580" marR="68580" marT="0" marB="0" anchor="ctr"/>
                </a:tc>
                <a:extLst>
                  <a:ext uri="{0D108BD9-81ED-4DB2-BD59-A6C34878D82A}">
                    <a16:rowId xmlns:a16="http://schemas.microsoft.com/office/drawing/2014/main" val="10006"/>
                  </a:ext>
                </a:extLst>
              </a:tr>
              <a:tr h="321266">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setTimeout()</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clearTimeout()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设置或清除普通定时器</a:t>
                      </a:r>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360151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284218" y="1186532"/>
            <a:ext cx="257474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常用对象</a:t>
            </a:r>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—Data</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对象</a:t>
            </a:r>
          </a:p>
        </p:txBody>
      </p:sp>
      <p:sp>
        <p:nvSpPr>
          <p:cNvPr id="11" name="TextBox 10"/>
          <p:cNvSpPr txBox="1"/>
          <p:nvPr/>
        </p:nvSpPr>
        <p:spPr>
          <a:xfrm>
            <a:off x="1143691" y="2061371"/>
            <a:ext cx="10496131" cy="868892"/>
          </a:xfrm>
          <a:prstGeom prst="rect">
            <a:avLst/>
          </a:prstGeom>
          <a:noFill/>
        </p:spPr>
        <p:txBody>
          <a:bodyPr wrap="square" lIns="0" tIns="0" rIns="0" bIns="0" rtlCol="0">
            <a:spAutoFit/>
          </a:bodyPr>
          <a:lstStyle/>
          <a:p>
            <a:pPr>
              <a:lnSpc>
                <a:spcPct val="150000"/>
              </a:lnSpc>
            </a:pPr>
            <a:r>
              <a:rPr lang="en-US" altLang="zh-CN" sz="20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Date</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对象是一个有关</a:t>
            </a:r>
            <a:r>
              <a:rPr lang="zh-CN" altLang="zh-CN" sz="2000" dirty="0">
                <a:solidFill>
                  <a:srgbClr val="1369B2"/>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日期和时间的对象</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，它具有</a:t>
            </a:r>
            <a:r>
              <a:rPr lang="zh-CN" altLang="zh-CN" sz="2000" dirty="0">
                <a:solidFill>
                  <a:srgbClr val="1369B2"/>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动态性</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，必须使用</a:t>
            </a:r>
            <a:r>
              <a:rPr lang="en-US" altLang="zh-CN" sz="2000" dirty="0">
                <a:solidFill>
                  <a:srgbClr val="1369B2"/>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new</a:t>
            </a:r>
            <a:r>
              <a:rPr lang="zh-CN" altLang="zh-CN" sz="2000" dirty="0">
                <a:solidFill>
                  <a:srgbClr val="1369B2"/>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关键字</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创建一个实例才能使用</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new</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关键字创建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Date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对象实例的语法如下所示。</a:t>
            </a:r>
          </a:p>
        </p:txBody>
      </p:sp>
      <p:pic>
        <p:nvPicPr>
          <p:cNvPr id="9" name="图片 8"/>
          <p:cNvPicPr>
            <a:picLocks noChangeAspect="1"/>
          </p:cNvPicPr>
          <p:nvPr/>
        </p:nvPicPr>
        <p:blipFill>
          <a:blip r:embed="rId4"/>
          <a:stretch>
            <a:fillRect/>
          </a:stretch>
        </p:blipFill>
        <p:spPr>
          <a:xfrm>
            <a:off x="2571590" y="3429641"/>
            <a:ext cx="6691968" cy="788759"/>
          </a:xfrm>
          <a:prstGeom prst="rect">
            <a:avLst/>
          </a:prstGeom>
        </p:spPr>
      </p:pic>
      <p:sp>
        <p:nvSpPr>
          <p:cNvPr id="10" name="矩形 9"/>
          <p:cNvSpPr/>
          <p:nvPr/>
        </p:nvSpPr>
        <p:spPr>
          <a:xfrm>
            <a:off x="4439022" y="3624117"/>
            <a:ext cx="3714098" cy="40011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var Mydate=new Date();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909514"/>
            <a:ext cx="360151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84218" y="1042516"/>
            <a:ext cx="25539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Data</a:t>
            </a:r>
            <a:r>
              <a:rPr lang="zh-CN" altLang="en-US" sz="2000" dirty="0">
                <a:solidFill>
                  <a:srgbClr val="1369B2"/>
                </a:solidFill>
                <a:latin typeface="微软雅黑" panose="020B0503020204020204" pitchFamily="34" charset="-122"/>
                <a:ea typeface="微软雅黑" panose="020B0503020204020204" pitchFamily="34" charset="-122"/>
              </a:rPr>
              <a:t>对象的常用方法</a:t>
            </a:r>
          </a:p>
        </p:txBody>
      </p:sp>
      <p:graphicFrame>
        <p:nvGraphicFramePr>
          <p:cNvPr id="2" name="表格 1"/>
          <p:cNvGraphicFramePr>
            <a:graphicFrameLocks noGrp="1"/>
          </p:cNvGraphicFramePr>
          <p:nvPr/>
        </p:nvGraphicFramePr>
        <p:xfrm>
          <a:off x="1270670" y="1781914"/>
          <a:ext cx="9865096" cy="4744224"/>
        </p:xfrm>
        <a:graphic>
          <a:graphicData uri="http://schemas.openxmlformats.org/drawingml/2006/table">
            <a:tbl>
              <a:tblPr>
                <a:tableStyleId>{5C22544A-7EE6-4342-B048-85BDC9FD1C3A}</a:tableStyleId>
              </a:tblPr>
              <a:tblGrid>
                <a:gridCol w="1944216">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3024336">
                  <a:extLst>
                    <a:ext uri="{9D8B030D-6E8A-4147-A177-3AD203B41FA5}">
                      <a16:colId xmlns:a16="http://schemas.microsoft.com/office/drawing/2014/main" val="20003"/>
                    </a:ext>
                  </a:extLst>
                </a:gridCol>
              </a:tblGrid>
              <a:tr h="412541">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获取方法</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说明</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a:solidFill>
                            <a:srgbClr val="595959"/>
                          </a:solidFill>
                          <a:effectLst/>
                          <a:latin typeface="微软雅黑" panose="020B0503020204020204" pitchFamily="34" charset="-122"/>
                          <a:ea typeface="微软雅黑" panose="020B0503020204020204" pitchFamily="34" charset="-122"/>
                          <a:cs typeface="Times New Roman" panose="02020603050405020304"/>
                        </a:rPr>
                        <a:t>设置方法</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说明</a:t>
                      </a:r>
                    </a:p>
                  </a:txBody>
                  <a:tcPr marL="68580" marR="68580" marT="0" marB="0" anchor="ctr"/>
                </a:tc>
                <a:extLst>
                  <a:ext uri="{0D108BD9-81ED-4DB2-BD59-A6C34878D82A}">
                    <a16:rowId xmlns:a16="http://schemas.microsoft.com/office/drawing/2014/main" val="10000"/>
                  </a:ext>
                </a:extLst>
              </a:tr>
              <a:tr h="6188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getFullYear()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位数年份</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setFullYear()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设置年用</a:t>
                      </a:r>
                      <a:r>
                        <a:rPr lang="en-US" sz="1600" b="0" kern="100">
                          <a:solidFill>
                            <a:srgbClr val="595959"/>
                          </a:solidFill>
                          <a:effectLst/>
                          <a:latin typeface="微软雅黑" panose="020B0503020204020204" pitchFamily="34" charset="-122"/>
                          <a:ea typeface="微软雅黑" panose="020B0503020204020204" pitchFamily="34" charset="-122"/>
                          <a:cs typeface="+mn-cs"/>
                        </a:rPr>
                        <a:t>4</a:t>
                      </a:r>
                      <a:r>
                        <a:rPr lang="zh-CN" sz="1600" b="0" kern="100">
                          <a:solidFill>
                            <a:srgbClr val="595959"/>
                          </a:solidFill>
                          <a:effectLst/>
                          <a:latin typeface="微软雅黑" panose="020B0503020204020204" pitchFamily="34" charset="-122"/>
                          <a:ea typeface="微软雅黑" panose="020B0503020204020204" pitchFamily="34" charset="-122"/>
                          <a:cs typeface="+mn-cs"/>
                        </a:rPr>
                        <a:t>位数的年份</a:t>
                      </a:r>
                    </a:p>
                  </a:txBody>
                  <a:tcPr marL="68580" marR="68580" marT="0" marB="0" anchor="ctr"/>
                </a:tc>
                <a:extLst>
                  <a:ext uri="{0D108BD9-81ED-4DB2-BD59-A6C34878D82A}">
                    <a16:rowId xmlns:a16="http://schemas.microsoft.com/office/drawing/2014/main" val="10001"/>
                  </a:ext>
                </a:extLst>
              </a:tr>
              <a:tr h="6188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getMonth()</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返回月份值（</a:t>
                      </a:r>
                      <a:r>
                        <a:rPr lang="en-US" sz="1600" b="0" kern="100">
                          <a:solidFill>
                            <a:srgbClr val="595959"/>
                          </a:solidFill>
                          <a:effectLst/>
                          <a:latin typeface="微软雅黑" panose="020B0503020204020204" pitchFamily="34" charset="-122"/>
                          <a:ea typeface="微软雅黑" panose="020B0503020204020204" pitchFamily="34" charset="-122"/>
                          <a:cs typeface="+mn-cs"/>
                        </a:rPr>
                        <a:t>0~11</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setMonth()</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设置月份值（</a:t>
                      </a:r>
                      <a:r>
                        <a:rPr lang="en-US" sz="1600" b="0" kern="100">
                          <a:solidFill>
                            <a:srgbClr val="595959"/>
                          </a:solidFill>
                          <a:effectLst/>
                          <a:latin typeface="微软雅黑" panose="020B0503020204020204" pitchFamily="34" charset="-122"/>
                          <a:ea typeface="微软雅黑" panose="020B0503020204020204" pitchFamily="34" charset="-122"/>
                          <a:cs typeface="+mn-cs"/>
                        </a:rPr>
                        <a:t>0~11</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2"/>
                  </a:ext>
                </a:extLst>
              </a:tr>
              <a:tr h="41254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getDate()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返回日期值（</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1~31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setDate()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设置日期值（</a:t>
                      </a:r>
                      <a:r>
                        <a:rPr lang="en-US" sz="1600" b="0" kern="100">
                          <a:solidFill>
                            <a:srgbClr val="595959"/>
                          </a:solidFill>
                          <a:effectLst/>
                          <a:latin typeface="微软雅黑" panose="020B0503020204020204" pitchFamily="34" charset="-122"/>
                          <a:ea typeface="微软雅黑" panose="020B0503020204020204" pitchFamily="34" charset="-122"/>
                          <a:cs typeface="+mn-cs"/>
                        </a:rPr>
                        <a:t>1~31</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3"/>
                  </a:ext>
                </a:extLst>
              </a:tr>
              <a:tr h="41254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getDay()</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返回值星期（</a:t>
                      </a:r>
                      <a:r>
                        <a:rPr lang="en-US" sz="1600" b="0" kern="100">
                          <a:solidFill>
                            <a:srgbClr val="595959"/>
                          </a:solidFill>
                          <a:effectLst/>
                          <a:latin typeface="微软雅黑" panose="020B0503020204020204" pitchFamily="34" charset="-122"/>
                          <a:ea typeface="微软雅黑" panose="020B0503020204020204" pitchFamily="34" charset="-122"/>
                          <a:cs typeface="+mn-cs"/>
                        </a:rPr>
                        <a:t>0~6</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setDay()</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设置值星期（</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0~6</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4"/>
                  </a:ext>
                </a:extLst>
              </a:tr>
              <a:tr h="41254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getHours()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返回小时值（</a:t>
                      </a:r>
                      <a:r>
                        <a:rPr lang="en-US" sz="1600" b="0" kern="100">
                          <a:solidFill>
                            <a:srgbClr val="595959"/>
                          </a:solidFill>
                          <a:effectLst/>
                          <a:latin typeface="微软雅黑" panose="020B0503020204020204" pitchFamily="34" charset="-122"/>
                          <a:ea typeface="微软雅黑" panose="020B0503020204020204" pitchFamily="34" charset="-122"/>
                          <a:cs typeface="+mn-cs"/>
                        </a:rPr>
                        <a:t>0~23</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setHours()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设置小时值（</a:t>
                      </a:r>
                      <a:r>
                        <a:rPr lang="en-US" sz="1600" b="0" kern="100">
                          <a:solidFill>
                            <a:srgbClr val="595959"/>
                          </a:solidFill>
                          <a:effectLst/>
                          <a:latin typeface="微软雅黑" panose="020B0503020204020204" pitchFamily="34" charset="-122"/>
                          <a:ea typeface="微软雅黑" panose="020B0503020204020204" pitchFamily="34" charset="-122"/>
                          <a:cs typeface="+mn-cs"/>
                        </a:rPr>
                        <a:t>0~23</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5"/>
                  </a:ext>
                </a:extLst>
              </a:tr>
              <a:tr h="6188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getMinutes()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返回分钟值（</a:t>
                      </a:r>
                      <a:r>
                        <a:rPr lang="en-US" sz="1600" b="0" kern="100">
                          <a:solidFill>
                            <a:srgbClr val="595959"/>
                          </a:solidFill>
                          <a:effectLst/>
                          <a:latin typeface="微软雅黑" panose="020B0503020204020204" pitchFamily="34" charset="-122"/>
                          <a:ea typeface="微软雅黑" panose="020B0503020204020204" pitchFamily="34" charset="-122"/>
                          <a:cs typeface="+mn-cs"/>
                        </a:rPr>
                        <a:t>0~59</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setMinutes()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设置分钟值（</a:t>
                      </a:r>
                      <a:r>
                        <a:rPr lang="en-US" sz="1600" b="0" kern="100">
                          <a:solidFill>
                            <a:srgbClr val="595959"/>
                          </a:solidFill>
                          <a:effectLst/>
                          <a:latin typeface="微软雅黑" panose="020B0503020204020204" pitchFamily="34" charset="-122"/>
                          <a:ea typeface="微软雅黑" panose="020B0503020204020204" pitchFamily="34" charset="-122"/>
                          <a:cs typeface="+mn-cs"/>
                        </a:rPr>
                        <a:t>0~59</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6"/>
                  </a:ext>
                </a:extLst>
              </a:tr>
              <a:tr h="6188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getSeconds()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返回秒数值（</a:t>
                      </a:r>
                      <a:r>
                        <a:rPr lang="en-US" sz="1600" b="0" kern="100">
                          <a:solidFill>
                            <a:srgbClr val="595959"/>
                          </a:solidFill>
                          <a:effectLst/>
                          <a:latin typeface="微软雅黑" panose="020B0503020204020204" pitchFamily="34" charset="-122"/>
                          <a:ea typeface="微软雅黑" panose="020B0503020204020204" pitchFamily="34" charset="-122"/>
                          <a:cs typeface="+mn-cs"/>
                        </a:rPr>
                        <a:t>0~59</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setSeconds()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设置秒数值（</a:t>
                      </a:r>
                      <a:r>
                        <a:rPr lang="en-US" sz="1600" b="0" kern="100">
                          <a:solidFill>
                            <a:srgbClr val="595959"/>
                          </a:solidFill>
                          <a:effectLst/>
                          <a:latin typeface="微软雅黑" panose="020B0503020204020204" pitchFamily="34" charset="-122"/>
                          <a:ea typeface="微软雅黑" panose="020B0503020204020204" pitchFamily="34" charset="-122"/>
                          <a:cs typeface="+mn-cs"/>
                        </a:rPr>
                        <a:t>0~59</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7"/>
                  </a:ext>
                </a:extLst>
              </a:tr>
              <a:tr h="6188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getTime()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返回从</a:t>
                      </a:r>
                      <a:r>
                        <a:rPr lang="en-US" sz="1600" b="0" kern="100">
                          <a:solidFill>
                            <a:srgbClr val="595959"/>
                          </a:solidFill>
                          <a:effectLst/>
                          <a:latin typeface="微软雅黑" panose="020B0503020204020204" pitchFamily="34" charset="-122"/>
                          <a:ea typeface="微软雅黑" panose="020B0503020204020204" pitchFamily="34" charset="-122"/>
                          <a:cs typeface="+mn-cs"/>
                        </a:rPr>
                        <a:t> 1970 </a:t>
                      </a:r>
                      <a:r>
                        <a:rPr lang="zh-CN" sz="1600" b="0" kern="100">
                          <a:solidFill>
                            <a:srgbClr val="595959"/>
                          </a:solidFill>
                          <a:effectLst/>
                          <a:latin typeface="微软雅黑" panose="020B0503020204020204" pitchFamily="34" charset="-122"/>
                          <a:ea typeface="微软雅黑" panose="020B0503020204020204" pitchFamily="34" charset="-122"/>
                          <a:cs typeface="+mn-cs"/>
                        </a:rPr>
                        <a:t>年</a:t>
                      </a:r>
                      <a:r>
                        <a:rPr lang="en-US" sz="1600" b="0" kern="100">
                          <a:solidFill>
                            <a:srgbClr val="595959"/>
                          </a:solidFill>
                          <a:effectLst/>
                          <a:latin typeface="微软雅黑" panose="020B0503020204020204" pitchFamily="34" charset="-122"/>
                          <a:ea typeface="微软雅黑" panose="020B0503020204020204" pitchFamily="34" charset="-122"/>
                          <a:cs typeface="+mn-cs"/>
                        </a:rPr>
                        <a:t> 1 </a:t>
                      </a:r>
                      <a:r>
                        <a:rPr lang="zh-CN" sz="1600" b="0" kern="100">
                          <a:solidFill>
                            <a:srgbClr val="595959"/>
                          </a:solidFill>
                          <a:effectLst/>
                          <a:latin typeface="微软雅黑" panose="020B0503020204020204" pitchFamily="34" charset="-122"/>
                          <a:ea typeface="微软雅黑" panose="020B0503020204020204" pitchFamily="34" charset="-122"/>
                          <a:cs typeface="+mn-cs"/>
                        </a:rPr>
                        <a:t>月</a:t>
                      </a:r>
                      <a:r>
                        <a:rPr lang="en-US" sz="1600" b="0" kern="100">
                          <a:solidFill>
                            <a:srgbClr val="595959"/>
                          </a:solidFill>
                          <a:effectLst/>
                          <a:latin typeface="微软雅黑" panose="020B0503020204020204" pitchFamily="34" charset="-122"/>
                          <a:ea typeface="微软雅黑" panose="020B0503020204020204" pitchFamily="34" charset="-122"/>
                          <a:cs typeface="+mn-cs"/>
                        </a:rPr>
                        <a:t> 1 </a:t>
                      </a:r>
                      <a:r>
                        <a:rPr lang="zh-CN" sz="1600" b="0" kern="100">
                          <a:solidFill>
                            <a:srgbClr val="595959"/>
                          </a:solidFill>
                          <a:effectLst/>
                          <a:latin typeface="微软雅黑" panose="020B0503020204020204" pitchFamily="34" charset="-122"/>
                          <a:ea typeface="微软雅黑" panose="020B0503020204020204" pitchFamily="34" charset="-122"/>
                          <a:cs typeface="+mn-cs"/>
                        </a:rPr>
                        <a:t>日至今的毫秒数</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setTime()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使用毫秒形式设置</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nchor="ct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766614" y="963479"/>
            <a:ext cx="619380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13326" y="1096481"/>
            <a:ext cx="554581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常用对象</a:t>
            </a:r>
            <a:r>
              <a:rPr lang="en-US" altLang="zh-CN" sz="2000" dirty="0">
                <a:solidFill>
                  <a:srgbClr val="1369B2"/>
                </a:solidFill>
                <a:latin typeface="微软雅黑" panose="020B0503020204020204" pitchFamily="34" charset="-122"/>
                <a:ea typeface="微软雅黑" panose="020B0503020204020204" pitchFamily="34" charset="-122"/>
              </a:rPr>
              <a:t>—String</a:t>
            </a:r>
            <a:r>
              <a:rPr lang="zh-CN" altLang="en-US" sz="2000" dirty="0">
                <a:solidFill>
                  <a:srgbClr val="1369B2"/>
                </a:solidFill>
                <a:latin typeface="微软雅黑" panose="020B0503020204020204" pitchFamily="34" charset="-122"/>
                <a:ea typeface="微软雅黑" panose="020B0503020204020204" pitchFamily="34" charset="-122"/>
              </a:rPr>
              <a:t>对象处理字符串的属性和方法</a:t>
            </a:r>
          </a:p>
        </p:txBody>
      </p:sp>
      <p:graphicFrame>
        <p:nvGraphicFramePr>
          <p:cNvPr id="2" name="表格 1"/>
          <p:cNvGraphicFramePr>
            <a:graphicFrameLocks noGrp="1"/>
          </p:cNvGraphicFramePr>
          <p:nvPr>
            <p:custDataLst>
              <p:tags r:id="rId2"/>
            </p:custDataLst>
          </p:nvPr>
        </p:nvGraphicFramePr>
        <p:xfrm>
          <a:off x="1090650" y="1819992"/>
          <a:ext cx="10009112" cy="4672352"/>
        </p:xfrm>
        <a:graphic>
          <a:graphicData uri="http://schemas.openxmlformats.org/drawingml/2006/table">
            <a:tbl>
              <a:tblPr>
                <a:tableStyleId>{5C22544A-7EE6-4342-B048-85BDC9FD1C3A}</a:tableStyleId>
              </a:tblPr>
              <a:tblGrid>
                <a:gridCol w="1168948">
                  <a:extLst>
                    <a:ext uri="{9D8B030D-6E8A-4147-A177-3AD203B41FA5}">
                      <a16:colId xmlns:a16="http://schemas.microsoft.com/office/drawing/2014/main" val="20000"/>
                    </a:ext>
                  </a:extLst>
                </a:gridCol>
                <a:gridCol w="3913805">
                  <a:extLst>
                    <a:ext uri="{9D8B030D-6E8A-4147-A177-3AD203B41FA5}">
                      <a16:colId xmlns:a16="http://schemas.microsoft.com/office/drawing/2014/main" val="20001"/>
                    </a:ext>
                  </a:extLst>
                </a:gridCol>
                <a:gridCol w="4926359">
                  <a:extLst>
                    <a:ext uri="{9D8B030D-6E8A-4147-A177-3AD203B41FA5}">
                      <a16:colId xmlns:a16="http://schemas.microsoft.com/office/drawing/2014/main" val="20002"/>
                    </a:ext>
                  </a:extLst>
                </a:gridCol>
              </a:tblGrid>
              <a:tr h="432048">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类型</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a:solidFill>
                            <a:srgbClr val="595959"/>
                          </a:solidFill>
                          <a:effectLst/>
                          <a:latin typeface="微软雅黑" panose="020B0503020204020204" pitchFamily="34" charset="-122"/>
                          <a:ea typeface="微软雅黑" panose="020B0503020204020204" pitchFamily="34" charset="-122"/>
                          <a:cs typeface="Times New Roman" panose="02020603050405020304"/>
                        </a:rPr>
                        <a:t>名称</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说明</a:t>
                      </a:r>
                    </a:p>
                  </a:txBody>
                  <a:tcPr marL="68580" marR="68580" marT="0" marB="0"/>
                </a:tc>
                <a:extLst>
                  <a:ext uri="{0D108BD9-81ED-4DB2-BD59-A6C34878D82A}">
                    <a16:rowId xmlns:a16="http://schemas.microsoft.com/office/drawing/2014/main" val="10000"/>
                  </a:ext>
                </a:extLst>
              </a:tr>
              <a:tr h="530038">
                <a:tc>
                  <a:txBody>
                    <a:bodyPr/>
                    <a:lstStyle/>
                    <a:p>
                      <a:pPr marL="0" indent="266700" algn="ctr"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属性</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length</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a:solidFill>
                            <a:schemeClr val="tx1"/>
                          </a:solidFill>
                          <a:effectLst/>
                          <a:latin typeface="微软雅黑" panose="020B0503020204020204" pitchFamily="34" charset="-122"/>
                          <a:ea typeface="微软雅黑" panose="020B0503020204020204" pitchFamily="34" charset="-122"/>
                          <a:cs typeface="+mn-cs"/>
                        </a:rPr>
                        <a:t>返回字符串中字符的个数。注：一个汉字也是一个字符</a:t>
                      </a:r>
                    </a:p>
                  </a:txBody>
                  <a:tcPr marL="68580" marR="68580" marT="0" marB="0" anchor="ctr"/>
                </a:tc>
                <a:extLst>
                  <a:ext uri="{0D108BD9-81ED-4DB2-BD59-A6C34878D82A}">
                    <a16:rowId xmlns:a16="http://schemas.microsoft.com/office/drawing/2014/main" val="10001"/>
                  </a:ext>
                </a:extLst>
              </a:tr>
              <a:tr h="265019">
                <a:tc rowSpan="10">
                  <a:txBody>
                    <a:bodyPr/>
                    <a:lstStyle/>
                    <a:p>
                      <a:pPr marL="0" indent="266700" algn="ctr"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方法</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indexOf</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(str[,</a:t>
                      </a: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startIndex</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a:solidFill>
                            <a:schemeClr val="tx1"/>
                          </a:solidFill>
                          <a:effectLst/>
                          <a:latin typeface="微软雅黑" panose="020B0503020204020204" pitchFamily="34" charset="-122"/>
                          <a:ea typeface="微软雅黑" panose="020B0503020204020204" pitchFamily="34" charset="-122"/>
                          <a:cs typeface="+mn-cs"/>
                        </a:rPr>
                        <a:t>从前向后检索字符串</a:t>
                      </a:r>
                    </a:p>
                  </a:txBody>
                  <a:tcPr marL="68580" marR="68580" marT="0" marB="0" anchor="ctr"/>
                </a:tc>
                <a:extLst>
                  <a:ext uri="{0D108BD9-81ED-4DB2-BD59-A6C34878D82A}">
                    <a16:rowId xmlns:a16="http://schemas.microsoft.com/office/drawing/2014/main" val="10002"/>
                  </a:ext>
                </a:extLst>
              </a:tr>
              <a:tr h="530038">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lastIndexOf</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(search[,</a:t>
                      </a: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startIndex</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从后向前搜索字符串</a:t>
                      </a:r>
                    </a:p>
                  </a:txBody>
                  <a:tcPr marL="68580" marR="68580" marT="0" marB="0" anchor="ctr"/>
                </a:tc>
                <a:extLst>
                  <a:ext uri="{0D108BD9-81ED-4DB2-BD59-A6C34878D82A}">
                    <a16:rowId xmlns:a16="http://schemas.microsoft.com/office/drawing/2014/main" val="10003"/>
                  </a:ext>
                </a:extLst>
              </a:tr>
              <a:tr h="265019">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substr(startIndex[, length])</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返回从起始索引号提取字符串中指定数目的字符</a:t>
                      </a:r>
                    </a:p>
                  </a:txBody>
                  <a:tcPr marL="68580" marR="68580" marT="0" marB="0" anchor="ctr"/>
                </a:tc>
                <a:extLst>
                  <a:ext uri="{0D108BD9-81ED-4DB2-BD59-A6C34878D82A}">
                    <a16:rowId xmlns:a16="http://schemas.microsoft.com/office/drawing/2014/main" val="10004"/>
                  </a:ext>
                </a:extLst>
              </a:tr>
              <a:tr h="530038">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substring( startIndex [,endIndex])</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返回字符串中两个指定的索引号之间的字符</a:t>
                      </a:r>
                    </a:p>
                  </a:txBody>
                  <a:tcPr marL="68580" marR="68580" marT="0" marB="0" anchor="ctr"/>
                </a:tc>
                <a:extLst>
                  <a:ext uri="{0D108BD9-81ED-4DB2-BD59-A6C34878D82A}">
                    <a16:rowId xmlns:a16="http://schemas.microsoft.com/office/drawing/2014/main" val="10005"/>
                  </a:ext>
                </a:extLst>
              </a:tr>
              <a:tr h="530038">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split(separator [,limitInteger])</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把字符串分割为字符串数组</a:t>
                      </a:r>
                    </a:p>
                  </a:txBody>
                  <a:tcPr marL="68580" marR="68580" marT="0" marB="0" anchor="ctr"/>
                </a:tc>
                <a:extLst>
                  <a:ext uri="{0D108BD9-81ED-4DB2-BD59-A6C34878D82A}">
                    <a16:rowId xmlns:a16="http://schemas.microsoft.com/office/drawing/2014/main" val="10006"/>
                  </a:ext>
                </a:extLst>
              </a:tr>
              <a:tr h="530038">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search(substr)</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检索字符串中指定子字符串或与正则表达式相匹配的值</a:t>
                      </a:r>
                    </a:p>
                  </a:txBody>
                  <a:tcPr marL="68580" marR="68580" marT="0" marB="0" anchor="ctr"/>
                </a:tc>
                <a:extLst>
                  <a:ext uri="{0D108BD9-81ED-4DB2-BD59-A6C34878D82A}">
                    <a16:rowId xmlns:a16="http://schemas.microsoft.com/office/drawing/2014/main" val="10007"/>
                  </a:ext>
                </a:extLst>
              </a:tr>
              <a:tr h="265019">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replace(substr,replacement)</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替换与正则表达式匹配的子串</a:t>
                      </a:r>
                    </a:p>
                  </a:txBody>
                  <a:tcPr marL="68580" marR="68580" marT="0" marB="0" anchor="ctr"/>
                </a:tc>
                <a:extLst>
                  <a:ext uri="{0D108BD9-81ED-4DB2-BD59-A6C34878D82A}">
                    <a16:rowId xmlns:a16="http://schemas.microsoft.com/office/drawing/2014/main" val="10008"/>
                  </a:ext>
                </a:extLst>
              </a:tr>
              <a:tr h="265019">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toLowerCase()</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把字符串转换为小写</a:t>
                      </a:r>
                    </a:p>
                  </a:txBody>
                  <a:tcPr marL="68580" marR="68580" marT="0" marB="0" anchor="ctr"/>
                </a:tc>
                <a:extLst>
                  <a:ext uri="{0D108BD9-81ED-4DB2-BD59-A6C34878D82A}">
                    <a16:rowId xmlns:a16="http://schemas.microsoft.com/office/drawing/2014/main" val="10009"/>
                  </a:ext>
                </a:extLst>
              </a:tr>
              <a:tr h="265019">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toUpperCase()</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把字符串转换为大写</a:t>
                      </a:r>
                    </a:p>
                  </a:txBody>
                  <a:tcPr marL="68580" marR="68580" marT="0" marB="0" anchor="ctr"/>
                </a:tc>
                <a:extLst>
                  <a:ext uri="{0D108BD9-81ED-4DB2-BD59-A6C34878D82A}">
                    <a16:rowId xmlns:a16="http://schemas.microsoft.com/office/drawing/2014/main" val="10010"/>
                  </a:ext>
                </a:extLst>
              </a:tr>
              <a:tr h="265019">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localeCompare()</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用本地特定的顺序来比较两个字符串</a:t>
                      </a:r>
                    </a:p>
                  </a:txBody>
                  <a:tcPr marL="68580" marR="68580" marT="0" marB="0" anchor="ct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114733" y="3014256"/>
            <a:ext cx="6733001" cy="829945"/>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Bootstrap</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框架基础</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58702"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37545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  </a:t>
            </a:r>
            <a:r>
              <a:rPr lang="en-US" altLang="zh-CN" sz="2400" b="1" dirty="0">
                <a:solidFill>
                  <a:srgbClr val="595959"/>
                </a:solidFill>
                <a:latin typeface="微软雅黑" panose="020B0503020204020204" pitchFamily="34" charset="-122"/>
                <a:ea typeface="微软雅黑" panose="020B0503020204020204" pitchFamily="34" charset="-122"/>
                <a:cs typeface="+mn-ea"/>
              </a:rPr>
              <a:t>Bootstrap</a:t>
            </a:r>
            <a:r>
              <a:rPr lang="zh-CN" altLang="zh-CN" sz="2400" b="1" dirty="0">
                <a:solidFill>
                  <a:srgbClr val="595959"/>
                </a:solidFill>
                <a:latin typeface="微软雅黑" panose="020B0503020204020204" pitchFamily="34" charset="-122"/>
                <a:ea typeface="微软雅黑" panose="020B0503020204020204" pitchFamily="34" charset="-122"/>
                <a:cs typeface="+mn-ea"/>
              </a:rPr>
              <a:t>框架简介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6" name="1"/>
          <p:cNvSpPr txBox="1"/>
          <p:nvPr>
            <p:custDataLst>
              <p:tags r:id="rId1"/>
            </p:custDataLst>
          </p:nvPr>
        </p:nvSpPr>
        <p:spPr>
          <a:xfrm>
            <a:off x="1162658" y="2225327"/>
            <a:ext cx="10225136" cy="2120902"/>
          </a:xfrm>
          <a:prstGeom prst="rect">
            <a:avLst/>
          </a:prstGeom>
          <a:noFill/>
          <a:ln>
            <a:noFill/>
          </a:ln>
        </p:spPr>
        <p:txBody>
          <a:bodyPr wrap="square" rtlCol="0">
            <a:spAutoFit/>
          </a:bodyPr>
          <a:lstStyle/>
          <a:p>
            <a:pPr defTabSz="457200">
              <a:lnSpc>
                <a:spcPct val="150000"/>
              </a:lnSpc>
              <a:defRPr/>
            </a:pPr>
            <a:r>
              <a:rPr lang="en-US" altLang="zh-CN" sz="1800" dirty="0">
                <a:solidFill>
                  <a:srgbClr val="595959"/>
                </a:solidFill>
                <a:latin typeface="微软雅黑" panose="020B0503020204020204" pitchFamily="34" charset="-122"/>
                <a:ea typeface="微软雅黑" panose="020B0503020204020204" pitchFamily="34" charset="-122"/>
                <a:cs typeface="+mn-ea"/>
              </a:rPr>
              <a:t>Bootstrap</a:t>
            </a:r>
            <a:r>
              <a:rPr lang="zh-CN" altLang="zh-CN" sz="1800" dirty="0">
                <a:solidFill>
                  <a:srgbClr val="595959"/>
                </a:solidFill>
                <a:latin typeface="微软雅黑" panose="020B0503020204020204" pitchFamily="34" charset="-122"/>
                <a:ea typeface="微软雅黑" panose="020B0503020204020204" pitchFamily="34" charset="-122"/>
                <a:cs typeface="+mn-ea"/>
              </a:rPr>
              <a:t>是由</a:t>
            </a:r>
            <a:r>
              <a:rPr lang="en-US" altLang="zh-CN" sz="1800" dirty="0">
                <a:solidFill>
                  <a:srgbClr val="595959"/>
                </a:solidFill>
                <a:latin typeface="微软雅黑" panose="020B0503020204020204" pitchFamily="34" charset="-122"/>
                <a:ea typeface="微软雅黑" panose="020B0503020204020204" pitchFamily="34" charset="-122"/>
                <a:cs typeface="+mn-ea"/>
              </a:rPr>
              <a:t>Twitter</a:t>
            </a:r>
            <a:r>
              <a:rPr lang="zh-CN" altLang="zh-CN" sz="1800" dirty="0">
                <a:solidFill>
                  <a:srgbClr val="595959"/>
                </a:solidFill>
                <a:latin typeface="微软雅黑" panose="020B0503020204020204" pitchFamily="34" charset="-122"/>
                <a:ea typeface="微软雅黑" panose="020B0503020204020204" pitchFamily="34" charset="-122"/>
                <a:cs typeface="+mn-ea"/>
              </a:rPr>
              <a:t>公司的设计师</a:t>
            </a:r>
            <a:r>
              <a:rPr lang="en-US" altLang="zh-CN" sz="1800" dirty="0">
                <a:solidFill>
                  <a:srgbClr val="595959"/>
                </a:solidFill>
                <a:latin typeface="微软雅黑" panose="020B0503020204020204" pitchFamily="34" charset="-122"/>
                <a:ea typeface="微软雅黑" panose="020B0503020204020204" pitchFamily="34" charset="-122"/>
                <a:cs typeface="+mn-ea"/>
              </a:rPr>
              <a:t>Mark Otto</a:t>
            </a:r>
            <a:r>
              <a:rPr lang="zh-CN" altLang="zh-CN" sz="1800" dirty="0">
                <a:solidFill>
                  <a:srgbClr val="595959"/>
                </a:solidFill>
                <a:latin typeface="微软雅黑" panose="020B0503020204020204" pitchFamily="34" charset="-122"/>
                <a:ea typeface="微软雅黑" panose="020B0503020204020204" pitchFamily="34" charset="-122"/>
                <a:cs typeface="+mn-ea"/>
              </a:rPr>
              <a:t>（马克奥托）和</a:t>
            </a:r>
            <a:r>
              <a:rPr lang="en-US" altLang="zh-CN" sz="1800" dirty="0">
                <a:solidFill>
                  <a:srgbClr val="595959"/>
                </a:solidFill>
                <a:latin typeface="微软雅黑" panose="020B0503020204020204" pitchFamily="34" charset="-122"/>
                <a:ea typeface="微软雅黑" panose="020B0503020204020204" pitchFamily="34" charset="-122"/>
                <a:cs typeface="+mn-ea"/>
              </a:rPr>
              <a:t>Jacob Thornton</a:t>
            </a:r>
            <a:r>
              <a:rPr lang="zh-CN" altLang="zh-CN" sz="1800" dirty="0">
                <a:solidFill>
                  <a:srgbClr val="595959"/>
                </a:solidFill>
                <a:latin typeface="微软雅黑" panose="020B0503020204020204" pitchFamily="34" charset="-122"/>
                <a:ea typeface="微软雅黑" panose="020B0503020204020204" pitchFamily="34" charset="-122"/>
                <a:cs typeface="+mn-ea"/>
              </a:rPr>
              <a:t>（雅各布·桑顿）合作开发的开源框架，该框架基于</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语言编写，于</a:t>
            </a:r>
            <a:r>
              <a:rPr lang="en-US" altLang="zh-CN" sz="1800" dirty="0">
                <a:solidFill>
                  <a:srgbClr val="595959"/>
                </a:solidFill>
                <a:latin typeface="微软雅黑" panose="020B0503020204020204" pitchFamily="34" charset="-122"/>
                <a:ea typeface="微软雅黑" panose="020B0503020204020204" pitchFamily="34" charset="-122"/>
                <a:cs typeface="+mn-ea"/>
              </a:rPr>
              <a:t>2011</a:t>
            </a:r>
            <a:r>
              <a:rPr lang="zh-CN" altLang="zh-CN" sz="1800" dirty="0">
                <a:solidFill>
                  <a:srgbClr val="595959"/>
                </a:solidFill>
                <a:latin typeface="微软雅黑" panose="020B0503020204020204" pitchFamily="34" charset="-122"/>
                <a:ea typeface="微软雅黑" panose="020B0503020204020204" pitchFamily="34" charset="-122"/>
                <a:cs typeface="+mn-ea"/>
              </a:rPr>
              <a:t>年</a:t>
            </a:r>
            <a:r>
              <a:rPr lang="en-US" altLang="zh-CN" sz="1800" dirty="0">
                <a:solidFill>
                  <a:srgbClr val="595959"/>
                </a:solidFill>
                <a:latin typeface="微软雅黑" panose="020B0503020204020204" pitchFamily="34" charset="-122"/>
                <a:ea typeface="微软雅黑" panose="020B0503020204020204" pitchFamily="34" charset="-122"/>
                <a:cs typeface="+mn-ea"/>
              </a:rPr>
              <a:t>8</a:t>
            </a:r>
            <a:r>
              <a:rPr lang="zh-CN" altLang="zh-CN" sz="1800" dirty="0">
                <a:solidFill>
                  <a:srgbClr val="595959"/>
                </a:solidFill>
                <a:latin typeface="微软雅黑" panose="020B0503020204020204" pitchFamily="34" charset="-122"/>
                <a:ea typeface="微软雅黑" panose="020B0503020204020204" pitchFamily="34" charset="-122"/>
                <a:cs typeface="+mn-ea"/>
              </a:rPr>
              <a:t>月在</a:t>
            </a:r>
            <a:r>
              <a:rPr lang="en-US" altLang="zh-CN" sz="1800" dirty="0">
                <a:solidFill>
                  <a:srgbClr val="595959"/>
                </a:solidFill>
                <a:latin typeface="微软雅黑" panose="020B0503020204020204" pitchFamily="34" charset="-122"/>
                <a:ea typeface="微软雅黑" panose="020B0503020204020204" pitchFamily="34" charset="-122"/>
                <a:cs typeface="+mn-ea"/>
              </a:rPr>
              <a:t>GitHub</a:t>
            </a:r>
            <a:r>
              <a:rPr lang="zh-CN" altLang="zh-CN" sz="1800" dirty="0">
                <a:solidFill>
                  <a:srgbClr val="595959"/>
                </a:solidFill>
                <a:latin typeface="微软雅黑" panose="020B0503020204020204" pitchFamily="34" charset="-122"/>
                <a:ea typeface="微软雅黑" panose="020B0503020204020204" pitchFamily="34" charset="-122"/>
                <a:cs typeface="+mn-ea"/>
              </a:rPr>
              <a:t>上发布，一经推出就颇受欢迎。</a:t>
            </a:r>
            <a:r>
              <a:rPr lang="en-US" altLang="zh-CN" sz="1800" dirty="0">
                <a:solidFill>
                  <a:srgbClr val="595959"/>
                </a:solidFill>
                <a:latin typeface="微软雅黑" panose="020B0503020204020204" pitchFamily="34" charset="-122"/>
                <a:ea typeface="微软雅黑" panose="020B0503020204020204" pitchFamily="34" charset="-122"/>
                <a:cs typeface="+mn-ea"/>
              </a:rPr>
              <a:t>Bootstrap</a:t>
            </a:r>
            <a:r>
              <a:rPr lang="zh-CN" altLang="zh-CN" sz="1800" dirty="0">
                <a:solidFill>
                  <a:srgbClr val="595959"/>
                </a:solidFill>
                <a:latin typeface="微软雅黑" panose="020B0503020204020204" pitchFamily="34" charset="-122"/>
                <a:ea typeface="微软雅黑" panose="020B0503020204020204" pitchFamily="34" charset="-122"/>
                <a:cs typeface="+mn-ea"/>
              </a:rPr>
              <a:t>具有</a:t>
            </a:r>
            <a:r>
              <a:rPr lang="zh-CN" altLang="zh-CN" sz="1800" dirty="0">
                <a:solidFill>
                  <a:srgbClr val="1369B2"/>
                </a:solidFill>
                <a:latin typeface="微软雅黑" panose="020B0503020204020204" pitchFamily="34" charset="-122"/>
                <a:ea typeface="微软雅黑" panose="020B0503020204020204" pitchFamily="34" charset="-122"/>
                <a:cs typeface="+mn-ea"/>
              </a:rPr>
              <a:t>简单</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灵活的特性</a:t>
            </a:r>
            <a:r>
              <a:rPr lang="zh-CN" altLang="zh-CN" sz="1800" dirty="0">
                <a:solidFill>
                  <a:srgbClr val="595959"/>
                </a:solidFill>
                <a:latin typeface="微软雅黑" panose="020B0503020204020204" pitchFamily="34" charset="-122"/>
                <a:ea typeface="微软雅黑" panose="020B0503020204020204" pitchFamily="34" charset="-122"/>
                <a:cs typeface="+mn-ea"/>
              </a:rPr>
              <a:t>，能够帮助开发者快速搭建前端页面，常用于</a:t>
            </a:r>
            <a:r>
              <a:rPr lang="zh-CN" altLang="zh-CN" sz="1800" dirty="0">
                <a:solidFill>
                  <a:srgbClr val="1369B2"/>
                </a:solidFill>
                <a:latin typeface="微软雅黑" panose="020B0503020204020204" pitchFamily="34" charset="-122"/>
                <a:ea typeface="微软雅黑" panose="020B0503020204020204" pitchFamily="34" charset="-122"/>
                <a:cs typeface="+mn-ea"/>
              </a:rPr>
              <a:t>开发响应式布局和移动设备优先的</a:t>
            </a:r>
            <a:r>
              <a:rPr lang="en-US" altLang="zh-CN" sz="1800" dirty="0">
                <a:solidFill>
                  <a:srgbClr val="1369B2"/>
                </a:solidFill>
                <a:latin typeface="微软雅黑" panose="020B0503020204020204" pitchFamily="34" charset="-122"/>
                <a:ea typeface="微软雅黑" panose="020B0503020204020204" pitchFamily="34" charset="-122"/>
                <a:cs typeface="+mn-ea"/>
              </a:rPr>
              <a:t>Web</a:t>
            </a:r>
            <a:r>
              <a:rPr lang="zh-CN" altLang="zh-CN" sz="1800" dirty="0">
                <a:solidFill>
                  <a:srgbClr val="1369B2"/>
                </a:solidFill>
                <a:latin typeface="微软雅黑" panose="020B0503020204020204" pitchFamily="34" charset="-122"/>
                <a:ea typeface="微软雅黑" panose="020B0503020204020204" pitchFamily="34" charset="-122"/>
                <a:cs typeface="+mn-ea"/>
              </a:rPr>
              <a:t>项目</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Bootstrap</a:t>
            </a:r>
            <a:r>
              <a:rPr lang="zh-CN" altLang="zh-CN" sz="1800" dirty="0">
                <a:solidFill>
                  <a:srgbClr val="595959"/>
                </a:solidFill>
                <a:latin typeface="微软雅黑" panose="020B0503020204020204" pitchFamily="34" charset="-122"/>
                <a:ea typeface="微软雅黑" panose="020B0503020204020204" pitchFamily="34" charset="-122"/>
                <a:cs typeface="+mn-ea"/>
              </a:rPr>
              <a:t>框架结合</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技术，可以构建出非常优雅的前端页面，而且占用资源较小。</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6" name="圆角矩形 5"/>
          <p:cNvSpPr/>
          <p:nvPr/>
        </p:nvSpPr>
        <p:spPr>
          <a:xfrm>
            <a:off x="982638" y="2013637"/>
            <a:ext cx="10369152" cy="25442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矩形 93"/>
          <p:cNvSpPr/>
          <p:nvPr/>
        </p:nvSpPr>
        <p:spPr>
          <a:xfrm>
            <a:off x="910630" y="1917626"/>
            <a:ext cx="40179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rot="10800000">
            <a:off x="11027755" y="4274435"/>
            <a:ext cx="40179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Chevron 3"/>
          <p:cNvSpPr/>
          <p:nvPr>
            <p:custDataLst>
              <p:tags r:id="rId2"/>
            </p:custDataLst>
          </p:nvPr>
        </p:nvSpPr>
        <p:spPr>
          <a:xfrm>
            <a:off x="765498" y="1035487"/>
            <a:ext cx="30974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212210" y="1168489"/>
            <a:ext cx="215475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Bootstrap</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1"/>
          <p:cNvSpPr txBox="1"/>
          <p:nvPr>
            <p:custDataLst>
              <p:tags r:id="rId3"/>
            </p:custDataLst>
          </p:nvPr>
        </p:nvSpPr>
        <p:spPr>
          <a:xfrm>
            <a:off x="1031216" y="4897444"/>
            <a:ext cx="10297144" cy="1289905"/>
          </a:xfrm>
          <a:prstGeom prst="rect">
            <a:avLst/>
          </a:prstGeom>
          <a:noFill/>
          <a:ln>
            <a:noFill/>
          </a:ln>
        </p:spPr>
        <p:txBody>
          <a:bodyPr wrap="square" rtlCol="0">
            <a:spAutoFit/>
          </a:bodyPr>
          <a:lstStyle/>
          <a:p>
            <a:pPr defTabSz="457200">
              <a:lnSpc>
                <a:spcPct val="150000"/>
              </a:lnSpc>
              <a:defRPr/>
            </a:pPr>
            <a:r>
              <a:rPr lang="zh-CN" altLang="en-US" sz="1800" dirty="0">
                <a:solidFill>
                  <a:srgbClr val="FF0000"/>
                </a:solidFill>
                <a:latin typeface="微软雅黑" panose="020B0503020204020204" pitchFamily="34" charset="-122"/>
                <a:ea typeface="微软雅黑" panose="020B0503020204020204" pitchFamily="34" charset="-122"/>
                <a:cs typeface="+mn-ea"/>
              </a:rPr>
              <a:t>小提示</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所谓框架，顾名思义就是一套架构，它有一套比较完整的解决方案，而且控制权在框架本身</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Bootstrap</a:t>
            </a:r>
            <a:r>
              <a:rPr lang="zh-CN" altLang="zh-CN" sz="1800" dirty="0">
                <a:solidFill>
                  <a:srgbClr val="595959"/>
                </a:solidFill>
                <a:latin typeface="微软雅黑" panose="020B0503020204020204" pitchFamily="34" charset="-122"/>
                <a:ea typeface="微软雅黑" panose="020B0503020204020204" pitchFamily="34" charset="-122"/>
                <a:cs typeface="+mn-ea"/>
              </a:rPr>
              <a:t>是一款用于网页开发的框架，它拥有</a:t>
            </a:r>
            <a:r>
              <a:rPr lang="zh-CN" altLang="zh-CN" sz="1800" dirty="0">
                <a:solidFill>
                  <a:srgbClr val="1369B2"/>
                </a:solidFill>
                <a:latin typeface="微软雅黑" panose="020B0503020204020204" pitchFamily="34" charset="-122"/>
                <a:ea typeface="微软雅黑" panose="020B0503020204020204" pitchFamily="34" charset="-122"/>
                <a:cs typeface="+mn-ea"/>
              </a:rPr>
              <a:t>样式库</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组件</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1369B2"/>
                </a:solidFill>
                <a:latin typeface="微软雅黑" panose="020B0503020204020204" pitchFamily="34" charset="-122"/>
                <a:ea typeface="微软雅黑" panose="020B0503020204020204" pitchFamily="34" charset="-122"/>
                <a:cs typeface="+mn-ea"/>
              </a:rPr>
              <a:t>插件</a:t>
            </a:r>
            <a:r>
              <a:rPr lang="zh-CN" altLang="zh-CN" sz="1800" dirty="0">
                <a:solidFill>
                  <a:srgbClr val="595959"/>
                </a:solidFill>
                <a:latin typeface="微软雅黑" panose="020B0503020204020204" pitchFamily="34" charset="-122"/>
                <a:ea typeface="微软雅黑" panose="020B0503020204020204" pitchFamily="34" charset="-122"/>
                <a:cs typeface="+mn-ea"/>
              </a:rPr>
              <a:t>，使用者需要按照框架所规定的某种规范进行开发。</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6980" y="1031179"/>
            <a:ext cx="9082882" cy="874407"/>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的文件夹，然后在该文件夹中新建一个文本文件（</a:t>
            </a:r>
            <a:r>
              <a:rPr lang="en-US" altLang="zh-CN" sz="1800" dirty="0">
                <a:solidFill>
                  <a:srgbClr val="595959"/>
                </a:solidFill>
                <a:latin typeface="微软雅黑" panose="020B0503020204020204" pitchFamily="34" charset="-122"/>
                <a:ea typeface="微软雅黑" panose="020B0503020204020204" pitchFamily="34" charset="-122"/>
                <a:cs typeface="+mn-ea"/>
              </a:rPr>
              <a:t>.txt</a:t>
            </a:r>
            <a:r>
              <a:rPr lang="zh-CN" altLang="zh-CN" sz="1800" dirty="0">
                <a:solidFill>
                  <a:srgbClr val="595959"/>
                </a:solidFill>
                <a:latin typeface="微软雅黑" panose="020B0503020204020204" pitchFamily="34" charset="-122"/>
                <a:ea typeface="微软雅黑" panose="020B0503020204020204" pitchFamily="34" charset="-122"/>
                <a:cs typeface="+mn-ea"/>
              </a:rPr>
              <a:t>后缀）</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将文件的名称更改为</a:t>
            </a:r>
            <a:r>
              <a:rPr lang="en-US" altLang="zh-CN" sz="1800" dirty="0">
                <a:solidFill>
                  <a:srgbClr val="595959"/>
                </a:solidFill>
                <a:latin typeface="微软雅黑" panose="020B0503020204020204" pitchFamily="34" charset="-122"/>
                <a:ea typeface="微软雅黑" panose="020B0503020204020204" pitchFamily="34" charset="-122"/>
                <a:cs typeface="+mn-ea"/>
              </a:rPr>
              <a:t>htmlDemo01</a:t>
            </a:r>
            <a:r>
              <a:rPr lang="zh-CN" altLang="zh-CN" sz="1800" dirty="0">
                <a:solidFill>
                  <a:srgbClr val="595959"/>
                </a:solidFill>
                <a:latin typeface="微软雅黑" panose="020B0503020204020204" pitchFamily="34" charset="-122"/>
                <a:ea typeface="微软雅黑" panose="020B0503020204020204" pitchFamily="34" charset="-122"/>
                <a:cs typeface="+mn-ea"/>
              </a:rPr>
              <a:t>，后缀名改为</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pic>
        <p:nvPicPr>
          <p:cNvPr id="1026" name="图片 1" descr="社交网站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670" y="2565699"/>
            <a:ext cx="9338064"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286894" y="4292030"/>
            <a:ext cx="1512168" cy="361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4" name="直线箭头连接符 5"/>
          <p:cNvCxnSpPr/>
          <p:nvPr/>
        </p:nvCxnSpPr>
        <p:spPr>
          <a:xfrm>
            <a:off x="3954678" y="4653930"/>
            <a:ext cx="0" cy="8585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774354" y="5481281"/>
            <a:ext cx="2360647" cy="50926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htmlDemo01</a:t>
            </a: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文件</a:t>
            </a:r>
            <a:endPar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37545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1.5.1  </a:t>
            </a:r>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框架简介</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65" name="组合 64"/>
          <p:cNvGrpSpPr/>
          <p:nvPr/>
        </p:nvGrpSpPr>
        <p:grpSpPr>
          <a:xfrm>
            <a:off x="2826806" y="1305928"/>
            <a:ext cx="6449920" cy="1803273"/>
            <a:chOff x="3716888" y="1714525"/>
            <a:chExt cx="6450760" cy="1802860"/>
          </a:xfrm>
        </p:grpSpPr>
        <p:sp>
          <p:nvSpPr>
            <p:cNvPr id="73" name="Shape 707"/>
            <p:cNvSpPr/>
            <p:nvPr/>
          </p:nvSpPr>
          <p:spPr>
            <a:xfrm>
              <a:off x="9847682" y="1851242"/>
              <a:ext cx="319966" cy="334851"/>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38100" tIns="38100" rIns="38100" bIns="38100" numCol="1" anchor="ctr">
              <a:noAutofit/>
            </a:bodyPr>
            <a:lstStyle/>
            <a:p>
              <a:pPr>
                <a:defRPr sz="3100" b="1">
                  <a:latin typeface="Kontrapunkt Bob Bold"/>
                  <a:ea typeface="Kontrapunkt Bob Bold"/>
                  <a:cs typeface="Kontrapunkt Bob Bold"/>
                  <a:sym typeface="Kontrapunkt Bob Bold"/>
                </a:defRPr>
              </a:pPr>
              <a:endParaRPr sz="3100" b="1" kern="0">
                <a:solidFill>
                  <a:schemeClr val="tx1">
                    <a:lumMod val="75000"/>
                    <a:lumOff val="25000"/>
                  </a:schemeClr>
                </a:solidFill>
                <a:latin typeface="微软雅黑" panose="020B0503020204020204" pitchFamily="34" charset="-122"/>
                <a:ea typeface="微软雅黑" panose="020B0503020204020204" pitchFamily="34" charset="-122"/>
                <a:cs typeface="Kontrapunkt Bob Bold"/>
                <a:sym typeface="Arial" panose="020B0604020202020204" pitchFamily="34" charset="0"/>
              </a:endParaRPr>
            </a:p>
          </p:txBody>
        </p:sp>
        <p:sp>
          <p:nvSpPr>
            <p:cNvPr id="75" name="Text Placeholder 2"/>
            <p:cNvSpPr txBox="1"/>
            <p:nvPr/>
          </p:nvSpPr>
          <p:spPr>
            <a:xfrm>
              <a:off x="3824254" y="1714525"/>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响应式设计</a:t>
              </a:r>
            </a:p>
          </p:txBody>
        </p:sp>
        <p:sp>
          <p:nvSpPr>
            <p:cNvPr id="76" name="Text Placeholder 2"/>
            <p:cNvSpPr txBox="1"/>
            <p:nvPr/>
          </p:nvSpPr>
          <p:spPr>
            <a:xfrm>
              <a:off x="7121041" y="1729807"/>
              <a:ext cx="1382938"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solidFill>
                    <a:srgbClr val="595959"/>
                  </a:solidFill>
                  <a:latin typeface="微软雅黑" panose="020B0503020204020204" pitchFamily="34" charset="-122"/>
                  <a:ea typeface="微软雅黑" panose="020B0503020204020204" pitchFamily="34" charset="-122"/>
                </a:rPr>
                <a:t>移动设备优先</a:t>
              </a:r>
            </a:p>
          </p:txBody>
        </p:sp>
        <p:sp>
          <p:nvSpPr>
            <p:cNvPr id="79" name="文本框 46"/>
            <p:cNvSpPr txBox="1"/>
            <p:nvPr/>
          </p:nvSpPr>
          <p:spPr>
            <a:xfrm>
              <a:off x="3716888" y="2237209"/>
              <a:ext cx="2733235" cy="1028957"/>
            </a:xfrm>
            <a:prstGeom prst="rect">
              <a:avLst/>
            </a:prstGeom>
            <a:noFill/>
            <a:effectLst/>
          </p:spPr>
          <p:txBody>
            <a:bodyPr wrap="square" rtlCol="0">
              <a:sp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框架为用户提供了一套响应式的移动设备优先的流式栅格系统，拥有完备的框架结构，项目开发方便、快捷，</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提高了开发效率</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80" name="文本框 47"/>
            <p:cNvSpPr txBox="1"/>
            <p:nvPr/>
          </p:nvSpPr>
          <p:spPr>
            <a:xfrm>
              <a:off x="6961053" y="2248417"/>
              <a:ext cx="2733236" cy="1268968"/>
            </a:xfrm>
            <a:prstGeom prst="rect">
              <a:avLst/>
            </a:prstGeom>
            <a:noFill/>
            <a:effectLst/>
          </p:spPr>
          <p:txBody>
            <a:bodyPr wrap="square" rtlCol="0">
              <a:spAutoFit/>
            </a:bodyPr>
            <a:lstStyle/>
            <a:p>
              <a:pPr>
                <a:lnSpc>
                  <a:spcPct val="130000"/>
                </a:lnSpc>
              </a:pP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随着移动设备的使用者越来越多，自</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 3</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开始，</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框架设计理念发生了改变，转为以移动设备优先为目标，</a:t>
              </a:r>
              <a:r>
                <a:rPr lang="en-US"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Bootstrap 3</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默认样式对移动设备提供了友好支持</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86" name="Chevron 3"/>
          <p:cNvSpPr/>
          <p:nvPr>
            <p:custDataLst>
              <p:tags r:id="rId1"/>
            </p:custDataLst>
          </p:nvPr>
        </p:nvSpPr>
        <p:spPr>
          <a:xfrm>
            <a:off x="28572" y="1221181"/>
            <a:ext cx="2665412" cy="533112"/>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87" name="文本框 1"/>
          <p:cNvSpPr txBox="1"/>
          <p:nvPr/>
        </p:nvSpPr>
        <p:spPr>
          <a:xfrm>
            <a:off x="373151" y="1293188"/>
            <a:ext cx="1960793" cy="369332"/>
          </a:xfrm>
          <a:prstGeom prst="rect">
            <a:avLst/>
          </a:prstGeom>
          <a:noFill/>
        </p:spPr>
        <p:txBody>
          <a:bodyPr wrap="none" rtlCol="0">
            <a:spAutoFit/>
          </a:bodyPr>
          <a:lstStyle/>
          <a:p>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en-US"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的特点</a:t>
            </a:r>
          </a:p>
        </p:txBody>
      </p:sp>
      <p:sp>
        <p:nvSpPr>
          <p:cNvPr id="93" name="Text Placeholder 2"/>
          <p:cNvSpPr txBox="1"/>
          <p:nvPr/>
        </p:nvSpPr>
        <p:spPr>
          <a:xfrm>
            <a:off x="9425587" y="1321734"/>
            <a:ext cx="1238742" cy="313282"/>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solidFill>
                  <a:srgbClr val="595959"/>
                </a:solidFill>
                <a:latin typeface="微软雅黑" panose="020B0503020204020204" pitchFamily="34" charset="-122"/>
                <a:ea typeface="微软雅黑" panose="020B0503020204020204" pitchFamily="34" charset="-122"/>
              </a:rPr>
              <a:t>浏览器支持</a:t>
            </a:r>
            <a:endParaRPr lang="zh-CN" altLang="en-US" sz="1800" b="1" dirty="0">
              <a:solidFill>
                <a:srgbClr val="595959"/>
              </a:solidFill>
              <a:latin typeface="微软雅黑" panose="020B0503020204020204" pitchFamily="34" charset="-122"/>
              <a:ea typeface="微软雅黑" panose="020B0503020204020204" pitchFamily="34" charset="-122"/>
            </a:endParaRPr>
          </a:p>
        </p:txBody>
      </p:sp>
      <p:sp>
        <p:nvSpPr>
          <p:cNvPr id="94" name="文本框 47"/>
          <p:cNvSpPr txBox="1"/>
          <p:nvPr/>
        </p:nvSpPr>
        <p:spPr>
          <a:xfrm>
            <a:off x="9140554" y="1851290"/>
            <a:ext cx="2483353" cy="1029193"/>
          </a:xfrm>
          <a:prstGeom prst="rect">
            <a:avLst/>
          </a:prstGeom>
          <a:noFill/>
          <a:effectLst/>
        </p:spPr>
        <p:txBody>
          <a:bodyPr wrap="square" rtlCol="0">
            <a:spAutoFit/>
          </a:bodyPr>
          <a:lstStyle/>
          <a:p>
            <a:pPr>
              <a:lnSpc>
                <a:spcPct val="130000"/>
              </a:lnSpc>
            </a:pP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目前主流浏览器都支持</a:t>
            </a:r>
            <a:r>
              <a:rPr lang="en-US"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框架</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，包括</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IE</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Firefox</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Chrome</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Safari</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等。</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 4</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兼容</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IE 10+</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iOS 7+</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5" name="Text Placeholder 2"/>
          <p:cNvSpPr txBox="1"/>
          <p:nvPr/>
        </p:nvSpPr>
        <p:spPr>
          <a:xfrm>
            <a:off x="1107474" y="3479162"/>
            <a:ext cx="1800200" cy="313282"/>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solidFill>
                  <a:srgbClr val="595959"/>
                </a:solidFill>
                <a:latin typeface="微软雅黑" panose="020B0503020204020204" pitchFamily="34" charset="-122"/>
                <a:ea typeface="微软雅黑" panose="020B0503020204020204" pitchFamily="34" charset="-122"/>
              </a:rPr>
              <a:t>低成本、易上手</a:t>
            </a:r>
            <a:endParaRPr lang="zh-CN" altLang="en-US" sz="1800" b="1" dirty="0">
              <a:solidFill>
                <a:srgbClr val="595959"/>
              </a:solidFill>
              <a:latin typeface="微软雅黑" panose="020B0503020204020204" pitchFamily="34" charset="-122"/>
              <a:ea typeface="微软雅黑" panose="020B0503020204020204" pitchFamily="34" charset="-122"/>
            </a:endParaRPr>
          </a:p>
        </p:txBody>
      </p:sp>
      <p:sp>
        <p:nvSpPr>
          <p:cNvPr id="96" name="文本框 47"/>
          <p:cNvSpPr txBox="1"/>
          <p:nvPr/>
        </p:nvSpPr>
        <p:spPr>
          <a:xfrm>
            <a:off x="640753" y="4031106"/>
            <a:ext cx="2665412" cy="1749390"/>
          </a:xfrm>
          <a:prstGeom prst="rect">
            <a:avLst/>
          </a:prstGeom>
          <a:noFill/>
          <a:effectLst/>
        </p:spPr>
        <p:txBody>
          <a:bodyPr wrap="square" rtlCol="0">
            <a:spAutoFit/>
          </a:bodyPr>
          <a:lstStyle/>
          <a:p>
            <a:pPr>
              <a:lnSpc>
                <a:spcPct val="130000"/>
              </a:lnSpc>
            </a:pP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学习</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框架，只需要读者具备</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的基础知识，</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门槛不高</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框架拥有完善的文档，在开发中便于查找，使用起来比较方便。</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还具有强大的扩展性，</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能够很好地与</a:t>
            </a:r>
            <a:r>
              <a:rPr lang="en-US"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Web</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项目相结合</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7" name="Text Placeholder 2"/>
          <p:cNvSpPr txBox="1"/>
          <p:nvPr/>
        </p:nvSpPr>
        <p:spPr>
          <a:xfrm>
            <a:off x="4431970" y="3479162"/>
            <a:ext cx="1204865" cy="313282"/>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预编译</a:t>
            </a:r>
            <a:endParaRPr lang="zh-CN" altLang="en-US"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 name="文本框 47"/>
          <p:cNvSpPr txBox="1"/>
          <p:nvPr/>
        </p:nvSpPr>
        <p:spPr>
          <a:xfrm>
            <a:off x="3565104" y="4006557"/>
            <a:ext cx="2665412" cy="1749390"/>
          </a:xfrm>
          <a:prstGeom prst="rect">
            <a:avLst/>
          </a:prstGeom>
          <a:noFill/>
          <a:effectLst/>
        </p:spPr>
        <p:txBody>
          <a:bodyPr wrap="square" rtlCol="0">
            <a:sp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框架提供了便捷的语法和特性以供开发者编写源码，然后使用专门的编译工具将源码转化为</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语法。</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 4</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Sass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（一种</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扩展语言）进行</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编写和预编译，</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减少冗余代码</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，使得</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样式代码更容易维护和扩展。</a:t>
            </a:r>
          </a:p>
        </p:txBody>
      </p:sp>
      <p:sp>
        <p:nvSpPr>
          <p:cNvPr id="99" name="Text Placeholder 2"/>
          <p:cNvSpPr txBox="1"/>
          <p:nvPr/>
        </p:nvSpPr>
        <p:spPr>
          <a:xfrm>
            <a:off x="6834557" y="3501802"/>
            <a:ext cx="1204865" cy="313282"/>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solidFill>
                  <a:srgbClr val="595959"/>
                </a:solidFill>
                <a:latin typeface="微软雅黑" panose="020B0503020204020204" pitchFamily="34" charset="-122"/>
                <a:ea typeface="微软雅黑" panose="020B0503020204020204" pitchFamily="34" charset="-122"/>
              </a:rPr>
              <a:t>框架成熟</a:t>
            </a:r>
            <a:endParaRPr lang="zh-CN" altLang="en-US" sz="1800" b="1" dirty="0">
              <a:solidFill>
                <a:srgbClr val="595959"/>
              </a:solidFill>
              <a:latin typeface="微软雅黑" panose="020B0503020204020204" pitchFamily="34" charset="-122"/>
              <a:ea typeface="微软雅黑" panose="020B0503020204020204" pitchFamily="34" charset="-122"/>
            </a:endParaRPr>
          </a:p>
        </p:txBody>
      </p:sp>
      <p:sp>
        <p:nvSpPr>
          <p:cNvPr id="100" name="文本框 47"/>
          <p:cNvSpPr txBox="1"/>
          <p:nvPr/>
        </p:nvSpPr>
        <p:spPr>
          <a:xfrm>
            <a:off x="6330501" y="4031106"/>
            <a:ext cx="2626301" cy="1269258"/>
          </a:xfrm>
          <a:prstGeom prst="rect">
            <a:avLst/>
          </a:prstGeom>
          <a:noFill/>
          <a:effectLst/>
        </p:spPr>
        <p:txBody>
          <a:bodyPr wrap="square" rtlCol="0">
            <a:sp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框架不断适应</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Web</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技术的发展，在原有的架构基础上，进行更新迭代和完善，并在大量的项目中充分使用和测试，因此，</a:t>
            </a:r>
            <a:r>
              <a:rPr lang="en-US"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框架比较成熟。</a:t>
            </a:r>
          </a:p>
        </p:txBody>
      </p:sp>
      <p:sp>
        <p:nvSpPr>
          <p:cNvPr id="101" name="Text Placeholder 2"/>
          <p:cNvSpPr txBox="1"/>
          <p:nvPr/>
        </p:nvSpPr>
        <p:spPr>
          <a:xfrm>
            <a:off x="9570861" y="3501802"/>
            <a:ext cx="1420889" cy="313282"/>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solidFill>
                  <a:srgbClr val="595959"/>
                </a:solidFill>
                <a:latin typeface="微软雅黑" panose="020B0503020204020204" pitchFamily="34" charset="-122"/>
                <a:ea typeface="微软雅黑" panose="020B0503020204020204" pitchFamily="34" charset="-122"/>
              </a:rPr>
              <a:t>丰富的组件库</a:t>
            </a:r>
            <a:endParaRPr lang="zh-CN" altLang="en-US" sz="1800" b="1" dirty="0">
              <a:solidFill>
                <a:srgbClr val="595959"/>
              </a:solidFill>
              <a:latin typeface="微软雅黑" panose="020B0503020204020204" pitchFamily="34" charset="-122"/>
              <a:ea typeface="微软雅黑" panose="020B0503020204020204" pitchFamily="34" charset="-122"/>
            </a:endParaRPr>
          </a:p>
        </p:txBody>
      </p:sp>
      <p:sp>
        <p:nvSpPr>
          <p:cNvPr id="102" name="文本框 47"/>
          <p:cNvSpPr txBox="1"/>
          <p:nvPr/>
        </p:nvSpPr>
        <p:spPr>
          <a:xfrm>
            <a:off x="9116764" y="4028530"/>
            <a:ext cx="2665412" cy="1509324"/>
          </a:xfrm>
          <a:prstGeom prst="rect">
            <a:avLst/>
          </a:prstGeom>
          <a:noFill/>
          <a:effectLst/>
        </p:spPr>
        <p:txBody>
          <a:bodyPr wrap="square" rtlCol="0">
            <a:sp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框架提供了功能强大的组件与插件，如小图标、按钮组、菜单导航、标签页等。丰富的组件和插件可以使开发人员快速搭建前端页面。</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开发人员还可以根据实际需要进行组件和插件的定制</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en-US" altLang="zh-CN" sz="2400" b="1" dirty="0">
                <a:solidFill>
                  <a:srgbClr val="595959"/>
                </a:solidFill>
                <a:latin typeface="微软雅黑" panose="020B0503020204020204" pitchFamily="34" charset="-122"/>
                <a:ea typeface="微软雅黑" panose="020B0503020204020204" pitchFamily="34" charset="-122"/>
                <a:cs typeface="+mn-ea"/>
              </a:rPr>
              <a:t>Bootstrap</a:t>
            </a:r>
            <a:r>
              <a:rPr lang="zh-CN" altLang="zh-CN" sz="2400" b="1" dirty="0">
                <a:solidFill>
                  <a:srgbClr val="595959"/>
                </a:solidFill>
                <a:latin typeface="微软雅黑" panose="020B0503020204020204" pitchFamily="34" charset="-122"/>
                <a:ea typeface="微软雅黑" panose="020B0503020204020204" pitchFamily="34" charset="-122"/>
                <a:cs typeface="+mn-ea"/>
              </a:rPr>
              <a:t>框架</a:t>
            </a:r>
            <a:r>
              <a:rPr lang="zh-CN" altLang="en-US" sz="2400" b="1" dirty="0">
                <a:solidFill>
                  <a:srgbClr val="595959"/>
                </a:solidFill>
                <a:latin typeface="微软雅黑" panose="020B0503020204020204" pitchFamily="34" charset="-122"/>
                <a:ea typeface="微软雅黑" panose="020B0503020204020204" pitchFamily="34" charset="-122"/>
                <a:cs typeface="+mn-ea"/>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918704" y="1123497"/>
            <a:ext cx="4002813" cy="460375"/>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下载安装包</a:t>
            </a:r>
          </a:p>
        </p:txBody>
      </p:sp>
      <p:sp>
        <p:nvSpPr>
          <p:cNvPr id="12" name="1"/>
          <p:cNvSpPr txBox="1"/>
          <p:nvPr>
            <p:custDataLst>
              <p:tags r:id="rId2"/>
            </p:custDataLst>
          </p:nvPr>
        </p:nvSpPr>
        <p:spPr>
          <a:xfrm>
            <a:off x="1126654" y="1766772"/>
            <a:ext cx="10462542" cy="507831"/>
          </a:xfrm>
          <a:prstGeom prst="rect">
            <a:avLst/>
          </a:prstGeom>
          <a:noFill/>
          <a:ln>
            <a:noFill/>
          </a:ln>
        </p:spPr>
        <p:txBody>
          <a:bodyPr wrap="square" rtlCol="0">
            <a:spAutoFit/>
          </a:bodyPr>
          <a:lstStyle/>
          <a:p>
            <a:pPr lvl="0" defTabSz="457200">
              <a:lnSpc>
                <a:spcPct val="150000"/>
              </a:lnSpc>
              <a:defRPr/>
            </a:pPr>
            <a:r>
              <a:rPr kumimoji="0" lang="zh-CN" altLang="en-US" sz="200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访问</a:t>
            </a:r>
            <a:r>
              <a:rPr lang="en-US" altLang="zh-CN" sz="2000" dirty="0">
                <a:solidFill>
                  <a:srgbClr val="595959"/>
                </a:solidFill>
                <a:latin typeface="微软雅黑" panose="020B0503020204020204" pitchFamily="34" charset="-122"/>
                <a:ea typeface="微软雅黑" panose="020B0503020204020204" pitchFamily="34" charset="-122"/>
              </a:rPr>
              <a:t>Bootstrap</a:t>
            </a:r>
            <a:r>
              <a:rPr lang="zh-CN" altLang="zh-CN" sz="2000" dirty="0">
                <a:solidFill>
                  <a:srgbClr val="595959"/>
                </a:solidFill>
                <a:latin typeface="微软雅黑" panose="020B0503020204020204" pitchFamily="34" charset="-122"/>
                <a:ea typeface="微软雅黑" panose="020B0503020204020204" pitchFamily="34" charset="-122"/>
              </a:rPr>
              <a:t>中文官方网站</a:t>
            </a:r>
            <a:r>
              <a:rPr kumimoji="0" lang="zh-CN" altLang="en-US" sz="200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a:t>
            </a:r>
            <a:r>
              <a:rPr lang="zh-CN" altLang="en-US" sz="2000" kern="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进入下载页面，找到要下载的安装包。</a:t>
            </a:r>
          </a:p>
        </p:txBody>
      </p:sp>
      <p:pic>
        <p:nvPicPr>
          <p:cNvPr id="15362"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670" y="2997746"/>
            <a:ext cx="4316413"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287" y="2666503"/>
            <a:ext cx="4316413"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1990750" y="5013970"/>
            <a:ext cx="72008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9" name="直线箭头连接符 5"/>
          <p:cNvCxnSpPr/>
          <p:nvPr/>
        </p:nvCxnSpPr>
        <p:spPr>
          <a:xfrm flipV="1">
            <a:off x="2710830" y="5121982"/>
            <a:ext cx="3647095" cy="126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031310" y="6022082"/>
            <a:ext cx="1625210" cy="36004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ln>
                  <a:solidFill>
                    <a:srgbClr val="FF0000"/>
                  </a:solidFill>
                </a:ln>
                <a:solidFill>
                  <a:srgbClr val="FF0000"/>
                </a:solidFill>
              </a:rPr>
              <a:t>单击下载</a:t>
            </a:r>
          </a:p>
        </p:txBody>
      </p:sp>
      <p:sp>
        <p:nvSpPr>
          <p:cNvPr id="21" name="矩形 20"/>
          <p:cNvSpPr/>
          <p:nvPr/>
        </p:nvSpPr>
        <p:spPr>
          <a:xfrm>
            <a:off x="7463358" y="5446018"/>
            <a:ext cx="72008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箭头连接符 5"/>
          <p:cNvCxnSpPr>
            <a:stCxn id="21" idx="2"/>
          </p:cNvCxnSpPr>
          <p:nvPr/>
        </p:nvCxnSpPr>
        <p:spPr>
          <a:xfrm>
            <a:off x="7823398" y="5662042"/>
            <a:ext cx="0" cy="36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en-US" altLang="zh-CN" sz="2400" b="1" dirty="0">
                <a:solidFill>
                  <a:srgbClr val="595959"/>
                </a:solidFill>
                <a:latin typeface="微软雅黑" panose="020B0503020204020204" pitchFamily="34" charset="-122"/>
                <a:ea typeface="微软雅黑" panose="020B0503020204020204" pitchFamily="34" charset="-122"/>
                <a:cs typeface="+mn-ea"/>
              </a:rPr>
              <a:t>Bootstrap</a:t>
            </a:r>
            <a:r>
              <a:rPr lang="zh-CN" altLang="zh-CN" sz="2400" b="1" dirty="0">
                <a:solidFill>
                  <a:srgbClr val="595959"/>
                </a:solidFill>
                <a:latin typeface="微软雅黑" panose="020B0503020204020204" pitchFamily="34" charset="-122"/>
                <a:ea typeface="微软雅黑" panose="020B0503020204020204" pitchFamily="34" charset="-122"/>
                <a:cs typeface="+mn-ea"/>
              </a:rPr>
              <a:t>框架</a:t>
            </a:r>
            <a:r>
              <a:rPr lang="zh-CN" altLang="en-US" sz="2400" b="1" dirty="0">
                <a:solidFill>
                  <a:srgbClr val="595959"/>
                </a:solidFill>
                <a:latin typeface="微软雅黑" panose="020B0503020204020204" pitchFamily="34" charset="-122"/>
                <a:ea typeface="微软雅黑" panose="020B0503020204020204" pitchFamily="34" charset="-122"/>
                <a:cs typeface="+mn-ea"/>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1"/>
          <p:cNvSpPr txBox="1"/>
          <p:nvPr>
            <p:custDataLst>
              <p:tags r:id="rId1"/>
            </p:custDataLst>
          </p:nvPr>
        </p:nvSpPr>
        <p:spPr>
          <a:xfrm>
            <a:off x="1121000" y="1413570"/>
            <a:ext cx="7926534" cy="581057"/>
          </a:xfrm>
          <a:prstGeom prst="rect">
            <a:avLst/>
          </a:prstGeom>
          <a:noFill/>
          <a:ln>
            <a:noFill/>
          </a:ln>
        </p:spPr>
        <p:txBody>
          <a:bodyPr wrap="square" rtlCol="0">
            <a:spAutoFit/>
          </a:bodyPr>
          <a:lstStyle/>
          <a:p>
            <a:pPr lvl="0" defTabSz="457200">
              <a:lnSpc>
                <a:spcPct val="150000"/>
              </a:lnSpc>
              <a:defRPr/>
            </a:pPr>
            <a:r>
              <a:rPr lang="en-US" altLang="zh-CN" kern="0" dirty="0">
                <a:solidFill>
                  <a:srgbClr val="595959"/>
                </a:solidFill>
                <a:latin typeface="微软雅黑" panose="020B0503020204020204" pitchFamily="34" charset="-122"/>
                <a:ea typeface="微软雅黑" panose="020B0503020204020204" pitchFamily="34" charset="-122"/>
                <a:cs typeface="+mn-ea"/>
              </a:rPr>
              <a:t>Bootstrap</a:t>
            </a:r>
            <a:r>
              <a:rPr lang="zh-CN" altLang="zh-CN" kern="0" dirty="0">
                <a:solidFill>
                  <a:srgbClr val="595959"/>
                </a:solidFill>
                <a:latin typeface="微软雅黑" panose="020B0503020204020204" pitchFamily="34" charset="-122"/>
                <a:ea typeface="微软雅黑" panose="020B0503020204020204" pitchFamily="34" charset="-122"/>
                <a:cs typeface="+mn-ea"/>
              </a:rPr>
              <a:t>提供了</a:t>
            </a:r>
            <a:r>
              <a:rPr lang="en-US" altLang="zh-CN" kern="0" dirty="0">
                <a:solidFill>
                  <a:srgbClr val="595959"/>
                </a:solidFill>
                <a:latin typeface="微软雅黑" panose="020B0503020204020204" pitchFamily="34" charset="-122"/>
                <a:ea typeface="微软雅黑" panose="020B0503020204020204" pitchFamily="34" charset="-122"/>
                <a:cs typeface="+mn-ea"/>
              </a:rPr>
              <a:t>3</a:t>
            </a:r>
            <a:r>
              <a:rPr lang="zh-CN" altLang="zh-CN" kern="0" dirty="0">
                <a:solidFill>
                  <a:srgbClr val="595959"/>
                </a:solidFill>
                <a:latin typeface="微软雅黑" panose="020B0503020204020204" pitchFamily="34" charset="-122"/>
                <a:ea typeface="微软雅黑" panose="020B0503020204020204" pitchFamily="34" charset="-122"/>
                <a:cs typeface="+mn-ea"/>
              </a:rPr>
              <a:t>种下载方式供开发者进行选择</a:t>
            </a:r>
            <a:r>
              <a:rPr lang="zh-CN" altLang="en-US" kern="0" dirty="0">
                <a:solidFill>
                  <a:srgbClr val="595959"/>
                </a:solidFill>
                <a:latin typeface="微软雅黑" panose="020B0503020204020204" pitchFamily="34" charset="-122"/>
                <a:ea typeface="微软雅黑" panose="020B0503020204020204" pitchFamily="34" charset="-122"/>
                <a:cs typeface="+mn-ea"/>
              </a:rPr>
              <a:t>：</a:t>
            </a:r>
            <a:endParaRPr lang="zh-CN" altLang="en-US" kern="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176582" y="2205658"/>
            <a:ext cx="6092825" cy="1689052"/>
          </a:xfrm>
          <a:prstGeom prst="rect">
            <a:avLst/>
          </a:prstGeom>
        </p:spPr>
        <p:txBody>
          <a:bodyPr>
            <a:spAutoFit/>
          </a:bodyPr>
          <a:lstStyle/>
          <a:p>
            <a:pPr marL="342900" indent="-342900">
              <a:lnSpc>
                <a:spcPct val="150000"/>
              </a:lnSpc>
              <a:buFont typeface="Arial" panose="020B0604020202020204" pitchFamily="34" charset="0"/>
              <a:buChar char="•"/>
            </a:pPr>
            <a:r>
              <a:rPr lang="zh-CN" altLang="zh-CN" kern="0" dirty="0">
                <a:solidFill>
                  <a:srgbClr val="595959"/>
                </a:solidFill>
                <a:latin typeface="微软雅黑" panose="020B0503020204020204" pitchFamily="34" charset="-122"/>
                <a:ea typeface="微软雅黑" panose="020B0503020204020204" pitchFamily="34" charset="-122"/>
                <a:cs typeface="+mn-ea"/>
              </a:rPr>
              <a:t>第</a:t>
            </a:r>
            <a:r>
              <a:rPr lang="en-US" altLang="zh-CN" kern="0" dirty="0">
                <a:solidFill>
                  <a:srgbClr val="595959"/>
                </a:solidFill>
                <a:latin typeface="微软雅黑" panose="020B0503020204020204" pitchFamily="34" charset="-122"/>
                <a:ea typeface="微软雅黑" panose="020B0503020204020204" pitchFamily="34" charset="-122"/>
                <a:cs typeface="+mn-ea"/>
              </a:rPr>
              <a:t>1</a:t>
            </a:r>
            <a:r>
              <a:rPr lang="zh-CN" altLang="zh-CN" kern="0" dirty="0">
                <a:solidFill>
                  <a:srgbClr val="595959"/>
                </a:solidFill>
                <a:latin typeface="微软雅黑" panose="020B0503020204020204" pitchFamily="34" charset="-122"/>
                <a:ea typeface="微软雅黑" panose="020B0503020204020204" pitchFamily="34" charset="-122"/>
                <a:cs typeface="+mn-ea"/>
              </a:rPr>
              <a:t>种方式是</a:t>
            </a:r>
            <a:r>
              <a:rPr lang="zh-CN" altLang="zh-CN" kern="0" dirty="0">
                <a:solidFill>
                  <a:srgbClr val="1369B2"/>
                </a:solidFill>
                <a:latin typeface="微软雅黑" panose="020B0503020204020204" pitchFamily="34" charset="-122"/>
                <a:ea typeface="微软雅黑" panose="020B0503020204020204" pitchFamily="34" charset="-122"/>
                <a:cs typeface="+mn-ea"/>
              </a:rPr>
              <a:t>下载预编译的文件</a:t>
            </a:r>
            <a:r>
              <a:rPr lang="zh-CN" altLang="zh-CN" kern="0" dirty="0">
                <a:solidFill>
                  <a:srgbClr val="595959"/>
                </a:solidFill>
                <a:latin typeface="微软雅黑" panose="020B0503020204020204" pitchFamily="34" charset="-122"/>
                <a:ea typeface="微软雅黑" panose="020B0503020204020204" pitchFamily="34" charset="-122"/>
                <a:cs typeface="+mn-ea"/>
              </a:rPr>
              <a:t>；</a:t>
            </a:r>
            <a:endParaRPr lang="en-US" altLang="zh-CN" kern="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zh-CN" kern="0" dirty="0">
                <a:solidFill>
                  <a:srgbClr val="595959"/>
                </a:solidFill>
                <a:latin typeface="微软雅黑" panose="020B0503020204020204" pitchFamily="34" charset="-122"/>
                <a:ea typeface="微软雅黑" panose="020B0503020204020204" pitchFamily="34" charset="-122"/>
                <a:cs typeface="+mn-ea"/>
              </a:rPr>
              <a:t>第</a:t>
            </a:r>
            <a:r>
              <a:rPr lang="en-US" altLang="zh-CN" kern="0" dirty="0">
                <a:solidFill>
                  <a:srgbClr val="595959"/>
                </a:solidFill>
                <a:latin typeface="微软雅黑" panose="020B0503020204020204" pitchFamily="34" charset="-122"/>
                <a:ea typeface="微软雅黑" panose="020B0503020204020204" pitchFamily="34" charset="-122"/>
                <a:cs typeface="+mn-ea"/>
              </a:rPr>
              <a:t>2</a:t>
            </a:r>
            <a:r>
              <a:rPr lang="zh-CN" altLang="zh-CN" kern="0" dirty="0">
                <a:solidFill>
                  <a:srgbClr val="595959"/>
                </a:solidFill>
                <a:latin typeface="微软雅黑" panose="020B0503020204020204" pitchFamily="34" charset="-122"/>
                <a:ea typeface="微软雅黑" panose="020B0503020204020204" pitchFamily="34" charset="-122"/>
                <a:cs typeface="+mn-ea"/>
              </a:rPr>
              <a:t>种方式是</a:t>
            </a:r>
            <a:r>
              <a:rPr lang="zh-CN" altLang="zh-CN" kern="0" dirty="0">
                <a:solidFill>
                  <a:srgbClr val="1369B2"/>
                </a:solidFill>
                <a:latin typeface="微软雅黑" panose="020B0503020204020204" pitchFamily="34" charset="-122"/>
                <a:ea typeface="微软雅黑" panose="020B0503020204020204" pitchFamily="34" charset="-122"/>
                <a:cs typeface="+mn-ea"/>
              </a:rPr>
              <a:t>下载源文件进行手动编译</a:t>
            </a:r>
            <a:r>
              <a:rPr lang="zh-CN" altLang="zh-CN" kern="0" dirty="0">
                <a:solidFill>
                  <a:srgbClr val="595959"/>
                </a:solidFill>
                <a:latin typeface="微软雅黑" panose="020B0503020204020204" pitchFamily="34" charset="-122"/>
                <a:ea typeface="微软雅黑" panose="020B0503020204020204" pitchFamily="34" charset="-122"/>
                <a:cs typeface="+mn-ea"/>
              </a:rPr>
              <a:t>；</a:t>
            </a:r>
            <a:endParaRPr lang="en-US" altLang="zh-CN" kern="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zh-CN" kern="0" dirty="0">
                <a:solidFill>
                  <a:srgbClr val="595959"/>
                </a:solidFill>
                <a:latin typeface="微软雅黑" panose="020B0503020204020204" pitchFamily="34" charset="-122"/>
                <a:ea typeface="微软雅黑" panose="020B0503020204020204" pitchFamily="34" charset="-122"/>
                <a:cs typeface="+mn-ea"/>
              </a:rPr>
              <a:t>第</a:t>
            </a:r>
            <a:r>
              <a:rPr lang="en-US" altLang="zh-CN" kern="0" dirty="0">
                <a:solidFill>
                  <a:srgbClr val="595959"/>
                </a:solidFill>
                <a:latin typeface="微软雅黑" panose="020B0503020204020204" pitchFamily="34" charset="-122"/>
                <a:ea typeface="微软雅黑" panose="020B0503020204020204" pitchFamily="34" charset="-122"/>
                <a:cs typeface="+mn-ea"/>
              </a:rPr>
              <a:t>3</a:t>
            </a:r>
            <a:r>
              <a:rPr lang="zh-CN" altLang="zh-CN" kern="0" dirty="0">
                <a:solidFill>
                  <a:srgbClr val="595959"/>
                </a:solidFill>
                <a:latin typeface="微软雅黑" panose="020B0503020204020204" pitchFamily="34" charset="-122"/>
                <a:ea typeface="微软雅黑" panose="020B0503020204020204" pitchFamily="34" charset="-122"/>
                <a:cs typeface="+mn-ea"/>
              </a:rPr>
              <a:t>种方式是</a:t>
            </a:r>
            <a:r>
              <a:rPr lang="zh-CN" altLang="zh-CN" kern="0" dirty="0">
                <a:solidFill>
                  <a:srgbClr val="1369B2"/>
                </a:solidFill>
                <a:latin typeface="微软雅黑" panose="020B0503020204020204" pitchFamily="34" charset="-122"/>
                <a:ea typeface="微软雅黑" panose="020B0503020204020204" pitchFamily="34" charset="-122"/>
                <a:cs typeface="+mn-ea"/>
              </a:rPr>
              <a:t>使用</a:t>
            </a:r>
            <a:r>
              <a:rPr lang="en-US" altLang="zh-CN" kern="0" dirty="0">
                <a:solidFill>
                  <a:srgbClr val="1369B2"/>
                </a:solidFill>
                <a:latin typeface="微软雅黑" panose="020B0503020204020204" pitchFamily="34" charset="-122"/>
                <a:ea typeface="微软雅黑" panose="020B0503020204020204" pitchFamily="34" charset="-122"/>
                <a:cs typeface="+mn-ea"/>
              </a:rPr>
              <a:t>CDN</a:t>
            </a:r>
            <a:r>
              <a:rPr lang="zh-CN" altLang="zh-CN" kern="0" dirty="0">
                <a:solidFill>
                  <a:srgbClr val="1369B2"/>
                </a:solidFill>
                <a:latin typeface="微软雅黑" panose="020B0503020204020204" pitchFamily="34" charset="-122"/>
                <a:ea typeface="微软雅黑" panose="020B0503020204020204" pitchFamily="34" charset="-122"/>
                <a:cs typeface="+mn-ea"/>
              </a:rPr>
              <a:t>引入</a:t>
            </a:r>
            <a:r>
              <a:rPr lang="zh-CN" altLang="zh-CN" kern="0" dirty="0">
                <a:solidFill>
                  <a:srgbClr val="595959"/>
                </a:solidFill>
                <a:latin typeface="微软雅黑" panose="020B0503020204020204" pitchFamily="34" charset="-122"/>
                <a:ea typeface="微软雅黑" panose="020B0503020204020204" pitchFamily="34" charset="-122"/>
                <a:cs typeface="+mn-ea"/>
              </a:rPr>
              <a:t>。</a:t>
            </a:r>
            <a:endParaRPr lang="zh-CN" altLang="en-US" kern="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114733" y="3014256"/>
            <a:ext cx="7597097" cy="830997"/>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Bootstrap</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框架的常用组件</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58702"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1.5</a:t>
            </a:r>
          </a:p>
        </p:txBody>
      </p:sp>
      <p:sp>
        <p:nvSpPr>
          <p:cNvPr id="3" name="文本框 2">
            <a:extLst>
              <a:ext uri="{FF2B5EF4-FFF2-40B4-BE49-F238E27FC236}">
                <a16:creationId xmlns:a16="http://schemas.microsoft.com/office/drawing/2014/main" id="{80F30BED-C3E4-AE43-BF2D-88F84A118DBA}"/>
              </a:ext>
            </a:extLst>
          </p:cNvPr>
          <p:cNvSpPr txBox="1"/>
          <p:nvPr/>
        </p:nvSpPr>
        <p:spPr>
          <a:xfrm>
            <a:off x="1054646" y="333450"/>
            <a:ext cx="9361040" cy="461665"/>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button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nav breadcrumb </a:t>
            </a:r>
            <a:r>
              <a:rPr lang="en-US" altLang="zh-CN" sz="2400" dirty="0">
                <a:solidFill>
                  <a:srgbClr val="FF0000"/>
                </a:solidFill>
                <a:latin typeface="微软雅黑" panose="020B0503020204020204" pitchFamily="34" charset="-122"/>
                <a:ea typeface="微软雅黑" panose="020B0503020204020204" pitchFamily="34" charset="-122"/>
              </a:rPr>
              <a:t>pagination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list-group form-group </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350790" y="2061642"/>
            <a:ext cx="6984776" cy="2808312"/>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39937"/>
            <a:ext cx="7937288"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在文件</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中新建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bootstrap01.html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2484377" y="2171393"/>
            <a:ext cx="6635165" cy="279971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&lt;!DOCTYPE 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&lt;title&gt;bootstrap01&lt;/title&gt;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&lt;link rel="stylesheet" href="bootstrap.min.css"&gt;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&lt;button type="button" class="btn btn-primary"&gt;</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主按钮</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&lt;/button&gt;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p:nvSpPr>
        <p:spPr>
          <a:xfrm>
            <a:off x="1342678" y="5202709"/>
            <a:ext cx="10312848" cy="830580"/>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定义按钮结构，设置按钮的</a:t>
            </a:r>
            <a:r>
              <a:rPr lang="en-US" altLang="zh-CN" sz="1800" dirty="0">
                <a:solidFill>
                  <a:srgbClr val="595959"/>
                </a:solidFill>
                <a:latin typeface="微软雅黑" panose="020B0503020204020204" pitchFamily="34" charset="-122"/>
                <a:ea typeface="微软雅黑" panose="020B0503020204020204" pitchFamily="34" charset="-122"/>
                <a:cs typeface="+mn-ea"/>
              </a:rPr>
              <a:t>type</a:t>
            </a:r>
            <a:r>
              <a:rPr lang="zh-CN" altLang="zh-CN" sz="1800" dirty="0">
                <a:solidFill>
                  <a:srgbClr val="595959"/>
                </a:solidFill>
                <a:latin typeface="微软雅黑" panose="020B0503020204020204" pitchFamily="34" charset="-122"/>
                <a:ea typeface="微软雅黑" panose="020B0503020204020204" pitchFamily="34" charset="-122"/>
                <a:cs typeface="+mn-ea"/>
              </a:rPr>
              <a:t>属性值为</a:t>
            </a:r>
            <a:r>
              <a:rPr lang="en-US" altLang="zh-CN" sz="1800" dirty="0">
                <a:solidFill>
                  <a:srgbClr val="595959"/>
                </a:solidFill>
                <a:latin typeface="微软雅黑" panose="020B0503020204020204" pitchFamily="34" charset="-122"/>
                <a:ea typeface="微软雅黑" panose="020B0503020204020204" pitchFamily="34" charset="-122"/>
                <a:cs typeface="+mn-ea"/>
              </a:rPr>
              <a:t>button</a:t>
            </a:r>
            <a:r>
              <a:rPr lang="zh-CN" altLang="zh-CN" sz="1800" dirty="0">
                <a:solidFill>
                  <a:srgbClr val="595959"/>
                </a:solidFill>
                <a:latin typeface="微软雅黑" panose="020B0503020204020204" pitchFamily="34" charset="-122"/>
                <a:ea typeface="微软雅黑" panose="020B0503020204020204" pitchFamily="34" charset="-122"/>
                <a:cs typeface="+mn-ea"/>
              </a:rPr>
              <a:t>，表示按钮；设置按钮的类名为</a:t>
            </a:r>
            <a:r>
              <a:rPr lang="en-US" altLang="zh-CN" sz="1800" dirty="0">
                <a:solidFill>
                  <a:srgbClr val="595959"/>
                </a:solidFill>
                <a:latin typeface="微软雅黑" panose="020B0503020204020204" pitchFamily="34" charset="-122"/>
                <a:ea typeface="微软雅黑" panose="020B0503020204020204" pitchFamily="34" charset="-122"/>
                <a:cs typeface="+mn-ea"/>
              </a:rPr>
              <a:t>btn</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btn-primary</a:t>
            </a:r>
            <a:r>
              <a:rPr lang="zh-CN" altLang="zh-CN" sz="1800" dirty="0">
                <a:solidFill>
                  <a:srgbClr val="595959"/>
                </a:solidFill>
                <a:latin typeface="微软雅黑" panose="020B0503020204020204" pitchFamily="34" charset="-122"/>
                <a:ea typeface="微软雅黑" panose="020B0503020204020204" pitchFamily="34" charset="-122"/>
                <a:cs typeface="+mn-ea"/>
              </a:rPr>
              <a:t>，表示在</a:t>
            </a:r>
            <a:r>
              <a:rPr lang="en-US" altLang="zh-CN" sz="1800" dirty="0">
                <a:solidFill>
                  <a:srgbClr val="595959"/>
                </a:solidFill>
                <a:latin typeface="微软雅黑" panose="020B0503020204020204" pitchFamily="34" charset="-122"/>
                <a:ea typeface="微软雅黑" panose="020B0503020204020204" pitchFamily="34" charset="-122"/>
                <a:cs typeface="+mn-ea"/>
              </a:rPr>
              <a:t>btn</a:t>
            </a:r>
            <a:r>
              <a:rPr lang="zh-CN" altLang="zh-CN" sz="1800" dirty="0">
                <a:solidFill>
                  <a:srgbClr val="595959"/>
                </a:solidFill>
                <a:latin typeface="微软雅黑" panose="020B0503020204020204" pitchFamily="34" charset="-122"/>
                <a:ea typeface="微软雅黑" panose="020B0503020204020204" pitchFamily="34" charset="-122"/>
                <a:cs typeface="+mn-ea"/>
              </a:rPr>
              <a:t>类名的基础上添加</a:t>
            </a:r>
            <a:r>
              <a:rPr lang="en-US" altLang="zh-CN" sz="1800" dirty="0">
                <a:solidFill>
                  <a:srgbClr val="595959"/>
                </a:solidFill>
                <a:latin typeface="微软雅黑" panose="020B0503020204020204" pitchFamily="34" charset="-122"/>
                <a:ea typeface="微软雅黑" panose="020B0503020204020204" pitchFamily="34" charset="-122"/>
                <a:cs typeface="+mn-ea"/>
              </a:rPr>
              <a:t>btn-primary</a:t>
            </a:r>
            <a:r>
              <a:rPr lang="zh-CN" altLang="zh-CN" sz="1800" dirty="0">
                <a:solidFill>
                  <a:srgbClr val="595959"/>
                </a:solidFill>
                <a:latin typeface="微软雅黑" panose="020B0503020204020204" pitchFamily="34" charset="-122"/>
                <a:ea typeface="微软雅黑" panose="020B0503020204020204" pitchFamily="34" charset="-122"/>
                <a:cs typeface="+mn-ea"/>
              </a:rPr>
              <a:t>类名，</a:t>
            </a:r>
            <a:r>
              <a:rPr lang="en-US" altLang="zh-CN" sz="1800" dirty="0">
                <a:solidFill>
                  <a:srgbClr val="595959"/>
                </a:solidFill>
                <a:latin typeface="微软雅黑" panose="020B0503020204020204" pitchFamily="34" charset="-122"/>
                <a:ea typeface="微软雅黑" panose="020B0503020204020204" pitchFamily="34" charset="-122"/>
                <a:cs typeface="+mn-ea"/>
              </a:rPr>
              <a:t>btn-primary</a:t>
            </a:r>
            <a:r>
              <a:rPr lang="zh-CN" altLang="zh-CN" sz="1800" dirty="0">
                <a:solidFill>
                  <a:srgbClr val="595959"/>
                </a:solidFill>
                <a:latin typeface="微软雅黑" panose="020B0503020204020204" pitchFamily="34" charset="-122"/>
                <a:ea typeface="微软雅黑" panose="020B0503020204020204" pitchFamily="34" charset="-122"/>
                <a:cs typeface="+mn-ea"/>
              </a:rPr>
              <a:t>主要用于实现主按钮的结构样式。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39937"/>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在浏览器中运行</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bootstrap01.html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extBox 7"/>
          <p:cNvSpPr txBox="1"/>
          <p:nvPr/>
        </p:nvSpPr>
        <p:spPr>
          <a:xfrm>
            <a:off x="1452539" y="4989580"/>
            <a:ext cx="9377448" cy="782074"/>
          </a:xfrm>
          <a:prstGeom prst="rect">
            <a:avLst/>
          </a:prstGeom>
          <a:noFill/>
        </p:spPr>
        <p:txBody>
          <a:bodyPr wrap="square" lIns="0" tIns="0" rIns="0" bIns="0" rtlCol="0">
            <a:spAutoFit/>
          </a:bodyPr>
          <a:lstStyle/>
          <a:p>
            <a:pPr>
              <a:lnSpc>
                <a:spcPct val="150000"/>
              </a:lnSpc>
            </a:pPr>
            <a:r>
              <a:rPr lang="zh-CN" altLang="zh-CN" sz="1800" dirty="0">
                <a:solidFill>
                  <a:srgbClr val="FF0000"/>
                </a:solidFill>
                <a:latin typeface="微软雅黑" panose="020B0503020204020204" pitchFamily="34" charset="-122"/>
                <a:ea typeface="微软雅黑" panose="020B0503020204020204" pitchFamily="34" charset="-122"/>
                <a:cs typeface="+mn-ea"/>
              </a:rPr>
              <a:t>需要注意</a:t>
            </a:r>
            <a:r>
              <a:rPr lang="zh-CN" altLang="zh-CN" sz="1800" dirty="0">
                <a:solidFill>
                  <a:srgbClr val="595959"/>
                </a:solidFill>
                <a:latin typeface="微软雅黑" panose="020B0503020204020204" pitchFamily="34" charset="-122"/>
                <a:ea typeface="微软雅黑" panose="020B0503020204020204" pitchFamily="34" charset="-122"/>
                <a:cs typeface="+mn-ea"/>
              </a:rPr>
              <a:t>的是，除了</a:t>
            </a:r>
            <a:r>
              <a:rPr lang="en-US" altLang="zh-CN" sz="1800" dirty="0">
                <a:solidFill>
                  <a:srgbClr val="595959"/>
                </a:solidFill>
                <a:latin typeface="微软雅黑" panose="020B0503020204020204" pitchFamily="34" charset="-122"/>
                <a:ea typeface="微软雅黑" panose="020B0503020204020204" pitchFamily="34" charset="-122"/>
                <a:cs typeface="+mn-ea"/>
              </a:rPr>
              <a:t>btn-primary</a:t>
            </a:r>
            <a:r>
              <a:rPr lang="zh-CN" altLang="zh-CN" sz="1800" dirty="0">
                <a:solidFill>
                  <a:srgbClr val="595959"/>
                </a:solidFill>
                <a:latin typeface="微软雅黑" panose="020B0503020204020204" pitchFamily="34" charset="-122"/>
                <a:ea typeface="微软雅黑" panose="020B0503020204020204" pitchFamily="34" charset="-122"/>
                <a:cs typeface="+mn-ea"/>
              </a:rPr>
              <a:t>之外，</a:t>
            </a:r>
            <a:r>
              <a:rPr lang="en-US" altLang="zh-CN" sz="1800" dirty="0">
                <a:solidFill>
                  <a:srgbClr val="595959"/>
                </a:solidFill>
                <a:latin typeface="微软雅黑" panose="020B0503020204020204" pitchFamily="34" charset="-122"/>
                <a:ea typeface="微软雅黑" panose="020B0503020204020204" pitchFamily="34" charset="-122"/>
                <a:cs typeface="+mn-ea"/>
              </a:rPr>
              <a:t>Bootstrap</a:t>
            </a:r>
            <a:r>
              <a:rPr lang="zh-CN" altLang="zh-CN" sz="1800" dirty="0">
                <a:solidFill>
                  <a:srgbClr val="595959"/>
                </a:solidFill>
                <a:latin typeface="微软雅黑" panose="020B0503020204020204" pitchFamily="34" charset="-122"/>
                <a:ea typeface="微软雅黑" panose="020B0503020204020204" pitchFamily="34" charset="-122"/>
                <a:cs typeface="+mn-ea"/>
              </a:rPr>
              <a:t>还包括</a:t>
            </a:r>
            <a:r>
              <a:rPr lang="en-US" altLang="zh-CN" sz="1800" dirty="0">
                <a:solidFill>
                  <a:srgbClr val="595959"/>
                </a:solidFill>
                <a:latin typeface="微软雅黑" panose="020B0503020204020204" pitchFamily="34" charset="-122"/>
                <a:ea typeface="微软雅黑" panose="020B0503020204020204" pitchFamily="34" charset="-122"/>
                <a:cs typeface="+mn-ea"/>
              </a:rPr>
              <a:t>btn-secondary</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btn-success</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btn-danger</a:t>
            </a:r>
            <a:r>
              <a:rPr lang="zh-CN" altLang="zh-CN" sz="1800" dirty="0">
                <a:solidFill>
                  <a:srgbClr val="595959"/>
                </a:solidFill>
                <a:latin typeface="微软雅黑" panose="020B0503020204020204" pitchFamily="34" charset="-122"/>
                <a:ea typeface="微软雅黑" panose="020B0503020204020204" pitchFamily="34" charset="-122"/>
                <a:cs typeface="+mn-ea"/>
              </a:rPr>
              <a:t>等类，分别用于实现不同的按钮样式效果。</a:t>
            </a:r>
          </a:p>
        </p:txBody>
      </p:sp>
      <p:pic>
        <p:nvPicPr>
          <p:cNvPr id="1638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4806" y="2133650"/>
            <a:ext cx="6551960" cy="227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21" name="1"/>
          <p:cNvSpPr txBox="1"/>
          <p:nvPr>
            <p:custDataLst>
              <p:tags r:id="rId1"/>
            </p:custDataLst>
          </p:nvPr>
        </p:nvSpPr>
        <p:spPr>
          <a:xfrm>
            <a:off x="2854845" y="909514"/>
            <a:ext cx="8374178" cy="1289905"/>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在实现按钮时，如果按钮中的文本内容超出了按钮的宽度，默认情况下，按钮中的内容会自动换行排列，</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如果不希望按钮文本换行，可以在按钮中添加</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text-nowrap</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类</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修改后的</a:t>
            </a:r>
            <a:r>
              <a:rPr lang="en-US" altLang="zh-CN" sz="1800" dirty="0">
                <a:solidFill>
                  <a:srgbClr val="595959"/>
                </a:solidFill>
                <a:latin typeface="微软雅黑" panose="020B0503020204020204" pitchFamily="34" charset="-122"/>
                <a:ea typeface="微软雅黑" panose="020B0503020204020204" pitchFamily="34" charset="-122"/>
                <a:cs typeface="+mn-ea"/>
              </a:rPr>
              <a:t>Bootstrap01.html</a:t>
            </a:r>
            <a:r>
              <a:rPr lang="zh-CN" altLang="en-US" sz="1800" dirty="0">
                <a:solidFill>
                  <a:srgbClr val="595959"/>
                </a:solidFill>
                <a:latin typeface="微软雅黑" panose="020B0503020204020204" pitchFamily="34" charset="-122"/>
                <a:ea typeface="微软雅黑" panose="020B0503020204020204" pitchFamily="34" charset="-122"/>
                <a:cs typeface="+mn-ea"/>
              </a:rPr>
              <a:t>文件如下所示。</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1923586" y="2219784"/>
            <a:ext cx="9216324" cy="4392488"/>
          </a:xfrm>
          <a:prstGeom prst="rect">
            <a:avLst/>
          </a:prstGeom>
        </p:spPr>
      </p:pic>
      <p:sp>
        <p:nvSpPr>
          <p:cNvPr id="10" name="矩形 9"/>
          <p:cNvSpPr/>
          <p:nvPr/>
        </p:nvSpPr>
        <p:spPr>
          <a:xfrm>
            <a:off x="2721838" y="2315868"/>
            <a:ext cx="6984776" cy="427672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&lt;!DOCTYPE 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button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width: 100px;</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&lt;title&gt;bootstrap01&lt;/title&gt;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&lt;link rel="stylesheet" href="bootstrap.min.css"&gt;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&lt;button type="button"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class="btn btn-primary text-nowrap"&gt;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主按钮主按钮主按钮</a:t>
            </a: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&lt;/button&gt;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21" name="1"/>
          <p:cNvSpPr txBox="1"/>
          <p:nvPr>
            <p:custDataLst>
              <p:tags r:id="rId1"/>
            </p:custDataLst>
          </p:nvPr>
        </p:nvSpPr>
        <p:spPr>
          <a:xfrm>
            <a:off x="2854846" y="1239937"/>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在浏览器中重新运行</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bootstrap01.html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7410" name="图片 38" descr="图片包含 游戏机, 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7392" y="2532773"/>
            <a:ext cx="7230224"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21" name="1"/>
          <p:cNvSpPr txBox="1"/>
          <p:nvPr>
            <p:custDataLst>
              <p:tags r:id="rId1"/>
            </p:custDataLst>
          </p:nvPr>
        </p:nvSpPr>
        <p:spPr>
          <a:xfrm>
            <a:off x="2854846" y="1014621"/>
            <a:ext cx="8712968" cy="961225"/>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a:t>
            </a:r>
            <a:r>
              <a:rPr lang="zh-CN" altLang="zh-CN" sz="2000" dirty="0">
                <a:solidFill>
                  <a:srgbClr val="595959"/>
                </a:solidFill>
                <a:latin typeface="微软雅黑" panose="020B0503020204020204" pitchFamily="34" charset="-122"/>
                <a:ea typeface="微软雅黑" panose="020B0503020204020204" pitchFamily="34" charset="-122"/>
                <a:cs typeface="+mn-ea"/>
              </a:rPr>
              <a:t>中，除了可以直接设置按钮状态之外，还可以通过类名调节按钮的大小，修改</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bootstrap01.html</a:t>
            </a:r>
            <a:r>
              <a:rPr lang="zh-CN" altLang="zh-CN" sz="2000" dirty="0">
                <a:solidFill>
                  <a:srgbClr val="595959"/>
                </a:solidFill>
                <a:latin typeface="微软雅黑" panose="020B0503020204020204" pitchFamily="34" charset="-122"/>
                <a:ea typeface="微软雅黑" panose="020B0503020204020204" pitchFamily="34" charset="-122"/>
                <a:cs typeface="+mn-ea"/>
              </a:rPr>
              <a:t>代码实现调用不同类名来调节按钮的大小</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2278782" y="2128842"/>
            <a:ext cx="8712968" cy="4368712"/>
          </a:xfrm>
          <a:prstGeom prst="rect">
            <a:avLst/>
          </a:prstGeom>
        </p:spPr>
      </p:pic>
      <p:sp>
        <p:nvSpPr>
          <p:cNvPr id="10" name="矩形 9"/>
          <p:cNvSpPr/>
          <p:nvPr/>
        </p:nvSpPr>
        <p:spPr>
          <a:xfrm>
            <a:off x="2818842" y="2280451"/>
            <a:ext cx="7632848" cy="4030980"/>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&lt;!DOCTYPE 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button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width: 100px;</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&lt;title&gt;bootstrap01&lt;/title&gt;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&lt;link rel="stylesheet" href="bootstrap.min.css"&gt;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&lt;button type="button" class="btn btn-primary btn-lg"&gt;</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主按钮</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&lt;/button&gt;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&lt;button type="button" class="btn btn-primary btn-sm"&gt;</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主按钮</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&lt;/button&gt;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21" name="1"/>
          <p:cNvSpPr txBox="1"/>
          <p:nvPr>
            <p:custDataLst>
              <p:tags r:id="rId1"/>
            </p:custDataLst>
          </p:nvPr>
        </p:nvSpPr>
        <p:spPr>
          <a:xfrm>
            <a:off x="2854846" y="1239937"/>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在浏览器中重新运行</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bootstrap01.html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8434" name="图片 39" descr="图片包含 截图, 游戏机&#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774" y="2421682"/>
            <a:ext cx="7560840" cy="278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981522"/>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25538"/>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125538"/>
            <a:ext cx="7937288" cy="499624"/>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htmlDemo01.html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文件中编写代码。</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610683" y="2133650"/>
            <a:ext cx="9381067" cy="4313808"/>
          </a:xfrm>
          <a:prstGeom prst="rect">
            <a:avLst/>
          </a:prstGeom>
        </p:spPr>
      </p:pic>
      <p:sp>
        <p:nvSpPr>
          <p:cNvPr id="16" name="矩形 15"/>
          <p:cNvSpPr/>
          <p:nvPr/>
        </p:nvSpPr>
        <p:spPr>
          <a:xfrm>
            <a:off x="1834944" y="2212330"/>
            <a:ext cx="9000999" cy="4385816"/>
          </a:xfrm>
          <a:prstGeom prst="rect">
            <a:avLst/>
          </a:prstGeom>
        </p:spPr>
        <p:txBody>
          <a:bodyPr wrap="square">
            <a:spAutoFit/>
          </a:bodyPr>
          <a:lstStyle/>
          <a:p>
            <a:pPr>
              <a:lnSpc>
                <a:spcPct val="150000"/>
              </a:lnSpc>
            </a:pPr>
            <a:r>
              <a:rPr lang="en-US" altLang="zh-CN" sz="1800" dirty="0">
                <a:latin typeface="微软雅黑" panose="020B0503020204020204" pitchFamily="34" charset="-122"/>
                <a:ea typeface="微软雅黑" panose="020B0503020204020204" pitchFamily="34" charset="-122"/>
              </a:rPr>
              <a:t>&lt;!DOCTYPE html PUBLIC "-//W3C//DTD HTML 4.01 Transitional//EN" </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"http://www.w3.org/TR/html4/loose.dtd"&gt;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&lt;html&gt;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    &lt;title&gt;htmlDemo01&lt;/title&gt;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&lt;body&gt;</a:t>
            </a:r>
          </a:p>
          <a:p>
            <a:pPr>
              <a:lnSpc>
                <a:spcPct val="150000"/>
              </a:lnSpc>
            </a:pPr>
            <a:r>
              <a:rPr lang="en-US" altLang="zh-CN" sz="1800" dirty="0"/>
              <a:t>   </a:t>
            </a:r>
            <a:r>
              <a:rPr lang="zh-CN" altLang="zh-CN" sz="1800" dirty="0">
                <a:latin typeface="微软雅黑" panose="020B0503020204020204" pitchFamily="34" charset="-122"/>
                <a:ea typeface="微软雅黑" panose="020B0503020204020204" pitchFamily="34" charset="-122"/>
              </a:rPr>
              <a:t>这是我的第一个</a:t>
            </a:r>
            <a:r>
              <a:rPr lang="en-US" altLang="zh-CN" sz="1800" dirty="0">
                <a:latin typeface="微软雅黑" panose="020B0503020204020204" pitchFamily="34" charset="-122"/>
                <a:ea typeface="微软雅黑" panose="020B0503020204020204" pitchFamily="34" charset="-122"/>
              </a:rPr>
              <a:t>HTML </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&lt;/html&gt;</a:t>
            </a:r>
            <a:endParaRPr lang="zh-CN" altLang="zh-CN" sz="1800" dirty="0">
              <a:latin typeface="微软雅黑" panose="020B0503020204020204" pitchFamily="34" charset="-122"/>
              <a:ea typeface="微软雅黑" panose="020B0503020204020204" pitchFamily="34" charset="-122"/>
            </a:endParaRPr>
          </a:p>
        </p:txBody>
      </p:sp>
      <p:sp>
        <p:nvSpPr>
          <p:cNvPr id="17" name="矩形 16"/>
          <p:cNvSpPr/>
          <p:nvPr/>
        </p:nvSpPr>
        <p:spPr>
          <a:xfrm>
            <a:off x="1862984" y="4797946"/>
            <a:ext cx="2792062"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箭头连接符 5"/>
          <p:cNvCxnSpPr/>
          <p:nvPr/>
        </p:nvCxnSpPr>
        <p:spPr>
          <a:xfrm>
            <a:off x="4655046" y="5374010"/>
            <a:ext cx="44177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118472" y="4869954"/>
            <a:ext cx="3641030" cy="1008111"/>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在</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body</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文件中添加页面内容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导航</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059564" y="2060748"/>
            <a:ext cx="8428130" cy="4143517"/>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83411"/>
            <a:ext cx="8928992"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在文件</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中新建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bootstrap02.html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文件，用于设计一个导航栏。</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2956046" y="2173285"/>
            <a:ext cx="6635165" cy="4030980"/>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导航</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&lt;ul class="nav"&gt;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 class="nav-item"&gt;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nav-link</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href="#"&gt;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首页</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 class="nav-item"&gt;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nav-link</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href="#"&gt;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简介</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 class="nav-item"&gt;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nav-link</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href="#"&gt;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详情</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nav-item</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nav-link disabled"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href="#" tabindex="-1"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aria-disabled="true"&gt;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联系电话</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导航</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8341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bootstrap02.html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9458" name="图片 40" descr="图片包含 游戏机, 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027" y="2413651"/>
            <a:ext cx="8120358" cy="298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面包屑导航</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11403"/>
            <a:ext cx="8712968"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文件下新建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bootstrap03.html</a:t>
            </a:r>
            <a:r>
              <a:rPr lang="zh-CN" altLang="zh-CN" sz="2000" dirty="0">
                <a:solidFill>
                  <a:srgbClr val="595959"/>
                </a:solidFill>
                <a:latin typeface="微软雅黑" panose="020B0503020204020204" pitchFamily="34" charset="-122"/>
                <a:ea typeface="微软雅黑" panose="020B0503020204020204" pitchFamily="34" charset="-122"/>
                <a:cs typeface="+mn-ea"/>
              </a:rPr>
              <a:t>，用于设计一个面包屑导航栏。</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1846734" y="2565697"/>
            <a:ext cx="8712968" cy="3082487"/>
          </a:xfrm>
          <a:prstGeom prst="rect">
            <a:avLst/>
          </a:prstGeom>
        </p:spPr>
      </p:pic>
      <p:sp>
        <p:nvSpPr>
          <p:cNvPr id="10" name="矩形 9"/>
          <p:cNvSpPr/>
          <p:nvPr/>
        </p:nvSpPr>
        <p:spPr>
          <a:xfrm>
            <a:off x="2386794" y="2614173"/>
            <a:ext cx="7632848" cy="2951898"/>
          </a:xfrm>
          <a:prstGeom prst="rect">
            <a:avLst/>
          </a:prstGeom>
        </p:spPr>
        <p:txBody>
          <a:bodyPr wrap="square">
            <a:spAutoFit/>
          </a:bodyPr>
          <a:lstStyle/>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面包屑导航</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&lt;nav aria-label="</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breadcrumb</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&lt;ol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breadcrumb</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breadcrumb-item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"&gt;&lt;a href="#"&gt;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首页</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&lt;/a&gt;&lt;/li&gt;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breadcrumb-item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"&gt;&lt;a href="#"&gt;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简介</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&lt;/a&gt;&lt;/li&gt;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&lt;/ol&gt;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&lt;/nav&gt;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面包屑导航</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11403"/>
            <a:ext cx="7920880"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bootstrap03.html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048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757" y="2493690"/>
            <a:ext cx="8800117"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分页</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11403"/>
            <a:ext cx="7920880"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文件下新建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bootstrap04.html</a:t>
            </a:r>
            <a:r>
              <a:rPr lang="zh-CN" altLang="zh-CN" sz="2000" dirty="0">
                <a:solidFill>
                  <a:srgbClr val="595959"/>
                </a:solidFill>
                <a:latin typeface="微软雅黑" panose="020B0503020204020204" pitchFamily="34" charset="-122"/>
                <a:ea typeface="微软雅黑" panose="020B0503020204020204" pitchFamily="34" charset="-122"/>
                <a:cs typeface="+mn-ea"/>
              </a:rPr>
              <a:t>，用于实现分页效果。</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2422798" y="2053727"/>
            <a:ext cx="8352927" cy="4552833"/>
          </a:xfrm>
          <a:prstGeom prst="rect">
            <a:avLst/>
          </a:prstGeom>
        </p:spPr>
      </p:pic>
      <p:sp>
        <p:nvSpPr>
          <p:cNvPr id="10" name="矩形 9"/>
          <p:cNvSpPr/>
          <p:nvPr/>
        </p:nvSpPr>
        <p:spPr>
          <a:xfrm>
            <a:off x="2818841" y="2149285"/>
            <a:ext cx="7560840" cy="427672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 &lt;nav aria-label="</a:t>
            </a:r>
            <a:r>
              <a:rPr lang="en-US" altLang="zh-CN" sz="1600" dirty="0">
                <a:solidFill>
                  <a:srgbClr val="1369B2"/>
                </a:solidFill>
                <a:latin typeface="微软雅黑" panose="020B0503020204020204" pitchFamily="34" charset="-122"/>
                <a:ea typeface="微软雅黑" panose="020B0503020204020204" pitchFamily="34" charset="-122"/>
              </a:rPr>
              <a:t>Page navigation example</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&lt;ul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rPr>
              <a:t>pagination</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rPr>
              <a:t>page-item</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rPr>
              <a:t>page-link</a:t>
            </a:r>
            <a:r>
              <a:rPr lang="en-US" altLang="zh-CN" sz="1600" dirty="0">
                <a:latin typeface="微软雅黑" panose="020B0503020204020204" pitchFamily="34" charset="-122"/>
                <a:ea typeface="微软雅黑" panose="020B0503020204020204" pitchFamily="34" charset="-122"/>
              </a:rPr>
              <a:t>" href="#" aria-label="</a:t>
            </a:r>
            <a:r>
              <a:rPr lang="en-US" altLang="zh-CN" sz="1600" dirty="0">
                <a:solidFill>
                  <a:srgbClr val="1369B2"/>
                </a:solidFill>
                <a:latin typeface="微软雅黑" panose="020B0503020204020204" pitchFamily="34" charset="-122"/>
                <a:ea typeface="微软雅黑" panose="020B0503020204020204" pitchFamily="34" charset="-122"/>
              </a:rPr>
              <a:t>Previous</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&lt;span aria-hidden="true"&gt;&amp;laquo;&lt;/span&gt;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&lt;/a&gt;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rPr>
              <a:t>page-item</a:t>
            </a:r>
            <a:r>
              <a:rPr lang="en-US" altLang="zh-CN" sz="1600" dirty="0">
                <a:latin typeface="微软雅黑" panose="020B0503020204020204" pitchFamily="34" charset="-122"/>
                <a:ea typeface="微软雅黑" panose="020B0503020204020204" pitchFamily="34" charset="-122"/>
              </a:rPr>
              <a:t>"&gt;&lt;a class="page-link" href="#"&gt;1&lt;/a&gt;&lt;/li&gt;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rPr>
              <a:t>page-item</a:t>
            </a:r>
            <a:r>
              <a:rPr lang="en-US" altLang="zh-CN" sz="1600" dirty="0">
                <a:latin typeface="微软雅黑" panose="020B0503020204020204" pitchFamily="34" charset="-122"/>
                <a:ea typeface="微软雅黑" panose="020B0503020204020204" pitchFamily="34" charset="-122"/>
              </a:rPr>
              <a:t>"&gt;&lt;a class="page-link" href="#"&gt;2&lt;/a&gt;&lt;/li&gt;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rPr>
              <a:t>page-item</a:t>
            </a:r>
            <a:r>
              <a:rPr lang="en-US" altLang="zh-CN" sz="1600" dirty="0">
                <a:latin typeface="微软雅黑" panose="020B0503020204020204" pitchFamily="34" charset="-122"/>
                <a:ea typeface="微软雅黑" panose="020B0503020204020204" pitchFamily="34" charset="-122"/>
              </a:rPr>
              <a:t>"&gt;&lt;a class="page-link" href="#"&gt;3&lt;/a&gt;&lt;/li&gt;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rPr>
              <a:t>page-item</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rPr>
              <a:t>page-link</a:t>
            </a:r>
            <a:r>
              <a:rPr lang="en-US" altLang="zh-CN" sz="1600" dirty="0">
                <a:latin typeface="微软雅黑" panose="020B0503020204020204" pitchFamily="34" charset="-122"/>
                <a:ea typeface="微软雅黑" panose="020B0503020204020204" pitchFamily="34" charset="-122"/>
              </a:rPr>
              <a:t>" href="#" aria-label="</a:t>
            </a:r>
            <a:r>
              <a:rPr lang="en-US" altLang="zh-CN" sz="1600" dirty="0">
                <a:solidFill>
                  <a:srgbClr val="1369B2"/>
                </a:solidFill>
                <a:latin typeface="微软雅黑" panose="020B0503020204020204" pitchFamily="34" charset="-122"/>
                <a:ea typeface="微软雅黑" panose="020B0503020204020204" pitchFamily="34" charset="-122"/>
              </a:rPr>
              <a:t>Next</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&lt;span aria-hidden="true"&gt;&amp;raquo;&lt;/span&gt;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&lt;/a&gt;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&lt;/ul&gt;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&lt;/nav&gt;</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面包屑导航</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926854" y="1220481"/>
            <a:ext cx="7920880"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bootstrap04.html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150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734" y="2565698"/>
            <a:ext cx="8140108"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11403"/>
            <a:ext cx="7920880"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文件下新建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bootstrap05.html</a:t>
            </a:r>
            <a:r>
              <a:rPr lang="zh-CN" altLang="zh-CN" sz="2000" dirty="0">
                <a:solidFill>
                  <a:srgbClr val="595959"/>
                </a:solidFill>
                <a:latin typeface="微软雅黑" panose="020B0503020204020204" pitchFamily="34" charset="-122"/>
                <a:ea typeface="微软雅黑" panose="020B0503020204020204" pitchFamily="34" charset="-122"/>
                <a:cs typeface="+mn-ea"/>
              </a:rPr>
              <a:t>，用于实现列表页面结构。</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2113219" y="2400294"/>
            <a:ext cx="8640960" cy="3837812"/>
          </a:xfrm>
          <a:prstGeom prst="rect">
            <a:avLst/>
          </a:prstGeom>
        </p:spPr>
      </p:pic>
      <p:sp>
        <p:nvSpPr>
          <p:cNvPr id="10" name="矩形 9"/>
          <p:cNvSpPr/>
          <p:nvPr/>
        </p:nvSpPr>
        <p:spPr>
          <a:xfrm>
            <a:off x="2675466" y="2614039"/>
            <a:ext cx="6804115" cy="3367397"/>
          </a:xfrm>
          <a:prstGeom prst="rect">
            <a:avLst/>
          </a:prstGeom>
        </p:spPr>
        <p:txBody>
          <a:bodyPr wrap="square">
            <a:spAutoFit/>
          </a:bodyPr>
          <a:lstStyle/>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列表组</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&lt;ul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active</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3&lt;/li&gt;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4&lt;/li&gt;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5&lt;/li&gt;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11403"/>
            <a:ext cx="7920880"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bootstrap05.html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253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467" y="2159253"/>
            <a:ext cx="6542079"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11403"/>
            <a:ext cx="7920880"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文件下新建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bootstrap06.html</a:t>
            </a:r>
            <a:r>
              <a:rPr lang="zh-CN" altLang="zh-CN" sz="2000" dirty="0">
                <a:solidFill>
                  <a:srgbClr val="595959"/>
                </a:solidFill>
                <a:latin typeface="微软雅黑" panose="020B0503020204020204" pitchFamily="34" charset="-122"/>
                <a:ea typeface="微软雅黑" panose="020B0503020204020204" pitchFamily="34" charset="-122"/>
                <a:cs typeface="+mn-ea"/>
              </a:rPr>
              <a:t>，用于实现</a:t>
            </a:r>
            <a:r>
              <a:rPr lang="zh-CN" altLang="en-US" sz="2000" dirty="0">
                <a:solidFill>
                  <a:srgbClr val="595959"/>
                </a:solidFill>
                <a:latin typeface="微软雅黑" panose="020B0503020204020204" pitchFamily="34" charset="-122"/>
                <a:ea typeface="微软雅黑" panose="020B0503020204020204" pitchFamily="34" charset="-122"/>
                <a:cs typeface="+mn-ea"/>
              </a:rPr>
              <a:t>表单</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1918741" y="1945571"/>
            <a:ext cx="9074605" cy="4647022"/>
          </a:xfrm>
          <a:prstGeom prst="rect">
            <a:avLst/>
          </a:prstGeom>
        </p:spPr>
      </p:pic>
      <p:sp>
        <p:nvSpPr>
          <p:cNvPr id="10" name="矩形 9"/>
          <p:cNvSpPr/>
          <p:nvPr/>
        </p:nvSpPr>
        <p:spPr>
          <a:xfrm>
            <a:off x="2675467" y="1969780"/>
            <a:ext cx="7344816" cy="4480778"/>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表单</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&lt;form action="#"&gt;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form-group</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&lt;label for="User"&gt;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用户名</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&lt;/label&gt;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type="text"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form-control</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id="User"&gt;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&lt;label for="Password"&gt;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密码</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&lt;/label&gt;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type="password"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form-control</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id="Password"&gt;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&lt;label for="Email1"&gt;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邮箱地址</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&lt;/label&gt;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type="email"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form-control</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id="Email1"&gt;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&lt;button type="submit"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btn</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btn-primary</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提交</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&lt;/button&gt;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&lt;/form&gt;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11403"/>
            <a:ext cx="7920880" cy="461665"/>
          </a:xfrm>
          <a:prstGeom prst="rect">
            <a:avLst/>
          </a:prstGeom>
          <a:noFill/>
          <a:ln>
            <a:noFill/>
          </a:ln>
        </p:spPr>
        <p:txBody>
          <a:bodyPr wrap="square" rtlCol="0">
            <a:spAutoFit/>
          </a:bodyPr>
          <a:lstStyle/>
          <a:p>
            <a:pPr defTabSz="457200">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mn-ea"/>
              </a:rPr>
              <a:t>使用浏览器打开</a:t>
            </a:r>
            <a:r>
              <a:rPr lang="en-US" altLang="zh-CN" sz="1600" dirty="0">
                <a:solidFill>
                  <a:srgbClr val="595959"/>
                </a:solidFill>
                <a:latin typeface="微软雅黑" panose="020B0503020204020204" pitchFamily="34" charset="-122"/>
                <a:ea typeface="微软雅黑" panose="020B0503020204020204" pitchFamily="34" charset="-122"/>
                <a:cs typeface="+mn-ea"/>
              </a:rPr>
              <a:t>bootstrap06.html</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r>
              <a:rPr lang="zh-CN"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355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467" y="2164802"/>
            <a:ext cx="6336704" cy="400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6980" y="1211403"/>
            <a:ext cx="7937288" cy="499624"/>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htmlDemo01.html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050" name="图片 29"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503" y="2853730"/>
            <a:ext cx="10013256"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126654" y="4077866"/>
            <a:ext cx="2648046" cy="576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5"/>
          <p:cNvCxnSpPr/>
          <p:nvPr/>
        </p:nvCxnSpPr>
        <p:spPr>
          <a:xfrm>
            <a:off x="3774700" y="4363615"/>
            <a:ext cx="5857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359910" y="4149725"/>
            <a:ext cx="2638425" cy="50419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&lt;body&gt;</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标签中的内容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61" y="268062"/>
            <a:ext cx="5081354" cy="505890"/>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612086" y="1619419"/>
            <a:ext cx="5328592" cy="961225"/>
          </a:xfrm>
          <a:prstGeom prst="rect">
            <a:avLst/>
          </a:prstGeom>
          <a:noFill/>
          <a:ln>
            <a:noFill/>
          </a:ln>
        </p:spPr>
        <p:txBody>
          <a:bodyPr wrap="square" rtlCol="0">
            <a:spAutoFit/>
          </a:bodyPr>
          <a:lstStyle/>
          <a:p>
            <a:pPr>
              <a:lnSpc>
                <a:spcPct val="150000"/>
              </a:lnSpc>
            </a:pPr>
            <a:r>
              <a:rPr altLang="zh-CN" sz="2000" dirty="0" err="1">
                <a:solidFill>
                  <a:srgbClr val="595959"/>
                </a:solidFill>
                <a:latin typeface="微软雅黑" panose="020B0503020204020204" pitchFamily="34" charset="-122"/>
                <a:ea typeface="微软雅黑" panose="020B0503020204020204" pitchFamily="34" charset="-122"/>
                <a:cs typeface="+mn-ea"/>
              </a:rPr>
              <a:t>根据本章中所学的网页知识，实现蛋糕商城注册页面的代码编写，页面展示效果如</a:t>
            </a:r>
            <a:r>
              <a:rPr lang="zh-CN" altLang="en-US" sz="2000" dirty="0">
                <a:solidFill>
                  <a:srgbClr val="595959"/>
                </a:solidFill>
                <a:latin typeface="微软雅黑" panose="020B0503020204020204" pitchFamily="34" charset="-122"/>
                <a:ea typeface="微软雅黑" panose="020B0503020204020204" pitchFamily="34" charset="-122"/>
                <a:cs typeface="+mn-ea"/>
              </a:rPr>
              <a:t>右图</a:t>
            </a:r>
            <a:r>
              <a:rPr altLang="zh-CN" sz="2000" dirty="0" err="1">
                <a:solidFill>
                  <a:srgbClr val="595959"/>
                </a:solidFill>
                <a:latin typeface="微软雅黑" panose="020B0503020204020204" pitchFamily="34" charset="-122"/>
                <a:ea typeface="微软雅黑" panose="020B0503020204020204" pitchFamily="34" charset="-122"/>
                <a:cs typeface="+mn-ea"/>
              </a:rPr>
              <a:t>所示</a:t>
            </a:r>
            <a:r>
              <a:rPr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2" name="1"/>
          <p:cNvSpPr txBox="1"/>
          <p:nvPr>
            <p:custDataLst>
              <p:tags r:id="rId2"/>
            </p:custDataLst>
          </p:nvPr>
        </p:nvSpPr>
        <p:spPr>
          <a:xfrm>
            <a:off x="612087" y="2586980"/>
            <a:ext cx="5483119" cy="2120902"/>
          </a:xfrm>
          <a:prstGeom prst="rect">
            <a:avLst/>
          </a:prstGeom>
          <a:noFill/>
          <a:ln>
            <a:noFill/>
          </a:ln>
        </p:spPr>
        <p:txBody>
          <a:bodyPr wrap="square" rtlCol="0">
            <a:spAutoFit/>
          </a:bodyPr>
          <a:lstStyle/>
          <a:p>
            <a:pPr marL="285750" indent="-285750">
              <a:lnSpc>
                <a:spcPct val="150000"/>
              </a:lnSpc>
              <a:buFont typeface="Arial" panose="020B0604020202020204" pitchFamily="34" charset="0"/>
              <a:buChar char="•"/>
            </a:pPr>
            <a:r>
              <a:rPr sz="1800" dirty="0">
                <a:solidFill>
                  <a:srgbClr val="595959"/>
                </a:solidFill>
                <a:latin typeface="微软雅黑" panose="020B0503020204020204" pitchFamily="34" charset="-122"/>
                <a:ea typeface="微软雅黑" panose="020B0503020204020204" pitchFamily="34" charset="-122"/>
                <a:cs typeface="+mn-ea"/>
              </a:rPr>
              <a:t>第</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sz="1800" dirty="0">
                <a:solidFill>
                  <a:srgbClr val="595959"/>
                </a:solidFill>
                <a:latin typeface="微软雅黑" panose="020B0503020204020204" pitchFamily="34" charset="-122"/>
                <a:ea typeface="微软雅黑" panose="020B0503020204020204" pitchFamily="34" charset="-122"/>
                <a:cs typeface="+mn-ea"/>
              </a:rPr>
              <a:t>部分为导航内容，有首页、商品分类、热销、新品、注册、登录、搜索及购物车等信息；</a:t>
            </a:r>
            <a:endParaRPr lang="en-US" sz="1800" dirty="0">
              <a:solidFill>
                <a:srgbClr val="595959"/>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sz="1800" dirty="0">
                <a:solidFill>
                  <a:srgbClr val="595959"/>
                </a:solidFill>
                <a:latin typeface="微软雅黑" panose="020B0503020204020204" pitchFamily="34" charset="-122"/>
                <a:ea typeface="微软雅黑" panose="020B0503020204020204" pitchFamily="34" charset="-122"/>
                <a:cs typeface="+mn-ea"/>
              </a:rPr>
              <a:t>第</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sz="1800" dirty="0">
                <a:solidFill>
                  <a:srgbClr val="595959"/>
                </a:solidFill>
                <a:latin typeface="微软雅黑" panose="020B0503020204020204" pitchFamily="34" charset="-122"/>
                <a:ea typeface="微软雅黑" panose="020B0503020204020204" pitchFamily="34" charset="-122"/>
                <a:cs typeface="+mn-ea"/>
              </a:rPr>
              <a:t>部分为注册内容，有标题、注册表单、提交按钮等信息；</a:t>
            </a:r>
            <a:endParaRPr lang="en-US" sz="1800" dirty="0">
              <a:solidFill>
                <a:srgbClr val="595959"/>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sz="1800" dirty="0">
                <a:solidFill>
                  <a:srgbClr val="595959"/>
                </a:solidFill>
                <a:latin typeface="微软雅黑" panose="020B0503020204020204" pitchFamily="34" charset="-122"/>
                <a:ea typeface="微软雅黑" panose="020B0503020204020204" pitchFamily="34" charset="-122"/>
                <a:cs typeface="+mn-ea"/>
              </a:rPr>
              <a:t>第</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sz="1800" dirty="0">
                <a:solidFill>
                  <a:srgbClr val="595959"/>
                </a:solidFill>
                <a:latin typeface="微软雅黑" panose="020B0503020204020204" pitchFamily="34" charset="-122"/>
                <a:ea typeface="微软雅黑" panose="020B0503020204020204" pitchFamily="34" charset="-122"/>
                <a:cs typeface="+mn-ea"/>
              </a:rPr>
              <a:t>部分为友情链接与作者署名内容。</a:t>
            </a:r>
          </a:p>
        </p:txBody>
      </p:sp>
      <p:pic>
        <p:nvPicPr>
          <p:cNvPr id="3" name="图片 1"/>
          <p:cNvPicPr>
            <a:picLocks noChangeAspect="1"/>
          </p:cNvPicPr>
          <p:nvPr/>
        </p:nvPicPr>
        <p:blipFill>
          <a:blip r:embed="rId5"/>
          <a:stretch>
            <a:fillRect/>
          </a:stretch>
        </p:blipFill>
        <p:spPr>
          <a:xfrm>
            <a:off x="6087908" y="1269554"/>
            <a:ext cx="5328592" cy="41614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365" y="1108072"/>
            <a:ext cx="1747898" cy="7729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475" y="1243759"/>
            <a:ext cx="1624923"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26854" y="1765729"/>
            <a:ext cx="8484420" cy="1568450"/>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创建资源文件</a:t>
            </a:r>
          </a:p>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创建文件夹chapter01，在chapter01中创建一个名称为css的文件夹，该文件夹用于存放蛋糕商城项目中的样式；再创建一个名称为fonts的文件夹，该文件夹用于存放蛋糕商城项目中的字体。</a:t>
            </a: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365" y="1108072"/>
            <a:ext cx="1747898" cy="7729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475" y="1243759"/>
            <a:ext cx="1624923"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04" y="1082676"/>
            <a:ext cx="8484420" cy="1198880"/>
          </a:xfrm>
          <a:prstGeom prst="rect">
            <a:avLst/>
          </a:prstGeom>
          <a:noFill/>
          <a:ln>
            <a:noFill/>
          </a:ln>
        </p:spPr>
        <p:txBody>
          <a:bodyPr wrap="square" rtlCol="0">
            <a:spAutoFit/>
          </a:bodyPr>
          <a:lstStyle/>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创建header.html页面</a:t>
            </a:r>
          </a:p>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在文件夹chapter01中创建名称为header的html文件，在该文件中编写实现代码，完成页面中制作导航栏的任务，只展示主要代码</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961390" y="2299335"/>
            <a:ext cx="10439400" cy="4121785"/>
          </a:xfrm>
          <a:prstGeom prst="rect">
            <a:avLst/>
          </a:prstGeom>
        </p:spPr>
      </p:pic>
      <p:sp>
        <p:nvSpPr>
          <p:cNvPr id="2" name="矩形 1"/>
          <p:cNvSpPr/>
          <p:nvPr/>
        </p:nvSpPr>
        <p:spPr>
          <a:xfrm>
            <a:off x="1143635" y="2321560"/>
            <a:ext cx="10125710" cy="3784600"/>
          </a:xfrm>
          <a:prstGeom prst="rect">
            <a:avLst/>
          </a:prstGeom>
        </p:spPr>
        <p:txBody>
          <a:bodyPr wrap="square">
            <a:spAutoFit/>
          </a:bodyPr>
          <a:lstStyle/>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&lt;li&gt;&lt;a href="/index" &gt;首页&lt;/a&gt;&lt;/li&gt;</a:t>
            </a: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600" dirty="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dropdown</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 href="#" class="dropdown-toggle " data-toggle="dropdown"&gt;商品分类&lt;b 			class="caret"&gt;&lt;/b&gt;&lt;/a&gt;</a:t>
            </a: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&lt;ul class="dropdown-menu multi-column columns-2"&gt;</a:t>
            </a: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a:t>
            </a: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class="row"&gt;  &lt;div class="col-sm-12"&gt; &lt;h4&gt;商品分类&lt;/h4&gt;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&lt;/div&gt;&lt;/div&gt;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&lt;/ul&gt;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&lt;li&gt;&lt;a href="#" &gt;热销&lt;/a&gt;&lt;/li&gt;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&lt;li&gt;&lt;a href="#" &gt;新品&lt;/a&gt;&lt;/li&gt;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&lt;li&gt;&lt;a href="#" class="active"&gt;注册&lt;/a&gt;&lt;/li&gt;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&lt;li&gt;&lt;a href="#" &gt;登录&lt;/a&gt;&lt;/li&gt;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365" y="1108072"/>
            <a:ext cx="1747898" cy="7729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475" y="1243759"/>
            <a:ext cx="1624923"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92594" y="981710"/>
            <a:ext cx="8484420" cy="1198880"/>
          </a:xfrm>
          <a:prstGeom prst="rect">
            <a:avLst/>
          </a:prstGeom>
          <a:noFill/>
          <a:ln>
            <a:noFill/>
          </a:ln>
        </p:spPr>
        <p:txBody>
          <a:bodyPr wrap="square" rtlCol="0">
            <a:spAutoFit/>
          </a:bodyPr>
          <a:lstStyle/>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创建footer.html页面</a:t>
            </a:r>
          </a:p>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在文件夹chapter01中创建名称为footer的html文件，在该文件中编写实现代码，完成页面中制作友情链接与作者署名的任务，只展示主要代码</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702718" y="2340555"/>
            <a:ext cx="9629958" cy="3633627"/>
          </a:xfrm>
          <a:prstGeom prst="rect">
            <a:avLst/>
          </a:prstGeom>
        </p:spPr>
      </p:pic>
      <p:sp>
        <p:nvSpPr>
          <p:cNvPr id="2" name="矩形 1"/>
          <p:cNvSpPr/>
          <p:nvPr/>
        </p:nvSpPr>
        <p:spPr>
          <a:xfrm>
            <a:off x="2892594" y="2470976"/>
            <a:ext cx="6947028" cy="3372783"/>
          </a:xfrm>
          <a:prstGeom prst="rect">
            <a:avLst/>
          </a:prstGeom>
        </p:spPr>
        <p:txBody>
          <a:bodyPr wrap="square">
            <a:spAutoFit/>
          </a:bodyPr>
          <a:lstStyle/>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&lt;!--footer--&gt;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&lt;div class="footer"&gt;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class="container"&gt;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class="text-center"&gt;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&lt;p&gt;heima www.itcast.cn © All rights Reseverd&lt;/p&gt;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&lt;/div&gt;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&lt;!--//footer--&gt;</a:t>
            </a: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365" y="1108072"/>
            <a:ext cx="1747898" cy="7729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475" y="1243759"/>
            <a:ext cx="1624923"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6904" y="1082676"/>
            <a:ext cx="8484420" cy="1198880"/>
          </a:xfrm>
          <a:prstGeom prst="rect">
            <a:avLst/>
          </a:prstGeom>
          <a:noFill/>
          <a:ln>
            <a:noFill/>
          </a:ln>
        </p:spPr>
        <p:txBody>
          <a:bodyPr wrap="square" rtlCol="0">
            <a:spAutoFit/>
          </a:bodyPr>
          <a:lstStyle/>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创建user_register.html页面</a:t>
            </a:r>
          </a:p>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在文件夹chapter01中创建名称为user_register的html文件，在该文件中编写实现代码，完成页面中制作注册表单的任务，</a:t>
            </a:r>
            <a:r>
              <a:rPr lang="zh-CN" sz="1600" dirty="0">
                <a:solidFill>
                  <a:srgbClr val="595959"/>
                </a:solidFill>
                <a:latin typeface="微软雅黑" panose="020B0503020204020204" pitchFamily="34" charset="-122"/>
                <a:ea typeface="微软雅黑" panose="020B0503020204020204" pitchFamily="34" charset="-122"/>
                <a:cs typeface="+mn-ea"/>
              </a:rPr>
              <a:t>关键代码</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2" name="矩形 1"/>
          <p:cNvSpPr/>
          <p:nvPr/>
        </p:nvSpPr>
        <p:spPr>
          <a:xfrm>
            <a:off x="1304925" y="2321560"/>
            <a:ext cx="9813925" cy="337185"/>
          </a:xfrm>
          <a:prstGeom prst="rect">
            <a:avLst/>
          </a:prstGeom>
        </p:spPr>
        <p:txBody>
          <a:bodyPr wrap="square">
            <a:spAutoFit/>
          </a:bodyPr>
          <a:lstStyle/>
          <a:p>
            <a:pPr lvl="0"/>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4"/>
          <a:stretch>
            <a:fillRect/>
          </a:stretch>
        </p:blipFill>
        <p:spPr>
          <a:xfrm>
            <a:off x="1050290" y="2321560"/>
            <a:ext cx="10380345" cy="3945255"/>
          </a:xfrm>
          <a:prstGeom prst="rect">
            <a:avLst/>
          </a:prstGeom>
        </p:spPr>
      </p:pic>
      <p:sp>
        <p:nvSpPr>
          <p:cNvPr id="5" name="矩形 4"/>
          <p:cNvSpPr/>
          <p:nvPr/>
        </p:nvSpPr>
        <p:spPr>
          <a:xfrm>
            <a:off x="1143635" y="2647950"/>
            <a:ext cx="10380345" cy="3291840"/>
          </a:xfrm>
          <a:prstGeom prst="rect">
            <a:avLst/>
          </a:prstGeom>
        </p:spPr>
        <p:txBody>
          <a:bodyPr wrap="square">
            <a:spAutoFit/>
          </a:bodyPr>
          <a:lstStyle/>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&lt;form action="/user_rigister" method="post"&gt;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class="register-top-grid"&gt;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&lt;h3&gt;注册新用户&lt;/h3&gt;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class="input"&gt;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&lt;span&gt;用户名 &lt;label style="color:red;"&gt;*&lt;/label&gt;&lt;/span&gt;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type="text" name="username" </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placeholder="请输入用户名" required="required"&gt;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class="input"&gt;&lt;span&gt;邮箱 &lt;label style="color:red;"&gt;*&lt;/label&gt;&lt;/span&gt;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type="text" name="email" </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placeholder="请输入邮箱" required="required"&gt;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61390" y="1033145"/>
            <a:ext cx="10439400" cy="5534660"/>
          </a:xfrm>
          <a:prstGeom prst="rect">
            <a:avLst/>
          </a:prstGeom>
        </p:spPr>
      </p:pic>
      <p:sp>
        <p:nvSpPr>
          <p:cNvPr id="2" name="矩形 1"/>
          <p:cNvSpPr/>
          <p:nvPr/>
        </p:nvSpPr>
        <p:spPr>
          <a:xfrm>
            <a:off x="962025" y="1101725"/>
            <a:ext cx="10438765" cy="5507990"/>
          </a:xfrm>
          <a:prstGeom prst="rect">
            <a:avLst/>
          </a:prstGeom>
        </p:spPr>
        <p:txBody>
          <a:bodyPr wrap="square">
            <a:spAutoFit/>
          </a:bodyPr>
          <a:lstStyle/>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&lt;div class="input"&gt;&lt;span&gt;密码 &lt;label style="color:red;"&gt;*&lt;/label&gt;&lt;/span&gt;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&lt;input type="password" name="password" </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placeholder="请输入密码" required="required"&gt;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&lt;/div&gt;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&lt;div class="input"&gt;&lt;span&gt;收货人&lt;label&gt;&lt;/label&gt;&lt;/span&gt;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&lt;input type="text" name="name" placeholder="请输入收货"&gt;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&lt;/div&gt;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class="input"&gt;&lt;span&gt;收货电话&lt;label&gt;&lt;/label&gt;&lt;/span&gt;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type="text" name="phone" placeholder="请输入收货电话"&gt;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class="input"&gt;&lt;span&gt;收货地址&lt;label&gt;&lt;/label&gt;&lt;/span&gt;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type="text" name="address" placeholder="请输入收货地址"&gt;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class="clearfix"&gt;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class="register-but text-center"&gt;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type="submit" value="提交"&gt;&lt;div class="clearfix"&gt;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&lt;/form&gt;</a:t>
            </a:r>
          </a:p>
          <a:p>
            <a:pPr lvl="1"/>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365" y="1108072"/>
            <a:ext cx="1747898" cy="7729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475" y="1243759"/>
            <a:ext cx="1624923"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25860" y="1243759"/>
            <a:ext cx="8484420" cy="499560"/>
          </a:xfrm>
          <a:prstGeom prst="rect">
            <a:avLst/>
          </a:prstGeom>
          <a:noFill/>
          <a:ln>
            <a:noFill/>
          </a:ln>
        </p:spPr>
        <p:txBody>
          <a:bodyPr wrap="square" rtlCol="0">
            <a:spAutoFit/>
          </a:bodyPr>
          <a:lstStyle/>
          <a:p>
            <a:pPr>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使用浏览器打开</a:t>
            </a:r>
            <a:r>
              <a:rPr altLang="zh-CN" sz="2000" dirty="0">
                <a:solidFill>
                  <a:srgbClr val="595959"/>
                </a:solidFill>
                <a:latin typeface="微软雅黑" panose="020B0503020204020204" pitchFamily="34" charset="-122"/>
                <a:ea typeface="微软雅黑" panose="020B0503020204020204" pitchFamily="34" charset="-122"/>
                <a:cs typeface="+mn-ea"/>
                <a:sym typeface="+mn-ea"/>
              </a:rPr>
              <a:t>user_register.html</a:t>
            </a:r>
            <a:r>
              <a:rPr lang="zh-CN" sz="2000" dirty="0">
                <a:solidFill>
                  <a:srgbClr val="595959"/>
                </a:solidFill>
                <a:latin typeface="微软雅黑" panose="020B0503020204020204" pitchFamily="34" charset="-122"/>
                <a:ea typeface="微软雅黑" panose="020B0503020204020204" pitchFamily="34" charset="-122"/>
                <a:cs typeface="+mn-ea"/>
                <a:sym typeface="+mn-ea"/>
              </a:rPr>
              <a:t>文件，</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4"/>
          <a:stretch>
            <a:fillRect/>
          </a:stretch>
        </p:blipFill>
        <p:spPr>
          <a:xfrm>
            <a:off x="3502918" y="2075587"/>
            <a:ext cx="4829492" cy="451617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82" y="266995"/>
            <a:ext cx="3894127" cy="506086"/>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198724" y="1810804"/>
            <a:ext cx="9792965" cy="392324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19660"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138386"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857113"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575839"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416682" y="2142941"/>
            <a:ext cx="9503060" cy="344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a:t>
            </a:r>
            <a:r>
              <a:rPr lang="zh-CN" altLang="zh-CN" sz="1800" dirty="0">
                <a:solidFill>
                  <a:srgbClr val="595959"/>
                </a:solidFill>
                <a:latin typeface="微软雅黑" panose="020B0503020204020204" pitchFamily="34" charset="-122"/>
                <a:ea typeface="微软雅黑" panose="020B0503020204020204" pitchFamily="34" charset="-122"/>
              </a:rPr>
              <a:t>本章主要介绍了</a:t>
            </a:r>
            <a:r>
              <a:rPr lang="zh-CN" altLang="zh-CN" sz="1800" dirty="0">
                <a:solidFill>
                  <a:srgbClr val="1369B2"/>
                </a:solidFill>
                <a:latin typeface="微软雅黑" panose="020B0503020204020204" pitchFamily="34" charset="-122"/>
                <a:ea typeface="微软雅黑" panose="020B0503020204020204" pitchFamily="34" charset="-122"/>
              </a:rPr>
              <a:t>网页开发</a:t>
            </a:r>
            <a:r>
              <a:rPr lang="zh-CN" altLang="zh-CN" sz="1800" dirty="0">
                <a:solidFill>
                  <a:srgbClr val="595959"/>
                </a:solidFill>
                <a:latin typeface="微软雅黑" panose="020B0503020204020204" pitchFamily="34" charset="-122"/>
                <a:ea typeface="微软雅黑" panose="020B0503020204020204" pitchFamily="34" charset="-122"/>
              </a:rPr>
              <a:t>的基础知识，首先介绍了</a:t>
            </a:r>
            <a:r>
              <a:rPr lang="en-US" altLang="zh-CN" sz="1800" dirty="0">
                <a:solidFill>
                  <a:srgbClr val="1369B2"/>
                </a:solidFill>
                <a:latin typeface="微软雅黑" panose="020B0503020204020204" pitchFamily="34" charset="-122"/>
                <a:ea typeface="微软雅黑" panose="020B0503020204020204" pitchFamily="34" charset="-122"/>
              </a:rPr>
              <a:t>HTML</a:t>
            </a:r>
            <a:r>
              <a:rPr lang="zh-CN" altLang="zh-CN" sz="1800" dirty="0">
                <a:solidFill>
                  <a:srgbClr val="1369B2"/>
                </a:solidFill>
                <a:latin typeface="微软雅黑" panose="020B0503020204020204" pitchFamily="34" charset="-122"/>
                <a:ea typeface="微软雅黑" panose="020B0503020204020204" pitchFamily="34" charset="-122"/>
              </a:rPr>
              <a:t>技术</a:t>
            </a:r>
            <a:r>
              <a:rPr lang="zh-CN" altLang="zh-CN" sz="1800" dirty="0">
                <a:solidFill>
                  <a:srgbClr val="595959"/>
                </a:solidFill>
                <a:latin typeface="微软雅黑" panose="020B0503020204020204" pitchFamily="34" charset="-122"/>
                <a:ea typeface="微软雅黑" panose="020B0503020204020204" pitchFamily="34" charset="-122"/>
              </a:rPr>
              <a:t>，包括</a:t>
            </a:r>
            <a:r>
              <a:rPr lang="en-US" altLang="zh-CN" sz="1800" dirty="0">
                <a:solidFill>
                  <a:srgbClr val="595959"/>
                </a:solidFill>
                <a:latin typeface="微软雅黑" panose="020B0503020204020204" pitchFamily="34" charset="-122"/>
                <a:ea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rPr>
              <a:t>简介、</a:t>
            </a:r>
            <a:r>
              <a:rPr lang="en-US" altLang="zh-CN" sz="1800" dirty="0">
                <a:solidFill>
                  <a:srgbClr val="595959"/>
                </a:solidFill>
                <a:latin typeface="微软雅黑" panose="020B0503020204020204" pitchFamily="34" charset="-122"/>
                <a:ea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rPr>
              <a:t>的常用标签；其次介绍了</a:t>
            </a:r>
            <a:r>
              <a:rPr lang="en-US" altLang="zh-CN" sz="1800" dirty="0">
                <a:solidFill>
                  <a:srgbClr val="1369B2"/>
                </a:solidFill>
                <a:latin typeface="微软雅黑" panose="020B0503020204020204" pitchFamily="34" charset="-122"/>
                <a:ea typeface="微软雅黑" panose="020B0503020204020204" pitchFamily="34" charset="-122"/>
              </a:rPr>
              <a:t>CSS</a:t>
            </a:r>
            <a:r>
              <a:rPr lang="zh-CN" altLang="zh-CN" sz="1800" dirty="0">
                <a:solidFill>
                  <a:srgbClr val="1369B2"/>
                </a:solidFill>
                <a:latin typeface="微软雅黑" panose="020B0503020204020204" pitchFamily="34" charset="-122"/>
                <a:ea typeface="微软雅黑" panose="020B0503020204020204" pitchFamily="34" charset="-122"/>
              </a:rPr>
              <a:t>技术</a:t>
            </a:r>
            <a:r>
              <a:rPr lang="zh-CN" altLang="zh-CN" sz="1800" dirty="0">
                <a:solidFill>
                  <a:srgbClr val="595959"/>
                </a:solidFill>
                <a:latin typeface="微软雅黑" panose="020B0503020204020204" pitchFamily="34" charset="-122"/>
                <a:ea typeface="微软雅黑" panose="020B0503020204020204" pitchFamily="34" charset="-122"/>
              </a:rPr>
              <a:t>，包括</a:t>
            </a:r>
            <a:r>
              <a:rPr lang="en-US" altLang="zh-CN" sz="1800" dirty="0">
                <a:solidFill>
                  <a:srgbClr val="595959"/>
                </a:solidFill>
                <a:latin typeface="微软雅黑" panose="020B0503020204020204" pitchFamily="34" charset="-122"/>
                <a:ea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rPr>
              <a:t>技术简介、</a:t>
            </a:r>
            <a:r>
              <a:rPr lang="en-US" altLang="zh-CN" sz="1800" dirty="0">
                <a:solidFill>
                  <a:srgbClr val="595959"/>
                </a:solidFill>
                <a:latin typeface="微软雅黑" panose="020B0503020204020204" pitchFamily="34" charset="-122"/>
                <a:ea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rPr>
              <a:t>样式引用方式以及</a:t>
            </a:r>
            <a:r>
              <a:rPr lang="en-US" altLang="zh-CN" sz="1800" dirty="0">
                <a:solidFill>
                  <a:srgbClr val="595959"/>
                </a:solidFill>
                <a:latin typeface="微软雅黑" panose="020B0503020204020204" pitchFamily="34" charset="-122"/>
                <a:ea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rPr>
              <a:t>选择器和常用属性；然后介绍了</a:t>
            </a:r>
            <a:r>
              <a:rPr lang="en-US" altLang="zh-CN" sz="1800" dirty="0">
                <a:solidFill>
                  <a:srgbClr val="1369B2"/>
                </a:solidFill>
                <a:latin typeface="微软雅黑" panose="020B0503020204020204" pitchFamily="34" charset="-122"/>
                <a:ea typeface="微软雅黑" panose="020B0503020204020204" pitchFamily="34" charset="-122"/>
              </a:rPr>
              <a:t>JavaScript</a:t>
            </a:r>
            <a:r>
              <a:rPr lang="zh-CN" altLang="zh-CN" sz="1800" dirty="0">
                <a:solidFill>
                  <a:srgbClr val="1369B2"/>
                </a:solidFill>
                <a:latin typeface="微软雅黑" panose="020B0503020204020204" pitchFamily="34" charset="-122"/>
                <a:ea typeface="微软雅黑" panose="020B0503020204020204" pitchFamily="34" charset="-122"/>
              </a:rPr>
              <a:t>基础知识</a:t>
            </a:r>
            <a:r>
              <a:rPr lang="zh-CN" altLang="zh-CN" sz="1800" dirty="0">
                <a:solidFill>
                  <a:srgbClr val="595959"/>
                </a:solidFill>
                <a:latin typeface="微软雅黑" panose="020B0503020204020204" pitchFamily="34" charset="-122"/>
                <a:ea typeface="微软雅黑" panose="020B0503020204020204" pitchFamily="34" charset="-122"/>
              </a:rPr>
              <a:t>，包括</a:t>
            </a:r>
            <a:r>
              <a:rPr lang="en-US" altLang="zh-CN" sz="1800" dirty="0">
                <a:solidFill>
                  <a:srgbClr val="595959"/>
                </a:solidFill>
                <a:latin typeface="微软雅黑" panose="020B0503020204020204" pitchFamily="34" charset="-122"/>
                <a:ea typeface="微软雅黑" panose="020B0503020204020204" pitchFamily="34" charset="-122"/>
              </a:rPr>
              <a:t>JavaScript</a:t>
            </a:r>
            <a:r>
              <a:rPr lang="zh-CN" altLang="zh-CN" sz="1800" dirty="0">
                <a:solidFill>
                  <a:srgbClr val="595959"/>
                </a:solidFill>
                <a:latin typeface="微软雅黑" panose="020B0503020204020204" pitchFamily="34" charset="-122"/>
                <a:ea typeface="微软雅黑" panose="020B0503020204020204" pitchFamily="34" charset="-122"/>
              </a:rPr>
              <a:t>基础、</a:t>
            </a:r>
            <a:r>
              <a:rPr lang="en-US" altLang="zh-CN" sz="1800" dirty="0">
                <a:solidFill>
                  <a:srgbClr val="595959"/>
                </a:solidFill>
                <a:latin typeface="微软雅黑" panose="020B0503020204020204" pitchFamily="34" charset="-122"/>
                <a:ea typeface="微软雅黑" panose="020B0503020204020204" pitchFamily="34" charset="-122"/>
              </a:rPr>
              <a:t>DOM</a:t>
            </a:r>
            <a:r>
              <a:rPr lang="zh-CN" altLang="zh-CN" sz="1800" dirty="0">
                <a:solidFill>
                  <a:srgbClr val="595959"/>
                </a:solidFill>
                <a:latin typeface="微软雅黑" panose="020B0503020204020204" pitchFamily="34" charset="-122"/>
                <a:ea typeface="微软雅黑" panose="020B0503020204020204" pitchFamily="34" charset="-122"/>
              </a:rPr>
              <a:t>、</a:t>
            </a:r>
            <a:r>
              <a:rPr lang="en-US" altLang="zh-CN" sz="1800" dirty="0">
                <a:solidFill>
                  <a:srgbClr val="595959"/>
                </a:solidFill>
                <a:latin typeface="微软雅黑" panose="020B0503020204020204" pitchFamily="34" charset="-122"/>
                <a:ea typeface="微软雅黑" panose="020B0503020204020204" pitchFamily="34" charset="-122"/>
              </a:rPr>
              <a:t>BOM</a:t>
            </a:r>
            <a:r>
              <a:rPr lang="zh-CN" altLang="zh-CN" sz="1800" dirty="0">
                <a:solidFill>
                  <a:srgbClr val="595959"/>
                </a:solidFill>
                <a:latin typeface="微软雅黑" panose="020B0503020204020204" pitchFamily="34" charset="-122"/>
                <a:ea typeface="微软雅黑" panose="020B0503020204020204" pitchFamily="34" charset="-122"/>
              </a:rPr>
              <a:t>和</a:t>
            </a:r>
            <a:r>
              <a:rPr lang="en-US" altLang="zh-CN" sz="1800" dirty="0">
                <a:solidFill>
                  <a:srgbClr val="595959"/>
                </a:solidFill>
                <a:latin typeface="微软雅黑" panose="020B0503020204020204" pitchFamily="34" charset="-122"/>
                <a:ea typeface="微软雅黑" panose="020B0503020204020204" pitchFamily="34" charset="-122"/>
              </a:rPr>
              <a:t>JavaScript</a:t>
            </a:r>
            <a:r>
              <a:rPr lang="zh-CN" altLang="zh-CN" sz="1800" dirty="0">
                <a:solidFill>
                  <a:srgbClr val="595959"/>
                </a:solidFill>
                <a:latin typeface="微软雅黑" panose="020B0503020204020204" pitchFamily="34" charset="-122"/>
                <a:ea typeface="微软雅黑" panose="020B0503020204020204" pitchFamily="34" charset="-122"/>
              </a:rPr>
              <a:t>的使用。最后介绍了</a:t>
            </a:r>
            <a:r>
              <a:rPr lang="en-US" altLang="zh-CN" sz="1800" dirty="0">
                <a:solidFill>
                  <a:srgbClr val="1369B2"/>
                </a:solidFill>
                <a:latin typeface="微软雅黑" panose="020B0503020204020204" pitchFamily="34" charset="-122"/>
                <a:ea typeface="微软雅黑" panose="020B0503020204020204" pitchFamily="34" charset="-122"/>
              </a:rPr>
              <a:t>Bootstrap</a:t>
            </a:r>
            <a:r>
              <a:rPr lang="zh-CN" altLang="zh-CN" sz="1800" dirty="0">
                <a:solidFill>
                  <a:srgbClr val="1369B2"/>
                </a:solidFill>
                <a:latin typeface="微软雅黑" panose="020B0503020204020204" pitchFamily="34" charset="-122"/>
                <a:ea typeface="微软雅黑" panose="020B0503020204020204" pitchFamily="34" charset="-122"/>
              </a:rPr>
              <a:t>框架的基础知识</a:t>
            </a:r>
            <a:r>
              <a:rPr lang="zh-CN" altLang="zh-CN" sz="1800" dirty="0">
                <a:solidFill>
                  <a:srgbClr val="595959"/>
                </a:solidFill>
                <a:latin typeface="微软雅黑" panose="020B0503020204020204" pitchFamily="34" charset="-122"/>
                <a:ea typeface="微软雅黑" panose="020B0503020204020204" pitchFamily="34" charset="-122"/>
              </a:rPr>
              <a:t>，包括</a:t>
            </a:r>
            <a:r>
              <a:rPr lang="en-US" altLang="zh-CN" sz="1800" dirty="0">
                <a:solidFill>
                  <a:srgbClr val="595959"/>
                </a:solidFill>
                <a:latin typeface="微软雅黑" panose="020B0503020204020204" pitchFamily="34" charset="-122"/>
                <a:ea typeface="微软雅黑" panose="020B0503020204020204" pitchFamily="34" charset="-122"/>
              </a:rPr>
              <a:t>Bootstrap</a:t>
            </a:r>
            <a:r>
              <a:rPr lang="zh-CN" altLang="zh-CN" sz="1800" dirty="0">
                <a:solidFill>
                  <a:srgbClr val="595959"/>
                </a:solidFill>
                <a:latin typeface="微软雅黑" panose="020B0503020204020204" pitchFamily="34" charset="-122"/>
                <a:ea typeface="微软雅黑" panose="020B0503020204020204" pitchFamily="34" charset="-122"/>
              </a:rPr>
              <a:t>框架的简介、下载与使用以及对</a:t>
            </a:r>
            <a:r>
              <a:rPr lang="en-US" altLang="zh-CN" sz="1800" dirty="0">
                <a:solidFill>
                  <a:srgbClr val="595959"/>
                </a:solidFill>
                <a:latin typeface="微软雅黑" panose="020B0503020204020204" pitchFamily="34" charset="-122"/>
                <a:ea typeface="微软雅黑" panose="020B0503020204020204" pitchFamily="34" charset="-122"/>
              </a:rPr>
              <a:t>Bootstrap</a:t>
            </a:r>
            <a:r>
              <a:rPr lang="zh-CN" altLang="zh-CN" sz="1800" dirty="0">
                <a:solidFill>
                  <a:srgbClr val="595959"/>
                </a:solidFill>
                <a:latin typeface="微软雅黑" panose="020B0503020204020204" pitchFamily="34" charset="-122"/>
                <a:ea typeface="微软雅黑" panose="020B0503020204020204" pitchFamily="34" charset="-122"/>
              </a:rPr>
              <a:t>框架常用组件的介绍。通过本章的学习，读者可以熟悉</a:t>
            </a:r>
            <a:r>
              <a:rPr lang="en-US" altLang="zh-CN" sz="1800" dirty="0">
                <a:solidFill>
                  <a:srgbClr val="595959"/>
                </a:solidFill>
                <a:latin typeface="微软雅黑" panose="020B0503020204020204" pitchFamily="34" charset="-122"/>
                <a:ea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rPr>
              <a:t>标签的使用，掌握</a:t>
            </a:r>
            <a:r>
              <a:rPr lang="en-US" altLang="zh-CN" sz="1800" dirty="0">
                <a:solidFill>
                  <a:srgbClr val="595959"/>
                </a:solidFill>
                <a:latin typeface="微软雅黑" panose="020B0503020204020204" pitchFamily="34" charset="-122"/>
                <a:ea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rPr>
              <a:t>样式的引用方式，掌握</a:t>
            </a:r>
            <a:r>
              <a:rPr lang="en-US" altLang="zh-CN" sz="1800" dirty="0">
                <a:solidFill>
                  <a:srgbClr val="595959"/>
                </a:solidFill>
                <a:latin typeface="微软雅黑" panose="020B0503020204020204" pitchFamily="34" charset="-122"/>
                <a:ea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rPr>
              <a:t>选择器和常用属性，熟悉</a:t>
            </a:r>
            <a:r>
              <a:rPr lang="en-US" altLang="zh-CN" sz="1800" dirty="0">
                <a:solidFill>
                  <a:srgbClr val="595959"/>
                </a:solidFill>
                <a:latin typeface="微软雅黑" panose="020B0503020204020204" pitchFamily="34" charset="-122"/>
                <a:ea typeface="微软雅黑" panose="020B0503020204020204" pitchFamily="34" charset="-122"/>
              </a:rPr>
              <a:t>DOM</a:t>
            </a:r>
            <a:r>
              <a:rPr lang="zh-CN" altLang="zh-CN" sz="1800" dirty="0">
                <a:solidFill>
                  <a:srgbClr val="595959"/>
                </a:solidFill>
                <a:latin typeface="微软雅黑" panose="020B0503020204020204" pitchFamily="34" charset="-122"/>
                <a:ea typeface="微软雅黑" panose="020B0503020204020204" pitchFamily="34" charset="-122"/>
              </a:rPr>
              <a:t>与</a:t>
            </a:r>
            <a:r>
              <a:rPr lang="en-US" altLang="zh-CN" sz="1800" dirty="0">
                <a:solidFill>
                  <a:srgbClr val="595959"/>
                </a:solidFill>
                <a:latin typeface="微软雅黑" panose="020B0503020204020204" pitchFamily="34" charset="-122"/>
                <a:ea typeface="微软雅黑" panose="020B0503020204020204" pitchFamily="34" charset="-122"/>
              </a:rPr>
              <a:t>BOM</a:t>
            </a:r>
            <a:r>
              <a:rPr lang="zh-CN" altLang="zh-CN" sz="1800" dirty="0">
                <a:solidFill>
                  <a:srgbClr val="595959"/>
                </a:solidFill>
                <a:latin typeface="微软雅黑" panose="020B0503020204020204" pitchFamily="34" charset="-122"/>
                <a:ea typeface="微软雅黑" panose="020B0503020204020204" pitchFamily="34" charset="-122"/>
              </a:rPr>
              <a:t>的相关知识，掌握</a:t>
            </a:r>
            <a:r>
              <a:rPr lang="en-US" altLang="zh-CN" sz="1800" dirty="0">
                <a:solidFill>
                  <a:srgbClr val="595959"/>
                </a:solidFill>
                <a:latin typeface="微软雅黑" panose="020B0503020204020204" pitchFamily="34" charset="-122"/>
                <a:ea typeface="微软雅黑" panose="020B0503020204020204" pitchFamily="34" charset="-122"/>
              </a:rPr>
              <a:t>JavaScript</a:t>
            </a:r>
            <a:r>
              <a:rPr lang="zh-CN" altLang="zh-CN" sz="1800" dirty="0">
                <a:solidFill>
                  <a:srgbClr val="595959"/>
                </a:solidFill>
                <a:latin typeface="微软雅黑" panose="020B0503020204020204" pitchFamily="34" charset="-122"/>
                <a:ea typeface="微软雅黑" panose="020B0503020204020204" pitchFamily="34" charset="-122"/>
              </a:rPr>
              <a:t>的使用，熟悉</a:t>
            </a:r>
            <a:r>
              <a:rPr lang="en-US" altLang="zh-CN" sz="1800" dirty="0">
                <a:solidFill>
                  <a:srgbClr val="595959"/>
                </a:solidFill>
                <a:latin typeface="微软雅黑" panose="020B0503020204020204" pitchFamily="34" charset="-122"/>
                <a:ea typeface="微软雅黑" panose="020B0503020204020204" pitchFamily="34" charset="-122"/>
              </a:rPr>
              <a:t>Bootstrap</a:t>
            </a:r>
            <a:r>
              <a:rPr lang="zh-CN" altLang="zh-CN" sz="1800" dirty="0">
                <a:solidFill>
                  <a:srgbClr val="595959"/>
                </a:solidFill>
                <a:latin typeface="微软雅黑" panose="020B0503020204020204" pitchFamily="34" charset="-122"/>
                <a:ea typeface="微软雅黑" panose="020B0503020204020204" pitchFamily="34" charset="-122"/>
              </a:rPr>
              <a:t>框架的下载与使用并能掌握</a:t>
            </a:r>
            <a:r>
              <a:rPr lang="en-US" altLang="zh-CN" sz="1800" dirty="0">
                <a:solidFill>
                  <a:srgbClr val="595959"/>
                </a:solidFill>
                <a:latin typeface="微软雅黑" panose="020B0503020204020204" pitchFamily="34" charset="-122"/>
                <a:ea typeface="微软雅黑" panose="020B0503020204020204" pitchFamily="34" charset="-122"/>
              </a:rPr>
              <a:t>Bootstrap</a:t>
            </a:r>
            <a:r>
              <a:rPr lang="zh-CN" altLang="zh-CN" sz="1800" dirty="0">
                <a:solidFill>
                  <a:srgbClr val="595959"/>
                </a:solidFill>
                <a:latin typeface="微软雅黑" panose="020B0503020204020204" pitchFamily="34" charset="-122"/>
                <a:ea typeface="微软雅黑" panose="020B0503020204020204" pitchFamily="34" charset="-122"/>
              </a:rPr>
              <a:t>框架的常用组件。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a:off x="1198879" y="2397876"/>
            <a:ext cx="9842877"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9" name="TextBox 58"/>
          <p:cNvSpPr txBox="1"/>
          <p:nvPr/>
        </p:nvSpPr>
        <p:spPr>
          <a:xfrm>
            <a:off x="1508680" y="2792412"/>
            <a:ext cx="9482853" cy="1613070"/>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读者在编写</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文件时，可以使用系统自带的记事本编写，也可以使用</a:t>
            </a:r>
            <a:r>
              <a:rPr lang="en-US" altLang="zh-CN" sz="1800" dirty="0">
                <a:solidFill>
                  <a:srgbClr val="1369B2"/>
                </a:solidFill>
                <a:latin typeface="微软雅黑" panose="020B0503020204020204" pitchFamily="34" charset="-122"/>
                <a:ea typeface="微软雅黑" panose="020B0503020204020204" pitchFamily="34" charset="-122"/>
                <a:cs typeface="+mn-ea"/>
              </a:rPr>
              <a:t>EditPlus</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UltraEdit</a:t>
            </a:r>
            <a:r>
              <a:rPr lang="zh-CN" altLang="zh-CN" sz="1800" dirty="0">
                <a:solidFill>
                  <a:srgbClr val="595959"/>
                </a:solidFill>
                <a:latin typeface="微软雅黑" panose="020B0503020204020204" pitchFamily="34" charset="-122"/>
                <a:ea typeface="微软雅黑" panose="020B0503020204020204" pitchFamily="34" charset="-122"/>
                <a:cs typeface="+mn-ea"/>
              </a:rPr>
              <a:t>或</a:t>
            </a:r>
            <a:r>
              <a:rPr lang="en-US" altLang="zh-CN" sz="1800" dirty="0">
                <a:solidFill>
                  <a:srgbClr val="1369B2"/>
                </a:solidFill>
                <a:latin typeface="微软雅黑" panose="020B0503020204020204" pitchFamily="34" charset="-122"/>
                <a:ea typeface="微软雅黑" panose="020B0503020204020204" pitchFamily="34" charset="-122"/>
                <a:cs typeface="+mn-ea"/>
              </a:rPr>
              <a:t>IDEA</a:t>
            </a:r>
            <a:r>
              <a:rPr lang="zh-CN" altLang="zh-CN" sz="1800" dirty="0">
                <a:solidFill>
                  <a:srgbClr val="595959"/>
                </a:solidFill>
                <a:latin typeface="微软雅黑" panose="020B0503020204020204" pitchFamily="34" charset="-122"/>
                <a:ea typeface="微软雅黑" panose="020B0503020204020204" pitchFamily="34" charset="-122"/>
                <a:cs typeface="+mn-ea"/>
              </a:rPr>
              <a:t>等工具编写</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文件，当使用工具创建</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文件时，文件中的基本标签会被自动创建，编辑工具还会有代码颜色和代码提示功能，开发者只需根据需求完善功能代码即可，工具的使用有助于</a:t>
            </a:r>
            <a:r>
              <a:rPr lang="zh-CN" altLang="zh-CN" sz="1800" dirty="0">
                <a:solidFill>
                  <a:srgbClr val="1369B2"/>
                </a:solidFill>
                <a:latin typeface="微软雅黑" panose="020B0503020204020204" pitchFamily="34" charset="-122"/>
                <a:ea typeface="微软雅黑" panose="020B0503020204020204" pitchFamily="34" charset="-122"/>
                <a:cs typeface="+mn-ea"/>
              </a:rPr>
              <a:t>提高编码效率</a:t>
            </a:r>
            <a:r>
              <a:rPr lang="zh-CN" altLang="zh-CN" sz="1800" dirty="0">
                <a:solidFill>
                  <a:srgbClr val="595959"/>
                </a:solidFill>
                <a:latin typeface="微软雅黑" panose="020B0503020204020204" pitchFamily="34" charset="-122"/>
                <a:ea typeface="微软雅黑" panose="020B0503020204020204" pitchFamily="34" charset="-122"/>
                <a:cs typeface="+mn-ea"/>
              </a:rPr>
              <a:t>，减少出错率。</a:t>
            </a:r>
          </a:p>
        </p:txBody>
      </p:sp>
      <p:sp>
        <p:nvSpPr>
          <p:cNvPr id="60" name="矩形 93"/>
          <p:cNvSpPr/>
          <p:nvPr/>
        </p:nvSpPr>
        <p:spPr>
          <a:xfrm>
            <a:off x="1148656" y="234967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1" name="矩形 93"/>
          <p:cNvSpPr/>
          <p:nvPr/>
        </p:nvSpPr>
        <p:spPr>
          <a:xfrm rot="10800000">
            <a:off x="10751723" y="44379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Chevron 3"/>
          <p:cNvSpPr/>
          <p:nvPr>
            <p:custDataLst>
              <p:tags r:id="rId1"/>
            </p:custDataLst>
          </p:nvPr>
        </p:nvSpPr>
        <p:spPr>
          <a:xfrm>
            <a:off x="837506" y="1067346"/>
            <a:ext cx="3889548"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5" name="文本框 1"/>
          <p:cNvSpPr txBox="1"/>
          <p:nvPr/>
        </p:nvSpPr>
        <p:spPr>
          <a:xfrm>
            <a:off x="1126654" y="1229484"/>
            <a:ext cx="322075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关于编写</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en-US" sz="2000" dirty="0">
                <a:solidFill>
                  <a:srgbClr val="1369B2"/>
                </a:solidFill>
                <a:latin typeface="微软雅黑" panose="020B0503020204020204" pitchFamily="34" charset="-122"/>
                <a:ea typeface="微软雅黑" panose="020B0503020204020204" pitchFamily="34" charset="-122"/>
              </a:rPr>
              <a:t>文件的工具</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标签概述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774756"/>
            <a:ext cx="5175785" cy="6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单标签</a:t>
            </a:r>
            <a:r>
              <a:rPr lang="zh-CN" altLang="en-US" dirty="0">
                <a:solidFill>
                  <a:srgbClr val="595959"/>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双标签</a:t>
            </a:r>
            <a:r>
              <a:rPr lang="zh-CN" altLang="en-US" dirty="0">
                <a:solidFill>
                  <a:srgbClr val="595959"/>
                </a:solidFill>
                <a:latin typeface="微软雅黑" panose="020B0503020204020204" pitchFamily="34" charset="-122"/>
                <a:ea typeface="微软雅黑" panose="020B0503020204020204" pitchFamily="34" charset="-122"/>
              </a:rPr>
              <a:t>和</a:t>
            </a:r>
            <a:r>
              <a:rPr lang="zh-CN" altLang="en-US" dirty="0">
                <a:solidFill>
                  <a:srgbClr val="1369B2"/>
                </a:solidFill>
                <a:latin typeface="微软雅黑" panose="020B0503020204020204" pitchFamily="34" charset="-122"/>
                <a:ea typeface="微软雅黑" panose="020B0503020204020204" pitchFamily="34" charset="-122"/>
              </a:rPr>
              <a:t>注释标签</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01478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标签概述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9" name="TextBox 58"/>
          <p:cNvSpPr txBox="1"/>
          <p:nvPr/>
        </p:nvSpPr>
        <p:spPr>
          <a:xfrm>
            <a:off x="1341895" y="1953292"/>
            <a:ext cx="9721863" cy="868956"/>
          </a:xfrm>
          <a:prstGeom prst="rect">
            <a:avLst/>
          </a:prstGeom>
          <a:noFill/>
        </p:spPr>
        <p:txBody>
          <a:bodyPr wrap="square" lIns="0" tIns="0" rIns="0" bIns="0" rtlCol="0">
            <a:spAutoFit/>
          </a:bodyPr>
          <a:lstStyle/>
          <a:p>
            <a:pPr>
              <a:lnSpc>
                <a:spcPct val="150000"/>
              </a:lnSpc>
            </a:pP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单标签也被称为“</a:t>
            </a:r>
            <a:r>
              <a:rPr lang="zh-CN" altLang="zh-CN" sz="2000" dirty="0">
                <a:solidFill>
                  <a:srgbClr val="1369B2"/>
                </a:solidFill>
                <a:highlight>
                  <a:srgbClr val="FFFF00"/>
                </a:highlight>
                <a:latin typeface="微软雅黑" panose="020B0503020204020204" pitchFamily="34" charset="-122"/>
                <a:ea typeface="微软雅黑" panose="020B0503020204020204" pitchFamily="34" charset="-122"/>
                <a:cs typeface="+mn-ea"/>
              </a:rPr>
              <a:t>空标签</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”，是指用一个标签符号就可以完整地描述某个功能的标签。</a:t>
            </a:r>
            <a:endParaRPr lang="en-US"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单标签基本语法格式如下</a:t>
            </a:r>
            <a:r>
              <a:rPr lang="en-US"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396683"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单标签</a:t>
            </a:r>
          </a:p>
        </p:txBody>
      </p:sp>
      <p:pic>
        <p:nvPicPr>
          <p:cNvPr id="9" name="图片 8"/>
          <p:cNvPicPr>
            <a:picLocks noChangeAspect="1"/>
          </p:cNvPicPr>
          <p:nvPr/>
        </p:nvPicPr>
        <p:blipFill>
          <a:blip r:embed="rId4"/>
          <a:stretch>
            <a:fillRect/>
          </a:stretch>
        </p:blipFill>
        <p:spPr>
          <a:xfrm>
            <a:off x="1341895" y="3235975"/>
            <a:ext cx="8497727" cy="841891"/>
          </a:xfrm>
          <a:prstGeom prst="rect">
            <a:avLst/>
          </a:prstGeom>
        </p:spPr>
      </p:pic>
      <p:sp>
        <p:nvSpPr>
          <p:cNvPr id="2" name="矩形 1"/>
          <p:cNvSpPr/>
          <p:nvPr/>
        </p:nvSpPr>
        <p:spPr>
          <a:xfrm>
            <a:off x="1647747" y="3442804"/>
            <a:ext cx="1769745" cy="460375"/>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标签名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p:nvSpPr>
        <p:spPr>
          <a:xfrm>
            <a:off x="1341895" y="4517940"/>
            <a:ext cx="9721863" cy="868956"/>
          </a:xfrm>
          <a:prstGeom prst="rect">
            <a:avLst/>
          </a:prstGeom>
          <a:noFill/>
        </p:spPr>
        <p:txBody>
          <a:bodyPr wrap="square" lIns="0" tIns="0" rIns="0" bIns="0"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mn-ea"/>
              </a:rPr>
              <a:t>注意</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在标签名与“</a:t>
            </a:r>
            <a:r>
              <a:rPr lang="en-US"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”之间有一个</a:t>
            </a:r>
            <a:r>
              <a:rPr lang="zh-CN" altLang="zh-CN" sz="2000" dirty="0">
                <a:solidFill>
                  <a:srgbClr val="1369B2"/>
                </a:solidFill>
                <a:highlight>
                  <a:srgbClr val="FFFF00"/>
                </a:highlight>
                <a:latin typeface="微软雅黑" panose="020B0503020204020204" pitchFamily="34" charset="-122"/>
                <a:ea typeface="微软雅黑" panose="020B0503020204020204" pitchFamily="34" charset="-122"/>
                <a:cs typeface="+mn-ea"/>
              </a:rPr>
              <a:t>空格</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，虽然在显示效果上有无空格都一样，但是按照规范的要求，建议加上空格</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8622" y="368536"/>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90128" y="1137340"/>
            <a:ext cx="7293883" cy="688075"/>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HTML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标签的使用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90128" y="2007622"/>
            <a:ext cx="7248475" cy="685959"/>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CSS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样式的引用方式</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90128" y="2875788"/>
            <a:ext cx="7248475" cy="688077"/>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CSS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选择器的常用属性</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2590128" y="3746072"/>
            <a:ext cx="7248475" cy="685959"/>
            <a:chOff x="978872" y="4108725"/>
            <a:chExt cx="5437064" cy="514350"/>
          </a:xfrm>
        </p:grpSpPr>
        <p:sp>
          <p:nvSpPr>
            <p:cNvPr id="90" name="Pentagon 7"/>
            <p:cNvSpPr/>
            <p:nvPr/>
          </p:nvSpPr>
          <p:spPr bwMode="auto">
            <a:xfrm>
              <a:off x="978872" y="410872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DOM</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BOM</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的相关知识</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a:extLst>
              <a:ext uri="{FF2B5EF4-FFF2-40B4-BE49-F238E27FC236}">
                <a16:creationId xmlns:a16="http://schemas.microsoft.com/office/drawing/2014/main" id="{31602DDF-FE32-7FB4-81D5-17D1A2C7B314}"/>
              </a:ext>
            </a:extLst>
          </p:cNvPr>
          <p:cNvGrpSpPr/>
          <p:nvPr/>
        </p:nvGrpSpPr>
        <p:grpSpPr>
          <a:xfrm>
            <a:off x="2590128" y="4432031"/>
            <a:ext cx="7293883" cy="688075"/>
            <a:chOff x="978872" y="1800500"/>
            <a:chExt cx="5471124" cy="515937"/>
          </a:xfrm>
        </p:grpSpPr>
        <p:sp>
          <p:nvSpPr>
            <p:cNvPr id="3" name="Pentagon 3">
              <a:extLst>
                <a:ext uri="{FF2B5EF4-FFF2-40B4-BE49-F238E27FC236}">
                  <a16:creationId xmlns:a16="http://schemas.microsoft.com/office/drawing/2014/main" id="{0FFEFDB5-DB41-90D0-87BD-29CFE34C9666}"/>
                </a:ext>
              </a:extLst>
            </p:cNvPr>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JavaScript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a:extLst>
                <a:ext uri="{FF2B5EF4-FFF2-40B4-BE49-F238E27FC236}">
                  <a16:creationId xmlns:a16="http://schemas.microsoft.com/office/drawing/2014/main" id="{FEEE7238-990E-F5B2-CDAB-AAEBAA2A0B88}"/>
                </a:ext>
              </a:extLst>
            </p:cNvPr>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5" name="组合 4">
            <a:extLst>
              <a:ext uri="{FF2B5EF4-FFF2-40B4-BE49-F238E27FC236}">
                <a16:creationId xmlns:a16="http://schemas.microsoft.com/office/drawing/2014/main" id="{E64803FB-898F-5147-89B3-A19BEF8C3D3A}"/>
              </a:ext>
            </a:extLst>
          </p:cNvPr>
          <p:cNvGrpSpPr/>
          <p:nvPr/>
        </p:nvGrpSpPr>
        <p:grpSpPr>
          <a:xfrm>
            <a:off x="2590128" y="5302313"/>
            <a:ext cx="7248475" cy="685959"/>
            <a:chOff x="978872" y="2570437"/>
            <a:chExt cx="5437064" cy="514350"/>
          </a:xfrm>
        </p:grpSpPr>
        <p:sp>
          <p:nvSpPr>
            <p:cNvPr id="6" name="Pentagon 5">
              <a:extLst>
                <a:ext uri="{FF2B5EF4-FFF2-40B4-BE49-F238E27FC236}">
                  <a16:creationId xmlns:a16="http://schemas.microsoft.com/office/drawing/2014/main" id="{EE25C081-C7A1-1282-A895-96BDF7EA51FE}"/>
                </a:ext>
              </a:extLst>
            </p:cNvPr>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Bootstrap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框架的下载与使用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7" name="MH_Others_1">
              <a:extLst>
                <a:ext uri="{FF2B5EF4-FFF2-40B4-BE49-F238E27FC236}">
                  <a16:creationId xmlns:a16="http://schemas.microsoft.com/office/drawing/2014/main" id="{45A837CD-9AF2-F0F5-E2CB-39B76861C4B5}"/>
                </a:ext>
              </a:extLst>
            </p:cNvPr>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a:extLst>
              <a:ext uri="{FF2B5EF4-FFF2-40B4-BE49-F238E27FC236}">
                <a16:creationId xmlns:a16="http://schemas.microsoft.com/office/drawing/2014/main" id="{43FB0D70-CACC-AC37-1DAD-02591D6CBBB8}"/>
              </a:ext>
            </a:extLst>
          </p:cNvPr>
          <p:cNvGrpSpPr/>
          <p:nvPr/>
        </p:nvGrpSpPr>
        <p:grpSpPr>
          <a:xfrm>
            <a:off x="2590125" y="6170479"/>
            <a:ext cx="7248453" cy="688077"/>
            <a:chOff x="978872" y="3338787"/>
            <a:chExt cx="5437064" cy="515938"/>
          </a:xfrm>
        </p:grpSpPr>
        <p:sp>
          <p:nvSpPr>
            <p:cNvPr id="9" name="Pentagon 6">
              <a:extLst>
                <a:ext uri="{FF2B5EF4-FFF2-40B4-BE49-F238E27FC236}">
                  <a16:creationId xmlns:a16="http://schemas.microsoft.com/office/drawing/2014/main" id="{148F8D48-3690-4B26-47E8-5DE45A369398}"/>
                </a:ext>
              </a:extLst>
            </p:cNvPr>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BootStrap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框架的常用组件</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0" name="MH_Others_1">
              <a:extLst>
                <a:ext uri="{FF2B5EF4-FFF2-40B4-BE49-F238E27FC236}">
                  <a16:creationId xmlns:a16="http://schemas.microsoft.com/office/drawing/2014/main" id="{7EE553BD-EAE2-648D-2FAD-2CD1B3F7F3AF}"/>
                </a:ext>
              </a:extLst>
            </p:cNvPr>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标签概述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9" name="TextBox 58"/>
          <p:cNvSpPr txBox="1"/>
          <p:nvPr/>
        </p:nvSpPr>
        <p:spPr>
          <a:xfrm>
            <a:off x="1341895" y="2229422"/>
            <a:ext cx="9408785" cy="715068"/>
          </a:xfrm>
          <a:prstGeom prst="rect">
            <a:avLst/>
          </a:prstGeom>
          <a:noFill/>
        </p:spPr>
        <p:txBody>
          <a:bodyPr wrap="square" lIns="0" tIns="0" rIns="0" bIns="0" rtlCol="0">
            <a:spAutoFit/>
          </a:bodyPr>
          <a:lstStyle/>
          <a:p>
            <a:r>
              <a:rPr lang="zh-CN" altLang="zh-CN" sz="2000" dirty="0">
                <a:solidFill>
                  <a:srgbClr val="595959"/>
                </a:solidFill>
                <a:latin typeface="微软雅黑" panose="020B0503020204020204" pitchFamily="34" charset="-122"/>
                <a:ea typeface="微软雅黑" panose="020B0503020204020204" pitchFamily="34" charset="-122"/>
                <a:cs typeface="+mn-ea"/>
              </a:rPr>
              <a:t>双标签也称</a:t>
            </a:r>
            <a:r>
              <a:rPr lang="zh-CN" altLang="zh-CN" sz="2000" dirty="0">
                <a:solidFill>
                  <a:srgbClr val="1369B2"/>
                </a:solidFill>
                <a:highlight>
                  <a:srgbClr val="FFFF00"/>
                </a:highlight>
                <a:latin typeface="微软雅黑" panose="020B0503020204020204" pitchFamily="34" charset="-122"/>
                <a:ea typeface="微软雅黑" panose="020B0503020204020204" pitchFamily="34" charset="-122"/>
                <a:cs typeface="+mn-ea"/>
              </a:rPr>
              <a:t>体标签</a:t>
            </a:r>
            <a:r>
              <a:rPr lang="zh-CN" altLang="zh-CN" sz="2000" dirty="0">
                <a:solidFill>
                  <a:srgbClr val="595959"/>
                </a:solidFill>
                <a:latin typeface="微软雅黑" panose="020B0503020204020204" pitchFamily="34" charset="-122"/>
                <a:ea typeface="微软雅黑" panose="020B0503020204020204" pitchFamily="34" charset="-122"/>
                <a:cs typeface="+mn-ea"/>
              </a:rPr>
              <a:t>，是指由</a:t>
            </a:r>
            <a:r>
              <a:rPr lang="zh-CN" altLang="zh-CN" sz="2000" dirty="0">
                <a:solidFill>
                  <a:srgbClr val="1369B2"/>
                </a:solidFill>
                <a:latin typeface="微软雅黑" panose="020B0503020204020204" pitchFamily="34" charset="-122"/>
                <a:ea typeface="微软雅黑" panose="020B0503020204020204" pitchFamily="34" charset="-122"/>
                <a:cs typeface="+mn-ea"/>
              </a:rPr>
              <a:t>开始</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结束</a:t>
            </a:r>
            <a:r>
              <a:rPr lang="zh-CN" altLang="zh-CN" sz="2000" dirty="0">
                <a:solidFill>
                  <a:srgbClr val="595959"/>
                </a:solidFill>
                <a:latin typeface="微软雅黑" panose="020B0503020204020204" pitchFamily="34" charset="-122"/>
                <a:ea typeface="微软雅黑" panose="020B0503020204020204" pitchFamily="34" charset="-122"/>
                <a:cs typeface="+mn-ea"/>
              </a:rPr>
              <a:t>两个标签符组成的标签。</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双标签基本语法格式如下：</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396683"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双标签</a:t>
            </a:r>
          </a:p>
        </p:txBody>
      </p:sp>
      <p:pic>
        <p:nvPicPr>
          <p:cNvPr id="9" name="图片 8"/>
          <p:cNvPicPr>
            <a:picLocks noChangeAspect="1"/>
          </p:cNvPicPr>
          <p:nvPr/>
        </p:nvPicPr>
        <p:blipFill>
          <a:blip r:embed="rId4"/>
          <a:stretch>
            <a:fillRect/>
          </a:stretch>
        </p:blipFill>
        <p:spPr>
          <a:xfrm>
            <a:off x="1341895" y="3235975"/>
            <a:ext cx="8497727" cy="841891"/>
          </a:xfrm>
          <a:prstGeom prst="rect">
            <a:avLst/>
          </a:prstGeom>
        </p:spPr>
      </p:pic>
      <p:sp>
        <p:nvSpPr>
          <p:cNvPr id="2" name="矩形 1"/>
          <p:cNvSpPr/>
          <p:nvPr/>
        </p:nvSpPr>
        <p:spPr>
          <a:xfrm>
            <a:off x="1647747" y="3442804"/>
            <a:ext cx="3655695" cy="460375"/>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标签名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内容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标签名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标签概述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9" name="TextBox 58"/>
          <p:cNvSpPr txBox="1"/>
          <p:nvPr/>
        </p:nvSpPr>
        <p:spPr>
          <a:xfrm>
            <a:off x="1341895" y="1912474"/>
            <a:ext cx="9293991" cy="1692771"/>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中还有一种特殊的标签——</a:t>
            </a:r>
            <a:r>
              <a:rPr lang="zh-CN" altLang="zh-CN" sz="2000" dirty="0">
                <a:solidFill>
                  <a:srgbClr val="1369B2"/>
                </a:solidFill>
                <a:highlight>
                  <a:srgbClr val="FFFF00"/>
                </a:highlight>
                <a:latin typeface="微软雅黑" panose="020B0503020204020204" pitchFamily="34" charset="-122"/>
                <a:ea typeface="微软雅黑" panose="020B0503020204020204" pitchFamily="34" charset="-122"/>
                <a:cs typeface="+mn-ea"/>
              </a:rPr>
              <a:t>注释标签</a:t>
            </a:r>
            <a:r>
              <a:rPr lang="zh-CN" altLang="zh-CN" sz="2000" dirty="0">
                <a:solidFill>
                  <a:srgbClr val="595959"/>
                </a:solidFill>
                <a:latin typeface="微软雅黑" panose="020B0503020204020204" pitchFamily="34" charset="-122"/>
                <a:ea typeface="微软雅黑" panose="020B0503020204020204" pitchFamily="34" charset="-122"/>
                <a:cs typeface="+mn-ea"/>
              </a:rPr>
              <a:t>，如果需要在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文档中添加一些便于阅读和理解，但又不需要显示在页面中的注释文字，就需要使用注释标签。</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注释标签的基本语法格式如下：</a:t>
            </a:r>
          </a:p>
          <a:p>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396683" y="1200348"/>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注释标签</a:t>
            </a:r>
          </a:p>
        </p:txBody>
      </p:sp>
      <p:pic>
        <p:nvPicPr>
          <p:cNvPr id="9" name="图片 8"/>
          <p:cNvPicPr>
            <a:picLocks noChangeAspect="1"/>
          </p:cNvPicPr>
          <p:nvPr/>
        </p:nvPicPr>
        <p:blipFill>
          <a:blip r:embed="rId4"/>
          <a:stretch>
            <a:fillRect/>
          </a:stretch>
        </p:blipFill>
        <p:spPr>
          <a:xfrm>
            <a:off x="1341895" y="3524007"/>
            <a:ext cx="8497727" cy="841891"/>
          </a:xfrm>
          <a:prstGeom prst="rect">
            <a:avLst/>
          </a:prstGeom>
        </p:spPr>
      </p:pic>
      <p:sp>
        <p:nvSpPr>
          <p:cNvPr id="2" name="矩形 1"/>
          <p:cNvSpPr/>
          <p:nvPr/>
        </p:nvSpPr>
        <p:spPr>
          <a:xfrm>
            <a:off x="1647747" y="3730836"/>
            <a:ext cx="2477770" cy="460375"/>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注释语句</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p:nvSpPr>
        <p:spPr>
          <a:xfrm>
            <a:off x="1341894" y="4744638"/>
            <a:ext cx="9293991" cy="868956"/>
          </a:xfrm>
          <a:prstGeom prst="rect">
            <a:avLst/>
          </a:prstGeom>
          <a:noFill/>
        </p:spPr>
        <p:txBody>
          <a:bodyPr wrap="square" lIns="0" tIns="0" rIns="0" bIns="0"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mn-ea"/>
              </a:rPr>
              <a:t>注意</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rPr>
              <a:t>注释内容不会显示在浏览器窗口中，但是作为</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文档内容的一部分，</a:t>
            </a:r>
            <a:r>
              <a:rPr lang="zh-CN" altLang="zh-CN" sz="2000" dirty="0">
                <a:solidFill>
                  <a:srgbClr val="1369B2"/>
                </a:solidFill>
                <a:latin typeface="微软雅黑" panose="020B0503020204020204" pitchFamily="34" charset="-122"/>
                <a:ea typeface="微软雅黑" panose="020B0503020204020204" pitchFamily="34" charset="-122"/>
                <a:cs typeface="+mn-ea"/>
              </a:rPr>
              <a:t>注释标签</a:t>
            </a:r>
            <a:r>
              <a:rPr lang="zh-CN" altLang="zh-CN" sz="2000" dirty="0">
                <a:solidFill>
                  <a:srgbClr val="595959"/>
                </a:solidFill>
                <a:latin typeface="微软雅黑" panose="020B0503020204020204" pitchFamily="34" charset="-122"/>
                <a:ea typeface="微软雅黑" panose="020B0503020204020204" pitchFamily="34" charset="-122"/>
                <a:cs typeface="+mn-ea"/>
              </a:rPr>
              <a:t>可以被下载到用户的计算机上，或者用户查看源代码时也可以看到</a:t>
            </a:r>
            <a:r>
              <a:rPr lang="zh-CN" altLang="zh-CN" sz="2000" dirty="0">
                <a:solidFill>
                  <a:srgbClr val="1369B2"/>
                </a:solidFill>
                <a:latin typeface="微软雅黑" panose="020B0503020204020204" pitchFamily="34" charset="-122"/>
                <a:ea typeface="微软雅黑" panose="020B0503020204020204" pitchFamily="34" charset="-122"/>
                <a:cs typeface="+mn-ea"/>
              </a:rPr>
              <a:t>注释标签</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878" y="966595"/>
            <a:ext cx="1016001" cy="1016001"/>
          </a:xfrm>
          <a:prstGeom prst="rect">
            <a:avLst/>
          </a:prstGeom>
        </p:spPr>
      </p:pic>
      <p:sp>
        <p:nvSpPr>
          <p:cNvPr id="11" name="矩形 10"/>
          <p:cNvSpPr/>
          <p:nvPr/>
        </p:nvSpPr>
        <p:spPr>
          <a:xfrm>
            <a:off x="1990750" y="1176572"/>
            <a:ext cx="267405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25"/>
          <p:cNvSpPr txBox="1"/>
          <p:nvPr/>
        </p:nvSpPr>
        <p:spPr>
          <a:xfrm>
            <a:off x="2102016" y="1335041"/>
            <a:ext cx="2294256" cy="400110"/>
          </a:xfrm>
          <a:prstGeom prst="rect">
            <a:avLst/>
          </a:prstGeom>
          <a:noFill/>
        </p:spPr>
        <p:txBody>
          <a:bodyPr wrap="square" rtlCol="0">
            <a:spAutoFit/>
          </a:bodyPr>
          <a:lstStyle/>
          <a:p>
            <a:pPr algn="dist"/>
            <a:r>
              <a:rPr lang="zh-CN" altLang="en-US" sz="20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为什么要有单标签？</a:t>
            </a:r>
          </a:p>
        </p:txBody>
      </p:sp>
      <p:sp>
        <p:nvSpPr>
          <p:cNvPr id="13" name="矩形 12"/>
          <p:cNvSpPr/>
          <p:nvPr/>
        </p:nvSpPr>
        <p:spPr>
          <a:xfrm>
            <a:off x="4769409"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矩形 13"/>
          <p:cNvSpPr/>
          <p:nvPr/>
        </p:nvSpPr>
        <p:spPr>
          <a:xfrm>
            <a:off x="4957138"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圆角矩形 14"/>
          <p:cNvSpPr/>
          <p:nvPr/>
        </p:nvSpPr>
        <p:spPr>
          <a:xfrm>
            <a:off x="1198880" y="2409092"/>
            <a:ext cx="9794240" cy="31154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TextBox 15"/>
          <p:cNvSpPr txBox="1"/>
          <p:nvPr/>
        </p:nvSpPr>
        <p:spPr>
          <a:xfrm>
            <a:off x="1378135" y="2609011"/>
            <a:ext cx="9560023" cy="2715615"/>
          </a:xfrm>
          <a:prstGeom prst="rect">
            <a:avLst/>
          </a:prstGeom>
          <a:noFill/>
        </p:spPr>
        <p:txBody>
          <a:bodyPr wrap="square" lIns="0" tIns="0" rIns="0" bIns="0"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标签的作用原理是</a:t>
            </a:r>
            <a:r>
              <a:rPr lang="zh-CN" altLang="zh-CN" sz="2000" dirty="0">
                <a:solidFill>
                  <a:srgbClr val="1369B2"/>
                </a:solidFill>
                <a:latin typeface="微软雅黑" panose="020B0503020204020204" pitchFamily="34" charset="-122"/>
                <a:ea typeface="微软雅黑" panose="020B0503020204020204" pitchFamily="34" charset="-122"/>
                <a:cs typeface="+mn-ea"/>
              </a:rPr>
              <a:t>选择网页内容进行描述</a:t>
            </a:r>
            <a:r>
              <a:rPr lang="zh-CN" altLang="zh-CN" sz="2000" dirty="0">
                <a:solidFill>
                  <a:srgbClr val="595959"/>
                </a:solidFill>
                <a:latin typeface="微软雅黑" panose="020B0503020204020204" pitchFamily="34" charset="-122"/>
                <a:ea typeface="微软雅黑" panose="020B0503020204020204" pitchFamily="34" charset="-122"/>
                <a:cs typeface="+mn-ea"/>
              </a:rPr>
              <a:t>，也就是说需要描述谁，就选择谁，所以才会有双标签的出现，双标签有开始和结束标签。而单标签本身就可以</a:t>
            </a:r>
            <a:r>
              <a:rPr lang="zh-CN" altLang="zh-CN" sz="2000" dirty="0">
                <a:solidFill>
                  <a:srgbClr val="1369B2"/>
                </a:solidFill>
                <a:latin typeface="微软雅黑" panose="020B0503020204020204" pitchFamily="34" charset="-122"/>
                <a:ea typeface="微软雅黑" panose="020B0503020204020204" pitchFamily="34" charset="-122"/>
                <a:cs typeface="+mn-ea"/>
              </a:rPr>
              <a:t>描述一个功能</a:t>
            </a:r>
            <a:r>
              <a:rPr lang="zh-CN" altLang="zh-CN" sz="2000" dirty="0">
                <a:solidFill>
                  <a:srgbClr val="595959"/>
                </a:solidFill>
                <a:latin typeface="微软雅黑" panose="020B0503020204020204" pitchFamily="34" charset="-122"/>
                <a:ea typeface="微软雅黑" panose="020B0503020204020204" pitchFamily="34" charset="-122"/>
                <a:cs typeface="+mn-ea"/>
              </a:rPr>
              <a:t>，不需要选择谁，例如水平线标签</a:t>
            </a:r>
            <a:r>
              <a:rPr lang="en-US" altLang="zh-CN" sz="2000" dirty="0">
                <a:solidFill>
                  <a:srgbClr val="595959"/>
                </a:solidFill>
                <a:latin typeface="微软雅黑" panose="020B0503020204020204" pitchFamily="34" charset="-122"/>
                <a:ea typeface="微软雅黑" panose="020B0503020204020204" pitchFamily="34" charset="-122"/>
                <a:cs typeface="+mn-ea"/>
              </a:rPr>
              <a:t>&lt;hr /&gt;,</a:t>
            </a:r>
            <a:r>
              <a:rPr lang="zh-CN" altLang="zh-CN" sz="2000" dirty="0">
                <a:solidFill>
                  <a:srgbClr val="595959"/>
                </a:solidFill>
                <a:latin typeface="微软雅黑" panose="020B0503020204020204" pitchFamily="34" charset="-122"/>
                <a:ea typeface="微软雅黑" panose="020B0503020204020204" pitchFamily="34" charset="-122"/>
                <a:cs typeface="+mn-ea"/>
              </a:rPr>
              <a:t>按照双标签的语法，它应该写成“</a:t>
            </a:r>
            <a:r>
              <a:rPr lang="en-US" altLang="zh-CN" sz="2000" dirty="0">
                <a:solidFill>
                  <a:srgbClr val="595959"/>
                </a:solidFill>
                <a:latin typeface="微软雅黑" panose="020B0503020204020204" pitchFamily="34" charset="-122"/>
                <a:ea typeface="微软雅黑" panose="020B0503020204020204" pitchFamily="34" charset="-122"/>
                <a:cs typeface="+mn-ea"/>
              </a:rPr>
              <a:t>&lt;hr&gt;&lt;/hr&gt;</a:t>
            </a:r>
            <a:r>
              <a:rPr lang="zh-CN" altLang="zh-CN" sz="2000" dirty="0">
                <a:solidFill>
                  <a:srgbClr val="595959"/>
                </a:solidFill>
                <a:latin typeface="微软雅黑" panose="020B0503020204020204" pitchFamily="34" charset="-122"/>
                <a:ea typeface="微软雅黑" panose="020B0503020204020204" pitchFamily="34" charset="-122"/>
                <a:cs typeface="+mn-ea"/>
              </a:rPr>
              <a:t>”，但是水平线标签不需要选择谁，它本身就代表一条水平线，此时写成双标签就显得有点多余，但是又不能没有结束符号，所以单标签的语法格式就是在标签名称后面加一个关闭符，即为</a:t>
            </a:r>
            <a:r>
              <a:rPr lang="en-US" altLang="zh-CN" sz="2000" dirty="0">
                <a:solidFill>
                  <a:srgbClr val="595959"/>
                </a:solidFill>
                <a:latin typeface="微软雅黑" panose="020B0503020204020204" pitchFamily="34" charset="-122"/>
                <a:ea typeface="微软雅黑" panose="020B0503020204020204" pitchFamily="34" charset="-122"/>
                <a:cs typeface="+mn-ea"/>
              </a:rPr>
              <a:t>&lt;</a:t>
            </a:r>
            <a:r>
              <a:rPr lang="zh-CN" altLang="zh-CN" sz="2000" dirty="0">
                <a:solidFill>
                  <a:srgbClr val="595959"/>
                </a:solidFill>
                <a:latin typeface="微软雅黑" panose="020B0503020204020204" pitchFamily="34" charset="-122"/>
                <a:ea typeface="微软雅黑" panose="020B0503020204020204" pitchFamily="34" charset="-122"/>
                <a:cs typeface="+mn-ea"/>
              </a:rPr>
              <a:t>标签名 </a:t>
            </a:r>
            <a:r>
              <a:rPr lang="en-US" altLang="zh-CN" sz="2000" dirty="0">
                <a:solidFill>
                  <a:srgbClr val="595959"/>
                </a:solidFill>
                <a:latin typeface="微软雅黑" panose="020B0503020204020204" pitchFamily="34" charset="-122"/>
                <a:ea typeface="微软雅黑" panose="020B0503020204020204" pitchFamily="34" charset="-122"/>
                <a:cs typeface="+mn-ea"/>
              </a:rPr>
              <a:t>/&gt;</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17" name="矩形 93"/>
          <p:cNvSpPr/>
          <p:nvPr/>
        </p:nvSpPr>
        <p:spPr>
          <a:xfrm>
            <a:off x="1148656" y="234967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708679" y="525732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常用的</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HTML</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标签</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23143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段落、行内和换行标签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11370" y="3501802"/>
            <a:ext cx="5175785"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en-US" dirty="0">
                <a:solidFill>
                  <a:srgbClr val="595959"/>
                </a:solidFill>
                <a:latin typeface="微软雅黑" panose="020B0503020204020204" pitchFamily="34" charset="-122"/>
                <a:ea typeface="微软雅黑" panose="020B0503020204020204" pitchFamily="34" charset="-122"/>
              </a:rPr>
              <a:t>的段落、行内和换行标签</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375126" y="3741832"/>
            <a:ext cx="405130" cy="405130"/>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段落、行内和换行标签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文件夹中新建</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htmlDemo02.html</a:t>
            </a:r>
          </a:p>
        </p:txBody>
      </p:sp>
      <p:sp>
        <p:nvSpPr>
          <p:cNvPr id="12" name="TextBox 2"/>
          <p:cNvSpPr txBox="1">
            <a:spLocks noChangeArrowheads="1"/>
          </p:cNvSpPr>
          <p:nvPr/>
        </p:nvSpPr>
        <p:spPr bwMode="auto">
          <a:xfrm>
            <a:off x="3834371" y="2027237"/>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1-2</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htmDemo02.html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2566814" y="2781723"/>
            <a:ext cx="6264696" cy="23042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&lt;p&gt;</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使用</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HTML</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制作网页时，</a:t>
            </a: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&lt;span&gt;</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通过</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br</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标签</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&lt;/span&gt;</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可以实现</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&lt;br /&gt;</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换行效果</a:t>
            </a: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段落、行内和换行标签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htmlDemo02.html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5" name="矩形 14"/>
          <p:cNvSpPr/>
          <p:nvPr/>
        </p:nvSpPr>
        <p:spPr>
          <a:xfrm>
            <a:off x="2526030" y="4988560"/>
            <a:ext cx="2513330" cy="56705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&lt;body&gt;</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标签中的内容</a:t>
            </a:r>
          </a:p>
        </p:txBody>
      </p:sp>
      <p:pic>
        <p:nvPicPr>
          <p:cNvPr id="3" name="图片 2"/>
          <p:cNvPicPr>
            <a:picLocks noChangeAspect="1"/>
          </p:cNvPicPr>
          <p:nvPr/>
        </p:nvPicPr>
        <p:blipFill>
          <a:blip r:embed="rId4"/>
          <a:stretch>
            <a:fillRect/>
          </a:stretch>
        </p:blipFill>
        <p:spPr>
          <a:xfrm>
            <a:off x="1374140" y="2510155"/>
            <a:ext cx="8907284" cy="2268000"/>
          </a:xfrm>
          <a:prstGeom prst="rect">
            <a:avLst/>
          </a:prstGeom>
        </p:spPr>
      </p:pic>
      <p:sp>
        <p:nvSpPr>
          <p:cNvPr id="13" name="矩形 12"/>
          <p:cNvSpPr/>
          <p:nvPr/>
        </p:nvSpPr>
        <p:spPr>
          <a:xfrm>
            <a:off x="1374022" y="3692525"/>
            <a:ext cx="5256584"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5"/>
          <p:cNvCxnSpPr/>
          <p:nvPr/>
        </p:nvCxnSpPr>
        <p:spPr>
          <a:xfrm>
            <a:off x="3606270" y="4340597"/>
            <a:ext cx="0"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文本样式标签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774756"/>
            <a:ext cx="5175785" cy="6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文本样式标签</a:t>
            </a:r>
          </a:p>
        </p:txBody>
      </p:sp>
      <p:grpSp>
        <p:nvGrpSpPr>
          <p:cNvPr id="11" name="组合 10"/>
          <p:cNvGrpSpPr/>
          <p:nvPr/>
        </p:nvGrpSpPr>
        <p:grpSpPr>
          <a:xfrm>
            <a:off x="5379720" y="301478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文本样式标签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9" name="TextBox 58"/>
          <p:cNvSpPr txBox="1"/>
          <p:nvPr/>
        </p:nvSpPr>
        <p:spPr>
          <a:xfrm>
            <a:off x="1414294" y="1636077"/>
            <a:ext cx="9361824" cy="1330621"/>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中，使用</a:t>
            </a:r>
            <a:r>
              <a:rPr lang="en-US"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&lt;font&gt;</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标签控制网页中文本的样式，如字体</a:t>
            </a:r>
            <a:r>
              <a:rPr lang="en-US"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face</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、字号</a:t>
            </a:r>
            <a:r>
              <a:rPr lang="en-US"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size</a:t>
            </a:r>
            <a:r>
              <a:rPr lang="zh-CN"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和颜色</a:t>
            </a:r>
            <a:r>
              <a:rPr lang="en-US" altLang="zh-CN" sz="2000" dirty="0">
                <a:solidFill>
                  <a:srgbClr val="595959"/>
                </a:solidFill>
                <a:highlight>
                  <a:srgbClr val="FFFF00"/>
                </a:highlight>
                <a:latin typeface="微软雅黑" panose="020B0503020204020204" pitchFamily="34" charset="-122"/>
                <a:ea typeface="微软雅黑" panose="020B0503020204020204" pitchFamily="34" charset="-122"/>
                <a:cs typeface="+mn-ea"/>
              </a:rPr>
              <a:t>color</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&lt;font&gt;</a:t>
            </a:r>
            <a:r>
              <a:rPr lang="zh-CN" altLang="zh-CN" sz="2000" dirty="0">
                <a:solidFill>
                  <a:srgbClr val="595959"/>
                </a:solidFill>
                <a:latin typeface="微软雅黑" panose="020B0503020204020204" pitchFamily="34" charset="-122"/>
                <a:ea typeface="微软雅黑" panose="020B0503020204020204" pitchFamily="34" charset="-122"/>
                <a:cs typeface="+mn-ea"/>
              </a:rPr>
              <a:t>标签的基本语法格式如下：</a:t>
            </a:r>
          </a:p>
        </p:txBody>
      </p:sp>
      <p:pic>
        <p:nvPicPr>
          <p:cNvPr id="9" name="图片 8"/>
          <p:cNvPicPr>
            <a:picLocks noChangeAspect="1"/>
          </p:cNvPicPr>
          <p:nvPr/>
        </p:nvPicPr>
        <p:blipFill>
          <a:blip r:embed="rId3"/>
          <a:stretch>
            <a:fillRect/>
          </a:stretch>
        </p:blipFill>
        <p:spPr>
          <a:xfrm>
            <a:off x="1341894" y="3235975"/>
            <a:ext cx="8497727" cy="841891"/>
          </a:xfrm>
          <a:prstGeom prst="rect">
            <a:avLst/>
          </a:prstGeom>
        </p:spPr>
      </p:pic>
      <p:sp>
        <p:nvSpPr>
          <p:cNvPr id="2" name="矩形 1"/>
          <p:cNvSpPr/>
          <p:nvPr/>
        </p:nvSpPr>
        <p:spPr>
          <a:xfrm>
            <a:off x="1647746" y="3442804"/>
            <a:ext cx="4817110"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&lt;font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文本内容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&lt;/font&gt;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文本样式标签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6980" y="1167929"/>
            <a:ext cx="7937288" cy="461665"/>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文件夹中新建</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a:t>
            </a:r>
            <a:r>
              <a:rPr lang="en-US" altLang="zh-CN" sz="1800" dirty="0">
                <a:solidFill>
                  <a:srgbClr val="595959"/>
                </a:solidFill>
                <a:latin typeface="微软雅黑" panose="020B0503020204020204" pitchFamily="34" charset="-122"/>
                <a:ea typeface="微软雅黑" panose="020B0503020204020204" pitchFamily="34" charset="-122"/>
                <a:cs typeface="+mn-ea"/>
              </a:rPr>
              <a:t>htmlDemo03.html</a:t>
            </a:r>
          </a:p>
        </p:txBody>
      </p:sp>
      <p:sp>
        <p:nvSpPr>
          <p:cNvPr id="12" name="TextBox 2"/>
          <p:cNvSpPr txBox="1">
            <a:spLocks noChangeArrowheads="1"/>
          </p:cNvSpPr>
          <p:nvPr/>
        </p:nvSpPr>
        <p:spPr bwMode="auto">
          <a:xfrm>
            <a:off x="3834371" y="1935245"/>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1-3</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htmDemo03.html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2915829" y="2794894"/>
            <a:ext cx="6275721" cy="22322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我是默认样式的文本</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&lt;br /&gt;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&lt;font face="</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微软雅黑</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size="7" color="green"&gt;&lt;br /&gt;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我是</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7</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号绿色文本，我的字体是微软雅黑哦</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&lt;/font&gt;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2061642"/>
            <a:ext cx="10151132"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在学习</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开发之前，读者首先需要了解一些</a:t>
            </a:r>
            <a:r>
              <a:rPr lang="zh-CN" altLang="zh-CN" sz="2000" dirty="0">
                <a:solidFill>
                  <a:srgbClr val="1369B2"/>
                </a:solidFill>
                <a:latin typeface="微软雅黑" panose="020B0503020204020204" pitchFamily="34" charset="-122"/>
                <a:ea typeface="微软雅黑" panose="020B0503020204020204" pitchFamily="34" charset="-122"/>
              </a:rPr>
              <a:t>网页开发</a:t>
            </a:r>
            <a:r>
              <a:rPr lang="zh-CN" altLang="zh-CN" sz="2000" dirty="0">
                <a:solidFill>
                  <a:srgbClr val="595959"/>
                </a:solidFill>
                <a:latin typeface="微软雅黑" panose="020B0503020204020204" pitchFamily="34" charset="-122"/>
                <a:ea typeface="微软雅黑" panose="020B0503020204020204" pitchFamily="34" charset="-122"/>
              </a:rPr>
              <a:t>的基础知识。说到网页，其实大家并不陌生，我们上网查询信息时就是在浏览网页。</a:t>
            </a:r>
            <a:r>
              <a:rPr lang="zh-CN" altLang="zh-CN" sz="2000" dirty="0">
                <a:solidFill>
                  <a:srgbClr val="1369B2"/>
                </a:solidFill>
                <a:latin typeface="微软雅黑" panose="020B0503020204020204" pitchFamily="34" charset="-122"/>
                <a:ea typeface="微软雅黑" panose="020B0503020204020204" pitchFamily="34" charset="-122"/>
              </a:rPr>
              <a:t>网页</a:t>
            </a:r>
            <a:r>
              <a:rPr lang="zh-CN" altLang="zh-CN" sz="2000" dirty="0">
                <a:solidFill>
                  <a:srgbClr val="595959"/>
                </a:solidFill>
                <a:latin typeface="微软雅黑" panose="020B0503020204020204" pitchFamily="34" charset="-122"/>
                <a:ea typeface="微软雅黑" panose="020B0503020204020204" pitchFamily="34" charset="-122"/>
              </a:rPr>
              <a:t>可以看作是承载各种网站应用和信息的容器，网站的所有可视化内容都会通过网页展示给用户。本章将围绕</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以及</a:t>
            </a:r>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对网页开发基础知识进行讲解。</a:t>
            </a:r>
          </a:p>
          <a:p>
            <a:pPr algn="just">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文本样式标签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htmlDemo03.html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098" name="图片 32"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742" y="2674692"/>
            <a:ext cx="5902721" cy="291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972899" y="4246390"/>
            <a:ext cx="5535422"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5"/>
          <p:cNvCxnSpPr/>
          <p:nvPr/>
        </p:nvCxnSpPr>
        <p:spPr>
          <a:xfrm flipV="1">
            <a:off x="7509784" y="4855963"/>
            <a:ext cx="891141"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400925" y="4538922"/>
            <a:ext cx="3094881" cy="56706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&lt;font&gt;</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标签改变文本格式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表格标签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565698"/>
            <a:ext cx="5175785"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表格标签</a:t>
            </a:r>
            <a:r>
              <a:rPr lang="zh-CN" altLang="en-US" dirty="0">
                <a:solidFill>
                  <a:srgbClr val="595959"/>
                </a:solidFill>
                <a:latin typeface="微软雅黑" panose="020B0503020204020204" pitchFamily="34" charset="-122"/>
                <a:ea typeface="微软雅黑" panose="020B0503020204020204" pitchFamily="34" charset="-122"/>
              </a:rPr>
              <a:t>，学会使用</a:t>
            </a:r>
            <a:r>
              <a:rPr lang="en-US" altLang="zh-CN" dirty="0">
                <a:solidFill>
                  <a:srgbClr val="595959"/>
                </a:solidFill>
                <a:latin typeface="微软雅黑" panose="020B0503020204020204" pitchFamily="34" charset="-122"/>
                <a:ea typeface="微软雅黑" panose="020B0503020204020204" pitchFamily="34" charset="-122"/>
              </a:rPr>
              <a:t>border</a:t>
            </a:r>
            <a:r>
              <a:rPr lang="zh-CN" altLang="en-US" dirty="0">
                <a:solidFill>
                  <a:srgbClr val="595959"/>
                </a:solidFill>
                <a:latin typeface="微软雅黑" panose="020B0503020204020204" pitchFamily="34" charset="-122"/>
                <a:ea typeface="微软雅黑" panose="020B0503020204020204" pitchFamily="34" charset="-122"/>
              </a:rPr>
              <a:t>属性改变表格的边框</a:t>
            </a:r>
          </a:p>
        </p:txBody>
      </p:sp>
      <p:grpSp>
        <p:nvGrpSpPr>
          <p:cNvPr id="11" name="组合 10"/>
          <p:cNvGrpSpPr/>
          <p:nvPr/>
        </p:nvGrpSpPr>
        <p:grpSpPr>
          <a:xfrm>
            <a:off x="5379720" y="295265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表格标签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9" name="TextBox 58"/>
          <p:cNvSpPr txBox="1"/>
          <p:nvPr/>
        </p:nvSpPr>
        <p:spPr>
          <a:xfrm>
            <a:off x="1198662" y="1077509"/>
            <a:ext cx="9793088" cy="868956"/>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网页中要想创建表格，需要使用相关的表格标签才能创建表格。</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网页中创建表格的基本语法格式如下所示：</a:t>
            </a:r>
          </a:p>
        </p:txBody>
      </p:sp>
      <p:pic>
        <p:nvPicPr>
          <p:cNvPr id="9" name="图片 8"/>
          <p:cNvPicPr>
            <a:picLocks noChangeAspect="1"/>
          </p:cNvPicPr>
          <p:nvPr/>
        </p:nvPicPr>
        <p:blipFill>
          <a:blip r:embed="rId3"/>
          <a:stretch>
            <a:fillRect/>
          </a:stretch>
        </p:blipFill>
        <p:spPr>
          <a:xfrm>
            <a:off x="3142879" y="2349674"/>
            <a:ext cx="5472607" cy="2066027"/>
          </a:xfrm>
          <a:prstGeom prst="rect">
            <a:avLst/>
          </a:prstGeom>
        </p:spPr>
      </p:pic>
      <p:sp>
        <p:nvSpPr>
          <p:cNvPr id="2" name="矩形 1"/>
          <p:cNvSpPr/>
          <p:nvPr/>
        </p:nvSpPr>
        <p:spPr>
          <a:xfrm>
            <a:off x="3447947" y="2556503"/>
            <a:ext cx="4079875" cy="1630045"/>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&lt;table&gt;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&lt;td&gt;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单元格内的文字</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&lt;/table&gt;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TextBox 5"/>
          <p:cNvSpPr txBox="1"/>
          <p:nvPr/>
        </p:nvSpPr>
        <p:spPr>
          <a:xfrm>
            <a:off x="1198662" y="4720129"/>
            <a:ext cx="10081120" cy="1197572"/>
          </a:xfrm>
          <a:prstGeom prst="rect">
            <a:avLst/>
          </a:prstGeom>
          <a:noFill/>
        </p:spPr>
        <p:txBody>
          <a:bodyPr wrap="square" lIns="0" tIns="0" rIns="0" bIns="0" rtlCol="0">
            <a:spAutoFit/>
          </a:bodyPr>
          <a:lstStyle/>
          <a:p>
            <a:pPr>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cs typeface="+mn-ea"/>
              </a:rPr>
              <a:t>注意</a:t>
            </a:r>
            <a:r>
              <a:rPr lang="zh-CN" altLang="en-US"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&lt;table&gt;</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&lt;tr&gt;</a:t>
            </a:r>
            <a:r>
              <a:rPr lang="zh-CN" altLang="en-US"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&lt;td&gt;</a:t>
            </a:r>
            <a:r>
              <a:rPr lang="zh-CN" altLang="zh-CN" sz="1800" dirty="0">
                <a:solidFill>
                  <a:srgbClr val="595959"/>
                </a:solidFill>
                <a:latin typeface="微软雅黑" panose="020B0503020204020204" pitchFamily="34" charset="-122"/>
                <a:ea typeface="微软雅黑" panose="020B0503020204020204" pitchFamily="34" charset="-122"/>
                <a:cs typeface="+mn-ea"/>
              </a:rPr>
              <a:t>是创建表格的</a:t>
            </a:r>
            <a:r>
              <a:rPr lang="zh-CN" altLang="zh-CN" sz="1800" dirty="0">
                <a:solidFill>
                  <a:srgbClr val="1369B2"/>
                </a:solidFill>
                <a:latin typeface="微软雅黑" panose="020B0503020204020204" pitchFamily="34" charset="-122"/>
                <a:ea typeface="微软雅黑" panose="020B0503020204020204" pitchFamily="34" charset="-122"/>
                <a:cs typeface="+mn-ea"/>
              </a:rPr>
              <a:t>基本标签</a:t>
            </a:r>
            <a:r>
              <a:rPr lang="zh-CN" altLang="zh-CN" sz="1800" dirty="0">
                <a:solidFill>
                  <a:srgbClr val="595959"/>
                </a:solidFill>
                <a:latin typeface="微软雅黑" panose="020B0503020204020204" pitchFamily="34" charset="-122"/>
                <a:ea typeface="微软雅黑" panose="020B0503020204020204" pitchFamily="34" charset="-122"/>
                <a:cs typeface="+mn-ea"/>
              </a:rPr>
              <a:t>，缺一不可。</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&lt;table&gt;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用于定义一个</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表格</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&lt;tr&gt;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用于定义表格中的</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行</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，必须嵌套在</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&lt;table&gt;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标签中，</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&lt;td&gt;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用于定义表格中的</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单元格，也可称为表格中的列</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，必须嵌套在</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&lt;tr&gt;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标签中。</a:t>
            </a:r>
            <a:r>
              <a:rPr lang="en-US" altLang="zh-CN" sz="1800" dirty="0">
                <a:solidFill>
                  <a:srgbClr val="FF0000"/>
                </a:solidFill>
                <a:highlight>
                  <a:srgbClr val="FFFF00"/>
                </a:highlight>
                <a:latin typeface="微软雅黑" panose="020B0503020204020204" pitchFamily="34" charset="-122"/>
                <a:ea typeface="微软雅黑" panose="020B0503020204020204" pitchFamily="34" charset="-122"/>
                <a:cs typeface="+mn-ea"/>
              </a:rPr>
              <a:t>&lt;</a:t>
            </a:r>
            <a:r>
              <a:rPr lang="en-US" altLang="zh-CN" sz="1800" dirty="0" err="1">
                <a:solidFill>
                  <a:srgbClr val="FF0000"/>
                </a:solidFill>
                <a:highlight>
                  <a:srgbClr val="FFFF00"/>
                </a:highlight>
                <a:latin typeface="微软雅黑" panose="020B0503020204020204" pitchFamily="34" charset="-122"/>
                <a:ea typeface="微软雅黑" panose="020B0503020204020204" pitchFamily="34" charset="-122"/>
                <a:cs typeface="+mn-ea"/>
              </a:rPr>
              <a:t>th</a:t>
            </a:r>
            <a:r>
              <a:rPr lang="en-US" altLang="zh-CN" sz="1800" dirty="0">
                <a:solidFill>
                  <a:srgbClr val="FF0000"/>
                </a:solidFill>
                <a:highlight>
                  <a:srgbClr val="FFFF00"/>
                </a:highlight>
                <a:latin typeface="微软雅黑" panose="020B0503020204020204" pitchFamily="34" charset="-122"/>
                <a:ea typeface="微软雅黑" panose="020B0503020204020204" pitchFamily="34" charset="-122"/>
                <a:cs typeface="+mn-ea"/>
              </a:rPr>
              <a:t>&gt;</a:t>
            </a:r>
            <a:r>
              <a:rPr lang="zh-CN" altLang="en-US" sz="1800" dirty="0">
                <a:solidFill>
                  <a:srgbClr val="FF0000"/>
                </a:solidFill>
                <a:highlight>
                  <a:srgbClr val="FFFF00"/>
                </a:highlight>
                <a:latin typeface="微软雅黑" panose="020B0503020204020204" pitchFamily="34" charset="-122"/>
                <a:ea typeface="微软雅黑" panose="020B0503020204020204" pitchFamily="34" charset="-122"/>
                <a:cs typeface="+mn-ea"/>
              </a:rPr>
              <a:t>头单元格</a:t>
            </a:r>
            <a:endParaRPr lang="en-US" altLang="zh-CN" sz="1800" dirty="0">
              <a:solidFill>
                <a:srgbClr val="FF0000"/>
              </a:solidFill>
              <a:highlight>
                <a:srgbClr val="FFFF00"/>
              </a:highlight>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表格标签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htmlDemo04.html</a:t>
            </a:r>
          </a:p>
        </p:txBody>
      </p:sp>
      <p:sp>
        <p:nvSpPr>
          <p:cNvPr id="12" name="TextBox 2"/>
          <p:cNvSpPr txBox="1">
            <a:spLocks noChangeArrowheads="1"/>
          </p:cNvSpPr>
          <p:nvPr/>
        </p:nvSpPr>
        <p:spPr bwMode="auto">
          <a:xfrm>
            <a:off x="3877793" y="1701602"/>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1-4</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htmDemo04.html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2782838" y="2349674"/>
            <a:ext cx="6048672" cy="41044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&lt;table </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border="1px"&gt;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&lt;tr&gt;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姓名</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语文</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数学</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英语</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&lt;/tr&gt;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&lt;tr&gt;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&lt;td&gt;itcast&lt;/td&gt;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&lt;td&gt;95&lt;/td&gt;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&lt;td&gt;80&lt;/td&gt;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&lt;td&gt;90&lt;/td&gt;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&lt;/tr&gt;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&lt;/table&gt;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表格标签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htmlDemo04.html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122" name="图片 34"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0285" y="2205658"/>
            <a:ext cx="7690380" cy="227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974362" y="3167071"/>
            <a:ext cx="203261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TextBox 11"/>
          <p:cNvSpPr txBox="1"/>
          <p:nvPr/>
        </p:nvSpPr>
        <p:spPr>
          <a:xfrm>
            <a:off x="1486694" y="4839322"/>
            <a:ext cx="9793088" cy="782074"/>
          </a:xfrm>
          <a:prstGeom prst="rect">
            <a:avLst/>
          </a:prstGeom>
          <a:noFill/>
        </p:spPr>
        <p:txBody>
          <a:bodyPr wrap="square" lIns="0" tIns="0" rIns="0" bIns="0" rtlCol="0">
            <a:spAutoFit/>
          </a:bodyPr>
          <a:lstStyle/>
          <a:p>
            <a:pPr>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cs typeface="+mn-ea"/>
              </a:rPr>
              <a:t>注意</a:t>
            </a:r>
            <a:r>
              <a:rPr lang="zh-CN" altLang="en-US" sz="1800" b="1"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如果</a:t>
            </a:r>
            <a:r>
              <a:rPr lang="en-US" altLang="zh-CN" sz="1800" dirty="0">
                <a:solidFill>
                  <a:srgbClr val="595959"/>
                </a:solidFill>
                <a:latin typeface="微软雅黑" panose="020B0503020204020204" pitchFamily="34" charset="-122"/>
                <a:ea typeface="微软雅黑" panose="020B0503020204020204" pitchFamily="34" charset="-122"/>
                <a:cs typeface="+mn-ea"/>
              </a:rPr>
              <a:t>border</a:t>
            </a:r>
            <a:r>
              <a:rPr lang="zh-CN" altLang="zh-CN" sz="1800" dirty="0">
                <a:solidFill>
                  <a:srgbClr val="595959"/>
                </a:solidFill>
                <a:latin typeface="微软雅黑" panose="020B0503020204020204" pitchFamily="34" charset="-122"/>
                <a:ea typeface="微软雅黑" panose="020B0503020204020204" pitchFamily="34" charset="-122"/>
                <a:cs typeface="+mn-ea"/>
              </a:rPr>
              <a:t>属性的值</a:t>
            </a:r>
            <a:r>
              <a:rPr lang="zh-CN" altLang="zh-CN" sz="1800" dirty="0">
                <a:solidFill>
                  <a:srgbClr val="1369B2"/>
                </a:solidFill>
                <a:latin typeface="微软雅黑" panose="020B0503020204020204" pitchFamily="34" charset="-122"/>
                <a:ea typeface="微软雅黑" panose="020B0503020204020204" pitchFamily="34" charset="-122"/>
                <a:cs typeface="+mn-ea"/>
              </a:rPr>
              <a:t>发生改变</a:t>
            </a:r>
            <a:r>
              <a:rPr lang="zh-CN" altLang="zh-CN" sz="1800" dirty="0">
                <a:solidFill>
                  <a:srgbClr val="595959"/>
                </a:solidFill>
                <a:latin typeface="微软雅黑" panose="020B0503020204020204" pitchFamily="34" charset="-122"/>
                <a:ea typeface="微软雅黑" panose="020B0503020204020204" pitchFamily="34" charset="-122"/>
                <a:cs typeface="+mn-ea"/>
              </a:rPr>
              <a:t>，那么只有围绕表格的边框尺寸会发生变化，表格内部的边框还是</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像素宽。如果将</a:t>
            </a:r>
            <a:r>
              <a:rPr lang="en-US" altLang="zh-CN" sz="1800" dirty="0">
                <a:solidFill>
                  <a:srgbClr val="595959"/>
                </a:solidFill>
                <a:latin typeface="微软雅黑" panose="020B0503020204020204" pitchFamily="34" charset="-122"/>
                <a:ea typeface="微软雅黑" panose="020B0503020204020204" pitchFamily="34" charset="-122"/>
                <a:cs typeface="+mn-ea"/>
              </a:rPr>
              <a:t>border</a:t>
            </a:r>
            <a:r>
              <a:rPr lang="zh-CN" altLang="zh-CN" sz="1800" dirty="0">
                <a:solidFill>
                  <a:srgbClr val="595959"/>
                </a:solidFill>
                <a:latin typeface="微软雅黑" panose="020B0503020204020204" pitchFamily="34" charset="-122"/>
                <a:ea typeface="微软雅黑" panose="020B0503020204020204" pitchFamily="34" charset="-122"/>
                <a:cs typeface="+mn-ea"/>
              </a:rPr>
              <a:t>的属性值设置为</a:t>
            </a:r>
            <a:r>
              <a:rPr lang="en-US" altLang="zh-CN" sz="1800" dirty="0">
                <a:solidFill>
                  <a:srgbClr val="1369B2"/>
                </a:solidFill>
                <a:latin typeface="微软雅黑" panose="020B0503020204020204" pitchFamily="34" charset="-122"/>
                <a:ea typeface="微软雅黑" panose="020B0503020204020204" pitchFamily="34" charset="-122"/>
                <a:cs typeface="+mn-ea"/>
              </a:rPr>
              <a:t>0</a:t>
            </a:r>
            <a:r>
              <a:rPr lang="zh-CN" altLang="zh-CN" sz="1800" dirty="0">
                <a:solidFill>
                  <a:srgbClr val="595959"/>
                </a:solidFill>
                <a:latin typeface="微软雅黑" panose="020B0503020204020204" pitchFamily="34" charset="-122"/>
                <a:ea typeface="微软雅黑" panose="020B0503020204020204" pitchFamily="34" charset="-122"/>
                <a:cs typeface="+mn-ea"/>
              </a:rPr>
              <a:t>或者</a:t>
            </a:r>
            <a:r>
              <a:rPr lang="zh-CN" altLang="zh-CN" sz="1800" dirty="0">
                <a:solidFill>
                  <a:srgbClr val="1369B2"/>
                </a:solidFill>
                <a:latin typeface="微软雅黑" panose="020B0503020204020204" pitchFamily="34" charset="-122"/>
                <a:ea typeface="微软雅黑" panose="020B0503020204020204" pitchFamily="34" charset="-122"/>
                <a:cs typeface="+mn-ea"/>
              </a:rPr>
              <a:t>删除</a:t>
            </a:r>
            <a:r>
              <a:rPr lang="en-US" altLang="zh-CN" sz="1800" dirty="0">
                <a:solidFill>
                  <a:srgbClr val="1369B2"/>
                </a:solidFill>
                <a:latin typeface="微软雅黑" panose="020B0503020204020204" pitchFamily="34" charset="-122"/>
                <a:ea typeface="微软雅黑" panose="020B0503020204020204" pitchFamily="34" charset="-122"/>
                <a:cs typeface="+mn-ea"/>
              </a:rPr>
              <a:t>border</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，将显示没有边框的表格。</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9" name="TextBox 28"/>
          <p:cNvSpPr txBox="1"/>
          <p:nvPr/>
        </p:nvSpPr>
        <p:spPr>
          <a:xfrm>
            <a:off x="1108387" y="1197546"/>
            <a:ext cx="10099387" cy="1330621"/>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表单就是在网页上</a:t>
            </a:r>
            <a:r>
              <a:rPr lang="zh-CN" altLang="zh-CN" sz="2000" dirty="0">
                <a:solidFill>
                  <a:srgbClr val="1369B2"/>
                </a:solidFill>
                <a:latin typeface="微软雅黑" panose="020B0503020204020204" pitchFamily="34" charset="-122"/>
                <a:ea typeface="微软雅黑" panose="020B0503020204020204" pitchFamily="34" charset="-122"/>
                <a:cs typeface="+mn-ea"/>
              </a:rPr>
              <a:t>用于输入信息的区域</a:t>
            </a:r>
            <a:r>
              <a:rPr lang="zh-CN" altLang="zh-CN" sz="2000" dirty="0">
                <a:solidFill>
                  <a:srgbClr val="595959"/>
                </a:solidFill>
                <a:latin typeface="微软雅黑" panose="020B0503020204020204" pitchFamily="34" charset="-122"/>
                <a:ea typeface="微软雅黑" panose="020B0503020204020204" pitchFamily="34" charset="-122"/>
                <a:cs typeface="+mn-ea"/>
              </a:rPr>
              <a:t>，它的主要功能是收集数据信息，并将这些信息传递给后台信息处理模块。例如，注册页面中的用户名和密码输入、性别选择、提交按钮等都是用表单中的相关标签定义的。</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774" y="3259859"/>
            <a:ext cx="7128792" cy="2419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5" name="直接连接符 41"/>
          <p:cNvCxnSpPr/>
          <p:nvPr/>
        </p:nvCxnSpPr>
        <p:spPr>
          <a:xfrm flipH="1">
            <a:off x="3689671" y="206702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42"/>
          <p:cNvCxnSpPr/>
          <p:nvPr/>
        </p:nvCxnSpPr>
        <p:spPr>
          <a:xfrm flipH="1">
            <a:off x="3689671" y="380780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43"/>
          <p:cNvCxnSpPr/>
          <p:nvPr/>
        </p:nvCxnSpPr>
        <p:spPr>
          <a:xfrm flipH="1">
            <a:off x="3689671" y="552087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44"/>
          <p:cNvCxnSpPr/>
          <p:nvPr/>
        </p:nvCxnSpPr>
        <p:spPr>
          <a:xfrm>
            <a:off x="3689671" y="2067024"/>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9" name="椭圆 8"/>
          <p:cNvSpPr/>
          <p:nvPr/>
        </p:nvSpPr>
        <p:spPr>
          <a:xfrm>
            <a:off x="4883204" y="1535342"/>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10" name="椭圆 9"/>
          <p:cNvSpPr/>
          <p:nvPr/>
        </p:nvSpPr>
        <p:spPr>
          <a:xfrm>
            <a:off x="4883204" y="325393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11" name="椭圆 10"/>
          <p:cNvSpPr/>
          <p:nvPr/>
        </p:nvSpPr>
        <p:spPr>
          <a:xfrm>
            <a:off x="4883204" y="494734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12" name="椭圆 11"/>
          <p:cNvSpPr/>
          <p:nvPr/>
        </p:nvSpPr>
        <p:spPr>
          <a:xfrm>
            <a:off x="4965817" y="3345904"/>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Freeform 176"/>
          <p:cNvSpPr>
            <a:spLocks noEditPoints="1"/>
          </p:cNvSpPr>
          <p:nvPr/>
        </p:nvSpPr>
        <p:spPr bwMode="auto">
          <a:xfrm>
            <a:off x="5160853" y="3560777"/>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4" name="椭圆 13"/>
          <p:cNvSpPr/>
          <p:nvPr/>
        </p:nvSpPr>
        <p:spPr>
          <a:xfrm>
            <a:off x="4975178" y="162731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5" name="椭圆 14"/>
          <p:cNvSpPr/>
          <p:nvPr/>
        </p:nvSpPr>
        <p:spPr>
          <a:xfrm>
            <a:off x="4965816" y="505898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6" name="Freeform 175"/>
          <p:cNvSpPr>
            <a:spLocks noEditPoints="1"/>
          </p:cNvSpPr>
          <p:nvPr/>
        </p:nvSpPr>
        <p:spPr bwMode="auto">
          <a:xfrm>
            <a:off x="5190486" y="5185835"/>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7" name="Freeform 168"/>
          <p:cNvSpPr>
            <a:spLocks noEditPoints="1"/>
          </p:cNvSpPr>
          <p:nvPr/>
        </p:nvSpPr>
        <p:spPr bwMode="auto">
          <a:xfrm>
            <a:off x="5160852" y="1759049"/>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8" name="TextBox 33"/>
          <p:cNvSpPr txBox="1"/>
          <p:nvPr/>
        </p:nvSpPr>
        <p:spPr>
          <a:xfrm>
            <a:off x="6290996" y="2050068"/>
            <a:ext cx="4076056" cy="565924"/>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rPr>
              <a:t>包含了具体的表单功能项，如单行文本输入框、密码输入框、复选框提交按钮等。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9"/>
          <p:cNvSpPr txBox="1"/>
          <p:nvPr/>
        </p:nvSpPr>
        <p:spPr>
          <a:xfrm>
            <a:off x="6302445" y="1627316"/>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表单控件</a:t>
            </a:r>
          </a:p>
        </p:txBody>
      </p:sp>
      <p:sp>
        <p:nvSpPr>
          <p:cNvPr id="20" name="TextBox 33"/>
          <p:cNvSpPr txBox="1"/>
          <p:nvPr/>
        </p:nvSpPr>
        <p:spPr>
          <a:xfrm>
            <a:off x="6302445" y="3791431"/>
            <a:ext cx="4076056" cy="8586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rPr>
              <a:t>一个表单中通常还需要包含一些说明性的文字即表单控件前的文字说明，用于提示用户进行填写和操作</a:t>
            </a:r>
            <a:r>
              <a:rPr lang="zh-CN" altLang="zh-CN" sz="1600" dirty="0"/>
              <a: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1" name="文本框 9"/>
          <p:cNvSpPr txBox="1"/>
          <p:nvPr/>
        </p:nvSpPr>
        <p:spPr>
          <a:xfrm>
            <a:off x="6313894" y="3368679"/>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提示信息</a:t>
            </a:r>
          </a:p>
        </p:txBody>
      </p:sp>
      <p:sp>
        <p:nvSpPr>
          <p:cNvPr id="22" name="TextBox 33"/>
          <p:cNvSpPr txBox="1"/>
          <p:nvPr/>
        </p:nvSpPr>
        <p:spPr>
          <a:xfrm>
            <a:off x="6313894" y="5489742"/>
            <a:ext cx="4076056" cy="565924"/>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rPr>
              <a:t>它相当于一个容器，用来容纳所有的表单控件和提示信息。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9"/>
          <p:cNvSpPr txBox="1"/>
          <p:nvPr/>
        </p:nvSpPr>
        <p:spPr>
          <a:xfrm>
            <a:off x="6325343" y="5066990"/>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表单域</a:t>
            </a:r>
          </a:p>
        </p:txBody>
      </p:sp>
      <p:sp>
        <p:nvSpPr>
          <p:cNvPr id="24" name="文本框 9"/>
          <p:cNvSpPr txBox="1"/>
          <p:nvPr/>
        </p:nvSpPr>
        <p:spPr>
          <a:xfrm>
            <a:off x="1031913" y="3590894"/>
            <a:ext cx="2356789"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表单的</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个部分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9" name="TextBox 28"/>
          <p:cNvSpPr txBox="1"/>
          <p:nvPr/>
        </p:nvSpPr>
        <p:spPr>
          <a:xfrm>
            <a:off x="874167" y="1845618"/>
            <a:ext cx="10045575" cy="692497"/>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中，</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&lt;form&gt;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标签用于定义表单域</a:t>
            </a:r>
            <a:r>
              <a:rPr lang="zh-CN" altLang="zh-CN" sz="1800" dirty="0">
                <a:solidFill>
                  <a:srgbClr val="595959"/>
                </a:solidFill>
                <a:latin typeface="微软雅黑" panose="020B0503020204020204" pitchFamily="34" charset="-122"/>
                <a:ea typeface="微软雅黑" panose="020B0503020204020204" pitchFamily="34" charset="-122"/>
                <a:cs typeface="+mn-ea"/>
              </a:rPr>
              <a:t>，即创建一个表单。</a:t>
            </a:r>
            <a:r>
              <a:rPr lang="en-US" altLang="zh-CN" sz="1800" dirty="0">
                <a:solidFill>
                  <a:srgbClr val="595959"/>
                </a:solidFill>
                <a:latin typeface="微软雅黑" panose="020B0503020204020204" pitchFamily="34" charset="-122"/>
                <a:ea typeface="微软雅黑" panose="020B0503020204020204" pitchFamily="34" charset="-122"/>
                <a:cs typeface="+mn-ea"/>
              </a:rPr>
              <a:t>&lt;form&gt;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标签基本语法如下所示：</a:t>
            </a:r>
          </a:p>
          <a:p>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30" name="Chevron 3"/>
          <p:cNvSpPr/>
          <p:nvPr>
            <p:custDataLst>
              <p:tags r:id="rId1"/>
            </p:custDataLst>
          </p:nvPr>
        </p:nvSpPr>
        <p:spPr>
          <a:xfrm>
            <a:off x="837506" y="1053530"/>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396683" y="1186532"/>
            <a:ext cx="190627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表单域</a:t>
            </a:r>
            <a:r>
              <a:rPr lang="en-US" altLang="zh-CN" sz="2000" dirty="0">
                <a:solidFill>
                  <a:srgbClr val="1369B2"/>
                </a:solidFill>
                <a:latin typeface="微软雅黑" panose="020B0503020204020204" pitchFamily="34" charset="-122"/>
                <a:ea typeface="微软雅黑" panose="020B0503020204020204" pitchFamily="34" charset="-122"/>
              </a:rPr>
              <a:t>&lt;form&gt;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4"/>
          <a:stretch>
            <a:fillRect/>
          </a:stretch>
        </p:blipFill>
        <p:spPr>
          <a:xfrm>
            <a:off x="1396682" y="2456848"/>
            <a:ext cx="9091011" cy="1661992"/>
          </a:xfrm>
          <a:prstGeom prst="rect">
            <a:avLst/>
          </a:prstGeom>
        </p:spPr>
      </p:pic>
      <p:sp>
        <p:nvSpPr>
          <p:cNvPr id="34" name="矩形 33"/>
          <p:cNvSpPr/>
          <p:nvPr/>
        </p:nvSpPr>
        <p:spPr>
          <a:xfrm>
            <a:off x="2062758" y="2628511"/>
            <a:ext cx="7928261" cy="1422954"/>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&lt;form action="url</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地址</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method="</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提交方式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name="</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表单名称</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各种表单控件</a:t>
            </a: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&lt;/form&gt;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TextBox 34"/>
          <p:cNvSpPr txBox="1"/>
          <p:nvPr/>
        </p:nvSpPr>
        <p:spPr>
          <a:xfrm>
            <a:off x="1008928" y="4338057"/>
            <a:ext cx="9776051" cy="1613070"/>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action</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属性</a:t>
            </a:r>
            <a:r>
              <a:rPr lang="zh-CN" altLang="en-US" sz="1800" dirty="0">
                <a:solidFill>
                  <a:srgbClr val="595959"/>
                </a:solidFill>
                <a:highlight>
                  <a:srgbClr val="FFFF00"/>
                </a:highlight>
                <a:latin typeface="微软雅黑" panose="020B0503020204020204" pitchFamily="34" charset="-122"/>
                <a:ea typeface="微软雅黑" panose="020B0503020204020204" pitchFamily="34" charset="-122"/>
                <a:cs typeface="+mn-ea"/>
              </a:rPr>
              <a: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用于指定表单提交的地址</a:t>
            </a:r>
            <a:r>
              <a:rPr lang="zh-CN" altLang="en-US" sz="1800" dirty="0">
                <a:solidFill>
                  <a:srgbClr val="595959"/>
                </a:solidFill>
                <a:highlight>
                  <a:srgbClr val="FFFF00"/>
                </a:highlight>
                <a:latin typeface="微软雅黑" panose="020B0503020204020204" pitchFamily="34" charset="-122"/>
                <a:ea typeface="微软雅黑" panose="020B0503020204020204" pitchFamily="34" charset="-122"/>
                <a:cs typeface="+mn-ea"/>
              </a:rPr>
              <a:t>。</a:t>
            </a:r>
            <a:endPar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en-US" altLang="zh-CN" sz="1800" dirty="0">
                <a:solidFill>
                  <a:srgbClr val="1369B2"/>
                </a:solidFill>
                <a:latin typeface="微软雅黑" panose="020B0503020204020204" pitchFamily="34" charset="-122"/>
                <a:ea typeface="微软雅黑" panose="020B0503020204020204" pitchFamily="34" charset="-122"/>
                <a:cs typeface="+mn-ea"/>
              </a:rPr>
              <a:t>method</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用于设置表单数据的提交方式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它有</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GET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和</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POST</a:t>
            </a:r>
            <a:r>
              <a:rPr lang="zh-CN" altLang="zh-CN" sz="1800" dirty="0">
                <a:solidFill>
                  <a:srgbClr val="595959"/>
                </a:solidFill>
                <a:latin typeface="微软雅黑" panose="020B0503020204020204" pitchFamily="34" charset="-122"/>
                <a:ea typeface="微软雅黑" panose="020B0503020204020204" pitchFamily="34" charset="-122"/>
                <a:cs typeface="+mn-ea"/>
              </a:rPr>
              <a:t>两个值</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其中，</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GET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为默认值</a:t>
            </a:r>
            <a:r>
              <a:rPr lang="zh-CN" altLang="zh-CN" sz="1800" dirty="0">
                <a:solidFill>
                  <a:srgbClr val="595959"/>
                </a:solidFill>
                <a:latin typeface="微软雅黑" panose="020B0503020204020204" pitchFamily="34" charset="-122"/>
                <a:ea typeface="微软雅黑" panose="020B0503020204020204" pitchFamily="34" charset="-122"/>
                <a:cs typeface="+mn-ea"/>
              </a:rPr>
              <a:t>，这种方式提交的数据将显示在浏览器的地址栏中，保密性差且</a:t>
            </a:r>
            <a:r>
              <a:rPr lang="zh-CN" altLang="zh-CN" sz="1800" dirty="0">
                <a:solidFill>
                  <a:srgbClr val="1369B2"/>
                </a:solidFill>
                <a:latin typeface="微软雅黑" panose="020B0503020204020204" pitchFamily="34" charset="-122"/>
                <a:ea typeface="微软雅黑" panose="020B0503020204020204" pitchFamily="34" charset="-122"/>
                <a:cs typeface="+mn-ea"/>
              </a:rPr>
              <a:t>有数据量限制</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而使用</a:t>
            </a:r>
            <a:r>
              <a:rPr lang="en-US" altLang="zh-CN" sz="1800" dirty="0">
                <a:solidFill>
                  <a:srgbClr val="595959"/>
                </a:solidFill>
                <a:latin typeface="微软雅黑" panose="020B0503020204020204" pitchFamily="34" charset="-122"/>
                <a:ea typeface="微软雅黑" panose="020B0503020204020204" pitchFamily="34" charset="-122"/>
                <a:cs typeface="+mn-ea"/>
              </a:rPr>
              <a:t>POST</a:t>
            </a:r>
            <a:r>
              <a:rPr lang="zh-CN" altLang="zh-CN" sz="1800" dirty="0">
                <a:solidFill>
                  <a:srgbClr val="595959"/>
                </a:solidFill>
                <a:latin typeface="微软雅黑" panose="020B0503020204020204" pitchFamily="34" charset="-122"/>
                <a:ea typeface="微软雅黑" panose="020B0503020204020204" pitchFamily="34" charset="-122"/>
                <a:cs typeface="+mn-ea"/>
              </a:rPr>
              <a:t>提交方式不但</a:t>
            </a:r>
            <a:r>
              <a:rPr lang="zh-CN" altLang="zh-CN" sz="1800" dirty="0">
                <a:solidFill>
                  <a:srgbClr val="1369B2"/>
                </a:solidFill>
                <a:latin typeface="微软雅黑" panose="020B0503020204020204" pitchFamily="34" charset="-122"/>
                <a:ea typeface="微软雅黑" panose="020B0503020204020204" pitchFamily="34" charset="-122"/>
                <a:cs typeface="+mn-ea"/>
              </a:rPr>
              <a:t>保密性好</a:t>
            </a:r>
            <a:r>
              <a:rPr lang="zh-CN" altLang="zh-CN" sz="1800" dirty="0">
                <a:solidFill>
                  <a:srgbClr val="595959"/>
                </a:solidFill>
                <a:latin typeface="微软雅黑" panose="020B0503020204020204" pitchFamily="34" charset="-122"/>
                <a:ea typeface="微软雅黑" panose="020B0503020204020204" pitchFamily="34" charset="-122"/>
                <a:cs typeface="+mn-ea"/>
              </a:rPr>
              <a:t>，还可以提交大量的数据，因此</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开发中通常使用</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POST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方式提交表单。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9" name="TextBox 28"/>
          <p:cNvSpPr txBox="1"/>
          <p:nvPr/>
        </p:nvSpPr>
        <p:spPr>
          <a:xfrm>
            <a:off x="969389" y="1920970"/>
            <a:ext cx="10045575" cy="868956"/>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浏览网页时经常会看到单行文本输入框、单选按钮、复选框、重置按钮等，使用</a:t>
            </a:r>
            <a:r>
              <a:rPr lang="en-US" altLang="zh-CN" sz="2000" dirty="0">
                <a:solidFill>
                  <a:srgbClr val="595959"/>
                </a:solidFill>
                <a:latin typeface="微软雅黑" panose="020B0503020204020204" pitchFamily="34" charset="-122"/>
                <a:ea typeface="微软雅黑" panose="020B0503020204020204" pitchFamily="34" charset="-122"/>
                <a:cs typeface="+mn-ea"/>
              </a:rPr>
              <a:t>&lt;input&gt;</a:t>
            </a:r>
            <a:r>
              <a:rPr lang="zh-CN" altLang="en-US" sz="2000" dirty="0">
                <a:solidFill>
                  <a:srgbClr val="595959"/>
                </a:solidFill>
                <a:latin typeface="微软雅黑" panose="020B0503020204020204" pitchFamily="34" charset="-122"/>
                <a:ea typeface="微软雅黑" panose="020B0503020204020204" pitchFamily="34" charset="-122"/>
                <a:cs typeface="+mn-ea"/>
              </a:rPr>
              <a:t>控件</a:t>
            </a:r>
            <a:r>
              <a:rPr lang="zh-CN" altLang="zh-CN" sz="2000" dirty="0">
                <a:solidFill>
                  <a:srgbClr val="595959"/>
                </a:solidFill>
                <a:latin typeface="微软雅黑" panose="020B0503020204020204" pitchFamily="34" charset="-122"/>
                <a:ea typeface="微软雅黑" panose="020B0503020204020204" pitchFamily="34" charset="-122"/>
                <a:cs typeface="+mn-ea"/>
              </a:rPr>
              <a:t>可以在表单中定义这些元素。</a:t>
            </a:r>
            <a:r>
              <a:rPr lang="en-US" altLang="zh-CN" sz="2000" dirty="0">
                <a:solidFill>
                  <a:srgbClr val="595959"/>
                </a:solidFill>
                <a:latin typeface="微软雅黑" panose="020B0503020204020204" pitchFamily="34" charset="-122"/>
                <a:ea typeface="微软雅黑" panose="020B0503020204020204" pitchFamily="34" charset="-122"/>
                <a:cs typeface="+mn-ea"/>
              </a:rPr>
              <a:t>&lt;intput&gt;</a:t>
            </a:r>
            <a:r>
              <a:rPr lang="zh-CN" altLang="zh-CN" sz="2000" dirty="0">
                <a:solidFill>
                  <a:srgbClr val="595959"/>
                </a:solidFill>
                <a:latin typeface="微软雅黑" panose="020B0503020204020204" pitchFamily="34" charset="-122"/>
                <a:ea typeface="微软雅黑" panose="020B0503020204020204" pitchFamily="34" charset="-122"/>
                <a:cs typeface="+mn-ea"/>
              </a:rPr>
              <a:t>控件基本语法格式如下：</a:t>
            </a:r>
          </a:p>
        </p:txBody>
      </p:sp>
      <p:sp>
        <p:nvSpPr>
          <p:cNvPr id="30" name="Chevron 3"/>
          <p:cNvSpPr/>
          <p:nvPr>
            <p:custDataLst>
              <p:tags r:id="rId1"/>
            </p:custDataLst>
          </p:nvPr>
        </p:nvSpPr>
        <p:spPr>
          <a:xfrm>
            <a:off x="837506" y="1053530"/>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396683" y="1186532"/>
            <a:ext cx="223811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表单控件</a:t>
            </a:r>
            <a:r>
              <a:rPr lang="en-US" altLang="zh-CN" sz="2000" dirty="0">
                <a:solidFill>
                  <a:srgbClr val="1369B2"/>
                </a:solidFill>
                <a:latin typeface="微软雅黑" panose="020B0503020204020204" pitchFamily="34" charset="-122"/>
                <a:ea typeface="微软雅黑" panose="020B0503020204020204" pitchFamily="34" charset="-122"/>
              </a:rPr>
              <a:t>&lt;input&gt;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4"/>
          <a:stretch>
            <a:fillRect/>
          </a:stretch>
        </p:blipFill>
        <p:spPr>
          <a:xfrm>
            <a:off x="2278782" y="3195671"/>
            <a:ext cx="5400600" cy="738179"/>
          </a:xfrm>
          <a:prstGeom prst="rect">
            <a:avLst/>
          </a:prstGeom>
        </p:spPr>
      </p:pic>
      <p:sp>
        <p:nvSpPr>
          <p:cNvPr id="34" name="矩形 33"/>
          <p:cNvSpPr/>
          <p:nvPr/>
        </p:nvSpPr>
        <p:spPr>
          <a:xfrm>
            <a:off x="3271249" y="3365370"/>
            <a:ext cx="3415665"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&lt;input type="</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控件类型</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TextBox 34"/>
          <p:cNvSpPr txBox="1"/>
          <p:nvPr/>
        </p:nvSpPr>
        <p:spPr>
          <a:xfrm>
            <a:off x="1072418" y="4339595"/>
            <a:ext cx="10045575" cy="1197572"/>
          </a:xfrm>
          <a:prstGeom prst="rect">
            <a:avLst/>
          </a:prstGeom>
          <a:noFill/>
        </p:spPr>
        <p:txBody>
          <a:bodyPr wrap="square" lIns="0" tIns="0" rIns="0" bIns="0" rtlCol="0">
            <a:spAutoFit/>
          </a:bodyPr>
          <a:lstStyle/>
          <a:p>
            <a:pPr>
              <a:lnSpc>
                <a:spcPct val="150000"/>
              </a:lnSpc>
            </a:pP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rPr>
              <a:t>type</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rPr>
              <a:t>属性</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rPr>
              <a:t>为</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rPr>
              <a:t>&lt;input&gt;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rPr>
              <a:t>控件最基本的属性，用来指定不同的</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rPr>
              <a:t>控件类型</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rPr>
              <a:t>。</a:t>
            </a:r>
            <a:endPar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&lt;input&gt;</a:t>
            </a:r>
            <a:r>
              <a:rPr lang="zh-CN" altLang="zh-CN" sz="1800" dirty="0">
                <a:solidFill>
                  <a:srgbClr val="595959"/>
                </a:solidFill>
                <a:latin typeface="微软雅黑" panose="020B0503020204020204" pitchFamily="34" charset="-122"/>
                <a:ea typeface="微软雅黑" panose="020B0503020204020204" pitchFamily="34" charset="-122"/>
              </a:rPr>
              <a:t>控件还可以定义很多其他属性，其中，比较常用的有</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rPr>
              <a:t>id</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rPr>
              <a:t>、</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rPr>
              <a:t>name</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rPr>
              <a:t>、</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rPr>
              <a:t>value</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rPr>
              <a:t>、</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rPr>
              <a:t>size</a:t>
            </a:r>
            <a:r>
              <a:rPr lang="zh-CN" altLang="zh-CN" sz="1800" dirty="0">
                <a:solidFill>
                  <a:srgbClr val="595959"/>
                </a:solidFill>
                <a:latin typeface="微软雅黑" panose="020B0503020204020204" pitchFamily="34" charset="-122"/>
                <a:ea typeface="微软雅黑" panose="020B0503020204020204" pitchFamily="34" charset="-122"/>
              </a:rPr>
              <a:t>，它们分别用来指定</a:t>
            </a:r>
            <a:r>
              <a:rPr lang="en-US" altLang="zh-CN" sz="1800" dirty="0">
                <a:solidFill>
                  <a:srgbClr val="595959"/>
                </a:solidFill>
                <a:latin typeface="微软雅黑" panose="020B0503020204020204" pitchFamily="34" charset="-122"/>
                <a:ea typeface="微软雅黑" panose="020B0503020204020204" pitchFamily="34" charset="-122"/>
              </a:rPr>
              <a:t>&lt;</a:t>
            </a:r>
            <a:r>
              <a:rPr lang="en-US" altLang="zh-CN" sz="1800" dirty="0">
                <a:solidFill>
                  <a:srgbClr val="595959"/>
                </a:solidFill>
                <a:latin typeface="微软雅黑" panose="020B0503020204020204" pitchFamily="34" charset="-122"/>
                <a:ea typeface="微软雅黑" panose="020B0503020204020204" pitchFamily="34" charset="-122"/>
                <a:sym typeface="+mn-ea"/>
              </a:rPr>
              <a:t>input</a:t>
            </a:r>
            <a:r>
              <a:rPr lang="en-US" altLang="zh-CN" sz="1800" dirty="0">
                <a:solidFill>
                  <a:srgbClr val="595959"/>
                </a:solidFill>
                <a:latin typeface="微软雅黑" panose="020B0503020204020204" pitchFamily="34" charset="-122"/>
                <a:ea typeface="微软雅黑" panose="020B0503020204020204" pitchFamily="34" charset="-122"/>
              </a:rPr>
              <a:t>&gt;</a:t>
            </a:r>
            <a:r>
              <a:rPr lang="zh-CN" altLang="zh-CN" sz="1800" dirty="0">
                <a:solidFill>
                  <a:srgbClr val="595959"/>
                </a:solidFill>
                <a:latin typeface="微软雅黑" panose="020B0503020204020204" pitchFamily="34" charset="-122"/>
                <a:ea typeface="微软雅黑" panose="020B0503020204020204" pitchFamily="34" charset="-122"/>
              </a:rPr>
              <a:t>控件的</a:t>
            </a:r>
            <a:r>
              <a:rPr lang="en-US" altLang="zh-CN" sz="1800" dirty="0">
                <a:solidFill>
                  <a:srgbClr val="1369B2"/>
                </a:solidFill>
                <a:latin typeface="微软雅黑" panose="020B0503020204020204" pitchFamily="34" charset="-122"/>
                <a:ea typeface="微软雅黑" panose="020B0503020204020204" pitchFamily="34" charset="-122"/>
              </a:rPr>
              <a:t>ID</a:t>
            </a:r>
            <a:r>
              <a:rPr lang="zh-CN" altLang="zh-CN" sz="1800" dirty="0">
                <a:solidFill>
                  <a:srgbClr val="1369B2"/>
                </a:solidFill>
                <a:latin typeface="微软雅黑" panose="020B0503020204020204" pitchFamily="34" charset="-122"/>
                <a:ea typeface="微软雅黑" panose="020B0503020204020204" pitchFamily="34" charset="-122"/>
              </a:rPr>
              <a:t>值</a:t>
            </a:r>
            <a:r>
              <a:rPr lang="zh-CN"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rPr>
              <a:t>名称</a:t>
            </a:r>
            <a:r>
              <a:rPr lang="zh-CN"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rPr>
              <a:t>控件中的默认值</a:t>
            </a:r>
            <a:r>
              <a:rPr lang="zh-CN" altLang="zh-CN" sz="1800" dirty="0">
                <a:solidFill>
                  <a:srgbClr val="595959"/>
                </a:solidFill>
                <a:latin typeface="微软雅黑" panose="020B0503020204020204" pitchFamily="34" charset="-122"/>
                <a:ea typeface="微软雅黑" panose="020B0503020204020204" pitchFamily="34" charset="-122"/>
              </a:rPr>
              <a:t>和</a:t>
            </a:r>
            <a:r>
              <a:rPr lang="zh-CN" altLang="zh-CN" sz="1800" dirty="0">
                <a:solidFill>
                  <a:srgbClr val="1369B2"/>
                </a:solidFill>
                <a:latin typeface="微软雅黑" panose="020B0503020204020204" pitchFamily="34" charset="-122"/>
                <a:ea typeface="微软雅黑" panose="020B0503020204020204" pitchFamily="34" charset="-122"/>
              </a:rPr>
              <a:t>控件在页面中的显示宽度</a:t>
            </a:r>
            <a:r>
              <a:rPr lang="zh-CN" altLang="zh-CN"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6979" y="1053530"/>
            <a:ext cx="8312043" cy="874407"/>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文件夹中创建一个</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a:t>
            </a:r>
            <a:r>
              <a:rPr lang="en-US" altLang="zh-CN" sz="1800" dirty="0">
                <a:solidFill>
                  <a:srgbClr val="595959"/>
                </a:solidFill>
                <a:latin typeface="微软雅黑" panose="020B0503020204020204" pitchFamily="34" charset="-122"/>
                <a:ea typeface="微软雅黑" panose="020B0503020204020204" pitchFamily="34" charset="-122"/>
                <a:cs typeface="+mn-ea"/>
              </a:rPr>
              <a:t>htmlDemo05.html</a:t>
            </a:r>
            <a:r>
              <a:rPr lang="zh-CN" altLang="en-US" sz="1800" dirty="0">
                <a:solidFill>
                  <a:srgbClr val="595959"/>
                </a:solidFill>
                <a:latin typeface="微软雅黑" panose="020B0503020204020204" pitchFamily="34" charset="-122"/>
                <a:ea typeface="微软雅黑" panose="020B0503020204020204" pitchFamily="34" charset="-122"/>
                <a:cs typeface="+mn-ea"/>
              </a:rPr>
              <a:t>，添加表单，并设置提交方式为</a:t>
            </a:r>
            <a:r>
              <a:rPr lang="en-US" altLang="zh-CN" sz="1800" dirty="0">
                <a:solidFill>
                  <a:srgbClr val="595959"/>
                </a:solidFill>
                <a:latin typeface="微软雅黑" panose="020B0503020204020204" pitchFamily="34" charset="-122"/>
                <a:ea typeface="微软雅黑" panose="020B0503020204020204" pitchFamily="34" charset="-122"/>
                <a:cs typeface="+mn-ea"/>
              </a:rPr>
              <a:t>POST</a:t>
            </a:r>
            <a:r>
              <a:rPr lang="zh-CN" altLang="en-US" sz="1800" dirty="0">
                <a:solidFill>
                  <a:srgbClr val="595959"/>
                </a:solidFill>
                <a:latin typeface="微软雅黑" panose="020B0503020204020204" pitchFamily="34" charset="-122"/>
                <a:ea typeface="微软雅黑" panose="020B0503020204020204" pitchFamily="34" charset="-122"/>
                <a:cs typeface="+mn-ea"/>
              </a:rPr>
              <a:t>，再定义一个</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lang="zh-CN" altLang="en-US" sz="1800" dirty="0">
                <a:solidFill>
                  <a:srgbClr val="595959"/>
                </a:solidFill>
                <a:latin typeface="微软雅黑" panose="020B0503020204020204" pitchFamily="34" charset="-122"/>
                <a:ea typeface="微软雅黑" panose="020B0503020204020204" pitchFamily="34" charset="-122"/>
                <a:cs typeface="+mn-ea"/>
              </a:rPr>
              <a:t>列的表格。</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2" name="TextBox 2"/>
          <p:cNvSpPr txBox="1">
            <a:spLocks noChangeArrowheads="1"/>
          </p:cNvSpPr>
          <p:nvPr/>
        </p:nvSpPr>
        <p:spPr bwMode="auto">
          <a:xfrm>
            <a:off x="3834371" y="2113550"/>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1-5</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htmDemo05.html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4"/>
          <a:stretch>
            <a:fillRect/>
          </a:stretch>
        </p:blipFill>
        <p:spPr>
          <a:xfrm>
            <a:off x="1865828" y="2821195"/>
            <a:ext cx="7212173" cy="2520280"/>
          </a:xfrm>
          <a:prstGeom prst="rect">
            <a:avLst/>
          </a:prstGeom>
        </p:spPr>
      </p:pic>
      <p:sp>
        <p:nvSpPr>
          <p:cNvPr id="2" name="矩形 1"/>
          <p:cNvSpPr/>
          <p:nvPr/>
        </p:nvSpPr>
        <p:spPr>
          <a:xfrm>
            <a:off x="2399597" y="3099553"/>
            <a:ext cx="5807039" cy="188461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&lt;form action="#" method="post"&gt;</a:t>
            </a:r>
          </a:p>
          <a:p>
            <a:pPr lvl="1">
              <a:lnSpc>
                <a:spcPct val="150000"/>
              </a:lnSpc>
            </a:pPr>
            <a:r>
              <a:rPr lang="en-US" altLang="zh-CN" sz="2000" dirty="0">
                <a:latin typeface="微软雅黑" panose="020B0503020204020204" pitchFamily="34" charset="-122"/>
                <a:ea typeface="微软雅黑" panose="020B0503020204020204" pitchFamily="34" charset="-122"/>
              </a:rPr>
              <a:t> &lt;table cellpadding="2" align="center"&gt;</a:t>
            </a:r>
            <a:endParaRPr lang="zh-CN"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 &lt;/table&gt;</a:t>
            </a:r>
          </a:p>
          <a:p>
            <a:pPr>
              <a:lnSpc>
                <a:spcPct val="150000"/>
              </a:lnSpc>
            </a:pPr>
            <a:r>
              <a:rPr lang="en-US" altLang="zh-CN" sz="2000" dirty="0">
                <a:latin typeface="微软雅黑" panose="020B0503020204020204" pitchFamily="34" charset="-122"/>
                <a:ea typeface="微软雅黑" panose="020B0503020204020204" pitchFamily="34" charset="-122"/>
              </a:rPr>
              <a:t> &lt;/form&gt;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620477"/>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540875"/>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471453"/>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598298"/>
            <a:ext cx="5142331" cy="613062"/>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524049"/>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常用的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标签</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449800"/>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CSS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技术</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htmlDemo05.html</a:t>
            </a:r>
            <a:r>
              <a:rPr lang="zh-CN" altLang="en-US" sz="2000" dirty="0">
                <a:solidFill>
                  <a:srgbClr val="595959"/>
                </a:solidFill>
                <a:latin typeface="微软雅黑" panose="020B0503020204020204" pitchFamily="34" charset="-122"/>
                <a:ea typeface="微软雅黑" panose="020B0503020204020204" pitchFamily="34" charset="-122"/>
                <a:cs typeface="+mn-ea"/>
              </a:rPr>
              <a:t>中添加用户名输入控件和密码输入框控件。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p:cNvPicPr>
            <a:picLocks noChangeAspect="1"/>
          </p:cNvPicPr>
          <p:nvPr/>
        </p:nvPicPr>
        <p:blipFill>
          <a:blip r:embed="rId4"/>
          <a:stretch>
            <a:fillRect/>
          </a:stretch>
        </p:blipFill>
        <p:spPr>
          <a:xfrm>
            <a:off x="2624591" y="2019150"/>
            <a:ext cx="8208912" cy="4401899"/>
          </a:xfrm>
          <a:prstGeom prst="rect">
            <a:avLst/>
          </a:prstGeom>
        </p:spPr>
      </p:pic>
      <p:sp>
        <p:nvSpPr>
          <p:cNvPr id="2" name="矩形 1"/>
          <p:cNvSpPr/>
          <p:nvPr/>
        </p:nvSpPr>
        <p:spPr>
          <a:xfrm>
            <a:off x="3223403" y="2018114"/>
            <a:ext cx="6888232" cy="4378443"/>
          </a:xfrm>
          <a:prstGeom prst="rect">
            <a:avLst/>
          </a:prstGeom>
        </p:spPr>
        <p:txBody>
          <a:bodyPr wrap="none">
            <a:spAutoFit/>
          </a:bodyPr>
          <a:lstStyle/>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align="right"&gt;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用户名</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&lt;!-- 1.</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文本输入框控件</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type="text" name="username" /&gt;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align="right"&gt;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密码</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&lt;!-- 2.</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密码输入框控件</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&lt;td&gt;&lt;input type="password" name="password" /&gt;&lt;/td&gt;</a:t>
            </a: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htmlDemo05.html</a:t>
            </a:r>
            <a:r>
              <a:rPr lang="zh-CN" altLang="en-US" sz="2000" dirty="0">
                <a:solidFill>
                  <a:srgbClr val="595959"/>
                </a:solidFill>
                <a:latin typeface="微软雅黑" panose="020B0503020204020204" pitchFamily="34" charset="-122"/>
                <a:ea typeface="微软雅黑" panose="020B0503020204020204" pitchFamily="34" charset="-122"/>
                <a:cs typeface="+mn-ea"/>
              </a:rPr>
              <a:t>中添加性别选择控件和复选框控件。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p:cNvPicPr>
            <a:picLocks noChangeAspect="1"/>
          </p:cNvPicPr>
          <p:nvPr/>
        </p:nvPicPr>
        <p:blipFill>
          <a:blip r:embed="rId4"/>
          <a:stretch>
            <a:fillRect/>
          </a:stretch>
        </p:blipFill>
        <p:spPr>
          <a:xfrm>
            <a:off x="1486694" y="2049636"/>
            <a:ext cx="8928992" cy="4332486"/>
          </a:xfrm>
          <a:prstGeom prst="rect">
            <a:avLst/>
          </a:prstGeom>
        </p:spPr>
      </p:pic>
      <p:sp>
        <p:nvSpPr>
          <p:cNvPr id="2" name="矩形 1"/>
          <p:cNvSpPr/>
          <p:nvPr/>
        </p:nvSpPr>
        <p:spPr>
          <a:xfrm>
            <a:off x="1342678" y="2079086"/>
            <a:ext cx="8461375" cy="4246245"/>
          </a:xfrm>
          <a:prstGeom prst="rect">
            <a:avLst/>
          </a:prstGeom>
        </p:spPr>
        <p:txBody>
          <a:bodyPr wrap="none">
            <a:spAutoFit/>
          </a:bodyPr>
          <a:lstStyle/>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align="right"&gt;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性别</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type="radio" name="gender" value="male" /&gt;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男</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type="radio" name="gender" value="female" /&gt;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女</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align="right"&gt;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兴趣</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type="checkbox" name="interest" value="film" /&gt;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看电影</a:t>
            </a: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type="checkbox" name="interest" value="code" /&gt;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敲代码</a:t>
            </a: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type="checkbox" name="interest" value="game" /&gt;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玩游戏</a:t>
            </a: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6979" y="1167929"/>
            <a:ext cx="8312043"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htmlDemo05.html</a:t>
            </a:r>
            <a:r>
              <a:rPr lang="zh-CN" altLang="en-US" sz="2000" dirty="0">
                <a:solidFill>
                  <a:srgbClr val="595959"/>
                </a:solidFill>
                <a:latin typeface="微软雅黑" panose="020B0503020204020204" pitchFamily="34" charset="-122"/>
                <a:ea typeface="微软雅黑" panose="020B0503020204020204" pitchFamily="34" charset="-122"/>
                <a:cs typeface="+mn-ea"/>
              </a:rPr>
              <a:t>中添加文件上传控件、提交按钮控件和重置按钮。</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p:cNvPicPr>
            <a:picLocks noChangeAspect="1"/>
          </p:cNvPicPr>
          <p:nvPr/>
        </p:nvPicPr>
        <p:blipFill>
          <a:blip r:embed="rId4"/>
          <a:stretch>
            <a:fillRect/>
          </a:stretch>
        </p:blipFill>
        <p:spPr>
          <a:xfrm>
            <a:off x="2206774" y="2193652"/>
            <a:ext cx="8098580" cy="3756422"/>
          </a:xfrm>
          <a:prstGeom prst="rect">
            <a:avLst/>
          </a:prstGeom>
        </p:spPr>
      </p:pic>
      <p:sp>
        <p:nvSpPr>
          <p:cNvPr id="2" name="矩形 1"/>
          <p:cNvSpPr/>
          <p:nvPr/>
        </p:nvSpPr>
        <p:spPr>
          <a:xfrm>
            <a:off x="2674468" y="2354249"/>
            <a:ext cx="5960606" cy="3416320"/>
          </a:xfrm>
          <a:prstGeom prst="rect">
            <a:avLst/>
          </a:prstGeom>
        </p:spPr>
        <p:txBody>
          <a:bodyPr wrap="none">
            <a:spAutoFit/>
          </a:bodyPr>
          <a:lstStyle/>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align="right"&gt;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头像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type="file" name="photo"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colspan="2"  align="center"&gt;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type="submit" value="</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注册</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type="reset" value="</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重填</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htmlDemo05.html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050" name="图片 35"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136" y="2277666"/>
            <a:ext cx="7200800" cy="364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916980" y="1211403"/>
            <a:ext cx="7937288" cy="499624"/>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在上图中填写表单数据，页面效果如下所示。</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3074" name="图片 36"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467" y="2081924"/>
            <a:ext cx="6480720"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162199" y="5462568"/>
            <a:ext cx="10045575" cy="415498"/>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rPr>
              <a:t>注意</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密码输入框中内容为</a:t>
            </a:r>
            <a:r>
              <a:rPr lang="zh-CN" altLang="zh-CN" sz="1800" dirty="0">
                <a:solidFill>
                  <a:srgbClr val="1369B2"/>
                </a:solidFill>
                <a:latin typeface="微软雅黑" panose="020B0503020204020204" pitchFamily="34" charset="-122"/>
                <a:ea typeface="微软雅黑" panose="020B0503020204020204" pitchFamily="34" charset="-122"/>
              </a:rPr>
              <a:t>不可见状态</a:t>
            </a:r>
            <a:r>
              <a:rPr lang="zh-CN" altLang="zh-CN" sz="1800" dirty="0">
                <a:solidFill>
                  <a:srgbClr val="595959"/>
                </a:solidFill>
                <a:latin typeface="微软雅黑" panose="020B0503020204020204" pitchFamily="34" charset="-122"/>
                <a:ea typeface="微软雅黑" panose="020B0503020204020204" pitchFamily="34" charset="-122"/>
              </a:rPr>
              <a:t>，单选按钮只能选择一个值，而复选框可以选择多个值。</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12"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879" y="966596"/>
            <a:ext cx="917832" cy="917832"/>
          </a:xfrm>
          <a:prstGeom prst="rect">
            <a:avLst/>
          </a:prstGeom>
        </p:spPr>
      </p:pic>
      <p:sp>
        <p:nvSpPr>
          <p:cNvPr id="13" name="矩形 12"/>
          <p:cNvSpPr/>
          <p:nvPr/>
        </p:nvSpPr>
        <p:spPr>
          <a:xfrm>
            <a:off x="1846734" y="1103050"/>
            <a:ext cx="251418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25"/>
          <p:cNvSpPr txBox="1"/>
          <p:nvPr/>
        </p:nvSpPr>
        <p:spPr>
          <a:xfrm>
            <a:off x="1956698" y="1202087"/>
            <a:ext cx="2294256" cy="461665"/>
          </a:xfrm>
          <a:prstGeom prst="rect">
            <a:avLst/>
          </a:prstGeom>
          <a:no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多行文本标签</a:t>
            </a:r>
          </a:p>
        </p:txBody>
      </p:sp>
      <p:sp>
        <p:nvSpPr>
          <p:cNvPr id="15" name="矩形 14"/>
          <p:cNvSpPr/>
          <p:nvPr/>
        </p:nvSpPr>
        <p:spPr>
          <a:xfrm>
            <a:off x="4465521" y="1103050"/>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4653250" y="1103050"/>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TextBox 16"/>
          <p:cNvSpPr txBox="1"/>
          <p:nvPr/>
        </p:nvSpPr>
        <p:spPr>
          <a:xfrm>
            <a:off x="1630711" y="2131832"/>
            <a:ext cx="9111658" cy="868956"/>
          </a:xfrm>
          <a:prstGeom prst="rect">
            <a:avLst/>
          </a:prstGeom>
          <a:noFill/>
        </p:spPr>
        <p:txBody>
          <a:bodyPr wrap="square" lIns="0" tIns="0" rIns="0" bIns="0"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提供了</a:t>
            </a:r>
            <a:r>
              <a:rPr lang="en-US" altLang="zh-CN" sz="2000" dirty="0">
                <a:solidFill>
                  <a:srgbClr val="595959"/>
                </a:solidFill>
                <a:latin typeface="微软雅黑" panose="020B0503020204020204" pitchFamily="34" charset="-122"/>
                <a:ea typeface="微软雅黑" panose="020B0503020204020204" pitchFamily="34" charset="-122"/>
                <a:cs typeface="+mn-ea"/>
              </a:rPr>
              <a:t>&lt;textarea&gt;&lt;/textarea&gt;</a:t>
            </a:r>
            <a:r>
              <a:rPr lang="zh-CN" altLang="zh-CN" sz="2000" dirty="0">
                <a:solidFill>
                  <a:srgbClr val="595959"/>
                </a:solidFill>
                <a:latin typeface="微软雅黑" panose="020B0503020204020204" pitchFamily="34" charset="-122"/>
                <a:ea typeface="微软雅黑" panose="020B0503020204020204" pitchFamily="34" charset="-122"/>
                <a:cs typeface="+mn-ea"/>
              </a:rPr>
              <a:t>标签。通过此标签可以创建多行文本框，</a:t>
            </a:r>
            <a:r>
              <a:rPr lang="en-US" altLang="zh-CN" sz="2000" dirty="0">
                <a:solidFill>
                  <a:srgbClr val="595959"/>
                </a:solidFill>
                <a:latin typeface="微软雅黑" panose="020B0503020204020204" pitchFamily="34" charset="-122"/>
                <a:ea typeface="微软雅黑" panose="020B0503020204020204" pitchFamily="34" charset="-122"/>
                <a:cs typeface="+mn-ea"/>
              </a:rPr>
              <a:t>&lt;textarea&gt;&lt;/textarea&gt;</a:t>
            </a:r>
            <a:r>
              <a:rPr lang="zh-CN" altLang="zh-CN" sz="2000" dirty="0">
                <a:solidFill>
                  <a:srgbClr val="595959"/>
                </a:solidFill>
                <a:latin typeface="微软雅黑" panose="020B0503020204020204" pitchFamily="34" charset="-122"/>
                <a:ea typeface="微软雅黑" panose="020B0503020204020204" pitchFamily="34" charset="-122"/>
                <a:cs typeface="+mn-ea"/>
              </a:rPr>
              <a:t>标签基本语法格式如下。</a:t>
            </a:r>
          </a:p>
        </p:txBody>
      </p:sp>
      <p:pic>
        <p:nvPicPr>
          <p:cNvPr id="18" name="图片 17"/>
          <p:cNvPicPr>
            <a:picLocks noChangeAspect="1"/>
          </p:cNvPicPr>
          <p:nvPr/>
        </p:nvPicPr>
        <p:blipFill>
          <a:blip r:embed="rId5"/>
          <a:stretch>
            <a:fillRect/>
          </a:stretch>
        </p:blipFill>
        <p:spPr>
          <a:xfrm>
            <a:off x="1630711" y="3348033"/>
            <a:ext cx="9063359" cy="1881961"/>
          </a:xfrm>
          <a:prstGeom prst="rect">
            <a:avLst/>
          </a:prstGeom>
        </p:spPr>
      </p:pic>
      <p:sp>
        <p:nvSpPr>
          <p:cNvPr id="19" name="矩形 18"/>
          <p:cNvSpPr/>
          <p:nvPr/>
        </p:nvSpPr>
        <p:spPr>
          <a:xfrm>
            <a:off x="2206774" y="3577536"/>
            <a:ext cx="6745949" cy="1422954"/>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&lt;textarea cols="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每行中的字符数</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rows="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显示的行数</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文本内容</a:t>
            </a: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&lt;/textarea&gt;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306986" y="2601036"/>
            <a:ext cx="7704856" cy="3456384"/>
          </a:xfrm>
          <a:prstGeom prst="rect">
            <a:avLst/>
          </a:prstGeom>
        </p:spPr>
      </p:pic>
      <p:sp>
        <p:nvSpPr>
          <p:cNvPr id="19" name="矩形 18"/>
          <p:cNvSpPr/>
          <p:nvPr/>
        </p:nvSpPr>
        <p:spPr>
          <a:xfrm>
            <a:off x="1883538" y="2760231"/>
            <a:ext cx="5529580" cy="3476625"/>
          </a:xfrm>
          <a:prstGeom prst="rect">
            <a:avLst/>
          </a:prstGeom>
        </p:spPr>
        <p:txBody>
          <a:bodyPr wrap="none">
            <a:spAutoFit/>
          </a:bodyPr>
          <a:lstStyle/>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&lt;form action="#" method="post"&gt;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评论：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&lt;br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&lt;textarea cols="60" rows="5"&gt;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评论时，请注意文明用语。</a:t>
            </a: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&lt;/textarea&gt;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&lt;br /&gt; &lt;br /&gt;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&lt;input type="submit" value="</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提交</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&lt;/form&gt;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htmlDemo06</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2" name="TextBox 2"/>
          <p:cNvSpPr txBox="1">
            <a:spLocks noChangeArrowheads="1"/>
          </p:cNvSpPr>
          <p:nvPr/>
        </p:nvSpPr>
        <p:spPr bwMode="auto">
          <a:xfrm>
            <a:off x="3834371" y="1963088"/>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1-6</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htmDemo06.html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24" name="矩形 23"/>
          <p:cNvSpPr/>
          <p:nvPr/>
        </p:nvSpPr>
        <p:spPr>
          <a:xfrm>
            <a:off x="4389248" y="3697945"/>
            <a:ext cx="2652478" cy="317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5"/>
          <p:cNvCxnSpPr/>
          <p:nvPr/>
        </p:nvCxnSpPr>
        <p:spPr>
          <a:xfrm>
            <a:off x="7046360" y="3862026"/>
            <a:ext cx="5878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658665" y="3213768"/>
            <a:ext cx="4131011" cy="1285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cols</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属性用于设置文本框每行的字符数</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rows</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属性用于设置文本框的行数。</a:t>
            </a:r>
            <a:endPar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htmlDemo06.html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098" name="图片 37"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50" y="2205658"/>
            <a:ext cx="7433265"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79182" y="2565698"/>
            <a:ext cx="5175785"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熟悉网页中的</a:t>
            </a:r>
            <a:r>
              <a:rPr lang="en-US" altLang="zh-CN" dirty="0">
                <a:solidFill>
                  <a:srgbClr val="595959"/>
                </a:solidFill>
                <a:latin typeface="微软雅黑" panose="020B0503020204020204" pitchFamily="34" charset="-122"/>
                <a:ea typeface="微软雅黑" panose="020B0503020204020204" pitchFamily="34" charset="-122"/>
              </a:rPr>
              <a:t>3</a:t>
            </a:r>
            <a:r>
              <a:rPr lang="zh-CN" altLang="en-US" dirty="0">
                <a:solidFill>
                  <a:srgbClr val="595959"/>
                </a:solidFill>
                <a:latin typeface="微软雅黑" panose="020B0503020204020204" pitchFamily="34" charset="-122"/>
                <a:ea typeface="微软雅黑" panose="020B0503020204020204" pitchFamily="34" charset="-122"/>
              </a:rPr>
              <a:t>种列表，</a:t>
            </a:r>
            <a:r>
              <a:rPr lang="zh-CN" altLang="en-US" dirty="0">
                <a:solidFill>
                  <a:srgbClr val="1369B2"/>
                </a:solidFill>
                <a:latin typeface="微软雅黑" panose="020B0503020204020204" pitchFamily="34" charset="-122"/>
                <a:ea typeface="微软雅黑" panose="020B0503020204020204" pitchFamily="34" charset="-122"/>
              </a:rPr>
              <a:t>无序列表</a:t>
            </a:r>
            <a:r>
              <a:rPr lang="zh-CN" altLang="en-US" dirty="0">
                <a:solidFill>
                  <a:srgbClr val="595959"/>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有序列表</a:t>
            </a:r>
            <a:r>
              <a:rPr lang="zh-CN" altLang="en-US" dirty="0">
                <a:solidFill>
                  <a:srgbClr val="595959"/>
                </a:solidFill>
                <a:latin typeface="微软雅黑" panose="020B0503020204020204" pitchFamily="34" charset="-122"/>
                <a:ea typeface="微软雅黑" panose="020B0503020204020204" pitchFamily="34" charset="-122"/>
              </a:rPr>
              <a:t>和</a:t>
            </a:r>
            <a:r>
              <a:rPr lang="zh-CN" altLang="en-US" dirty="0">
                <a:solidFill>
                  <a:srgbClr val="1369B2"/>
                </a:solidFill>
                <a:latin typeface="微软雅黑" panose="020B0503020204020204" pitchFamily="34" charset="-122"/>
                <a:ea typeface="微软雅黑" panose="020B0503020204020204" pitchFamily="34" charset="-122"/>
              </a:rPr>
              <a:t>定义列表</a:t>
            </a:r>
          </a:p>
        </p:txBody>
      </p:sp>
      <p:grpSp>
        <p:nvGrpSpPr>
          <p:cNvPr id="11" name="组合 10"/>
          <p:cNvGrpSpPr/>
          <p:nvPr/>
        </p:nvGrpSpPr>
        <p:grpSpPr>
          <a:xfrm>
            <a:off x="5379720" y="295265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4"/>
          <p:cNvSpPr txBox="1"/>
          <p:nvPr/>
        </p:nvSpPr>
        <p:spPr>
          <a:xfrm>
            <a:off x="1018183" y="1917626"/>
            <a:ext cx="10045575"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无序列表是一种</a:t>
            </a:r>
            <a:r>
              <a:rPr lang="zh-CN" altLang="zh-CN" sz="1800" dirty="0">
                <a:solidFill>
                  <a:srgbClr val="1369B2"/>
                </a:solidFill>
                <a:latin typeface="微软雅黑" panose="020B0503020204020204" pitchFamily="34" charset="-122"/>
                <a:ea typeface="微软雅黑" panose="020B0503020204020204" pitchFamily="34" charset="-122"/>
                <a:cs typeface="+mn-ea"/>
              </a:rPr>
              <a:t>不分排序的列表</a:t>
            </a:r>
            <a:r>
              <a:rPr lang="zh-CN" altLang="zh-CN" sz="1800" dirty="0">
                <a:solidFill>
                  <a:srgbClr val="595959"/>
                </a:solidFill>
                <a:latin typeface="微软雅黑" panose="020B0503020204020204" pitchFamily="34" charset="-122"/>
                <a:ea typeface="微软雅黑" panose="020B0503020204020204" pitchFamily="34" charset="-122"/>
                <a:cs typeface="+mn-ea"/>
              </a:rPr>
              <a:t>，各个列表项之间</a:t>
            </a:r>
            <a:r>
              <a:rPr lang="zh-CN" altLang="zh-CN" sz="1800" dirty="0">
                <a:solidFill>
                  <a:srgbClr val="1369B2"/>
                </a:solidFill>
                <a:latin typeface="微软雅黑" panose="020B0503020204020204" pitchFamily="34" charset="-122"/>
                <a:ea typeface="微软雅黑" panose="020B0503020204020204" pitchFamily="34" charset="-122"/>
                <a:cs typeface="+mn-ea"/>
              </a:rPr>
              <a:t>没有顺序级别之分</a:t>
            </a:r>
            <a:r>
              <a:rPr lang="zh-CN" altLang="zh-CN" sz="1800" dirty="0">
                <a:solidFill>
                  <a:srgbClr val="595959"/>
                </a:solidFill>
                <a:latin typeface="微软雅黑" panose="020B0503020204020204" pitchFamily="34" charset="-122"/>
                <a:ea typeface="微软雅黑" panose="020B0503020204020204" pitchFamily="34" charset="-122"/>
                <a:cs typeface="+mn-ea"/>
              </a:rPr>
              <a:t>，通常是</a:t>
            </a:r>
            <a:r>
              <a:rPr lang="zh-CN" altLang="zh-CN" sz="1800" dirty="0">
                <a:solidFill>
                  <a:srgbClr val="1369B2"/>
                </a:solidFill>
                <a:latin typeface="微软雅黑" panose="020B0503020204020204" pitchFamily="34" charset="-122"/>
                <a:ea typeface="微软雅黑" panose="020B0503020204020204" pitchFamily="34" charset="-122"/>
                <a:cs typeface="+mn-ea"/>
              </a:rPr>
              <a:t>并列</a:t>
            </a:r>
            <a:r>
              <a:rPr lang="zh-CN" altLang="zh-CN" sz="1800" dirty="0">
                <a:solidFill>
                  <a:srgbClr val="595959"/>
                </a:solidFill>
                <a:latin typeface="微软雅黑" panose="020B0503020204020204" pitchFamily="34" charset="-122"/>
                <a:ea typeface="微软雅黑" panose="020B0503020204020204" pitchFamily="34" charset="-122"/>
                <a:cs typeface="+mn-ea"/>
              </a:rPr>
              <a:t>的。定义无序列表的基本语法格式如下所示。</a:t>
            </a:r>
          </a:p>
        </p:txBody>
      </p:sp>
      <p:sp>
        <p:nvSpPr>
          <p:cNvPr id="6"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558702" y="1200348"/>
            <a:ext cx="1513556" cy="400110"/>
          </a:xfrm>
          <a:prstGeom prst="rect">
            <a:avLst/>
          </a:prstGeom>
          <a:noFill/>
        </p:spPr>
        <p:txBody>
          <a:bodyPr wrap="none" rtlCol="0">
            <a:spAutoFit/>
          </a:bodyPr>
          <a:lstStyle/>
          <a:p>
            <a:r>
              <a:rPr lang="zh-CN" altLang="en-US" sz="2000" dirty="0">
                <a:solidFill>
                  <a:srgbClr val="FF0000"/>
                </a:solidFill>
                <a:highlight>
                  <a:srgbClr val="FFFF00"/>
                </a:highlight>
                <a:latin typeface="微软雅黑" panose="020B0503020204020204" pitchFamily="34" charset="-122"/>
                <a:ea typeface="微软雅黑" panose="020B0503020204020204" pitchFamily="34" charset="-122"/>
              </a:rPr>
              <a:t>无序列表 </a:t>
            </a:r>
            <a:r>
              <a:rPr lang="en-US" altLang="zh-CN" sz="2000" dirty="0" err="1">
                <a:solidFill>
                  <a:srgbClr val="FF0000"/>
                </a:solidFill>
                <a:highlight>
                  <a:srgbClr val="FFFF00"/>
                </a:highlight>
                <a:latin typeface="微软雅黑" panose="020B0503020204020204" pitchFamily="34" charset="-122"/>
                <a:ea typeface="微软雅黑" panose="020B0503020204020204" pitchFamily="34" charset="-122"/>
              </a:rPr>
              <a:t>ui</a:t>
            </a:r>
            <a:endParaRPr lang="zh-CN" altLang="en-US" sz="2000" dirty="0">
              <a:solidFill>
                <a:srgbClr val="FF0000"/>
              </a:solidFill>
              <a:highlight>
                <a:srgbClr val="FFFF00"/>
              </a:highlight>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2163996" y="2786050"/>
            <a:ext cx="6696744" cy="2721597"/>
          </a:xfrm>
          <a:prstGeom prst="rect">
            <a:avLst/>
          </a:prstGeom>
        </p:spPr>
      </p:pic>
      <p:sp>
        <p:nvSpPr>
          <p:cNvPr id="9" name="矩形 8"/>
          <p:cNvSpPr/>
          <p:nvPr/>
        </p:nvSpPr>
        <p:spPr>
          <a:xfrm>
            <a:off x="3091459" y="2709714"/>
            <a:ext cx="2704587" cy="280794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TextBox 9"/>
          <p:cNvSpPr txBox="1"/>
          <p:nvPr/>
        </p:nvSpPr>
        <p:spPr>
          <a:xfrm>
            <a:off x="1072418" y="5604012"/>
            <a:ext cx="10045575" cy="830997"/>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&lt;ul&gt;&lt;/ul&gt;</a:t>
            </a:r>
            <a:r>
              <a:rPr lang="zh-CN" altLang="zh-CN" sz="1800" dirty="0">
                <a:solidFill>
                  <a:srgbClr val="595959"/>
                </a:solidFill>
                <a:latin typeface="微软雅黑" panose="020B0503020204020204" pitchFamily="34" charset="-122"/>
                <a:ea typeface="微软雅黑" panose="020B0503020204020204" pitchFamily="34" charset="-122"/>
                <a:cs typeface="+mn-ea"/>
              </a:rPr>
              <a:t>标签用于定义无序列表，</a:t>
            </a:r>
            <a:r>
              <a:rPr lang="en-US" altLang="zh-CN" sz="1800" dirty="0">
                <a:solidFill>
                  <a:srgbClr val="595959"/>
                </a:solidFill>
                <a:latin typeface="微软雅黑" panose="020B0503020204020204" pitchFamily="34" charset="-122"/>
                <a:ea typeface="微软雅黑" panose="020B0503020204020204" pitchFamily="34" charset="-122"/>
                <a:cs typeface="+mn-ea"/>
              </a:rPr>
              <a:t>&lt;li&gt;&lt;/li&gt;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标签嵌套在</a:t>
            </a:r>
            <a:r>
              <a:rPr lang="en-US" altLang="zh-CN" sz="1800" dirty="0">
                <a:solidFill>
                  <a:srgbClr val="595959"/>
                </a:solidFill>
                <a:latin typeface="微软雅黑" panose="020B0503020204020204" pitchFamily="34" charset="-122"/>
                <a:ea typeface="微软雅黑" panose="020B0503020204020204" pitchFamily="34" charset="-122"/>
                <a:cs typeface="+mn-ea"/>
              </a:rPr>
              <a:t>&lt;ul&gt;&lt;/ul&gt;</a:t>
            </a:r>
            <a:r>
              <a:rPr lang="zh-CN" altLang="zh-CN" sz="1800" dirty="0">
                <a:solidFill>
                  <a:srgbClr val="595959"/>
                </a:solidFill>
                <a:latin typeface="微软雅黑" panose="020B0503020204020204" pitchFamily="34" charset="-122"/>
                <a:ea typeface="微软雅黑" panose="020B0503020204020204" pitchFamily="34" charset="-122"/>
                <a:cs typeface="+mn-ea"/>
              </a:rPr>
              <a:t>标签中，用于描述具体的列表项，每对</a:t>
            </a:r>
            <a:r>
              <a:rPr lang="en-US" altLang="zh-CN" sz="1800" dirty="0">
                <a:solidFill>
                  <a:srgbClr val="595959"/>
                </a:solidFill>
                <a:latin typeface="微软雅黑" panose="020B0503020204020204" pitchFamily="34" charset="-122"/>
                <a:ea typeface="微软雅黑" panose="020B0503020204020204" pitchFamily="34" charset="-122"/>
                <a:cs typeface="+mn-ea"/>
              </a:rPr>
              <a:t>&lt;ul&gt;&lt;/ul&gt;</a:t>
            </a:r>
            <a:r>
              <a:rPr lang="zh-CN" altLang="zh-CN" sz="1800" dirty="0">
                <a:solidFill>
                  <a:srgbClr val="595959"/>
                </a:solidFill>
                <a:latin typeface="微软雅黑" panose="020B0503020204020204" pitchFamily="34" charset="-122"/>
                <a:ea typeface="微软雅黑" panose="020B0503020204020204" pitchFamily="34" charset="-122"/>
                <a:cs typeface="+mn-ea"/>
              </a:rPr>
              <a:t>中至少应包含一对</a:t>
            </a:r>
            <a:r>
              <a:rPr lang="en-US" altLang="zh-CN" sz="1800" dirty="0">
                <a:solidFill>
                  <a:srgbClr val="595959"/>
                </a:solidFill>
                <a:latin typeface="微软雅黑" panose="020B0503020204020204" pitchFamily="34" charset="-122"/>
                <a:ea typeface="微软雅黑" panose="020B0503020204020204" pitchFamily="34" charset="-122"/>
                <a:cs typeface="+mn-ea"/>
              </a:rPr>
              <a:t>&lt;li&gt;&lt;/li&gt;</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2998862" y="4472916"/>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3904414" y="4450737"/>
            <a:ext cx="5142331" cy="613062"/>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 Bootstrap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框架的常用组件</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3" name="组合 32"/>
          <p:cNvGrpSpPr/>
          <p:nvPr/>
        </p:nvGrpSpPr>
        <p:grpSpPr>
          <a:xfrm>
            <a:off x="3119265" y="2515865"/>
            <a:ext cx="1192190" cy="613061"/>
            <a:chOff x="2215144" y="4135856"/>
            <a:chExt cx="1244730" cy="842781"/>
          </a:xfrm>
        </p:grpSpPr>
        <p:sp>
          <p:nvSpPr>
            <p:cNvPr id="34" name="平行四边形 33"/>
            <p:cNvSpPr/>
            <p:nvPr/>
          </p:nvSpPr>
          <p:spPr>
            <a:xfrm>
              <a:off x="2215144" y="4135856"/>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5" name="文本框 12"/>
            <p:cNvSpPr txBox="1"/>
            <p:nvPr/>
          </p:nvSpPr>
          <p:spPr>
            <a:xfrm>
              <a:off x="2393075" y="4169272"/>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3071657" y="3441601"/>
            <a:ext cx="1179161" cy="643673"/>
            <a:chOff x="2215144" y="5186859"/>
            <a:chExt cx="1231128" cy="884866"/>
          </a:xfrm>
        </p:grpSpPr>
        <p:sp>
          <p:nvSpPr>
            <p:cNvPr id="37" name="平行四边形 36"/>
            <p:cNvSpPr/>
            <p:nvPr/>
          </p:nvSpPr>
          <p:spPr>
            <a:xfrm>
              <a:off x="2215144" y="5186859"/>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8" name="文本框 13"/>
            <p:cNvSpPr txBox="1"/>
            <p:nvPr/>
          </p:nvSpPr>
          <p:spPr>
            <a:xfrm>
              <a:off x="2379473" y="5267827"/>
              <a:ext cx="1066799" cy="803898"/>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9" name="组合 38"/>
          <p:cNvGrpSpPr/>
          <p:nvPr/>
        </p:nvGrpSpPr>
        <p:grpSpPr>
          <a:xfrm>
            <a:off x="4024817" y="2493690"/>
            <a:ext cx="5142331" cy="613062"/>
            <a:chOff x="4315150" y="3035884"/>
            <a:chExt cx="3857250" cy="540057"/>
          </a:xfrm>
        </p:grpSpPr>
        <p:sp>
          <p:nvSpPr>
            <p:cNvPr id="40" name="矩形 39"/>
            <p:cNvSpPr/>
            <p:nvPr/>
          </p:nvSpPr>
          <p:spPr>
            <a:xfrm>
              <a:off x="4841196" y="3118548"/>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JavaScript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41" name="平行四边形 4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2" name="组合 41"/>
          <p:cNvGrpSpPr/>
          <p:nvPr/>
        </p:nvGrpSpPr>
        <p:grpSpPr>
          <a:xfrm>
            <a:off x="3977211" y="3419443"/>
            <a:ext cx="5142331" cy="613062"/>
            <a:chOff x="4315150" y="3730038"/>
            <a:chExt cx="3857250" cy="540057"/>
          </a:xfrm>
        </p:grpSpPr>
        <p:sp>
          <p:nvSpPr>
            <p:cNvPr id="43" name="矩形 42"/>
            <p:cNvSpPr/>
            <p:nvPr/>
          </p:nvSpPr>
          <p:spPr>
            <a:xfrm>
              <a:off x="4841197" y="3812702"/>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Bootstrap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框架基础</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44" name="平行四边形 4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062758" y="2616215"/>
            <a:ext cx="7704856" cy="3456384"/>
          </a:xfrm>
          <a:prstGeom prst="rect">
            <a:avLst/>
          </a:prstGeom>
        </p:spPr>
      </p:pic>
      <p:sp>
        <p:nvSpPr>
          <p:cNvPr id="19" name="矩形 18"/>
          <p:cNvSpPr/>
          <p:nvPr/>
        </p:nvSpPr>
        <p:spPr>
          <a:xfrm>
            <a:off x="2394624" y="2760231"/>
            <a:ext cx="7024370" cy="3169285"/>
          </a:xfrm>
          <a:prstGeom prst="rect">
            <a:avLst/>
          </a:prstGeom>
        </p:spPr>
        <p:txBody>
          <a:bodyPr wrap="none">
            <a:spAutoFit/>
          </a:bodyPr>
          <a:lstStyle/>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&lt;font size="5"&gt;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传智播客学科</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&lt;/font&gt;&lt;br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&lt;li&gt;web</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前端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指定</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type</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,disc</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为默认值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 type="disc"&gt;JAVA&lt;/li&gt;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 type="square"&gt;PHP&lt;/li&gt;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 type="circle"&gt;.NET&lt;/li&gt;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htmlDemo07</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2" name="TextBox 2"/>
          <p:cNvSpPr txBox="1">
            <a:spLocks noChangeArrowheads="1"/>
          </p:cNvSpPr>
          <p:nvPr/>
        </p:nvSpPr>
        <p:spPr bwMode="auto">
          <a:xfrm>
            <a:off x="3877793" y="1795676"/>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1-7</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htmDemo07.html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24" name="矩形 23"/>
          <p:cNvSpPr/>
          <p:nvPr/>
        </p:nvSpPr>
        <p:spPr>
          <a:xfrm>
            <a:off x="5318922" y="4340644"/>
            <a:ext cx="1785856" cy="889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5"/>
          <p:cNvCxnSpPr/>
          <p:nvPr/>
        </p:nvCxnSpPr>
        <p:spPr>
          <a:xfrm>
            <a:off x="7104778" y="5152930"/>
            <a:ext cx="158271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845034" y="3472728"/>
            <a:ext cx="3256631" cy="299995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&lt;li&gt;&lt;/li&gt;</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标签的</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type</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属性用来指定列表项目符号</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type</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常用的属性值</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disc</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square</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circle</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，它们的显示效果分别是●、■和○</a:t>
            </a:r>
            <a:endPar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htmlDemo07.html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122" name="图片 38"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782" y="2133650"/>
            <a:ext cx="7404616" cy="355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4"/>
          <p:cNvSpPr txBox="1"/>
          <p:nvPr/>
        </p:nvSpPr>
        <p:spPr>
          <a:xfrm>
            <a:off x="1018183" y="1845618"/>
            <a:ext cx="10477623" cy="1330621"/>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有序列表是一种</a:t>
            </a:r>
            <a:r>
              <a:rPr lang="zh-CN" altLang="zh-CN" sz="2000" dirty="0">
                <a:solidFill>
                  <a:srgbClr val="1369B2"/>
                </a:solidFill>
                <a:latin typeface="微软雅黑" panose="020B0503020204020204" pitchFamily="34" charset="-122"/>
                <a:ea typeface="微软雅黑" panose="020B0503020204020204" pitchFamily="34" charset="-122"/>
                <a:cs typeface="+mn-ea"/>
              </a:rPr>
              <a:t>强调排列顺序</a:t>
            </a:r>
            <a:r>
              <a:rPr lang="zh-CN" altLang="zh-CN" sz="2000" dirty="0">
                <a:solidFill>
                  <a:srgbClr val="595959"/>
                </a:solidFill>
                <a:latin typeface="微软雅黑" panose="020B0503020204020204" pitchFamily="34" charset="-122"/>
                <a:ea typeface="微软雅黑" panose="020B0503020204020204" pitchFamily="34" charset="-122"/>
                <a:cs typeface="+mn-ea"/>
              </a:rPr>
              <a:t>的列表，使用</a:t>
            </a:r>
            <a:r>
              <a:rPr lang="en-US" altLang="zh-CN" sz="2000" dirty="0">
                <a:solidFill>
                  <a:srgbClr val="FF0000"/>
                </a:solidFill>
                <a:highlight>
                  <a:srgbClr val="FFFF00"/>
                </a:highlight>
                <a:latin typeface="微软雅黑" panose="020B0503020204020204" pitchFamily="34" charset="-122"/>
                <a:ea typeface="微软雅黑" panose="020B0503020204020204" pitchFamily="34" charset="-122"/>
                <a:cs typeface="+mn-ea"/>
              </a:rPr>
              <a:t>&lt;ol&gt;</a:t>
            </a:r>
            <a:r>
              <a:rPr lang="zh-CN" altLang="zh-CN" sz="2000" dirty="0">
                <a:solidFill>
                  <a:srgbClr val="FF0000"/>
                </a:solidFill>
                <a:highlight>
                  <a:srgbClr val="FFFF00"/>
                </a:highlight>
                <a:latin typeface="微软雅黑" panose="020B0503020204020204" pitchFamily="34" charset="-122"/>
                <a:ea typeface="微软雅黑" panose="020B0503020204020204" pitchFamily="34" charset="-122"/>
                <a:cs typeface="+mn-ea"/>
              </a:rPr>
              <a:t>标签</a:t>
            </a:r>
            <a:r>
              <a:rPr lang="zh-CN" altLang="zh-CN" sz="2000" dirty="0">
                <a:solidFill>
                  <a:srgbClr val="595959"/>
                </a:solidFill>
                <a:latin typeface="微软雅黑" panose="020B0503020204020204" pitchFamily="34" charset="-122"/>
                <a:ea typeface="微软雅黑" panose="020B0503020204020204" pitchFamily="34" charset="-122"/>
                <a:cs typeface="+mn-ea"/>
              </a:rPr>
              <a:t>定义，内部可以嵌套多个</a:t>
            </a:r>
            <a:r>
              <a:rPr lang="en-US" altLang="zh-CN" sz="2000" dirty="0">
                <a:solidFill>
                  <a:srgbClr val="595959"/>
                </a:solidFill>
                <a:latin typeface="微软雅黑" panose="020B0503020204020204" pitchFamily="34" charset="-122"/>
                <a:ea typeface="微软雅黑" panose="020B0503020204020204" pitchFamily="34" charset="-122"/>
                <a:cs typeface="+mn-ea"/>
              </a:rPr>
              <a:t>&lt;li&gt;</a:t>
            </a:r>
            <a:r>
              <a:rPr lang="zh-CN" altLang="zh-CN" sz="2000" dirty="0">
                <a:solidFill>
                  <a:srgbClr val="595959"/>
                </a:solidFill>
                <a:latin typeface="微软雅黑" panose="020B0503020204020204" pitchFamily="34" charset="-122"/>
                <a:ea typeface="微软雅黑" panose="020B0503020204020204" pitchFamily="34" charset="-122"/>
                <a:cs typeface="+mn-ea"/>
              </a:rPr>
              <a:t>标签。例如网页中常见的歌曲排行榜、游戏排行榜等都可以通过有序列表来定义。定义有序列表的基本语法格式如下</a:t>
            </a:r>
            <a:r>
              <a:rPr lang="en-US"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6"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558702" y="1200348"/>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有序列表</a:t>
            </a:r>
          </a:p>
        </p:txBody>
      </p:sp>
      <p:pic>
        <p:nvPicPr>
          <p:cNvPr id="8" name="图片 7"/>
          <p:cNvPicPr>
            <a:picLocks noChangeAspect="1"/>
          </p:cNvPicPr>
          <p:nvPr/>
        </p:nvPicPr>
        <p:blipFill>
          <a:blip r:embed="rId4"/>
          <a:stretch>
            <a:fillRect/>
          </a:stretch>
        </p:blipFill>
        <p:spPr>
          <a:xfrm>
            <a:off x="3502918" y="3050079"/>
            <a:ext cx="6696744" cy="2145820"/>
          </a:xfrm>
          <a:prstGeom prst="rect">
            <a:avLst/>
          </a:prstGeom>
        </p:spPr>
      </p:pic>
      <p:sp>
        <p:nvSpPr>
          <p:cNvPr id="9" name="矩形 8"/>
          <p:cNvSpPr/>
          <p:nvPr/>
        </p:nvSpPr>
        <p:spPr>
          <a:xfrm>
            <a:off x="4259855" y="3176239"/>
            <a:ext cx="2675890" cy="193802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&lt;ol&gt;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&lt;/ol&gt;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TextBox 9"/>
          <p:cNvSpPr txBox="1"/>
          <p:nvPr/>
        </p:nvSpPr>
        <p:spPr>
          <a:xfrm>
            <a:off x="1143691" y="5376743"/>
            <a:ext cx="10352115" cy="782074"/>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&lt;ol&gt;&lt;/ol&gt;</a:t>
            </a:r>
            <a:r>
              <a:rPr lang="zh-CN" altLang="zh-CN" sz="1800" dirty="0">
                <a:solidFill>
                  <a:srgbClr val="595959"/>
                </a:solidFill>
                <a:latin typeface="微软雅黑" panose="020B0503020204020204" pitchFamily="34" charset="-122"/>
                <a:ea typeface="微软雅黑" panose="020B0503020204020204" pitchFamily="34" charset="-122"/>
                <a:cs typeface="+mn-ea"/>
              </a:rPr>
              <a:t>标签用于定义有序列表，</a:t>
            </a:r>
            <a:r>
              <a:rPr lang="en-US" altLang="zh-CN" sz="1800" dirty="0">
                <a:solidFill>
                  <a:srgbClr val="595959"/>
                </a:solidFill>
                <a:latin typeface="微软雅黑" panose="020B0503020204020204" pitchFamily="34" charset="-122"/>
                <a:ea typeface="微软雅黑" panose="020B0503020204020204" pitchFamily="34" charset="-122"/>
                <a:cs typeface="+mn-ea"/>
              </a:rPr>
              <a:t>&lt;li&gt;&lt;/li&gt;</a:t>
            </a:r>
            <a:r>
              <a:rPr lang="zh-CN" altLang="zh-CN" sz="1800" dirty="0">
                <a:solidFill>
                  <a:srgbClr val="595959"/>
                </a:solidFill>
                <a:latin typeface="微软雅黑" panose="020B0503020204020204" pitchFamily="34" charset="-122"/>
                <a:ea typeface="微软雅黑" panose="020B0503020204020204" pitchFamily="34" charset="-122"/>
                <a:cs typeface="+mn-ea"/>
              </a:rPr>
              <a:t>为具体的列表项，和无序列表类似，每对</a:t>
            </a:r>
            <a:r>
              <a:rPr lang="en-US" altLang="zh-CN" sz="1800" dirty="0">
                <a:solidFill>
                  <a:srgbClr val="595959"/>
                </a:solidFill>
                <a:latin typeface="微软雅黑" panose="020B0503020204020204" pitchFamily="34" charset="-122"/>
                <a:ea typeface="微软雅黑" panose="020B0503020204020204" pitchFamily="34" charset="-122"/>
                <a:cs typeface="+mn-ea"/>
              </a:rPr>
              <a:t>&lt;ol&gt;&lt;/ol&gt;</a:t>
            </a:r>
            <a:r>
              <a:rPr lang="zh-CN" altLang="zh-CN" sz="1800" dirty="0">
                <a:solidFill>
                  <a:srgbClr val="595959"/>
                </a:solidFill>
                <a:latin typeface="微软雅黑" panose="020B0503020204020204" pitchFamily="34" charset="-122"/>
                <a:ea typeface="微软雅黑" panose="020B0503020204020204" pitchFamily="34" charset="-122"/>
                <a:cs typeface="+mn-ea"/>
              </a:rPr>
              <a:t>中也至少应包含一对</a:t>
            </a:r>
            <a:r>
              <a:rPr lang="en-US" altLang="zh-CN" sz="1800" dirty="0">
                <a:solidFill>
                  <a:srgbClr val="595959"/>
                </a:solidFill>
                <a:latin typeface="微软雅黑" panose="020B0503020204020204" pitchFamily="34" charset="-122"/>
                <a:ea typeface="微软雅黑" panose="020B0503020204020204" pitchFamily="34" charset="-122"/>
                <a:cs typeface="+mn-ea"/>
              </a:rPr>
              <a:t>&lt;li&gt;&lt;/li&gt;</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4"/>
          <p:cNvSpPr txBox="1"/>
          <p:nvPr/>
        </p:nvSpPr>
        <p:spPr>
          <a:xfrm>
            <a:off x="1018183" y="1701602"/>
            <a:ext cx="1047762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定义列表与有序列表、无序列表的使用不同，它包含了</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个标签，即</a:t>
            </a:r>
            <a:r>
              <a:rPr lang="en-US" altLang="zh-CN" sz="1800" dirty="0">
                <a:solidFill>
                  <a:srgbClr val="1369B2"/>
                </a:solidFill>
                <a:latin typeface="微软雅黑" panose="020B0503020204020204" pitchFamily="34" charset="-122"/>
                <a:ea typeface="微软雅黑" panose="020B0503020204020204" pitchFamily="34" charset="-122"/>
                <a:cs typeface="+mn-ea"/>
              </a:rPr>
              <a:t>dl</a:t>
            </a:r>
            <a:r>
              <a:rPr lang="zh-CN" altLang="zh-CN" sz="1800" dirty="0">
                <a:solidFill>
                  <a:srgbClr val="1369B2"/>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dt</a:t>
            </a:r>
            <a:r>
              <a:rPr lang="zh-CN" altLang="zh-CN" sz="1800" dirty="0">
                <a:solidFill>
                  <a:srgbClr val="1369B2"/>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dd</a:t>
            </a:r>
            <a:r>
              <a:rPr lang="zh-CN" altLang="zh-CN" sz="1800" dirty="0">
                <a:solidFill>
                  <a:srgbClr val="595959"/>
                </a:solidFill>
                <a:latin typeface="微软雅黑" panose="020B0503020204020204" pitchFamily="34" charset="-122"/>
                <a:ea typeface="微软雅黑" panose="020B0503020204020204" pitchFamily="34" charset="-122"/>
                <a:cs typeface="+mn-ea"/>
              </a:rPr>
              <a:t>。定义列表的基本语法格式如下：</a:t>
            </a:r>
          </a:p>
        </p:txBody>
      </p:sp>
      <p:sp>
        <p:nvSpPr>
          <p:cNvPr id="6" name="Chevron 3"/>
          <p:cNvSpPr/>
          <p:nvPr>
            <p:custDataLst>
              <p:tags r:id="rId1"/>
            </p:custDataLst>
          </p:nvPr>
        </p:nvSpPr>
        <p:spPr>
          <a:xfrm>
            <a:off x="837506" y="981522"/>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486694" y="111452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定义列表</a:t>
            </a:r>
          </a:p>
        </p:txBody>
      </p:sp>
      <p:pic>
        <p:nvPicPr>
          <p:cNvPr id="8" name="图片 7"/>
          <p:cNvPicPr>
            <a:picLocks noChangeAspect="1"/>
          </p:cNvPicPr>
          <p:nvPr/>
        </p:nvPicPr>
        <p:blipFill>
          <a:blip r:embed="rId4"/>
          <a:stretch>
            <a:fillRect/>
          </a:stretch>
        </p:blipFill>
        <p:spPr>
          <a:xfrm>
            <a:off x="2638822" y="2565698"/>
            <a:ext cx="6048672" cy="2664296"/>
          </a:xfrm>
          <a:prstGeom prst="rect">
            <a:avLst/>
          </a:prstGeom>
        </p:spPr>
      </p:pic>
      <p:sp>
        <p:nvSpPr>
          <p:cNvPr id="9" name="矩形 8"/>
          <p:cNvSpPr/>
          <p:nvPr/>
        </p:nvSpPr>
        <p:spPr>
          <a:xfrm>
            <a:off x="3127677" y="2603441"/>
            <a:ext cx="4726305" cy="2553335"/>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&lt;d1&gt;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&lt;dt&gt;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1&lt;/dt&gt;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&lt;dd&gt;dd</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是名词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的描述信息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1&lt;/dd&gt;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&lt;dd&gt;dd</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是名词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的描述信息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2&lt;/dd&gt;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&lt;dt&gt;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2&lt;/dt&gt;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&lt;dd&gt;dd</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是名词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的描述信息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1&lt;/dd&gt;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&lt;dd&gt;dd</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是名词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的描述信息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2&lt;/dd&gt;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&lt;/d1&gt;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TextBox 9"/>
          <p:cNvSpPr txBox="1"/>
          <p:nvPr/>
        </p:nvSpPr>
        <p:spPr>
          <a:xfrm>
            <a:off x="874167" y="5229994"/>
            <a:ext cx="10621639" cy="1246495"/>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&lt;dl&gt;&lt;/dl&gt; </a:t>
            </a:r>
            <a:r>
              <a:rPr lang="zh-CN" altLang="zh-CN" sz="1800" dirty="0">
                <a:solidFill>
                  <a:srgbClr val="1369B2"/>
                </a:solidFill>
                <a:latin typeface="微软雅黑" panose="020B0503020204020204" pitchFamily="34" charset="-122"/>
                <a:ea typeface="微软雅黑" panose="020B0503020204020204" pitchFamily="34" charset="-122"/>
                <a:cs typeface="+mn-ea"/>
              </a:rPr>
              <a:t>标签</a:t>
            </a:r>
            <a:r>
              <a:rPr lang="zh-CN" altLang="zh-CN" sz="1800" dirty="0">
                <a:solidFill>
                  <a:srgbClr val="595959"/>
                </a:solidFill>
                <a:latin typeface="微软雅黑" panose="020B0503020204020204" pitchFamily="34" charset="-122"/>
                <a:ea typeface="微软雅黑" panose="020B0503020204020204" pitchFamily="34" charset="-122"/>
                <a:cs typeface="+mn-ea"/>
              </a:rPr>
              <a:t>用于指定定义列表，</a:t>
            </a:r>
            <a:r>
              <a:rPr lang="en-US" altLang="zh-CN" sz="1800" dirty="0">
                <a:solidFill>
                  <a:srgbClr val="595959"/>
                </a:solidFill>
                <a:latin typeface="微软雅黑" panose="020B0503020204020204" pitchFamily="34" charset="-122"/>
                <a:ea typeface="微软雅黑" panose="020B0503020204020204" pitchFamily="34" charset="-122"/>
                <a:cs typeface="+mn-ea"/>
              </a:rPr>
              <a:t>&lt;dt&gt;&lt;/dt&gt; </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&lt;dd&gt;&lt;/dd&gt;</a:t>
            </a:r>
            <a:r>
              <a:rPr lang="zh-CN" altLang="zh-CN" sz="1800" dirty="0">
                <a:solidFill>
                  <a:srgbClr val="595959"/>
                </a:solidFill>
                <a:latin typeface="微软雅黑" panose="020B0503020204020204" pitchFamily="34" charset="-122"/>
                <a:ea typeface="微软雅黑" panose="020B0503020204020204" pitchFamily="34" charset="-122"/>
                <a:cs typeface="+mn-ea"/>
              </a:rPr>
              <a:t>并列嵌套于</a:t>
            </a:r>
            <a:r>
              <a:rPr lang="en-US" altLang="zh-CN" sz="1800" dirty="0">
                <a:solidFill>
                  <a:srgbClr val="595959"/>
                </a:solidFill>
                <a:latin typeface="微软雅黑" panose="020B0503020204020204" pitchFamily="34" charset="-122"/>
                <a:ea typeface="微软雅黑" panose="020B0503020204020204" pitchFamily="34" charset="-122"/>
                <a:cs typeface="+mn-ea"/>
              </a:rPr>
              <a:t>&lt;dl&gt;&lt;/dl&gt;</a:t>
            </a:r>
            <a:r>
              <a:rPr lang="zh-CN" altLang="zh-CN" sz="1800" dirty="0">
                <a:solidFill>
                  <a:srgbClr val="595959"/>
                </a:solidFill>
                <a:latin typeface="微软雅黑" panose="020B0503020204020204" pitchFamily="34" charset="-122"/>
                <a:ea typeface="微软雅黑" panose="020B0503020204020204" pitchFamily="34" charset="-122"/>
                <a:cs typeface="+mn-ea"/>
              </a:rPr>
              <a:t>中。其中，</a:t>
            </a:r>
            <a:r>
              <a:rPr lang="en-US" altLang="zh-CN" sz="1800" dirty="0">
                <a:solidFill>
                  <a:srgbClr val="595959"/>
                </a:solidFill>
                <a:latin typeface="微软雅黑" panose="020B0503020204020204" pitchFamily="34" charset="-122"/>
                <a:ea typeface="微软雅黑" panose="020B0503020204020204" pitchFamily="34" charset="-122"/>
                <a:cs typeface="+mn-ea"/>
              </a:rPr>
              <a:t>&lt;dt&gt;&lt;/dt&gt; </a:t>
            </a:r>
            <a:r>
              <a:rPr lang="zh-CN" altLang="zh-CN" sz="1800" dirty="0">
                <a:solidFill>
                  <a:srgbClr val="595959"/>
                </a:solidFill>
                <a:latin typeface="微软雅黑" panose="020B0503020204020204" pitchFamily="34" charset="-122"/>
                <a:ea typeface="微软雅黑" panose="020B0503020204020204" pitchFamily="34" charset="-122"/>
                <a:cs typeface="+mn-ea"/>
              </a:rPr>
              <a:t>标签用于指定</a:t>
            </a:r>
            <a:r>
              <a:rPr lang="zh-CN" altLang="zh-CN" sz="1800" dirty="0">
                <a:solidFill>
                  <a:srgbClr val="1369B2"/>
                </a:solidFill>
                <a:latin typeface="微软雅黑" panose="020B0503020204020204" pitchFamily="34" charset="-122"/>
                <a:ea typeface="微软雅黑" panose="020B0503020204020204" pitchFamily="34" charset="-122"/>
                <a:cs typeface="+mn-ea"/>
              </a:rPr>
              <a:t>术语名词</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&lt;dd&gt;&lt;/dd&gt; </a:t>
            </a:r>
            <a:r>
              <a:rPr lang="zh-CN" altLang="zh-CN" sz="1800" dirty="0">
                <a:solidFill>
                  <a:srgbClr val="595959"/>
                </a:solidFill>
                <a:latin typeface="微软雅黑" panose="020B0503020204020204" pitchFamily="34" charset="-122"/>
                <a:ea typeface="微软雅黑" panose="020B0503020204020204" pitchFamily="34" charset="-122"/>
                <a:cs typeface="+mn-ea"/>
              </a:rPr>
              <a:t>标签用于对</a:t>
            </a:r>
            <a:r>
              <a:rPr lang="zh-CN" altLang="zh-CN" sz="1800" dirty="0">
                <a:solidFill>
                  <a:srgbClr val="1369B2"/>
                </a:solidFill>
                <a:latin typeface="微软雅黑" panose="020B0503020204020204" pitchFamily="34" charset="-122"/>
                <a:ea typeface="微软雅黑" panose="020B0503020204020204" pitchFamily="34" charset="-122"/>
                <a:cs typeface="+mn-ea"/>
              </a:rPr>
              <a:t>名词进行解释和描述</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一对</a:t>
            </a:r>
            <a:r>
              <a:rPr lang="en-US" altLang="zh-CN" sz="1800" dirty="0">
                <a:solidFill>
                  <a:srgbClr val="1369B2"/>
                </a:solidFill>
                <a:latin typeface="微软雅黑" panose="020B0503020204020204" pitchFamily="34" charset="-122"/>
                <a:ea typeface="微软雅黑" panose="020B0503020204020204" pitchFamily="34" charset="-122"/>
                <a:cs typeface="+mn-ea"/>
              </a:rPr>
              <a:t>&lt;dt&gt;&lt;/dt&gt;</a:t>
            </a:r>
            <a:r>
              <a:rPr lang="zh-CN" altLang="zh-CN" sz="1800" dirty="0">
                <a:solidFill>
                  <a:srgbClr val="1369B2"/>
                </a:solidFill>
                <a:latin typeface="微软雅黑" panose="020B0503020204020204" pitchFamily="34" charset="-122"/>
                <a:ea typeface="微软雅黑" panose="020B0503020204020204" pitchFamily="34" charset="-122"/>
                <a:cs typeface="+mn-ea"/>
              </a:rPr>
              <a:t>可以对应多对</a:t>
            </a:r>
            <a:r>
              <a:rPr lang="en-US" altLang="zh-CN" sz="1800" dirty="0">
                <a:solidFill>
                  <a:srgbClr val="1369B2"/>
                </a:solidFill>
                <a:latin typeface="微软雅黑" panose="020B0503020204020204" pitchFamily="34" charset="-122"/>
                <a:ea typeface="微软雅黑" panose="020B0503020204020204" pitchFamily="34" charset="-122"/>
                <a:cs typeface="+mn-ea"/>
              </a:rPr>
              <a:t>&lt;dd&gt;&lt;/dd&gt;, </a:t>
            </a:r>
            <a:r>
              <a:rPr lang="zh-CN" altLang="zh-CN" sz="1800" dirty="0">
                <a:solidFill>
                  <a:srgbClr val="595959"/>
                </a:solidFill>
                <a:latin typeface="微软雅黑" panose="020B0503020204020204" pitchFamily="34" charset="-122"/>
                <a:ea typeface="微软雅黑" panose="020B0503020204020204" pitchFamily="34" charset="-122"/>
                <a:cs typeface="+mn-ea"/>
              </a:rPr>
              <a:t>也就是说可以对一个名词进行多项解释。</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062758" y="2616215"/>
            <a:ext cx="7704856" cy="3456384"/>
          </a:xfrm>
          <a:prstGeom prst="rect">
            <a:avLst/>
          </a:prstGeom>
        </p:spPr>
      </p:pic>
      <p:sp>
        <p:nvSpPr>
          <p:cNvPr id="19" name="矩形 18"/>
          <p:cNvSpPr/>
          <p:nvPr/>
        </p:nvSpPr>
        <p:spPr>
          <a:xfrm>
            <a:off x="2394624" y="2760231"/>
            <a:ext cx="6796926" cy="3138170"/>
          </a:xfrm>
          <a:prstGeom prst="rect">
            <a:avLst/>
          </a:prstGeom>
        </p:spPr>
        <p:txBody>
          <a:bodyPr wrap="square">
            <a:spAutoFit/>
          </a:bodyPr>
          <a:lstStyle/>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&lt;d1&gt;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红色</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&lt;/dt&gt;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&lt;dd&gt;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是光谱的三原色和心理四色之一</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&lt;dd&gt;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代表着吉祥、喜庆、火热、幸福、豪放、</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斗志、革命、轰轰烈烈、激情澎湃等</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绿色</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&lt;/dt&gt;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&lt;dd&gt;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是自然界中常见的颜色</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&lt;dd&gt;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绿色有无公害，健康的意思</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&lt;/d1&gt;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981522"/>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17261"/>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1095921"/>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htmlDemo08</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2" name="TextBox 2"/>
          <p:cNvSpPr txBox="1">
            <a:spLocks noChangeArrowheads="1"/>
          </p:cNvSpPr>
          <p:nvPr/>
        </p:nvSpPr>
        <p:spPr bwMode="auto">
          <a:xfrm>
            <a:off x="4006974" y="1918385"/>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1-8</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htmDemo08.html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htmlDemo08.html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146" name="图片 39"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4069" y="2349673"/>
            <a:ext cx="7611792" cy="362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FF0000"/>
                </a:solidFill>
                <a:highlight>
                  <a:srgbClr val="FFFF00"/>
                </a:highlight>
                <a:latin typeface="微软雅黑" panose="020B0503020204020204" pitchFamily="34" charset="-122"/>
                <a:ea typeface="微软雅黑" panose="020B0503020204020204" pitchFamily="34" charset="-122"/>
                <a:cs typeface="+mn-ea"/>
                <a:sym typeface="+mn-lt"/>
              </a:rPr>
              <a:t>1.2.6  </a:t>
            </a:r>
            <a:r>
              <a:rPr lang="zh-CN" altLang="en-US" sz="2400" b="1" dirty="0">
                <a:solidFill>
                  <a:srgbClr val="FF0000"/>
                </a:solidFill>
                <a:highlight>
                  <a:srgbClr val="FFFF00"/>
                </a:highlight>
                <a:latin typeface="微软雅黑" panose="020B0503020204020204" pitchFamily="34" charset="-122"/>
                <a:ea typeface="微软雅黑" panose="020B0503020204020204" pitchFamily="34" charset="-122"/>
                <a:cs typeface="+mn-ea"/>
                <a:sym typeface="+mn-lt"/>
              </a:rPr>
              <a:t>超链接标签 </a:t>
            </a:r>
            <a:r>
              <a:rPr lang="en-US" altLang="zh-CN" sz="2400" b="1" dirty="0">
                <a:solidFill>
                  <a:srgbClr val="FF0000"/>
                </a:solidFill>
                <a:highlight>
                  <a:srgbClr val="FFFF00"/>
                </a:highlight>
                <a:latin typeface="微软雅黑" panose="020B0503020204020204" pitchFamily="34" charset="-122"/>
                <a:ea typeface="微软雅黑" panose="020B0503020204020204" pitchFamily="34" charset="-122"/>
                <a:cs typeface="+mn-ea"/>
                <a:sym typeface="+mn-lt"/>
              </a:rPr>
              <a:t>&lt;a&gt;</a:t>
            </a:r>
            <a:endParaRPr lang="en-GB" altLang="zh-CN" sz="2400" b="1" dirty="0">
              <a:solidFill>
                <a:srgbClr val="FF0000"/>
              </a:solidFill>
              <a:highlight>
                <a:srgbClr val="FFFF00"/>
              </a:highlight>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82637" y="1178540"/>
            <a:ext cx="10441161" cy="1792222"/>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超链接是网页中</a:t>
            </a:r>
            <a:r>
              <a:rPr lang="zh-CN" altLang="zh-CN" sz="2000" dirty="0">
                <a:solidFill>
                  <a:srgbClr val="1369B2"/>
                </a:solidFill>
                <a:latin typeface="微软雅黑" panose="020B0503020204020204" pitchFamily="34" charset="-122"/>
                <a:ea typeface="微软雅黑" panose="020B0503020204020204" pitchFamily="34" charset="-122"/>
                <a:cs typeface="+mn-ea"/>
              </a:rPr>
              <a:t>最常用的元素</a:t>
            </a:r>
            <a:r>
              <a:rPr lang="zh-CN" altLang="zh-CN" sz="2000" dirty="0">
                <a:solidFill>
                  <a:srgbClr val="595959"/>
                </a:solidFill>
                <a:latin typeface="微软雅黑" panose="020B0503020204020204" pitchFamily="34" charset="-122"/>
                <a:ea typeface="微软雅黑" panose="020B0503020204020204" pitchFamily="34" charset="-122"/>
                <a:cs typeface="+mn-ea"/>
              </a:rPr>
              <a:t>，一个网站通常由多个页面构成，进入网站时首先看到的是首页面，如果想从首页面跳转到子页面，就需要在首页面的相应位置添加超链接。在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中创建超链接非常简单，只需用</a:t>
            </a:r>
            <a:r>
              <a:rPr lang="en-US" altLang="zh-CN" sz="2000" dirty="0">
                <a:solidFill>
                  <a:srgbClr val="1369B2"/>
                </a:solidFill>
                <a:latin typeface="微软雅黑" panose="020B0503020204020204" pitchFamily="34" charset="-122"/>
                <a:ea typeface="微软雅黑" panose="020B0503020204020204" pitchFamily="34" charset="-122"/>
                <a:cs typeface="+mn-ea"/>
              </a:rPr>
              <a:t>&lt;a&gt;&lt;/a&gt;</a:t>
            </a:r>
            <a:r>
              <a:rPr lang="zh-CN" altLang="zh-CN" sz="2000" dirty="0">
                <a:solidFill>
                  <a:srgbClr val="1369B2"/>
                </a:solidFill>
                <a:latin typeface="微软雅黑" panose="020B0503020204020204" pitchFamily="34" charset="-122"/>
                <a:ea typeface="微软雅黑" panose="020B0503020204020204" pitchFamily="34" charset="-122"/>
                <a:cs typeface="+mn-ea"/>
              </a:rPr>
              <a:t>标签</a:t>
            </a:r>
            <a:r>
              <a:rPr lang="zh-CN" altLang="zh-CN" sz="2000" dirty="0">
                <a:solidFill>
                  <a:srgbClr val="595959"/>
                </a:solidFill>
                <a:latin typeface="微软雅黑" panose="020B0503020204020204" pitchFamily="34" charset="-122"/>
                <a:ea typeface="微软雅黑" panose="020B0503020204020204" pitchFamily="34" charset="-122"/>
                <a:cs typeface="+mn-ea"/>
              </a:rPr>
              <a:t>环绕需要被链接的对象即可。</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使用</a:t>
            </a:r>
            <a:r>
              <a:rPr lang="en-US" altLang="zh-CN" sz="2000" dirty="0">
                <a:solidFill>
                  <a:srgbClr val="595959"/>
                </a:solidFill>
                <a:latin typeface="微软雅黑" panose="020B0503020204020204" pitchFamily="34" charset="-122"/>
                <a:ea typeface="微软雅黑" panose="020B0503020204020204" pitchFamily="34" charset="-122"/>
                <a:cs typeface="+mn-ea"/>
              </a:rPr>
              <a:t>&lt;a&gt;&lt;/a&gt;</a:t>
            </a:r>
            <a:r>
              <a:rPr lang="zh-CN" altLang="zh-CN" sz="2000" dirty="0">
                <a:solidFill>
                  <a:srgbClr val="595959"/>
                </a:solidFill>
                <a:latin typeface="微软雅黑" panose="020B0503020204020204" pitchFamily="34" charset="-122"/>
                <a:ea typeface="微软雅黑" panose="020B0503020204020204" pitchFamily="34" charset="-122"/>
                <a:cs typeface="+mn-ea"/>
              </a:rPr>
              <a:t>标签创建超链接的基本语法格式如下所示。</a:t>
            </a:r>
          </a:p>
        </p:txBody>
      </p:sp>
      <p:pic>
        <p:nvPicPr>
          <p:cNvPr id="15" name="图片 14"/>
          <p:cNvPicPr>
            <a:picLocks noChangeAspect="1"/>
          </p:cNvPicPr>
          <p:nvPr/>
        </p:nvPicPr>
        <p:blipFill>
          <a:blip r:embed="rId3"/>
          <a:stretch>
            <a:fillRect/>
          </a:stretch>
        </p:blipFill>
        <p:spPr>
          <a:xfrm>
            <a:off x="1702718" y="3429794"/>
            <a:ext cx="8424936" cy="864096"/>
          </a:xfrm>
          <a:prstGeom prst="rect">
            <a:avLst/>
          </a:prstGeom>
        </p:spPr>
      </p:pic>
      <p:sp>
        <p:nvSpPr>
          <p:cNvPr id="16" name="矩形 15"/>
          <p:cNvSpPr/>
          <p:nvPr/>
        </p:nvSpPr>
        <p:spPr>
          <a:xfrm>
            <a:off x="1846734" y="3625783"/>
            <a:ext cx="8079105"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&lt;a href="</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跳转目标</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target="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目标窗口的弹出方式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文本或图像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82637" y="1178540"/>
            <a:ext cx="10297145" cy="868892"/>
          </a:xfrm>
          <a:prstGeom prst="rect">
            <a:avLst/>
          </a:prstGeom>
          <a:noFill/>
        </p:spPr>
        <p:txBody>
          <a:bodyPr wrap="square" lIns="0" tIns="0" rIns="0" bIns="0"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&lt;a&gt;</a:t>
            </a:r>
            <a:r>
              <a:rPr lang="zh-CN" altLang="zh-CN" sz="2000" dirty="0">
                <a:solidFill>
                  <a:srgbClr val="595959"/>
                </a:solidFill>
                <a:latin typeface="微软雅黑" panose="020B0503020204020204" pitchFamily="34" charset="-122"/>
                <a:ea typeface="微软雅黑" panose="020B0503020204020204" pitchFamily="34" charset="-122"/>
                <a:cs typeface="+mn-ea"/>
              </a:rPr>
              <a:t>标签是一个行内标签，用于定义</a:t>
            </a:r>
            <a:r>
              <a:rPr lang="zh-CN" altLang="zh-CN" sz="2000" dirty="0">
                <a:solidFill>
                  <a:srgbClr val="1369B2"/>
                </a:solidFill>
                <a:latin typeface="微软雅黑" panose="020B0503020204020204" pitchFamily="34" charset="-122"/>
                <a:ea typeface="微软雅黑" panose="020B0503020204020204" pitchFamily="34" charset="-122"/>
                <a:cs typeface="+mn-ea"/>
              </a:rPr>
              <a:t>超链接</a:t>
            </a:r>
            <a:r>
              <a:rPr lang="zh-CN"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href</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en-US" altLang="zh-CN" sz="2000" dirty="0">
                <a:solidFill>
                  <a:srgbClr val="1369B2"/>
                </a:solidFill>
                <a:latin typeface="微软雅黑" panose="020B0503020204020204" pitchFamily="34" charset="-122"/>
                <a:ea typeface="微软雅黑" panose="020B0503020204020204" pitchFamily="34" charset="-122"/>
                <a:cs typeface="+mn-ea"/>
              </a:rPr>
              <a:t>target</a:t>
            </a:r>
            <a:r>
              <a:rPr lang="zh-CN" altLang="zh-CN" sz="2000" dirty="0">
                <a:solidFill>
                  <a:srgbClr val="595959"/>
                </a:solidFill>
                <a:latin typeface="微软雅黑" panose="020B0503020204020204" pitchFamily="34" charset="-122"/>
                <a:ea typeface="微软雅黑" panose="020B0503020204020204" pitchFamily="34" charset="-122"/>
                <a:cs typeface="+mn-ea"/>
              </a:rPr>
              <a:t>是</a:t>
            </a:r>
            <a:r>
              <a:rPr lang="en-US" altLang="zh-CN" sz="2000" dirty="0">
                <a:solidFill>
                  <a:srgbClr val="595959"/>
                </a:solidFill>
                <a:latin typeface="微软雅黑" panose="020B0503020204020204" pitchFamily="34" charset="-122"/>
                <a:ea typeface="微软雅黑" panose="020B0503020204020204" pitchFamily="34" charset="-122"/>
                <a:cs typeface="+mn-ea"/>
              </a:rPr>
              <a:t>&lt;a&gt;</a:t>
            </a:r>
            <a:r>
              <a:rPr lang="zh-CN" altLang="zh-CN" sz="2000" dirty="0">
                <a:solidFill>
                  <a:srgbClr val="595959"/>
                </a:solidFill>
                <a:latin typeface="微软雅黑" panose="020B0503020204020204" pitchFamily="34" charset="-122"/>
                <a:ea typeface="微软雅黑" panose="020B0503020204020204" pitchFamily="34" charset="-122"/>
                <a:cs typeface="+mn-ea"/>
              </a:rPr>
              <a:t>标签的常用属性，具体含义如下：</a:t>
            </a:r>
          </a:p>
        </p:txBody>
      </p:sp>
      <p:sp>
        <p:nvSpPr>
          <p:cNvPr id="7" name="圆角矩形 6"/>
          <p:cNvSpPr/>
          <p:nvPr/>
        </p:nvSpPr>
        <p:spPr>
          <a:xfrm>
            <a:off x="1198880" y="2697125"/>
            <a:ext cx="9794240" cy="253286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TextBox 7"/>
          <p:cNvSpPr txBox="1"/>
          <p:nvPr/>
        </p:nvSpPr>
        <p:spPr>
          <a:xfrm>
            <a:off x="1481734" y="2951287"/>
            <a:ext cx="9293991" cy="2028569"/>
          </a:xfrm>
          <a:prstGeom prst="rect">
            <a:avLst/>
          </a:prstGeom>
          <a:noFill/>
        </p:spPr>
        <p:txBody>
          <a:bodyPr wrap="square" lIns="0" tIns="0" rIns="0" bIns="0" rtlCol="0">
            <a:spAutoFit/>
          </a:bodyPr>
          <a:lstStyle/>
          <a:p>
            <a:pPr lvl="0">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href</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href</a:t>
            </a:r>
            <a:r>
              <a:rPr lang="zh-CN" altLang="zh-CN" sz="1800" dirty="0">
                <a:solidFill>
                  <a:srgbClr val="595959"/>
                </a:solidFill>
                <a:latin typeface="微软雅黑" panose="020B0503020204020204" pitchFamily="34" charset="-122"/>
                <a:ea typeface="微软雅黑" panose="020B0503020204020204" pitchFamily="34" charset="-122"/>
                <a:cs typeface="+mn-ea"/>
              </a:rPr>
              <a:t>属性用于指定链接指向的页面的</a:t>
            </a:r>
            <a:r>
              <a:rPr lang="en-US" altLang="zh-CN" sz="1800" dirty="0">
                <a:solidFill>
                  <a:srgbClr val="595959"/>
                </a:solidFill>
                <a:latin typeface="微软雅黑" panose="020B0503020204020204" pitchFamily="34" charset="-122"/>
                <a:ea typeface="微软雅黑" panose="020B0503020204020204" pitchFamily="34" charset="-122"/>
                <a:cs typeface="+mn-ea"/>
              </a:rPr>
              <a:t>URL</a:t>
            </a:r>
            <a:r>
              <a:rPr lang="zh-CN" altLang="zh-CN" sz="1800" dirty="0">
                <a:solidFill>
                  <a:srgbClr val="595959"/>
                </a:solidFill>
                <a:latin typeface="微软雅黑" panose="020B0503020204020204" pitchFamily="34" charset="-122"/>
                <a:ea typeface="微软雅黑" panose="020B0503020204020204" pitchFamily="34" charset="-122"/>
                <a:cs typeface="+mn-ea"/>
              </a:rPr>
              <a:t>，当在</a:t>
            </a:r>
            <a:r>
              <a:rPr lang="en-US" altLang="zh-CN" sz="1800" dirty="0">
                <a:solidFill>
                  <a:srgbClr val="595959"/>
                </a:solidFill>
                <a:latin typeface="微软雅黑" panose="020B0503020204020204" pitchFamily="34" charset="-122"/>
                <a:ea typeface="微软雅黑" panose="020B0503020204020204" pitchFamily="34" charset="-122"/>
                <a:cs typeface="+mn-ea"/>
              </a:rPr>
              <a:t>&lt;a&gt;&lt;/a&gt;</a:t>
            </a:r>
            <a:r>
              <a:rPr lang="zh-CN" altLang="zh-CN" sz="1800" dirty="0">
                <a:solidFill>
                  <a:srgbClr val="595959"/>
                </a:solidFill>
                <a:latin typeface="微软雅黑" panose="020B0503020204020204" pitchFamily="34" charset="-122"/>
                <a:ea typeface="微软雅黑" panose="020B0503020204020204" pitchFamily="34" charset="-122"/>
                <a:cs typeface="+mn-ea"/>
              </a:rPr>
              <a:t>标签中使用</a:t>
            </a:r>
            <a:r>
              <a:rPr lang="en-US" altLang="zh-CN" sz="1800" dirty="0">
                <a:solidFill>
                  <a:srgbClr val="595959"/>
                </a:solidFill>
                <a:latin typeface="微软雅黑" panose="020B0503020204020204" pitchFamily="34" charset="-122"/>
                <a:ea typeface="微软雅黑" panose="020B0503020204020204" pitchFamily="34" charset="-122"/>
                <a:cs typeface="+mn-ea"/>
              </a:rPr>
              <a:t>href</a:t>
            </a:r>
            <a:r>
              <a:rPr lang="zh-CN" altLang="zh-CN" sz="1800" dirty="0">
                <a:solidFill>
                  <a:srgbClr val="595959"/>
                </a:solidFill>
                <a:latin typeface="微软雅黑" panose="020B0503020204020204" pitchFamily="34" charset="-122"/>
                <a:ea typeface="微软雅黑" panose="020B0503020204020204" pitchFamily="34" charset="-122"/>
                <a:cs typeface="+mn-ea"/>
              </a:rPr>
              <a:t>属性时，该标签就具有了超链接的功能</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target</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target</a:t>
            </a:r>
            <a:r>
              <a:rPr lang="zh-CN" altLang="zh-CN" sz="1800" dirty="0">
                <a:solidFill>
                  <a:srgbClr val="595959"/>
                </a:solidFill>
                <a:latin typeface="微软雅黑" panose="020B0503020204020204" pitchFamily="34" charset="-122"/>
                <a:ea typeface="微软雅黑" panose="020B0503020204020204" pitchFamily="34" charset="-122"/>
                <a:cs typeface="+mn-ea"/>
              </a:rPr>
              <a:t>属性用于指定页面的打开方式，其值有</a:t>
            </a:r>
            <a:r>
              <a:rPr lang="en-US" altLang="zh-CN" sz="1800" dirty="0">
                <a:solidFill>
                  <a:srgbClr val="1369B2"/>
                </a:solidFill>
                <a:latin typeface="微软雅黑" panose="020B0503020204020204" pitchFamily="34" charset="-122"/>
                <a:ea typeface="微软雅黑" panose="020B0503020204020204" pitchFamily="34" charset="-122"/>
                <a:cs typeface="+mn-ea"/>
              </a:rPr>
              <a:t>_self</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_blank</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_parent</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1369B2"/>
                </a:solidFill>
                <a:latin typeface="微软雅黑" panose="020B0503020204020204" pitchFamily="34" charset="-122"/>
                <a:ea typeface="微软雅黑" panose="020B0503020204020204" pitchFamily="34" charset="-122"/>
                <a:cs typeface="+mn-ea"/>
              </a:rPr>
              <a:t>_top</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_self</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_blank</a:t>
            </a:r>
            <a:r>
              <a:rPr lang="zh-CN" altLang="zh-CN" sz="1800" dirty="0">
                <a:solidFill>
                  <a:srgbClr val="595959"/>
                </a:solidFill>
                <a:latin typeface="微软雅黑" panose="020B0503020204020204" pitchFamily="34" charset="-122"/>
                <a:ea typeface="微软雅黑" panose="020B0503020204020204" pitchFamily="34" charset="-122"/>
                <a:cs typeface="+mn-ea"/>
              </a:rPr>
              <a:t>较为常用）。其中，</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_self</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为默认值，意为在</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原窗口</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打开，</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_blank</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为在</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新窗口</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打开，</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_parent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是在父框架集中打开被链接文档，</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_top</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是在整个窗口中打开被链接文档</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
        <p:nvSpPr>
          <p:cNvPr id="9" name="矩形 93"/>
          <p:cNvSpPr/>
          <p:nvPr/>
        </p:nvSpPr>
        <p:spPr>
          <a:xfrm>
            <a:off x="1148656" y="26377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17774" y="49710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486694" y="2616214"/>
            <a:ext cx="8712968" cy="2901811"/>
          </a:xfrm>
          <a:prstGeom prst="rect">
            <a:avLst/>
          </a:prstGeom>
        </p:spPr>
      </p:pic>
      <p:sp>
        <p:nvSpPr>
          <p:cNvPr id="19" name="矩形 18"/>
          <p:cNvSpPr/>
          <p:nvPr/>
        </p:nvSpPr>
        <p:spPr>
          <a:xfrm>
            <a:off x="1818560" y="2760231"/>
            <a:ext cx="8038034" cy="2536400"/>
          </a:xfrm>
          <a:prstGeom prst="rect">
            <a:avLst/>
          </a:prstGeom>
        </p:spPr>
        <p:txBody>
          <a:bodyPr wrap="none">
            <a:spAutoFit/>
          </a:bodyPr>
          <a:lstStyle/>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在新窗口打开：</a:t>
            </a: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&lt;a href="http://www.itcast.cn/" target="</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_blank</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传智播客</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&lt;/a&gt;&lt;br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在原窗口打开：</a:t>
            </a: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&lt;a href="http://www.baidu.com/" target="</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_self</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百度</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981522"/>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17261"/>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1095921"/>
            <a:ext cx="7937288"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htmlDemo09</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2" name="TextBox 2"/>
          <p:cNvSpPr txBox="1">
            <a:spLocks noChangeArrowheads="1"/>
          </p:cNvSpPr>
          <p:nvPr/>
        </p:nvSpPr>
        <p:spPr bwMode="auto">
          <a:xfrm>
            <a:off x="3834371" y="1869384"/>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1-9</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htmDemo09.html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htmlDemo09.html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7170" name="图片 40"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710" y="2637705"/>
            <a:ext cx="8903586" cy="250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HTML</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26854" y="1124947"/>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当单击“传智播客”后，浏览器的效果如下。</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8194" name="图片 30" descr="社交网络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361" y="2277666"/>
            <a:ext cx="808930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6980" y="1211403"/>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当单击“百度”后，浏览器的效果如下。</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218" name="图片 19" descr="社交网站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0910" y="2424349"/>
            <a:ext cx="7704856" cy="338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566682" y="2424349"/>
            <a:ext cx="2672539" cy="565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5"/>
          <p:cNvCxnSpPr/>
          <p:nvPr/>
        </p:nvCxnSpPr>
        <p:spPr>
          <a:xfrm flipH="1">
            <a:off x="2858462" y="2707186"/>
            <a:ext cx="7082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82638" y="2424348"/>
            <a:ext cx="1875824" cy="565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rPr>
              <a:t>在原窗口中打开</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1.2.7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1270671" y="1198939"/>
            <a:ext cx="8280920" cy="868892"/>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要想在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网页中显示图像就需要使用图像标签</a:t>
            </a:r>
            <a:r>
              <a:rPr lang="en-US" altLang="zh-CN" sz="2000" dirty="0">
                <a:solidFill>
                  <a:srgbClr val="1369B2"/>
                </a:solidFill>
                <a:latin typeface="微软雅黑" panose="020B0503020204020204" pitchFamily="34" charset="-122"/>
                <a:ea typeface="微软雅黑" panose="020B0503020204020204" pitchFamily="34" charset="-122"/>
                <a:cs typeface="+mn-ea"/>
              </a:rPr>
              <a:t>&lt;img&gt;</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&lt;img&gt;</a:t>
            </a:r>
            <a:r>
              <a:rPr lang="zh-CN" altLang="zh-CN" sz="2000" dirty="0">
                <a:solidFill>
                  <a:srgbClr val="595959"/>
                </a:solidFill>
                <a:latin typeface="微软雅黑" panose="020B0503020204020204" pitchFamily="34" charset="-122"/>
                <a:ea typeface="微软雅黑" panose="020B0503020204020204" pitchFamily="34" charset="-122"/>
                <a:cs typeface="+mn-ea"/>
              </a:rPr>
              <a:t>标签基本语法格式如下：</a:t>
            </a:r>
          </a:p>
        </p:txBody>
      </p:sp>
      <p:pic>
        <p:nvPicPr>
          <p:cNvPr id="15" name="图片 14"/>
          <p:cNvPicPr>
            <a:picLocks noChangeAspect="1"/>
          </p:cNvPicPr>
          <p:nvPr/>
        </p:nvPicPr>
        <p:blipFill>
          <a:blip r:embed="rId3"/>
          <a:stretch>
            <a:fillRect/>
          </a:stretch>
        </p:blipFill>
        <p:spPr>
          <a:xfrm>
            <a:off x="1270671" y="2493689"/>
            <a:ext cx="8424936" cy="864096"/>
          </a:xfrm>
          <a:prstGeom prst="rect">
            <a:avLst/>
          </a:prstGeom>
        </p:spPr>
      </p:pic>
      <p:sp>
        <p:nvSpPr>
          <p:cNvPr id="16" name="矩形 15"/>
          <p:cNvSpPr/>
          <p:nvPr/>
        </p:nvSpPr>
        <p:spPr>
          <a:xfrm>
            <a:off x="3065056" y="2783116"/>
            <a:ext cx="4137660"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&lt;img src="</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图像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URL"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TextBox 5"/>
          <p:cNvSpPr txBox="1"/>
          <p:nvPr/>
        </p:nvSpPr>
        <p:spPr>
          <a:xfrm>
            <a:off x="1279547" y="3783643"/>
            <a:ext cx="9208148"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上述的语法中，</a:t>
            </a:r>
            <a:r>
              <a:rPr lang="en-US" altLang="zh-CN" sz="1800" dirty="0">
                <a:solidFill>
                  <a:srgbClr val="595959"/>
                </a:solidFill>
                <a:latin typeface="微软雅黑" panose="020B0503020204020204" pitchFamily="34" charset="-122"/>
                <a:ea typeface="微软雅黑" panose="020B0503020204020204" pitchFamily="34" charset="-122"/>
                <a:cs typeface="+mn-ea"/>
              </a:rPr>
              <a:t>src</a:t>
            </a:r>
            <a:r>
              <a:rPr lang="zh-CN" altLang="zh-CN" sz="1800" dirty="0">
                <a:solidFill>
                  <a:srgbClr val="595959"/>
                </a:solidFill>
                <a:latin typeface="微软雅黑" panose="020B0503020204020204" pitchFamily="34" charset="-122"/>
                <a:ea typeface="微软雅黑" panose="020B0503020204020204" pitchFamily="34" charset="-122"/>
                <a:cs typeface="+mn-ea"/>
              </a:rPr>
              <a:t>属性用于指定</a:t>
            </a:r>
            <a:r>
              <a:rPr lang="zh-CN" altLang="zh-CN" sz="1800" dirty="0">
                <a:solidFill>
                  <a:srgbClr val="1369B2"/>
                </a:solidFill>
                <a:latin typeface="微软雅黑" panose="020B0503020204020204" pitchFamily="34" charset="-122"/>
                <a:ea typeface="微软雅黑" panose="020B0503020204020204" pitchFamily="34" charset="-122"/>
                <a:cs typeface="+mn-ea"/>
              </a:rPr>
              <a:t>图像文件的路径</a:t>
            </a:r>
            <a:r>
              <a:rPr lang="zh-CN" altLang="zh-CN" sz="1800" dirty="0">
                <a:solidFill>
                  <a:srgbClr val="595959"/>
                </a:solidFill>
                <a:latin typeface="微软雅黑" panose="020B0503020204020204" pitchFamily="34" charset="-122"/>
                <a:ea typeface="微软雅黑" panose="020B0503020204020204" pitchFamily="34" charset="-122"/>
                <a:cs typeface="+mn-ea"/>
              </a:rPr>
              <a:t>，属性值可以是</a:t>
            </a:r>
            <a:r>
              <a:rPr lang="zh-CN" altLang="zh-CN" sz="1800" dirty="0">
                <a:solidFill>
                  <a:srgbClr val="1369B2"/>
                </a:solidFill>
                <a:latin typeface="微软雅黑" panose="020B0503020204020204" pitchFamily="34" charset="-122"/>
                <a:ea typeface="微软雅黑" panose="020B0503020204020204" pitchFamily="34" charset="-122"/>
                <a:cs typeface="+mn-ea"/>
              </a:rPr>
              <a:t>绝对路径</a:t>
            </a:r>
            <a:r>
              <a:rPr lang="zh-CN" altLang="zh-CN" sz="1800" dirty="0">
                <a:solidFill>
                  <a:srgbClr val="595959"/>
                </a:solidFill>
                <a:latin typeface="微软雅黑" panose="020B0503020204020204" pitchFamily="34" charset="-122"/>
                <a:ea typeface="微软雅黑" panose="020B0503020204020204" pitchFamily="34" charset="-122"/>
                <a:cs typeface="+mn-ea"/>
              </a:rPr>
              <a:t>，也可以是</a:t>
            </a:r>
            <a:r>
              <a:rPr lang="zh-CN" altLang="zh-CN" sz="1800" dirty="0">
                <a:solidFill>
                  <a:srgbClr val="1369B2"/>
                </a:solidFill>
                <a:latin typeface="微软雅黑" panose="020B0503020204020204" pitchFamily="34" charset="-122"/>
                <a:ea typeface="微软雅黑" panose="020B0503020204020204" pitchFamily="34" charset="-122"/>
                <a:cs typeface="+mn-ea"/>
              </a:rPr>
              <a:t>相对路径</a:t>
            </a:r>
            <a:r>
              <a:rPr lang="zh-CN" altLang="zh-CN" sz="1800" dirty="0">
                <a:solidFill>
                  <a:srgbClr val="595959"/>
                </a:solidFill>
                <a:latin typeface="微软雅黑" panose="020B0503020204020204" pitchFamily="34" charset="-122"/>
                <a:ea typeface="微软雅黑" panose="020B0503020204020204" pitchFamily="34" charset="-122"/>
                <a:cs typeface="+mn-ea"/>
              </a:rPr>
              <a:t>，它是</a:t>
            </a:r>
            <a:r>
              <a:rPr lang="en-US" altLang="zh-CN" sz="1800" dirty="0">
                <a:solidFill>
                  <a:srgbClr val="595959"/>
                </a:solidFill>
                <a:latin typeface="微软雅黑" panose="020B0503020204020204" pitchFamily="34" charset="-122"/>
                <a:ea typeface="微软雅黑" panose="020B0503020204020204" pitchFamily="34" charset="-122"/>
                <a:cs typeface="+mn-ea"/>
              </a:rPr>
              <a:t>&lt;img&gt;</a:t>
            </a:r>
            <a:r>
              <a:rPr lang="zh-CN" altLang="zh-CN" sz="1800" dirty="0">
                <a:solidFill>
                  <a:srgbClr val="595959"/>
                </a:solidFill>
                <a:latin typeface="微软雅黑" panose="020B0503020204020204" pitchFamily="34" charset="-122"/>
                <a:ea typeface="微软雅黑" panose="020B0503020204020204" pitchFamily="34" charset="-122"/>
                <a:cs typeface="+mn-ea"/>
              </a:rPr>
              <a:t>标签的必需属性。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1.2.7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486693" y="2616215"/>
            <a:ext cx="9308515" cy="1640769"/>
          </a:xfrm>
          <a:prstGeom prst="rect">
            <a:avLst/>
          </a:prstGeom>
        </p:spPr>
      </p:pic>
      <p:sp>
        <p:nvSpPr>
          <p:cNvPr id="19" name="矩形 18"/>
          <p:cNvSpPr/>
          <p:nvPr/>
        </p:nvSpPr>
        <p:spPr>
          <a:xfrm>
            <a:off x="1578717" y="2798037"/>
            <a:ext cx="9071907" cy="1289905"/>
          </a:xfrm>
          <a:prstGeom prst="rect">
            <a:avLst/>
          </a:prstGeom>
        </p:spPr>
        <p:txBody>
          <a:bodyPr wrap="none">
            <a:spAutoFit/>
          </a:bodyPr>
          <a:lstStyle/>
          <a:p>
            <a:pPr algn="l">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显示图片：</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&lt;img src="itcat.png" </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width</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="160px" </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height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="130</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px</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border="0"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981522"/>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17261"/>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942613"/>
            <a:ext cx="7937288" cy="874407"/>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文件夹中添加一个名称为</a:t>
            </a:r>
            <a:r>
              <a:rPr lang="en-US" altLang="zh-CN" sz="1800" dirty="0">
                <a:solidFill>
                  <a:srgbClr val="595959"/>
                </a:solidFill>
                <a:latin typeface="微软雅黑" panose="020B0503020204020204" pitchFamily="34" charset="-122"/>
                <a:ea typeface="微软雅黑" panose="020B0503020204020204" pitchFamily="34" charset="-122"/>
                <a:cs typeface="+mn-ea"/>
              </a:rPr>
              <a:t>itcast.png</a:t>
            </a:r>
            <a:r>
              <a:rPr lang="zh-CN" altLang="zh-CN" sz="1800" dirty="0">
                <a:solidFill>
                  <a:srgbClr val="595959"/>
                </a:solidFill>
                <a:latin typeface="微软雅黑" panose="020B0503020204020204" pitchFamily="34" charset="-122"/>
                <a:ea typeface="微软雅黑" panose="020B0503020204020204" pitchFamily="34" charset="-122"/>
                <a:cs typeface="+mn-ea"/>
              </a:rPr>
              <a:t>的图片文件，然后创建一个</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a:t>
            </a:r>
            <a:r>
              <a:rPr lang="en-US" altLang="zh-CN" sz="1800" dirty="0">
                <a:solidFill>
                  <a:srgbClr val="595959"/>
                </a:solidFill>
                <a:latin typeface="微软雅黑" panose="020B0503020204020204" pitchFamily="34" charset="-122"/>
                <a:ea typeface="微软雅黑" panose="020B0503020204020204" pitchFamily="34" charset="-122"/>
                <a:cs typeface="+mn-ea"/>
              </a:rPr>
              <a:t>htmlDemo10</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2" name="TextBox 2"/>
          <p:cNvSpPr txBox="1">
            <a:spLocks noChangeArrowheads="1"/>
          </p:cNvSpPr>
          <p:nvPr/>
        </p:nvSpPr>
        <p:spPr bwMode="auto">
          <a:xfrm>
            <a:off x="3763517" y="2048607"/>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1-10</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htmDemo10.html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404943" y="4651532"/>
            <a:ext cx="9472014" cy="782074"/>
          </a:xfrm>
          <a:prstGeom prst="rect">
            <a:avLst/>
          </a:prstGeom>
          <a:noFill/>
        </p:spPr>
        <p:txBody>
          <a:bodyPr wrap="square" lIns="0" tIns="0" rIns="0" bIns="0" rtlCol="0">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注意：</a:t>
            </a:r>
            <a:r>
              <a:rPr lang="en-US" altLang="zh-CN" sz="1800" dirty="0">
                <a:solidFill>
                  <a:srgbClr val="1369B2"/>
                </a:solidFill>
                <a:latin typeface="微软雅黑" panose="020B0503020204020204" pitchFamily="34" charset="-122"/>
                <a:ea typeface="微软雅黑" panose="020B0503020204020204" pitchFamily="34" charset="-122"/>
                <a:cs typeface="+mn-ea"/>
              </a:rPr>
              <a:t>width</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1369B2"/>
                </a:solidFill>
                <a:latin typeface="微软雅黑" panose="020B0503020204020204" pitchFamily="34" charset="-122"/>
                <a:ea typeface="微软雅黑" panose="020B0503020204020204" pitchFamily="34" charset="-122"/>
                <a:cs typeface="+mn-ea"/>
              </a:rPr>
              <a:t>height</a:t>
            </a:r>
            <a:r>
              <a:rPr lang="zh-CN" altLang="zh-CN" sz="1800" dirty="0">
                <a:solidFill>
                  <a:srgbClr val="595959"/>
                </a:solidFill>
                <a:latin typeface="微软雅黑" panose="020B0503020204020204" pitchFamily="34" charset="-122"/>
                <a:ea typeface="微软雅黑" panose="020B0503020204020204" pitchFamily="34" charset="-122"/>
                <a:cs typeface="+mn-ea"/>
              </a:rPr>
              <a:t>属性分别用来设置图像的宽度和高度，单位为</a:t>
            </a:r>
            <a:r>
              <a:rPr lang="zh-CN" altLang="zh-CN" sz="1800" dirty="0">
                <a:solidFill>
                  <a:srgbClr val="1369B2"/>
                </a:solidFill>
                <a:latin typeface="微软雅黑" panose="020B0503020204020204" pitchFamily="34" charset="-122"/>
                <a:ea typeface="微软雅黑" panose="020B0503020204020204" pitchFamily="34" charset="-122"/>
                <a:cs typeface="+mn-ea"/>
              </a:rPr>
              <a:t>像素</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border</a:t>
            </a:r>
            <a:r>
              <a:rPr lang="zh-CN" altLang="zh-CN" sz="1800" dirty="0">
                <a:solidFill>
                  <a:srgbClr val="595959"/>
                </a:solidFill>
                <a:latin typeface="微软雅黑" panose="020B0503020204020204" pitchFamily="34" charset="-122"/>
                <a:ea typeface="微软雅黑" panose="020B0503020204020204" pitchFamily="34" charset="-122"/>
                <a:cs typeface="+mn-ea"/>
              </a:rPr>
              <a:t>属性用来设置图像的边框，</a:t>
            </a:r>
            <a:r>
              <a:rPr lang="en-US" altLang="zh-CN" sz="1800" dirty="0">
                <a:solidFill>
                  <a:srgbClr val="595959"/>
                </a:solidFill>
                <a:latin typeface="微软雅黑" panose="020B0503020204020204" pitchFamily="34" charset="-122"/>
                <a:ea typeface="微软雅黑" panose="020B0503020204020204" pitchFamily="34" charset="-122"/>
                <a:cs typeface="+mn-ea"/>
              </a:rPr>
              <a:t>border="0"</a:t>
            </a:r>
            <a:r>
              <a:rPr lang="zh-CN" altLang="zh-CN" sz="1800" dirty="0">
                <a:solidFill>
                  <a:srgbClr val="595959"/>
                </a:solidFill>
                <a:latin typeface="微软雅黑" panose="020B0503020204020204" pitchFamily="34" charset="-122"/>
                <a:ea typeface="微软雅黑" panose="020B0503020204020204" pitchFamily="34" charset="-122"/>
                <a:cs typeface="+mn-ea"/>
              </a:rPr>
              <a:t>表示无边框。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htmlDemo10.html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0242" name="图片 42"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814" y="2423220"/>
            <a:ext cx="6120680" cy="293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114733" y="3014256"/>
            <a:ext cx="6733001" cy="829945"/>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CSS</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技术</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初识</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CSS</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1198880" y="2769132"/>
            <a:ext cx="9794240" cy="25328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TextBox 15"/>
          <p:cNvSpPr txBox="1"/>
          <p:nvPr/>
        </p:nvSpPr>
        <p:spPr>
          <a:xfrm>
            <a:off x="1582923" y="3036570"/>
            <a:ext cx="9293991" cy="2028569"/>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使用</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标签属性对网页进行修饰的方式存在很大的局限和不足，因为我们所有的样式都是写在标签中，这样既不利于代码阅读，将来维护代码也非常困难。如果希望页面美观、大方、维护方便，就需要使用</a:t>
            </a:r>
            <a:r>
              <a:rPr lang="en-US" altLang="zh-CN" sz="1800" dirty="0">
                <a:solidFill>
                  <a:srgbClr val="1369B2"/>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实现结构与表现的分离。</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结构与表现相分离</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是指在页面设计中，</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HTML</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标签只用于搭建网页的基础结构，不适用标签属性设置显示样式，所有的样式</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交由</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CSS</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来设置</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a:t>
            </a:r>
          </a:p>
        </p:txBody>
      </p:sp>
      <p:sp>
        <p:nvSpPr>
          <p:cNvPr id="17" name="矩形 93"/>
          <p:cNvSpPr/>
          <p:nvPr/>
        </p:nvSpPr>
        <p:spPr>
          <a:xfrm>
            <a:off x="1148656" y="27097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692401" y="50326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Chevron 3"/>
          <p:cNvSpPr/>
          <p:nvPr>
            <p:custDataLst>
              <p:tags r:id="rId1"/>
            </p:custDataLst>
          </p:nvPr>
        </p:nvSpPr>
        <p:spPr>
          <a:xfrm>
            <a:off x="837506" y="1251511"/>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84513"/>
            <a:ext cx="24465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en-US" sz="2000" dirty="0">
                <a:solidFill>
                  <a:srgbClr val="1369B2"/>
                </a:solidFill>
                <a:latin typeface="微软雅黑" panose="020B0503020204020204" pitchFamily="34" charset="-122"/>
                <a:ea typeface="微软雅黑" panose="020B0503020204020204" pitchFamily="34" charset="-122"/>
              </a:rPr>
              <a:t>的作用是什么？</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初识</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CSS</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82637" y="1099299"/>
            <a:ext cx="10449393" cy="1661993"/>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CSS </a:t>
            </a:r>
            <a:r>
              <a:rPr lang="zh-CN" altLang="zh-CN" sz="1800" dirty="0">
                <a:solidFill>
                  <a:srgbClr val="595959"/>
                </a:solidFill>
                <a:latin typeface="微软雅黑" panose="020B0503020204020204" pitchFamily="34" charset="-122"/>
                <a:ea typeface="微软雅黑" panose="020B0503020204020204" pitchFamily="34" charset="-122"/>
                <a:cs typeface="+mn-ea"/>
              </a:rPr>
              <a:t>是</a:t>
            </a:r>
            <a:r>
              <a:rPr lang="en-US" altLang="zh-CN" sz="1800" dirty="0">
                <a:solidFill>
                  <a:srgbClr val="595959"/>
                </a:solidFill>
                <a:latin typeface="微软雅黑" panose="020B0503020204020204" pitchFamily="34" charset="-122"/>
                <a:ea typeface="微软雅黑" panose="020B0503020204020204" pitchFamily="34" charset="-122"/>
                <a:cs typeface="+mn-ea"/>
              </a:rPr>
              <a:t> Cascading Style Sheet</a:t>
            </a:r>
            <a:r>
              <a:rPr lang="zh-CN" altLang="zh-CN" sz="1800" dirty="0">
                <a:solidFill>
                  <a:srgbClr val="595959"/>
                </a:solidFill>
                <a:latin typeface="微软雅黑" panose="020B0503020204020204" pitchFamily="34" charset="-122"/>
                <a:ea typeface="微软雅黑" panose="020B0503020204020204" pitchFamily="34" charset="-122"/>
                <a:cs typeface="+mn-ea"/>
              </a:rPr>
              <a:t>的缩写，译作“层叠样式表单”，用于（增强）控制网页样式并允许将样式信息与网页内容分离的一种</a:t>
            </a:r>
            <a:r>
              <a:rPr lang="zh-CN" altLang="zh-CN" sz="1800" dirty="0">
                <a:solidFill>
                  <a:srgbClr val="1369B2"/>
                </a:solidFill>
                <a:latin typeface="微软雅黑" panose="020B0503020204020204" pitchFamily="34" charset="-122"/>
                <a:ea typeface="微软雅黑" panose="020B0503020204020204" pitchFamily="34" charset="-122"/>
                <a:cs typeface="+mn-ea"/>
              </a:rPr>
              <a:t>标签性语言</a:t>
            </a:r>
            <a:r>
              <a:rPr lang="zh-CN" altLang="zh-CN" sz="1800" dirty="0">
                <a:solidFill>
                  <a:srgbClr val="595959"/>
                </a:solidFill>
                <a:latin typeface="微软雅黑" panose="020B0503020204020204" pitchFamily="34" charset="-122"/>
                <a:ea typeface="微软雅黑" panose="020B0503020204020204" pitchFamily="34" charset="-122"/>
                <a:cs typeface="+mn-ea"/>
              </a:rPr>
              <a:t>。在实际开发中，</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CSS</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主要用于设置</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HTML</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页面中的</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文本内容</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（字体、大小、对齐方式等）、</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图片的外形</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（宽高、边框样式、边距等）以及</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版面的布局</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等外观显示样式。</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定义的规则具体如下：</a:t>
            </a:r>
          </a:p>
        </p:txBody>
      </p:sp>
      <p:pic>
        <p:nvPicPr>
          <p:cNvPr id="6" name="图片 5"/>
          <p:cNvPicPr>
            <a:picLocks noChangeAspect="1"/>
          </p:cNvPicPr>
          <p:nvPr/>
        </p:nvPicPr>
        <p:blipFill>
          <a:blip r:embed="rId3"/>
          <a:stretch>
            <a:fillRect/>
          </a:stretch>
        </p:blipFill>
        <p:spPr>
          <a:xfrm>
            <a:off x="1558702" y="2997746"/>
            <a:ext cx="8424936" cy="864096"/>
          </a:xfrm>
          <a:prstGeom prst="rect">
            <a:avLst/>
          </a:prstGeom>
        </p:spPr>
      </p:pic>
      <p:sp>
        <p:nvSpPr>
          <p:cNvPr id="7" name="矩形 6"/>
          <p:cNvSpPr/>
          <p:nvPr/>
        </p:nvSpPr>
        <p:spPr>
          <a:xfrm>
            <a:off x="1702718" y="3193735"/>
            <a:ext cx="6542405" cy="39878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选择器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p:nvSpPr>
        <p:spPr>
          <a:xfrm>
            <a:off x="982638" y="4216073"/>
            <a:ext cx="10449393" cy="1246505"/>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在上述的样式规则中，选择器用于指定</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样式作用的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对象，花括号内的属性是对该对象设置的</a:t>
            </a:r>
            <a:r>
              <a:rPr lang="zh-CN" altLang="zh-CN" sz="1800" dirty="0">
                <a:solidFill>
                  <a:srgbClr val="1369B2"/>
                </a:solidFill>
                <a:latin typeface="微软雅黑" panose="020B0503020204020204" pitchFamily="34" charset="-122"/>
                <a:ea typeface="微软雅黑" panose="020B0503020204020204" pitchFamily="34" charset="-122"/>
                <a:cs typeface="+mn-ea"/>
              </a:rPr>
              <a:t>具体样式</a:t>
            </a:r>
            <a:r>
              <a:rPr lang="zh-CN" altLang="zh-CN" sz="1800" dirty="0">
                <a:solidFill>
                  <a:srgbClr val="595959"/>
                </a:solidFill>
                <a:latin typeface="微软雅黑" panose="020B0503020204020204" pitchFamily="34" charset="-122"/>
                <a:ea typeface="微软雅黑" panose="020B0503020204020204" pitchFamily="34" charset="-122"/>
                <a:cs typeface="+mn-ea"/>
              </a:rPr>
              <a:t>。其中，属性和属性值以键值对</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en-US" sz="1800" dirty="0">
                <a:solidFill>
                  <a:srgbClr val="1369B2"/>
                </a:solidFill>
                <a:latin typeface="微软雅黑" panose="020B0503020204020204" pitchFamily="34" charset="-122"/>
                <a:ea typeface="微软雅黑" panose="020B0503020204020204" pitchFamily="34" charset="-122"/>
                <a:cs typeface="+mn-ea"/>
              </a:rPr>
              <a:t>属性值</a:t>
            </a:r>
            <a:r>
              <a:rPr lang="zh-CN"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的形式出现，例如字体大小、文本颜色等。属性和属性值之间用“</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”（英文冒号）连接，多个“键值对”之间用 “</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”（英文分号）进行分隔。</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初识</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CSS</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82637" y="1197546"/>
            <a:ext cx="10449393" cy="366575"/>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样式对</a:t>
            </a:r>
            <a:r>
              <a:rPr lang="en-US" altLang="zh-CN" sz="1800" dirty="0">
                <a:solidFill>
                  <a:srgbClr val="595959"/>
                </a:solidFill>
                <a:latin typeface="微软雅黑" panose="020B0503020204020204" pitchFamily="34" charset="-122"/>
                <a:ea typeface="微软雅黑" panose="020B0503020204020204" pitchFamily="34" charset="-122"/>
                <a:cs typeface="+mn-ea"/>
              </a:rPr>
              <a:t>&lt;div&gt;</a:t>
            </a:r>
            <a:r>
              <a:rPr lang="zh-CN" altLang="zh-CN" sz="1800" dirty="0">
                <a:solidFill>
                  <a:srgbClr val="595959"/>
                </a:solidFill>
                <a:latin typeface="微软雅黑" panose="020B0503020204020204" pitchFamily="34" charset="-122"/>
                <a:ea typeface="微软雅黑" panose="020B0503020204020204" pitchFamily="34" charset="-122"/>
                <a:cs typeface="+mn-ea"/>
              </a:rPr>
              <a:t>标签进行设置，具体示例如下：</a:t>
            </a:r>
          </a:p>
        </p:txBody>
      </p:sp>
      <p:pic>
        <p:nvPicPr>
          <p:cNvPr id="6" name="图片 5"/>
          <p:cNvPicPr>
            <a:picLocks noChangeAspect="1"/>
          </p:cNvPicPr>
          <p:nvPr/>
        </p:nvPicPr>
        <p:blipFill>
          <a:blip r:embed="rId3"/>
          <a:stretch>
            <a:fillRect/>
          </a:stretch>
        </p:blipFill>
        <p:spPr>
          <a:xfrm>
            <a:off x="1558702" y="1989634"/>
            <a:ext cx="8424936" cy="864096"/>
          </a:xfrm>
          <a:prstGeom prst="rect">
            <a:avLst/>
          </a:prstGeom>
        </p:spPr>
      </p:pic>
      <p:sp>
        <p:nvSpPr>
          <p:cNvPr id="7" name="矩形 6"/>
          <p:cNvSpPr/>
          <p:nvPr/>
        </p:nvSpPr>
        <p:spPr>
          <a:xfrm>
            <a:off x="1702718" y="2185623"/>
            <a:ext cx="6920865"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div{ </a:t>
            </a:r>
            <a:r>
              <a:rPr lang="en-US" altLang="zh-CN" sz="2000" dirty="0">
                <a:solidFill>
                  <a:srgbClr val="1369B2"/>
                </a:solidFill>
                <a:latin typeface="微软雅黑" panose="020B0503020204020204" pitchFamily="34" charset="-122"/>
                <a:ea typeface="微软雅黑" panose="020B0503020204020204" pitchFamily="34" charset="-122"/>
              </a:rPr>
              <a:t>border</a:t>
            </a:r>
            <a:r>
              <a:rPr lang="en-US" altLang="zh-CN" sz="2000" dirty="0">
                <a:latin typeface="微软雅黑" panose="020B0503020204020204" pitchFamily="34" charset="-122"/>
                <a:ea typeface="微软雅黑" panose="020B0503020204020204" pitchFamily="34" charset="-122"/>
              </a:rPr>
              <a:t>: 1px solid red; </a:t>
            </a:r>
            <a:r>
              <a:rPr lang="en-US" altLang="zh-CN" sz="2000" dirty="0">
                <a:solidFill>
                  <a:srgbClr val="1369B2"/>
                </a:solidFill>
                <a:latin typeface="微软雅黑" panose="020B0503020204020204" pitchFamily="34" charset="-122"/>
                <a:ea typeface="微软雅黑" panose="020B0503020204020204" pitchFamily="34" charset="-122"/>
              </a:rPr>
              <a:t>width</a:t>
            </a:r>
            <a:r>
              <a:rPr lang="en-US" altLang="zh-CN" sz="2000" dirty="0">
                <a:latin typeface="微软雅黑" panose="020B0503020204020204" pitchFamily="34" charset="-122"/>
                <a:ea typeface="微软雅黑" panose="020B0503020204020204" pitchFamily="34" charset="-122"/>
              </a:rPr>
              <a:t>: 600px;  </a:t>
            </a:r>
            <a:r>
              <a:rPr lang="en-US" altLang="zh-CN" sz="2000" dirty="0">
                <a:solidFill>
                  <a:srgbClr val="1369B2"/>
                </a:solidFill>
                <a:latin typeface="微软雅黑" panose="020B0503020204020204" pitchFamily="34" charset="-122"/>
                <a:ea typeface="微软雅黑" panose="020B0503020204020204" pitchFamily="34" charset="-122"/>
              </a:rPr>
              <a:t>height</a:t>
            </a:r>
            <a:r>
              <a:rPr lang="en-US" altLang="zh-CN" sz="2000" dirty="0">
                <a:latin typeface="微软雅黑" panose="020B0503020204020204" pitchFamily="34" charset="-122"/>
                <a:ea typeface="微软雅黑" panose="020B0503020204020204" pitchFamily="34" charset="-122"/>
              </a:rPr>
              <a:t>: 400px;}</a:t>
            </a:r>
            <a:endParaRPr lang="zh-CN" altLang="zh-CN" sz="2000" dirty="0">
              <a:latin typeface="微软雅黑" panose="020B0503020204020204" pitchFamily="34" charset="-122"/>
              <a:ea typeface="微软雅黑" panose="020B0503020204020204" pitchFamily="34" charset="-122"/>
            </a:endParaRPr>
          </a:p>
        </p:txBody>
      </p:sp>
      <p:sp>
        <p:nvSpPr>
          <p:cNvPr id="8" name="TextBox 7"/>
          <p:cNvSpPr txBox="1"/>
          <p:nvPr/>
        </p:nvSpPr>
        <p:spPr>
          <a:xfrm>
            <a:off x="982638" y="3141762"/>
            <a:ext cx="10449393" cy="782074"/>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div</a:t>
            </a:r>
            <a:r>
              <a:rPr lang="zh-CN" altLang="zh-CN" sz="1800" dirty="0">
                <a:solidFill>
                  <a:srgbClr val="595959"/>
                </a:solidFill>
                <a:latin typeface="微软雅黑" panose="020B0503020204020204" pitchFamily="34" charset="-122"/>
                <a:ea typeface="微软雅黑" panose="020B0503020204020204" pitchFamily="34" charset="-122"/>
                <a:cs typeface="+mn-ea"/>
              </a:rPr>
              <a:t>为选择器，表示</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样式作用的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对象，</a:t>
            </a:r>
            <a:r>
              <a:rPr lang="en-US" altLang="zh-CN" sz="1800" dirty="0">
                <a:solidFill>
                  <a:srgbClr val="595959"/>
                </a:solidFill>
                <a:latin typeface="微软雅黑" panose="020B0503020204020204" pitchFamily="34" charset="-122"/>
                <a:ea typeface="微软雅黑" panose="020B0503020204020204" pitchFamily="34" charset="-122"/>
                <a:cs typeface="+mn-ea"/>
              </a:rPr>
              <a:t>border</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width</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height</a:t>
            </a:r>
            <a:r>
              <a:rPr lang="zh-CN" altLang="zh-CN" sz="1800" dirty="0">
                <a:solidFill>
                  <a:srgbClr val="595959"/>
                </a:solidFill>
                <a:latin typeface="微软雅黑" panose="020B0503020204020204" pitchFamily="34" charset="-122"/>
                <a:ea typeface="微软雅黑" panose="020B0503020204020204" pitchFamily="34" charset="-122"/>
                <a:cs typeface="+mn-ea"/>
              </a:rPr>
              <a:t>为</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属性，分别表示边框、宽度和高度，其中</a:t>
            </a:r>
            <a:r>
              <a:rPr lang="en-US" altLang="zh-CN" sz="1800" dirty="0">
                <a:solidFill>
                  <a:srgbClr val="595959"/>
                </a:solidFill>
                <a:latin typeface="微软雅黑" panose="020B0503020204020204" pitchFamily="34" charset="-122"/>
                <a:ea typeface="微软雅黑" panose="020B0503020204020204" pitchFamily="34" charset="-122"/>
                <a:cs typeface="+mn-ea"/>
              </a:rPr>
              <a:t>border</a:t>
            </a:r>
            <a:r>
              <a:rPr lang="zh-CN" altLang="zh-CN" sz="1800" dirty="0">
                <a:solidFill>
                  <a:srgbClr val="595959"/>
                </a:solidFill>
                <a:latin typeface="微软雅黑" panose="020B0503020204020204" pitchFamily="34" charset="-122"/>
                <a:ea typeface="微软雅黑" panose="020B0503020204020204" pitchFamily="34" charset="-122"/>
                <a:cs typeface="+mn-ea"/>
              </a:rPr>
              <a:t>属性有</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个值“</a:t>
            </a:r>
            <a:r>
              <a:rPr lang="en-US" altLang="zh-CN" sz="1800" dirty="0">
                <a:solidFill>
                  <a:srgbClr val="595959"/>
                </a:solidFill>
                <a:latin typeface="微软雅黑" panose="020B0503020204020204" pitchFamily="34" charset="-122"/>
                <a:ea typeface="微软雅黑" panose="020B0503020204020204" pitchFamily="34" charset="-122"/>
                <a:cs typeface="+mn-ea"/>
              </a:rPr>
              <a:t>1px solid red;</a:t>
            </a:r>
            <a:r>
              <a:rPr lang="zh-CN" altLang="zh-CN" sz="1800" dirty="0">
                <a:solidFill>
                  <a:srgbClr val="595959"/>
                </a:solidFill>
                <a:latin typeface="微软雅黑" panose="020B0503020204020204" pitchFamily="34" charset="-122"/>
                <a:ea typeface="微软雅黑" panose="020B0503020204020204" pitchFamily="34" charset="-122"/>
                <a:cs typeface="+mn-ea"/>
              </a:rPr>
              <a:t>”分别表示该边框为</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像素、实心边框线、红色。</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初识</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CSS</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1198880" y="2769133"/>
            <a:ext cx="9794240" cy="17407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TextBox 15"/>
          <p:cNvSpPr txBox="1"/>
          <p:nvPr/>
        </p:nvSpPr>
        <p:spPr>
          <a:xfrm>
            <a:off x="1532699" y="3093757"/>
            <a:ext cx="9293991" cy="1197572"/>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中，通常使用像素单位</a:t>
            </a:r>
            <a:r>
              <a:rPr lang="en-US" altLang="zh-CN" sz="1800" dirty="0">
                <a:solidFill>
                  <a:srgbClr val="595959"/>
                </a:solidFill>
                <a:latin typeface="微软雅黑" panose="020B0503020204020204" pitchFamily="34" charset="-122"/>
                <a:ea typeface="微软雅黑" panose="020B0503020204020204" pitchFamily="34" charset="-122"/>
                <a:cs typeface="+mn-ea"/>
              </a:rPr>
              <a:t>px</a:t>
            </a:r>
            <a:r>
              <a:rPr lang="zh-CN" altLang="zh-CN" sz="1800" dirty="0">
                <a:solidFill>
                  <a:srgbClr val="595959"/>
                </a:solidFill>
                <a:latin typeface="微软雅黑" panose="020B0503020204020204" pitchFamily="34" charset="-122"/>
                <a:ea typeface="微软雅黑" panose="020B0503020204020204" pitchFamily="34" charset="-122"/>
                <a:cs typeface="+mn-ea"/>
              </a:rPr>
              <a:t>作为计量文本、边框等元素的标准量，</a:t>
            </a:r>
            <a:r>
              <a:rPr lang="en-US" altLang="zh-CN" sz="1800" dirty="0">
                <a:solidFill>
                  <a:srgbClr val="595959"/>
                </a:solidFill>
                <a:latin typeface="微软雅黑" panose="020B0503020204020204" pitchFamily="34" charset="-122"/>
                <a:ea typeface="微软雅黑" panose="020B0503020204020204" pitchFamily="34" charset="-122"/>
                <a:cs typeface="+mn-ea"/>
              </a:rPr>
              <a:t>px </a:t>
            </a:r>
            <a:r>
              <a:rPr lang="zh-CN" altLang="zh-CN" sz="1800" dirty="0">
                <a:solidFill>
                  <a:srgbClr val="595959"/>
                </a:solidFill>
                <a:latin typeface="微软雅黑" panose="020B0503020204020204" pitchFamily="34" charset="-122"/>
                <a:ea typeface="微软雅黑" panose="020B0503020204020204" pitchFamily="34" charset="-122"/>
                <a:cs typeface="+mn-ea"/>
              </a:rPr>
              <a:t>是相对于显示器屏幕分辨率而言的。而百分比（</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）是相对于父对象而言的，例如一个元素呈现的宽度是</a:t>
            </a:r>
            <a:r>
              <a:rPr lang="en-US" altLang="zh-CN" sz="1800" dirty="0">
                <a:solidFill>
                  <a:srgbClr val="595959"/>
                </a:solidFill>
                <a:latin typeface="微软雅黑" panose="020B0503020204020204" pitchFamily="34" charset="-122"/>
                <a:ea typeface="微软雅黑" panose="020B0503020204020204" pitchFamily="34" charset="-122"/>
                <a:cs typeface="+mn-ea"/>
              </a:rPr>
              <a:t>400px</a:t>
            </a:r>
            <a:r>
              <a:rPr lang="zh-CN" altLang="zh-CN" sz="1800" dirty="0">
                <a:solidFill>
                  <a:srgbClr val="595959"/>
                </a:solidFill>
                <a:latin typeface="微软雅黑" panose="020B0503020204020204" pitchFamily="34" charset="-122"/>
                <a:ea typeface="微软雅黑" panose="020B0503020204020204" pitchFamily="34" charset="-122"/>
                <a:cs typeface="+mn-ea"/>
              </a:rPr>
              <a:t>，子元素设置为</a:t>
            </a:r>
            <a:r>
              <a:rPr lang="en-US" altLang="zh-CN" sz="1800" dirty="0">
                <a:solidFill>
                  <a:srgbClr val="595959"/>
                </a:solidFill>
                <a:latin typeface="微软雅黑" panose="020B0503020204020204" pitchFamily="34" charset="-122"/>
                <a:ea typeface="微软雅黑" panose="020B0503020204020204" pitchFamily="34" charset="-122"/>
                <a:cs typeface="+mn-ea"/>
              </a:rPr>
              <a:t>50%</a:t>
            </a:r>
            <a:r>
              <a:rPr lang="zh-CN" altLang="zh-CN" sz="1800" dirty="0">
                <a:solidFill>
                  <a:srgbClr val="595959"/>
                </a:solidFill>
                <a:latin typeface="微软雅黑" panose="020B0503020204020204" pitchFamily="34" charset="-122"/>
                <a:ea typeface="微软雅黑" panose="020B0503020204020204" pitchFamily="34" charset="-122"/>
                <a:cs typeface="+mn-ea"/>
              </a:rPr>
              <a:t>，那么子元素所呈现的宽度为</a:t>
            </a:r>
            <a:r>
              <a:rPr lang="en-US" altLang="zh-CN" sz="1800" dirty="0">
                <a:solidFill>
                  <a:srgbClr val="595959"/>
                </a:solidFill>
                <a:latin typeface="微软雅黑" panose="020B0503020204020204" pitchFamily="34" charset="-122"/>
                <a:ea typeface="微软雅黑" panose="020B0503020204020204" pitchFamily="34" charset="-122"/>
                <a:cs typeface="+mn-ea"/>
              </a:rPr>
              <a:t>200px</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
        <p:nvSpPr>
          <p:cNvPr id="17" name="矩形 93"/>
          <p:cNvSpPr/>
          <p:nvPr/>
        </p:nvSpPr>
        <p:spPr>
          <a:xfrm>
            <a:off x="1148656" y="27097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661961" y="41978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Chevron 3"/>
          <p:cNvSpPr/>
          <p:nvPr>
            <p:custDataLst>
              <p:tags r:id="rId1"/>
            </p:custDataLst>
          </p:nvPr>
        </p:nvSpPr>
        <p:spPr>
          <a:xfrm>
            <a:off x="837506" y="1251511"/>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84513"/>
            <a:ext cx="193354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en-US" sz="2000" dirty="0">
                <a:solidFill>
                  <a:srgbClr val="1369B2"/>
                </a:solidFill>
                <a:latin typeface="微软雅黑" panose="020B0503020204020204" pitchFamily="34" charset="-122"/>
                <a:ea typeface="微软雅黑" panose="020B0503020204020204" pitchFamily="34" charset="-122"/>
              </a:rPr>
              <a:t>的计量单位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580005"/>
            <a:ext cx="5175785"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，能够知道</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en-US" dirty="0">
                <a:solidFill>
                  <a:srgbClr val="595959"/>
                </a:solidFill>
                <a:latin typeface="微软雅黑" panose="020B0503020204020204" pitchFamily="34" charset="-122"/>
                <a:ea typeface="微软雅黑" panose="020B0503020204020204" pitchFamily="34" charset="-122"/>
              </a:rPr>
              <a:t>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282003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35"/>
          <p:cNvSpPr txBox="1">
            <a:spLocks noChangeArrowheads="1"/>
          </p:cNvSpPr>
          <p:nvPr/>
        </p:nvSpPr>
        <p:spPr bwMode="auto">
          <a:xfrm>
            <a:off x="5811370" y="3926884"/>
            <a:ext cx="5175785"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基本格式</a:t>
            </a:r>
            <a:r>
              <a:rPr lang="zh-CN" altLang="en-US" dirty="0">
                <a:solidFill>
                  <a:srgbClr val="595959"/>
                </a:solidFill>
                <a:latin typeface="微软雅黑" panose="020B0503020204020204" pitchFamily="34" charset="-122"/>
                <a:ea typeface="微软雅黑" panose="020B0503020204020204" pitchFamily="34" charset="-122"/>
              </a:rPr>
              <a:t>，为后期</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en-US" dirty="0">
                <a:solidFill>
                  <a:srgbClr val="595959"/>
                </a:solidFill>
                <a:latin typeface="微软雅黑" panose="020B0503020204020204" pitchFamily="34" charset="-122"/>
                <a:ea typeface="微软雅黑" panose="020B0503020204020204" pitchFamily="34" charset="-122"/>
              </a:rPr>
              <a:t>开发奠定基础</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375126" y="4166914"/>
            <a:ext cx="405130" cy="405130"/>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初识</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CSS</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1" name="直接连接符 41"/>
          <p:cNvCxnSpPr/>
          <p:nvPr/>
        </p:nvCxnSpPr>
        <p:spPr>
          <a:xfrm flipH="1">
            <a:off x="3689671" y="206702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直接连接符 42"/>
          <p:cNvCxnSpPr/>
          <p:nvPr/>
        </p:nvCxnSpPr>
        <p:spPr>
          <a:xfrm flipH="1">
            <a:off x="3689671" y="380780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直接连接符 43"/>
          <p:cNvCxnSpPr/>
          <p:nvPr/>
        </p:nvCxnSpPr>
        <p:spPr>
          <a:xfrm flipH="1">
            <a:off x="3689671" y="552087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44"/>
          <p:cNvCxnSpPr/>
          <p:nvPr/>
        </p:nvCxnSpPr>
        <p:spPr>
          <a:xfrm>
            <a:off x="3689671" y="2067024"/>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25" name="椭圆 24"/>
          <p:cNvSpPr/>
          <p:nvPr/>
        </p:nvSpPr>
        <p:spPr>
          <a:xfrm>
            <a:off x="4883204" y="1535342"/>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26" name="椭圆 25"/>
          <p:cNvSpPr/>
          <p:nvPr/>
        </p:nvSpPr>
        <p:spPr>
          <a:xfrm>
            <a:off x="4883204" y="325393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27" name="椭圆 26"/>
          <p:cNvSpPr/>
          <p:nvPr/>
        </p:nvSpPr>
        <p:spPr>
          <a:xfrm>
            <a:off x="4883204" y="494734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28" name="椭圆 27"/>
          <p:cNvSpPr/>
          <p:nvPr/>
        </p:nvSpPr>
        <p:spPr>
          <a:xfrm>
            <a:off x="4965817" y="3345904"/>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9" name="Freeform 176"/>
          <p:cNvSpPr>
            <a:spLocks noEditPoints="1"/>
          </p:cNvSpPr>
          <p:nvPr/>
        </p:nvSpPr>
        <p:spPr bwMode="auto">
          <a:xfrm>
            <a:off x="5160853" y="3560777"/>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30" name="椭圆 29"/>
          <p:cNvSpPr/>
          <p:nvPr/>
        </p:nvSpPr>
        <p:spPr>
          <a:xfrm>
            <a:off x="4975178" y="162731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1"/>
          <p:cNvSpPr/>
          <p:nvPr/>
        </p:nvSpPr>
        <p:spPr>
          <a:xfrm>
            <a:off x="4965816" y="505898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3" name="Freeform 175"/>
          <p:cNvSpPr>
            <a:spLocks noEditPoints="1"/>
          </p:cNvSpPr>
          <p:nvPr/>
        </p:nvSpPr>
        <p:spPr bwMode="auto">
          <a:xfrm>
            <a:off x="5190486" y="5185835"/>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34" name="Freeform 168"/>
          <p:cNvSpPr>
            <a:spLocks noEditPoints="1"/>
          </p:cNvSpPr>
          <p:nvPr/>
        </p:nvSpPr>
        <p:spPr bwMode="auto">
          <a:xfrm>
            <a:off x="5160852" y="1759049"/>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35" name="TextBox 33"/>
          <p:cNvSpPr txBox="1"/>
          <p:nvPr/>
        </p:nvSpPr>
        <p:spPr>
          <a:xfrm>
            <a:off x="6290996" y="2050068"/>
            <a:ext cx="4076056" cy="268022"/>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solidFill>
                  <a:srgbClr val="595959"/>
                </a:solidFill>
              </a:rPr>
              <a:t>如</a:t>
            </a:r>
            <a:r>
              <a:rPr lang="en-US" altLang="zh-CN" sz="1600" dirty="0">
                <a:solidFill>
                  <a:srgbClr val="595959"/>
                </a:solidFill>
              </a:rPr>
              <a:t>red</a:t>
            </a:r>
            <a:r>
              <a:rPr lang="zh-CN" altLang="zh-CN" sz="1600" dirty="0">
                <a:solidFill>
                  <a:srgbClr val="595959"/>
                </a:solidFill>
              </a:rPr>
              <a:t>、</a:t>
            </a:r>
            <a:r>
              <a:rPr lang="en-US" altLang="zh-CN" sz="1600" dirty="0">
                <a:solidFill>
                  <a:srgbClr val="595959"/>
                </a:solidFill>
              </a:rPr>
              <a:t>green</a:t>
            </a:r>
            <a:r>
              <a:rPr lang="zh-CN" altLang="zh-CN" sz="1600" dirty="0">
                <a:solidFill>
                  <a:srgbClr val="595959"/>
                </a:solidFill>
              </a:rPr>
              <a:t>、</a:t>
            </a:r>
            <a:r>
              <a:rPr lang="en-US" altLang="zh-CN" sz="1600" dirty="0">
                <a:solidFill>
                  <a:srgbClr val="595959"/>
                </a:solidFill>
              </a:rPr>
              <a:t>blue</a:t>
            </a:r>
            <a:r>
              <a:rPr lang="zh-CN" altLang="zh-CN" sz="1600" dirty="0">
                <a:solidFill>
                  <a:srgbClr val="595959"/>
                </a:solidFill>
              </a:rPr>
              <a:t>等。</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6" name="文本框 9"/>
          <p:cNvSpPr txBox="1"/>
          <p:nvPr/>
        </p:nvSpPr>
        <p:spPr>
          <a:xfrm>
            <a:off x="6302445" y="1627316"/>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zh-CN" sz="2000" b="1" dirty="0">
                <a:solidFill>
                  <a:srgbClr val="595959"/>
                </a:solidFill>
                <a:latin typeface="微软雅黑" panose="020B0503020204020204" pitchFamily="34" charset="-122"/>
                <a:ea typeface="微软雅黑" panose="020B0503020204020204" pitchFamily="34" charset="-122"/>
              </a:rPr>
              <a:t>预定义的颜色值</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37" name="TextBox 33"/>
          <p:cNvSpPr txBox="1"/>
          <p:nvPr/>
        </p:nvSpPr>
        <p:spPr>
          <a:xfrm>
            <a:off x="6302444" y="3791431"/>
            <a:ext cx="4329265" cy="590931"/>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solidFill>
                  <a:srgbClr val="595959"/>
                </a:solidFill>
              </a:rPr>
              <a:t>如</a:t>
            </a:r>
            <a:r>
              <a:rPr lang="en-US" altLang="zh-CN" sz="1600" dirty="0">
                <a:solidFill>
                  <a:srgbClr val="595959"/>
                </a:solidFill>
              </a:rPr>
              <a:t>#FF0000</a:t>
            </a:r>
            <a:r>
              <a:rPr lang="zh-CN" altLang="zh-CN" sz="1600" dirty="0">
                <a:solidFill>
                  <a:srgbClr val="595959"/>
                </a:solidFill>
              </a:rPr>
              <a:t>、</a:t>
            </a:r>
            <a:r>
              <a:rPr lang="en-US" altLang="zh-CN" sz="1600" dirty="0">
                <a:solidFill>
                  <a:srgbClr val="595959"/>
                </a:solidFill>
              </a:rPr>
              <a:t>#FF6600</a:t>
            </a:r>
            <a:r>
              <a:rPr lang="zh-CN" altLang="zh-CN" sz="1600" dirty="0">
                <a:solidFill>
                  <a:srgbClr val="595959"/>
                </a:solidFill>
              </a:rPr>
              <a:t>、</a:t>
            </a:r>
            <a:r>
              <a:rPr lang="en-US" altLang="zh-CN" sz="1600" dirty="0">
                <a:solidFill>
                  <a:srgbClr val="595959"/>
                </a:solidFill>
              </a:rPr>
              <a:t>#29D794</a:t>
            </a:r>
            <a:r>
              <a:rPr lang="zh-CN" altLang="zh-CN" sz="1600" dirty="0">
                <a:solidFill>
                  <a:srgbClr val="595959"/>
                </a:solidFill>
              </a:rPr>
              <a:t>等。实际工作中，十六进制是最常用的定义颜色的方式。</a:t>
            </a:r>
            <a:endParaRPr lang="zh-CN" altLang="en-US" sz="1600" dirty="0">
              <a:solidFill>
                <a:srgbClr val="595959"/>
              </a:solidFill>
              <a:sym typeface="+mn-ea"/>
            </a:endParaRPr>
          </a:p>
        </p:txBody>
      </p:sp>
      <p:sp>
        <p:nvSpPr>
          <p:cNvPr id="38" name="文本框 9"/>
          <p:cNvSpPr txBox="1"/>
          <p:nvPr/>
        </p:nvSpPr>
        <p:spPr>
          <a:xfrm>
            <a:off x="6313894" y="3368679"/>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zh-CN" sz="2000" b="1" dirty="0">
                <a:solidFill>
                  <a:srgbClr val="595959"/>
                </a:solidFill>
              </a:rPr>
              <a:t>十六进制</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39" name="TextBox 33"/>
          <p:cNvSpPr txBox="1"/>
          <p:nvPr/>
        </p:nvSpPr>
        <p:spPr>
          <a:xfrm>
            <a:off x="6313894" y="5364714"/>
            <a:ext cx="4389824" cy="8863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solidFill>
                  <a:srgbClr val="595959"/>
                </a:solidFill>
              </a:rPr>
              <a:t>如红色可以用</a:t>
            </a:r>
            <a:r>
              <a:rPr lang="en-US" altLang="zh-CN" sz="1600" dirty="0">
                <a:solidFill>
                  <a:srgbClr val="595959"/>
                </a:solidFill>
              </a:rPr>
              <a:t>rgb(255,0,0)</a:t>
            </a:r>
            <a:r>
              <a:rPr lang="zh-CN" altLang="zh-CN" sz="1600" dirty="0">
                <a:solidFill>
                  <a:srgbClr val="595959"/>
                </a:solidFill>
              </a:rPr>
              <a:t>或</a:t>
            </a:r>
            <a:r>
              <a:rPr lang="en-US" altLang="zh-CN" sz="1600" dirty="0">
                <a:solidFill>
                  <a:srgbClr val="595959"/>
                </a:solidFill>
              </a:rPr>
              <a:t>rgb(100%,0%,0%)</a:t>
            </a:r>
            <a:r>
              <a:rPr lang="zh-CN" altLang="zh-CN" sz="1600" dirty="0">
                <a:solidFill>
                  <a:srgbClr val="595959"/>
                </a:solidFill>
              </a:rPr>
              <a:t>来表示。</a:t>
            </a:r>
            <a:r>
              <a:rPr lang="zh-CN" altLang="zh-CN" sz="1600" dirty="0">
                <a:solidFill>
                  <a:srgbClr val="595959"/>
                </a:solidFill>
                <a:highlight>
                  <a:srgbClr val="FFFF00"/>
                </a:highlight>
              </a:rPr>
              <a:t>如果使用</a:t>
            </a:r>
            <a:r>
              <a:rPr lang="en-US" altLang="zh-CN" sz="1600" dirty="0">
                <a:solidFill>
                  <a:srgbClr val="595959"/>
                </a:solidFill>
                <a:highlight>
                  <a:srgbClr val="FFFF00"/>
                </a:highlight>
              </a:rPr>
              <a:t>RGB</a:t>
            </a:r>
            <a:r>
              <a:rPr lang="zh-CN" altLang="zh-CN" sz="1600" dirty="0">
                <a:solidFill>
                  <a:srgbClr val="595959"/>
                </a:solidFill>
                <a:highlight>
                  <a:srgbClr val="FFFF00"/>
                </a:highlight>
              </a:rPr>
              <a:t>代码百分比方式取颜色值时，即使值为</a:t>
            </a:r>
            <a:r>
              <a:rPr lang="en-US" altLang="zh-CN" sz="1600" dirty="0">
                <a:solidFill>
                  <a:srgbClr val="595959"/>
                </a:solidFill>
                <a:highlight>
                  <a:srgbClr val="FFFF00"/>
                </a:highlight>
              </a:rPr>
              <a:t>0</a:t>
            </a:r>
            <a:r>
              <a:rPr lang="zh-CN" altLang="zh-CN" sz="1600" dirty="0">
                <a:solidFill>
                  <a:srgbClr val="595959"/>
                </a:solidFill>
                <a:highlight>
                  <a:srgbClr val="FFFF00"/>
                </a:highlight>
              </a:rPr>
              <a:t>，也不能省略百分号，必须写为</a:t>
            </a:r>
            <a:r>
              <a:rPr lang="en-US" altLang="zh-CN" sz="1600" dirty="0">
                <a:solidFill>
                  <a:srgbClr val="595959"/>
                </a:solidFill>
                <a:highlight>
                  <a:srgbClr val="FFFF00"/>
                </a:highlight>
              </a:rPr>
              <a:t>0%</a:t>
            </a:r>
            <a:r>
              <a:rPr lang="zh-CN" altLang="zh-CN" sz="1600" dirty="0">
                <a:solidFill>
                  <a:srgbClr val="595959"/>
                </a:solidFill>
              </a:rPr>
              <a:t>。</a:t>
            </a:r>
            <a:endParaRPr lang="zh-CN" altLang="en-US" sz="1600" dirty="0">
              <a:solidFill>
                <a:srgbClr val="595959"/>
              </a:solidFill>
              <a:sym typeface="+mn-ea"/>
            </a:endParaRPr>
          </a:p>
        </p:txBody>
      </p:sp>
      <p:sp>
        <p:nvSpPr>
          <p:cNvPr id="40" name="文本框 9"/>
          <p:cNvSpPr txBox="1"/>
          <p:nvPr/>
        </p:nvSpPr>
        <p:spPr>
          <a:xfrm>
            <a:off x="6325343" y="4941962"/>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dirty="0">
                <a:solidFill>
                  <a:srgbClr val="595959"/>
                </a:solidFill>
              </a:rPr>
              <a:t>RGB</a:t>
            </a:r>
            <a:r>
              <a:rPr lang="zh-CN" altLang="zh-CN" sz="2000" b="1" dirty="0">
                <a:solidFill>
                  <a:srgbClr val="595959"/>
                </a:solidFill>
              </a:rPr>
              <a:t>代码</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664806" y="3590894"/>
            <a:ext cx="2910120"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800" b="1" dirty="0">
                <a:solidFill>
                  <a:srgbClr val="595959"/>
                </a:solidFill>
                <a:latin typeface="微软雅黑" panose="020B0503020204020204" pitchFamily="34" charset="-122"/>
                <a:ea typeface="微软雅黑" panose="020B0503020204020204" pitchFamily="34" charset="-122"/>
              </a:rPr>
              <a:t>CSS</a:t>
            </a:r>
            <a:r>
              <a:rPr lang="zh-CN" altLang="en-US" sz="2800" b="1" dirty="0">
                <a:solidFill>
                  <a:srgbClr val="595959"/>
                </a:solidFill>
                <a:latin typeface="微软雅黑" panose="020B0503020204020204" pitchFamily="34" charset="-122"/>
                <a:ea typeface="微软雅黑" panose="020B0503020204020204" pitchFamily="34" charset="-122"/>
              </a:rPr>
              <a:t>中颜色的取值</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82637" y="2061642"/>
            <a:ext cx="10449393" cy="366575"/>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行内式也被称为内联式，是通过标签的</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style</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设置标签的样式。行内式基本语法格式如下：</a:t>
            </a:r>
          </a:p>
        </p:txBody>
      </p:sp>
      <p:pic>
        <p:nvPicPr>
          <p:cNvPr id="15" name="图片 14"/>
          <p:cNvPicPr>
            <a:picLocks noChangeAspect="1"/>
          </p:cNvPicPr>
          <p:nvPr/>
        </p:nvPicPr>
        <p:blipFill>
          <a:blip r:embed="rId4"/>
          <a:stretch>
            <a:fillRect/>
          </a:stretch>
        </p:blipFill>
        <p:spPr>
          <a:xfrm>
            <a:off x="1198662" y="2997746"/>
            <a:ext cx="10009112" cy="864096"/>
          </a:xfrm>
          <a:prstGeom prst="rect">
            <a:avLst/>
          </a:prstGeom>
        </p:spPr>
      </p:pic>
      <p:sp>
        <p:nvSpPr>
          <p:cNvPr id="16" name="矩形 15"/>
          <p:cNvSpPr/>
          <p:nvPr/>
        </p:nvSpPr>
        <p:spPr>
          <a:xfrm>
            <a:off x="1342678" y="3193735"/>
            <a:ext cx="9453880" cy="398780"/>
          </a:xfrm>
          <a:prstGeom prst="rect">
            <a:avLst/>
          </a:prstGeom>
        </p:spPr>
        <p:txBody>
          <a:bodyPr wrap="none">
            <a:spAutoFit/>
          </a:bodyPr>
          <a:lstStyle/>
          <a:p>
            <a:r>
              <a:rPr lang="en-US" altLang="zh-CN" sz="2000" dirty="0"/>
              <a:t>&lt;</a:t>
            </a:r>
            <a:r>
              <a:rPr lang="zh-CN" altLang="zh-CN" sz="2000" dirty="0"/>
              <a:t>标签名</a:t>
            </a:r>
            <a:r>
              <a:rPr lang="en-US" altLang="zh-CN" sz="2000" dirty="0"/>
              <a:t> style="</a:t>
            </a:r>
            <a:r>
              <a:rPr lang="zh-CN" altLang="zh-CN" sz="2000" dirty="0"/>
              <a:t>属性</a:t>
            </a:r>
            <a:r>
              <a:rPr lang="en-US" altLang="zh-CN" sz="2000" dirty="0"/>
              <a:t>1:</a:t>
            </a:r>
            <a:r>
              <a:rPr lang="zh-CN" altLang="zh-CN" sz="2000" dirty="0"/>
              <a:t>属性值</a:t>
            </a:r>
            <a:r>
              <a:rPr lang="en-US" altLang="zh-CN" sz="2000" dirty="0"/>
              <a:t>1;</a:t>
            </a:r>
            <a:r>
              <a:rPr lang="zh-CN" altLang="zh-CN" sz="2000" dirty="0"/>
              <a:t>属性</a:t>
            </a:r>
            <a:r>
              <a:rPr lang="en-US" altLang="zh-CN" sz="2000" dirty="0"/>
              <a:t>2:</a:t>
            </a:r>
            <a:r>
              <a:rPr lang="zh-CN" altLang="zh-CN" sz="2000" dirty="0"/>
              <a:t>属性值</a:t>
            </a:r>
            <a:r>
              <a:rPr lang="en-US" altLang="zh-CN" sz="2000" dirty="0"/>
              <a:t>2;</a:t>
            </a:r>
            <a:r>
              <a:rPr lang="zh-CN" altLang="zh-CN" sz="2000" dirty="0"/>
              <a:t>属性</a:t>
            </a:r>
            <a:r>
              <a:rPr lang="en-US" altLang="zh-CN" sz="2000" dirty="0"/>
              <a:t>3:</a:t>
            </a:r>
            <a:r>
              <a:rPr lang="zh-CN" altLang="zh-CN" sz="2000" dirty="0"/>
              <a:t>属性值</a:t>
            </a:r>
            <a:r>
              <a:rPr lang="en-US" altLang="zh-CN" sz="2000" dirty="0"/>
              <a:t>3;"&gt;</a:t>
            </a:r>
            <a:r>
              <a:rPr lang="zh-CN" altLang="zh-CN" sz="2000" dirty="0"/>
              <a:t>内容</a:t>
            </a:r>
            <a:r>
              <a:rPr lang="en-US" altLang="zh-CN" sz="2000" dirty="0"/>
              <a:t>&lt;/ </a:t>
            </a:r>
            <a:r>
              <a:rPr lang="zh-CN" altLang="zh-CN" sz="2000" dirty="0"/>
              <a:t>标签名</a:t>
            </a:r>
            <a:r>
              <a:rPr lang="en-US" altLang="zh-CN" sz="2000" dirty="0"/>
              <a:t>&gt;</a:t>
            </a:r>
            <a:endParaRPr lang="zh-CN" altLang="zh-CN" sz="2000" dirty="0"/>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558702"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行内式</a:t>
            </a:r>
          </a:p>
        </p:txBody>
      </p:sp>
      <p:sp>
        <p:nvSpPr>
          <p:cNvPr id="8" name="TextBox 7"/>
          <p:cNvSpPr txBox="1"/>
          <p:nvPr/>
        </p:nvSpPr>
        <p:spPr>
          <a:xfrm>
            <a:off x="974405" y="4166424"/>
            <a:ext cx="10449393" cy="830997"/>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style</a:t>
            </a:r>
            <a:r>
              <a:rPr lang="zh-CN" altLang="zh-CN" sz="1800" dirty="0">
                <a:solidFill>
                  <a:srgbClr val="595959"/>
                </a:solidFill>
                <a:latin typeface="微软雅黑" panose="020B0503020204020204" pitchFamily="34" charset="-122"/>
                <a:ea typeface="微软雅黑" panose="020B0503020204020204" pitchFamily="34" charset="-122"/>
                <a:cs typeface="+mn-ea"/>
              </a:rPr>
              <a:t>是标签的属性，实际上任何</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标签都拥有</a:t>
            </a:r>
            <a:r>
              <a:rPr lang="en-US" altLang="zh-CN" sz="1800" dirty="0">
                <a:solidFill>
                  <a:srgbClr val="1369B2"/>
                </a:solidFill>
                <a:latin typeface="微软雅黑" panose="020B0503020204020204" pitchFamily="34" charset="-122"/>
                <a:ea typeface="微软雅黑" panose="020B0503020204020204" pitchFamily="34" charset="-122"/>
                <a:cs typeface="+mn-ea"/>
              </a:rPr>
              <a:t>style</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，用来设置行内式。属性和属性值的书写规范与</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样式规则一样。行内式只对其所在的标签及嵌套在其中的子标签起作用。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1342678" y="1501717"/>
            <a:ext cx="10449393" cy="415290"/>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行内式是写在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&lt;html&gt;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根标签中</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例如下面的示例代码即为行内式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样式的写法：</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1702718" y="2564764"/>
            <a:ext cx="7416824" cy="1729125"/>
          </a:xfrm>
          <a:prstGeom prst="rect">
            <a:avLst/>
          </a:prstGeom>
        </p:spPr>
      </p:pic>
      <p:sp>
        <p:nvSpPr>
          <p:cNvPr id="16" name="矩形 15"/>
          <p:cNvSpPr/>
          <p:nvPr/>
        </p:nvSpPr>
        <p:spPr>
          <a:xfrm>
            <a:off x="2350790" y="2717881"/>
            <a:ext cx="6410402" cy="1422890"/>
          </a:xfrm>
          <a:prstGeom prst="rect">
            <a:avLst/>
          </a:prstGeom>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&lt;h1 style="font- size:20px; color :blue; "&gt;</a:t>
            </a:r>
          </a:p>
          <a:p>
            <a:pPr>
              <a:lnSpc>
                <a:spcPct val="150000"/>
              </a:lnSpc>
            </a:pP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行内式修饰一级标题的字体大小和颜色</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&lt;/h1&gt;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1342678" y="4734001"/>
            <a:ext cx="9909276" cy="415290"/>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&lt;h1&gt;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标签的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style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属性设置行内式</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样式，用来修饰一级标题的字体和颜色</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266" name="图片 43"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260" y="2133650"/>
            <a:ext cx="7284445" cy="24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4" name="TextBox 13"/>
          <p:cNvSpPr txBox="1"/>
          <p:nvPr/>
        </p:nvSpPr>
        <p:spPr>
          <a:xfrm>
            <a:off x="1262437" y="1207041"/>
            <a:ext cx="10449393" cy="350545"/>
          </a:xfrm>
          <a:prstGeom prst="rect">
            <a:avLst/>
          </a:prstGeom>
          <a:noFill/>
        </p:spPr>
        <p:txBody>
          <a:bodyPr wrap="square" lIns="0" tIns="0" rIns="0" bIns="0" rtlCol="0">
            <a:spAutoFit/>
          </a:bodyPr>
          <a:lstStyle/>
          <a:p>
            <a:pPr>
              <a:lnSpc>
                <a:spcPct val="150000"/>
              </a:lnSpc>
            </a:pPr>
            <a:r>
              <a:rPr lang="zh-CN" altLang="zh-CN" sz="1800" dirty="0">
                <a:solidFill>
                  <a:srgbClr val="1369B2"/>
                </a:solidFill>
              </a:rPr>
              <a:t>行内式效果</a:t>
            </a:r>
            <a:r>
              <a:rPr lang="zh-CN" altLang="en-US" sz="1800" dirty="0">
                <a:solidFill>
                  <a:srgbClr val="1369B2"/>
                </a:solidFill>
              </a:rPr>
              <a:t>展示</a:t>
            </a:r>
            <a:endParaRPr lang="zh-CN" altLang="zh-CN" sz="1800" dirty="0">
              <a:solidFill>
                <a:srgbClr val="1369B2"/>
              </a:solidFill>
            </a:endParaRPr>
          </a:p>
        </p:txBody>
      </p:sp>
      <p:sp>
        <p:nvSpPr>
          <p:cNvPr id="10" name="TextBox 9"/>
          <p:cNvSpPr txBox="1"/>
          <p:nvPr/>
        </p:nvSpPr>
        <p:spPr>
          <a:xfrm>
            <a:off x="1143691" y="4966011"/>
            <a:ext cx="9290148" cy="782074"/>
          </a:xfrm>
          <a:prstGeom prst="rect">
            <a:avLst/>
          </a:prstGeom>
          <a:noFill/>
        </p:spPr>
        <p:txBody>
          <a:bodyPr wrap="square" lIns="0" tIns="0" rIns="0" bIns="0" rtlCol="0">
            <a:spAutoFit/>
          </a:bodyPr>
          <a:lstStyle/>
          <a:p>
            <a:pPr>
              <a:lnSpc>
                <a:spcPct val="150000"/>
              </a:lnSpc>
            </a:pPr>
            <a:r>
              <a:rPr lang="zh-CN" altLang="zh-CN" sz="1800" dirty="0">
                <a:solidFill>
                  <a:srgbClr val="FF0000"/>
                </a:solidFill>
                <a:latin typeface="微软雅黑" panose="020B0503020204020204" pitchFamily="34" charset="-122"/>
                <a:ea typeface="微软雅黑" panose="020B0503020204020204" pitchFamily="34" charset="-122"/>
              </a:rPr>
              <a:t>需要注意的是</a:t>
            </a:r>
            <a:r>
              <a:rPr lang="zh-CN" altLang="en-US" sz="1800" dirty="0">
                <a:solidFill>
                  <a:srgbClr val="FF0000"/>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行内式是通过标签的属性来控制样式的，这样并没有做到结构域样式分离，所以不推荐使用。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10630" y="1917626"/>
            <a:ext cx="1044939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内嵌式是将</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CSS</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代码集中写在</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HTML</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文档的</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&lt;head&gt;</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头部标签</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中，并用</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&lt;style&gt;</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标签</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定义</a:t>
            </a:r>
            <a:r>
              <a:rPr lang="zh-CN" altLang="zh-CN" sz="1800" dirty="0">
                <a:solidFill>
                  <a:srgbClr val="595959"/>
                </a:solidFill>
                <a:latin typeface="微软雅黑" panose="020B0503020204020204" pitchFamily="34" charset="-122"/>
                <a:ea typeface="微软雅黑" panose="020B0503020204020204" pitchFamily="34" charset="-122"/>
                <a:cs typeface="+mn-ea"/>
              </a:rPr>
              <a:t>，其基本语法格式如下：</a:t>
            </a:r>
          </a:p>
        </p:txBody>
      </p:sp>
      <p:pic>
        <p:nvPicPr>
          <p:cNvPr id="15" name="图片 14"/>
          <p:cNvPicPr>
            <a:picLocks noChangeAspect="1"/>
          </p:cNvPicPr>
          <p:nvPr/>
        </p:nvPicPr>
        <p:blipFill>
          <a:blip r:embed="rId4"/>
          <a:stretch>
            <a:fillRect/>
          </a:stretch>
        </p:blipFill>
        <p:spPr>
          <a:xfrm>
            <a:off x="1198662" y="2997746"/>
            <a:ext cx="9433048" cy="1665670"/>
          </a:xfrm>
          <a:prstGeom prst="rect">
            <a:avLst/>
          </a:prstGeom>
        </p:spPr>
      </p:pic>
      <p:sp>
        <p:nvSpPr>
          <p:cNvPr id="16" name="矩形 15"/>
          <p:cNvSpPr/>
          <p:nvPr/>
        </p:nvSpPr>
        <p:spPr>
          <a:xfrm>
            <a:off x="1486694" y="2950706"/>
            <a:ext cx="7630160" cy="1630045"/>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&lt;style type="text/css"&gt;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选择器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内嵌式</a:t>
            </a:r>
          </a:p>
        </p:txBody>
      </p:sp>
      <p:sp>
        <p:nvSpPr>
          <p:cNvPr id="8" name="TextBox 7"/>
          <p:cNvSpPr txBox="1"/>
          <p:nvPr/>
        </p:nvSpPr>
        <p:spPr>
          <a:xfrm>
            <a:off x="910630" y="4941962"/>
            <a:ext cx="10449393" cy="1197572"/>
          </a:xfrm>
          <a:prstGeom prst="rect">
            <a:avLst/>
          </a:prstGeom>
          <a:noFill/>
        </p:spPr>
        <p:txBody>
          <a:bodyPr wrap="square" lIns="0" tIns="0" rIns="0" bIns="0" rtlCol="0">
            <a:spAutoFit/>
          </a:bodyPr>
          <a:lstStyle/>
          <a:p>
            <a:pPr>
              <a:lnSpc>
                <a:spcPct val="150000"/>
              </a:lnSpc>
            </a:pP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&lt;style&gt;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标签一般位于</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&lt;head&gt;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标签中的</a:t>
            </a:r>
            <a:r>
              <a:rPr lang="en-US"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&lt;title&gt;</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标签之后</a:t>
            </a:r>
            <a:r>
              <a:rPr lang="zh-CN" altLang="zh-CN" sz="1800" dirty="0">
                <a:solidFill>
                  <a:srgbClr val="595959"/>
                </a:solidFill>
                <a:latin typeface="微软雅黑" panose="020B0503020204020204" pitchFamily="34" charset="-122"/>
                <a:ea typeface="微软雅黑" panose="020B0503020204020204" pitchFamily="34" charset="-122"/>
                <a:cs typeface="+mn-ea"/>
              </a:rPr>
              <a:t>，因为浏览器是</a:t>
            </a:r>
            <a:r>
              <a:rPr lang="zh-CN" altLang="zh-CN" sz="1800" dirty="0">
                <a:solidFill>
                  <a:srgbClr val="1369B2"/>
                </a:solidFill>
                <a:latin typeface="微软雅黑" panose="020B0503020204020204" pitchFamily="34" charset="-122"/>
                <a:ea typeface="微软雅黑" panose="020B0503020204020204" pitchFamily="34" charset="-122"/>
                <a:cs typeface="+mn-ea"/>
              </a:rPr>
              <a:t>从上到下</a:t>
            </a:r>
            <a:r>
              <a:rPr lang="zh-CN" altLang="zh-CN" sz="1800" dirty="0">
                <a:solidFill>
                  <a:srgbClr val="595959"/>
                </a:solidFill>
                <a:latin typeface="微软雅黑" panose="020B0503020204020204" pitchFamily="34" charset="-122"/>
                <a:ea typeface="微软雅黑" panose="020B0503020204020204" pitchFamily="34" charset="-122"/>
                <a:cs typeface="+mn-ea"/>
              </a:rPr>
              <a:t>解析代码的，把</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代码放在头部便于提前被加载和解析，以避免网页内容加载后没有样式修饰带来的问题。在</a:t>
            </a:r>
            <a:r>
              <a:rPr lang="en-US" altLang="zh-CN" sz="1800" dirty="0">
                <a:solidFill>
                  <a:srgbClr val="595959"/>
                </a:solidFill>
                <a:latin typeface="微软雅黑" panose="020B0503020204020204" pitchFamily="34" charset="-122"/>
                <a:ea typeface="微软雅黑" panose="020B0503020204020204" pitchFamily="34" charset="-122"/>
                <a:cs typeface="+mn-ea"/>
              </a:rPr>
              <a:t>&lt;style&gt;</a:t>
            </a:r>
            <a:r>
              <a:rPr lang="zh-CN" altLang="zh-CN" sz="1800" dirty="0">
                <a:solidFill>
                  <a:srgbClr val="595959"/>
                </a:solidFill>
                <a:latin typeface="微软雅黑" panose="020B0503020204020204" pitchFamily="34" charset="-122"/>
                <a:ea typeface="微软雅黑" panose="020B0503020204020204" pitchFamily="34" charset="-122"/>
                <a:cs typeface="+mn-ea"/>
              </a:rPr>
              <a:t>标签中，只有设置</a:t>
            </a:r>
            <a:r>
              <a:rPr lang="en-US" altLang="zh-CN" sz="1800" dirty="0">
                <a:solidFill>
                  <a:srgbClr val="595959"/>
                </a:solidFill>
                <a:latin typeface="微软雅黑" panose="020B0503020204020204" pitchFamily="34" charset="-122"/>
                <a:ea typeface="微软雅黑" panose="020B0503020204020204" pitchFamily="34" charset="-122"/>
                <a:cs typeface="+mn-ea"/>
              </a:rPr>
              <a:t>type</a:t>
            </a:r>
            <a:r>
              <a:rPr lang="zh-CN" altLang="zh-CN" sz="1800" dirty="0">
                <a:solidFill>
                  <a:srgbClr val="595959"/>
                </a:solidFill>
                <a:latin typeface="微软雅黑" panose="020B0503020204020204" pitchFamily="34" charset="-122"/>
                <a:ea typeface="微软雅黑" panose="020B0503020204020204" pitchFamily="34" charset="-122"/>
                <a:cs typeface="+mn-ea"/>
              </a:rPr>
              <a:t>的属性值为“</a:t>
            </a:r>
            <a:r>
              <a:rPr lang="en-US" altLang="zh-CN" sz="1800" dirty="0">
                <a:solidFill>
                  <a:srgbClr val="1369B2"/>
                </a:solidFill>
                <a:latin typeface="微软雅黑" panose="020B0503020204020204" pitchFamily="34" charset="-122"/>
                <a:ea typeface="微软雅黑" panose="020B0503020204020204" pitchFamily="34" charset="-122"/>
                <a:cs typeface="+mn-ea"/>
              </a:rPr>
              <a:t>text/css</a:t>
            </a:r>
            <a:r>
              <a:rPr lang="zh-CN" altLang="zh-CN" sz="1800" dirty="0">
                <a:solidFill>
                  <a:srgbClr val="595959"/>
                </a:solidFill>
                <a:latin typeface="微软雅黑" panose="020B0503020204020204" pitchFamily="34" charset="-122"/>
                <a:ea typeface="微软雅黑" panose="020B0503020204020204" pitchFamily="34" charset="-122"/>
                <a:cs typeface="+mn-ea"/>
              </a:rPr>
              <a:t>”，这样浏览器才知道</a:t>
            </a:r>
            <a:r>
              <a:rPr lang="en-US" altLang="zh-CN" sz="1800" dirty="0">
                <a:solidFill>
                  <a:srgbClr val="595959"/>
                </a:solidFill>
                <a:latin typeface="微软雅黑" panose="020B0503020204020204" pitchFamily="34" charset="-122"/>
                <a:ea typeface="微软雅黑" panose="020B0503020204020204" pitchFamily="34" charset="-122"/>
                <a:cs typeface="+mn-ea"/>
              </a:rPr>
              <a:t>&lt;style&gt;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标签包含的是</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代码。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334566" y="2255600"/>
            <a:ext cx="10873208" cy="4198530"/>
          </a:xfrm>
          <a:prstGeom prst="rect">
            <a:avLst/>
          </a:prstGeom>
        </p:spPr>
      </p:pic>
      <p:sp>
        <p:nvSpPr>
          <p:cNvPr id="19" name="矩形 18"/>
          <p:cNvSpPr/>
          <p:nvPr/>
        </p:nvSpPr>
        <p:spPr>
          <a:xfrm>
            <a:off x="592198" y="2349674"/>
            <a:ext cx="10297144" cy="396938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&lt;title&gt;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内嵌式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&lt;/title&gt;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&lt;style type="text/css"&gt;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h2{ text-align:center;}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div{ border: 1px solid #CCC; width: 300px;  height: 80px; color:purplr;</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text-align:center;}</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&lt;h2&gt;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内嵌式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样式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&lt;/h2&gt;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style</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标签可定义内嵌式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样式表，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style</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标签一般位于</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head</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头部标签中，</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title</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标签之后。</a:t>
            </a: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981522"/>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17261"/>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1125538"/>
            <a:ext cx="7937288"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chapter01</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文件夹中创建一个</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文件</a:t>
            </a:r>
            <a:r>
              <a:rPr lang="en-US" altLang="zh-CN" sz="1600" dirty="0">
                <a:solidFill>
                  <a:srgbClr val="595959"/>
                </a:solidFill>
                <a:latin typeface="微软雅黑" panose="020B0503020204020204" pitchFamily="34" charset="-122"/>
                <a:ea typeface="微软雅黑" panose="020B0503020204020204" pitchFamily="34" charset="-122"/>
                <a:cs typeface="+mn-ea"/>
              </a:rPr>
              <a:t>cssDemo01</a:t>
            </a:r>
          </a:p>
        </p:txBody>
      </p:sp>
      <p:sp>
        <p:nvSpPr>
          <p:cNvPr id="22" name="TextBox 2"/>
          <p:cNvSpPr txBox="1">
            <a:spLocks noChangeArrowheads="1"/>
          </p:cNvSpPr>
          <p:nvPr/>
        </p:nvSpPr>
        <p:spPr bwMode="auto">
          <a:xfrm>
            <a:off x="3718942" y="1629594"/>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1-11</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cssDemo01.html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10" name="矩形 9"/>
          <p:cNvSpPr/>
          <p:nvPr/>
        </p:nvSpPr>
        <p:spPr>
          <a:xfrm>
            <a:off x="960548" y="3213770"/>
            <a:ext cx="8303769" cy="8537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5"/>
          <p:cNvCxnSpPr/>
          <p:nvPr/>
        </p:nvCxnSpPr>
        <p:spPr>
          <a:xfrm flipV="1">
            <a:off x="8240611" y="2349674"/>
            <a:ext cx="0"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751389" y="1784840"/>
            <a:ext cx="3846825" cy="565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定义了</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&lt;h2&gt;</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&lt;div&gt;</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标签的样式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cssDemo01.html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290" name="图片 22"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758" y="2058616"/>
            <a:ext cx="7221971" cy="309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837506" y="5328046"/>
            <a:ext cx="10449393" cy="830580"/>
          </a:xfrm>
          <a:prstGeom prst="rect">
            <a:avLst/>
          </a:prstGeom>
          <a:noFill/>
        </p:spPr>
        <p:txBody>
          <a:bodyPr wrap="square" lIns="0" tIns="0" rIns="0" bIns="0" rtlCol="0">
            <a:spAutoFit/>
          </a:bodyPr>
          <a:lstStyle/>
          <a:p>
            <a:pPr>
              <a:lnSpc>
                <a:spcPct val="150000"/>
              </a:lnSpc>
            </a:pPr>
            <a:r>
              <a:rPr lang="zh-CN" altLang="zh-CN"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内嵌式引入</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只对其所在的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页面有效，因此，仅设计一个页面时，使用内嵌式是个不错的选择。但如果是一个网站，不建议使用这种方式，因为它不能充分发挥</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代码的重用优势。</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10630" y="1917626"/>
            <a:ext cx="1044939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外链式也叫</a:t>
            </a:r>
            <a:r>
              <a:rPr lang="zh-CN" altLang="zh-CN" sz="1800" dirty="0">
                <a:solidFill>
                  <a:srgbClr val="1369B2"/>
                </a:solidFill>
                <a:latin typeface="微软雅黑" panose="020B0503020204020204" pitchFamily="34" charset="-122"/>
                <a:ea typeface="微软雅黑" panose="020B0503020204020204" pitchFamily="34" charset="-122"/>
                <a:cs typeface="+mn-ea"/>
              </a:rPr>
              <a:t>链入式</a:t>
            </a:r>
            <a:r>
              <a:rPr lang="zh-CN" altLang="zh-CN" sz="1800" dirty="0">
                <a:solidFill>
                  <a:srgbClr val="595959"/>
                </a:solidFill>
                <a:latin typeface="微软雅黑" panose="020B0503020204020204" pitchFamily="34" charset="-122"/>
                <a:ea typeface="微软雅黑" panose="020B0503020204020204" pitchFamily="34" charset="-122"/>
                <a:cs typeface="+mn-ea"/>
              </a:rPr>
              <a:t>，外链式是将所有的样式放在一个或多个以</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为扩展名的外部样式表文件中，通过</a:t>
            </a:r>
            <a:r>
              <a:rPr lang="en-US" altLang="zh-CN" sz="1800" dirty="0">
                <a:solidFill>
                  <a:srgbClr val="595959"/>
                </a:solidFill>
                <a:latin typeface="微软雅黑" panose="020B0503020204020204" pitchFamily="34" charset="-122"/>
                <a:ea typeface="微软雅黑" panose="020B0503020204020204" pitchFamily="34" charset="-122"/>
                <a:cs typeface="+mn-ea"/>
              </a:rPr>
              <a:t>&lt;link /&gt;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标签将外部样式表文件链接到</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文件中。外链式引用</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的基本语法格式如下：</a:t>
            </a:r>
          </a:p>
        </p:txBody>
      </p:sp>
      <p:pic>
        <p:nvPicPr>
          <p:cNvPr id="15" name="图片 14"/>
          <p:cNvPicPr>
            <a:picLocks noChangeAspect="1"/>
          </p:cNvPicPr>
          <p:nvPr/>
        </p:nvPicPr>
        <p:blipFill>
          <a:blip r:embed="rId4"/>
          <a:stretch>
            <a:fillRect/>
          </a:stretch>
        </p:blipFill>
        <p:spPr>
          <a:xfrm>
            <a:off x="1054646" y="2997746"/>
            <a:ext cx="9865096" cy="1152128"/>
          </a:xfrm>
          <a:prstGeom prst="rect">
            <a:avLst/>
          </a:prstGeom>
        </p:spPr>
      </p:pic>
      <p:sp>
        <p:nvSpPr>
          <p:cNvPr id="16" name="矩形 15"/>
          <p:cNvSpPr/>
          <p:nvPr/>
        </p:nvSpPr>
        <p:spPr>
          <a:xfrm>
            <a:off x="1414686" y="2997746"/>
            <a:ext cx="8268335" cy="101473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&lt;link href="CSS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文件的路径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type="text/css" rel="stylesheet"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外链式</a:t>
            </a:r>
          </a:p>
        </p:txBody>
      </p:sp>
      <p:sp>
        <p:nvSpPr>
          <p:cNvPr id="8" name="TextBox 7"/>
          <p:cNvSpPr txBox="1"/>
          <p:nvPr/>
        </p:nvSpPr>
        <p:spPr>
          <a:xfrm>
            <a:off x="902397" y="4376638"/>
            <a:ext cx="10449393" cy="1661993"/>
          </a:xfrm>
          <a:prstGeom prst="rect">
            <a:avLst/>
          </a:prstGeom>
          <a:noFill/>
        </p:spPr>
        <p:txBody>
          <a:bodyPr wrap="square" lIns="0" tIns="0" rIns="0" bIns="0" rtlCol="0">
            <a:spAutoFit/>
          </a:bodyPr>
          <a:lstStyle/>
          <a:p>
            <a:pPr lvl="0">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href</a:t>
            </a:r>
            <a:r>
              <a:rPr lang="zh-CN" altLang="zh-CN" sz="1800" dirty="0">
                <a:solidFill>
                  <a:srgbClr val="595959"/>
                </a:solidFill>
                <a:latin typeface="微软雅黑" panose="020B0503020204020204" pitchFamily="34" charset="-122"/>
                <a:ea typeface="微软雅黑" panose="020B0503020204020204" pitchFamily="34" charset="-122"/>
                <a:cs typeface="+mn-ea"/>
              </a:rPr>
              <a:t>：定义所链接外部样式表文件的地址，可以是相对路径，也可以是绝对路径。</a:t>
            </a:r>
          </a:p>
          <a:p>
            <a:pPr lvl="0">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type</a:t>
            </a:r>
            <a:r>
              <a:rPr lang="zh-CN" altLang="zh-CN" sz="1800" dirty="0">
                <a:solidFill>
                  <a:srgbClr val="595959"/>
                </a:solidFill>
                <a:latin typeface="微软雅黑" panose="020B0503020204020204" pitchFamily="34" charset="-122"/>
                <a:ea typeface="微软雅黑" panose="020B0503020204020204" pitchFamily="34" charset="-122"/>
                <a:cs typeface="+mn-ea"/>
              </a:rPr>
              <a:t>：定义所链接文档的类型，这里需要指定为“</a:t>
            </a:r>
            <a:r>
              <a:rPr lang="en-US" altLang="zh-CN" sz="1800" dirty="0">
                <a:solidFill>
                  <a:srgbClr val="595959"/>
                </a:solidFill>
                <a:latin typeface="微软雅黑" panose="020B0503020204020204" pitchFamily="34" charset="-122"/>
                <a:ea typeface="微软雅黑" panose="020B0503020204020204" pitchFamily="34" charset="-122"/>
                <a:cs typeface="+mn-ea"/>
              </a:rPr>
              <a:t>text/css</a:t>
            </a:r>
            <a:r>
              <a:rPr lang="zh-CN" altLang="zh-CN" sz="1800" dirty="0">
                <a:solidFill>
                  <a:srgbClr val="595959"/>
                </a:solidFill>
                <a:latin typeface="微软雅黑" panose="020B0503020204020204" pitchFamily="34" charset="-122"/>
                <a:ea typeface="微软雅黑" panose="020B0503020204020204" pitchFamily="34" charset="-122"/>
                <a:cs typeface="+mn-ea"/>
              </a:rPr>
              <a:t>”，表示链接的外部文件为</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rel</a:t>
            </a:r>
            <a:r>
              <a:rPr lang="zh-CN" altLang="zh-CN" sz="1800" dirty="0">
                <a:solidFill>
                  <a:srgbClr val="595959"/>
                </a:solidFill>
                <a:latin typeface="微软雅黑" panose="020B0503020204020204" pitchFamily="34" charset="-122"/>
                <a:ea typeface="微软雅黑" panose="020B0503020204020204" pitchFamily="34" charset="-122"/>
                <a:cs typeface="+mn-ea"/>
              </a:rPr>
              <a:t>：定义当前文档与被链接文档之间的关系，这里需要指定为“</a:t>
            </a:r>
            <a:r>
              <a:rPr lang="en-US" altLang="zh-CN" sz="1800" dirty="0">
                <a:solidFill>
                  <a:srgbClr val="595959"/>
                </a:solidFill>
                <a:latin typeface="微软雅黑" panose="020B0503020204020204" pitchFamily="34" charset="-122"/>
                <a:ea typeface="微软雅黑" panose="020B0503020204020204" pitchFamily="34" charset="-122"/>
                <a:cs typeface="+mn-ea"/>
              </a:rPr>
              <a:t>stylesheet</a:t>
            </a:r>
            <a:r>
              <a:rPr lang="zh-CN" altLang="zh-CN" sz="1800" dirty="0">
                <a:solidFill>
                  <a:srgbClr val="595959"/>
                </a:solidFill>
                <a:latin typeface="微软雅黑" panose="020B0503020204020204" pitchFamily="34" charset="-122"/>
                <a:ea typeface="微软雅黑" panose="020B0503020204020204" pitchFamily="34" charset="-122"/>
                <a:cs typeface="+mn-ea"/>
              </a:rPr>
              <a:t>”，表示被链接的文档是一个样式表文件。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270670" y="2426520"/>
            <a:ext cx="9649072" cy="3240360"/>
          </a:xfrm>
          <a:prstGeom prst="rect">
            <a:avLst/>
          </a:prstGeom>
        </p:spPr>
      </p:pic>
      <p:sp>
        <p:nvSpPr>
          <p:cNvPr id="19" name="矩形 18"/>
          <p:cNvSpPr/>
          <p:nvPr/>
        </p:nvSpPr>
        <p:spPr>
          <a:xfrm>
            <a:off x="1862984" y="2527709"/>
            <a:ext cx="8604957" cy="2951898"/>
          </a:xfrm>
          <a:prstGeom prst="rect">
            <a:avLst/>
          </a:prstGeom>
        </p:spPr>
        <p:txBody>
          <a:bodyPr wrap="square">
            <a:spAutoFit/>
          </a:bodyPr>
          <a:lstStyle/>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&lt;style type="text/css"&gt;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定义标题标签居中对齐</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h2{ text-align:center;}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定义</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div</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标签样式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div{ border: 1px solid #CCC; width: 300px;  height: 80px; color:purplr;</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text-align:center;}</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&lt;/style&gt;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130103"/>
            <a:ext cx="7937288" cy="874407"/>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接下来通过修改文件</a:t>
            </a:r>
            <a:r>
              <a:rPr lang="en-US" altLang="zh-CN" sz="1800" dirty="0">
                <a:solidFill>
                  <a:srgbClr val="595959"/>
                </a:solidFill>
                <a:latin typeface="微软雅黑" panose="020B0503020204020204" pitchFamily="34" charset="-122"/>
                <a:ea typeface="微软雅黑" panose="020B0503020204020204" pitchFamily="34" charset="-122"/>
                <a:cs typeface="+mn-ea"/>
              </a:rPr>
              <a:t>cssDemo01</a:t>
            </a:r>
            <a:r>
              <a:rPr lang="zh-CN" altLang="zh-CN" sz="1800" dirty="0">
                <a:solidFill>
                  <a:srgbClr val="595959"/>
                </a:solidFill>
                <a:latin typeface="微软雅黑" panose="020B0503020204020204" pitchFamily="34" charset="-122"/>
                <a:ea typeface="微软雅黑" panose="020B0503020204020204" pitchFamily="34" charset="-122"/>
                <a:cs typeface="+mn-ea"/>
              </a:rPr>
              <a:t>演示链入式</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的引用方式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1800" dirty="0">
                <a:solidFill>
                  <a:srgbClr val="595959"/>
                </a:solidFill>
                <a:latin typeface="微软雅黑" panose="020B0503020204020204" pitchFamily="34" charset="-122"/>
                <a:ea typeface="微软雅黑" panose="020B0503020204020204" pitchFamily="34" charset="-122"/>
                <a:cs typeface="+mn-ea"/>
              </a:rPr>
              <a:t>style.css</a:t>
            </a:r>
            <a:r>
              <a:rPr lang="zh-CN" altLang="zh-CN" sz="1800" dirty="0">
                <a:solidFill>
                  <a:srgbClr val="595959"/>
                </a:solidFill>
                <a:latin typeface="微软雅黑" panose="020B0503020204020204" pitchFamily="34" charset="-122"/>
                <a:ea typeface="微软雅黑" panose="020B0503020204020204" pitchFamily="34" charset="-122"/>
                <a:cs typeface="+mn-ea"/>
              </a:rPr>
              <a:t>的文件</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961390" y="2349674"/>
            <a:ext cx="9958352" cy="3384376"/>
          </a:xfrm>
          <a:prstGeom prst="rect">
            <a:avLst/>
          </a:prstGeom>
        </p:spPr>
      </p:pic>
      <p:sp>
        <p:nvSpPr>
          <p:cNvPr id="19" name="矩形 18"/>
          <p:cNvSpPr/>
          <p:nvPr/>
        </p:nvSpPr>
        <p:spPr>
          <a:xfrm>
            <a:off x="1039836" y="2442584"/>
            <a:ext cx="9591874" cy="3138170"/>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&lt;title&gt;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外链式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&lt;/title&gt;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&lt;link href="style.css" type="text/css" rel="stylesheet"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&lt;h2&gt;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外链式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样式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&lt;/h2&gt;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外链式也叫链入式，外链式是将所有的样式放在一个或多个以</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为扩展名的外部样式 </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表文件中。</a:t>
            </a: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17148" y="1199214"/>
            <a:ext cx="7937288"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文件夹中创建一个名为</a:t>
            </a:r>
            <a:r>
              <a:rPr lang="en-US" altLang="zh-CN" sz="2000" dirty="0">
                <a:solidFill>
                  <a:srgbClr val="595959"/>
                </a:solidFill>
                <a:latin typeface="微软雅黑" panose="020B0503020204020204" pitchFamily="34" charset="-122"/>
                <a:ea typeface="微软雅黑" panose="020B0503020204020204" pitchFamily="34" charset="-122"/>
                <a:cs typeface="+mn-ea"/>
              </a:rPr>
              <a:t>cssDemo02</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8" name="矩形 7"/>
          <p:cNvSpPr/>
          <p:nvPr/>
        </p:nvSpPr>
        <p:spPr>
          <a:xfrm>
            <a:off x="2278783" y="2997746"/>
            <a:ext cx="6840760" cy="4268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5"/>
          <p:cNvCxnSpPr/>
          <p:nvPr/>
        </p:nvCxnSpPr>
        <p:spPr>
          <a:xfrm flipV="1">
            <a:off x="7247334" y="2490821"/>
            <a:ext cx="0" cy="506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699163" y="1925146"/>
            <a:ext cx="4212468" cy="565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&lt;link&gt;</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标签链入了</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style.css</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文件</a:t>
            </a:r>
            <a:endPar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622" y="1395527"/>
            <a:ext cx="29749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691" y="2853730"/>
            <a:ext cx="10009112" cy="230425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HTML</a:t>
            </a:r>
            <a:r>
              <a:rPr lang="zh-CN" altLang="zh-CN" dirty="0">
                <a:solidFill>
                  <a:srgbClr val="595959"/>
                </a:solidFill>
                <a:latin typeface="微软雅黑" panose="020B0503020204020204" pitchFamily="34" charset="-122"/>
              </a:rPr>
              <a:t>是英文</a:t>
            </a:r>
            <a:r>
              <a:rPr lang="en-US" altLang="zh-CN" dirty="0">
                <a:solidFill>
                  <a:srgbClr val="595959"/>
                </a:solidFill>
                <a:latin typeface="微软雅黑" panose="020B0503020204020204" pitchFamily="34" charset="-122"/>
              </a:rPr>
              <a:t>Hyper Text Markup Language</a:t>
            </a:r>
            <a:r>
              <a:rPr lang="zh-CN" altLang="zh-CN" dirty="0">
                <a:solidFill>
                  <a:srgbClr val="595959"/>
                </a:solidFill>
                <a:latin typeface="微软雅黑" panose="020B0503020204020204" pitchFamily="34" charset="-122"/>
              </a:rPr>
              <a:t>的缩写，中文译为“超文本标记语言”。</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主要作用是通过</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标签</a:t>
            </a:r>
            <a:r>
              <a:rPr lang="zh-CN" altLang="zh-CN" dirty="0">
                <a:solidFill>
                  <a:srgbClr val="595959"/>
                </a:solidFill>
                <a:latin typeface="微软雅黑" panose="020B0503020204020204" pitchFamily="34" charset="-122"/>
              </a:rPr>
              <a:t>对网页中的文本、图片、声音等内容进行描述。</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网页就是一个后缀名为“</a:t>
            </a:r>
            <a:r>
              <a:rPr lang="en-US" altLang="zh-CN" dirty="0">
                <a:solidFill>
                  <a:srgbClr val="1369B2"/>
                </a:solidFill>
                <a:latin typeface="微软雅黑" panose="020B0503020204020204" pitchFamily="34" charset="-122"/>
              </a:rPr>
              <a:t>.html</a:t>
            </a:r>
            <a:r>
              <a:rPr lang="zh-CN" altLang="zh-CN" dirty="0">
                <a:solidFill>
                  <a:srgbClr val="595959"/>
                </a:solidFill>
                <a:latin typeface="微软雅黑" panose="020B0503020204020204" pitchFamily="34" charset="-122"/>
              </a:rPr>
              <a:t>”或“</a:t>
            </a:r>
            <a:r>
              <a:rPr lang="en-US" altLang="zh-CN" dirty="0">
                <a:solidFill>
                  <a:srgbClr val="1369B2"/>
                </a:solidFill>
                <a:latin typeface="微软雅黑" panose="020B0503020204020204" pitchFamily="34" charset="-122"/>
              </a:rPr>
              <a:t>.htm</a:t>
            </a:r>
            <a:r>
              <a:rPr lang="zh-CN" altLang="zh-CN" dirty="0">
                <a:solidFill>
                  <a:srgbClr val="595959"/>
                </a:solidFill>
                <a:latin typeface="微软雅黑" panose="020B0503020204020204" pitchFamily="34" charset="-122"/>
              </a:rPr>
              <a:t>”的文件，它可以用记事本打开，因此简单的</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代码可以在记事本中编写。编写完成后，将文件后缀名修改为“</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.htm</a:t>
            </a:r>
            <a:r>
              <a:rPr lang="zh-CN" altLang="zh-CN" dirty="0">
                <a:solidFill>
                  <a:srgbClr val="595959"/>
                </a:solidFill>
                <a:latin typeface="微软雅黑" panose="020B0503020204020204" pitchFamily="34" charset="-122"/>
              </a:rPr>
              <a:t>”即可生成一个</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网页</a:t>
            </a:r>
            <a:r>
              <a:rPr lang="zh-CN" altLang="zh-CN" dirty="0">
                <a:solidFill>
                  <a:srgbClr val="595959"/>
                </a:solidFill>
                <a:latin typeface="微软雅黑" panose="020B0503020204020204" pitchFamily="34" charset="-122"/>
              </a:rPr>
              <a:t>。</a:t>
            </a:r>
          </a:p>
        </p:txBody>
      </p:sp>
      <p:sp>
        <p:nvSpPr>
          <p:cNvPr id="2" name="文本框 1"/>
          <p:cNvSpPr txBox="1"/>
          <p:nvPr/>
        </p:nvSpPr>
        <p:spPr>
          <a:xfrm>
            <a:off x="1624250" y="1535544"/>
            <a:ext cx="9124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HTML</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21" name="1"/>
          <p:cNvSpPr txBox="1"/>
          <p:nvPr>
            <p:custDataLst>
              <p:tags r:id="rId1"/>
            </p:custDataLst>
          </p:nvPr>
        </p:nvSpPr>
        <p:spPr>
          <a:xfrm>
            <a:off x="2854846" y="119298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a:t>
            </a:r>
            <a:r>
              <a:rPr lang="zh-CN" altLang="zh-CN" sz="2000" dirty="0">
                <a:solidFill>
                  <a:srgbClr val="595959"/>
                </a:solidFill>
                <a:latin typeface="微软雅黑" panose="020B0503020204020204" pitchFamily="34" charset="-122"/>
                <a:ea typeface="微软雅黑" panose="020B0503020204020204" pitchFamily="34" charset="-122"/>
                <a:cs typeface="+mn-ea"/>
              </a:rPr>
              <a:t>使用浏览器打开文件</a:t>
            </a:r>
            <a:r>
              <a:rPr lang="en-US" altLang="zh-CN" sz="2000" dirty="0">
                <a:solidFill>
                  <a:srgbClr val="595959"/>
                </a:solidFill>
                <a:latin typeface="微软雅黑" panose="020B0503020204020204" pitchFamily="34" charset="-122"/>
                <a:ea typeface="微软雅黑" panose="020B0503020204020204" pitchFamily="34" charset="-122"/>
                <a:cs typeface="+mn-ea"/>
              </a:rPr>
              <a:t>cssDemo02</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3314" name="图片 25"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620" y="1989634"/>
            <a:ext cx="8259018" cy="295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837506" y="5157986"/>
            <a:ext cx="10730308" cy="1246505"/>
          </a:xfrm>
          <a:prstGeom prst="rect">
            <a:avLst/>
          </a:prstGeom>
          <a:noFill/>
        </p:spPr>
        <p:txBody>
          <a:bodyPr wrap="square" lIns="0" tIns="0" rIns="0" bIns="0" rtlCol="0">
            <a:spAutoFit/>
          </a:bodyPr>
          <a:lstStyle/>
          <a:p>
            <a:pPr>
              <a:lnSpc>
                <a:spcPct val="150000"/>
              </a:lnSpc>
            </a:pPr>
            <a:r>
              <a:rPr lang="zh-CN" altLang="zh-CN"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在实际开发中，链入式是使用</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频率最高</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最实用</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的引入方式，它将</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代码与</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代码分离为两个或多个文件，实现了结</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构和表现的完全分离</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，同一个</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文件可以被不同的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页面链接使用，同时一个</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页面也可以通过多个</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&lt;link /&gt;</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标签</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链接多个</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样式表，大大提高了网页开发的工作效率。</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884806" y="1869347"/>
            <a:ext cx="1044939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导入式与链入式相同，都是针对外部样式表文件的。对</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头部文档应用</a:t>
            </a:r>
            <a:r>
              <a:rPr lang="en-US" altLang="zh-CN" sz="1800" dirty="0">
                <a:solidFill>
                  <a:srgbClr val="595959"/>
                </a:solidFill>
                <a:latin typeface="微软雅黑" panose="020B0503020204020204" pitchFamily="34" charset="-122"/>
                <a:ea typeface="微软雅黑" panose="020B0503020204020204" pitchFamily="34" charset="-122"/>
                <a:cs typeface="+mn-ea"/>
              </a:rPr>
              <a:t>&lt;style&gt;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标签，并在</a:t>
            </a:r>
            <a:r>
              <a:rPr lang="en-US" altLang="zh-CN" sz="1800" dirty="0">
                <a:solidFill>
                  <a:srgbClr val="595959"/>
                </a:solidFill>
                <a:latin typeface="微软雅黑" panose="020B0503020204020204" pitchFamily="34" charset="-122"/>
                <a:ea typeface="微软雅黑" panose="020B0503020204020204" pitchFamily="34" charset="-122"/>
                <a:cs typeface="+mn-ea"/>
              </a:rPr>
              <a:t>&lt;style&gt;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标签内的开头处使用</a:t>
            </a:r>
            <a:r>
              <a:rPr lang="en-US" altLang="zh-CN" sz="1800" dirty="0">
                <a:solidFill>
                  <a:srgbClr val="595959"/>
                </a:solidFill>
                <a:latin typeface="微软雅黑" panose="020B0503020204020204" pitchFamily="34" charset="-122"/>
                <a:ea typeface="微软雅黑" panose="020B0503020204020204" pitchFamily="34" charset="-122"/>
                <a:cs typeface="+mn-ea"/>
              </a:rPr>
              <a:t>@import</a:t>
            </a:r>
            <a:r>
              <a:rPr lang="zh-CN" altLang="zh-CN" sz="1800" dirty="0">
                <a:solidFill>
                  <a:srgbClr val="595959"/>
                </a:solidFill>
                <a:latin typeface="微软雅黑" panose="020B0503020204020204" pitchFamily="34" charset="-122"/>
                <a:ea typeface="微软雅黑" panose="020B0503020204020204" pitchFamily="34" charset="-122"/>
                <a:cs typeface="+mn-ea"/>
              </a:rPr>
              <a:t>语句，即可导入外部样式表文件。导入式引用</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的基本语法格式如下：</a:t>
            </a:r>
          </a:p>
        </p:txBody>
      </p:sp>
      <p:pic>
        <p:nvPicPr>
          <p:cNvPr id="15" name="图片 14"/>
          <p:cNvPicPr>
            <a:picLocks noChangeAspect="1"/>
          </p:cNvPicPr>
          <p:nvPr/>
        </p:nvPicPr>
        <p:blipFill>
          <a:blip r:embed="rId4"/>
          <a:stretch>
            <a:fillRect/>
          </a:stretch>
        </p:blipFill>
        <p:spPr>
          <a:xfrm>
            <a:off x="1414686" y="3042458"/>
            <a:ext cx="8064896" cy="1884555"/>
          </a:xfrm>
          <a:prstGeom prst="rect">
            <a:avLst/>
          </a:prstGeom>
        </p:spPr>
      </p:pic>
      <p:sp>
        <p:nvSpPr>
          <p:cNvPr id="16" name="矩形 15"/>
          <p:cNvSpPr/>
          <p:nvPr/>
        </p:nvSpPr>
        <p:spPr>
          <a:xfrm>
            <a:off x="1819731" y="3098042"/>
            <a:ext cx="6054927" cy="1705403"/>
          </a:xfrm>
          <a:prstGeom prst="rect">
            <a:avLst/>
          </a:prstGeom>
        </p:spPr>
        <p:txBody>
          <a:bodyPr wrap="none">
            <a:spAutoFit/>
          </a:bodyPr>
          <a:lstStyle/>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&lt;style type="text/css"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@import url (CSS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文件路径</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@import "CSS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文件路径</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在此还可以存放其他</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样式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&lt;/sty1e&gt;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导入式</a:t>
            </a:r>
          </a:p>
        </p:txBody>
      </p:sp>
      <p:sp>
        <p:nvSpPr>
          <p:cNvPr id="8" name="TextBox 7"/>
          <p:cNvSpPr txBox="1"/>
          <p:nvPr/>
        </p:nvSpPr>
        <p:spPr>
          <a:xfrm>
            <a:off x="982639" y="5134762"/>
            <a:ext cx="9865096" cy="366575"/>
          </a:xfrm>
          <a:prstGeom prst="rect">
            <a:avLst/>
          </a:prstGeom>
          <a:noFill/>
        </p:spPr>
        <p:txBody>
          <a:bodyPr wrap="square" lIns="0" tIns="0" rIns="0" bIns="0" rtlCol="0">
            <a:spAutoFit/>
          </a:bodyPr>
          <a:lstStyle/>
          <a:p>
            <a:pPr lvl="0">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&lt;style&gt; </a:t>
            </a:r>
            <a:r>
              <a:rPr lang="zh-CN" altLang="zh-CN" sz="1800" dirty="0">
                <a:solidFill>
                  <a:srgbClr val="595959"/>
                </a:solidFill>
                <a:latin typeface="微软雅黑" panose="020B0503020204020204" pitchFamily="34" charset="-122"/>
                <a:ea typeface="微软雅黑" panose="020B0503020204020204" pitchFamily="34" charset="-122"/>
                <a:cs typeface="+mn-ea"/>
              </a:rPr>
              <a:t>标签内还可以存放其他的内嵌样式，</a:t>
            </a:r>
            <a:r>
              <a:rPr lang="en-US" altLang="zh-CN" sz="1800" dirty="0">
                <a:solidFill>
                  <a:srgbClr val="595959"/>
                </a:solidFill>
                <a:latin typeface="微软雅黑" panose="020B0503020204020204" pitchFamily="34" charset="-122"/>
                <a:ea typeface="微软雅黑" panose="020B0503020204020204" pitchFamily="34" charset="-122"/>
                <a:cs typeface="+mn-ea"/>
              </a:rPr>
              <a:t>@import </a:t>
            </a:r>
            <a:r>
              <a:rPr lang="zh-CN" altLang="zh-CN" sz="1800" dirty="0">
                <a:solidFill>
                  <a:srgbClr val="595959"/>
                </a:solidFill>
                <a:latin typeface="微软雅黑" panose="020B0503020204020204" pitchFamily="34" charset="-122"/>
                <a:ea typeface="微软雅黑" panose="020B0503020204020204" pitchFamily="34" charset="-122"/>
                <a:cs typeface="+mn-ea"/>
              </a:rPr>
              <a:t>语句需要位于其他内嵌样式的上面。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766614" y="1341562"/>
            <a:ext cx="10449393" cy="415498"/>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对文件</a:t>
            </a:r>
            <a:r>
              <a:rPr lang="en-US" altLang="zh-CN" sz="2000" dirty="0">
                <a:solidFill>
                  <a:srgbClr val="595959"/>
                </a:solidFill>
                <a:latin typeface="微软雅黑" panose="020B0503020204020204" pitchFamily="34" charset="-122"/>
                <a:ea typeface="微软雅黑" panose="020B0503020204020204" pitchFamily="34" charset="-122"/>
                <a:cs typeface="+mn-ea"/>
              </a:rPr>
              <a:t>1-12</a:t>
            </a:r>
            <a:r>
              <a:rPr lang="zh-CN" altLang="zh-CN" sz="2000" dirty="0">
                <a:solidFill>
                  <a:srgbClr val="595959"/>
                </a:solidFill>
                <a:latin typeface="微软雅黑" panose="020B0503020204020204" pitchFamily="34" charset="-122"/>
                <a:ea typeface="微软雅黑" panose="020B0503020204020204" pitchFamily="34" charset="-122"/>
                <a:cs typeface="+mn-ea"/>
              </a:rPr>
              <a:t>应用导入式</a:t>
            </a:r>
            <a:r>
              <a:rPr lang="en-US" altLang="zh-CN" sz="2000" dirty="0">
                <a:solidFill>
                  <a:srgbClr val="595959"/>
                </a:solidFill>
                <a:latin typeface="微软雅黑" panose="020B0503020204020204" pitchFamily="34" charset="-122"/>
                <a:ea typeface="微软雅黑" panose="020B0503020204020204" pitchFamily="34" charset="-122"/>
                <a:cs typeface="+mn-ea"/>
              </a:rPr>
              <a:t>CSS</a:t>
            </a:r>
            <a:r>
              <a:rPr lang="zh-CN" altLang="zh-CN" sz="2000" dirty="0">
                <a:solidFill>
                  <a:srgbClr val="595959"/>
                </a:solidFill>
                <a:latin typeface="微软雅黑" panose="020B0503020204020204" pitchFamily="34" charset="-122"/>
                <a:ea typeface="微软雅黑" panose="020B0503020204020204" pitchFamily="34" charset="-122"/>
                <a:cs typeface="+mn-ea"/>
              </a:rPr>
              <a:t>样式，只需把</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文档中的</a:t>
            </a:r>
            <a:r>
              <a:rPr lang="en-US" altLang="zh-CN" sz="2000" dirty="0">
                <a:solidFill>
                  <a:srgbClr val="1369B2"/>
                </a:solidFill>
                <a:latin typeface="微软雅黑" panose="020B0503020204020204" pitchFamily="34" charset="-122"/>
                <a:ea typeface="微软雅黑" panose="020B0503020204020204" pitchFamily="34" charset="-122"/>
                <a:cs typeface="+mn-ea"/>
              </a:rPr>
              <a:t>&lt;link /&gt;</a:t>
            </a:r>
            <a:r>
              <a:rPr lang="zh-CN" altLang="zh-CN" sz="2000" dirty="0">
                <a:solidFill>
                  <a:srgbClr val="1369B2"/>
                </a:solidFill>
                <a:latin typeface="微软雅黑" panose="020B0503020204020204" pitchFamily="34" charset="-122"/>
                <a:ea typeface="微软雅黑" panose="020B0503020204020204" pitchFamily="34" charset="-122"/>
                <a:cs typeface="+mn-ea"/>
              </a:rPr>
              <a:t>语句</a:t>
            </a:r>
            <a:r>
              <a:rPr lang="zh-CN" altLang="zh-CN" sz="2000" dirty="0">
                <a:solidFill>
                  <a:srgbClr val="595959"/>
                </a:solidFill>
                <a:latin typeface="微软雅黑" panose="020B0503020204020204" pitchFamily="34" charset="-122"/>
                <a:ea typeface="微软雅黑" panose="020B0503020204020204" pitchFamily="34" charset="-122"/>
                <a:cs typeface="+mn-ea"/>
              </a:rPr>
              <a:t>替换成以下代码即可</a:t>
            </a:r>
            <a:r>
              <a:rPr lang="en-US"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p:cNvPicPr>
            <a:picLocks noChangeAspect="1"/>
          </p:cNvPicPr>
          <p:nvPr/>
        </p:nvPicPr>
        <p:blipFill>
          <a:blip r:embed="rId3"/>
          <a:stretch>
            <a:fillRect/>
          </a:stretch>
        </p:blipFill>
        <p:spPr>
          <a:xfrm>
            <a:off x="694606" y="2322378"/>
            <a:ext cx="4176464" cy="1107416"/>
          </a:xfrm>
          <a:prstGeom prst="rect">
            <a:avLst/>
          </a:prstGeom>
        </p:spPr>
      </p:pic>
      <p:sp>
        <p:nvSpPr>
          <p:cNvPr id="16" name="矩形 15"/>
          <p:cNvSpPr/>
          <p:nvPr/>
        </p:nvSpPr>
        <p:spPr>
          <a:xfrm>
            <a:off x="1054646" y="2322378"/>
            <a:ext cx="3068955" cy="101473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&lt;style type="text/css"&gt;</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@import "style.css";</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&lt;/style&gt;</a:t>
            </a:r>
            <a:endParaRPr lang="zh-CN" altLang="zh-CN" sz="2000" dirty="0">
              <a:latin typeface="微软雅黑" panose="020B0503020204020204" pitchFamily="34" charset="-122"/>
              <a:ea typeface="微软雅黑" panose="020B0503020204020204" pitchFamily="34" charset="-122"/>
            </a:endParaRPr>
          </a:p>
        </p:txBody>
      </p:sp>
      <p:sp>
        <p:nvSpPr>
          <p:cNvPr id="8" name="TextBox 7"/>
          <p:cNvSpPr txBox="1"/>
          <p:nvPr/>
        </p:nvSpPr>
        <p:spPr>
          <a:xfrm>
            <a:off x="622598" y="4048972"/>
            <a:ext cx="10449393" cy="1661993"/>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虽然导入式和链入式功能基本相同，但是大多数网站都是采用链入式引入外部样式表的，主要原因是两者的加载时间和顺序不同。当一个页面被加载时，</a:t>
            </a:r>
            <a:r>
              <a:rPr lang="en-US" altLang="zh-CN" sz="1800" dirty="0">
                <a:solidFill>
                  <a:srgbClr val="595959"/>
                </a:solidFill>
                <a:latin typeface="微软雅黑" panose="020B0503020204020204" pitchFamily="34" charset="-122"/>
                <a:ea typeface="微软雅黑" panose="020B0503020204020204" pitchFamily="34" charset="-122"/>
                <a:cs typeface="+mn-ea"/>
              </a:rPr>
              <a:t>&lt;link /&gt;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标签引用的</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样式表将</a:t>
            </a:r>
            <a:r>
              <a:rPr lang="zh-CN" altLang="zh-CN" sz="1800" dirty="0">
                <a:solidFill>
                  <a:srgbClr val="1369B2"/>
                </a:solidFill>
                <a:latin typeface="微软雅黑" panose="020B0503020204020204" pitchFamily="34" charset="-122"/>
                <a:ea typeface="微软雅黑" panose="020B0503020204020204" pitchFamily="34" charset="-122"/>
                <a:cs typeface="+mn-ea"/>
              </a:rPr>
              <a:t>同时被加载</a:t>
            </a:r>
            <a:r>
              <a:rPr lang="zh-CN" altLang="zh-CN" sz="1800" dirty="0">
                <a:solidFill>
                  <a:srgbClr val="595959"/>
                </a:solidFill>
                <a:latin typeface="微软雅黑" panose="020B0503020204020204" pitchFamily="34" charset="-122"/>
                <a:ea typeface="微软雅黑" panose="020B0503020204020204" pitchFamily="34" charset="-122"/>
                <a:cs typeface="+mn-ea"/>
              </a:rPr>
              <a:t>，而</a:t>
            </a:r>
            <a:r>
              <a:rPr lang="en-US" altLang="zh-CN" sz="1800" dirty="0">
                <a:solidFill>
                  <a:srgbClr val="595959"/>
                </a:solidFill>
                <a:latin typeface="微软雅黑" panose="020B0503020204020204" pitchFamily="34" charset="-122"/>
                <a:ea typeface="微软雅黑" panose="020B0503020204020204" pitchFamily="34" charset="-122"/>
                <a:cs typeface="+mn-ea"/>
              </a:rPr>
              <a:t>@import</a:t>
            </a:r>
            <a:r>
              <a:rPr lang="zh-CN" altLang="zh-CN" sz="1800" dirty="0">
                <a:solidFill>
                  <a:srgbClr val="595959"/>
                </a:solidFill>
                <a:latin typeface="微软雅黑" panose="020B0503020204020204" pitchFamily="34" charset="-122"/>
                <a:ea typeface="微软雅黑" panose="020B0503020204020204" pitchFamily="34" charset="-122"/>
                <a:cs typeface="+mn-ea"/>
              </a:rPr>
              <a:t>引用的</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样式表会等到</a:t>
            </a:r>
            <a:r>
              <a:rPr lang="zh-CN" altLang="zh-CN" sz="1800" dirty="0">
                <a:solidFill>
                  <a:srgbClr val="1369B2"/>
                </a:solidFill>
                <a:latin typeface="微软雅黑" panose="020B0503020204020204" pitchFamily="34" charset="-122"/>
                <a:ea typeface="微软雅黑" panose="020B0503020204020204" pitchFamily="34" charset="-122"/>
                <a:cs typeface="+mn-ea"/>
              </a:rPr>
              <a:t>页面全部下载完后才被加载</a:t>
            </a:r>
            <a:r>
              <a:rPr lang="zh-CN" altLang="zh-CN" sz="1800" dirty="0">
                <a:solidFill>
                  <a:srgbClr val="595959"/>
                </a:solidFill>
                <a:latin typeface="微软雅黑" panose="020B0503020204020204" pitchFamily="34" charset="-122"/>
                <a:ea typeface="微软雅黑" panose="020B0503020204020204" pitchFamily="34" charset="-122"/>
                <a:cs typeface="+mn-ea"/>
              </a:rPr>
              <a:t>。因此，当用户的网速比较慢时，会先显示没有</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修饰的网页，这样会造成不好的用户体验，所以大多数网站采用链入式。</a:t>
            </a:r>
          </a:p>
        </p:txBody>
      </p:sp>
      <p:sp>
        <p:nvSpPr>
          <p:cNvPr id="9" name="TextBox 8"/>
          <p:cNvSpPr txBox="1"/>
          <p:nvPr/>
        </p:nvSpPr>
        <p:spPr>
          <a:xfrm>
            <a:off x="5366892" y="2656974"/>
            <a:ext cx="440282" cy="415498"/>
          </a:xfrm>
          <a:prstGeom prst="rect">
            <a:avLst/>
          </a:prstGeom>
          <a:noFill/>
        </p:spPr>
        <p:txBody>
          <a:bodyPr wrap="square" lIns="0" tIns="0" rIns="0" bIns="0" rtlCol="0">
            <a:spAutoFit/>
          </a:bodyPr>
          <a:lstStyle/>
          <a:p>
            <a:pPr lvl="0">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或</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pic>
        <p:nvPicPr>
          <p:cNvPr id="10" name="图片 9"/>
          <p:cNvPicPr>
            <a:picLocks noChangeAspect="1"/>
          </p:cNvPicPr>
          <p:nvPr/>
        </p:nvPicPr>
        <p:blipFill>
          <a:blip r:embed="rId3"/>
          <a:stretch>
            <a:fillRect/>
          </a:stretch>
        </p:blipFill>
        <p:spPr>
          <a:xfrm>
            <a:off x="6095206" y="2349674"/>
            <a:ext cx="4176464" cy="1107416"/>
          </a:xfrm>
          <a:prstGeom prst="rect">
            <a:avLst/>
          </a:prstGeom>
        </p:spPr>
      </p:pic>
      <p:sp>
        <p:nvSpPr>
          <p:cNvPr id="11" name="矩形 10"/>
          <p:cNvSpPr/>
          <p:nvPr/>
        </p:nvSpPr>
        <p:spPr>
          <a:xfrm>
            <a:off x="6455246" y="2349674"/>
            <a:ext cx="3230880" cy="1014730"/>
          </a:xfrm>
          <a:prstGeom prst="rect">
            <a:avLst/>
          </a:prstGeom>
        </p:spPr>
        <p:txBody>
          <a:bodyPr wrap="none">
            <a:spAutoFit/>
          </a:bodyPr>
          <a:lstStyle/>
          <a:p>
            <a:pPr algn="l">
              <a:buClrTx/>
              <a:buSzTx/>
              <a:buNone/>
            </a:pPr>
            <a:r>
              <a:rPr lang="en-US" altLang="zh-CN" sz="2000" dirty="0">
                <a:latin typeface="微软雅黑" panose="020B0503020204020204" pitchFamily="34" charset="-122"/>
                <a:ea typeface="微软雅黑" panose="020B0503020204020204" pitchFamily="34" charset="-122"/>
              </a:rPr>
              <a:t>&lt;style type="text/css"&gt;</a:t>
            </a:r>
          </a:p>
          <a:p>
            <a:pPr algn="l">
              <a:buClrTx/>
              <a:buSzTx/>
              <a:buNone/>
            </a:pPr>
            <a:r>
              <a:rPr lang="en-US" altLang="zh-CN" sz="2000" dirty="0">
                <a:latin typeface="微软雅黑" panose="020B0503020204020204" pitchFamily="34" charset="-122"/>
                <a:ea typeface="微软雅黑" panose="020B0503020204020204" pitchFamily="34" charset="-122"/>
              </a:rPr>
              <a:t>@import url (style.css);</a:t>
            </a:r>
          </a:p>
          <a:p>
            <a:pPr algn="l">
              <a:buClrTx/>
              <a:buSzTx/>
              <a:buNone/>
            </a:pPr>
            <a:r>
              <a:rPr lang="en-US" altLang="zh-CN" sz="2000" dirty="0">
                <a:latin typeface="微软雅黑" panose="020B0503020204020204" pitchFamily="34" charset="-122"/>
                <a:ea typeface="微软雅黑" panose="020B0503020204020204" pitchFamily="34" charset="-122"/>
              </a:rPr>
              <a:t>&lt;/style&gt;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2314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10630" y="1845618"/>
            <a:ext cx="1044939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标签选择器是指用</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标签名称作为选择器，按</a:t>
            </a:r>
            <a:r>
              <a:rPr lang="zh-CN" altLang="zh-CN" sz="1800" dirty="0">
                <a:solidFill>
                  <a:srgbClr val="1369B2"/>
                </a:solidFill>
                <a:latin typeface="微软雅黑" panose="020B0503020204020204" pitchFamily="34" charset="-122"/>
                <a:ea typeface="微软雅黑" panose="020B0503020204020204" pitchFamily="34" charset="-122"/>
                <a:cs typeface="+mn-ea"/>
              </a:rPr>
              <a:t>标签名</a:t>
            </a:r>
            <a:r>
              <a:rPr lang="zh-CN" altLang="zh-CN" sz="1800" dirty="0">
                <a:solidFill>
                  <a:srgbClr val="595959"/>
                </a:solidFill>
                <a:latin typeface="微软雅黑" panose="020B0503020204020204" pitchFamily="34" charset="-122"/>
                <a:ea typeface="微软雅黑" panose="020B0503020204020204" pitchFamily="34" charset="-122"/>
                <a:cs typeface="+mn-ea"/>
              </a:rPr>
              <a:t>称分类，为页面中某一类标签指定</a:t>
            </a:r>
            <a:r>
              <a:rPr lang="zh-CN" altLang="zh-CN" sz="1800" dirty="0">
                <a:solidFill>
                  <a:srgbClr val="1369B2"/>
                </a:solidFill>
                <a:latin typeface="微软雅黑" panose="020B0503020204020204" pitchFamily="34" charset="-122"/>
                <a:ea typeface="微软雅黑" panose="020B0503020204020204" pitchFamily="34" charset="-122"/>
                <a:cs typeface="+mn-ea"/>
              </a:rPr>
              <a:t>统一的样式</a:t>
            </a:r>
            <a:r>
              <a:rPr lang="zh-CN" altLang="zh-CN" sz="1800" dirty="0">
                <a:solidFill>
                  <a:srgbClr val="595959"/>
                </a:solidFill>
                <a:latin typeface="微软雅黑" panose="020B0503020204020204" pitchFamily="34" charset="-122"/>
                <a:ea typeface="微软雅黑" panose="020B0503020204020204" pitchFamily="34" charset="-122"/>
                <a:cs typeface="+mn-ea"/>
              </a:rPr>
              <a:t>。标签选择器的基本语法格式如下：</a:t>
            </a:r>
          </a:p>
        </p:txBody>
      </p:sp>
      <p:pic>
        <p:nvPicPr>
          <p:cNvPr id="15" name="图片 14"/>
          <p:cNvPicPr>
            <a:picLocks noChangeAspect="1"/>
          </p:cNvPicPr>
          <p:nvPr/>
        </p:nvPicPr>
        <p:blipFill>
          <a:blip r:embed="rId4"/>
          <a:stretch>
            <a:fillRect/>
          </a:stretch>
        </p:blipFill>
        <p:spPr>
          <a:xfrm>
            <a:off x="1054646" y="2853730"/>
            <a:ext cx="9865096" cy="720080"/>
          </a:xfrm>
          <a:prstGeom prst="rect">
            <a:avLst/>
          </a:prstGeom>
        </p:spPr>
      </p:pic>
      <p:sp>
        <p:nvSpPr>
          <p:cNvPr id="16" name="矩形 15"/>
          <p:cNvSpPr/>
          <p:nvPr/>
        </p:nvSpPr>
        <p:spPr>
          <a:xfrm>
            <a:off x="1414686" y="2997746"/>
            <a:ext cx="6913880" cy="398780"/>
          </a:xfrm>
          <a:prstGeom prst="rect">
            <a:avLst/>
          </a:prstGeom>
        </p:spPr>
        <p:txBody>
          <a:bodyPr wrap="none">
            <a:spAutoFit/>
          </a:bodyPr>
          <a:lstStyle/>
          <a:p>
            <a:pPr algn="l">
              <a:buClrTx/>
              <a:buSzTx/>
              <a:buNone/>
            </a:pPr>
            <a:r>
              <a:rPr lang="en-US" altLang="zh-CN" sz="2000" dirty="0">
                <a:latin typeface="微软雅黑" panose="020B0503020204020204" pitchFamily="34" charset="-122"/>
                <a:ea typeface="微软雅黑" panose="020B0503020204020204" pitchFamily="34" charset="-122"/>
              </a:rPr>
              <a:t>标签名{属性1:属性值1; 属性2:属性值2; 属性3:属性值3; }</a:t>
            </a: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标签选择器</a:t>
            </a:r>
          </a:p>
        </p:txBody>
      </p:sp>
      <p:sp>
        <p:nvSpPr>
          <p:cNvPr id="8" name="TextBox 7"/>
          <p:cNvSpPr txBox="1"/>
          <p:nvPr/>
        </p:nvSpPr>
        <p:spPr>
          <a:xfrm>
            <a:off x="902397" y="4104430"/>
            <a:ext cx="10449393" cy="1246495"/>
          </a:xfrm>
          <a:prstGeom prst="rect">
            <a:avLst/>
          </a:prstGeom>
          <a:noFill/>
        </p:spPr>
        <p:txBody>
          <a:bodyPr wrap="square" lIns="0" tIns="0" rIns="0" bIns="0" rtlCol="0">
            <a:spAutoFit/>
          </a:bodyPr>
          <a:lstStyle/>
          <a:p>
            <a:pPr lvl="0">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所有的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标签都可以作为</a:t>
            </a:r>
            <a:r>
              <a:rPr lang="zh-CN" altLang="zh-CN" sz="1800" dirty="0">
                <a:solidFill>
                  <a:srgbClr val="1369B2"/>
                </a:solidFill>
                <a:latin typeface="微软雅黑" panose="020B0503020204020204" pitchFamily="34" charset="-122"/>
                <a:ea typeface="微软雅黑" panose="020B0503020204020204" pitchFamily="34" charset="-122"/>
                <a:cs typeface="+mn-ea"/>
              </a:rPr>
              <a:t>标签选择器的标签名</a:t>
            </a:r>
            <a:r>
              <a:rPr lang="zh-CN" altLang="zh-CN" sz="1800" dirty="0">
                <a:solidFill>
                  <a:srgbClr val="595959"/>
                </a:solidFill>
                <a:latin typeface="微软雅黑" panose="020B0503020204020204" pitchFamily="34" charset="-122"/>
                <a:ea typeface="微软雅黑" panose="020B0503020204020204" pitchFamily="34" charset="-122"/>
                <a:cs typeface="+mn-ea"/>
              </a:rPr>
              <a:t>，例如</a:t>
            </a:r>
            <a:r>
              <a:rPr lang="en-US" altLang="zh-CN" sz="1800" dirty="0">
                <a:solidFill>
                  <a:srgbClr val="595959"/>
                </a:solidFill>
                <a:latin typeface="微软雅黑" panose="020B0503020204020204" pitchFamily="34" charset="-122"/>
                <a:ea typeface="微软雅黑" panose="020B0503020204020204" pitchFamily="34" charset="-122"/>
                <a:cs typeface="+mn-ea"/>
              </a:rPr>
              <a:t>&lt;body&gt;</a:t>
            </a:r>
            <a:r>
              <a:rPr lang="zh-CN" altLang="zh-CN" sz="1800" dirty="0">
                <a:solidFill>
                  <a:srgbClr val="595959"/>
                </a:solidFill>
                <a:latin typeface="微软雅黑" panose="020B0503020204020204" pitchFamily="34" charset="-122"/>
                <a:ea typeface="微软雅黑" panose="020B0503020204020204" pitchFamily="34" charset="-122"/>
                <a:cs typeface="+mn-ea"/>
              </a:rPr>
              <a:t>标签、</a:t>
            </a:r>
            <a:r>
              <a:rPr lang="en-US" altLang="zh-CN" sz="1800" dirty="0">
                <a:solidFill>
                  <a:srgbClr val="595959"/>
                </a:solidFill>
                <a:latin typeface="微软雅黑" panose="020B0503020204020204" pitchFamily="34" charset="-122"/>
                <a:ea typeface="微软雅黑" panose="020B0503020204020204" pitchFamily="34" charset="-122"/>
                <a:cs typeface="+mn-ea"/>
              </a:rPr>
              <a:t>&lt;h1&gt;</a:t>
            </a:r>
            <a:r>
              <a:rPr lang="zh-CN" altLang="zh-CN" sz="1800" dirty="0">
                <a:solidFill>
                  <a:srgbClr val="595959"/>
                </a:solidFill>
                <a:latin typeface="微软雅黑" panose="020B0503020204020204" pitchFamily="34" charset="-122"/>
                <a:ea typeface="微软雅黑" panose="020B0503020204020204" pitchFamily="34" charset="-122"/>
                <a:cs typeface="+mn-ea"/>
              </a:rPr>
              <a:t>标签、</a:t>
            </a:r>
            <a:r>
              <a:rPr lang="en-US" altLang="zh-CN" sz="1800" dirty="0">
                <a:solidFill>
                  <a:srgbClr val="595959"/>
                </a:solidFill>
                <a:latin typeface="微软雅黑" panose="020B0503020204020204" pitchFamily="34" charset="-122"/>
                <a:ea typeface="微软雅黑" panose="020B0503020204020204" pitchFamily="34" charset="-122"/>
                <a:cs typeface="+mn-ea"/>
              </a:rPr>
              <a:t>&lt;p&gt;</a:t>
            </a:r>
            <a:r>
              <a:rPr lang="zh-CN" altLang="zh-CN" sz="1800" dirty="0">
                <a:solidFill>
                  <a:srgbClr val="595959"/>
                </a:solidFill>
                <a:latin typeface="微软雅黑" panose="020B0503020204020204" pitchFamily="34" charset="-122"/>
                <a:ea typeface="微软雅黑" panose="020B0503020204020204" pitchFamily="34" charset="-122"/>
                <a:cs typeface="+mn-ea"/>
              </a:rPr>
              <a:t>标签等。用标签选择器定义的样式对页面中该类型的所有标签都有效，这是它的优点，但同时这也是其缺点，因为这样不能设计差异化样式。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2314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1022987" y="1952964"/>
            <a:ext cx="10449393" cy="366575"/>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类选择器使用“</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”（英文点号）进行标识，后面紧跟</a:t>
            </a:r>
            <a:r>
              <a:rPr lang="zh-CN" altLang="zh-CN" sz="1800" dirty="0">
                <a:solidFill>
                  <a:srgbClr val="1369B2"/>
                </a:solidFill>
                <a:latin typeface="微软雅黑" panose="020B0503020204020204" pitchFamily="34" charset="-122"/>
                <a:ea typeface="微软雅黑" panose="020B0503020204020204" pitchFamily="34" charset="-122"/>
                <a:cs typeface="+mn-ea"/>
              </a:rPr>
              <a:t>类名</a:t>
            </a:r>
            <a:r>
              <a:rPr lang="zh-CN" altLang="zh-CN" sz="1800" dirty="0">
                <a:solidFill>
                  <a:srgbClr val="595959"/>
                </a:solidFill>
                <a:latin typeface="微软雅黑" panose="020B0503020204020204" pitchFamily="34" charset="-122"/>
                <a:ea typeface="微软雅黑" panose="020B0503020204020204" pitchFamily="34" charset="-122"/>
                <a:cs typeface="+mn-ea"/>
              </a:rPr>
              <a:t>，其基本语法格式如下：</a:t>
            </a:r>
          </a:p>
        </p:txBody>
      </p:sp>
      <p:pic>
        <p:nvPicPr>
          <p:cNvPr id="15" name="图片 14"/>
          <p:cNvPicPr>
            <a:picLocks noChangeAspect="1"/>
          </p:cNvPicPr>
          <p:nvPr/>
        </p:nvPicPr>
        <p:blipFill>
          <a:blip r:embed="rId4"/>
          <a:stretch>
            <a:fillRect/>
          </a:stretch>
        </p:blipFill>
        <p:spPr>
          <a:xfrm>
            <a:off x="1054646" y="2781722"/>
            <a:ext cx="9865096" cy="720080"/>
          </a:xfrm>
          <a:prstGeom prst="rect">
            <a:avLst/>
          </a:prstGeom>
        </p:spPr>
      </p:pic>
      <p:sp>
        <p:nvSpPr>
          <p:cNvPr id="16" name="矩形 15"/>
          <p:cNvSpPr/>
          <p:nvPr/>
        </p:nvSpPr>
        <p:spPr>
          <a:xfrm>
            <a:off x="1414686" y="2925738"/>
            <a:ext cx="6217920"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类名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类选择器</a:t>
            </a:r>
          </a:p>
        </p:txBody>
      </p:sp>
      <p:sp>
        <p:nvSpPr>
          <p:cNvPr id="8" name="TextBox 7"/>
          <p:cNvSpPr txBox="1"/>
          <p:nvPr/>
        </p:nvSpPr>
        <p:spPr>
          <a:xfrm>
            <a:off x="902397" y="4087880"/>
            <a:ext cx="10449393" cy="830997"/>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类名即为</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页面中元素的</a:t>
            </a:r>
            <a:r>
              <a:rPr lang="en-US" altLang="zh-CN" sz="1800" dirty="0">
                <a:solidFill>
                  <a:srgbClr val="595959"/>
                </a:solidFill>
                <a:latin typeface="微软雅黑" panose="020B0503020204020204" pitchFamily="34" charset="-122"/>
                <a:ea typeface="微软雅黑" panose="020B0503020204020204" pitchFamily="34" charset="-122"/>
                <a:cs typeface="+mn-ea"/>
              </a:rPr>
              <a:t>class</a:t>
            </a:r>
            <a:r>
              <a:rPr lang="zh-CN" altLang="zh-CN" sz="1800" dirty="0">
                <a:solidFill>
                  <a:srgbClr val="595959"/>
                </a:solidFill>
                <a:latin typeface="微软雅黑" panose="020B0503020204020204" pitchFamily="34" charset="-122"/>
                <a:ea typeface="微软雅黑" panose="020B0503020204020204" pitchFamily="34" charset="-122"/>
                <a:cs typeface="+mn-ea"/>
              </a:rPr>
              <a:t>属性值，大多数</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元素都可以定义</a:t>
            </a:r>
            <a:r>
              <a:rPr lang="en-US" altLang="zh-CN" sz="1800" dirty="0">
                <a:solidFill>
                  <a:srgbClr val="1369B2"/>
                </a:solidFill>
                <a:latin typeface="微软雅黑" panose="020B0503020204020204" pitchFamily="34" charset="-122"/>
                <a:ea typeface="微软雅黑" panose="020B0503020204020204" pitchFamily="34" charset="-122"/>
                <a:cs typeface="+mn-ea"/>
              </a:rPr>
              <a:t>class</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。类选择器最大的优势是可以为元素对象定义</a:t>
            </a:r>
            <a:r>
              <a:rPr lang="zh-CN" altLang="zh-CN" sz="1800" dirty="0">
                <a:solidFill>
                  <a:srgbClr val="1369B2"/>
                </a:solidFill>
                <a:latin typeface="微软雅黑" panose="020B0503020204020204" pitchFamily="34" charset="-122"/>
                <a:ea typeface="微软雅黑" panose="020B0503020204020204" pitchFamily="34" charset="-122"/>
                <a:cs typeface="+mn-ea"/>
              </a:rPr>
              <a:t>单独或相同的样式</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2314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10630" y="1934176"/>
            <a:ext cx="10449393" cy="415498"/>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id</a:t>
            </a:r>
            <a:r>
              <a:rPr lang="zh-CN" altLang="zh-CN" sz="1800" dirty="0">
                <a:solidFill>
                  <a:srgbClr val="595959"/>
                </a:solidFill>
                <a:latin typeface="微软雅黑" panose="020B0503020204020204" pitchFamily="34" charset="-122"/>
                <a:ea typeface="微软雅黑" panose="020B0503020204020204" pitchFamily="34" charset="-122"/>
                <a:cs typeface="+mn-ea"/>
              </a:rPr>
              <a:t>选择器使用“</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”进行标识，后面紧跟</a:t>
            </a:r>
            <a:r>
              <a:rPr lang="en-US" altLang="zh-CN" sz="1800" dirty="0">
                <a:solidFill>
                  <a:srgbClr val="1369B2"/>
                </a:solidFill>
                <a:latin typeface="微软雅黑" panose="020B0503020204020204" pitchFamily="34" charset="-122"/>
                <a:ea typeface="微软雅黑" panose="020B0503020204020204" pitchFamily="34" charset="-122"/>
                <a:cs typeface="+mn-ea"/>
              </a:rPr>
              <a:t>id</a:t>
            </a:r>
            <a:r>
              <a:rPr lang="zh-CN" altLang="zh-CN" sz="1800" dirty="0">
                <a:solidFill>
                  <a:srgbClr val="1369B2"/>
                </a:solidFill>
                <a:latin typeface="微软雅黑" panose="020B0503020204020204" pitchFamily="34" charset="-122"/>
                <a:ea typeface="微软雅黑" panose="020B0503020204020204" pitchFamily="34" charset="-122"/>
                <a:cs typeface="+mn-ea"/>
              </a:rPr>
              <a:t>名</a:t>
            </a:r>
            <a:r>
              <a:rPr lang="zh-CN" altLang="zh-CN" sz="1800" dirty="0">
                <a:solidFill>
                  <a:srgbClr val="595959"/>
                </a:solidFill>
                <a:latin typeface="微软雅黑" panose="020B0503020204020204" pitchFamily="34" charset="-122"/>
                <a:ea typeface="微软雅黑" panose="020B0503020204020204" pitchFamily="34" charset="-122"/>
                <a:cs typeface="+mn-ea"/>
              </a:rPr>
              <a:t>，其基本语法格式如下：</a:t>
            </a:r>
          </a:p>
        </p:txBody>
      </p:sp>
      <p:pic>
        <p:nvPicPr>
          <p:cNvPr id="15" name="图片 14"/>
          <p:cNvPicPr>
            <a:picLocks noChangeAspect="1"/>
          </p:cNvPicPr>
          <p:nvPr/>
        </p:nvPicPr>
        <p:blipFill>
          <a:blip r:embed="rId4"/>
          <a:stretch>
            <a:fillRect/>
          </a:stretch>
        </p:blipFill>
        <p:spPr>
          <a:xfrm>
            <a:off x="1054646" y="2781722"/>
            <a:ext cx="9865096" cy="720080"/>
          </a:xfrm>
          <a:prstGeom prst="rect">
            <a:avLst/>
          </a:prstGeom>
        </p:spPr>
      </p:pic>
      <p:sp>
        <p:nvSpPr>
          <p:cNvPr id="16" name="矩形 15"/>
          <p:cNvSpPr/>
          <p:nvPr/>
        </p:nvSpPr>
        <p:spPr>
          <a:xfrm>
            <a:off x="1414686" y="2925738"/>
            <a:ext cx="6383479"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类名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118654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id</a:t>
            </a:r>
            <a:r>
              <a:rPr lang="zh-CN" altLang="en-US" sz="2000" dirty="0">
                <a:solidFill>
                  <a:srgbClr val="1369B2"/>
                </a:solidFill>
                <a:latin typeface="微软雅黑" panose="020B0503020204020204" pitchFamily="34" charset="-122"/>
                <a:ea typeface="微软雅黑" panose="020B0503020204020204" pitchFamily="34" charset="-122"/>
              </a:rPr>
              <a:t>选择器</a:t>
            </a:r>
          </a:p>
        </p:txBody>
      </p:sp>
      <p:sp>
        <p:nvSpPr>
          <p:cNvPr id="8" name="TextBox 7"/>
          <p:cNvSpPr txBox="1"/>
          <p:nvPr/>
        </p:nvSpPr>
        <p:spPr>
          <a:xfrm>
            <a:off x="902397" y="4087880"/>
            <a:ext cx="10449393" cy="830997"/>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id</a:t>
            </a:r>
            <a:r>
              <a:rPr lang="zh-CN" altLang="zh-CN" sz="1800" dirty="0">
                <a:solidFill>
                  <a:srgbClr val="595959"/>
                </a:solidFill>
                <a:latin typeface="微软雅黑" panose="020B0503020204020204" pitchFamily="34" charset="-122"/>
                <a:ea typeface="微软雅黑" panose="020B0503020204020204" pitchFamily="34" charset="-122"/>
                <a:cs typeface="+mn-ea"/>
              </a:rPr>
              <a:t>名即为</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页面中元素的</a:t>
            </a:r>
            <a:r>
              <a:rPr lang="en-US" altLang="zh-CN" sz="1800" dirty="0">
                <a:solidFill>
                  <a:srgbClr val="595959"/>
                </a:solidFill>
                <a:latin typeface="微软雅黑" panose="020B0503020204020204" pitchFamily="34" charset="-122"/>
                <a:ea typeface="微软雅黑" panose="020B0503020204020204" pitchFamily="34" charset="-122"/>
                <a:cs typeface="+mn-ea"/>
              </a:rPr>
              <a:t>id</a:t>
            </a:r>
            <a:r>
              <a:rPr lang="zh-CN" altLang="zh-CN" sz="1800" dirty="0">
                <a:solidFill>
                  <a:srgbClr val="595959"/>
                </a:solidFill>
                <a:latin typeface="微软雅黑" panose="020B0503020204020204" pitchFamily="34" charset="-122"/>
                <a:ea typeface="微软雅黑" panose="020B0503020204020204" pitchFamily="34" charset="-122"/>
                <a:cs typeface="+mn-ea"/>
              </a:rPr>
              <a:t>属性值，大多数</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元素都可以定义</a:t>
            </a:r>
            <a:r>
              <a:rPr lang="en-US" altLang="zh-CN" sz="1800" dirty="0">
                <a:solidFill>
                  <a:srgbClr val="1369B2"/>
                </a:solidFill>
                <a:latin typeface="微软雅黑" panose="020B0503020204020204" pitchFamily="34" charset="-122"/>
                <a:ea typeface="微软雅黑" panose="020B0503020204020204" pitchFamily="34" charset="-122"/>
                <a:cs typeface="+mn-ea"/>
              </a:rPr>
              <a:t>id</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，元素的</a:t>
            </a:r>
            <a:r>
              <a:rPr lang="en-US" altLang="zh-CN" sz="1800" dirty="0">
                <a:solidFill>
                  <a:srgbClr val="595959"/>
                </a:solidFill>
                <a:latin typeface="微软雅黑" panose="020B0503020204020204" pitchFamily="34" charset="-122"/>
                <a:ea typeface="微软雅黑" panose="020B0503020204020204" pitchFamily="34" charset="-122"/>
                <a:cs typeface="+mn-ea"/>
              </a:rPr>
              <a:t>id</a:t>
            </a:r>
            <a:r>
              <a:rPr lang="zh-CN" altLang="zh-CN" sz="1800" dirty="0">
                <a:solidFill>
                  <a:srgbClr val="595959"/>
                </a:solidFill>
                <a:latin typeface="微软雅黑" panose="020B0503020204020204" pitchFamily="34" charset="-122"/>
                <a:ea typeface="微软雅黑" panose="020B0503020204020204" pitchFamily="34" charset="-122"/>
                <a:cs typeface="+mn-ea"/>
              </a:rPr>
              <a:t>值是</a:t>
            </a:r>
            <a:r>
              <a:rPr lang="zh-CN" altLang="zh-CN" sz="1800" dirty="0">
                <a:solidFill>
                  <a:srgbClr val="1369B2"/>
                </a:solidFill>
                <a:latin typeface="微软雅黑" panose="020B0503020204020204" pitchFamily="34" charset="-122"/>
                <a:ea typeface="微软雅黑" panose="020B0503020204020204" pitchFamily="34" charset="-122"/>
                <a:cs typeface="+mn-ea"/>
              </a:rPr>
              <a:t>唯一</a:t>
            </a:r>
            <a:r>
              <a:rPr lang="zh-CN" altLang="zh-CN" sz="1800" dirty="0">
                <a:solidFill>
                  <a:srgbClr val="595959"/>
                </a:solidFill>
                <a:latin typeface="微软雅黑" panose="020B0503020204020204" pitchFamily="34" charset="-122"/>
                <a:ea typeface="微软雅黑" panose="020B0503020204020204" pitchFamily="34" charset="-122"/>
                <a:cs typeface="+mn-ea"/>
              </a:rPr>
              <a:t>的，只能对应于文档中某一个具体的元素。</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2314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10630" y="1934176"/>
            <a:ext cx="10449393" cy="830997"/>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通配符选择器用“</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”号表示，它是所有选择器中作用</a:t>
            </a:r>
            <a:r>
              <a:rPr lang="zh-CN" altLang="zh-CN" sz="1800" dirty="0">
                <a:solidFill>
                  <a:srgbClr val="1369B2"/>
                </a:solidFill>
                <a:latin typeface="微软雅黑" panose="020B0503020204020204" pitchFamily="34" charset="-122"/>
                <a:ea typeface="微软雅黑" panose="020B0503020204020204" pitchFamily="34" charset="-122"/>
                <a:cs typeface="+mn-ea"/>
              </a:rPr>
              <a:t>范围最广</a:t>
            </a:r>
            <a:r>
              <a:rPr lang="zh-CN" altLang="zh-CN" sz="1800" dirty="0">
                <a:solidFill>
                  <a:srgbClr val="595959"/>
                </a:solidFill>
                <a:latin typeface="微软雅黑" panose="020B0503020204020204" pitchFamily="34" charset="-122"/>
                <a:ea typeface="微软雅黑" panose="020B0503020204020204" pitchFamily="34" charset="-122"/>
                <a:cs typeface="+mn-ea"/>
              </a:rPr>
              <a:t>的，能匹配页面中所有的元素。通配符选择器的基本语法格式如下：</a:t>
            </a:r>
          </a:p>
        </p:txBody>
      </p:sp>
      <p:pic>
        <p:nvPicPr>
          <p:cNvPr id="15" name="图片 14"/>
          <p:cNvPicPr>
            <a:picLocks noChangeAspect="1"/>
          </p:cNvPicPr>
          <p:nvPr/>
        </p:nvPicPr>
        <p:blipFill>
          <a:blip r:embed="rId4"/>
          <a:stretch>
            <a:fillRect/>
          </a:stretch>
        </p:blipFill>
        <p:spPr>
          <a:xfrm>
            <a:off x="1054646" y="2997746"/>
            <a:ext cx="9865096" cy="720080"/>
          </a:xfrm>
          <a:prstGeom prst="rect">
            <a:avLst/>
          </a:prstGeom>
        </p:spPr>
      </p:pic>
      <p:sp>
        <p:nvSpPr>
          <p:cNvPr id="16" name="矩形 15"/>
          <p:cNvSpPr/>
          <p:nvPr/>
        </p:nvSpPr>
        <p:spPr>
          <a:xfrm>
            <a:off x="1414686" y="3141762"/>
            <a:ext cx="6217920"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类名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7374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通配符选择器</a:t>
            </a:r>
          </a:p>
        </p:txBody>
      </p:sp>
      <p:sp>
        <p:nvSpPr>
          <p:cNvPr id="8" name="TextBox 7"/>
          <p:cNvSpPr txBox="1"/>
          <p:nvPr/>
        </p:nvSpPr>
        <p:spPr>
          <a:xfrm>
            <a:off x="902397" y="4087880"/>
            <a:ext cx="1044939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在实际网页开发中，不建议使用通配符选择器，因为它设置的样式对所有的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标签都生效，这是其优点也是其缺点，因为这样不能设计差异化样式。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270670" y="2349674"/>
            <a:ext cx="9649072" cy="3600400"/>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125538"/>
            <a:ext cx="7937288" cy="874407"/>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1800" dirty="0">
                <a:solidFill>
                  <a:srgbClr val="595959"/>
                </a:solidFill>
                <a:latin typeface="微软雅黑" panose="020B0503020204020204" pitchFamily="34" charset="-122"/>
                <a:ea typeface="微软雅黑" panose="020B0503020204020204" pitchFamily="34" charset="-122"/>
                <a:cs typeface="+mn-ea"/>
              </a:rPr>
              <a:t>cssDemo03</a:t>
            </a:r>
            <a:r>
              <a:rPr lang="zh-CN" altLang="zh-CN" sz="1800" dirty="0">
                <a:solidFill>
                  <a:srgbClr val="595959"/>
                </a:solidFill>
                <a:latin typeface="微软雅黑" panose="020B0503020204020204" pitchFamily="34" charset="-122"/>
                <a:ea typeface="微软雅黑" panose="020B0503020204020204" pitchFamily="34" charset="-122"/>
                <a:cs typeface="+mn-ea"/>
              </a:rPr>
              <a:t>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a:t>
            </a:r>
            <a:r>
              <a:rPr lang="zh-CN" altLang="en-US"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&lt;body&gt;</a:t>
            </a:r>
            <a:r>
              <a:rPr lang="zh-CN" altLang="en-US" sz="1800" dirty="0">
                <a:solidFill>
                  <a:srgbClr val="595959"/>
                </a:solidFill>
                <a:latin typeface="微软雅黑" panose="020B0503020204020204" pitchFamily="34" charset="-122"/>
                <a:ea typeface="微软雅黑" panose="020B0503020204020204" pitchFamily="34" charset="-122"/>
                <a:cs typeface="+mn-ea"/>
              </a:rPr>
              <a:t>标签下编写如下代码。</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971266" y="2482652"/>
            <a:ext cx="9228396" cy="3291840"/>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类选择器的使用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&lt;h1 class="red"&gt;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标题一：</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class="red"</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，设置文字为红色。</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&lt;/h1&gt;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class="green font18"&gt;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段落一</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class="green font18",</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设置文字为绿色，字号为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18px</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class="red font18"&gt;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段落二</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class="red font18",</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设置文字为红色，字号为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18px</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&lt;!--id</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选择器的使用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id="bold"&gt;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id="bold"</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，设置粗体文字。</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id="font24"&gt;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id="font24"</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，设置字号为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24px</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id="font24"&gt;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id="font24"</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，设置字号为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24px</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id="bold font24"&gt;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id="bold font24"</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，同时设置粗体和字号</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24px</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206774" y="2133650"/>
            <a:ext cx="7632848" cy="4278094"/>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709333" y="1251624"/>
            <a:ext cx="9001000" cy="458908"/>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cssDemo03</a:t>
            </a:r>
            <a:r>
              <a:rPr lang="zh-CN" altLang="zh-CN" sz="1800" dirty="0">
                <a:solidFill>
                  <a:srgbClr val="595959"/>
                </a:solidFill>
                <a:latin typeface="微软雅黑" panose="020B0503020204020204" pitchFamily="34" charset="-122"/>
                <a:ea typeface="微软雅黑" panose="020B0503020204020204" pitchFamily="34" charset="-122"/>
                <a:cs typeface="+mn-ea"/>
              </a:rPr>
              <a:t>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a:t>
            </a:r>
            <a:r>
              <a:rPr lang="zh-CN" altLang="en-US" sz="1800" dirty="0">
                <a:solidFill>
                  <a:srgbClr val="595959"/>
                </a:solidFill>
                <a:latin typeface="微软雅黑" panose="020B0503020204020204" pitchFamily="34" charset="-122"/>
                <a:ea typeface="微软雅黑" panose="020B0503020204020204" pitchFamily="34" charset="-122"/>
                <a:cs typeface="+mn-ea"/>
              </a:rPr>
              <a:t>中使用选择器修改样式。在</a:t>
            </a:r>
            <a:r>
              <a:rPr lang="en-US" altLang="zh-CN" sz="1800" dirty="0">
                <a:solidFill>
                  <a:srgbClr val="595959"/>
                </a:solidFill>
                <a:latin typeface="微软雅黑" panose="020B0503020204020204" pitchFamily="34" charset="-122"/>
                <a:ea typeface="微软雅黑" panose="020B0503020204020204" pitchFamily="34" charset="-122"/>
                <a:cs typeface="+mn-ea"/>
              </a:rPr>
              <a:t>&lt;head&gt;</a:t>
            </a:r>
            <a:r>
              <a:rPr lang="zh-CN" altLang="en-US" sz="1800" dirty="0">
                <a:solidFill>
                  <a:srgbClr val="595959"/>
                </a:solidFill>
                <a:latin typeface="微软雅黑" panose="020B0503020204020204" pitchFamily="34" charset="-122"/>
                <a:ea typeface="微软雅黑" panose="020B0503020204020204" pitchFamily="34" charset="-122"/>
                <a:cs typeface="+mn-ea"/>
              </a:rPr>
              <a:t>标签中编写如下代码。</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2638822" y="2133650"/>
            <a:ext cx="4464496" cy="4276725"/>
          </a:xfrm>
          <a:prstGeom prst="rect">
            <a:avLst/>
          </a:prstGeom>
        </p:spPr>
        <p:txBody>
          <a:bodyPr wrap="square">
            <a:spAutoFit/>
          </a:bodyPr>
          <a:lstStyle/>
          <a:p>
            <a:pPr lvl="0"/>
            <a:r>
              <a:rPr lang="en-US" altLang="zh-CN" sz="1600" dirty="0">
                <a:latin typeface="微软雅黑" panose="020B0503020204020204" pitchFamily="34" charset="-122"/>
                <a:ea typeface="微软雅黑" panose="020B0503020204020204" pitchFamily="34" charset="-122"/>
              </a:rPr>
              <a:t>&lt;style type="text/css"&gt;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.red {</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	color: red;</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.green {</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	color: green;</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.font18 {</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	font-size: 18px;</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#bold {</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	font-weight: bold;</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#font24 {</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	font-size: 24px;</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&lt;/style&gt;</a:t>
            </a:r>
            <a:endParaRPr lang="zh-CN" altLang="zh-CN" sz="1600" dirty="0">
              <a:latin typeface="微软雅黑" panose="020B0503020204020204" pitchFamily="34" charset="-122"/>
              <a:ea typeface="微软雅黑" panose="020B0503020204020204" pitchFamily="34" charset="-122"/>
            </a:endParaRPr>
          </a:p>
        </p:txBody>
      </p:sp>
      <p:sp>
        <p:nvSpPr>
          <p:cNvPr id="8" name="矩形 7"/>
          <p:cNvSpPr/>
          <p:nvPr/>
        </p:nvSpPr>
        <p:spPr>
          <a:xfrm>
            <a:off x="2709333" y="2421682"/>
            <a:ext cx="4319185" cy="21602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5"/>
          <p:cNvCxnSpPr/>
          <p:nvPr/>
        </p:nvCxnSpPr>
        <p:spPr>
          <a:xfrm>
            <a:off x="7036372" y="3555951"/>
            <a:ext cx="6398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654519" y="3357786"/>
            <a:ext cx="1969079" cy="36004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类选择器的定义</a:t>
            </a:r>
            <a:endParaRPr kumimoji="1" lang="zh-CN" altLang="en-US" sz="1800" dirty="0">
              <a:ln>
                <a:solidFill>
                  <a:srgbClr val="FF0000"/>
                </a:solidFill>
              </a:ln>
              <a:solidFill>
                <a:srgbClr val="FF0000"/>
              </a:solidFill>
            </a:endParaRPr>
          </a:p>
        </p:txBody>
      </p:sp>
      <p:sp>
        <p:nvSpPr>
          <p:cNvPr id="13" name="矩形 12"/>
          <p:cNvSpPr/>
          <p:nvPr/>
        </p:nvSpPr>
        <p:spPr>
          <a:xfrm>
            <a:off x="2687612" y="4663629"/>
            <a:ext cx="4319185" cy="1396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5"/>
          <p:cNvCxnSpPr/>
          <p:nvPr/>
        </p:nvCxnSpPr>
        <p:spPr>
          <a:xfrm>
            <a:off x="7014651" y="5355792"/>
            <a:ext cx="6398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676240" y="5177866"/>
            <a:ext cx="1969079" cy="35585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id选择器的定义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21" name="1"/>
          <p:cNvSpPr txBox="1"/>
          <p:nvPr>
            <p:custDataLst>
              <p:tags r:id="rId1"/>
            </p:custDataLst>
          </p:nvPr>
        </p:nvSpPr>
        <p:spPr>
          <a:xfrm>
            <a:off x="2854846" y="119298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a:t>
            </a:r>
            <a:r>
              <a:rPr lang="zh-CN" altLang="zh-CN" sz="2000" dirty="0">
                <a:solidFill>
                  <a:srgbClr val="595959"/>
                </a:solidFill>
                <a:latin typeface="微软雅黑" panose="020B0503020204020204" pitchFamily="34" charset="-122"/>
                <a:ea typeface="微软雅黑" panose="020B0503020204020204" pitchFamily="34" charset="-122"/>
                <a:cs typeface="+mn-ea"/>
              </a:rPr>
              <a:t>使用浏览器打开文件</a:t>
            </a:r>
            <a:r>
              <a:rPr lang="en-US" altLang="zh-CN" sz="2000" dirty="0">
                <a:solidFill>
                  <a:srgbClr val="595959"/>
                </a:solidFill>
                <a:latin typeface="微软雅黑" panose="020B0503020204020204" pitchFamily="34" charset="-122"/>
                <a:ea typeface="微软雅黑" panose="020B0503020204020204" pitchFamily="34" charset="-122"/>
                <a:cs typeface="+mn-ea"/>
              </a:rPr>
              <a:t>cssDemo03</a:t>
            </a:r>
          </a:p>
        </p:txBody>
      </p:sp>
      <p:pic>
        <p:nvPicPr>
          <p:cNvPr id="14338" name="图片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939" y="2013017"/>
            <a:ext cx="6606733" cy="412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504304" y="4581922"/>
            <a:ext cx="4319185"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5"/>
          <p:cNvCxnSpPr/>
          <p:nvPr/>
        </p:nvCxnSpPr>
        <p:spPr>
          <a:xfrm>
            <a:off x="6823490" y="5049974"/>
            <a:ext cx="6398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449490" y="4293890"/>
            <a:ext cx="4190332" cy="158417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“段落2…”和“段落3…”的字号均为24像素，这是由于他们引用了相同的id选择器，虽然浏览器并没有报错，但是这种做法是不被允许的，因为在</a:t>
            </a:r>
            <a:r>
              <a:rPr kumimoji="1" lang="zh-CN" altLang="zh-CN" sz="1800" dirty="0">
                <a:ln>
                  <a:solidFill>
                    <a:srgbClr val="FF0000"/>
                  </a:solidFill>
                </a:ln>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JavaScript等脚本语言中id值是唯一的</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5" name="矩形 14"/>
          <p:cNvSpPr/>
          <p:nvPr/>
        </p:nvSpPr>
        <p:spPr>
          <a:xfrm>
            <a:off x="2532235" y="5644040"/>
            <a:ext cx="3923011" cy="234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5"/>
          <p:cNvCxnSpPr/>
          <p:nvPr/>
        </p:nvCxnSpPr>
        <p:spPr>
          <a:xfrm flipH="1">
            <a:off x="2067310" y="5756427"/>
            <a:ext cx="4649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74112" y="4581922"/>
            <a:ext cx="1893198" cy="156686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显示任何</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CSS</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样式，这意味着</a:t>
            </a:r>
            <a:r>
              <a:rPr kumimoji="1" lang="zh-CN" altLang="zh-CN" sz="1800" dirty="0">
                <a:ln>
                  <a:solidFill>
                    <a:srgbClr val="FF0000"/>
                  </a:solidFill>
                </a:ln>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同一个标签对象不能同时引用多个</a:t>
            </a:r>
            <a:r>
              <a:rPr kumimoji="1" lang="en-US" altLang="zh-CN" sz="1800" dirty="0">
                <a:ln>
                  <a:solidFill>
                    <a:srgbClr val="FF0000"/>
                  </a:solidFill>
                </a:ln>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id</a:t>
            </a:r>
            <a:r>
              <a:rPr kumimoji="1" lang="zh-CN" altLang="zh-CN" sz="1800" dirty="0">
                <a:ln>
                  <a:solidFill>
                    <a:srgbClr val="FF0000"/>
                  </a:solidFill>
                </a:ln>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选择器，</a:t>
            </a:r>
            <a:endParaRPr kumimoji="1" lang="zh-CN" altLang="en-US" sz="1800" dirty="0">
              <a:ln>
                <a:solidFill>
                  <a:srgbClr val="FF0000"/>
                </a:solidFill>
              </a:ln>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2" name="文本框 1"/>
          <p:cNvSpPr txBox="1"/>
          <p:nvPr/>
        </p:nvSpPr>
        <p:spPr>
          <a:xfrm>
            <a:off x="2422798" y="1318175"/>
            <a:ext cx="9124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HTML</a:t>
            </a:r>
          </a:p>
        </p:txBody>
      </p:sp>
      <p:pic>
        <p:nvPicPr>
          <p:cNvPr id="6" name="图片 5"/>
          <p:cNvPicPr>
            <a:picLocks noChangeAspect="1"/>
          </p:cNvPicPr>
          <p:nvPr/>
        </p:nvPicPr>
        <p:blipFill>
          <a:blip r:embed="rId4"/>
          <a:stretch>
            <a:fillRect/>
          </a:stretch>
        </p:blipFill>
        <p:spPr>
          <a:xfrm>
            <a:off x="1702718" y="2133650"/>
            <a:ext cx="8424936" cy="4119258"/>
          </a:xfrm>
          <a:prstGeom prst="rect">
            <a:avLst/>
          </a:prstGeom>
        </p:spPr>
      </p:pic>
      <p:sp>
        <p:nvSpPr>
          <p:cNvPr id="7" name="矩形 6"/>
          <p:cNvSpPr/>
          <p:nvPr/>
        </p:nvSpPr>
        <p:spPr>
          <a:xfrm>
            <a:off x="1968756" y="2277666"/>
            <a:ext cx="8086890" cy="383181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a:latin typeface="微软雅黑" panose="020B0503020204020204" pitchFamily="34" charset="-122"/>
                <a:ea typeface="微软雅黑" panose="020B0503020204020204" pitchFamily="34" charset="-122"/>
              </a:rPr>
              <a:t>&lt;!DOCTYPE html PUBLIC "-//W3C//DTD HTML 4.01 Transitional//EN" </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"http://www.w3.org/TR/html4/loose.dtd"&gt;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&lt;html&gt;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&lt;head&gt;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&lt;title&gt;htmlDemo01&lt;/title&gt;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&lt;/head&gt;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&lt;body&gt;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&lt;/body&gt;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&lt;/html&gt;</a:t>
            </a:r>
            <a:endParaRPr lang="zh-CN" altLang="zh-CN" dirty="0">
              <a:latin typeface="微软雅黑" panose="020B0503020204020204" pitchFamily="34" charset="-122"/>
              <a:ea typeface="微软雅黑" panose="020B0503020204020204" pitchFamily="34" charset="-122"/>
            </a:endParaRPr>
          </a:p>
        </p:txBody>
      </p:sp>
      <p:sp>
        <p:nvSpPr>
          <p:cNvPr id="8"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9" name="文本框 1"/>
          <p:cNvSpPr txBox="1"/>
          <p:nvPr/>
        </p:nvSpPr>
        <p:spPr>
          <a:xfrm>
            <a:off x="1198662" y="1200348"/>
            <a:ext cx="270779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语言的基本格式</a:t>
            </a:r>
          </a:p>
        </p:txBody>
      </p:sp>
      <p:sp>
        <p:nvSpPr>
          <p:cNvPr id="10" name="矩形 9"/>
          <p:cNvSpPr/>
          <p:nvPr/>
        </p:nvSpPr>
        <p:spPr>
          <a:xfrm>
            <a:off x="1990750" y="2270225"/>
            <a:ext cx="7848872" cy="871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11" name="直线箭头连接符 5"/>
          <p:cNvCxnSpPr>
            <a:stCxn id="10" idx="3"/>
          </p:cNvCxnSpPr>
          <p:nvPr/>
        </p:nvCxnSpPr>
        <p:spPr>
          <a:xfrm>
            <a:off x="9839622" y="2705994"/>
            <a:ext cx="539490" cy="145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0373360" y="2277745"/>
            <a:ext cx="1519555" cy="87122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DOCTYPE</a:t>
            </a: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声明</a:t>
            </a:r>
          </a:p>
        </p:txBody>
      </p:sp>
      <p:sp>
        <p:nvSpPr>
          <p:cNvPr id="14" name="矩形 13"/>
          <p:cNvSpPr/>
          <p:nvPr/>
        </p:nvSpPr>
        <p:spPr>
          <a:xfrm>
            <a:off x="1990750" y="3211910"/>
            <a:ext cx="948309" cy="361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sp>
        <p:nvSpPr>
          <p:cNvPr id="15" name="矩形 14"/>
          <p:cNvSpPr/>
          <p:nvPr/>
        </p:nvSpPr>
        <p:spPr>
          <a:xfrm>
            <a:off x="1990750" y="3643958"/>
            <a:ext cx="948309" cy="361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sp>
        <p:nvSpPr>
          <p:cNvPr id="16" name="矩形 15"/>
          <p:cNvSpPr/>
          <p:nvPr/>
        </p:nvSpPr>
        <p:spPr>
          <a:xfrm>
            <a:off x="2062758" y="4437906"/>
            <a:ext cx="1028701" cy="361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b="1" dirty="0">
              <a:latin typeface="微软雅黑" panose="020B0503020204020204" pitchFamily="34" charset="-122"/>
              <a:ea typeface="微软雅黑" panose="020B0503020204020204" pitchFamily="34" charset="-122"/>
            </a:endParaRPr>
          </a:p>
        </p:txBody>
      </p:sp>
      <p:sp>
        <p:nvSpPr>
          <p:cNvPr id="17" name="矩形 16"/>
          <p:cNvSpPr/>
          <p:nvPr/>
        </p:nvSpPr>
        <p:spPr>
          <a:xfrm>
            <a:off x="2062758" y="4868094"/>
            <a:ext cx="1028701" cy="721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b="1" dirty="0">
              <a:latin typeface="微软雅黑" panose="020B0503020204020204" pitchFamily="34" charset="-122"/>
              <a:ea typeface="微软雅黑" panose="020B0503020204020204" pitchFamily="34" charset="-122"/>
            </a:endParaRPr>
          </a:p>
        </p:txBody>
      </p:sp>
      <p:sp>
        <p:nvSpPr>
          <p:cNvPr id="18" name="矩形 17"/>
          <p:cNvSpPr/>
          <p:nvPr/>
        </p:nvSpPr>
        <p:spPr>
          <a:xfrm>
            <a:off x="2062758" y="5662042"/>
            <a:ext cx="1028701" cy="361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b="1" dirty="0">
              <a:latin typeface="微软雅黑" panose="020B0503020204020204" pitchFamily="34" charset="-122"/>
              <a:ea typeface="微软雅黑" panose="020B0503020204020204" pitchFamily="34" charset="-122"/>
            </a:endParaRPr>
          </a:p>
        </p:txBody>
      </p:sp>
      <p:cxnSp>
        <p:nvCxnSpPr>
          <p:cNvPr id="21" name="直线箭头连接符 5"/>
          <p:cNvCxnSpPr/>
          <p:nvPr/>
        </p:nvCxnSpPr>
        <p:spPr>
          <a:xfrm>
            <a:off x="2939059" y="3378275"/>
            <a:ext cx="5172371" cy="6275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5"/>
          <p:cNvCxnSpPr/>
          <p:nvPr/>
        </p:nvCxnSpPr>
        <p:spPr>
          <a:xfrm flipV="1">
            <a:off x="3091458" y="4005858"/>
            <a:ext cx="5019972" cy="17898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111430" y="3566369"/>
            <a:ext cx="1410490" cy="87153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html</a:t>
            </a: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a:t>
            </a:r>
          </a:p>
        </p:txBody>
      </p:sp>
      <p:cxnSp>
        <p:nvCxnSpPr>
          <p:cNvPr id="19" name="直线箭头连接符 5"/>
          <p:cNvCxnSpPr>
            <a:stCxn id="15" idx="1"/>
          </p:cNvCxnSpPr>
          <p:nvPr/>
        </p:nvCxnSpPr>
        <p:spPr>
          <a:xfrm flipH="1">
            <a:off x="1198662" y="3824908"/>
            <a:ext cx="792088" cy="4689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5"/>
          <p:cNvCxnSpPr/>
          <p:nvPr/>
        </p:nvCxnSpPr>
        <p:spPr>
          <a:xfrm flipH="1" flipV="1">
            <a:off x="1198662" y="4293890"/>
            <a:ext cx="844383" cy="3249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90550" y="3789834"/>
            <a:ext cx="1011430" cy="87153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head</a:t>
            </a:r>
          </a:p>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a:t>
            </a:r>
          </a:p>
        </p:txBody>
      </p:sp>
      <p:cxnSp>
        <p:nvCxnSpPr>
          <p:cNvPr id="28" name="直线箭头连接符 5"/>
          <p:cNvCxnSpPr/>
          <p:nvPr/>
        </p:nvCxnSpPr>
        <p:spPr>
          <a:xfrm flipH="1">
            <a:off x="1201980" y="5229064"/>
            <a:ext cx="8443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87232" y="4822634"/>
            <a:ext cx="1011430" cy="87153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body</a:t>
            </a:r>
          </a:p>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a:t>
            </a:r>
          </a:p>
        </p:txBody>
      </p:sp>
      <p:sp>
        <p:nvSpPr>
          <p:cNvPr id="30" name="TextBox 2"/>
          <p:cNvSpPr txBox="1">
            <a:spLocks noChangeArrowheads="1"/>
          </p:cNvSpPr>
          <p:nvPr/>
        </p:nvSpPr>
        <p:spPr bwMode="auto">
          <a:xfrm>
            <a:off x="4295005" y="1557586"/>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2000" b="1"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htmDemo01.html</a:t>
            </a:r>
            <a:endParaRPr lang="zh-CN" altLang="en-US" sz="2000" b="1"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Chevron 3"/>
          <p:cNvSpPr/>
          <p:nvPr>
            <p:custDataLst>
              <p:tags r:id="rId1"/>
            </p:custDataLst>
          </p:nvPr>
        </p:nvSpPr>
        <p:spPr>
          <a:xfrm>
            <a:off x="837506" y="963479"/>
            <a:ext cx="27374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7" name="文本框 1"/>
          <p:cNvSpPr txBox="1"/>
          <p:nvPr/>
        </p:nvSpPr>
        <p:spPr>
          <a:xfrm>
            <a:off x="1342678" y="1096481"/>
            <a:ext cx="167706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en-US" sz="2000" dirty="0">
                <a:solidFill>
                  <a:srgbClr val="1369B2"/>
                </a:solidFill>
                <a:latin typeface="微软雅黑" panose="020B0503020204020204" pitchFamily="34" charset="-122"/>
                <a:ea typeface="微软雅黑" panose="020B0503020204020204" pitchFamily="34" charset="-122"/>
              </a:rPr>
              <a:t>常用属性</a:t>
            </a:r>
          </a:p>
        </p:txBody>
      </p:sp>
      <p:graphicFrame>
        <p:nvGraphicFramePr>
          <p:cNvPr id="19" name="表格 18"/>
          <p:cNvGraphicFramePr>
            <a:graphicFrameLocks noGrp="1"/>
          </p:cNvGraphicFramePr>
          <p:nvPr>
            <p:custDataLst>
              <p:tags r:id="rId2"/>
            </p:custDataLst>
          </p:nvPr>
        </p:nvGraphicFramePr>
        <p:xfrm>
          <a:off x="1362720" y="1845618"/>
          <a:ext cx="9845054" cy="4536504"/>
        </p:xfrm>
        <a:graphic>
          <a:graphicData uri="http://schemas.openxmlformats.org/drawingml/2006/table">
            <a:tbl>
              <a:tblPr>
                <a:tableStyleId>{7DF18680-E054-41AD-8BC1-D1AEF772440D}</a:tableStyleId>
              </a:tblPr>
              <a:tblGrid>
                <a:gridCol w="2140198">
                  <a:extLst>
                    <a:ext uri="{9D8B030D-6E8A-4147-A177-3AD203B41FA5}">
                      <a16:colId xmlns:a16="http://schemas.microsoft.com/office/drawing/2014/main" val="20000"/>
                    </a:ext>
                  </a:extLst>
                </a:gridCol>
                <a:gridCol w="7704856">
                  <a:extLst>
                    <a:ext uri="{9D8B030D-6E8A-4147-A177-3AD203B41FA5}">
                      <a16:colId xmlns:a16="http://schemas.microsoft.com/office/drawing/2014/main" val="20001"/>
                    </a:ext>
                  </a:extLst>
                </a:gridCol>
              </a:tblGrid>
              <a:tr h="567063">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属性</a:t>
                      </a:r>
                      <a:r>
                        <a:rPr lang="zh-CN" altLang="en-US" sz="1600" b="1" kern="100" dirty="0">
                          <a:solidFill>
                            <a:srgbClr val="595959"/>
                          </a:solidFill>
                          <a:effectLst/>
                          <a:latin typeface="微软雅黑" panose="020B0503020204020204" pitchFamily="34" charset="-122"/>
                          <a:ea typeface="微软雅黑" panose="020B0503020204020204" pitchFamily="34" charset="-122"/>
                        </a:rPr>
                        <a:t>名称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solidFill>
                      <a:srgbClr val="F2F2F2"/>
                    </a:solidFill>
                  </a:tcPr>
                </a:tc>
                <a:extLst>
                  <a:ext uri="{0D108BD9-81ED-4DB2-BD59-A6C34878D82A}">
                    <a16:rowId xmlns:a16="http://schemas.microsoft.com/office/drawing/2014/main" val="10000"/>
                  </a:ext>
                </a:extLst>
              </a:tr>
              <a:tr h="567063">
                <a:tc>
                  <a:txBody>
                    <a:bodyPr/>
                    <a:lstStyle/>
                    <a:p>
                      <a:pPr indent="266700" algn="just">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margin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tc>
                  <a:txBody>
                    <a:bodyPr/>
                    <a:lstStyle/>
                    <a:p>
                      <a:pPr indent="266700" algn="l">
                        <a:spcAft>
                          <a:spcPts val="0"/>
                        </a:spcAf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用于指定对象的外边距，也就是对象与对象之间的距离。该属性可指定</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1~4</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个属性值，各属性值以空格分隔</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extLst>
                  <a:ext uri="{0D108BD9-81ED-4DB2-BD59-A6C34878D82A}">
                    <a16:rowId xmlns:a16="http://schemas.microsoft.com/office/drawing/2014/main" val="10001"/>
                  </a:ext>
                </a:extLst>
              </a:tr>
              <a:tr h="567063">
                <a:tc>
                  <a:txBody>
                    <a:bodyPr/>
                    <a:lstStyle/>
                    <a:p>
                      <a:pPr indent="266700" algn="just">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padding</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用于指定对象的内边距，也就是对象的内容与对象边框之间的距离。该属性可指定</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个属性值，各属性值以空格分隔</a:t>
                      </a:r>
                    </a:p>
                  </a:txBody>
                  <a:tcPr marL="68580" marR="68580" marT="0" marB="0" anchor="ctr">
                    <a:solidFill>
                      <a:srgbClr val="F2F2F2"/>
                    </a:solidFill>
                  </a:tcPr>
                </a:tc>
                <a:extLst>
                  <a:ext uri="{0D108BD9-81ED-4DB2-BD59-A6C34878D82A}">
                    <a16:rowId xmlns:a16="http://schemas.microsoft.com/office/drawing/2014/main" val="10002"/>
                  </a:ext>
                </a:extLst>
              </a:tr>
              <a:tr h="567063">
                <a:tc>
                  <a:txBody>
                    <a:bodyPr/>
                    <a:lstStyle/>
                    <a:p>
                      <a:pPr indent="266700" algn="just">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background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用于设置背景颜色、背景图片、背景图片的排列方式、是否固定背景图片和背景图片的位置。该属性可指定多个属性值，各属性值以空格分隔，没有先后顺序</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r h="567063">
                <a:tc>
                  <a:txBody>
                    <a:bodyPr/>
                    <a:lstStyle/>
                    <a:p>
                      <a:pPr marL="0" indent="266700" algn="just"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font-family</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规定元素的字体系列</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4"/>
                  </a:ext>
                </a:extLst>
              </a:tr>
              <a:tr h="567063">
                <a:tc>
                  <a:txBody>
                    <a:bodyPr/>
                    <a:lstStyle/>
                    <a:p>
                      <a:pPr marL="0" indent="266700" algn="just"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border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用于设置边框的宽度、边框的样式和边框的颜色。该属性可以指定多个属性值，各属性值以空格分隔，没有先后顺序</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5"/>
                  </a:ext>
                </a:extLst>
              </a:tr>
              <a:tr h="567063">
                <a:tc>
                  <a:txBody>
                    <a:bodyPr/>
                    <a:lstStyle/>
                    <a:p>
                      <a:pPr marL="0" indent="266700" algn="just"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font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用于设置字体样式、小型的大写字体、字体粗细、文字的大小、行高和文字的字体</a:t>
                      </a:r>
                    </a:p>
                  </a:txBody>
                  <a:tcPr marL="68580" marR="68580" marT="0" marB="0" anchor="ctr">
                    <a:solidFill>
                      <a:srgbClr val="F2F2F2"/>
                    </a:solidFill>
                  </a:tcPr>
                </a:tc>
                <a:extLst>
                  <a:ext uri="{0D108BD9-81ED-4DB2-BD59-A6C34878D82A}">
                    <a16:rowId xmlns:a16="http://schemas.microsoft.com/office/drawing/2014/main" val="10006"/>
                  </a:ext>
                </a:extLst>
              </a:tr>
              <a:tr h="567063">
                <a:tc>
                  <a:txBody>
                    <a:bodyPr/>
                    <a:lstStyle/>
                    <a:p>
                      <a:pPr marL="0" indent="266700" algn="just"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height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用于指定对象的高度</a:t>
                      </a:r>
                    </a:p>
                  </a:txBody>
                  <a:tcPr marL="68580" marR="68580" marT="0" marB="0" anchor="ctr">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Chevron 3"/>
          <p:cNvSpPr/>
          <p:nvPr>
            <p:custDataLst>
              <p:tags r:id="rId1"/>
            </p:custDataLst>
          </p:nvPr>
        </p:nvSpPr>
        <p:spPr>
          <a:xfrm>
            <a:off x="837506" y="963479"/>
            <a:ext cx="27374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7" name="文本框 1"/>
          <p:cNvSpPr txBox="1"/>
          <p:nvPr/>
        </p:nvSpPr>
        <p:spPr>
          <a:xfrm>
            <a:off x="1342678" y="1096481"/>
            <a:ext cx="167706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en-US" sz="2000" dirty="0">
                <a:solidFill>
                  <a:srgbClr val="1369B2"/>
                </a:solidFill>
                <a:latin typeface="微软雅黑" panose="020B0503020204020204" pitchFamily="34" charset="-122"/>
                <a:ea typeface="微软雅黑" panose="020B0503020204020204" pitchFamily="34" charset="-122"/>
              </a:rPr>
              <a:t>常用属性</a:t>
            </a:r>
          </a:p>
        </p:txBody>
      </p:sp>
      <p:graphicFrame>
        <p:nvGraphicFramePr>
          <p:cNvPr id="19" name="表格 18"/>
          <p:cNvGraphicFramePr>
            <a:graphicFrameLocks noGrp="1"/>
          </p:cNvGraphicFramePr>
          <p:nvPr/>
        </p:nvGraphicFramePr>
        <p:xfrm>
          <a:off x="1362720" y="1845618"/>
          <a:ext cx="9845054" cy="4380780"/>
        </p:xfrm>
        <a:graphic>
          <a:graphicData uri="http://schemas.openxmlformats.org/drawingml/2006/table">
            <a:tbl>
              <a:tblPr>
                <a:tableStyleId>{7DF18680-E054-41AD-8BC1-D1AEF772440D}</a:tableStyleId>
              </a:tblPr>
              <a:tblGrid>
                <a:gridCol w="2284214">
                  <a:extLst>
                    <a:ext uri="{9D8B030D-6E8A-4147-A177-3AD203B41FA5}">
                      <a16:colId xmlns:a16="http://schemas.microsoft.com/office/drawing/2014/main" val="20000"/>
                    </a:ext>
                  </a:extLst>
                </a:gridCol>
                <a:gridCol w="7560840">
                  <a:extLst>
                    <a:ext uri="{9D8B030D-6E8A-4147-A177-3AD203B41FA5}">
                      <a16:colId xmlns:a16="http://schemas.microsoft.com/office/drawing/2014/main" val="20001"/>
                    </a:ext>
                  </a:extLst>
                </a:gridCol>
              </a:tblGrid>
              <a:tr h="608210">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属性</a:t>
                      </a:r>
                      <a:r>
                        <a:rPr lang="zh-CN" altLang="en-US" sz="1600" b="1" kern="100" dirty="0">
                          <a:solidFill>
                            <a:srgbClr val="595959"/>
                          </a:solidFill>
                          <a:effectLst/>
                          <a:latin typeface="微软雅黑" panose="020B0503020204020204" pitchFamily="34" charset="-122"/>
                          <a:ea typeface="微软雅黑" panose="020B0503020204020204" pitchFamily="34" charset="-122"/>
                        </a:rPr>
                        <a:t>名称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solidFill>
                      <a:srgbClr val="F2F2F2"/>
                    </a:solidFill>
                  </a:tcPr>
                </a:tc>
                <a:extLst>
                  <a:ext uri="{0D108BD9-81ED-4DB2-BD59-A6C34878D82A}">
                    <a16:rowId xmlns:a16="http://schemas.microsoft.com/office/drawing/2014/main" val="10000"/>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line-height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用于设置行间距，所谓行间距就是行与行之间的距离，即字符的垂直间距，一般称为行高</a:t>
                      </a:r>
                    </a:p>
                  </a:txBody>
                  <a:tcPr marL="68580" marR="68580" marT="0" marB="0" anchor="ctr">
                    <a:solidFill>
                      <a:srgbClr val="F2F2F2"/>
                    </a:solidFill>
                  </a:tcPr>
                </a:tc>
                <a:extLst>
                  <a:ext uri="{0D108BD9-81ED-4DB2-BD59-A6C34878D82A}">
                    <a16:rowId xmlns:a16="http://schemas.microsoft.com/office/drawing/2014/main" val="10001"/>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color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用于指定文本的颜色</a:t>
                      </a:r>
                    </a:p>
                  </a:txBody>
                  <a:tcPr marL="68580" marR="68580" marT="0" marB="0" anchor="ctr">
                    <a:solidFill>
                      <a:srgbClr val="F2F2F2"/>
                    </a:solidFill>
                  </a:tcPr>
                </a:tc>
                <a:extLst>
                  <a:ext uri="{0D108BD9-81ED-4DB2-BD59-A6C34878D82A}">
                    <a16:rowId xmlns:a16="http://schemas.microsoft.com/office/drawing/2014/main" val="10002"/>
                  </a:ext>
                </a:extLst>
              </a:tr>
              <a:tr h="608210">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text-align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用于指定文本的对齐方式</a:t>
                      </a:r>
                    </a:p>
                  </a:txBody>
                  <a:tcPr marL="68580" marR="68580" marT="0" marB="0" anchor="ctr">
                    <a:solidFill>
                      <a:srgbClr val="F2F2F2"/>
                    </a:solidFill>
                  </a:tcPr>
                </a:tc>
                <a:extLst>
                  <a:ext uri="{0D108BD9-81ED-4DB2-BD59-A6C34878D82A}">
                    <a16:rowId xmlns:a16="http://schemas.microsoft.com/office/drawing/2014/main" val="10003"/>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text-decoration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用于指定文本的显示样式，其属性值包括</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line-through</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（删除线）、</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overline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（上划线）、</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underline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（下划线）、</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blink</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（闪烁效果，</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Firefox</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Opera</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可以看到效果）和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none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（无效果）等</a:t>
                      </a:r>
                    </a:p>
                  </a:txBody>
                  <a:tcPr marL="68580" marR="68580" marT="0" marB="0" anchor="ctr">
                    <a:solidFill>
                      <a:srgbClr val="F2F2F2"/>
                    </a:solidFill>
                  </a:tcPr>
                </a:tc>
                <a:extLst>
                  <a:ext uri="{0D108BD9-81ED-4DB2-BD59-A6C34878D82A}">
                    <a16:rowId xmlns:a16="http://schemas.microsoft.com/office/drawing/2014/main" val="10004"/>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vertical-align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用于设置元素的垂直对齐方式</a:t>
                      </a:r>
                    </a:p>
                  </a:txBody>
                  <a:tcPr marL="68580" marR="68580" marT="0" marB="0" anchor="ctr">
                    <a:solidFill>
                      <a:srgbClr val="F2F2F2"/>
                    </a:solidFill>
                  </a:tcPr>
                </a:tc>
                <a:extLst>
                  <a:ext uri="{0D108BD9-81ED-4DB2-BD59-A6C34878D82A}">
                    <a16:rowId xmlns:a16="http://schemas.microsoft.com/office/drawing/2014/main" val="10005"/>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display</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用于指定对象的显示形式</a:t>
                      </a: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114733" y="3014256"/>
            <a:ext cx="6733001" cy="829945"/>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JavaScript</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基础</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1198880" y="2769133"/>
            <a:ext cx="9794240" cy="17407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TextBox 15"/>
          <p:cNvSpPr txBox="1"/>
          <p:nvPr/>
        </p:nvSpPr>
        <p:spPr>
          <a:xfrm>
            <a:off x="1532699" y="2974245"/>
            <a:ext cx="9293991" cy="1330557"/>
          </a:xfrm>
          <a:prstGeom prst="rect">
            <a:avLst/>
          </a:prstGeom>
          <a:noFill/>
        </p:spPr>
        <p:txBody>
          <a:bodyPr wrap="square" lIns="0" tIns="0" rIns="0" bIns="0"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JavaScript</a:t>
            </a:r>
            <a:r>
              <a:rPr lang="zh-CN" altLang="zh-CN" sz="2000" dirty="0">
                <a:solidFill>
                  <a:srgbClr val="595959"/>
                </a:solidFill>
                <a:latin typeface="微软雅黑" panose="020B0503020204020204" pitchFamily="34" charset="-122"/>
                <a:ea typeface="微软雅黑" panose="020B0503020204020204" pitchFamily="34" charset="-122"/>
                <a:cs typeface="+mn-ea"/>
              </a:rPr>
              <a:t>是</a:t>
            </a:r>
            <a:r>
              <a:rPr lang="en-US" altLang="zh-CN" sz="2000" dirty="0">
                <a:solidFill>
                  <a:srgbClr val="595959"/>
                </a:solidFill>
                <a:latin typeface="微软雅黑" panose="020B0503020204020204" pitchFamily="34" charset="-122"/>
                <a:ea typeface="微软雅黑" panose="020B0503020204020204" pitchFamily="34" charset="-122"/>
                <a:cs typeface="+mn-ea"/>
              </a:rPr>
              <a:t>Web</a:t>
            </a:r>
            <a:r>
              <a:rPr lang="zh-CN" altLang="zh-CN" sz="2000" dirty="0">
                <a:solidFill>
                  <a:srgbClr val="595959"/>
                </a:solidFill>
                <a:latin typeface="微软雅黑" panose="020B0503020204020204" pitchFamily="34" charset="-122"/>
                <a:ea typeface="微软雅黑" panose="020B0503020204020204" pitchFamily="34" charset="-122"/>
                <a:cs typeface="+mn-ea"/>
              </a:rPr>
              <a:t>中一种功能强大的</a:t>
            </a:r>
            <a:r>
              <a:rPr lang="zh-CN" altLang="zh-CN" sz="2000" dirty="0">
                <a:solidFill>
                  <a:srgbClr val="1369B2"/>
                </a:solidFill>
                <a:latin typeface="微软雅黑" panose="020B0503020204020204" pitchFamily="34" charset="-122"/>
                <a:ea typeface="微软雅黑" panose="020B0503020204020204" pitchFamily="34" charset="-122"/>
                <a:cs typeface="+mn-ea"/>
              </a:rPr>
              <a:t>脚本语言</a:t>
            </a:r>
            <a:r>
              <a:rPr lang="zh-CN" altLang="zh-CN" sz="2000" dirty="0">
                <a:solidFill>
                  <a:srgbClr val="595959"/>
                </a:solidFill>
                <a:latin typeface="微软雅黑" panose="020B0503020204020204" pitchFamily="34" charset="-122"/>
                <a:ea typeface="微软雅黑" panose="020B0503020204020204" pitchFamily="34" charset="-122"/>
                <a:cs typeface="+mn-ea"/>
              </a:rPr>
              <a:t>，常用来为网页添加各式各样的动态功能，它不需要进行编译，直接</a:t>
            </a:r>
            <a:r>
              <a:rPr lang="zh-CN" altLang="zh-CN" sz="2000" dirty="0">
                <a:solidFill>
                  <a:srgbClr val="1369B2"/>
                </a:solidFill>
                <a:latin typeface="微软雅黑" panose="020B0503020204020204" pitchFamily="34" charset="-122"/>
                <a:ea typeface="微软雅黑" panose="020B0503020204020204" pitchFamily="34" charset="-122"/>
                <a:cs typeface="+mn-ea"/>
              </a:rPr>
              <a:t>嵌入在</a:t>
            </a:r>
            <a:r>
              <a:rPr lang="en-US" altLang="zh-CN" sz="2000" dirty="0">
                <a:solidFill>
                  <a:srgbClr val="1369B2"/>
                </a:solidFill>
                <a:latin typeface="微软雅黑" panose="020B0503020204020204" pitchFamily="34" charset="-122"/>
                <a:ea typeface="微软雅黑" panose="020B0503020204020204" pitchFamily="34" charset="-122"/>
                <a:cs typeface="+mn-ea"/>
              </a:rPr>
              <a:t>HTML</a:t>
            </a:r>
            <a:r>
              <a:rPr lang="zh-CN" altLang="zh-CN" sz="2000" dirty="0">
                <a:solidFill>
                  <a:srgbClr val="1369B2"/>
                </a:solidFill>
                <a:latin typeface="微软雅黑" panose="020B0503020204020204" pitchFamily="34" charset="-122"/>
                <a:ea typeface="微软雅黑" panose="020B0503020204020204" pitchFamily="34" charset="-122"/>
                <a:cs typeface="+mn-ea"/>
              </a:rPr>
              <a:t>页面中</a:t>
            </a:r>
            <a:r>
              <a:rPr lang="zh-CN" altLang="zh-CN" sz="2000" dirty="0">
                <a:solidFill>
                  <a:srgbClr val="595959"/>
                </a:solidFill>
                <a:latin typeface="微软雅黑" panose="020B0503020204020204" pitchFamily="34" charset="-122"/>
                <a:ea typeface="微软雅黑" panose="020B0503020204020204" pitchFamily="34" charset="-122"/>
                <a:cs typeface="+mn-ea"/>
              </a:rPr>
              <a:t>，就可以把静态的页面转变成支持用户交互并响应事件的</a:t>
            </a:r>
            <a:r>
              <a:rPr lang="zh-CN" altLang="zh-CN" sz="2000" dirty="0">
                <a:solidFill>
                  <a:srgbClr val="1369B2"/>
                </a:solidFill>
                <a:latin typeface="微软雅黑" panose="020B0503020204020204" pitchFamily="34" charset="-122"/>
                <a:ea typeface="微软雅黑" panose="020B0503020204020204" pitchFamily="34" charset="-122"/>
                <a:cs typeface="+mn-ea"/>
              </a:rPr>
              <a:t>动态页面</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17" name="矩形 93"/>
          <p:cNvSpPr/>
          <p:nvPr/>
        </p:nvSpPr>
        <p:spPr>
          <a:xfrm>
            <a:off x="1148656" y="27097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661961" y="41978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Chevron 3"/>
          <p:cNvSpPr/>
          <p:nvPr>
            <p:custDataLst>
              <p:tags r:id="rId1"/>
            </p:custDataLst>
          </p:nvPr>
        </p:nvSpPr>
        <p:spPr>
          <a:xfrm>
            <a:off x="837506" y="1251511"/>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84513"/>
            <a:ext cx="242181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en-US" sz="2000" dirty="0">
                <a:solidFill>
                  <a:srgbClr val="1369B2"/>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36" name="直接连接符 41"/>
          <p:cNvCxnSpPr/>
          <p:nvPr/>
        </p:nvCxnSpPr>
        <p:spPr>
          <a:xfrm flipH="1">
            <a:off x="3905695" y="206702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42"/>
          <p:cNvCxnSpPr/>
          <p:nvPr/>
        </p:nvCxnSpPr>
        <p:spPr>
          <a:xfrm flipH="1">
            <a:off x="3905695" y="380780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43"/>
          <p:cNvCxnSpPr/>
          <p:nvPr/>
        </p:nvCxnSpPr>
        <p:spPr>
          <a:xfrm flipH="1">
            <a:off x="3905695" y="552087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44"/>
          <p:cNvCxnSpPr/>
          <p:nvPr/>
        </p:nvCxnSpPr>
        <p:spPr>
          <a:xfrm>
            <a:off x="3905695" y="2067024"/>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40" name="椭圆 39"/>
          <p:cNvSpPr/>
          <p:nvPr/>
        </p:nvSpPr>
        <p:spPr>
          <a:xfrm>
            <a:off x="5099228" y="1535342"/>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1" name="椭圆 40"/>
          <p:cNvSpPr/>
          <p:nvPr/>
        </p:nvSpPr>
        <p:spPr>
          <a:xfrm>
            <a:off x="5099228" y="325393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2" name="椭圆 41"/>
          <p:cNvSpPr/>
          <p:nvPr/>
        </p:nvSpPr>
        <p:spPr>
          <a:xfrm>
            <a:off x="5099228" y="494734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3" name="椭圆 42"/>
          <p:cNvSpPr/>
          <p:nvPr/>
        </p:nvSpPr>
        <p:spPr>
          <a:xfrm>
            <a:off x="5181841" y="3345904"/>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4" name="Freeform 176"/>
          <p:cNvSpPr>
            <a:spLocks noEditPoints="1"/>
          </p:cNvSpPr>
          <p:nvPr/>
        </p:nvSpPr>
        <p:spPr bwMode="auto">
          <a:xfrm>
            <a:off x="5376877" y="3560777"/>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5" name="椭圆 44"/>
          <p:cNvSpPr/>
          <p:nvPr/>
        </p:nvSpPr>
        <p:spPr>
          <a:xfrm>
            <a:off x="5191202" y="162731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6" name="椭圆 45"/>
          <p:cNvSpPr/>
          <p:nvPr/>
        </p:nvSpPr>
        <p:spPr>
          <a:xfrm>
            <a:off x="5181840" y="505898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7" name="Freeform 175"/>
          <p:cNvSpPr>
            <a:spLocks noEditPoints="1"/>
          </p:cNvSpPr>
          <p:nvPr/>
        </p:nvSpPr>
        <p:spPr bwMode="auto">
          <a:xfrm>
            <a:off x="5406510" y="5185835"/>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8" name="Freeform 168"/>
          <p:cNvSpPr>
            <a:spLocks noEditPoints="1"/>
          </p:cNvSpPr>
          <p:nvPr/>
        </p:nvSpPr>
        <p:spPr bwMode="auto">
          <a:xfrm>
            <a:off x="5376876" y="1759049"/>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9" name="TextBox 33"/>
          <p:cNvSpPr txBox="1"/>
          <p:nvPr/>
        </p:nvSpPr>
        <p:spPr>
          <a:xfrm>
            <a:off x="6507020" y="1908330"/>
            <a:ext cx="4916778" cy="8863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t>是</a:t>
            </a:r>
            <a:r>
              <a:rPr lang="en-US" altLang="zh-CN" sz="1600" dirty="0"/>
              <a:t>JavaScript</a:t>
            </a:r>
            <a:r>
              <a:rPr lang="zh-CN" altLang="zh-CN" sz="1600" dirty="0"/>
              <a:t>的核心。</a:t>
            </a:r>
            <a:r>
              <a:rPr lang="en-US" altLang="zh-CN" sz="1600" dirty="0"/>
              <a:t>ECMAScript </a:t>
            </a:r>
            <a:r>
              <a:rPr lang="zh-CN" altLang="zh-CN" sz="1600" dirty="0"/>
              <a:t>规定了</a:t>
            </a:r>
            <a:r>
              <a:rPr lang="en-US" altLang="zh-CN" sz="1600" dirty="0"/>
              <a:t>JavaScript</a:t>
            </a:r>
            <a:r>
              <a:rPr lang="zh-CN" altLang="zh-CN" sz="1600" dirty="0"/>
              <a:t>的编程语法和基础核心内容，是所有浏览器厂商共同遵守的一套</a:t>
            </a:r>
            <a:r>
              <a:rPr lang="en-US" altLang="zh-CN" sz="1600" dirty="0"/>
              <a:t>JavaScript</a:t>
            </a:r>
            <a:r>
              <a:rPr lang="zh-CN" altLang="zh-CN" sz="1600" dirty="0"/>
              <a:t>语法工业标准。</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0" name="文本框 9"/>
          <p:cNvSpPr txBox="1"/>
          <p:nvPr/>
        </p:nvSpPr>
        <p:spPr>
          <a:xfrm>
            <a:off x="6518469" y="1485578"/>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dirty="0">
                <a:solidFill>
                  <a:srgbClr val="595959"/>
                </a:solidFill>
                <a:latin typeface="微软雅黑" panose="020B0503020204020204" pitchFamily="34" charset="-122"/>
                <a:ea typeface="微软雅黑" panose="020B0503020204020204" pitchFamily="34" charset="-122"/>
              </a:rPr>
              <a:t>ECMAScript</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51" name="TextBox 33"/>
          <p:cNvSpPr txBox="1"/>
          <p:nvPr/>
        </p:nvSpPr>
        <p:spPr>
          <a:xfrm>
            <a:off x="6518468" y="3623517"/>
            <a:ext cx="4905330" cy="8863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t>文档对象模型，是</a:t>
            </a:r>
            <a:r>
              <a:rPr lang="en-US" altLang="zh-CN" sz="1600" dirty="0"/>
              <a:t>W3C</a:t>
            </a:r>
            <a:r>
              <a:rPr lang="zh-CN" altLang="zh-CN" sz="1600" dirty="0"/>
              <a:t>组织推荐的处理可扩展标签语言的标准编程接口，通过</a:t>
            </a:r>
            <a:r>
              <a:rPr lang="en-US" altLang="zh-CN" sz="1600" dirty="0"/>
              <a:t>DOM</a:t>
            </a:r>
            <a:r>
              <a:rPr lang="zh-CN" altLang="zh-CN" sz="1600" dirty="0"/>
              <a:t>提供的接口，可以对页面上的各种元素进行操作（如大小、位置、颜色等）。</a:t>
            </a:r>
            <a:endParaRPr lang="zh-CN" altLang="en-US" sz="1600" dirty="0">
              <a:solidFill>
                <a:srgbClr val="595959"/>
              </a:solidFill>
              <a:sym typeface="+mn-ea"/>
            </a:endParaRPr>
          </a:p>
        </p:txBody>
      </p:sp>
      <p:sp>
        <p:nvSpPr>
          <p:cNvPr id="52" name="文本框 9"/>
          <p:cNvSpPr txBox="1"/>
          <p:nvPr/>
        </p:nvSpPr>
        <p:spPr>
          <a:xfrm>
            <a:off x="6529918" y="3200765"/>
            <a:ext cx="4533840"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dirty="0">
                <a:solidFill>
                  <a:srgbClr val="595959"/>
                </a:solidFill>
              </a:rPr>
              <a:t>DOM(Document Object model)</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53" name="TextBox 33"/>
          <p:cNvSpPr txBox="1"/>
          <p:nvPr/>
        </p:nvSpPr>
        <p:spPr>
          <a:xfrm>
            <a:off x="6529918" y="5292706"/>
            <a:ext cx="4893880" cy="8863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t>浏览器对象模型，它提供了独立于内容的、可以与浏览器窗口进行互动的对象结构。通过</a:t>
            </a:r>
            <a:r>
              <a:rPr lang="en-US" altLang="zh-CN" sz="1600" dirty="0"/>
              <a:t>BOM</a:t>
            </a:r>
            <a:r>
              <a:rPr lang="zh-CN" altLang="zh-CN" sz="1600" dirty="0"/>
              <a:t>，可以对浏览器窗口进行操作（如弹出框、控制浏览器导航跳转等）。</a:t>
            </a:r>
            <a:endParaRPr lang="zh-CN" altLang="en-US" sz="1600" dirty="0">
              <a:solidFill>
                <a:srgbClr val="595959"/>
              </a:solidFill>
              <a:sym typeface="+mn-ea"/>
            </a:endParaRPr>
          </a:p>
        </p:txBody>
      </p:sp>
      <p:sp>
        <p:nvSpPr>
          <p:cNvPr id="54" name="文本框 9"/>
          <p:cNvSpPr txBox="1"/>
          <p:nvPr/>
        </p:nvSpPr>
        <p:spPr>
          <a:xfrm>
            <a:off x="6541367" y="4869954"/>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dirty="0">
                <a:solidFill>
                  <a:srgbClr val="595959"/>
                </a:solidFill>
                <a:latin typeface="微软雅黑" panose="020B0503020204020204" pitchFamily="34" charset="-122"/>
                <a:ea typeface="微软雅黑" panose="020B0503020204020204" pitchFamily="34" charset="-122"/>
              </a:rPr>
              <a:t>BOM</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55" name="文本框 9"/>
          <p:cNvSpPr txBox="1"/>
          <p:nvPr/>
        </p:nvSpPr>
        <p:spPr>
          <a:xfrm>
            <a:off x="880830" y="3590894"/>
            <a:ext cx="2910120"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800" b="1" dirty="0">
                <a:solidFill>
                  <a:srgbClr val="595959"/>
                </a:solidFill>
                <a:latin typeface="微软雅黑" panose="020B0503020204020204" pitchFamily="34" charset="-122"/>
                <a:ea typeface="微软雅黑" panose="020B0503020204020204" pitchFamily="34" charset="-122"/>
              </a:rPr>
              <a:t>JavaScript</a:t>
            </a:r>
            <a:r>
              <a:rPr lang="zh-CN" altLang="en-US" sz="2800" b="1" dirty="0">
                <a:solidFill>
                  <a:srgbClr val="595959"/>
                </a:solidFill>
                <a:latin typeface="微软雅黑" panose="020B0503020204020204" pitchFamily="34" charset="-122"/>
                <a:ea typeface="微软雅黑" panose="020B0503020204020204" pitchFamily="34" charset="-122"/>
              </a:rPr>
              <a:t>的组成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36" name="直接连接符 41"/>
          <p:cNvCxnSpPr/>
          <p:nvPr/>
        </p:nvCxnSpPr>
        <p:spPr>
          <a:xfrm flipH="1">
            <a:off x="3473647" y="206702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42"/>
          <p:cNvCxnSpPr/>
          <p:nvPr/>
        </p:nvCxnSpPr>
        <p:spPr>
          <a:xfrm flipH="1">
            <a:off x="3473647" y="380780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43"/>
          <p:cNvCxnSpPr/>
          <p:nvPr/>
        </p:nvCxnSpPr>
        <p:spPr>
          <a:xfrm flipH="1">
            <a:off x="3473647" y="552087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44"/>
          <p:cNvCxnSpPr/>
          <p:nvPr/>
        </p:nvCxnSpPr>
        <p:spPr>
          <a:xfrm>
            <a:off x="3473647" y="2067024"/>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40" name="椭圆 39"/>
          <p:cNvSpPr/>
          <p:nvPr/>
        </p:nvSpPr>
        <p:spPr>
          <a:xfrm>
            <a:off x="4667180" y="1535342"/>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1" name="椭圆 40"/>
          <p:cNvSpPr/>
          <p:nvPr/>
        </p:nvSpPr>
        <p:spPr>
          <a:xfrm>
            <a:off x="4667180" y="325393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2" name="椭圆 41"/>
          <p:cNvSpPr/>
          <p:nvPr/>
        </p:nvSpPr>
        <p:spPr>
          <a:xfrm>
            <a:off x="4667180" y="494734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3" name="椭圆 42"/>
          <p:cNvSpPr/>
          <p:nvPr/>
        </p:nvSpPr>
        <p:spPr>
          <a:xfrm>
            <a:off x="4749793" y="3345904"/>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4" name="Freeform 176"/>
          <p:cNvSpPr>
            <a:spLocks noEditPoints="1"/>
          </p:cNvSpPr>
          <p:nvPr/>
        </p:nvSpPr>
        <p:spPr bwMode="auto">
          <a:xfrm>
            <a:off x="4944829" y="3560777"/>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5" name="椭圆 44"/>
          <p:cNvSpPr/>
          <p:nvPr/>
        </p:nvSpPr>
        <p:spPr>
          <a:xfrm>
            <a:off x="4759154" y="162731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6" name="椭圆 45"/>
          <p:cNvSpPr/>
          <p:nvPr/>
        </p:nvSpPr>
        <p:spPr>
          <a:xfrm>
            <a:off x="4749792" y="505898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7" name="Freeform 175"/>
          <p:cNvSpPr>
            <a:spLocks noEditPoints="1"/>
          </p:cNvSpPr>
          <p:nvPr/>
        </p:nvSpPr>
        <p:spPr bwMode="auto">
          <a:xfrm>
            <a:off x="4974462" y="5185835"/>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8" name="Freeform 168"/>
          <p:cNvSpPr>
            <a:spLocks noEditPoints="1"/>
          </p:cNvSpPr>
          <p:nvPr/>
        </p:nvSpPr>
        <p:spPr bwMode="auto">
          <a:xfrm>
            <a:off x="4944828" y="1759049"/>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9" name="TextBox 33"/>
          <p:cNvSpPr txBox="1"/>
          <p:nvPr/>
        </p:nvSpPr>
        <p:spPr>
          <a:xfrm>
            <a:off x="6074972" y="2002467"/>
            <a:ext cx="4916778" cy="563231"/>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t>行内式是指将单行或少量的</a:t>
            </a:r>
            <a:r>
              <a:rPr lang="en-US" altLang="zh-CN" sz="1600" dirty="0"/>
              <a:t>JavaScript</a:t>
            </a:r>
            <a:r>
              <a:rPr lang="zh-CN" altLang="zh-CN" sz="1600" dirty="0"/>
              <a:t>代码写在</a:t>
            </a:r>
            <a:r>
              <a:rPr lang="en-US" altLang="zh-CN" sz="1600" dirty="0"/>
              <a:t>HTML</a:t>
            </a:r>
            <a:r>
              <a:rPr lang="zh-CN" altLang="zh-CN" sz="1600" dirty="0"/>
              <a:t>标签的事件属性中。</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0" name="文本框 9"/>
          <p:cNvSpPr txBox="1"/>
          <p:nvPr/>
        </p:nvSpPr>
        <p:spPr>
          <a:xfrm>
            <a:off x="6086421" y="1579715"/>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rgbClr val="595959"/>
                </a:solidFill>
                <a:latin typeface="微软雅黑" panose="020B0503020204020204" pitchFamily="34" charset="-122"/>
                <a:ea typeface="微软雅黑" panose="020B0503020204020204" pitchFamily="34" charset="-122"/>
              </a:rPr>
              <a:t>行内式</a:t>
            </a:r>
          </a:p>
        </p:txBody>
      </p:sp>
      <p:sp>
        <p:nvSpPr>
          <p:cNvPr id="51" name="TextBox 33"/>
          <p:cNvSpPr txBox="1"/>
          <p:nvPr/>
        </p:nvSpPr>
        <p:spPr>
          <a:xfrm>
            <a:off x="6086420" y="3623517"/>
            <a:ext cx="4905330" cy="858953"/>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t>在</a:t>
            </a:r>
            <a:r>
              <a:rPr lang="en-US" altLang="zh-CN" sz="1600" dirty="0"/>
              <a:t>HTML</a:t>
            </a:r>
            <a:r>
              <a:rPr lang="zh-CN" altLang="zh-CN" sz="1600" dirty="0"/>
              <a:t>文档中，可以通过</a:t>
            </a:r>
            <a:r>
              <a:rPr lang="en-US" altLang="zh-CN" sz="1600" dirty="0"/>
              <a:t>&lt;script&gt;&lt;/script&gt;</a:t>
            </a:r>
            <a:r>
              <a:rPr lang="zh-CN" altLang="zh-CN" sz="1600" dirty="0"/>
              <a:t>标签及其相关属性引入</a:t>
            </a:r>
            <a:r>
              <a:rPr lang="en-US" altLang="zh-CN" sz="1600" dirty="0"/>
              <a:t>JavaScript</a:t>
            </a:r>
            <a:r>
              <a:rPr lang="zh-CN" altLang="zh-CN" sz="1600" dirty="0"/>
              <a:t>代码。当浏览器读取到</a:t>
            </a:r>
            <a:r>
              <a:rPr lang="en-US" altLang="zh-CN" sz="1600" dirty="0"/>
              <a:t>&lt;script&gt;</a:t>
            </a:r>
            <a:r>
              <a:rPr lang="zh-CN" altLang="zh-CN" sz="1600" dirty="0"/>
              <a:t>标签时，就会解释执行其中的脚本。</a:t>
            </a:r>
            <a:endParaRPr lang="zh-CN" altLang="en-US" sz="1600" dirty="0">
              <a:solidFill>
                <a:srgbClr val="595959"/>
              </a:solidFill>
              <a:sym typeface="+mn-ea"/>
            </a:endParaRPr>
          </a:p>
        </p:txBody>
      </p:sp>
      <p:sp>
        <p:nvSpPr>
          <p:cNvPr id="52" name="文本框 9"/>
          <p:cNvSpPr txBox="1"/>
          <p:nvPr/>
        </p:nvSpPr>
        <p:spPr>
          <a:xfrm>
            <a:off x="6097870" y="3200765"/>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rgbClr val="595959"/>
                </a:solidFill>
                <a:latin typeface="微软雅黑" panose="020B0503020204020204" pitchFamily="34" charset="-122"/>
                <a:ea typeface="微软雅黑" panose="020B0503020204020204" pitchFamily="34" charset="-122"/>
              </a:rPr>
              <a:t>内嵌式</a:t>
            </a:r>
          </a:p>
        </p:txBody>
      </p:sp>
      <p:sp>
        <p:nvSpPr>
          <p:cNvPr id="53" name="TextBox 33"/>
          <p:cNvSpPr txBox="1"/>
          <p:nvPr/>
        </p:nvSpPr>
        <p:spPr>
          <a:xfrm>
            <a:off x="6097870" y="5292706"/>
            <a:ext cx="5325928" cy="1181862"/>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t>外链式是指将</a:t>
            </a:r>
            <a:r>
              <a:rPr lang="en-US" altLang="zh-CN" sz="1600" dirty="0"/>
              <a:t>JavaScript</a:t>
            </a:r>
            <a:r>
              <a:rPr lang="zh-CN" altLang="zh-CN" sz="1600" dirty="0"/>
              <a:t>代码写在一个单独的文件中，一般使用“</a:t>
            </a:r>
            <a:r>
              <a:rPr lang="en-US" altLang="zh-CN" sz="1600" dirty="0"/>
              <a:t>js</a:t>
            </a:r>
            <a:r>
              <a:rPr lang="zh-CN" altLang="zh-CN" sz="1600" dirty="0"/>
              <a:t>”作为文件的扩展名，在</a:t>
            </a:r>
            <a:r>
              <a:rPr lang="en-US" altLang="zh-CN" sz="1600" dirty="0"/>
              <a:t>HTML</a:t>
            </a:r>
            <a:r>
              <a:rPr lang="zh-CN" altLang="zh-CN" sz="1600" dirty="0"/>
              <a:t>文件中使用</a:t>
            </a:r>
            <a:r>
              <a:rPr lang="en-US" altLang="zh-CN" sz="1600" dirty="0"/>
              <a:t>&lt;script&gt;</a:t>
            </a:r>
            <a:r>
              <a:rPr lang="zh-CN" altLang="zh-CN" sz="1600" dirty="0"/>
              <a:t>标签进行引入</a:t>
            </a:r>
            <a:r>
              <a:rPr lang="en-US" altLang="zh-CN" sz="1600" dirty="0"/>
              <a:t>JavaScript</a:t>
            </a:r>
            <a:r>
              <a:rPr lang="zh-CN" altLang="zh-CN" sz="1600" dirty="0"/>
              <a:t>文件。外链式适合</a:t>
            </a:r>
            <a:r>
              <a:rPr lang="en-US" altLang="zh-CN" sz="1600" dirty="0"/>
              <a:t>JavaScript</a:t>
            </a:r>
            <a:r>
              <a:rPr lang="zh-CN" altLang="zh-CN" sz="1600" dirty="0"/>
              <a:t>代码量比较多的情况。</a:t>
            </a:r>
            <a:endParaRPr lang="zh-CN" altLang="en-US" sz="1600" dirty="0">
              <a:solidFill>
                <a:srgbClr val="595959"/>
              </a:solidFill>
              <a:sym typeface="+mn-ea"/>
            </a:endParaRPr>
          </a:p>
        </p:txBody>
      </p:sp>
      <p:sp>
        <p:nvSpPr>
          <p:cNvPr id="54" name="文本框 9"/>
          <p:cNvSpPr txBox="1"/>
          <p:nvPr/>
        </p:nvSpPr>
        <p:spPr>
          <a:xfrm>
            <a:off x="6109319" y="4869954"/>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rgbClr val="595959"/>
                </a:solidFill>
                <a:latin typeface="微软雅黑" panose="020B0503020204020204" pitchFamily="34" charset="-122"/>
                <a:ea typeface="微软雅黑" panose="020B0503020204020204" pitchFamily="34" charset="-122"/>
              </a:rPr>
              <a:t>外链式</a:t>
            </a:r>
          </a:p>
        </p:txBody>
      </p:sp>
      <p:sp>
        <p:nvSpPr>
          <p:cNvPr id="55" name="文本框 9"/>
          <p:cNvSpPr txBox="1"/>
          <p:nvPr/>
        </p:nvSpPr>
        <p:spPr>
          <a:xfrm>
            <a:off x="1198662" y="3590894"/>
            <a:ext cx="2160240"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800" b="1" dirty="0">
                <a:solidFill>
                  <a:srgbClr val="595959"/>
                </a:solidFill>
                <a:latin typeface="微软雅黑" panose="020B0503020204020204" pitchFamily="34" charset="-122"/>
                <a:ea typeface="微软雅黑" panose="020B0503020204020204" pitchFamily="34" charset="-122"/>
              </a:rPr>
              <a:t>JavaScript</a:t>
            </a:r>
            <a:r>
              <a:rPr lang="zh-CN" altLang="en-US" sz="2800" b="1" dirty="0">
                <a:solidFill>
                  <a:srgbClr val="595959"/>
                </a:solidFill>
                <a:latin typeface="微软雅黑" panose="020B0503020204020204" pitchFamily="34" charset="-122"/>
                <a:ea typeface="微软雅黑" panose="020B0503020204020204" pitchFamily="34" charset="-122"/>
              </a:rPr>
              <a:t>的引入方式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774726" y="2260343"/>
            <a:ext cx="8280920" cy="4005204"/>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03762" y="1113671"/>
            <a:ext cx="8836059" cy="874407"/>
          </a:xfrm>
          <a:prstGeom prst="rect">
            <a:avLst/>
          </a:prstGeom>
          <a:noFill/>
          <a:ln>
            <a:noFill/>
          </a:ln>
        </p:spPr>
        <p:txBody>
          <a:bodyPr wrap="square" rtlCol="0">
            <a:spAutoFit/>
          </a:bodyPr>
          <a:lstStyle/>
          <a:p>
            <a:pPr defTabSz="457200">
              <a:lnSpc>
                <a:spcPct val="150000"/>
              </a:lnSpc>
              <a:defRPr/>
            </a:pPr>
            <a:r>
              <a:rPr lang="zh-CN" altLang="en-US"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行内式案例演示：</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chapter01</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文件夹中创建一个名称为</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JavaScriptDemo01</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2381108" y="2328668"/>
            <a:ext cx="7428196" cy="3782895"/>
          </a:xfrm>
          <a:prstGeom prst="rect">
            <a:avLst/>
          </a:prstGeom>
        </p:spPr>
        <p:txBody>
          <a:bodyPr wrap="square">
            <a:spAutoFit/>
          </a:bodyPr>
          <a:lstStyle/>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&lt;!DOCTYPE&gt;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&lt;title&gt; JavaScript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行内式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&lt;/title&gt;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&lt;input type="button" value="</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点我</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onclick=“alert('</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行内式</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19298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运行程序，</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使用浏览器打开文件</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JavaScriptDemo01</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6386" name="图片 568" descr="社交网络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4846" y="2493690"/>
            <a:ext cx="6405586"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21" name="1"/>
          <p:cNvSpPr txBox="1"/>
          <p:nvPr>
            <p:custDataLst>
              <p:tags r:id="rId1"/>
            </p:custDataLst>
          </p:nvPr>
        </p:nvSpPr>
        <p:spPr>
          <a:xfrm>
            <a:off x="2854846" y="119298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单击上图中“点我”按钮，浏览器效果如下。</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7410" name="图片 30" descr="社交网络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814" y="1989634"/>
            <a:ext cx="6266193" cy="231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054646" y="4448646"/>
            <a:ext cx="9297265" cy="2077492"/>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1.</a:t>
            </a:r>
            <a:r>
              <a:rPr lang="zh-CN" altLang="zh-CN" sz="1800" dirty="0">
                <a:solidFill>
                  <a:srgbClr val="595959"/>
                </a:solidFill>
                <a:latin typeface="微软雅黑" panose="020B0503020204020204" pitchFamily="34" charset="-122"/>
                <a:ea typeface="微软雅黑" panose="020B0503020204020204" pitchFamily="34" charset="-122"/>
                <a:cs typeface="+mn-ea"/>
              </a:rPr>
              <a:t> 单引号和双引号的使用。</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在</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HTML</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中推荐使用</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双引号</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，而</a:t>
            </a:r>
            <a:r>
              <a:rPr lang="en-US"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highlight>
                  <a:srgbClr val="FFFF00"/>
                </a:highlight>
                <a:latin typeface="微软雅黑" panose="020B0503020204020204" pitchFamily="34" charset="-122"/>
                <a:ea typeface="微软雅黑" panose="020B0503020204020204" pitchFamily="34" charset="-122"/>
                <a:cs typeface="+mn-ea"/>
              </a:rPr>
              <a:t>推荐使用</a:t>
            </a:r>
            <a:r>
              <a:rPr lang="zh-CN" altLang="zh-CN" sz="1800" dirty="0">
                <a:solidFill>
                  <a:srgbClr val="1369B2"/>
                </a:solidFill>
                <a:highlight>
                  <a:srgbClr val="FFFF00"/>
                </a:highlight>
                <a:latin typeface="微软雅黑" panose="020B0503020204020204" pitchFamily="34" charset="-122"/>
                <a:ea typeface="微软雅黑" panose="020B0503020204020204" pitchFamily="34" charset="-122"/>
                <a:cs typeface="+mn-ea"/>
              </a:rPr>
              <a:t>单引号</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2. </a:t>
            </a:r>
            <a:r>
              <a:rPr lang="zh-CN" altLang="zh-CN" sz="1800" dirty="0">
                <a:solidFill>
                  <a:srgbClr val="595959"/>
                </a:solidFill>
                <a:latin typeface="微软雅黑" panose="020B0503020204020204" pitchFamily="34" charset="-122"/>
                <a:ea typeface="微软雅黑" panose="020B0503020204020204" pitchFamily="34" charset="-122"/>
                <a:cs typeface="+mn-ea"/>
              </a:rPr>
              <a:t>行内式</a:t>
            </a:r>
            <a:r>
              <a:rPr lang="zh-CN" altLang="zh-CN" sz="1800" dirty="0">
                <a:solidFill>
                  <a:srgbClr val="1369B2"/>
                </a:solidFill>
                <a:latin typeface="微软雅黑" panose="020B0503020204020204" pitchFamily="34" charset="-122"/>
                <a:ea typeface="微软雅黑" panose="020B0503020204020204" pitchFamily="34" charset="-122"/>
                <a:cs typeface="+mn-ea"/>
              </a:rPr>
              <a:t>可读性</a:t>
            </a:r>
            <a:r>
              <a:rPr lang="zh-CN" altLang="zh-CN" sz="1800" dirty="0">
                <a:solidFill>
                  <a:srgbClr val="595959"/>
                </a:solidFill>
                <a:latin typeface="微软雅黑" panose="020B0503020204020204" pitchFamily="34" charset="-122"/>
                <a:ea typeface="微软雅黑" panose="020B0503020204020204" pitchFamily="34" charset="-122"/>
                <a:cs typeface="+mn-ea"/>
              </a:rPr>
              <a:t>较差，尤其是在</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中编写大量</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代码时，不方便阅读。</a:t>
            </a:r>
          </a:p>
          <a:p>
            <a:pPr lvl="0">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3. </a:t>
            </a:r>
            <a:r>
              <a:rPr lang="zh-CN" altLang="zh-CN" sz="1800" dirty="0">
                <a:solidFill>
                  <a:srgbClr val="595959"/>
                </a:solidFill>
                <a:latin typeface="微软雅黑" panose="020B0503020204020204" pitchFamily="34" charset="-122"/>
                <a:ea typeface="微软雅黑" panose="020B0503020204020204" pitchFamily="34" charset="-122"/>
                <a:cs typeface="+mn-ea"/>
              </a:rPr>
              <a:t>在遇到多层引号嵌套的情况时，非常容易混淆，导致代码出错。</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4. </a:t>
            </a:r>
            <a:r>
              <a:rPr lang="zh-CN" altLang="zh-CN" sz="1800" dirty="0">
                <a:solidFill>
                  <a:srgbClr val="595959"/>
                </a:solidFill>
                <a:latin typeface="微软雅黑" panose="020B0503020204020204" pitchFamily="34" charset="-122"/>
                <a:ea typeface="微软雅黑" panose="020B0503020204020204" pitchFamily="34" charset="-122"/>
                <a:cs typeface="+mn-ea"/>
              </a:rPr>
              <a:t>行内式只有临时测试，或者特殊情况下才使用，一般情况下不推荐使用行内式。</a:t>
            </a:r>
            <a:r>
              <a:rPr lang="en-US" altLang="zh-CN" sz="1800" dirty="0">
                <a:solidFill>
                  <a:srgbClr val="595959"/>
                </a:solidFill>
                <a:latin typeface="微软雅黑" panose="020B0503020204020204" pitchFamily="34" charset="-122"/>
                <a:ea typeface="微软雅黑" panose="020B0503020204020204" pitchFamily="34" charset="-122"/>
                <a:cs typeface="+mn-ea"/>
              </a:rPr>
              <a:t> </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675467" y="1989633"/>
            <a:ext cx="8280920" cy="4320480"/>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777710" y="1256124"/>
            <a:ext cx="9220734" cy="458908"/>
          </a:xfrm>
          <a:prstGeom prst="rect">
            <a:avLst/>
          </a:prstGeom>
          <a:noFill/>
          <a:ln>
            <a:noFill/>
          </a:ln>
        </p:spPr>
        <p:txBody>
          <a:bodyPr wrap="square" rtlCol="0">
            <a:spAutoFit/>
          </a:bodyPr>
          <a:lstStyle/>
          <a:p>
            <a:pPr defTabSz="457200">
              <a:lnSpc>
                <a:spcPct val="150000"/>
              </a:lnSpc>
              <a:defRPr/>
            </a:pPr>
            <a:r>
              <a:rPr lang="zh-CN" altLang="en-US"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内嵌式案例演示：</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chapter01</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文件夹中创建一个名为</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JavaScriptDemo02</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3430910" y="2094149"/>
            <a:ext cx="4685648" cy="4111447"/>
          </a:xfrm>
          <a:prstGeom prst="rect">
            <a:avLst/>
          </a:prstGeom>
        </p:spPr>
        <p:txBody>
          <a:bodyPr wrap="square">
            <a:spAutoFit/>
          </a:bodyPr>
          <a:lstStyle/>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&lt;!DOCTYPE&gt;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&lt;title&gt;内嵌式&lt;/title&gt;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&lt;script type="text/javascript"&gt;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alert('内嵌式');</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&lt;/script&gt;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2f2877298872352ce35b722eb5a2b9c1162d"/>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TABLE_BEAUTIFY" val="smartTable{c4ae5613-4e25-4aa4-9ddc-d9de88f7fdfa}"/>
</p:tagLst>
</file>

<file path=ppt/tags/tag10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TABLE_BEAUTIFY" val="smartTable{970b2210-3d12-4cfa-90e3-af433a4b82c6}"/>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14941</Words>
  <Application>Microsoft Office PowerPoint</Application>
  <PresentationFormat>自定义</PresentationFormat>
  <Paragraphs>1552</Paragraphs>
  <Slides>167</Slides>
  <Notes>166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167</vt:i4>
      </vt:variant>
    </vt:vector>
  </HeadingPairs>
  <TitlesOfParts>
    <vt:vector size="177" baseType="lpstr">
      <vt:lpstr>Arial Unicode MS</vt:lpstr>
      <vt:lpstr>Source Han Sans K Bold</vt:lpstr>
      <vt:lpstr>微软雅黑</vt:lpstr>
      <vt:lpstr>微软雅黑 Light</vt:lpstr>
      <vt:lpstr>字魂105号-简雅黑</vt:lpstr>
      <vt:lpstr>Arial</vt:lpstr>
      <vt:lpstr>Calibri</vt:lpstr>
      <vt:lpstr>Impact</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jay joey</cp:lastModifiedBy>
  <cp:revision>706</cp:revision>
  <dcterms:created xsi:type="dcterms:W3CDTF">2020-11-11T09:29:00Z</dcterms:created>
  <dcterms:modified xsi:type="dcterms:W3CDTF">2023-11-30T08:58:09Z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