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4.xml" ContentType="application/vnd.openxmlformats-officedocument.presentationml.notesSlide+xml"/>
  <Override PartName="/ppt/tags/tag58.xml" ContentType="application/vnd.openxmlformats-officedocument.presentationml.tags+xml"/>
  <Override PartName="/ppt/notesSlides/notesSlide4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2.xml" ContentType="application/vnd.openxmlformats-officedocument.presentationml.notesSlide+xml"/>
  <Override PartName="/ppt/tags/tag69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6.xml" ContentType="application/vnd.openxmlformats-officedocument.presentationml.notesSlide+xml"/>
  <Override PartName="/ppt/tags/tag73.xml" ContentType="application/vnd.openxmlformats-officedocument.presentationml.tags+xml"/>
  <Override PartName="/ppt/notesSlides/notesSlide57.xml" ContentType="application/vnd.openxmlformats-officedocument.presentationml.notesSlide+xml"/>
  <Override PartName="/ppt/tags/tag74.xml" ContentType="application/vnd.openxmlformats-officedocument.presentationml.tags+xml"/>
  <Override PartName="/ppt/notesSlides/notesSlide58.xml" ContentType="application/vnd.openxmlformats-officedocument.presentationml.notesSlide+xml"/>
  <Override PartName="/ppt/tags/tag75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6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6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6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6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6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6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70.xml" ContentType="application/vnd.openxmlformats-officedocument.presentationml.notesSlide+xml"/>
  <Override PartName="/ppt/tags/tag94.xml" ContentType="application/vnd.openxmlformats-officedocument.presentationml.tags+xml"/>
  <Override PartName="/ppt/notesSlides/notesSlide7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7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7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75.xml" ContentType="application/vnd.openxmlformats-officedocument.presentationml.notesSlide+xml"/>
  <Override PartName="/ppt/tags/tag103.xml" ContentType="application/vnd.openxmlformats-officedocument.presentationml.tags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0"/>
  </p:notesMasterIdLst>
  <p:sldIdLst>
    <p:sldId id="459" r:id="rId2"/>
    <p:sldId id="461" r:id="rId3"/>
    <p:sldId id="462" r:id="rId4"/>
    <p:sldId id="567" r:id="rId5"/>
    <p:sldId id="568" r:id="rId6"/>
    <p:sldId id="464" r:id="rId7"/>
    <p:sldId id="465" r:id="rId8"/>
    <p:sldId id="569" r:id="rId9"/>
    <p:sldId id="570" r:id="rId10"/>
    <p:sldId id="571" r:id="rId11"/>
    <p:sldId id="573" r:id="rId12"/>
    <p:sldId id="572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12" r:id="rId52"/>
    <p:sldId id="613" r:id="rId53"/>
    <p:sldId id="614" r:id="rId54"/>
    <p:sldId id="615" r:id="rId55"/>
    <p:sldId id="616" r:id="rId56"/>
    <p:sldId id="617" r:id="rId57"/>
    <p:sldId id="618" r:id="rId58"/>
    <p:sldId id="744" r:id="rId59"/>
    <p:sldId id="619" r:id="rId60"/>
    <p:sldId id="620" r:id="rId61"/>
    <p:sldId id="621" r:id="rId62"/>
    <p:sldId id="622" r:id="rId63"/>
    <p:sldId id="634" r:id="rId64"/>
    <p:sldId id="624" r:id="rId65"/>
    <p:sldId id="625" r:id="rId66"/>
    <p:sldId id="626" r:id="rId67"/>
    <p:sldId id="628" r:id="rId68"/>
    <p:sldId id="629" r:id="rId69"/>
    <p:sldId id="630" r:id="rId70"/>
    <p:sldId id="631" r:id="rId71"/>
    <p:sldId id="633" r:id="rId72"/>
    <p:sldId id="736" r:id="rId73"/>
    <p:sldId id="737" r:id="rId74"/>
    <p:sldId id="738" r:id="rId75"/>
    <p:sldId id="739" r:id="rId76"/>
    <p:sldId id="740" r:id="rId77"/>
    <p:sldId id="531" r:id="rId78"/>
    <p:sldId id="532" r:id="rId79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57"/>
  </p:normalViewPr>
  <p:slideViewPr>
    <p:cSldViewPr snapToGrid="0" snapToObjects="1">
      <p:cViewPr varScale="1">
        <p:scale>
          <a:sx n="110" d="100"/>
          <a:sy n="110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8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9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4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778626" y="2609839"/>
            <a:ext cx="449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10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JDBC</a:t>
            </a:r>
            <a:endParaRPr lang="zh-CN" altLang="en-US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51811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访问数据库的方式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12340" y="2030506"/>
          <a:ext cx="2512056" cy="290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84145" imgH="3077210" progId="Visio.Drawing.11">
                  <p:embed/>
                </p:oleObj>
              </mc:Choice>
              <mc:Fallback>
                <p:oleObj r:id="rId4" imgW="2684145" imgH="307721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340" y="2030506"/>
                        <a:ext cx="2512056" cy="2904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12877" y="5222412"/>
            <a:ext cx="10284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在应用程序与数据库之间起到了一个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桥梁作用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，当应用程序使用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访问特定的数据库时，需要通过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不同数据库驱动与不同的数据库进行连接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，连接后即可对数据库进行相应的操作。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575750" y="3013559"/>
            <a:ext cx="600000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的常用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API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0785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Driver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3" y="2306421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3088538"/>
            <a:ext cx="4147550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18685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99010"/>
            <a:ext cx="9215258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Driver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接口是所有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驱动程序必须实现的接口，该接口专门提供给数据库厂商使用。需要注意的是，在编写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程序时，必须要把所使用的数据库驱动程序或类库加载到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classpath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中（这里指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驱动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205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0785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Driver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16774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DriverManager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93362" y="2976368"/>
            <a:ext cx="5189698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启动并创建与数据库的连接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73358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28951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12878" y="1930821"/>
            <a:ext cx="10163334" cy="8930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DriverManager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加载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驱动并且创建与数据库的连接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DriverManager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类中，定义了两个比较重要的静态方法，如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16774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DriverManager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57326" y="3641582"/>
          <a:ext cx="7185922" cy="187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7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registerDriver(Driver driver)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该方法用于向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DriverManager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中注册给定的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JDBC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驱动程序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getConnection(String url,String user,String pwd)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该方法用于建立和数据库的连接，并返回表示连接的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5491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Connection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779257"/>
            <a:ext cx="3811374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访问数据库，并操作数据表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9264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12878" y="1930821"/>
            <a:ext cx="10163334" cy="8930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接口表示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程序和数据库的连接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，只有获得该连接对象后才能访问数据库，并操作数据表。在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接口中定义了一系列方法，常用方法如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34595" y="3384534"/>
          <a:ext cx="7629675" cy="2428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getMetaData()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用于返回表示数据库元数据的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DatabaseMetaData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6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createStatement()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对象并将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语句发送到数据库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16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prepareStatement(String sql)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用于创建一个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对象并将参数化的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语句发送到数据库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prepareCall(String sql)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CallableStatement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对象来调用数据库存储过程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/>
          <p:nvPr/>
        </p:nvSpPr>
        <p:spPr>
          <a:xfrm>
            <a:off x="1143839" y="266933"/>
            <a:ext cx="35491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Connection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5491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873386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接口执行静态的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76507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12878" y="1930821"/>
            <a:ext cx="10163334" cy="8930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Statement接口用于执行静态的SQL语句，并返回一个结果对象。Statement接口的对象通过Connection实例的createStatement( )方法获得。利用Statement接口把静态的SQL语句发送到数据库编译执行，然后返回数据库的处理结果。Statement接口提供了执行SQL语句的3个常用方法。如下表所示。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954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998774" y="3854434"/>
          <a:ext cx="8194452" cy="237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execute(String sql)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用于执行各种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语句，该方法返回一个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类型的值，如果为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，表示所执行的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语句有查询结果，可通过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getResultSet()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方法获得查询结果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executeUpdate(String sql)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用于执行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语句。该方法返回一个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类型的值，表示数据库中受该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语句影响的记录条数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executeQuery(String sql)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用于执行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语句，该方法返回一个表示查询结果的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ResultSet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1143839" y="266933"/>
            <a:ext cx="35491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017316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了解什么是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JDBC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2887395"/>
            <a:ext cx="7254575" cy="686093"/>
            <a:chOff x="985222" y="2570437"/>
            <a:chExt cx="5440931" cy="514570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的常用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API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3755365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PreparedStatement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对象的使用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144" y="4599319"/>
            <a:ext cx="7249397" cy="687920"/>
            <a:chOff x="978872" y="3338786"/>
            <a:chExt cx="5437064" cy="515939"/>
          </a:xfrm>
        </p:grpSpPr>
        <p:sp>
          <p:nvSpPr>
            <p:cNvPr id="14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ResultSet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对象的使用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1627" y="5504751"/>
            <a:ext cx="7249397" cy="687920"/>
            <a:chOff x="978872" y="3338786"/>
            <a:chExt cx="5437064" cy="515939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操作数据库的步骤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658234"/>
            <a:ext cx="3905504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接口执行预编译的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85563"/>
            <a:ext cx="9215258" cy="17255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接口封装了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语句的方法，可以完成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语句的操作。然而在实际开发过程中往往需要将程序中的变量作为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语句的查询条件，而使用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接口操作这些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语句会过于繁琐，并且存在安全方面的问题。针对这一问题，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 API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提供了扩展的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82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接口的出现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501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6611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912457"/>
            <a:ext cx="9215258" cy="13637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的子接口，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用于执行预编译的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语句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接口扩展了带有参数的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语句的执行操作，应用该接口中的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语句可以使用占位符“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”代替参数，然后通过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语句的参数赋值。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82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接口的介绍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1869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77749"/>
            <a:ext cx="506452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17734"/>
            <a:ext cx="433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21977" y="2133862"/>
          <a:ext cx="10475258" cy="4139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executeUpdate()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在此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对象中执行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语句，该语句必须是一个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DML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语句或者是无返回内容的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语句，比如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DDL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6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executeQuery()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对象中执行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查询，该方法返回的是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ResultSet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setInt(int parameterIndex, int x)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9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setFloat(int parameterIndex, float 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0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setString(int parameterIndex, String 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3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setDate(int parameterIndex, Date 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696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addBatch()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将一组参数添加到此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对象的批处理命令中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6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setCharacterStream(int parameterIndex,  java.io.Reader reader,int length)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将指定的输入流写入数据库的文本字段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6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setBinaryStream(int parameterIndex, java.io.InputStream x, int length)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将二进制的输入流数据写入到二进制字段中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143838" y="1350847"/>
            <a:ext cx="10165137" cy="17255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setDate()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方法可以设置日期内容，但参数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的类型是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java.sql.Date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java.util.Date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语句中的参数赋值时，可以通过参数与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类型相匹配的方法（例如，如果参数类型为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Integer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，那么应该使用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setInt()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方法），也可以通过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setObject()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设置多种类型的输入参数。通过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语句中的参数赋值，具体示例代码如下所示：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704" y="3598644"/>
            <a:ext cx="8001001" cy="1624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31141" y="3585865"/>
            <a:ext cx="7951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sql = "INSERT INTO users(id,name,email) VALUES(?,?,?)";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PreparedStatement  preStmt = conn.prepareStatement(sql);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preStmt.setInt(1, 1);      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使用参数与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类型相匹配的方法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preStmt.setString(2,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zhangsan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使用参数与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类型相匹配的方法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preStmt.setObject(3, "zs@sina.com");//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setObject()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方法设置参数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preStmt.executeUpdate();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658234"/>
            <a:ext cx="3905504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执行查询时返回的结果集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118090"/>
            <a:ext cx="33836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791434"/>
            <a:ext cx="9215258" cy="210208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保存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执行查询时返回的结果集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，该结果集封装在一个逻辑表格中。在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接口内部有一个指向表格数据行的游标（指针），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对象初始化时，游标在表格的第一行之前，调用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next()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方法可将游标移动到下一行。如果下一行没有数据，则返回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。在应用程序中经常调用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next()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while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循环的条件来迭代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结果集。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6325" y="1258075"/>
            <a:ext cx="260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接口的介绍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5"/>
            <a:ext cx="9865885" cy="2689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835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131537"/>
            <a:ext cx="38408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71522"/>
            <a:ext cx="311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23670" y="2358242"/>
          <a:ext cx="8853295" cy="330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getString(int columnIndex)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columnIndex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代表字段的索引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6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getString(String columnName)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代表字段的名称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getInt(int columnIndex)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columnIndex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代表字段的索引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9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getInt(String columnName)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代表字段的名称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0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getDate(int columnIndex)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columnIndex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代表字段的索引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3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getDate(String columnName)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代表字段的名称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131537"/>
            <a:ext cx="38408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71522"/>
            <a:ext cx="311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89199" y="2712086"/>
          <a:ext cx="8915400" cy="2517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01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将游标从当前位置向下移一行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6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absolute(int row)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对象的指定行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afterLast()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对象的末尾，即最后一行之后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9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beforeFirst()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对象的开头，即第一行之前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0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previous()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对象的上一行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3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last()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对象的最后一行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18090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791434"/>
            <a:ext cx="9215258" cy="210208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接口中定义了大量的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方法，而采用哪种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方法获取数据，取决于字段的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。程序既可以通过字段的名称获取指定数据，也可以通过字段的索引获取指定的数据，字段的索引是从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开始编号的。例如，数据表的第一列字段名为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，字段类型为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，那么既可以调用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getInt(1)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，以字段索引的方式获取该列的值，也可以调用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getInt("id")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，以字段名称的方式获取该列的值。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6325" y="1258075"/>
            <a:ext cx="337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接口中方法的使用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5"/>
            <a:ext cx="9865885" cy="2689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2083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835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54992" y="2832266"/>
            <a:ext cx="9771798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开发中，不可避免的要使用数据库存储和管理数据。为了在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语言中提供对数据库访问的支持，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年提供了一套访问数据库的标准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类库，即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。本章将围绕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基本操作等知识进行详细讲解。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212681" y="3013559"/>
            <a:ext cx="631636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实现第一个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程序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900280"/>
            <a:ext cx="3905504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加载并注册数据库驱动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469560" y="228109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注册数据库驱动的具体方式如下：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3361766"/>
            <a:ext cx="8754036" cy="104887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94644" y="3482380"/>
            <a:ext cx="7960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DriverManager.registerDriver(Driver driver);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Class.forName("DriverName");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848574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获取数据库连接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012362" y="201215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获取数据库连接的具体方式如下：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176" y="2689416"/>
            <a:ext cx="9897035" cy="5244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37445" y="2779596"/>
            <a:ext cx="9731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Connection conn = DriverManager.getConnection(String url, String user, String pwd);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3"/>
            </p:custDataLst>
          </p:nvPr>
        </p:nvSpPr>
        <p:spPr>
          <a:xfrm>
            <a:off x="1143838" y="3401689"/>
            <a:ext cx="102592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getConnection()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个参数，它们分别表示连接数据库的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地址、登录数据库的用户名和密码。以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及之前版本，其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地址的书写格式如下：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360" y="4814807"/>
            <a:ext cx="6199095" cy="524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975630" y="4904987"/>
            <a:ext cx="5622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jdbc:mysql://hostname:port/databasename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012361" y="1958371"/>
            <a:ext cx="1039074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及之后版本的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数据库的时区设定比中国时间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地址后面指定时区，具体如下所示：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983" y="3198626"/>
            <a:ext cx="8324382" cy="524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9257" y="3287095"/>
            <a:ext cx="7694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://hostname:port/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databasename?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serverTimezone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=GMT%2B8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Chevron 3"/>
          <p:cNvSpPr/>
          <p:nvPr>
            <p:custDataLst>
              <p:tags r:id="rId2"/>
            </p:custDataLst>
          </p:nvPr>
        </p:nvSpPr>
        <p:spPr>
          <a:xfrm>
            <a:off x="838734" y="1091196"/>
            <a:ext cx="39080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212878" y="1231181"/>
            <a:ext cx="311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数据库的时区设定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1"/>
          <p:cNvSpPr txBox="1"/>
          <p:nvPr>
            <p:custDataLst>
              <p:tags r:id="rId3"/>
            </p:custDataLst>
          </p:nvPr>
        </p:nvSpPr>
        <p:spPr>
          <a:xfrm>
            <a:off x="1076604" y="4154724"/>
            <a:ext cx="1039074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上面代码中，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jdbc:mysql: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是固定的写法，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指的是主机的名称（如果数据库在本机中，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；如果要连接的数据库在其他电脑上，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为所要连接电脑的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指的是连接数据库的端口号（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端口号默认为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中相应数据库的名称。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2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3"/>
            </p:custDataLst>
          </p:nvPr>
        </p:nvSpPr>
        <p:spPr>
          <a:xfrm>
            <a:off x="2226685" y="2124218"/>
            <a:ext cx="8036258" cy="2584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对象的方式有如下三种：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createStatement()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方法：创建基本的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prepareStatement()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prepareCall()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以创建基本的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对象为例，创建方式如下：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61" y="4814807"/>
            <a:ext cx="6199095" cy="524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47031" y="4917019"/>
            <a:ext cx="5622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Statement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conn.createStatement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对象执行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1143837" y="2124218"/>
            <a:ext cx="1025926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对象都有如下三种执行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语句的方法：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：可以执行任何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：通常执行查询语句，执行后返回代表结果集的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：主要用于执行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INSERT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语句影响的行数，执行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语句返回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executeQuery()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方法为例，其使用方式如下：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761" y="4841701"/>
            <a:ext cx="6199095" cy="72447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47031" y="4917019"/>
            <a:ext cx="5622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语句，获取结果集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 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stmt.executeQuery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(sql);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1640276" y="3280665"/>
            <a:ext cx="92152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如果执行的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语句是查询语句，执行结果将返回一个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对象，该对象保存了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语句查询的结果。程序可以通过操作该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对象获取查询结果。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06456" y="2877665"/>
            <a:ext cx="9865885" cy="17615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3115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关闭连接，释放资源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1640276" y="3280665"/>
            <a:ext cx="9215258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每次操作数据库结束后都要关闭数据库连接，释放资源，包括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等资源。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06456" y="2877665"/>
            <a:ext cx="9865885" cy="17615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3115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80515" y="18309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669639" y="19666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035685" y="883285"/>
            <a:ext cx="1031811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接下来依照上面所讲解的步骤演示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表中读取数据，并将结果打印在控制台，具体步骤如下所示。</a:t>
            </a: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2527649" y="1981683"/>
            <a:ext cx="25128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搭建数据库环境</a:t>
            </a:r>
          </a:p>
        </p:txBody>
      </p:sp>
      <p:sp>
        <p:nvSpPr>
          <p:cNvPr id="17" name="1"/>
          <p:cNvSpPr txBox="1"/>
          <p:nvPr>
            <p:custDataLst>
              <p:tags r:id="rId3"/>
            </p:custDataLst>
          </p:nvPr>
        </p:nvSpPr>
        <p:spPr>
          <a:xfrm>
            <a:off x="1863227" y="3019141"/>
            <a:ext cx="91162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的数据库，然后在该数据库中创建一个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00" y="3939540"/>
            <a:ext cx="6452235" cy="2534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3509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2711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20147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32875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什么是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JDBC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25429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的常用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API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17983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实现第一个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1" y="5080019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25342" y="5058371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PreparedStatement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对象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84135" y="1239677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31529"/>
            <a:ext cx="101920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项目，将下载好的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数据库驱动文件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mysql-connector-java-8.0.15-bin.jar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目录中。加入驱动后的项目结构如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92" y="3092824"/>
            <a:ext cx="2428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1116945" y="1040520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1829824"/>
            <a:ext cx="10192032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的数据库驱动添加到项目的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目录之后，在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菜单栏单击【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】→【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】→【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libraries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】，进入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26" y="2858060"/>
            <a:ext cx="5960987" cy="339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1009369" y="1040520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1762589"/>
            <a:ext cx="101920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图中，单击【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】→【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】，进入【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Library Files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】窗口，选择项目中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的数据库驱动发布到项目的类路径下，如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85" y="2796986"/>
            <a:ext cx="5607244" cy="330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1009369" y="973285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1668460"/>
            <a:ext cx="101920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按钮，返回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53223"/>
            <a:ext cx="4975412" cy="282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1009369" y="5343989"/>
            <a:ext cx="10192032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图中，单击【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】按钮完成数据驱动的导入。至此，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的数据库驱动就成功发布到项目的类路径下了。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84135" y="1239677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828533" y="3275527"/>
            <a:ext cx="9215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的包，在该包中创建类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，该类用于读取数据库中的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表，并将读取到的数据输出到控制台。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06456" y="2877666"/>
            <a:ext cx="9865885" cy="16258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17706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84135" y="1239677"/>
            <a:ext cx="4113032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执行程序，查看结果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控制台的效果如下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30" y="2528046"/>
            <a:ext cx="8051816" cy="2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40275" y="2777988"/>
            <a:ext cx="921525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DriverManager.registerDriver(new com.mysql.jdbc.Driver())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方法也可以完成注册，但此方式会使数据库驱动被注册两次。这是因为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类的源码，已经在静态代码块中完成了数据库驱动的注册。所以，为了避免数据库驱动被重复注册，需要在程序中使用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Class.forName()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加载驱动类。需要注意的是，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及之前的版本使用的是旧版驱动，使用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Class.forName("com.mysql.jdbc.Driver")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加载驱动类；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以及之后的版本需要更新到新版驱动，使用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Class.forName("com.mysql.cj.jdbc.Driver")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方式加载驱动类。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06456" y="2447361"/>
            <a:ext cx="9865885" cy="29718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393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509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559742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71522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注册驱动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40275" y="3167951"/>
            <a:ext cx="92152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由于数据库资源非常宝贵，数据库允许的并发访问连接数量有限，所以，当数据库资源使用完毕后，一定要记得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。为了保证资源的释放，在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程序中，应该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将最终必须要执行的操作放在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代码块中。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06456" y="2837325"/>
            <a:ext cx="9865885" cy="19632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78390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4728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559742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71522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185786" y="3013559"/>
            <a:ext cx="764762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PreparedStatement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886833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语句进行预编译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3509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2711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328757"/>
            <a:ext cx="5535516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ResultSet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254293"/>
            <a:ext cx="5535517" cy="612920"/>
            <a:chOff x="4315150" y="1647579"/>
            <a:chExt cx="3857251" cy="540057"/>
          </a:xfrm>
        </p:grpSpPr>
        <p:sp>
          <p:nvSpPr>
            <p:cNvPr id="64" name="矩形 63"/>
            <p:cNvSpPr/>
            <p:nvPr/>
          </p:nvSpPr>
          <p:spPr>
            <a:xfrm>
              <a:off x="4530156" y="1730243"/>
              <a:ext cx="3642245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动手实践：使用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完成数据的增删改查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1" y="4374627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25341" y="4352979"/>
            <a:ext cx="5535517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任务：网站用户登录功能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53722" y="3127610"/>
            <a:ext cx="92152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语句的执行是通过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对象每次执行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语句时，都会对其进行编译。当相同的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语句执行多次时，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对象就会使数据库频繁编译相同的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语句，从而降低数据库的访问效率。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06456" y="2877666"/>
            <a:ext cx="9865885" cy="16258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17706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24425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1212878" y="1271522"/>
            <a:ext cx="3710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对象实现的弊端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6828" y="3114163"/>
            <a:ext cx="921525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为了解决上述问题，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提供了一个子类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对象可以对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语句进行预编译，预编译的信息会存储在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中。当相同的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语句再次执行时，程序会使用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对象中的数据，而不需要对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语句再次编译去查询数据库，这样就大大提高了数据的访问效率。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06456" y="2877665"/>
            <a:ext cx="9865885" cy="20170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5804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1212878" y="1271522"/>
            <a:ext cx="374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对象实现的弊端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7666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812377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255789" y="1015248"/>
            <a:ext cx="8485746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对象的使用。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309000"/>
            <a:ext cx="9116267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的类，在该类中使用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对象对数据库进行插入数据的操作。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9645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Example02.java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运行成功后，会在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表中插入一条数据。进入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表，查询结果如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13" y="2891117"/>
            <a:ext cx="669379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68173" y="3013559"/>
            <a:ext cx="4648932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ResultSet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900280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对象存储结果集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116944" y="1965200"/>
            <a:ext cx="103533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主要用于存储结果集，可以通过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方法由前向后逐个获取结果集中的数据，如果想获取结果集中任意位置的数据，则需要在创建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对象时，设置两个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定义的常量，具体设置方式如下： 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1212878" y="1271522"/>
            <a:ext cx="374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对象实现的弊端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721" y="3352254"/>
            <a:ext cx="8321087" cy="10314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40721" y="3448507"/>
            <a:ext cx="8321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Statement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conn.createStatement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ResultSet.TYPE_SCROLL_INSENITIVE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ResultSet.CONCUR_READ_ONLY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st.excuteQuery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1"/>
          <p:cNvSpPr txBox="1"/>
          <p:nvPr>
            <p:custDataLst>
              <p:tags r:id="rId3"/>
            </p:custDataLst>
          </p:nvPr>
        </p:nvSpPr>
        <p:spPr>
          <a:xfrm>
            <a:off x="1616289" y="4981823"/>
            <a:ext cx="8038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在上述方式中，常量“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Result.TYPE_SCROLL_INSENITIVE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”表示结果集可滚动，常量“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ResultSet.CONCUR_READ_ONLY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”表示以只读形式打开结果集。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246505" y="2085975"/>
            <a:ext cx="943546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为了使读者更好地学习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对象的使用，下面通过一个案例演示如何使用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对象滚动读取结果集中的数据。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747851" y="3309000"/>
            <a:ext cx="91162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的类，在该类中使用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对象取出指定数据的信息。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44371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Example03.java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46" y="2985247"/>
            <a:ext cx="8017501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什么是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00937" y="2637043"/>
            <a:ext cx="6302921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动手实践：使用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完成数据的增删改查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900280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完成数据的增删改查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747851" y="3255212"/>
            <a:ext cx="911626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在实际项目的开发中，用户信息是存放在数据库中的，管理员对用户信息进行管理的过程，无时无刻不涉及到增删改查操作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完成对数据库中用户信息的增删改查操作，首先需要构建一个用户实体类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类来映射数据表中的用户的属性；然后创建一个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工具类用于封装数据库的连接信息；最后创建一个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类，在该类中编写对数据库进行增删改查的方法。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2877665"/>
            <a:ext cx="9865885" cy="2312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8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782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完成数据增删改查的思路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84512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469560" y="2281099"/>
            <a:ext cx="8485746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目录下，创建包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cn.itcast.jdbc.example.domain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，并在该包下创建一个用户信息的实体类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483" y="3361766"/>
            <a:ext cx="6160168" cy="23088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58751" y="3506444"/>
            <a:ext cx="42497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int id;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email;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Date birthday;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174530"/>
            <a:ext cx="9116267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由于每次操作数据库时，都需要加载数据库驱动、建立数据库连接以及关闭数据库连接，为了避免代码的重复书写，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所以需要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建立一个专门用于操作数据库的工具类。在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下创建一个包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cn.itcast.jdbc.example.utils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，在包中创建一个封装了上述操作的工具类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174530"/>
            <a:ext cx="9116267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cn.itcast.jdbc.example.dao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的包，在包中创建一个名称为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类主要用于程序与数据库的交互，在该类中封装了对数据库表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的添加、查询、删除和更新等操作。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206340"/>
            <a:ext cx="102099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JdbcInsertTest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表中添加数据的操作。运行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JdbcInsertTest.java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，如果控制台的打印结果为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，说明添加用户信息的操作执行成功了。然后进入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表，查询结果如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70" y="3822324"/>
            <a:ext cx="6396098" cy="25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FindAllUsersTest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表中所有的数据。运行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FindAllUsersTest.java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程序后，控制台会打印出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97" y="3496235"/>
            <a:ext cx="6804643" cy="223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包中编写测试类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FindUserByIdTest.java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表中指定的数据。运行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FindUserByIdTest.java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，程序执行后，控制台会将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值打印出来，结果如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85" y="3697941"/>
            <a:ext cx="7525465" cy="15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30924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UpdateUserTest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表中数据的操作。运行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UpdateUserTest.java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中的方法后，如果控制台打印结果为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，说明修改用户信息的操作执行成功，这时，进入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表，查询结果如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54" y="3619500"/>
            <a:ext cx="6519734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3128879"/>
            <a:ext cx="517645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，能够知道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用于做什么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253103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30924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类实现了删除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表中数据的操作。运行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DeleteUserTest 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，如果控制台打印结果为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，说明删除用户信息的操作执行成功，这时，进入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32" y="3603812"/>
            <a:ext cx="6754573" cy="2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41946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8"/>
          <p:cNvSpPr txBox="1"/>
          <p:nvPr>
            <p:custDataLst>
              <p:tags r:id="rId1"/>
            </p:custDataLst>
          </p:nvPr>
        </p:nvSpPr>
        <p:spPr>
          <a:xfrm>
            <a:off x="1143839" y="1099444"/>
            <a:ext cx="10245820" cy="141515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大型网站只有在用户登录成功后才能进行相关操作，本任务要求实现一个如下图所示用户登录功能。用户登录时，需要在数据库中判断是否存在该用户的信息以及用户信息的正确性。用户登录界面如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939" y="2823881"/>
            <a:ext cx="6212122" cy="302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本任务使用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节创建的名称为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的数据库，然后在该数据库中创建一个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tb_user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tb_user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表插入一条用户数据。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编写登录页面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目录下创建一个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文件，在该文件中添加用于用户登录时输入用户信息的表单元素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编写工具类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由于每次操作数据库时，都需要加载数据库驱动、建立数据库连接以及关闭数据库连接，为了避免代码的重复书写，下面建立一个专门用于操作数据库的工具类。在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GetConnection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工具类。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实现登录功能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LoginServlet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类，用于封装用户的登录信息并对用户信息进行校验。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1572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运行项目，查看效果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服务器，然后在浏览器中访问地址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http://localhost:8080/chapter10/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，用户登录界面和登录成功的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下面两图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662072" y="3207804"/>
            <a:ext cx="4319905" cy="265620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5"/>
          <a:stretch>
            <a:fillRect/>
          </a:stretch>
        </p:blipFill>
        <p:spPr>
          <a:xfrm>
            <a:off x="6426586" y="4023930"/>
            <a:ext cx="4319905" cy="114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56844" y="2483078"/>
            <a:ext cx="9794240" cy="24250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7819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9701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601583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73465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94148" y="3097525"/>
            <a:ext cx="9504297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的基本知识，包括什么是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数据库，以及使用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实现对数据的增删改查等知识。通过本章的学习，读者可以了解到什么是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，并能够掌握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操作数据库的步骤。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99010"/>
            <a:ext cx="9215258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的全称是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Database Connectivity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数据库连接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。它是一套用于执行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。应用程序可通过这套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连接到关系型数据库，并使用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语句完成对数据库中数据的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更新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新增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删除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操作。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205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18322" y="2451495"/>
            <a:ext cx="9215258" cy="29504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不同种类的数据库（如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Oracle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等）在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内部处理数据的方式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是不同的，如果直接使用数据库厂商提供的访问接口操作数据库，应用程序的可移植性就会变得很差。例如，用户当前在程序中使用的是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提供的接口操作数据库，如果换成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Oracle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数据库，则需要重新使用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Oracle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数据库提供的接口，这样代码的改动量会非常大。有了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后，这问题就不复存在了，因为它要求各个数据库厂商按照统一的规范提供数据库驱动，而在程序中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和具体的数据库驱动联系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，所以用户就不必直接与底层的数据库交互，这使得代码的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通用性更强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178793"/>
            <a:ext cx="9865885" cy="3495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11155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534695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f6435b0c6aef46176d7695d8b59a7f366e73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92adf5-3c88-4f78-b4f3-1e876e0a2fbf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5205</Words>
  <Application>Microsoft Office PowerPoint</Application>
  <PresentationFormat>宽屏</PresentationFormat>
  <Paragraphs>475</Paragraphs>
  <Slides>78</Slides>
  <Notes>77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Source Han Sans K Bold</vt:lpstr>
      <vt:lpstr>等线</vt:lpstr>
      <vt:lpstr>等线 Light</vt:lpstr>
      <vt:lpstr>微软雅黑</vt:lpstr>
      <vt:lpstr>Arial</vt:lpstr>
      <vt:lpstr>Impact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jay joey</cp:lastModifiedBy>
  <cp:revision>958</cp:revision>
  <dcterms:created xsi:type="dcterms:W3CDTF">2020-11-25T06:00:00Z</dcterms:created>
  <dcterms:modified xsi:type="dcterms:W3CDTF">2023-12-07T05:51:33Z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