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51"/>
  </p:handoutMasterIdLst>
  <p:sldIdLst>
    <p:sldId id="325" r:id="rId4"/>
    <p:sldId id="264" r:id="rId6"/>
    <p:sldId id="328" r:id="rId7"/>
    <p:sldId id="327" r:id="rId8"/>
    <p:sldId id="309" r:id="rId9"/>
    <p:sldId id="259" r:id="rId10"/>
    <p:sldId id="350" r:id="rId11"/>
    <p:sldId id="351" r:id="rId12"/>
    <p:sldId id="582" r:id="rId13"/>
    <p:sldId id="848" r:id="rId14"/>
    <p:sldId id="583" r:id="rId15"/>
    <p:sldId id="849" r:id="rId16"/>
    <p:sldId id="356" r:id="rId17"/>
    <p:sldId id="584" r:id="rId18"/>
    <p:sldId id="585" r:id="rId19"/>
    <p:sldId id="586" r:id="rId20"/>
    <p:sldId id="587" r:id="rId21"/>
    <p:sldId id="588" r:id="rId22"/>
    <p:sldId id="850" r:id="rId23"/>
    <p:sldId id="363" r:id="rId24"/>
    <p:sldId id="364" r:id="rId25"/>
    <p:sldId id="365" r:id="rId26"/>
    <p:sldId id="760" r:id="rId27"/>
    <p:sldId id="761" r:id="rId28"/>
    <p:sldId id="762" r:id="rId29"/>
    <p:sldId id="851" r:id="rId30"/>
    <p:sldId id="763" r:id="rId31"/>
    <p:sldId id="843" r:id="rId32"/>
    <p:sldId id="844" r:id="rId33"/>
    <p:sldId id="845" r:id="rId34"/>
    <p:sldId id="846" r:id="rId35"/>
    <p:sldId id="847" r:id="rId36"/>
    <p:sldId id="852" r:id="rId37"/>
    <p:sldId id="770" r:id="rId38"/>
    <p:sldId id="771" r:id="rId39"/>
    <p:sldId id="772" r:id="rId40"/>
    <p:sldId id="780" r:id="rId41"/>
    <p:sldId id="781" r:id="rId42"/>
    <p:sldId id="782" r:id="rId43"/>
    <p:sldId id="783" r:id="rId44"/>
    <p:sldId id="784" r:id="rId45"/>
    <p:sldId id="785" r:id="rId46"/>
    <p:sldId id="853" r:id="rId47"/>
    <p:sldId id="854" r:id="rId48"/>
    <p:sldId id="355" r:id="rId49"/>
    <p:sldId id="326" r:id="rId50"/>
  </p:sldIdLst>
  <p:sldSz cx="12190095" cy="6859270"/>
  <p:notesSz cx="6858000" cy="9144000"/>
  <p:custDataLst>
    <p:tags r:id="rId56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薛蒙蒙" initials="xmm" lastIdx="25" clrIdx="0"/>
  <p:cmAuthor id="2" name="itcast" initials="i" lastIdx="2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C"/>
    <a:srgbClr val="1369B2"/>
    <a:srgbClr val="595959"/>
    <a:srgbClr val="F2F2F2"/>
    <a:srgbClr val="FAFAFA"/>
    <a:srgbClr val="0075C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328" y="192"/>
      </p:cViewPr>
      <p:guideLst>
        <p:guide orient="horz" pos="2106"/>
        <p:guide pos="257"/>
        <p:guide pos="6441"/>
      </p:guideLst>
    </p:cSldViewPr>
  </p:slideViewPr>
  <p:outlineViewPr>
    <p:cViewPr>
      <p:scale>
        <a:sx n="33" d="100"/>
        <a:sy n="33" d="100"/>
      </p:scale>
      <p:origin x="0" y="209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07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gs" Target="tags/tag42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0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1" Type="http://schemas.openxmlformats.org/officeDocument/2006/relationships/tags" Target="../tags/tag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tags" Target="../tags/tag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206774" y="2588345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13</a:t>
            </a:r>
            <a:r>
              <a:rPr lang="zh-CN" altLang="en-US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网上蛋糕商城</a:t>
            </a:r>
            <a:r>
              <a:rPr lang="en-US" altLang="zh-CN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-</a:t>
            </a:r>
            <a:r>
              <a:rPr lang="zh-CN" altLang="en-US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项目搭建</a:t>
            </a:r>
            <a:endParaRPr lang="zh-CN" altLang="en-US" sz="4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5447134" y="3861589"/>
            <a:ext cx="4609763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功能结构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11370" y="3429794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了解网上蛋糕商城的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功能结构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5126" y="3669824"/>
            <a:ext cx="405130" cy="405130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27650" cy="668963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项目功能结构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007745" y="1880235"/>
            <a:ext cx="9372600" cy="5054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cs typeface="+mn-cs"/>
              </a:rPr>
              <a:t>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网上蛋糕商城项目分为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前台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后台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两部分，前台和后台的功能结构如下所示。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1007745" y="2715895"/>
          <a:ext cx="454152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" r:id="rId3" imgW="3933190" imgH="2782570" progId="Visio.Drawing.11">
                  <p:embed/>
                </p:oleObj>
              </mc:Choice>
              <mc:Fallback>
                <p:oleObj name="" r:id="rId3" imgW="3933190" imgH="278257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7745" y="2715895"/>
                        <a:ext cx="4541520" cy="320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76"/>
          <p:cNvSpPr txBox="1"/>
          <p:nvPr/>
        </p:nvSpPr>
        <p:spPr>
          <a:xfrm>
            <a:off x="2559050" y="6027420"/>
            <a:ext cx="2036591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前台功能结构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对象 -2147482623"/>
          <p:cNvGraphicFramePr>
            <a:graphicFrameLocks noChangeAspect="1"/>
          </p:cNvGraphicFramePr>
          <p:nvPr/>
        </p:nvGraphicFramePr>
        <p:xfrm>
          <a:off x="7722870" y="2715895"/>
          <a:ext cx="337185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2752725" imgH="2841625" progId="Visio.Drawing.11">
                  <p:embed/>
                </p:oleObj>
              </mc:Choice>
              <mc:Fallback>
                <p:oleObj name="" r:id="rId5" imgW="2752725" imgH="2841625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22870" y="2715895"/>
                        <a:ext cx="3371850" cy="320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6"/>
          <p:cNvSpPr txBox="1"/>
          <p:nvPr/>
        </p:nvSpPr>
        <p:spPr>
          <a:xfrm>
            <a:off x="8736330" y="6027420"/>
            <a:ext cx="2036591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后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台功能结构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项目预览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11370" y="3429794"/>
            <a:ext cx="5175785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了解网上蛋糕商城的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项目预览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5126" y="3669824"/>
            <a:ext cx="405130" cy="405130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项目预览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198662" y="120034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项目预览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007745" y="1880235"/>
            <a:ext cx="9372600" cy="15335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网上蛋糕商城项目由多个页面组成，由于本教材篇幅有限，只能给出几个核心的页面。读者可以运行项目源代码访问项目全部页面。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defTabSz="1219200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首先进入网上蛋糕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商城首页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，首页主要展示今日精选推荐商品、热销商品、新品等内容。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025775"/>
            <a:ext cx="6320790" cy="349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预览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234440"/>
            <a:ext cx="9372600" cy="66294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单击导航栏“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商品分类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”，在下拉框选择分类，即可按分类查看商品。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1663700"/>
            <a:ext cx="6809740" cy="4114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预览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521460"/>
            <a:ext cx="9372600" cy="66294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用户在登录情况下，可选择直接选购商品，在未登录情况下，可将商品加入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购物车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但不可以提交订单。用户可以将多种商品加入购物车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80" y="2313940"/>
            <a:ext cx="7189470" cy="387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预览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521460"/>
            <a:ext cx="9372600" cy="3994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cs typeface="+mn-cs"/>
              </a:rPr>
              <a:t>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单击导航栏中的“热销”，即可查看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热销商品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85" y="2002790"/>
            <a:ext cx="5349240" cy="4083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预览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521460"/>
            <a:ext cx="9372600" cy="3994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单击导航栏中的“新品”，即可查看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新品商品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85" y="2011680"/>
            <a:ext cx="5217795" cy="4057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预览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521460"/>
            <a:ext cx="9372600" cy="3994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单击商品的封面图，即可查看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商品详情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012950"/>
            <a:ext cx="6278245" cy="388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数据库设计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1605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66811" y="2245752"/>
            <a:ext cx="7293883" cy="687705"/>
            <a:chOff x="978872" y="1800500"/>
            <a:chExt cx="5471124" cy="515937"/>
          </a:xfrm>
        </p:grpSpPr>
        <p:sp>
          <p:nvSpPr>
            <p:cNvPr id="3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了解网上蛋糕商城的项目需求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6811" y="3223652"/>
            <a:ext cx="7248475" cy="685800"/>
            <a:chOff x="978872" y="2570437"/>
            <a:chExt cx="5437064" cy="514350"/>
          </a:xfrm>
        </p:grpSpPr>
        <p:sp>
          <p:nvSpPr>
            <p:cNvPr id="6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了解网上蛋糕商城的功能结构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66811" y="4199647"/>
            <a:ext cx="7248453" cy="687705"/>
            <a:chOff x="978872" y="3338787"/>
            <a:chExt cx="5437064" cy="515938"/>
          </a:xfrm>
        </p:grpSpPr>
        <p:sp>
          <p:nvSpPr>
            <p:cNvPr id="9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E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-R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图和数据表的设计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66811" y="5177547"/>
            <a:ext cx="7248453" cy="687705"/>
            <a:chOff x="978872" y="3338787"/>
            <a:chExt cx="5437064" cy="515938"/>
          </a:xfrm>
        </p:grpSpPr>
        <p:sp>
          <p:nvSpPr>
            <p:cNvPr id="12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熟悉项目环境的搭建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3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13.2.1  E-R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5964" y="3429794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熟悉项目的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79720" y="3669824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13.2.1  E-R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1735" y="2349674"/>
            <a:ext cx="9293991" cy="2077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开发应用程序时，对数据库的操作是必不可少的，因此，在项目开始之前，需要先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设计数据库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。数据库是根据程序的要求及其实现功能设计的，数据库设计的合理性将直接影响程序的开发过程。接下来，将从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E-R图设计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数据表结构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两个方面对网上蛋糕商城项目的数据库设计进行讲解。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13.2.1  E-R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1735" y="2336781"/>
            <a:ext cx="9293991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在设计数据库之前，首先需要明确网上蛋糕商城项目都有哪些实体对象，根据实体对象间的关系设计数据库。接下来介绍一种描述实体对象关系的模型——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E-R图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。E-R图也称实体-联系图（Entity Relationship Diagram），它能直够直观地表示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实体类型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之间的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关联关系。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054646" y="1200348"/>
            <a:ext cx="2985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E-R图设计与数据表实体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4686" y="4327406"/>
            <a:ext cx="929399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根据网上蛋糕商城项目的需求，项目的核心实体对象设计包括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用户实体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商品实体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订单实体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订单项实体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商品分类实体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推荐栏实体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13.2.1  E-R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396683" y="1200348"/>
            <a:ext cx="1360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E-R图设计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1696085" y="5369560"/>
            <a:ext cx="264223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用户实体（user）的E-R图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842645" y="2216785"/>
          <a:ext cx="4779645" cy="276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1" name="" r:id="rId2" imgW="4188460" imgH="2428875" progId="Visio.Drawing.11">
                  <p:embed/>
                </p:oleObj>
              </mc:Choice>
              <mc:Fallback>
                <p:oleObj name="" r:id="rId2" imgW="4188460" imgH="24288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645" y="2216785"/>
                        <a:ext cx="4779645" cy="276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23"/>
          <p:cNvGraphicFramePr>
            <a:graphicFrameLocks noChangeAspect="1"/>
          </p:cNvGraphicFramePr>
          <p:nvPr/>
        </p:nvGraphicFramePr>
        <p:xfrm>
          <a:off x="6373495" y="2288540"/>
          <a:ext cx="479869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2" name="" r:id="rId4" imgW="4080510" imgH="2241550" progId="Visio.Drawing.11">
                  <p:embed/>
                </p:oleObj>
              </mc:Choice>
              <mc:Fallback>
                <p:oleObj name="" r:id="rId4" imgW="4080510" imgH="2241550" progId="Visio.Drawing.11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3495" y="2288540"/>
                        <a:ext cx="4798695" cy="2632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76"/>
          <p:cNvSpPr txBox="1"/>
          <p:nvPr/>
        </p:nvSpPr>
        <p:spPr>
          <a:xfrm>
            <a:off x="7341235" y="5369560"/>
            <a:ext cx="283908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商品实体（goods）的E-R图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13.2.1  E-R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396683" y="1200348"/>
            <a:ext cx="1360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E-R图设计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1839595" y="5369560"/>
            <a:ext cx="274764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订单实体（order）的E-R图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7412990" y="5369560"/>
            <a:ext cx="341058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订单项实体（orderitem）的E-R图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1064895" y="2379980"/>
          <a:ext cx="4652010" cy="279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" r:id="rId2" imgW="4041140" imgH="2428875" progId="Visio.Drawing.11">
                  <p:embed/>
                </p:oleObj>
              </mc:Choice>
              <mc:Fallback>
                <p:oleObj name="" r:id="rId2" imgW="4041140" imgH="2428875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4895" y="2379980"/>
                        <a:ext cx="4652010" cy="279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21"/>
          <p:cNvGraphicFramePr>
            <a:graphicFrameLocks noChangeAspect="1"/>
          </p:cNvGraphicFramePr>
          <p:nvPr/>
        </p:nvGraphicFramePr>
        <p:xfrm>
          <a:off x="6770370" y="3001010"/>
          <a:ext cx="4683760" cy="175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" name="" r:id="rId4" imgW="4119880" imgH="1553210" progId="Visio.Drawing.11">
                  <p:embed/>
                </p:oleObj>
              </mc:Choice>
              <mc:Fallback>
                <p:oleObj name="" r:id="rId4" imgW="4119880" imgH="155321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0370" y="3001010"/>
                        <a:ext cx="4683760" cy="1759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13.2.1  E-R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396683" y="1200348"/>
            <a:ext cx="1360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E-R图设计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1839595" y="5369560"/>
            <a:ext cx="306260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商品分类实体（type）的E-R图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7269480" y="5369560"/>
            <a:ext cx="3727450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推荐栏实体（recommend）的E-R图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-2147482620"/>
          <p:cNvGraphicFramePr>
            <a:graphicFrameLocks noChangeAspect="1"/>
          </p:cNvGraphicFramePr>
          <p:nvPr/>
        </p:nvGraphicFramePr>
        <p:xfrm>
          <a:off x="1526540" y="2649855"/>
          <a:ext cx="3513455" cy="222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" r:id="rId2" imgW="2261235" imgH="1435735" progId="Visio.Drawing.11">
                  <p:embed/>
                </p:oleObj>
              </mc:Choice>
              <mc:Fallback>
                <p:oleObj name="" r:id="rId2" imgW="2261235" imgH="143573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6540" y="2649855"/>
                        <a:ext cx="3513455" cy="2224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19"/>
          <p:cNvGraphicFramePr>
            <a:graphicFrameLocks noChangeAspect="1"/>
          </p:cNvGraphicFramePr>
          <p:nvPr/>
        </p:nvGraphicFramePr>
        <p:xfrm>
          <a:off x="6630035" y="2649855"/>
          <a:ext cx="467804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" r:id="rId4" imgW="3264535" imgH="1514475" progId="Visio.Drawing.11">
                  <p:embed/>
                </p:oleObj>
              </mc:Choice>
              <mc:Fallback>
                <p:oleObj name="" r:id="rId4" imgW="3264535" imgH="1514475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0035" y="2649855"/>
                        <a:ext cx="4678045" cy="216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数据表结构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5799454" y="3429794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熟悉项目的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63210" y="3669824"/>
            <a:ext cx="405130" cy="405130"/>
            <a:chOff x="8881" y="4685"/>
            <a:chExt cx="638" cy="638"/>
          </a:xfrm>
        </p:grpSpPr>
        <p:sp>
          <p:nvSpPr>
            <p:cNvPr id="4" name="椭圆 3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7719" y="2994457"/>
            <a:ext cx="929399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了解实体类的E-R图结构后，接下来根据E-R图设计数据表。根据E-R图结构，项目中需要创建6个表，分别是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orderitem表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type表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recommend表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396683" y="120034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13.2.2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396683" y="120034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021715" y="1875155"/>
            <a:ext cx="9372600" cy="518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cs typeface="+mn-cs"/>
              </a:rPr>
              <a:t>    </a:t>
            </a:r>
            <a:r>
              <a:rPr lang="zh-CN" altLang="en-US" sz="1800" dirty="0">
                <a:solidFill>
                  <a:srgbClr val="006BBC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</a:rPr>
              <a:t>user表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用于保存网上蛋糕商城系统前台以及后台用户的信息。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882738" y="2393315"/>
          <a:ext cx="8424937" cy="4136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037"/>
                <a:gridCol w="1765225"/>
                <a:gridCol w="1765225"/>
                <a:gridCol w="1765225"/>
                <a:gridCol w="1765225"/>
              </a:tblGrid>
              <a:tr h="37494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是否为空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是否为主键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34212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用户表主键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7494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username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421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password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用户密码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421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用户姓名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71722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用户邮箱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495361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phone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用户电话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457995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address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用户地址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71722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isadmin</a:t>
                      </a:r>
                      <a:endParaRPr lang="en-US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bit(1)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是否为管理员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71722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isvalidate</a:t>
                      </a:r>
                      <a:endParaRPr lang="zh-CN" altLang="zh-CN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bit(1)</a:t>
                      </a:r>
                      <a:endParaRPr 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账户是否有效</a:t>
                      </a:r>
                      <a:endParaRPr 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13.2.2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396683" y="120034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03126" y="1885315"/>
            <a:ext cx="9372600" cy="518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</a:rPr>
              <a:t>goods表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用于保存网上蛋糕商城系统前台以及后台商品的信息。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82738" y="2393315"/>
          <a:ext cx="8424937" cy="4136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037"/>
                <a:gridCol w="1765225"/>
                <a:gridCol w="1765225"/>
                <a:gridCol w="1765225"/>
                <a:gridCol w="1765225"/>
              </a:tblGrid>
              <a:tr h="37494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是否为空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是否为主键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3421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商品表主键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749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商品名称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421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cover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商品封面图</a:t>
                      </a:r>
                      <a:endParaRPr 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421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image1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商品详情图1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7172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image2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商品详情图2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4953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price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float(0)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商品价格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4579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intro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varchar(300)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商品描述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7172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stock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商品库存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7172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type_id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商品类型</a:t>
                      </a:r>
                      <a:endParaRPr lang="zh-CN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2483490"/>
            <a:ext cx="10151132" cy="289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通过前面章节的学习，相信读者应该已经掌握了Web开发的基础知识，学习这些基础知识就是为开发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Web网站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奠定基础。如今，电子商务在我国迅速扩张，越来越多的商家在传统销售模式外，大力拓展网络渠道，越来越多的人们改变了购物习惯，热衷于网络购物，足不出户，享受海淘的乐趣。同时，网上购物具有价格透明，足不出户就能货比三家等优点。本章将利用所学的Java Web相关知识开发一个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蛋糕商城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，加深读者对Java Web基础知识的理解，并了解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Web项目的开发流程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13.2.2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396683" y="120034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03126" y="1885315"/>
            <a:ext cx="9372600" cy="518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</a:rPr>
              <a:t>order表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用于保存网上蛋糕商城系统前台以及后台订单的信息。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82738" y="2393315"/>
          <a:ext cx="8424937" cy="4216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037"/>
                <a:gridCol w="1765225"/>
                <a:gridCol w="1765225"/>
                <a:gridCol w="1765225"/>
                <a:gridCol w="1765225"/>
              </a:tblGrid>
              <a:tr h="37494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是否为空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是否为主键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3421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订单表主键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  <a:tr h="37494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float(0)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商品总额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  <a:tr h="3421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amount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int(6)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商品数量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  <a:tr h="3421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tinyint(1)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支付状态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  <a:tr h="3717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paytype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tinyint(1)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支付方式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  <a:tr h="495361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用户名称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  <a:tr h="45799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phone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用户电话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  <a:tr h="3717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address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varchar(45)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用户地址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  <a:tr h="3717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订单日期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  <a:tr h="3717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user_id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用户id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13.2.2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396683" y="120034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03126" y="1885315"/>
            <a:ext cx="9372600" cy="518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</a:rPr>
              <a:t>orderitem表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用于保存网上蛋糕商城系统前台以及后台订单的条目信息。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82738" y="2393315"/>
          <a:ext cx="8424937" cy="3632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037"/>
                <a:gridCol w="1765225"/>
                <a:gridCol w="1765225"/>
                <a:gridCol w="1765225"/>
                <a:gridCol w="1765225"/>
              </a:tblGrid>
              <a:tr h="37494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是否为空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是否为主键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3421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600" b="0" spc="13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订单项表主键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37494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price</a:t>
                      </a:r>
                      <a:endParaRPr lang="en-US" sz="16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float(0)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商品价格</a:t>
                      </a:r>
                      <a:endParaRPr lang="en-US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3421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amount</a:t>
                      </a:r>
                      <a:endParaRPr lang="en-US" sz="16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商品数量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3421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goods_id</a:t>
                      </a:r>
                      <a:endParaRPr lang="en-US" sz="16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商品id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</a:tr>
              <a:tr h="3717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order_id</a:t>
                      </a:r>
                      <a:endParaRPr lang="en-US" sz="1600" b="0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3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3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订单id</a:t>
                      </a:r>
                      <a:endParaRPr lang="en-US" sz="1600" b="0" spc="13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13.2.2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1348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396683" y="120034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331118" y="1885315"/>
            <a:ext cx="9372600" cy="518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</a:rPr>
              <a:t>type表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用于保存网上蛋糕商城系统前台以及后台商品类别的信息。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框 18"/>
          <p:cNvSpPr txBox="1"/>
          <p:nvPr>
            <p:custDataLst>
              <p:tags r:id="rId3"/>
            </p:custDataLst>
          </p:nvPr>
        </p:nvSpPr>
        <p:spPr>
          <a:xfrm>
            <a:off x="1331118" y="3798570"/>
            <a:ext cx="9372600" cy="518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</a:rPr>
              <a:t>recommend表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用于保存网上蛋糕商城系统前台以及后台推荐栏的信息。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82738" y="2393315"/>
          <a:ext cx="8424937" cy="1177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037"/>
                <a:gridCol w="1765225"/>
                <a:gridCol w="1587262"/>
                <a:gridCol w="1728192"/>
                <a:gridCol w="1980221"/>
              </a:tblGrid>
              <a:tr h="37494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是否为空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是否为主键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600" b="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kern="120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int(11)</a:t>
                      </a:r>
                      <a:endParaRPr lang="en-US" sz="1600" b="0" kern="120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商品类别表主键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  <a:tr h="37494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kern="1200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varchar(45)</a:t>
                      </a:r>
                      <a:endParaRPr lang="en-US" sz="1600" b="0" kern="1200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商品名称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82738" y="4340110"/>
          <a:ext cx="8424937" cy="1825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037"/>
                <a:gridCol w="1765225"/>
                <a:gridCol w="1765225"/>
                <a:gridCol w="1765225"/>
                <a:gridCol w="1765225"/>
              </a:tblGrid>
              <a:tr h="374948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是否为空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是否为主键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1" marR="68571" marT="0" marB="0" anchor="ctr"/>
                </a:tc>
              </a:tr>
              <a:tr h="342125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kern="12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en-US" sz="1600" b="0" kern="120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kern="12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int(11)</a:t>
                      </a:r>
                      <a:endParaRPr lang="en-US" sz="1600" b="0" kern="120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推荐栏表主键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/>
                </a:tc>
              </a:tr>
              <a:tr h="374948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kern="12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en-US" sz="1600" b="0" kern="120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kern="12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tinyint(1)</a:t>
                      </a:r>
                      <a:endParaRPr lang="en-US" sz="1600" b="0" kern="120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商品类别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/>
                </a:tc>
              </a:tr>
              <a:tr h="342125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kern="120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goods_id</a:t>
                      </a:r>
                      <a:endParaRPr lang="en-US" sz="1600" b="0" kern="120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kern="120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int(11)</a:t>
                      </a:r>
                      <a:endParaRPr lang="en-US" sz="1600" b="0" kern="120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 err="1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商品id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项目环境搭建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1605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5964" y="3492306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熟悉项目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的搭建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79720" y="373233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04900" y="3137535"/>
            <a:ext cx="1518285" cy="1149985"/>
            <a:chOff x="1738" y="3968"/>
            <a:chExt cx="2552" cy="1790"/>
          </a:xfrm>
        </p:grpSpPr>
        <p:grpSp>
          <p:nvGrpSpPr>
            <p:cNvPr id="2" name="Group 337"/>
            <p:cNvGrpSpPr/>
            <p:nvPr/>
          </p:nvGrpSpPr>
          <p:grpSpPr>
            <a:xfrm>
              <a:off x="1738" y="3968"/>
              <a:ext cx="2553" cy="1445"/>
              <a:chOff x="1" y="0"/>
              <a:chExt cx="4392858" cy="2872248"/>
            </a:xfrm>
          </p:grpSpPr>
          <p:sp>
            <p:nvSpPr>
              <p:cNvPr id="3" name="Shape 333"/>
              <p:cNvSpPr/>
              <p:nvPr/>
            </p:nvSpPr>
            <p:spPr>
              <a:xfrm>
                <a:off x="1" y="0"/>
                <a:ext cx="4392858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Shape 335"/>
              <p:cNvSpPr/>
              <p:nvPr/>
            </p:nvSpPr>
            <p:spPr>
              <a:xfrm>
                <a:off x="1154567" y="692558"/>
                <a:ext cx="2887276" cy="15226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确定项目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开发环境</a:t>
                </a:r>
                <a:endParaRPr lang="id-ID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360"/>
            <p:cNvGrpSpPr/>
            <p:nvPr/>
          </p:nvGrpSpPr>
          <p:grpSpPr>
            <a:xfrm>
              <a:off x="3132" y="5330"/>
              <a:ext cx="494" cy="429"/>
              <a:chOff x="0" y="0"/>
              <a:chExt cx="850594" cy="850594"/>
            </a:xfrm>
          </p:grpSpPr>
          <p:sp>
            <p:nvSpPr>
              <p:cNvPr id="28" name="Shape 358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Shape 359"/>
              <p:cNvSpPr/>
              <p:nvPr/>
            </p:nvSpPr>
            <p:spPr>
              <a:xfrm>
                <a:off x="300082" y="114147"/>
                <a:ext cx="250430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443480" y="3137535"/>
            <a:ext cx="1520190" cy="1149985"/>
            <a:chOff x="4750" y="3968"/>
            <a:chExt cx="2553" cy="1791"/>
          </a:xfrm>
        </p:grpSpPr>
        <p:grpSp>
          <p:nvGrpSpPr>
            <p:cNvPr id="7" name="Group 342"/>
            <p:cNvGrpSpPr/>
            <p:nvPr/>
          </p:nvGrpSpPr>
          <p:grpSpPr>
            <a:xfrm>
              <a:off x="4750" y="3968"/>
              <a:ext cx="2553" cy="1445"/>
              <a:chOff x="0" y="0"/>
              <a:chExt cx="4392859" cy="2872248"/>
            </a:xfrm>
          </p:grpSpPr>
          <p:sp>
            <p:nvSpPr>
              <p:cNvPr id="8" name="Shape 338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Shape 340"/>
              <p:cNvSpPr/>
              <p:nvPr/>
            </p:nvSpPr>
            <p:spPr>
              <a:xfrm>
                <a:off x="1194479" y="1289712"/>
                <a:ext cx="2852436" cy="431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创建数据库表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Group 363"/>
            <p:cNvGrpSpPr/>
            <p:nvPr/>
          </p:nvGrpSpPr>
          <p:grpSpPr>
            <a:xfrm>
              <a:off x="6151" y="5330"/>
              <a:ext cx="494" cy="429"/>
              <a:chOff x="0" y="0"/>
              <a:chExt cx="850594" cy="850594"/>
            </a:xfrm>
          </p:grpSpPr>
          <p:sp>
            <p:nvSpPr>
              <p:cNvPr id="31" name="Shape 361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Shape 362"/>
              <p:cNvSpPr/>
              <p:nvPr/>
            </p:nvSpPr>
            <p:spPr>
              <a:xfrm>
                <a:off x="311486" y="45878"/>
                <a:ext cx="214804" cy="7588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829685" y="3137535"/>
            <a:ext cx="1520190" cy="1149985"/>
            <a:chOff x="7837" y="3968"/>
            <a:chExt cx="2553" cy="1791"/>
          </a:xfrm>
        </p:grpSpPr>
        <p:grpSp>
          <p:nvGrpSpPr>
            <p:cNvPr id="12" name="Group 347"/>
            <p:cNvGrpSpPr/>
            <p:nvPr/>
          </p:nvGrpSpPr>
          <p:grpSpPr>
            <a:xfrm>
              <a:off x="7837" y="3968"/>
              <a:ext cx="2553" cy="1445"/>
              <a:chOff x="0" y="0"/>
              <a:chExt cx="4392859" cy="2872248"/>
            </a:xfrm>
          </p:grpSpPr>
          <p:sp>
            <p:nvSpPr>
              <p:cNvPr id="13" name="Shape 343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Shape 345"/>
              <p:cNvSpPr/>
              <p:nvPr/>
            </p:nvSpPr>
            <p:spPr>
              <a:xfrm>
                <a:off x="1086541" y="1289712"/>
                <a:ext cx="2972476" cy="431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创建项目，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引入JAR包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33" name="Group 366"/>
            <p:cNvGrpSpPr/>
            <p:nvPr/>
          </p:nvGrpSpPr>
          <p:grpSpPr>
            <a:xfrm>
              <a:off x="9232" y="5330"/>
              <a:ext cx="494" cy="429"/>
              <a:chOff x="0" y="0"/>
              <a:chExt cx="850594" cy="850594"/>
            </a:xfrm>
          </p:grpSpPr>
          <p:sp>
            <p:nvSpPr>
              <p:cNvPr id="34" name="Shape 364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Shape 365"/>
              <p:cNvSpPr/>
              <p:nvPr/>
            </p:nvSpPr>
            <p:spPr>
              <a:xfrm>
                <a:off x="311486" y="45878"/>
                <a:ext cx="214804" cy="7588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200015" y="3137535"/>
            <a:ext cx="1518285" cy="1149985"/>
            <a:chOff x="10899" y="3968"/>
            <a:chExt cx="2552" cy="1790"/>
          </a:xfrm>
        </p:grpSpPr>
        <p:grpSp>
          <p:nvGrpSpPr>
            <p:cNvPr id="17" name="Group 352"/>
            <p:cNvGrpSpPr/>
            <p:nvPr/>
          </p:nvGrpSpPr>
          <p:grpSpPr>
            <a:xfrm>
              <a:off x="10899" y="3968"/>
              <a:ext cx="2553" cy="1445"/>
              <a:chOff x="0" y="0"/>
              <a:chExt cx="4392859" cy="2872248"/>
            </a:xfrm>
          </p:grpSpPr>
          <p:sp>
            <p:nvSpPr>
              <p:cNvPr id="18" name="Shape 348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Shape 350"/>
              <p:cNvSpPr/>
              <p:nvPr/>
            </p:nvSpPr>
            <p:spPr>
              <a:xfrm>
                <a:off x="1186403" y="1289712"/>
                <a:ext cx="2924718" cy="431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配置c3p0-config.xml文件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369"/>
            <p:cNvGrpSpPr/>
            <p:nvPr/>
          </p:nvGrpSpPr>
          <p:grpSpPr>
            <a:xfrm>
              <a:off x="12293" y="5330"/>
              <a:ext cx="494" cy="429"/>
              <a:chOff x="0" y="0"/>
              <a:chExt cx="850594" cy="850594"/>
            </a:xfrm>
          </p:grpSpPr>
          <p:sp>
            <p:nvSpPr>
              <p:cNvPr id="37" name="Shape 367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Shape 368"/>
              <p:cNvSpPr/>
              <p:nvPr/>
            </p:nvSpPr>
            <p:spPr>
              <a:xfrm>
                <a:off x="243825" y="114147"/>
                <a:ext cx="362944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597015" y="3137535"/>
            <a:ext cx="1520190" cy="1149985"/>
            <a:chOff x="14003" y="3968"/>
            <a:chExt cx="2553" cy="1791"/>
          </a:xfrm>
        </p:grpSpPr>
        <p:grpSp>
          <p:nvGrpSpPr>
            <p:cNvPr id="22" name="Group 357"/>
            <p:cNvGrpSpPr/>
            <p:nvPr/>
          </p:nvGrpSpPr>
          <p:grpSpPr>
            <a:xfrm>
              <a:off x="14003" y="3968"/>
              <a:ext cx="2553" cy="1445"/>
              <a:chOff x="0" y="0"/>
              <a:chExt cx="4392859" cy="2872248"/>
            </a:xfrm>
          </p:grpSpPr>
          <p:sp>
            <p:nvSpPr>
              <p:cNvPr id="23" name="Shape 353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Shape 355"/>
              <p:cNvSpPr/>
              <p:nvPr/>
            </p:nvSpPr>
            <p:spPr>
              <a:xfrm>
                <a:off x="1186405" y="1289715"/>
                <a:ext cx="3014432" cy="369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编写Filter过滤器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372"/>
            <p:cNvGrpSpPr/>
            <p:nvPr/>
          </p:nvGrpSpPr>
          <p:grpSpPr>
            <a:xfrm>
              <a:off x="15398" y="5330"/>
              <a:ext cx="494" cy="429"/>
              <a:chOff x="0" y="0"/>
              <a:chExt cx="850594" cy="850594"/>
            </a:xfrm>
          </p:grpSpPr>
          <p:sp>
            <p:nvSpPr>
              <p:cNvPr id="40" name="Shape 370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Shape 371"/>
              <p:cNvSpPr/>
              <p:nvPr/>
            </p:nvSpPr>
            <p:spPr>
              <a:xfrm>
                <a:off x="311486" y="45878"/>
                <a:ext cx="214804" cy="7588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5</a:t>
                </a:r>
                <a:endParaRPr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7981950" y="3135630"/>
            <a:ext cx="1518285" cy="1149985"/>
            <a:chOff x="10899" y="3968"/>
            <a:chExt cx="2552" cy="1790"/>
          </a:xfrm>
        </p:grpSpPr>
        <p:grpSp>
          <p:nvGrpSpPr>
            <p:cNvPr id="52" name="Group 352"/>
            <p:cNvGrpSpPr/>
            <p:nvPr/>
          </p:nvGrpSpPr>
          <p:grpSpPr>
            <a:xfrm>
              <a:off x="10899" y="3968"/>
              <a:ext cx="2553" cy="1445"/>
              <a:chOff x="0" y="0"/>
              <a:chExt cx="4392859" cy="2872248"/>
            </a:xfrm>
          </p:grpSpPr>
          <p:sp>
            <p:nvSpPr>
              <p:cNvPr id="53" name="Shape 348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Shape 350"/>
              <p:cNvSpPr/>
              <p:nvPr/>
            </p:nvSpPr>
            <p:spPr>
              <a:xfrm>
                <a:off x="1186403" y="1289712"/>
                <a:ext cx="2924718" cy="431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编写DBUtils工具类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Group 369"/>
            <p:cNvGrpSpPr/>
            <p:nvPr/>
          </p:nvGrpSpPr>
          <p:grpSpPr>
            <a:xfrm>
              <a:off x="12293" y="5330"/>
              <a:ext cx="494" cy="429"/>
              <a:chOff x="0" y="0"/>
              <a:chExt cx="850594" cy="850594"/>
            </a:xfrm>
          </p:grpSpPr>
          <p:sp>
            <p:nvSpPr>
              <p:cNvPr id="56" name="Shape 367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Shape 368"/>
              <p:cNvSpPr/>
              <p:nvPr/>
            </p:nvSpPr>
            <p:spPr>
              <a:xfrm>
                <a:off x="243825" y="114147"/>
                <a:ext cx="362944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6</a:t>
                </a:r>
                <a:endPara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9378950" y="3135630"/>
            <a:ext cx="1520190" cy="1149985"/>
            <a:chOff x="14003" y="3968"/>
            <a:chExt cx="2553" cy="1791"/>
          </a:xfrm>
        </p:grpSpPr>
        <p:grpSp>
          <p:nvGrpSpPr>
            <p:cNvPr id="59" name="Group 357"/>
            <p:cNvGrpSpPr/>
            <p:nvPr/>
          </p:nvGrpSpPr>
          <p:grpSpPr>
            <a:xfrm>
              <a:off x="14003" y="3968"/>
              <a:ext cx="2553" cy="1445"/>
              <a:chOff x="0" y="0"/>
              <a:chExt cx="4392859" cy="2872248"/>
            </a:xfrm>
          </p:grpSpPr>
          <p:sp>
            <p:nvSpPr>
              <p:cNvPr id="60" name="Shape 353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Shape 355"/>
              <p:cNvSpPr/>
              <p:nvPr/>
            </p:nvSpPr>
            <p:spPr>
              <a:xfrm>
                <a:off x="1186405" y="1289715"/>
                <a:ext cx="3014432" cy="369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编写PriceUtil工具类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Group 372"/>
            <p:cNvGrpSpPr/>
            <p:nvPr/>
          </p:nvGrpSpPr>
          <p:grpSpPr>
            <a:xfrm>
              <a:off x="15398" y="5330"/>
              <a:ext cx="494" cy="429"/>
              <a:chOff x="0" y="0"/>
              <a:chExt cx="850594" cy="850594"/>
            </a:xfrm>
          </p:grpSpPr>
          <p:sp>
            <p:nvSpPr>
              <p:cNvPr id="63" name="Shape 370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Shape 371"/>
              <p:cNvSpPr/>
              <p:nvPr/>
            </p:nvSpPr>
            <p:spPr>
              <a:xfrm>
                <a:off x="311486" y="45615"/>
                <a:ext cx="214804" cy="759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7</a:t>
                </a:r>
                <a:endParaRPr 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1395" y="1526540"/>
            <a:ext cx="9372600" cy="7924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在开发功能模块之前，需要先进行项目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开发环境的搭建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工作，项目开发环境的搭建包括以下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7个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步骤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5299075" y="1198880"/>
            <a:ext cx="287083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确定项目开发环境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23585" y="1615440"/>
            <a:ext cx="1811655" cy="80010"/>
            <a:chOff x="5367867" y="3100583"/>
            <a:chExt cx="1654387" cy="45722"/>
          </a:xfrm>
        </p:grpSpPr>
        <p:cxnSp>
          <p:nvCxnSpPr>
            <p:cNvPr id="21" name="直线连接符 20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715" y="1567180"/>
            <a:ext cx="1850390" cy="515620"/>
            <a:chOff x="-3" y="3372"/>
            <a:chExt cx="2914" cy="812"/>
          </a:xfrm>
        </p:grpSpPr>
        <p:sp>
          <p:nvSpPr>
            <p:cNvPr id="7" name="椭圆 6"/>
            <p:cNvSpPr/>
            <p:nvPr/>
          </p:nvSpPr>
          <p:spPr>
            <a:xfrm>
              <a:off x="2725" y="3685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3" y="3372"/>
              <a:ext cx="2673" cy="813"/>
              <a:chOff x="-2086" y="2141478"/>
              <a:chExt cx="1697534" cy="515997"/>
            </a:xfrm>
          </p:grpSpPr>
          <p:sp>
            <p:nvSpPr>
              <p:cNvPr id="9" name="箭头: 五边形 31"/>
              <p:cNvSpPr/>
              <p:nvPr/>
            </p:nvSpPr>
            <p:spPr>
              <a:xfrm>
                <a:off x="57150" y="2141478"/>
                <a:ext cx="1638298" cy="515997"/>
              </a:xfrm>
              <a:prstGeom prst="homePlat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-2086" y="2240398"/>
                <a:ext cx="149065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步骤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715" y="2331085"/>
            <a:ext cx="1848852" cy="337185"/>
            <a:chOff x="0" y="4996"/>
            <a:chExt cx="2912" cy="531"/>
          </a:xfrm>
        </p:grpSpPr>
        <p:sp>
          <p:nvSpPr>
            <p:cNvPr id="11" name="文本框 1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5" y="2916555"/>
            <a:ext cx="1848852" cy="337185"/>
            <a:chOff x="0" y="4996"/>
            <a:chExt cx="2912" cy="531"/>
          </a:xfrm>
        </p:grpSpPr>
        <p:sp>
          <p:nvSpPr>
            <p:cNvPr id="32" name="文本框 31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5" y="3502025"/>
            <a:ext cx="1848852" cy="337185"/>
            <a:chOff x="0" y="4996"/>
            <a:chExt cx="2912" cy="531"/>
          </a:xfrm>
        </p:grpSpPr>
        <p:sp>
          <p:nvSpPr>
            <p:cNvPr id="41" name="文本框 4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715" y="4087495"/>
            <a:ext cx="1848852" cy="337185"/>
            <a:chOff x="0" y="4996"/>
            <a:chExt cx="2912" cy="531"/>
          </a:xfrm>
        </p:grpSpPr>
        <p:sp>
          <p:nvSpPr>
            <p:cNvPr id="44" name="文本框 43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15" y="4672965"/>
            <a:ext cx="1848852" cy="337185"/>
            <a:chOff x="0" y="4996"/>
            <a:chExt cx="2912" cy="531"/>
          </a:xfrm>
        </p:grpSpPr>
        <p:sp>
          <p:nvSpPr>
            <p:cNvPr id="47" name="文本框 46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15" y="5258435"/>
            <a:ext cx="1848852" cy="337185"/>
            <a:chOff x="0" y="4996"/>
            <a:chExt cx="2912" cy="531"/>
          </a:xfrm>
        </p:grpSpPr>
        <p:sp>
          <p:nvSpPr>
            <p:cNvPr id="53" name="文本框 52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925140" y="2278182"/>
            <a:ext cx="3633306" cy="3489263"/>
            <a:chOff x="4279345" y="1987898"/>
            <a:chExt cx="3633306" cy="3489263"/>
          </a:xfrm>
        </p:grpSpPr>
        <p:sp>
          <p:nvSpPr>
            <p:cNvPr id="106" name="Freeform 6"/>
            <p:cNvSpPr/>
            <p:nvPr/>
          </p:nvSpPr>
          <p:spPr bwMode="auto">
            <a:xfrm>
              <a:off x="6730633" y="3053229"/>
              <a:ext cx="1182018" cy="1364059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Freeform 7"/>
            <p:cNvSpPr/>
            <p:nvPr/>
          </p:nvSpPr>
          <p:spPr bwMode="auto">
            <a:xfrm>
              <a:off x="4279345" y="3053229"/>
              <a:ext cx="1180655" cy="1364059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8" name="Freeform 8"/>
            <p:cNvSpPr/>
            <p:nvPr/>
          </p:nvSpPr>
          <p:spPr bwMode="auto">
            <a:xfrm>
              <a:off x="4891486" y="1987898"/>
              <a:ext cx="1180655" cy="1365423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Freeform 9"/>
            <p:cNvSpPr/>
            <p:nvPr/>
          </p:nvSpPr>
          <p:spPr bwMode="auto">
            <a:xfrm>
              <a:off x="6119857" y="1987898"/>
              <a:ext cx="1180655" cy="1365423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Freeform 10"/>
            <p:cNvSpPr/>
            <p:nvPr/>
          </p:nvSpPr>
          <p:spPr bwMode="auto">
            <a:xfrm>
              <a:off x="4891486" y="4111738"/>
              <a:ext cx="1180655" cy="1365423"/>
            </a:xfrm>
            <a:custGeom>
              <a:avLst/>
              <a:gdLst>
                <a:gd name="T0" fmla="*/ 1130 w 2260"/>
                <a:gd name="T1" fmla="*/ 0 h 2609"/>
                <a:gd name="T2" fmla="*/ 1695 w 2260"/>
                <a:gd name="T3" fmla="*/ 326 h 2609"/>
                <a:gd name="T4" fmla="*/ 2260 w 2260"/>
                <a:gd name="T5" fmla="*/ 652 h 2609"/>
                <a:gd name="T6" fmla="*/ 2260 w 2260"/>
                <a:gd name="T7" fmla="*/ 1305 h 2609"/>
                <a:gd name="T8" fmla="*/ 2260 w 2260"/>
                <a:gd name="T9" fmla="*/ 1957 h 2609"/>
                <a:gd name="T10" fmla="*/ 1695 w 2260"/>
                <a:gd name="T11" fmla="*/ 2283 h 2609"/>
                <a:gd name="T12" fmla="*/ 1130 w 2260"/>
                <a:gd name="T13" fmla="*/ 2609 h 2609"/>
                <a:gd name="T14" fmla="*/ 565 w 2260"/>
                <a:gd name="T15" fmla="*/ 2283 h 2609"/>
                <a:gd name="T16" fmla="*/ 0 w 2260"/>
                <a:gd name="T17" fmla="*/ 1957 h 2609"/>
                <a:gd name="T18" fmla="*/ 0 w 2260"/>
                <a:gd name="T19" fmla="*/ 1305 h 2609"/>
                <a:gd name="T20" fmla="*/ 0 w 2260"/>
                <a:gd name="T21" fmla="*/ 652 h 2609"/>
                <a:gd name="T22" fmla="*/ 565 w 2260"/>
                <a:gd name="T23" fmla="*/ 326 h 2609"/>
                <a:gd name="T24" fmla="*/ 1130 w 2260"/>
                <a:gd name="T25" fmla="*/ 0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09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09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Freeform 11"/>
            <p:cNvSpPr/>
            <p:nvPr/>
          </p:nvSpPr>
          <p:spPr bwMode="auto">
            <a:xfrm>
              <a:off x="6119857" y="4111738"/>
              <a:ext cx="1180655" cy="1365423"/>
            </a:xfrm>
            <a:custGeom>
              <a:avLst/>
              <a:gdLst>
                <a:gd name="T0" fmla="*/ 1130 w 2260"/>
                <a:gd name="T1" fmla="*/ 0 h 2609"/>
                <a:gd name="T2" fmla="*/ 1695 w 2260"/>
                <a:gd name="T3" fmla="*/ 326 h 2609"/>
                <a:gd name="T4" fmla="*/ 2260 w 2260"/>
                <a:gd name="T5" fmla="*/ 652 h 2609"/>
                <a:gd name="T6" fmla="*/ 2260 w 2260"/>
                <a:gd name="T7" fmla="*/ 1305 h 2609"/>
                <a:gd name="T8" fmla="*/ 2260 w 2260"/>
                <a:gd name="T9" fmla="*/ 1957 h 2609"/>
                <a:gd name="T10" fmla="*/ 1695 w 2260"/>
                <a:gd name="T11" fmla="*/ 2283 h 2609"/>
                <a:gd name="T12" fmla="*/ 1130 w 2260"/>
                <a:gd name="T13" fmla="*/ 2609 h 2609"/>
                <a:gd name="T14" fmla="*/ 565 w 2260"/>
                <a:gd name="T15" fmla="*/ 2283 h 2609"/>
                <a:gd name="T16" fmla="*/ 0 w 2260"/>
                <a:gd name="T17" fmla="*/ 1957 h 2609"/>
                <a:gd name="T18" fmla="*/ 0 w 2260"/>
                <a:gd name="T19" fmla="*/ 1305 h 2609"/>
                <a:gd name="T20" fmla="*/ 0 w 2260"/>
                <a:gd name="T21" fmla="*/ 652 h 2609"/>
                <a:gd name="T22" fmla="*/ 565 w 2260"/>
                <a:gd name="T23" fmla="*/ 326 h 2609"/>
                <a:gd name="T24" fmla="*/ 1130 w 2260"/>
                <a:gd name="T25" fmla="*/ 0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09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09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" name="Freeform 13"/>
            <p:cNvSpPr>
              <a:spLocks noEditPoints="1"/>
            </p:cNvSpPr>
            <p:nvPr/>
          </p:nvSpPr>
          <p:spPr bwMode="auto">
            <a:xfrm>
              <a:off x="4628361" y="3477450"/>
              <a:ext cx="526251" cy="519707"/>
            </a:xfrm>
            <a:custGeom>
              <a:avLst/>
              <a:gdLst>
                <a:gd name="T0" fmla="*/ 909 w 1006"/>
                <a:gd name="T1" fmla="*/ 858 h 995"/>
                <a:gd name="T2" fmla="*/ 805 w 1006"/>
                <a:gd name="T3" fmla="*/ 858 h 995"/>
                <a:gd name="T4" fmla="*/ 969 w 1006"/>
                <a:gd name="T5" fmla="*/ 97 h 995"/>
                <a:gd name="T6" fmla="*/ 834 w 1006"/>
                <a:gd name="T7" fmla="*/ 0 h 995"/>
                <a:gd name="T8" fmla="*/ 472 w 1006"/>
                <a:gd name="T9" fmla="*/ 323 h 995"/>
                <a:gd name="T10" fmla="*/ 421 w 1006"/>
                <a:gd name="T11" fmla="*/ 397 h 995"/>
                <a:gd name="T12" fmla="*/ 376 w 1006"/>
                <a:gd name="T13" fmla="*/ 419 h 995"/>
                <a:gd name="T14" fmla="*/ 381 w 1006"/>
                <a:gd name="T15" fmla="*/ 556 h 995"/>
                <a:gd name="T16" fmla="*/ 89 w 1006"/>
                <a:gd name="T17" fmla="*/ 810 h 995"/>
                <a:gd name="T18" fmla="*/ 57 w 1006"/>
                <a:gd name="T19" fmla="*/ 995 h 995"/>
                <a:gd name="T20" fmla="*/ 208 w 1006"/>
                <a:gd name="T21" fmla="*/ 844 h 995"/>
                <a:gd name="T22" fmla="*/ 445 w 1006"/>
                <a:gd name="T23" fmla="*/ 621 h 995"/>
                <a:gd name="T24" fmla="*/ 578 w 1006"/>
                <a:gd name="T25" fmla="*/ 621 h 995"/>
                <a:gd name="T26" fmla="*/ 616 w 1006"/>
                <a:gd name="T27" fmla="*/ 537 h 995"/>
                <a:gd name="T28" fmla="*/ 674 w 1006"/>
                <a:gd name="T29" fmla="*/ 525 h 995"/>
                <a:gd name="T30" fmla="*/ 969 w 1006"/>
                <a:gd name="T31" fmla="*/ 97 h 995"/>
                <a:gd name="T32" fmla="*/ 392 w 1006"/>
                <a:gd name="T33" fmla="*/ 325 h 995"/>
                <a:gd name="T34" fmla="*/ 404 w 1006"/>
                <a:gd name="T35" fmla="*/ 312 h 995"/>
                <a:gd name="T36" fmla="*/ 436 w 1006"/>
                <a:gd name="T37" fmla="*/ 281 h 995"/>
                <a:gd name="T38" fmla="*/ 215 w 1006"/>
                <a:gd name="T39" fmla="*/ 1 h 995"/>
                <a:gd name="T40" fmla="*/ 280 w 1006"/>
                <a:gd name="T41" fmla="*/ 160 h 995"/>
                <a:gd name="T42" fmla="*/ 21 w 1006"/>
                <a:gd name="T43" fmla="*/ 195 h 995"/>
                <a:gd name="T44" fmla="*/ 232 w 1006"/>
                <a:gd name="T45" fmla="*/ 447 h 995"/>
                <a:gd name="T46" fmla="*/ 303 w 1006"/>
                <a:gd name="T47" fmla="*/ 433 h 995"/>
                <a:gd name="T48" fmla="*/ 363 w 1006"/>
                <a:gd name="T49" fmla="*/ 354 h 995"/>
                <a:gd name="T50" fmla="*/ 672 w 1006"/>
                <a:gd name="T51" fmla="*/ 606 h 995"/>
                <a:gd name="T52" fmla="*/ 617 w 1006"/>
                <a:gd name="T53" fmla="*/ 660 h 995"/>
                <a:gd name="T54" fmla="*/ 741 w 1006"/>
                <a:gd name="T55" fmla="*/ 871 h 995"/>
                <a:gd name="T56" fmla="*/ 869 w 1006"/>
                <a:gd name="T57" fmla="*/ 995 h 995"/>
                <a:gd name="T58" fmla="*/ 980 w 1006"/>
                <a:gd name="T59" fmla="*/ 825 h 995"/>
                <a:gd name="T60" fmla="*/ 702 w 1006"/>
                <a:gd name="T61" fmla="*/ 576 h 995"/>
                <a:gd name="T62" fmla="*/ 658 w 1006"/>
                <a:gd name="T63" fmla="*/ 57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06" h="995">
                  <a:moveTo>
                    <a:pt x="857" y="806"/>
                  </a:moveTo>
                  <a:cubicBezTo>
                    <a:pt x="886" y="806"/>
                    <a:pt x="909" y="829"/>
                    <a:pt x="909" y="858"/>
                  </a:cubicBezTo>
                  <a:cubicBezTo>
                    <a:pt x="909" y="887"/>
                    <a:pt x="886" y="910"/>
                    <a:pt x="857" y="910"/>
                  </a:cubicBezTo>
                  <a:cubicBezTo>
                    <a:pt x="828" y="910"/>
                    <a:pt x="805" y="887"/>
                    <a:pt x="805" y="858"/>
                  </a:cubicBezTo>
                  <a:cubicBezTo>
                    <a:pt x="805" y="829"/>
                    <a:pt x="828" y="806"/>
                    <a:pt x="857" y="806"/>
                  </a:cubicBezTo>
                  <a:close/>
                  <a:moveTo>
                    <a:pt x="969" y="97"/>
                  </a:moveTo>
                  <a:lnTo>
                    <a:pt x="900" y="28"/>
                  </a:lnTo>
                  <a:cubicBezTo>
                    <a:pt x="882" y="9"/>
                    <a:pt x="858" y="0"/>
                    <a:pt x="834" y="0"/>
                  </a:cubicBezTo>
                  <a:cubicBezTo>
                    <a:pt x="810" y="0"/>
                    <a:pt x="786" y="9"/>
                    <a:pt x="767" y="28"/>
                  </a:cubicBezTo>
                  <a:lnTo>
                    <a:pt x="472" y="323"/>
                  </a:lnTo>
                  <a:cubicBezTo>
                    <a:pt x="481" y="340"/>
                    <a:pt x="475" y="367"/>
                    <a:pt x="460" y="381"/>
                  </a:cubicBezTo>
                  <a:cubicBezTo>
                    <a:pt x="451" y="391"/>
                    <a:pt x="435" y="397"/>
                    <a:pt x="421" y="397"/>
                  </a:cubicBezTo>
                  <a:cubicBezTo>
                    <a:pt x="414" y="397"/>
                    <a:pt x="408" y="396"/>
                    <a:pt x="402" y="393"/>
                  </a:cubicBezTo>
                  <a:lnTo>
                    <a:pt x="376" y="419"/>
                  </a:lnTo>
                  <a:cubicBezTo>
                    <a:pt x="340" y="455"/>
                    <a:pt x="340" y="515"/>
                    <a:pt x="376" y="552"/>
                  </a:cubicBezTo>
                  <a:lnTo>
                    <a:pt x="381" y="556"/>
                  </a:lnTo>
                  <a:lnTo>
                    <a:pt x="151" y="787"/>
                  </a:lnTo>
                  <a:lnTo>
                    <a:pt x="89" y="810"/>
                  </a:lnTo>
                  <a:lnTo>
                    <a:pt x="0" y="938"/>
                  </a:lnTo>
                  <a:lnTo>
                    <a:pt x="57" y="995"/>
                  </a:lnTo>
                  <a:lnTo>
                    <a:pt x="185" y="906"/>
                  </a:lnTo>
                  <a:lnTo>
                    <a:pt x="208" y="844"/>
                  </a:lnTo>
                  <a:lnTo>
                    <a:pt x="439" y="614"/>
                  </a:lnTo>
                  <a:lnTo>
                    <a:pt x="445" y="621"/>
                  </a:lnTo>
                  <a:cubicBezTo>
                    <a:pt x="464" y="639"/>
                    <a:pt x="488" y="648"/>
                    <a:pt x="512" y="648"/>
                  </a:cubicBezTo>
                  <a:cubicBezTo>
                    <a:pt x="536" y="648"/>
                    <a:pt x="560" y="639"/>
                    <a:pt x="578" y="621"/>
                  </a:cubicBezTo>
                  <a:lnTo>
                    <a:pt x="604" y="595"/>
                  </a:lnTo>
                  <a:cubicBezTo>
                    <a:pt x="596" y="577"/>
                    <a:pt x="602" y="551"/>
                    <a:pt x="616" y="537"/>
                  </a:cubicBezTo>
                  <a:cubicBezTo>
                    <a:pt x="626" y="527"/>
                    <a:pt x="642" y="521"/>
                    <a:pt x="656" y="521"/>
                  </a:cubicBezTo>
                  <a:cubicBezTo>
                    <a:pt x="662" y="521"/>
                    <a:pt x="669" y="522"/>
                    <a:pt x="674" y="525"/>
                  </a:cubicBezTo>
                  <a:lnTo>
                    <a:pt x="969" y="230"/>
                  </a:lnTo>
                  <a:cubicBezTo>
                    <a:pt x="1006" y="193"/>
                    <a:pt x="1006" y="133"/>
                    <a:pt x="969" y="97"/>
                  </a:cubicBezTo>
                  <a:close/>
                  <a:moveTo>
                    <a:pt x="363" y="354"/>
                  </a:moveTo>
                  <a:lnTo>
                    <a:pt x="392" y="325"/>
                  </a:lnTo>
                  <a:lnTo>
                    <a:pt x="418" y="338"/>
                  </a:lnTo>
                  <a:lnTo>
                    <a:pt x="404" y="312"/>
                  </a:lnTo>
                  <a:lnTo>
                    <a:pt x="433" y="284"/>
                  </a:lnTo>
                  <a:lnTo>
                    <a:pt x="436" y="281"/>
                  </a:lnTo>
                  <a:cubicBezTo>
                    <a:pt x="442" y="264"/>
                    <a:pt x="446" y="248"/>
                    <a:pt x="446" y="233"/>
                  </a:cubicBezTo>
                  <a:cubicBezTo>
                    <a:pt x="446" y="115"/>
                    <a:pt x="333" y="0"/>
                    <a:pt x="215" y="1"/>
                  </a:cubicBezTo>
                  <a:cubicBezTo>
                    <a:pt x="214" y="1"/>
                    <a:pt x="201" y="15"/>
                    <a:pt x="193" y="22"/>
                  </a:cubicBezTo>
                  <a:cubicBezTo>
                    <a:pt x="288" y="117"/>
                    <a:pt x="280" y="102"/>
                    <a:pt x="280" y="160"/>
                  </a:cubicBezTo>
                  <a:cubicBezTo>
                    <a:pt x="280" y="207"/>
                    <a:pt x="205" y="282"/>
                    <a:pt x="159" y="282"/>
                  </a:cubicBezTo>
                  <a:cubicBezTo>
                    <a:pt x="99" y="282"/>
                    <a:pt x="118" y="291"/>
                    <a:pt x="21" y="195"/>
                  </a:cubicBezTo>
                  <a:cubicBezTo>
                    <a:pt x="14" y="202"/>
                    <a:pt x="0" y="215"/>
                    <a:pt x="0" y="216"/>
                  </a:cubicBezTo>
                  <a:cubicBezTo>
                    <a:pt x="2" y="334"/>
                    <a:pt x="113" y="447"/>
                    <a:pt x="232" y="447"/>
                  </a:cubicBezTo>
                  <a:cubicBezTo>
                    <a:pt x="253" y="447"/>
                    <a:pt x="276" y="440"/>
                    <a:pt x="299" y="429"/>
                  </a:cubicBezTo>
                  <a:lnTo>
                    <a:pt x="303" y="433"/>
                  </a:lnTo>
                  <a:cubicBezTo>
                    <a:pt x="310" y="414"/>
                    <a:pt x="322" y="395"/>
                    <a:pt x="337" y="380"/>
                  </a:cubicBezTo>
                  <a:lnTo>
                    <a:pt x="363" y="354"/>
                  </a:lnTo>
                  <a:close/>
                  <a:moveTo>
                    <a:pt x="658" y="579"/>
                  </a:moveTo>
                  <a:lnTo>
                    <a:pt x="672" y="606"/>
                  </a:lnTo>
                  <a:lnTo>
                    <a:pt x="644" y="634"/>
                  </a:lnTo>
                  <a:lnTo>
                    <a:pt x="617" y="660"/>
                  </a:lnTo>
                  <a:cubicBezTo>
                    <a:pt x="602" y="675"/>
                    <a:pt x="584" y="687"/>
                    <a:pt x="564" y="694"/>
                  </a:cubicBezTo>
                  <a:lnTo>
                    <a:pt x="741" y="871"/>
                  </a:lnTo>
                  <a:lnTo>
                    <a:pt x="824" y="983"/>
                  </a:lnTo>
                  <a:lnTo>
                    <a:pt x="869" y="995"/>
                  </a:lnTo>
                  <a:lnTo>
                    <a:pt x="992" y="871"/>
                  </a:lnTo>
                  <a:lnTo>
                    <a:pt x="980" y="825"/>
                  </a:lnTo>
                  <a:lnTo>
                    <a:pt x="869" y="743"/>
                  </a:lnTo>
                  <a:lnTo>
                    <a:pt x="702" y="576"/>
                  </a:lnTo>
                  <a:lnTo>
                    <a:pt x="685" y="592"/>
                  </a:lnTo>
                  <a:lnTo>
                    <a:pt x="658" y="5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3" name="Freeform 14"/>
            <p:cNvSpPr>
              <a:spLocks noEditPoints="1"/>
            </p:cNvSpPr>
            <p:nvPr/>
          </p:nvSpPr>
          <p:spPr bwMode="auto">
            <a:xfrm>
              <a:off x="5311395" y="2357559"/>
              <a:ext cx="377646" cy="515614"/>
            </a:xfrm>
            <a:custGeom>
              <a:avLst/>
              <a:gdLst>
                <a:gd name="T0" fmla="*/ 95 w 723"/>
                <a:gd name="T1" fmla="*/ 160 h 986"/>
                <a:gd name="T2" fmla="*/ 80 w 723"/>
                <a:gd name="T3" fmla="*/ 986 h 986"/>
                <a:gd name="T4" fmla="*/ 723 w 723"/>
                <a:gd name="T5" fmla="*/ 242 h 986"/>
                <a:gd name="T6" fmla="*/ 668 w 723"/>
                <a:gd name="T7" fmla="*/ 260 h 986"/>
                <a:gd name="T8" fmla="*/ 83 w 723"/>
                <a:gd name="T9" fmla="*/ 929 h 986"/>
                <a:gd name="T10" fmla="*/ 313 w 723"/>
                <a:gd name="T11" fmla="*/ 105 h 986"/>
                <a:gd name="T12" fmla="*/ 410 w 723"/>
                <a:gd name="T13" fmla="*/ 105 h 986"/>
                <a:gd name="T14" fmla="*/ 360 w 723"/>
                <a:gd name="T15" fmla="*/ 157 h 986"/>
                <a:gd name="T16" fmla="*/ 253 w 723"/>
                <a:gd name="T17" fmla="*/ 107 h 986"/>
                <a:gd name="T18" fmla="*/ 133 w 723"/>
                <a:gd name="T19" fmla="*/ 250 h 986"/>
                <a:gd name="T20" fmla="*/ 590 w 723"/>
                <a:gd name="T21" fmla="*/ 250 h 986"/>
                <a:gd name="T22" fmla="*/ 470 w 723"/>
                <a:gd name="T23" fmla="*/ 107 h 986"/>
                <a:gd name="T24" fmla="*/ 253 w 723"/>
                <a:gd name="T25" fmla="*/ 107 h 986"/>
                <a:gd name="T26" fmla="*/ 255 w 723"/>
                <a:gd name="T27" fmla="*/ 749 h 986"/>
                <a:gd name="T28" fmla="*/ 175 w 723"/>
                <a:gd name="T29" fmla="*/ 771 h 986"/>
                <a:gd name="T30" fmla="*/ 158 w 723"/>
                <a:gd name="T31" fmla="*/ 789 h 986"/>
                <a:gd name="T32" fmla="*/ 255 w 723"/>
                <a:gd name="T33" fmla="*/ 796 h 986"/>
                <a:gd name="T34" fmla="*/ 153 w 723"/>
                <a:gd name="T35" fmla="*/ 846 h 986"/>
                <a:gd name="T36" fmla="*/ 280 w 723"/>
                <a:gd name="T37" fmla="*/ 784 h 986"/>
                <a:gd name="T38" fmla="*/ 280 w 723"/>
                <a:gd name="T39" fmla="*/ 744 h 986"/>
                <a:gd name="T40" fmla="*/ 128 w 723"/>
                <a:gd name="T41" fmla="*/ 751 h 986"/>
                <a:gd name="T42" fmla="*/ 248 w 723"/>
                <a:gd name="T43" fmla="*/ 879 h 986"/>
                <a:gd name="T44" fmla="*/ 248 w 723"/>
                <a:gd name="T45" fmla="*/ 387 h 986"/>
                <a:gd name="T46" fmla="*/ 175 w 723"/>
                <a:gd name="T47" fmla="*/ 409 h 986"/>
                <a:gd name="T48" fmla="*/ 200 w 723"/>
                <a:gd name="T49" fmla="*/ 474 h 986"/>
                <a:gd name="T50" fmla="*/ 153 w 723"/>
                <a:gd name="T51" fmla="*/ 492 h 986"/>
                <a:gd name="T52" fmla="*/ 248 w 723"/>
                <a:gd name="T53" fmla="*/ 362 h 986"/>
                <a:gd name="T54" fmla="*/ 128 w 723"/>
                <a:gd name="T55" fmla="*/ 489 h 986"/>
                <a:gd name="T56" fmla="*/ 279 w 723"/>
                <a:gd name="T57" fmla="*/ 416 h 986"/>
                <a:gd name="T58" fmla="*/ 278 w 723"/>
                <a:gd name="T59" fmla="*/ 382 h 986"/>
                <a:gd name="T60" fmla="*/ 255 w 723"/>
                <a:gd name="T61" fmla="*/ 582 h 986"/>
                <a:gd name="T62" fmla="*/ 158 w 723"/>
                <a:gd name="T63" fmla="*/ 607 h 986"/>
                <a:gd name="T64" fmla="*/ 255 w 723"/>
                <a:gd name="T65" fmla="*/ 672 h 986"/>
                <a:gd name="T66" fmla="*/ 280 w 723"/>
                <a:gd name="T67" fmla="*/ 563 h 986"/>
                <a:gd name="T68" fmla="*/ 128 w 723"/>
                <a:gd name="T69" fmla="*/ 569 h 986"/>
                <a:gd name="T70" fmla="*/ 255 w 723"/>
                <a:gd name="T71" fmla="*/ 696 h 986"/>
                <a:gd name="T72" fmla="*/ 334 w 723"/>
                <a:gd name="T73" fmla="*/ 538 h 986"/>
                <a:gd name="T74" fmla="*/ 378 w 723"/>
                <a:gd name="T75" fmla="*/ 836 h 986"/>
                <a:gd name="T76" fmla="*/ 580 w 723"/>
                <a:gd name="T77" fmla="*/ 774 h 986"/>
                <a:gd name="T78" fmla="*/ 370 w 723"/>
                <a:gd name="T79" fmla="*/ 829 h 986"/>
                <a:gd name="T80" fmla="*/ 580 w 723"/>
                <a:gd name="T81" fmla="*/ 587 h 986"/>
                <a:gd name="T82" fmla="*/ 370 w 723"/>
                <a:gd name="T83" fmla="*/ 474 h 986"/>
                <a:gd name="T84" fmla="*/ 370 w 723"/>
                <a:gd name="T85" fmla="*/ 40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3" h="986">
                  <a:moveTo>
                    <a:pt x="55" y="260"/>
                  </a:moveTo>
                  <a:cubicBezTo>
                    <a:pt x="55" y="232"/>
                    <a:pt x="68" y="218"/>
                    <a:pt x="95" y="217"/>
                  </a:cubicBezTo>
                  <a:lnTo>
                    <a:pt x="95" y="160"/>
                  </a:lnTo>
                  <a:cubicBezTo>
                    <a:pt x="45" y="161"/>
                    <a:pt x="0" y="193"/>
                    <a:pt x="0" y="242"/>
                  </a:cubicBezTo>
                  <a:lnTo>
                    <a:pt x="0" y="906"/>
                  </a:lnTo>
                  <a:cubicBezTo>
                    <a:pt x="0" y="947"/>
                    <a:pt x="40" y="986"/>
                    <a:pt x="80" y="986"/>
                  </a:cubicBezTo>
                  <a:lnTo>
                    <a:pt x="643" y="986"/>
                  </a:lnTo>
                  <a:cubicBezTo>
                    <a:pt x="683" y="986"/>
                    <a:pt x="723" y="947"/>
                    <a:pt x="723" y="906"/>
                  </a:cubicBezTo>
                  <a:lnTo>
                    <a:pt x="723" y="242"/>
                  </a:lnTo>
                  <a:cubicBezTo>
                    <a:pt x="723" y="193"/>
                    <a:pt x="678" y="161"/>
                    <a:pt x="628" y="160"/>
                  </a:cubicBezTo>
                  <a:lnTo>
                    <a:pt x="628" y="217"/>
                  </a:lnTo>
                  <a:cubicBezTo>
                    <a:pt x="655" y="218"/>
                    <a:pt x="668" y="232"/>
                    <a:pt x="668" y="260"/>
                  </a:cubicBezTo>
                  <a:lnTo>
                    <a:pt x="668" y="889"/>
                  </a:lnTo>
                  <a:cubicBezTo>
                    <a:pt x="668" y="908"/>
                    <a:pt x="659" y="929"/>
                    <a:pt x="640" y="929"/>
                  </a:cubicBezTo>
                  <a:lnTo>
                    <a:pt x="83" y="929"/>
                  </a:lnTo>
                  <a:cubicBezTo>
                    <a:pt x="61" y="929"/>
                    <a:pt x="55" y="906"/>
                    <a:pt x="55" y="884"/>
                  </a:cubicBezTo>
                  <a:lnTo>
                    <a:pt x="55" y="260"/>
                  </a:lnTo>
                  <a:close/>
                  <a:moveTo>
                    <a:pt x="313" y="105"/>
                  </a:moveTo>
                  <a:cubicBezTo>
                    <a:pt x="313" y="82"/>
                    <a:pt x="335" y="60"/>
                    <a:pt x="358" y="60"/>
                  </a:cubicBezTo>
                  <a:lnTo>
                    <a:pt x="365" y="60"/>
                  </a:lnTo>
                  <a:cubicBezTo>
                    <a:pt x="388" y="60"/>
                    <a:pt x="410" y="82"/>
                    <a:pt x="410" y="105"/>
                  </a:cubicBezTo>
                  <a:lnTo>
                    <a:pt x="410" y="110"/>
                  </a:lnTo>
                  <a:cubicBezTo>
                    <a:pt x="410" y="135"/>
                    <a:pt x="388" y="157"/>
                    <a:pt x="363" y="157"/>
                  </a:cubicBezTo>
                  <a:lnTo>
                    <a:pt x="360" y="157"/>
                  </a:lnTo>
                  <a:cubicBezTo>
                    <a:pt x="335" y="157"/>
                    <a:pt x="313" y="135"/>
                    <a:pt x="313" y="110"/>
                  </a:cubicBezTo>
                  <a:lnTo>
                    <a:pt x="313" y="105"/>
                  </a:lnTo>
                  <a:close/>
                  <a:moveTo>
                    <a:pt x="253" y="107"/>
                  </a:moveTo>
                  <a:lnTo>
                    <a:pt x="173" y="107"/>
                  </a:lnTo>
                  <a:cubicBezTo>
                    <a:pt x="145" y="107"/>
                    <a:pt x="133" y="120"/>
                    <a:pt x="133" y="147"/>
                  </a:cubicBezTo>
                  <a:lnTo>
                    <a:pt x="133" y="250"/>
                  </a:lnTo>
                  <a:cubicBezTo>
                    <a:pt x="133" y="267"/>
                    <a:pt x="144" y="285"/>
                    <a:pt x="160" y="285"/>
                  </a:cubicBezTo>
                  <a:lnTo>
                    <a:pt x="563" y="285"/>
                  </a:lnTo>
                  <a:cubicBezTo>
                    <a:pt x="579" y="285"/>
                    <a:pt x="590" y="267"/>
                    <a:pt x="590" y="250"/>
                  </a:cubicBezTo>
                  <a:lnTo>
                    <a:pt x="590" y="147"/>
                  </a:lnTo>
                  <a:cubicBezTo>
                    <a:pt x="590" y="120"/>
                    <a:pt x="578" y="107"/>
                    <a:pt x="550" y="107"/>
                  </a:cubicBezTo>
                  <a:lnTo>
                    <a:pt x="470" y="107"/>
                  </a:lnTo>
                  <a:cubicBezTo>
                    <a:pt x="470" y="52"/>
                    <a:pt x="423" y="0"/>
                    <a:pt x="370" y="0"/>
                  </a:cubicBezTo>
                  <a:lnTo>
                    <a:pt x="353" y="0"/>
                  </a:lnTo>
                  <a:cubicBezTo>
                    <a:pt x="300" y="0"/>
                    <a:pt x="253" y="52"/>
                    <a:pt x="253" y="107"/>
                  </a:cubicBezTo>
                  <a:close/>
                  <a:moveTo>
                    <a:pt x="153" y="756"/>
                  </a:moveTo>
                  <a:cubicBezTo>
                    <a:pt x="153" y="751"/>
                    <a:pt x="154" y="749"/>
                    <a:pt x="160" y="749"/>
                  </a:cubicBezTo>
                  <a:lnTo>
                    <a:pt x="255" y="749"/>
                  </a:lnTo>
                  <a:lnTo>
                    <a:pt x="255" y="756"/>
                  </a:lnTo>
                  <a:cubicBezTo>
                    <a:pt x="255" y="764"/>
                    <a:pt x="216" y="787"/>
                    <a:pt x="208" y="791"/>
                  </a:cubicBezTo>
                  <a:cubicBezTo>
                    <a:pt x="201" y="786"/>
                    <a:pt x="186" y="771"/>
                    <a:pt x="175" y="771"/>
                  </a:cubicBezTo>
                  <a:lnTo>
                    <a:pt x="173" y="771"/>
                  </a:lnTo>
                  <a:cubicBezTo>
                    <a:pt x="167" y="771"/>
                    <a:pt x="158" y="780"/>
                    <a:pt x="158" y="786"/>
                  </a:cubicBezTo>
                  <a:lnTo>
                    <a:pt x="158" y="789"/>
                  </a:lnTo>
                  <a:cubicBezTo>
                    <a:pt x="158" y="795"/>
                    <a:pt x="193" y="834"/>
                    <a:pt x="200" y="834"/>
                  </a:cubicBezTo>
                  <a:lnTo>
                    <a:pt x="203" y="834"/>
                  </a:lnTo>
                  <a:cubicBezTo>
                    <a:pt x="208" y="834"/>
                    <a:pt x="247" y="802"/>
                    <a:pt x="255" y="796"/>
                  </a:cubicBezTo>
                  <a:cubicBezTo>
                    <a:pt x="255" y="810"/>
                    <a:pt x="261" y="854"/>
                    <a:pt x="248" y="854"/>
                  </a:cubicBezTo>
                  <a:lnTo>
                    <a:pt x="160" y="854"/>
                  </a:lnTo>
                  <a:cubicBezTo>
                    <a:pt x="154" y="854"/>
                    <a:pt x="153" y="852"/>
                    <a:pt x="153" y="846"/>
                  </a:cubicBezTo>
                  <a:lnTo>
                    <a:pt x="153" y="756"/>
                  </a:lnTo>
                  <a:close/>
                  <a:moveTo>
                    <a:pt x="248" y="879"/>
                  </a:moveTo>
                  <a:cubicBezTo>
                    <a:pt x="295" y="879"/>
                    <a:pt x="277" y="827"/>
                    <a:pt x="280" y="784"/>
                  </a:cubicBezTo>
                  <a:cubicBezTo>
                    <a:pt x="282" y="762"/>
                    <a:pt x="337" y="742"/>
                    <a:pt x="343" y="721"/>
                  </a:cubicBezTo>
                  <a:lnTo>
                    <a:pt x="335" y="721"/>
                  </a:lnTo>
                  <a:cubicBezTo>
                    <a:pt x="318" y="721"/>
                    <a:pt x="293" y="737"/>
                    <a:pt x="280" y="744"/>
                  </a:cubicBezTo>
                  <a:cubicBezTo>
                    <a:pt x="274" y="735"/>
                    <a:pt x="268" y="724"/>
                    <a:pt x="253" y="724"/>
                  </a:cubicBezTo>
                  <a:lnTo>
                    <a:pt x="155" y="724"/>
                  </a:lnTo>
                  <a:cubicBezTo>
                    <a:pt x="141" y="724"/>
                    <a:pt x="128" y="737"/>
                    <a:pt x="128" y="751"/>
                  </a:cubicBezTo>
                  <a:lnTo>
                    <a:pt x="128" y="851"/>
                  </a:lnTo>
                  <a:cubicBezTo>
                    <a:pt x="128" y="868"/>
                    <a:pt x="143" y="879"/>
                    <a:pt x="160" y="879"/>
                  </a:cubicBezTo>
                  <a:lnTo>
                    <a:pt x="248" y="879"/>
                  </a:lnTo>
                  <a:close/>
                  <a:moveTo>
                    <a:pt x="153" y="394"/>
                  </a:moveTo>
                  <a:cubicBezTo>
                    <a:pt x="153" y="389"/>
                    <a:pt x="154" y="387"/>
                    <a:pt x="160" y="387"/>
                  </a:cubicBezTo>
                  <a:lnTo>
                    <a:pt x="248" y="387"/>
                  </a:lnTo>
                  <a:cubicBezTo>
                    <a:pt x="253" y="387"/>
                    <a:pt x="255" y="389"/>
                    <a:pt x="255" y="394"/>
                  </a:cubicBezTo>
                  <a:cubicBezTo>
                    <a:pt x="255" y="401"/>
                    <a:pt x="213" y="429"/>
                    <a:pt x="208" y="429"/>
                  </a:cubicBezTo>
                  <a:cubicBezTo>
                    <a:pt x="203" y="429"/>
                    <a:pt x="190" y="409"/>
                    <a:pt x="175" y="409"/>
                  </a:cubicBezTo>
                  <a:cubicBezTo>
                    <a:pt x="168" y="409"/>
                    <a:pt x="158" y="417"/>
                    <a:pt x="158" y="424"/>
                  </a:cubicBezTo>
                  <a:lnTo>
                    <a:pt x="158" y="427"/>
                  </a:lnTo>
                  <a:cubicBezTo>
                    <a:pt x="158" y="437"/>
                    <a:pt x="192" y="470"/>
                    <a:pt x="200" y="474"/>
                  </a:cubicBezTo>
                  <a:lnTo>
                    <a:pt x="255" y="434"/>
                  </a:lnTo>
                  <a:lnTo>
                    <a:pt x="255" y="492"/>
                  </a:lnTo>
                  <a:lnTo>
                    <a:pt x="153" y="492"/>
                  </a:lnTo>
                  <a:lnTo>
                    <a:pt x="153" y="394"/>
                  </a:lnTo>
                  <a:close/>
                  <a:moveTo>
                    <a:pt x="278" y="382"/>
                  </a:moveTo>
                  <a:cubicBezTo>
                    <a:pt x="275" y="369"/>
                    <a:pt x="264" y="362"/>
                    <a:pt x="248" y="362"/>
                  </a:cubicBezTo>
                  <a:lnTo>
                    <a:pt x="160" y="362"/>
                  </a:lnTo>
                  <a:cubicBezTo>
                    <a:pt x="143" y="362"/>
                    <a:pt x="128" y="373"/>
                    <a:pt x="128" y="390"/>
                  </a:cubicBezTo>
                  <a:lnTo>
                    <a:pt x="128" y="489"/>
                  </a:lnTo>
                  <a:cubicBezTo>
                    <a:pt x="128" y="504"/>
                    <a:pt x="141" y="517"/>
                    <a:pt x="155" y="517"/>
                  </a:cubicBezTo>
                  <a:lnTo>
                    <a:pt x="253" y="517"/>
                  </a:lnTo>
                  <a:cubicBezTo>
                    <a:pt x="292" y="517"/>
                    <a:pt x="280" y="455"/>
                    <a:pt x="279" y="416"/>
                  </a:cubicBezTo>
                  <a:lnTo>
                    <a:pt x="343" y="362"/>
                  </a:lnTo>
                  <a:cubicBezTo>
                    <a:pt x="343" y="362"/>
                    <a:pt x="338" y="360"/>
                    <a:pt x="338" y="360"/>
                  </a:cubicBezTo>
                  <a:cubicBezTo>
                    <a:pt x="313" y="360"/>
                    <a:pt x="293" y="381"/>
                    <a:pt x="278" y="382"/>
                  </a:cubicBezTo>
                  <a:close/>
                  <a:moveTo>
                    <a:pt x="153" y="569"/>
                  </a:moveTo>
                  <a:lnTo>
                    <a:pt x="255" y="569"/>
                  </a:lnTo>
                  <a:lnTo>
                    <a:pt x="255" y="582"/>
                  </a:lnTo>
                  <a:lnTo>
                    <a:pt x="208" y="612"/>
                  </a:lnTo>
                  <a:lnTo>
                    <a:pt x="176" y="588"/>
                  </a:lnTo>
                  <a:cubicBezTo>
                    <a:pt x="168" y="593"/>
                    <a:pt x="158" y="595"/>
                    <a:pt x="158" y="607"/>
                  </a:cubicBezTo>
                  <a:cubicBezTo>
                    <a:pt x="158" y="614"/>
                    <a:pt x="193" y="654"/>
                    <a:pt x="200" y="654"/>
                  </a:cubicBezTo>
                  <a:cubicBezTo>
                    <a:pt x="212" y="654"/>
                    <a:pt x="242" y="620"/>
                    <a:pt x="255" y="617"/>
                  </a:cubicBezTo>
                  <a:lnTo>
                    <a:pt x="255" y="672"/>
                  </a:lnTo>
                  <a:lnTo>
                    <a:pt x="153" y="672"/>
                  </a:lnTo>
                  <a:lnTo>
                    <a:pt x="153" y="569"/>
                  </a:lnTo>
                  <a:close/>
                  <a:moveTo>
                    <a:pt x="280" y="563"/>
                  </a:moveTo>
                  <a:cubicBezTo>
                    <a:pt x="275" y="555"/>
                    <a:pt x="269" y="544"/>
                    <a:pt x="255" y="544"/>
                  </a:cubicBezTo>
                  <a:lnTo>
                    <a:pt x="153" y="544"/>
                  </a:lnTo>
                  <a:cubicBezTo>
                    <a:pt x="140" y="544"/>
                    <a:pt x="128" y="557"/>
                    <a:pt x="128" y="569"/>
                  </a:cubicBezTo>
                  <a:lnTo>
                    <a:pt x="128" y="672"/>
                  </a:lnTo>
                  <a:cubicBezTo>
                    <a:pt x="128" y="684"/>
                    <a:pt x="140" y="696"/>
                    <a:pt x="153" y="696"/>
                  </a:cubicBezTo>
                  <a:lnTo>
                    <a:pt x="255" y="696"/>
                  </a:lnTo>
                  <a:cubicBezTo>
                    <a:pt x="291" y="696"/>
                    <a:pt x="280" y="632"/>
                    <a:pt x="279" y="596"/>
                  </a:cubicBezTo>
                  <a:lnTo>
                    <a:pt x="343" y="542"/>
                  </a:lnTo>
                  <a:lnTo>
                    <a:pt x="334" y="538"/>
                  </a:lnTo>
                  <a:lnTo>
                    <a:pt x="280" y="563"/>
                  </a:lnTo>
                  <a:close/>
                  <a:moveTo>
                    <a:pt x="370" y="829"/>
                  </a:moveTo>
                  <a:cubicBezTo>
                    <a:pt x="370" y="834"/>
                    <a:pt x="372" y="836"/>
                    <a:pt x="378" y="836"/>
                  </a:cubicBezTo>
                  <a:lnTo>
                    <a:pt x="573" y="836"/>
                  </a:lnTo>
                  <a:cubicBezTo>
                    <a:pt x="579" y="836"/>
                    <a:pt x="580" y="834"/>
                    <a:pt x="580" y="829"/>
                  </a:cubicBezTo>
                  <a:lnTo>
                    <a:pt x="580" y="774"/>
                  </a:lnTo>
                  <a:cubicBezTo>
                    <a:pt x="580" y="768"/>
                    <a:pt x="579" y="766"/>
                    <a:pt x="573" y="766"/>
                  </a:cubicBezTo>
                  <a:lnTo>
                    <a:pt x="370" y="766"/>
                  </a:lnTo>
                  <a:lnTo>
                    <a:pt x="370" y="829"/>
                  </a:lnTo>
                  <a:close/>
                  <a:moveTo>
                    <a:pt x="370" y="654"/>
                  </a:moveTo>
                  <a:lnTo>
                    <a:pt x="580" y="654"/>
                  </a:lnTo>
                  <a:lnTo>
                    <a:pt x="580" y="587"/>
                  </a:lnTo>
                  <a:lnTo>
                    <a:pt x="370" y="587"/>
                  </a:lnTo>
                  <a:lnTo>
                    <a:pt x="370" y="654"/>
                  </a:lnTo>
                  <a:close/>
                  <a:moveTo>
                    <a:pt x="370" y="474"/>
                  </a:moveTo>
                  <a:lnTo>
                    <a:pt x="523" y="474"/>
                  </a:lnTo>
                  <a:lnTo>
                    <a:pt x="523" y="407"/>
                  </a:lnTo>
                  <a:lnTo>
                    <a:pt x="370" y="407"/>
                  </a:lnTo>
                  <a:lnTo>
                    <a:pt x="370" y="47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4" name="Freeform 15"/>
            <p:cNvSpPr>
              <a:spLocks noEditPoints="1"/>
            </p:cNvSpPr>
            <p:nvPr/>
          </p:nvSpPr>
          <p:spPr bwMode="auto">
            <a:xfrm>
              <a:off x="6411612" y="2414849"/>
              <a:ext cx="599870" cy="514251"/>
            </a:xfrm>
            <a:custGeom>
              <a:avLst/>
              <a:gdLst>
                <a:gd name="T0" fmla="*/ 737 w 1149"/>
                <a:gd name="T1" fmla="*/ 427 h 983"/>
                <a:gd name="T2" fmla="*/ 640 w 1149"/>
                <a:gd name="T3" fmla="*/ 427 h 983"/>
                <a:gd name="T4" fmla="*/ 616 w 1149"/>
                <a:gd name="T5" fmla="*/ 502 h 983"/>
                <a:gd name="T6" fmla="*/ 640 w 1149"/>
                <a:gd name="T7" fmla="*/ 810 h 983"/>
                <a:gd name="T8" fmla="*/ 575 w 1149"/>
                <a:gd name="T9" fmla="*/ 921 h 983"/>
                <a:gd name="T10" fmla="*/ 514 w 1149"/>
                <a:gd name="T11" fmla="*/ 810 h 983"/>
                <a:gd name="T12" fmla="*/ 549 w 1149"/>
                <a:gd name="T13" fmla="*/ 503 h 983"/>
                <a:gd name="T14" fmla="*/ 524 w 1149"/>
                <a:gd name="T15" fmla="*/ 427 h 983"/>
                <a:gd name="T16" fmla="*/ 417 w 1149"/>
                <a:gd name="T17" fmla="*/ 427 h 983"/>
                <a:gd name="T18" fmla="*/ 417 w 1149"/>
                <a:gd name="T19" fmla="*/ 427 h 983"/>
                <a:gd name="T20" fmla="*/ 241 w 1149"/>
                <a:gd name="T21" fmla="*/ 612 h 983"/>
                <a:gd name="T22" fmla="*/ 266 w 1149"/>
                <a:gd name="T23" fmla="*/ 801 h 983"/>
                <a:gd name="T24" fmla="*/ 443 w 1149"/>
                <a:gd name="T25" fmla="*/ 983 h 983"/>
                <a:gd name="T26" fmla="*/ 711 w 1149"/>
                <a:gd name="T27" fmla="*/ 983 h 983"/>
                <a:gd name="T28" fmla="*/ 888 w 1149"/>
                <a:gd name="T29" fmla="*/ 799 h 983"/>
                <a:gd name="T30" fmla="*/ 913 w 1149"/>
                <a:gd name="T31" fmla="*/ 609 h 983"/>
                <a:gd name="T32" fmla="*/ 737 w 1149"/>
                <a:gd name="T33" fmla="*/ 427 h 983"/>
                <a:gd name="T34" fmla="*/ 218 w 1149"/>
                <a:gd name="T35" fmla="*/ 308 h 983"/>
                <a:gd name="T36" fmla="*/ 330 w 1149"/>
                <a:gd name="T37" fmla="*/ 196 h 983"/>
                <a:gd name="T38" fmla="*/ 218 w 1149"/>
                <a:gd name="T39" fmla="*/ 83 h 983"/>
                <a:gd name="T40" fmla="*/ 105 w 1149"/>
                <a:gd name="T41" fmla="*/ 196 h 983"/>
                <a:gd name="T42" fmla="*/ 218 w 1149"/>
                <a:gd name="T43" fmla="*/ 308 h 983"/>
                <a:gd name="T44" fmla="*/ 318 w 1149"/>
                <a:gd name="T45" fmla="*/ 344 h 983"/>
                <a:gd name="T46" fmla="*/ 118 w 1149"/>
                <a:gd name="T47" fmla="*/ 344 h 983"/>
                <a:gd name="T48" fmla="*/ 118 w 1149"/>
                <a:gd name="T49" fmla="*/ 343 h 983"/>
                <a:gd name="T50" fmla="*/ 7 w 1149"/>
                <a:gd name="T51" fmla="*/ 458 h 983"/>
                <a:gd name="T52" fmla="*/ 23 w 1149"/>
                <a:gd name="T53" fmla="*/ 577 h 983"/>
                <a:gd name="T54" fmla="*/ 134 w 1149"/>
                <a:gd name="T55" fmla="*/ 689 h 983"/>
                <a:gd name="T56" fmla="*/ 191 w 1149"/>
                <a:gd name="T57" fmla="*/ 689 h 983"/>
                <a:gd name="T58" fmla="*/ 180 w 1149"/>
                <a:gd name="T59" fmla="*/ 606 h 983"/>
                <a:gd name="T60" fmla="*/ 180 w 1149"/>
                <a:gd name="T61" fmla="*/ 606 h 983"/>
                <a:gd name="T62" fmla="*/ 180 w 1149"/>
                <a:gd name="T63" fmla="*/ 606 h 983"/>
                <a:gd name="T64" fmla="*/ 231 w 1149"/>
                <a:gd name="T65" fmla="*/ 449 h 983"/>
                <a:gd name="T66" fmla="*/ 308 w 1149"/>
                <a:gd name="T67" fmla="*/ 393 h 983"/>
                <a:gd name="T68" fmla="*/ 387 w 1149"/>
                <a:gd name="T69" fmla="*/ 367 h 983"/>
                <a:gd name="T70" fmla="*/ 318 w 1149"/>
                <a:gd name="T71" fmla="*/ 344 h 983"/>
                <a:gd name="T72" fmla="*/ 931 w 1149"/>
                <a:gd name="T73" fmla="*/ 308 h 983"/>
                <a:gd name="T74" fmla="*/ 1043 w 1149"/>
                <a:gd name="T75" fmla="*/ 196 h 983"/>
                <a:gd name="T76" fmla="*/ 931 w 1149"/>
                <a:gd name="T77" fmla="*/ 83 h 983"/>
                <a:gd name="T78" fmla="*/ 819 w 1149"/>
                <a:gd name="T79" fmla="*/ 196 h 983"/>
                <a:gd name="T80" fmla="*/ 931 w 1149"/>
                <a:gd name="T81" fmla="*/ 308 h 983"/>
                <a:gd name="T82" fmla="*/ 1031 w 1149"/>
                <a:gd name="T83" fmla="*/ 344 h 983"/>
                <a:gd name="T84" fmla="*/ 831 w 1149"/>
                <a:gd name="T85" fmla="*/ 344 h 983"/>
                <a:gd name="T86" fmla="*/ 831 w 1149"/>
                <a:gd name="T87" fmla="*/ 343 h 983"/>
                <a:gd name="T88" fmla="*/ 763 w 1149"/>
                <a:gd name="T89" fmla="*/ 366 h 983"/>
                <a:gd name="T90" fmla="*/ 847 w 1149"/>
                <a:gd name="T91" fmla="*/ 393 h 983"/>
                <a:gd name="T92" fmla="*/ 925 w 1149"/>
                <a:gd name="T93" fmla="*/ 450 h 983"/>
                <a:gd name="T94" fmla="*/ 974 w 1149"/>
                <a:gd name="T95" fmla="*/ 603 h 983"/>
                <a:gd name="T96" fmla="*/ 974 w 1149"/>
                <a:gd name="T97" fmla="*/ 603 h 983"/>
                <a:gd name="T98" fmla="*/ 974 w 1149"/>
                <a:gd name="T99" fmla="*/ 603 h 983"/>
                <a:gd name="T100" fmla="*/ 962 w 1149"/>
                <a:gd name="T101" fmla="*/ 689 h 983"/>
                <a:gd name="T102" fmla="*/ 1015 w 1149"/>
                <a:gd name="T103" fmla="*/ 689 h 983"/>
                <a:gd name="T104" fmla="*/ 1126 w 1149"/>
                <a:gd name="T105" fmla="*/ 575 h 983"/>
                <a:gd name="T106" fmla="*/ 1142 w 1149"/>
                <a:gd name="T107" fmla="*/ 456 h 983"/>
                <a:gd name="T108" fmla="*/ 1031 w 1149"/>
                <a:gd name="T109" fmla="*/ 344 h 983"/>
                <a:gd name="T110" fmla="*/ 756 w 1149"/>
                <a:gd name="T111" fmla="*/ 184 h 983"/>
                <a:gd name="T112" fmla="*/ 577 w 1149"/>
                <a:gd name="T113" fmla="*/ 369 h 983"/>
                <a:gd name="T114" fmla="*/ 398 w 1149"/>
                <a:gd name="T115" fmla="*/ 184 h 983"/>
                <a:gd name="T116" fmla="*/ 577 w 1149"/>
                <a:gd name="T117" fmla="*/ 0 h 983"/>
                <a:gd name="T118" fmla="*/ 756 w 1149"/>
                <a:gd name="T119" fmla="*/ 184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9" h="983">
                  <a:moveTo>
                    <a:pt x="737" y="427"/>
                  </a:moveTo>
                  <a:lnTo>
                    <a:pt x="640" y="427"/>
                  </a:lnTo>
                  <a:cubicBezTo>
                    <a:pt x="641" y="437"/>
                    <a:pt x="642" y="483"/>
                    <a:pt x="616" y="502"/>
                  </a:cubicBezTo>
                  <a:cubicBezTo>
                    <a:pt x="616" y="502"/>
                    <a:pt x="658" y="735"/>
                    <a:pt x="640" y="810"/>
                  </a:cubicBezTo>
                  <a:cubicBezTo>
                    <a:pt x="633" y="842"/>
                    <a:pt x="606" y="921"/>
                    <a:pt x="575" y="921"/>
                  </a:cubicBezTo>
                  <a:cubicBezTo>
                    <a:pt x="544" y="920"/>
                    <a:pt x="520" y="841"/>
                    <a:pt x="514" y="810"/>
                  </a:cubicBezTo>
                  <a:cubicBezTo>
                    <a:pt x="499" y="735"/>
                    <a:pt x="549" y="503"/>
                    <a:pt x="549" y="503"/>
                  </a:cubicBezTo>
                  <a:cubicBezTo>
                    <a:pt x="541" y="500"/>
                    <a:pt x="527" y="486"/>
                    <a:pt x="524" y="427"/>
                  </a:cubicBezTo>
                  <a:lnTo>
                    <a:pt x="417" y="427"/>
                  </a:lnTo>
                  <a:lnTo>
                    <a:pt x="417" y="427"/>
                  </a:lnTo>
                  <a:cubicBezTo>
                    <a:pt x="320" y="427"/>
                    <a:pt x="229" y="510"/>
                    <a:pt x="241" y="612"/>
                  </a:cubicBezTo>
                  <a:lnTo>
                    <a:pt x="266" y="801"/>
                  </a:lnTo>
                  <a:cubicBezTo>
                    <a:pt x="286" y="902"/>
                    <a:pt x="345" y="983"/>
                    <a:pt x="443" y="983"/>
                  </a:cubicBezTo>
                  <a:lnTo>
                    <a:pt x="711" y="983"/>
                  </a:lnTo>
                  <a:cubicBezTo>
                    <a:pt x="809" y="983"/>
                    <a:pt x="868" y="899"/>
                    <a:pt x="888" y="799"/>
                  </a:cubicBezTo>
                  <a:lnTo>
                    <a:pt x="913" y="609"/>
                  </a:lnTo>
                  <a:cubicBezTo>
                    <a:pt x="925" y="510"/>
                    <a:pt x="834" y="427"/>
                    <a:pt x="737" y="427"/>
                  </a:cubicBezTo>
                  <a:close/>
                  <a:moveTo>
                    <a:pt x="218" y="308"/>
                  </a:moveTo>
                  <a:cubicBezTo>
                    <a:pt x="280" y="308"/>
                    <a:pt x="330" y="258"/>
                    <a:pt x="330" y="196"/>
                  </a:cubicBezTo>
                  <a:cubicBezTo>
                    <a:pt x="330" y="134"/>
                    <a:pt x="280" y="83"/>
                    <a:pt x="218" y="83"/>
                  </a:cubicBezTo>
                  <a:cubicBezTo>
                    <a:pt x="156" y="83"/>
                    <a:pt x="105" y="134"/>
                    <a:pt x="105" y="196"/>
                  </a:cubicBezTo>
                  <a:cubicBezTo>
                    <a:pt x="105" y="258"/>
                    <a:pt x="156" y="308"/>
                    <a:pt x="218" y="308"/>
                  </a:cubicBezTo>
                  <a:close/>
                  <a:moveTo>
                    <a:pt x="318" y="344"/>
                  </a:moveTo>
                  <a:lnTo>
                    <a:pt x="118" y="344"/>
                  </a:lnTo>
                  <a:lnTo>
                    <a:pt x="118" y="343"/>
                  </a:lnTo>
                  <a:cubicBezTo>
                    <a:pt x="57" y="343"/>
                    <a:pt x="0" y="395"/>
                    <a:pt x="7" y="458"/>
                  </a:cubicBezTo>
                  <a:lnTo>
                    <a:pt x="23" y="577"/>
                  </a:lnTo>
                  <a:cubicBezTo>
                    <a:pt x="35" y="639"/>
                    <a:pt x="73" y="689"/>
                    <a:pt x="134" y="689"/>
                  </a:cubicBezTo>
                  <a:lnTo>
                    <a:pt x="191" y="689"/>
                  </a:lnTo>
                  <a:lnTo>
                    <a:pt x="180" y="606"/>
                  </a:lnTo>
                  <a:lnTo>
                    <a:pt x="180" y="606"/>
                  </a:lnTo>
                  <a:lnTo>
                    <a:pt x="180" y="606"/>
                  </a:lnTo>
                  <a:cubicBezTo>
                    <a:pt x="173" y="549"/>
                    <a:pt x="191" y="493"/>
                    <a:pt x="231" y="449"/>
                  </a:cubicBezTo>
                  <a:cubicBezTo>
                    <a:pt x="252" y="425"/>
                    <a:pt x="279" y="406"/>
                    <a:pt x="308" y="393"/>
                  </a:cubicBezTo>
                  <a:cubicBezTo>
                    <a:pt x="333" y="379"/>
                    <a:pt x="359" y="371"/>
                    <a:pt x="387" y="367"/>
                  </a:cubicBezTo>
                  <a:cubicBezTo>
                    <a:pt x="367" y="352"/>
                    <a:pt x="343" y="344"/>
                    <a:pt x="318" y="344"/>
                  </a:cubicBezTo>
                  <a:close/>
                  <a:moveTo>
                    <a:pt x="931" y="308"/>
                  </a:moveTo>
                  <a:cubicBezTo>
                    <a:pt x="993" y="308"/>
                    <a:pt x="1043" y="258"/>
                    <a:pt x="1043" y="196"/>
                  </a:cubicBezTo>
                  <a:cubicBezTo>
                    <a:pt x="1043" y="134"/>
                    <a:pt x="993" y="83"/>
                    <a:pt x="931" y="83"/>
                  </a:cubicBezTo>
                  <a:cubicBezTo>
                    <a:pt x="869" y="83"/>
                    <a:pt x="819" y="134"/>
                    <a:pt x="819" y="196"/>
                  </a:cubicBezTo>
                  <a:cubicBezTo>
                    <a:pt x="819" y="258"/>
                    <a:pt x="869" y="308"/>
                    <a:pt x="931" y="308"/>
                  </a:cubicBezTo>
                  <a:close/>
                  <a:moveTo>
                    <a:pt x="1031" y="344"/>
                  </a:moveTo>
                  <a:lnTo>
                    <a:pt x="831" y="344"/>
                  </a:lnTo>
                  <a:lnTo>
                    <a:pt x="831" y="343"/>
                  </a:lnTo>
                  <a:cubicBezTo>
                    <a:pt x="806" y="343"/>
                    <a:pt x="782" y="352"/>
                    <a:pt x="763" y="366"/>
                  </a:cubicBezTo>
                  <a:cubicBezTo>
                    <a:pt x="792" y="370"/>
                    <a:pt x="821" y="379"/>
                    <a:pt x="847" y="393"/>
                  </a:cubicBezTo>
                  <a:cubicBezTo>
                    <a:pt x="877" y="406"/>
                    <a:pt x="903" y="426"/>
                    <a:pt x="925" y="450"/>
                  </a:cubicBezTo>
                  <a:cubicBezTo>
                    <a:pt x="963" y="494"/>
                    <a:pt x="981" y="548"/>
                    <a:pt x="974" y="603"/>
                  </a:cubicBezTo>
                  <a:lnTo>
                    <a:pt x="974" y="603"/>
                  </a:lnTo>
                  <a:lnTo>
                    <a:pt x="974" y="603"/>
                  </a:lnTo>
                  <a:lnTo>
                    <a:pt x="962" y="689"/>
                  </a:lnTo>
                  <a:lnTo>
                    <a:pt x="1015" y="689"/>
                  </a:lnTo>
                  <a:cubicBezTo>
                    <a:pt x="1076" y="689"/>
                    <a:pt x="1114" y="637"/>
                    <a:pt x="1126" y="575"/>
                  </a:cubicBezTo>
                  <a:lnTo>
                    <a:pt x="1142" y="456"/>
                  </a:lnTo>
                  <a:cubicBezTo>
                    <a:pt x="1149" y="395"/>
                    <a:pt x="1092" y="344"/>
                    <a:pt x="1031" y="344"/>
                  </a:cubicBezTo>
                  <a:close/>
                  <a:moveTo>
                    <a:pt x="756" y="184"/>
                  </a:moveTo>
                  <a:cubicBezTo>
                    <a:pt x="756" y="286"/>
                    <a:pt x="676" y="369"/>
                    <a:pt x="577" y="369"/>
                  </a:cubicBezTo>
                  <a:cubicBezTo>
                    <a:pt x="478" y="369"/>
                    <a:pt x="398" y="286"/>
                    <a:pt x="398" y="184"/>
                  </a:cubicBezTo>
                  <a:cubicBezTo>
                    <a:pt x="398" y="82"/>
                    <a:pt x="478" y="0"/>
                    <a:pt x="577" y="0"/>
                  </a:cubicBezTo>
                  <a:cubicBezTo>
                    <a:pt x="676" y="0"/>
                    <a:pt x="756" y="82"/>
                    <a:pt x="756" y="1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Freeform 17"/>
            <p:cNvSpPr>
              <a:spLocks noEditPoints="1"/>
            </p:cNvSpPr>
            <p:nvPr/>
          </p:nvSpPr>
          <p:spPr bwMode="auto">
            <a:xfrm>
              <a:off x="7043691" y="3474722"/>
              <a:ext cx="526251" cy="527891"/>
            </a:xfrm>
            <a:custGeom>
              <a:avLst/>
              <a:gdLst>
                <a:gd name="T0" fmla="*/ 504 w 1008"/>
                <a:gd name="T1" fmla="*/ 1009 h 1009"/>
                <a:gd name="T2" fmla="*/ 0 w 1008"/>
                <a:gd name="T3" fmla="*/ 504 h 1009"/>
                <a:gd name="T4" fmla="*/ 504 w 1008"/>
                <a:gd name="T5" fmla="*/ 0 h 1009"/>
                <a:gd name="T6" fmla="*/ 1008 w 1008"/>
                <a:gd name="T7" fmla="*/ 504 h 1009"/>
                <a:gd name="T8" fmla="*/ 504 w 1008"/>
                <a:gd name="T9" fmla="*/ 1009 h 1009"/>
                <a:gd name="T10" fmla="*/ 725 w 1008"/>
                <a:gd name="T11" fmla="*/ 769 h 1009"/>
                <a:gd name="T12" fmla="*/ 725 w 1008"/>
                <a:gd name="T13" fmla="*/ 769 h 1009"/>
                <a:gd name="T14" fmla="*/ 538 w 1008"/>
                <a:gd name="T15" fmla="*/ 586 h 1009"/>
                <a:gd name="T16" fmla="*/ 504 w 1008"/>
                <a:gd name="T17" fmla="*/ 592 h 1009"/>
                <a:gd name="T18" fmla="*/ 416 w 1008"/>
                <a:gd name="T19" fmla="*/ 504 h 1009"/>
                <a:gd name="T20" fmla="*/ 456 w 1008"/>
                <a:gd name="T21" fmla="*/ 431 h 1009"/>
                <a:gd name="T22" fmla="*/ 456 w 1008"/>
                <a:gd name="T23" fmla="*/ 179 h 1009"/>
                <a:gd name="T24" fmla="*/ 553 w 1008"/>
                <a:gd name="T25" fmla="*/ 179 h 1009"/>
                <a:gd name="T26" fmla="*/ 553 w 1008"/>
                <a:gd name="T27" fmla="*/ 431 h 1009"/>
                <a:gd name="T28" fmla="*/ 592 w 1008"/>
                <a:gd name="T29" fmla="*/ 504 h 1009"/>
                <a:gd name="T30" fmla="*/ 586 w 1008"/>
                <a:gd name="T31" fmla="*/ 536 h 1009"/>
                <a:gd name="T32" fmla="*/ 774 w 1008"/>
                <a:gd name="T33" fmla="*/ 719 h 1009"/>
                <a:gd name="T34" fmla="*/ 725 w 1008"/>
                <a:gd name="T35" fmla="*/ 769 h 1009"/>
                <a:gd name="T36" fmla="*/ 168 w 1008"/>
                <a:gd name="T37" fmla="*/ 471 h 1009"/>
                <a:gd name="T38" fmla="*/ 168 w 1008"/>
                <a:gd name="T39" fmla="*/ 471 h 1009"/>
                <a:gd name="T40" fmla="*/ 234 w 1008"/>
                <a:gd name="T41" fmla="*/ 471 h 1009"/>
                <a:gd name="T42" fmla="*/ 234 w 1008"/>
                <a:gd name="T43" fmla="*/ 538 h 1009"/>
                <a:gd name="T44" fmla="*/ 168 w 1008"/>
                <a:gd name="T45" fmla="*/ 538 h 1009"/>
                <a:gd name="T46" fmla="*/ 168 w 1008"/>
                <a:gd name="T47" fmla="*/ 471 h 1009"/>
                <a:gd name="T48" fmla="*/ 774 w 1008"/>
                <a:gd name="T49" fmla="*/ 471 h 1009"/>
                <a:gd name="T50" fmla="*/ 774 w 1008"/>
                <a:gd name="T51" fmla="*/ 471 h 1009"/>
                <a:gd name="T52" fmla="*/ 840 w 1008"/>
                <a:gd name="T53" fmla="*/ 471 h 1009"/>
                <a:gd name="T54" fmla="*/ 840 w 1008"/>
                <a:gd name="T55" fmla="*/ 538 h 1009"/>
                <a:gd name="T56" fmla="*/ 774 w 1008"/>
                <a:gd name="T57" fmla="*/ 538 h 1009"/>
                <a:gd name="T58" fmla="*/ 774 w 1008"/>
                <a:gd name="T59" fmla="*/ 471 h 1009"/>
                <a:gd name="T60" fmla="*/ 470 w 1008"/>
                <a:gd name="T61" fmla="*/ 840 h 1009"/>
                <a:gd name="T62" fmla="*/ 470 w 1008"/>
                <a:gd name="T63" fmla="*/ 840 h 1009"/>
                <a:gd name="T64" fmla="*/ 470 w 1008"/>
                <a:gd name="T65" fmla="*/ 775 h 1009"/>
                <a:gd name="T66" fmla="*/ 538 w 1008"/>
                <a:gd name="T67" fmla="*/ 775 h 1009"/>
                <a:gd name="T68" fmla="*/ 538 w 1008"/>
                <a:gd name="T69" fmla="*/ 840 h 1009"/>
                <a:gd name="T70" fmla="*/ 470 w 1008"/>
                <a:gd name="T71" fmla="*/ 840 h 1009"/>
                <a:gd name="T72" fmla="*/ 504 w 1008"/>
                <a:gd name="T73" fmla="*/ 912 h 1009"/>
                <a:gd name="T74" fmla="*/ 504 w 1008"/>
                <a:gd name="T75" fmla="*/ 912 h 1009"/>
                <a:gd name="T76" fmla="*/ 912 w 1008"/>
                <a:gd name="T77" fmla="*/ 504 h 1009"/>
                <a:gd name="T78" fmla="*/ 504 w 1008"/>
                <a:gd name="T79" fmla="*/ 97 h 1009"/>
                <a:gd name="T80" fmla="*/ 96 w 1008"/>
                <a:gd name="T81" fmla="*/ 504 h 1009"/>
                <a:gd name="T82" fmla="*/ 504 w 1008"/>
                <a:gd name="T83" fmla="*/ 912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8" h="1009">
                  <a:moveTo>
                    <a:pt x="504" y="1009"/>
                  </a:moveTo>
                  <a:cubicBezTo>
                    <a:pt x="226" y="1009"/>
                    <a:pt x="0" y="783"/>
                    <a:pt x="0" y="504"/>
                  </a:cubicBezTo>
                  <a:cubicBezTo>
                    <a:pt x="0" y="226"/>
                    <a:pt x="226" y="0"/>
                    <a:pt x="504" y="0"/>
                  </a:cubicBezTo>
                  <a:cubicBezTo>
                    <a:pt x="782" y="0"/>
                    <a:pt x="1008" y="226"/>
                    <a:pt x="1008" y="504"/>
                  </a:cubicBezTo>
                  <a:cubicBezTo>
                    <a:pt x="1008" y="783"/>
                    <a:pt x="782" y="1009"/>
                    <a:pt x="504" y="1009"/>
                  </a:cubicBezTo>
                  <a:close/>
                  <a:moveTo>
                    <a:pt x="725" y="769"/>
                  </a:moveTo>
                  <a:lnTo>
                    <a:pt x="725" y="769"/>
                  </a:lnTo>
                  <a:lnTo>
                    <a:pt x="538" y="586"/>
                  </a:lnTo>
                  <a:cubicBezTo>
                    <a:pt x="528" y="590"/>
                    <a:pt x="516" y="592"/>
                    <a:pt x="504" y="592"/>
                  </a:cubicBezTo>
                  <a:cubicBezTo>
                    <a:pt x="455" y="592"/>
                    <a:pt x="416" y="553"/>
                    <a:pt x="416" y="504"/>
                  </a:cubicBezTo>
                  <a:cubicBezTo>
                    <a:pt x="416" y="474"/>
                    <a:pt x="432" y="447"/>
                    <a:pt x="456" y="431"/>
                  </a:cubicBezTo>
                  <a:lnTo>
                    <a:pt x="456" y="179"/>
                  </a:lnTo>
                  <a:cubicBezTo>
                    <a:pt x="456" y="115"/>
                    <a:pt x="553" y="115"/>
                    <a:pt x="553" y="179"/>
                  </a:cubicBezTo>
                  <a:lnTo>
                    <a:pt x="553" y="431"/>
                  </a:lnTo>
                  <a:cubicBezTo>
                    <a:pt x="576" y="447"/>
                    <a:pt x="592" y="474"/>
                    <a:pt x="592" y="504"/>
                  </a:cubicBezTo>
                  <a:cubicBezTo>
                    <a:pt x="592" y="516"/>
                    <a:pt x="590" y="526"/>
                    <a:pt x="586" y="536"/>
                  </a:cubicBezTo>
                  <a:lnTo>
                    <a:pt x="774" y="719"/>
                  </a:lnTo>
                  <a:cubicBezTo>
                    <a:pt x="806" y="751"/>
                    <a:pt x="758" y="801"/>
                    <a:pt x="725" y="769"/>
                  </a:cubicBezTo>
                  <a:close/>
                  <a:moveTo>
                    <a:pt x="168" y="471"/>
                  </a:moveTo>
                  <a:lnTo>
                    <a:pt x="168" y="471"/>
                  </a:lnTo>
                  <a:lnTo>
                    <a:pt x="234" y="471"/>
                  </a:lnTo>
                  <a:cubicBezTo>
                    <a:pt x="278" y="471"/>
                    <a:pt x="278" y="538"/>
                    <a:pt x="234" y="538"/>
                  </a:cubicBezTo>
                  <a:lnTo>
                    <a:pt x="168" y="538"/>
                  </a:lnTo>
                  <a:cubicBezTo>
                    <a:pt x="123" y="538"/>
                    <a:pt x="123" y="471"/>
                    <a:pt x="168" y="471"/>
                  </a:cubicBezTo>
                  <a:close/>
                  <a:moveTo>
                    <a:pt x="774" y="471"/>
                  </a:moveTo>
                  <a:lnTo>
                    <a:pt x="774" y="471"/>
                  </a:lnTo>
                  <a:lnTo>
                    <a:pt x="840" y="471"/>
                  </a:lnTo>
                  <a:cubicBezTo>
                    <a:pt x="885" y="471"/>
                    <a:pt x="885" y="538"/>
                    <a:pt x="840" y="538"/>
                  </a:cubicBezTo>
                  <a:lnTo>
                    <a:pt x="774" y="538"/>
                  </a:lnTo>
                  <a:cubicBezTo>
                    <a:pt x="730" y="538"/>
                    <a:pt x="730" y="471"/>
                    <a:pt x="774" y="471"/>
                  </a:cubicBezTo>
                  <a:close/>
                  <a:moveTo>
                    <a:pt x="470" y="840"/>
                  </a:moveTo>
                  <a:lnTo>
                    <a:pt x="470" y="840"/>
                  </a:lnTo>
                  <a:lnTo>
                    <a:pt x="470" y="775"/>
                  </a:lnTo>
                  <a:cubicBezTo>
                    <a:pt x="470" y="730"/>
                    <a:pt x="538" y="730"/>
                    <a:pt x="538" y="775"/>
                  </a:cubicBezTo>
                  <a:lnTo>
                    <a:pt x="538" y="840"/>
                  </a:lnTo>
                  <a:cubicBezTo>
                    <a:pt x="538" y="885"/>
                    <a:pt x="470" y="885"/>
                    <a:pt x="470" y="840"/>
                  </a:cubicBezTo>
                  <a:close/>
                  <a:moveTo>
                    <a:pt x="504" y="912"/>
                  </a:moveTo>
                  <a:lnTo>
                    <a:pt x="504" y="912"/>
                  </a:lnTo>
                  <a:cubicBezTo>
                    <a:pt x="729" y="912"/>
                    <a:pt x="912" y="730"/>
                    <a:pt x="912" y="504"/>
                  </a:cubicBezTo>
                  <a:cubicBezTo>
                    <a:pt x="912" y="279"/>
                    <a:pt x="729" y="97"/>
                    <a:pt x="504" y="97"/>
                  </a:cubicBezTo>
                  <a:cubicBezTo>
                    <a:pt x="279" y="97"/>
                    <a:pt x="96" y="279"/>
                    <a:pt x="96" y="504"/>
                  </a:cubicBezTo>
                  <a:cubicBezTo>
                    <a:pt x="96" y="730"/>
                    <a:pt x="279" y="912"/>
                    <a:pt x="504" y="91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6421528" y="4525290"/>
              <a:ext cx="580037" cy="538318"/>
              <a:chOff x="5928340" y="670992"/>
              <a:chExt cx="506444" cy="470018"/>
            </a:xfrm>
            <a:solidFill>
              <a:schemeClr val="bg1">
                <a:lumMod val="95000"/>
              </a:schemeClr>
            </a:solidFill>
          </p:grpSpPr>
          <p:sp>
            <p:nvSpPr>
              <p:cNvPr id="117" name="Freeform 36"/>
              <p:cNvSpPr>
                <a:spLocks noEditPoints="1"/>
              </p:cNvSpPr>
              <p:nvPr/>
            </p:nvSpPr>
            <p:spPr bwMode="auto">
              <a:xfrm>
                <a:off x="5993909" y="670992"/>
                <a:ext cx="241151" cy="160240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8" name="Freeform 37"/>
              <p:cNvSpPr>
                <a:spLocks noEditPoints="1"/>
              </p:cNvSpPr>
              <p:nvPr/>
            </p:nvSpPr>
            <p:spPr bwMode="auto">
              <a:xfrm>
                <a:off x="6183208" y="766203"/>
                <a:ext cx="251576" cy="263409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9" name="Freeform 38"/>
              <p:cNvSpPr>
                <a:spLocks noEditPoints="1"/>
              </p:cNvSpPr>
              <p:nvPr/>
            </p:nvSpPr>
            <p:spPr bwMode="auto">
              <a:xfrm>
                <a:off x="5928340" y="836444"/>
                <a:ext cx="304799" cy="304566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199891" y="4517161"/>
              <a:ext cx="490612" cy="536441"/>
              <a:chOff x="697828" y="4453123"/>
              <a:chExt cx="229831" cy="251300"/>
            </a:xfrm>
            <a:solidFill>
              <a:schemeClr val="bg1">
                <a:lumMod val="95000"/>
              </a:schemeClr>
            </a:solidFill>
          </p:grpSpPr>
          <p:sp>
            <p:nvSpPr>
              <p:cNvPr id="121" name="Freeform 665"/>
              <p:cNvSpPr/>
              <p:nvPr/>
            </p:nvSpPr>
            <p:spPr bwMode="auto">
              <a:xfrm>
                <a:off x="697828" y="4453123"/>
                <a:ext cx="229831" cy="177458"/>
              </a:xfrm>
              <a:custGeom>
                <a:avLst/>
                <a:gdLst>
                  <a:gd name="T0" fmla="*/ 179 w 193"/>
                  <a:gd name="T1" fmla="*/ 54 h 149"/>
                  <a:gd name="T2" fmla="*/ 193 w 193"/>
                  <a:gd name="T3" fmla="*/ 0 h 149"/>
                  <a:gd name="T4" fmla="*/ 138 w 193"/>
                  <a:gd name="T5" fmla="*/ 13 h 149"/>
                  <a:gd name="T6" fmla="*/ 152 w 193"/>
                  <a:gd name="T7" fmla="*/ 27 h 149"/>
                  <a:gd name="T8" fmla="*/ 99 w 193"/>
                  <a:gd name="T9" fmla="*/ 79 h 149"/>
                  <a:gd name="T10" fmla="*/ 77 w 193"/>
                  <a:gd name="T11" fmla="*/ 57 h 149"/>
                  <a:gd name="T12" fmla="*/ 0 w 193"/>
                  <a:gd name="T13" fmla="*/ 134 h 149"/>
                  <a:gd name="T14" fmla="*/ 15 w 193"/>
                  <a:gd name="T15" fmla="*/ 149 h 149"/>
                  <a:gd name="T16" fmla="*/ 15 w 193"/>
                  <a:gd name="T17" fmla="*/ 149 h 149"/>
                  <a:gd name="T18" fmla="*/ 77 w 193"/>
                  <a:gd name="T19" fmla="*/ 87 h 149"/>
                  <a:gd name="T20" fmla="*/ 99 w 193"/>
                  <a:gd name="T21" fmla="*/ 108 h 149"/>
                  <a:gd name="T22" fmla="*/ 167 w 193"/>
                  <a:gd name="T23" fmla="*/ 41 h 149"/>
                  <a:gd name="T24" fmla="*/ 179 w 193"/>
                  <a:gd name="T25" fmla="*/ 5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149">
                    <a:moveTo>
                      <a:pt x="179" y="54"/>
                    </a:moveTo>
                    <a:lnTo>
                      <a:pt x="193" y="0"/>
                    </a:lnTo>
                    <a:lnTo>
                      <a:pt x="138" y="13"/>
                    </a:lnTo>
                    <a:lnTo>
                      <a:pt x="152" y="27"/>
                    </a:lnTo>
                    <a:lnTo>
                      <a:pt x="99" y="79"/>
                    </a:lnTo>
                    <a:lnTo>
                      <a:pt x="77" y="57"/>
                    </a:lnTo>
                    <a:lnTo>
                      <a:pt x="0" y="134"/>
                    </a:lnTo>
                    <a:lnTo>
                      <a:pt x="15" y="149"/>
                    </a:lnTo>
                    <a:lnTo>
                      <a:pt x="15" y="149"/>
                    </a:lnTo>
                    <a:lnTo>
                      <a:pt x="77" y="87"/>
                    </a:lnTo>
                    <a:lnTo>
                      <a:pt x="99" y="108"/>
                    </a:lnTo>
                    <a:lnTo>
                      <a:pt x="167" y="41"/>
                    </a:lnTo>
                    <a:lnTo>
                      <a:pt x="179" y="54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Rectangle 666"/>
              <p:cNvSpPr>
                <a:spLocks noChangeArrowheads="1"/>
              </p:cNvSpPr>
              <p:nvPr/>
            </p:nvSpPr>
            <p:spPr bwMode="auto">
              <a:xfrm>
                <a:off x="718073" y="4643682"/>
                <a:ext cx="33343" cy="6074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Rectangle 667"/>
              <p:cNvSpPr>
                <a:spLocks noChangeArrowheads="1"/>
              </p:cNvSpPr>
              <p:nvPr/>
            </p:nvSpPr>
            <p:spPr bwMode="auto">
              <a:xfrm>
                <a:off x="772851" y="4613906"/>
                <a:ext cx="33343" cy="9051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Rectangle 668"/>
              <p:cNvSpPr>
                <a:spLocks noChangeArrowheads="1"/>
              </p:cNvSpPr>
              <p:nvPr/>
            </p:nvSpPr>
            <p:spPr bwMode="auto">
              <a:xfrm>
                <a:off x="828820" y="4584131"/>
                <a:ext cx="33343" cy="1202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5" name="Rectangle 669"/>
              <p:cNvSpPr>
                <a:spLocks noChangeArrowheads="1"/>
              </p:cNvSpPr>
              <p:nvPr/>
            </p:nvSpPr>
            <p:spPr bwMode="auto">
              <a:xfrm>
                <a:off x="883598" y="4554357"/>
                <a:ext cx="33343" cy="150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8375120" y="2029997"/>
            <a:ext cx="3127727" cy="780177"/>
            <a:chOff x="7729325" y="1739713"/>
            <a:chExt cx="3127727" cy="780177"/>
          </a:xfrm>
        </p:grpSpPr>
        <p:sp>
          <p:nvSpPr>
            <p:cNvPr id="127" name="TextBox 76"/>
            <p:cNvSpPr txBox="1"/>
            <p:nvPr/>
          </p:nvSpPr>
          <p:spPr>
            <a:xfrm>
              <a:off x="7729326" y="1739713"/>
              <a:ext cx="15888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浏览器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729325" y="2109045"/>
              <a:ext cx="3127727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谷歌浏览器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8375120" y="5085528"/>
            <a:ext cx="2967703" cy="780177"/>
            <a:chOff x="7729325" y="4795244"/>
            <a:chExt cx="2967703" cy="780177"/>
          </a:xfrm>
        </p:grpSpPr>
        <p:sp>
          <p:nvSpPr>
            <p:cNvPr id="130" name="TextBox 76"/>
            <p:cNvSpPr txBox="1"/>
            <p:nvPr/>
          </p:nvSpPr>
          <p:spPr>
            <a:xfrm>
              <a:off x="7729326" y="4795244"/>
              <a:ext cx="14582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数据库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7729325" y="5164576"/>
              <a:ext cx="2967703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 5.7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9104326" y="3517015"/>
            <a:ext cx="2964212" cy="780177"/>
            <a:chOff x="8458531" y="3226731"/>
            <a:chExt cx="2964212" cy="780177"/>
          </a:xfrm>
        </p:grpSpPr>
        <p:sp>
          <p:nvSpPr>
            <p:cNvPr id="133" name="TextBox 76"/>
            <p:cNvSpPr txBox="1"/>
            <p:nvPr/>
          </p:nvSpPr>
          <p:spPr>
            <a:xfrm>
              <a:off x="8458531" y="3226731"/>
              <a:ext cx="16288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开发工具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458531" y="3596063"/>
              <a:ext cx="2964212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IntelliJ IDEA 2019.3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078766" y="2029997"/>
            <a:ext cx="3007109" cy="1100217"/>
            <a:chOff x="1402713" y="1739713"/>
            <a:chExt cx="3007109" cy="1100217"/>
          </a:xfrm>
        </p:grpSpPr>
        <p:sp>
          <p:nvSpPr>
            <p:cNvPr id="136" name="TextBox 76"/>
            <p:cNvSpPr txBox="1"/>
            <p:nvPr/>
          </p:nvSpPr>
          <p:spPr>
            <a:xfrm>
              <a:off x="2832043" y="1739713"/>
              <a:ext cx="157777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操作系统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402713" y="2109045"/>
              <a:ext cx="3007109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Windows7、Windows10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或更高的Windows版本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078766" y="5085528"/>
            <a:ext cx="2976880" cy="780177"/>
            <a:chOff x="1432971" y="4795244"/>
            <a:chExt cx="2976880" cy="780177"/>
          </a:xfrm>
        </p:grpSpPr>
        <p:sp>
          <p:nvSpPr>
            <p:cNvPr id="139" name="TextBox 76"/>
            <p:cNvSpPr txBox="1"/>
            <p:nvPr/>
          </p:nvSpPr>
          <p:spPr>
            <a:xfrm>
              <a:off x="2762026" y="4795244"/>
              <a:ext cx="16478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Java开发包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432971" y="5164576"/>
              <a:ext cx="2976851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JDK 1.8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1303760" y="3517015"/>
            <a:ext cx="3017566" cy="780177"/>
            <a:chOff x="657965" y="3226731"/>
            <a:chExt cx="3017566" cy="780177"/>
          </a:xfrm>
        </p:grpSpPr>
        <p:sp>
          <p:nvSpPr>
            <p:cNvPr id="142" name="TextBox 76"/>
            <p:cNvSpPr txBox="1"/>
            <p:nvPr/>
          </p:nvSpPr>
          <p:spPr>
            <a:xfrm>
              <a:off x="2091160" y="3226731"/>
              <a:ext cx="15843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Web服务器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657965" y="3596063"/>
              <a:ext cx="3017566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Tomcat8.5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5803195" y="1121204"/>
            <a:ext cx="176079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创建数据库表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94705" y="1615440"/>
            <a:ext cx="1567815" cy="76200"/>
            <a:chOff x="5367867" y="3100583"/>
            <a:chExt cx="1654387" cy="45722"/>
          </a:xfrm>
        </p:grpSpPr>
        <p:cxnSp>
          <p:nvCxnSpPr>
            <p:cNvPr id="21" name="直线连接符 20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715" y="2212975"/>
            <a:ext cx="1850390" cy="515620"/>
            <a:chOff x="-3" y="3372"/>
            <a:chExt cx="2914" cy="812"/>
          </a:xfrm>
        </p:grpSpPr>
        <p:sp>
          <p:nvSpPr>
            <p:cNvPr id="7" name="椭圆 6"/>
            <p:cNvSpPr/>
            <p:nvPr/>
          </p:nvSpPr>
          <p:spPr>
            <a:xfrm>
              <a:off x="2725" y="3685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3" y="3372"/>
              <a:ext cx="2673" cy="813"/>
              <a:chOff x="-2086" y="2141478"/>
              <a:chExt cx="1697534" cy="515997"/>
            </a:xfrm>
          </p:grpSpPr>
          <p:sp>
            <p:nvSpPr>
              <p:cNvPr id="9" name="箭头: 五边形 31"/>
              <p:cNvSpPr/>
              <p:nvPr/>
            </p:nvSpPr>
            <p:spPr>
              <a:xfrm>
                <a:off x="57150" y="2141478"/>
                <a:ext cx="1638298" cy="515997"/>
              </a:xfrm>
              <a:prstGeom prst="homePlat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-2086" y="2240398"/>
                <a:ext cx="1490650" cy="33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步骤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715" y="1638300"/>
            <a:ext cx="1848852" cy="337185"/>
            <a:chOff x="0" y="4996"/>
            <a:chExt cx="2912" cy="531"/>
          </a:xfrm>
        </p:grpSpPr>
        <p:sp>
          <p:nvSpPr>
            <p:cNvPr id="11" name="文本框 1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5" y="2916555"/>
            <a:ext cx="1848852" cy="337185"/>
            <a:chOff x="0" y="4996"/>
            <a:chExt cx="2912" cy="531"/>
          </a:xfrm>
        </p:grpSpPr>
        <p:sp>
          <p:nvSpPr>
            <p:cNvPr id="32" name="文本框 31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5" y="3502025"/>
            <a:ext cx="1848852" cy="337185"/>
            <a:chOff x="0" y="4996"/>
            <a:chExt cx="2912" cy="531"/>
          </a:xfrm>
        </p:grpSpPr>
        <p:sp>
          <p:nvSpPr>
            <p:cNvPr id="41" name="文本框 4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715" y="4087495"/>
            <a:ext cx="1848852" cy="337185"/>
            <a:chOff x="0" y="4996"/>
            <a:chExt cx="2912" cy="531"/>
          </a:xfrm>
        </p:grpSpPr>
        <p:sp>
          <p:nvSpPr>
            <p:cNvPr id="44" name="文本框 43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15" y="4672965"/>
            <a:ext cx="1848852" cy="337185"/>
            <a:chOff x="0" y="4996"/>
            <a:chExt cx="2912" cy="531"/>
          </a:xfrm>
        </p:grpSpPr>
        <p:sp>
          <p:nvSpPr>
            <p:cNvPr id="47" name="文本框 46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15" y="5258435"/>
            <a:ext cx="1848852" cy="337185"/>
            <a:chOff x="0" y="4996"/>
            <a:chExt cx="2912" cy="531"/>
          </a:xfrm>
        </p:grpSpPr>
        <p:sp>
          <p:nvSpPr>
            <p:cNvPr id="53" name="文本框 52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269016" y="2994457"/>
            <a:ext cx="929399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在MySQL数据库中创建一个名称为cookieshop的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，并根据表结构在cookieshop数据库中创建相应的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5875020" y="1121410"/>
            <a:ext cx="251015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创建项目，引入JAR包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 flipV="1">
            <a:off x="5894705" y="1546860"/>
            <a:ext cx="2490470" cy="76200"/>
            <a:chOff x="5367867" y="3100583"/>
            <a:chExt cx="1654387" cy="45722"/>
          </a:xfrm>
        </p:grpSpPr>
        <p:cxnSp>
          <p:nvCxnSpPr>
            <p:cNvPr id="21" name="直线连接符 20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7470" y="1666240"/>
            <a:ext cx="1779270" cy="337185"/>
            <a:chOff x="110" y="3528"/>
            <a:chExt cx="2802" cy="531"/>
          </a:xfrm>
        </p:grpSpPr>
        <p:sp>
          <p:nvSpPr>
            <p:cNvPr id="7" name="椭圆 6"/>
            <p:cNvSpPr/>
            <p:nvPr/>
          </p:nvSpPr>
          <p:spPr>
            <a:xfrm>
              <a:off x="2725" y="3685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" y="3528"/>
              <a:ext cx="234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5" y="2331085"/>
            <a:ext cx="1848852" cy="337185"/>
            <a:chOff x="0" y="4996"/>
            <a:chExt cx="2912" cy="531"/>
          </a:xfrm>
        </p:grpSpPr>
        <p:sp>
          <p:nvSpPr>
            <p:cNvPr id="11" name="文本框 1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5" y="3502025"/>
            <a:ext cx="1848852" cy="337185"/>
            <a:chOff x="0" y="4996"/>
            <a:chExt cx="2912" cy="531"/>
          </a:xfrm>
        </p:grpSpPr>
        <p:sp>
          <p:nvSpPr>
            <p:cNvPr id="41" name="文本框 4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715" y="4087495"/>
            <a:ext cx="1848852" cy="337185"/>
            <a:chOff x="0" y="4996"/>
            <a:chExt cx="2912" cy="531"/>
          </a:xfrm>
        </p:grpSpPr>
        <p:sp>
          <p:nvSpPr>
            <p:cNvPr id="44" name="文本框 43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15" y="4672965"/>
            <a:ext cx="1848852" cy="337185"/>
            <a:chOff x="0" y="4996"/>
            <a:chExt cx="2912" cy="531"/>
          </a:xfrm>
        </p:grpSpPr>
        <p:sp>
          <p:nvSpPr>
            <p:cNvPr id="47" name="文本框 46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15" y="5258435"/>
            <a:ext cx="1848852" cy="337185"/>
            <a:chOff x="0" y="4996"/>
            <a:chExt cx="2912" cy="531"/>
          </a:xfrm>
        </p:grpSpPr>
        <p:sp>
          <p:nvSpPr>
            <p:cNvPr id="53" name="文本框 52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715" y="2777490"/>
            <a:ext cx="1850390" cy="515620"/>
            <a:chOff x="-3" y="3372"/>
            <a:chExt cx="2914" cy="812"/>
          </a:xfrm>
        </p:grpSpPr>
        <p:sp>
          <p:nvSpPr>
            <p:cNvPr id="3" name="椭圆 2"/>
            <p:cNvSpPr/>
            <p:nvPr/>
          </p:nvSpPr>
          <p:spPr>
            <a:xfrm>
              <a:off x="2725" y="3685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-3" y="3372"/>
              <a:ext cx="2673" cy="813"/>
              <a:chOff x="-2086" y="2141478"/>
              <a:chExt cx="1697534" cy="515997"/>
            </a:xfrm>
          </p:grpSpPr>
          <p:sp>
            <p:nvSpPr>
              <p:cNvPr id="6" name="箭头: 五边形 31"/>
              <p:cNvSpPr/>
              <p:nvPr/>
            </p:nvSpPr>
            <p:spPr>
              <a:xfrm>
                <a:off x="57150" y="2141478"/>
                <a:ext cx="1638298" cy="515997"/>
              </a:xfrm>
              <a:prstGeom prst="homePlat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-2086" y="2240398"/>
                <a:ext cx="1490650" cy="33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步骤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2269016" y="1774622"/>
            <a:ext cx="929399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在IntelliJ IDEA中创建一个名称为CookieShop的Web Application，将项目所需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JAR包导入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到项目的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WEB-INF/lib文件夹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原创设计师QQ598969553          _3"/>
          <p:cNvSpPr/>
          <p:nvPr/>
        </p:nvSpPr>
        <p:spPr>
          <a:xfrm>
            <a:off x="2078675" y="2953481"/>
            <a:ext cx="4590731" cy="147575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原创设计师QQ598969553          _4"/>
          <p:cNvSpPr/>
          <p:nvPr/>
        </p:nvSpPr>
        <p:spPr>
          <a:xfrm>
            <a:off x="2412050" y="3344665"/>
            <a:ext cx="392398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本项目使用c3p0数据库连接池连接数据库，需要c3p0的数据库连接池JAR包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5"/>
          <p:cNvSpPr/>
          <p:nvPr/>
        </p:nvSpPr>
        <p:spPr>
          <a:xfrm>
            <a:off x="2078674" y="4948059"/>
            <a:ext cx="4590731" cy="147575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原创设计师QQ598969553          _6"/>
          <p:cNvSpPr/>
          <p:nvPr/>
        </p:nvSpPr>
        <p:spPr>
          <a:xfrm>
            <a:off x="2734281" y="2719398"/>
            <a:ext cx="3279515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原创设计师QQ598969553          _7"/>
          <p:cNvSpPr txBox="1"/>
          <p:nvPr/>
        </p:nvSpPr>
        <p:spPr>
          <a:xfrm>
            <a:off x="2965527" y="2769196"/>
            <a:ext cx="27979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buClrTx/>
              <a:buSzTx/>
              <a:buFontTx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数据库连接池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原创设计师QQ598969553          _8"/>
          <p:cNvSpPr/>
          <p:nvPr/>
        </p:nvSpPr>
        <p:spPr>
          <a:xfrm>
            <a:off x="2734281" y="4755283"/>
            <a:ext cx="3279515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27" name="原创设计师QQ598969553          _9"/>
          <p:cNvSpPr txBox="1"/>
          <p:nvPr/>
        </p:nvSpPr>
        <p:spPr>
          <a:xfrm>
            <a:off x="2946477" y="4807561"/>
            <a:ext cx="27979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buClrTx/>
              <a:buSzTx/>
              <a:buFontTx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工具包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原创设计师QQ598969553          _10"/>
          <p:cNvSpPr/>
          <p:nvPr/>
        </p:nvSpPr>
        <p:spPr>
          <a:xfrm>
            <a:off x="2412050" y="5345708"/>
            <a:ext cx="392398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本项目使用DBUtils工具处理数据的持久化操作，需要导入DBUtils工具包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05" y="2676525"/>
            <a:ext cx="4398645" cy="381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5687695" y="1121410"/>
            <a:ext cx="310197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配置c3p0-config.xml文件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22950" y="1615440"/>
            <a:ext cx="2894330" cy="80010"/>
            <a:chOff x="5367867" y="3100583"/>
            <a:chExt cx="1654387" cy="45722"/>
          </a:xfrm>
        </p:grpSpPr>
        <p:cxnSp>
          <p:nvCxnSpPr>
            <p:cNvPr id="21" name="直线连接符 20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7470" y="1666240"/>
            <a:ext cx="1779270" cy="337185"/>
            <a:chOff x="110" y="3528"/>
            <a:chExt cx="2802" cy="531"/>
          </a:xfrm>
        </p:grpSpPr>
        <p:sp>
          <p:nvSpPr>
            <p:cNvPr id="7" name="椭圆 6"/>
            <p:cNvSpPr/>
            <p:nvPr/>
          </p:nvSpPr>
          <p:spPr>
            <a:xfrm>
              <a:off x="2725" y="3685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" y="3528"/>
              <a:ext cx="234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5" y="2331085"/>
            <a:ext cx="1848852" cy="337185"/>
            <a:chOff x="0" y="4996"/>
            <a:chExt cx="2912" cy="531"/>
          </a:xfrm>
        </p:grpSpPr>
        <p:sp>
          <p:nvSpPr>
            <p:cNvPr id="11" name="文本框 1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5" y="2916555"/>
            <a:ext cx="1848852" cy="337185"/>
            <a:chOff x="0" y="4996"/>
            <a:chExt cx="2912" cy="531"/>
          </a:xfrm>
        </p:grpSpPr>
        <p:sp>
          <p:nvSpPr>
            <p:cNvPr id="32" name="文本框 31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1736090" y="3639820"/>
            <a:ext cx="118745" cy="11874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715" y="4087495"/>
            <a:ext cx="1848852" cy="337185"/>
            <a:chOff x="0" y="4996"/>
            <a:chExt cx="2912" cy="531"/>
          </a:xfrm>
        </p:grpSpPr>
        <p:sp>
          <p:nvSpPr>
            <p:cNvPr id="44" name="文本框 43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15" y="4672965"/>
            <a:ext cx="1848852" cy="337185"/>
            <a:chOff x="0" y="4996"/>
            <a:chExt cx="2912" cy="531"/>
          </a:xfrm>
        </p:grpSpPr>
        <p:sp>
          <p:nvSpPr>
            <p:cNvPr id="47" name="文本框 46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15" y="5258435"/>
            <a:ext cx="1848852" cy="337185"/>
            <a:chOff x="0" y="4996"/>
            <a:chExt cx="2912" cy="531"/>
          </a:xfrm>
        </p:grpSpPr>
        <p:sp>
          <p:nvSpPr>
            <p:cNvPr id="53" name="文本框 52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箭头: 五边形 31"/>
          <p:cNvSpPr/>
          <p:nvPr/>
        </p:nvSpPr>
        <p:spPr>
          <a:xfrm>
            <a:off x="99870" y="3441065"/>
            <a:ext cx="1638125" cy="51625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550" y="3545840"/>
            <a:ext cx="16266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步骤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69016" y="1774622"/>
            <a:ext cx="929399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将JAR包导入到项目中并发布到类路径后，在src根目录下新建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c3p0-config.xml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文件，用于配置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数据库连接参数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6" name="组合 8"/>
          <p:cNvGrpSpPr/>
          <p:nvPr/>
        </p:nvGrpSpPr>
        <p:grpSpPr bwMode="auto">
          <a:xfrm>
            <a:off x="2219960" y="2693212"/>
            <a:ext cx="8498205" cy="3895852"/>
            <a:chOff x="920750" y="2245857"/>
            <a:chExt cx="8348540" cy="3430035"/>
          </a:xfrm>
        </p:grpSpPr>
        <p:sp>
          <p:nvSpPr>
            <p:cNvPr id="12" name="矩形 11"/>
            <p:cNvSpPr/>
            <p:nvPr/>
          </p:nvSpPr>
          <p:spPr>
            <a:xfrm>
              <a:off x="920750" y="2283718"/>
              <a:ext cx="8348540" cy="3392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60458" y="2245857"/>
              <a:ext cx="7361313" cy="333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&lt;c3p0-config&gt;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&lt;default-config&gt;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&lt;property name="driverClass"&gt;com.mysql.cj.jdbc.Driver&lt;/property&gt; 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&lt;property name="jdbcUrl"&gt;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jdbc:mysql://localhost:3306/cookieshop?serverTimezone=UTC&amp;amp;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   useUnicode=true&amp;amp;characterEncoding=utf-8&lt;/property&gt;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&lt;property name="user"&gt;root&lt;/property&gt;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&lt;property name="password"&gt;root&lt;/property&gt;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&lt;/default-config&gt;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&lt;/c3p0-config&gt;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02610" y="2598420"/>
            <a:ext cx="6047740" cy="634365"/>
            <a:chOff x="4912" y="4092"/>
            <a:chExt cx="9524" cy="999"/>
          </a:xfrm>
        </p:grpSpPr>
        <p:grpSp>
          <p:nvGrpSpPr>
            <p:cNvPr id="45" name="组合 44"/>
            <p:cNvGrpSpPr/>
            <p:nvPr/>
          </p:nvGrpSpPr>
          <p:grpSpPr>
            <a:xfrm>
              <a:off x="4912" y="4127"/>
              <a:ext cx="1877" cy="965"/>
              <a:chOff x="2215144" y="982844"/>
              <a:chExt cx="1244730" cy="842780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338" y="4092"/>
              <a:ext cx="8098" cy="965"/>
              <a:chOff x="4315150" y="953426"/>
              <a:chExt cx="3857250" cy="54005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841196" y="1036090"/>
                <a:ext cx="2827147" cy="33131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项目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概述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02610" y="3543935"/>
            <a:ext cx="6047740" cy="635000"/>
            <a:chOff x="4912" y="5550"/>
            <a:chExt cx="9524" cy="1000"/>
          </a:xfrm>
        </p:grpSpPr>
        <p:grpSp>
          <p:nvGrpSpPr>
            <p:cNvPr id="48" name="组合 47"/>
            <p:cNvGrpSpPr/>
            <p:nvPr/>
          </p:nvGrpSpPr>
          <p:grpSpPr>
            <a:xfrm>
              <a:off x="4912" y="5576"/>
              <a:ext cx="1877" cy="974"/>
              <a:chOff x="2215144" y="2026500"/>
              <a:chExt cx="1244730" cy="850129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338" y="5550"/>
              <a:ext cx="8098" cy="965"/>
              <a:chOff x="4315150" y="1647579"/>
              <a:chExt cx="3857250" cy="54005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841196" y="1730243"/>
                <a:ext cx="2827147" cy="33131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数据库设计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5" name="平行四边形 64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102610" y="4490085"/>
            <a:ext cx="6047740" cy="636270"/>
            <a:chOff x="4912" y="7008"/>
            <a:chExt cx="9524" cy="1002"/>
          </a:xfrm>
        </p:grpSpPr>
        <p:grpSp>
          <p:nvGrpSpPr>
            <p:cNvPr id="51" name="组合 50"/>
            <p:cNvGrpSpPr/>
            <p:nvPr/>
          </p:nvGrpSpPr>
          <p:grpSpPr>
            <a:xfrm>
              <a:off x="4912" y="7042"/>
              <a:ext cx="1877" cy="968"/>
              <a:chOff x="2215144" y="3084852"/>
              <a:chExt cx="1244730" cy="844793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文本框 11"/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6338" y="7008"/>
              <a:ext cx="8098" cy="965"/>
              <a:chOff x="4315150" y="2341731"/>
              <a:chExt cx="3857250" cy="54005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841197" y="2424395"/>
                <a:ext cx="2827146" cy="33131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项目环境搭建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8" name="平行四边形 67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5875020" y="1121410"/>
            <a:ext cx="193421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编写Filter过滤器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67400" y="1604645"/>
            <a:ext cx="1870075" cy="83185"/>
            <a:chOff x="5367867" y="3100583"/>
            <a:chExt cx="1654387" cy="45722"/>
          </a:xfrm>
        </p:grpSpPr>
        <p:cxnSp>
          <p:nvCxnSpPr>
            <p:cNvPr id="21" name="直线连接符 20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7470" y="1666240"/>
            <a:ext cx="1851025" cy="337185"/>
            <a:chOff x="-3" y="3528"/>
            <a:chExt cx="2915" cy="531"/>
          </a:xfrm>
        </p:grpSpPr>
        <p:sp>
          <p:nvSpPr>
            <p:cNvPr id="7" name="椭圆 6"/>
            <p:cNvSpPr/>
            <p:nvPr/>
          </p:nvSpPr>
          <p:spPr>
            <a:xfrm>
              <a:off x="2725" y="3685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-3" y="3528"/>
              <a:ext cx="234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5" y="2331085"/>
            <a:ext cx="1848852" cy="337185"/>
            <a:chOff x="0" y="4996"/>
            <a:chExt cx="2912" cy="531"/>
          </a:xfrm>
        </p:grpSpPr>
        <p:sp>
          <p:nvSpPr>
            <p:cNvPr id="11" name="文本框 1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5" y="2916555"/>
            <a:ext cx="1848852" cy="337185"/>
            <a:chOff x="0" y="4996"/>
            <a:chExt cx="2912" cy="531"/>
          </a:xfrm>
        </p:grpSpPr>
        <p:sp>
          <p:nvSpPr>
            <p:cNvPr id="32" name="文本框 31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5" y="3502025"/>
            <a:ext cx="1848852" cy="337185"/>
            <a:chOff x="0" y="4996"/>
            <a:chExt cx="2912" cy="531"/>
          </a:xfrm>
        </p:grpSpPr>
        <p:sp>
          <p:nvSpPr>
            <p:cNvPr id="41" name="文本框 4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1736090" y="4225290"/>
            <a:ext cx="118745" cy="11874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715" y="4672965"/>
            <a:ext cx="1848852" cy="337185"/>
            <a:chOff x="0" y="4996"/>
            <a:chExt cx="2912" cy="531"/>
          </a:xfrm>
        </p:grpSpPr>
        <p:sp>
          <p:nvSpPr>
            <p:cNvPr id="47" name="文本框 46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15" y="5258435"/>
            <a:ext cx="1848852" cy="337185"/>
            <a:chOff x="0" y="4996"/>
            <a:chExt cx="2912" cy="531"/>
          </a:xfrm>
        </p:grpSpPr>
        <p:sp>
          <p:nvSpPr>
            <p:cNvPr id="53" name="文本框 52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箭头: 五边形 31"/>
          <p:cNvSpPr/>
          <p:nvPr/>
        </p:nvSpPr>
        <p:spPr>
          <a:xfrm>
            <a:off x="64945" y="4026535"/>
            <a:ext cx="1638125" cy="51625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66040" y="4116070"/>
            <a:ext cx="16266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步骤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69016" y="1774622"/>
            <a:ext cx="929399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为防止项目中请求和响应出现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乱码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情况，在src下创建一个名称为filter的包，在该包下新建一个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EncodeFilter类来统一全站的编码，防止出现乱码的情况。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6" name="组合 8"/>
          <p:cNvGrpSpPr/>
          <p:nvPr/>
        </p:nvGrpSpPr>
        <p:grpSpPr bwMode="auto">
          <a:xfrm>
            <a:off x="2268855" y="2693035"/>
            <a:ext cx="8498205" cy="3852849"/>
            <a:chOff x="968784" y="2245701"/>
            <a:chExt cx="8348540" cy="3392174"/>
          </a:xfrm>
        </p:grpSpPr>
        <p:sp>
          <p:nvSpPr>
            <p:cNvPr id="12" name="矩形 11"/>
            <p:cNvSpPr/>
            <p:nvPr/>
          </p:nvSpPr>
          <p:spPr>
            <a:xfrm>
              <a:off x="968784" y="2245701"/>
              <a:ext cx="8348540" cy="3392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60458" y="2245857"/>
              <a:ext cx="7361313" cy="3332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@WebFilter(filterName = "EncodeFilter",urlPatterns = "/*")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public class EncodeFilter implements Filter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…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public void doFilter(ServletRequest req, ServletResponse resp,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FilterChain chain) throws ServletException, IOException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req.setCharacterEncoding("utf-8");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chain.doFilter(req, resp);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…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5875020" y="1121410"/>
            <a:ext cx="22656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编写DBUtils工具类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94705" y="1615440"/>
            <a:ext cx="2145030" cy="76200"/>
            <a:chOff x="5367867" y="3100583"/>
            <a:chExt cx="1654387" cy="45722"/>
          </a:xfrm>
        </p:grpSpPr>
        <p:cxnSp>
          <p:nvCxnSpPr>
            <p:cNvPr id="21" name="直线连接符 20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7470" y="1661160"/>
            <a:ext cx="1851025" cy="337185"/>
            <a:chOff x="-3" y="3528"/>
            <a:chExt cx="2915" cy="531"/>
          </a:xfrm>
        </p:grpSpPr>
        <p:sp>
          <p:nvSpPr>
            <p:cNvPr id="7" name="椭圆 6"/>
            <p:cNvSpPr/>
            <p:nvPr/>
          </p:nvSpPr>
          <p:spPr>
            <a:xfrm>
              <a:off x="2725" y="3685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-3" y="3528"/>
              <a:ext cx="234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5" y="2331085"/>
            <a:ext cx="1848852" cy="337185"/>
            <a:chOff x="0" y="4996"/>
            <a:chExt cx="2912" cy="531"/>
          </a:xfrm>
        </p:grpSpPr>
        <p:sp>
          <p:nvSpPr>
            <p:cNvPr id="11" name="文本框 1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5" y="2916555"/>
            <a:ext cx="1848852" cy="337185"/>
            <a:chOff x="0" y="4996"/>
            <a:chExt cx="2912" cy="531"/>
          </a:xfrm>
        </p:grpSpPr>
        <p:sp>
          <p:nvSpPr>
            <p:cNvPr id="32" name="文本框 31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5" y="3502025"/>
            <a:ext cx="1848852" cy="337185"/>
            <a:chOff x="0" y="4996"/>
            <a:chExt cx="2912" cy="531"/>
          </a:xfrm>
        </p:grpSpPr>
        <p:sp>
          <p:nvSpPr>
            <p:cNvPr id="41" name="文本框 4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715" y="4087495"/>
            <a:ext cx="1848852" cy="337185"/>
            <a:chOff x="0" y="4996"/>
            <a:chExt cx="2912" cy="531"/>
          </a:xfrm>
        </p:grpSpPr>
        <p:sp>
          <p:nvSpPr>
            <p:cNvPr id="44" name="文本框 43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1736090" y="4810760"/>
            <a:ext cx="118745" cy="11874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715" y="5258435"/>
            <a:ext cx="1848852" cy="337185"/>
            <a:chOff x="0" y="4996"/>
            <a:chExt cx="2912" cy="531"/>
          </a:xfrm>
        </p:grpSpPr>
        <p:sp>
          <p:nvSpPr>
            <p:cNvPr id="53" name="文本框 52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箭头: 五边形 31"/>
          <p:cNvSpPr/>
          <p:nvPr/>
        </p:nvSpPr>
        <p:spPr>
          <a:xfrm>
            <a:off x="64945" y="4612005"/>
            <a:ext cx="1638125" cy="51625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5" y="4701449"/>
            <a:ext cx="149049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步骤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69016" y="1774622"/>
            <a:ext cx="929399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在src下创建一个名称为utils的包，在该包下新建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DataSourceUtils类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获取数据源和数据库连接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6" name="组合 8"/>
          <p:cNvGrpSpPr/>
          <p:nvPr/>
        </p:nvGrpSpPr>
        <p:grpSpPr bwMode="auto">
          <a:xfrm>
            <a:off x="2219960" y="2736215"/>
            <a:ext cx="8498205" cy="3852849"/>
            <a:chOff x="920750" y="2283718"/>
            <a:chExt cx="8348540" cy="3392174"/>
          </a:xfrm>
        </p:grpSpPr>
        <p:sp>
          <p:nvSpPr>
            <p:cNvPr id="12" name="矩形 11"/>
            <p:cNvSpPr/>
            <p:nvPr/>
          </p:nvSpPr>
          <p:spPr>
            <a:xfrm>
              <a:off x="920750" y="2283718"/>
              <a:ext cx="8348540" cy="3392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33093" y="2498557"/>
              <a:ext cx="7588107" cy="30067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public class DataSourceUtils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private static DataSource ds=new ComboPooledDataSource();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public static DataSource getDataSource(){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    return  ds;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	public static Connection getConnection() throws SQLException {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	   return ds.getConnection();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    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it-IT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  <a:sym typeface="+mn-ea"/>
                </a:rPr>
                <a:t>}</a:t>
              </a:r>
              <a:endParaRPr lang="it-IT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5875020" y="1121410"/>
            <a:ext cx="232346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编写PriceUtil工具类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94705" y="1615440"/>
            <a:ext cx="2245995" cy="76200"/>
            <a:chOff x="5367867" y="3100583"/>
            <a:chExt cx="1654387" cy="45722"/>
          </a:xfrm>
        </p:grpSpPr>
        <p:cxnSp>
          <p:nvCxnSpPr>
            <p:cNvPr id="21" name="直线连接符 20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7470" y="1666240"/>
            <a:ext cx="1779270" cy="337185"/>
            <a:chOff x="110" y="3528"/>
            <a:chExt cx="2802" cy="531"/>
          </a:xfrm>
        </p:grpSpPr>
        <p:sp>
          <p:nvSpPr>
            <p:cNvPr id="7" name="椭圆 6"/>
            <p:cNvSpPr/>
            <p:nvPr/>
          </p:nvSpPr>
          <p:spPr>
            <a:xfrm>
              <a:off x="2725" y="3685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" y="3528"/>
              <a:ext cx="234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5" y="2331085"/>
            <a:ext cx="1848852" cy="337185"/>
            <a:chOff x="0" y="4996"/>
            <a:chExt cx="2912" cy="531"/>
          </a:xfrm>
        </p:grpSpPr>
        <p:sp>
          <p:nvSpPr>
            <p:cNvPr id="11" name="文本框 1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5" y="2916555"/>
            <a:ext cx="1848852" cy="337185"/>
            <a:chOff x="0" y="4996"/>
            <a:chExt cx="2912" cy="531"/>
          </a:xfrm>
        </p:grpSpPr>
        <p:sp>
          <p:nvSpPr>
            <p:cNvPr id="32" name="文本框 31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15" y="3502025"/>
            <a:ext cx="1848852" cy="337185"/>
            <a:chOff x="0" y="4996"/>
            <a:chExt cx="2912" cy="531"/>
          </a:xfrm>
        </p:grpSpPr>
        <p:sp>
          <p:nvSpPr>
            <p:cNvPr id="41" name="文本框 40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715" y="4087495"/>
            <a:ext cx="1848852" cy="337185"/>
            <a:chOff x="0" y="4996"/>
            <a:chExt cx="2912" cy="531"/>
          </a:xfrm>
        </p:grpSpPr>
        <p:sp>
          <p:nvSpPr>
            <p:cNvPr id="44" name="文本框 43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15" y="4672965"/>
            <a:ext cx="1848852" cy="337185"/>
            <a:chOff x="0" y="4996"/>
            <a:chExt cx="2912" cy="531"/>
          </a:xfrm>
        </p:grpSpPr>
        <p:sp>
          <p:nvSpPr>
            <p:cNvPr id="47" name="文本框 46"/>
            <p:cNvSpPr txBox="1"/>
            <p:nvPr/>
          </p:nvSpPr>
          <p:spPr>
            <a:xfrm>
              <a:off x="0" y="4996"/>
              <a:ext cx="25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725" y="5213"/>
              <a:ext cx="187" cy="1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椭圆 53"/>
          <p:cNvSpPr/>
          <p:nvPr/>
        </p:nvSpPr>
        <p:spPr>
          <a:xfrm>
            <a:off x="1736090" y="5396230"/>
            <a:ext cx="118745" cy="11874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31"/>
          <p:cNvSpPr/>
          <p:nvPr/>
        </p:nvSpPr>
        <p:spPr>
          <a:xfrm>
            <a:off x="64945" y="5197475"/>
            <a:ext cx="1638125" cy="51625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0" y="5286919"/>
            <a:ext cx="149049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步骤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69016" y="1846377"/>
            <a:ext cx="929399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在utils包下创建PriceUtil类，用于对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订单金额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。详细代码请参见项目配套的源代码。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extBox 58"/>
          <p:cNvSpPr txBox="1"/>
          <p:nvPr/>
        </p:nvSpPr>
        <p:spPr>
          <a:xfrm>
            <a:off x="2252506" y="3336722"/>
            <a:ext cx="929399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项目的前期准备就已经完成了。由于项目代码量大，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后续讲解中，讲妥功能模块时，只展示关键性代码，详细代码请参见项目配套的源代码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27054" y="2133650"/>
            <a:ext cx="6048672" cy="4106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文件为与数据库进行交互的类；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包中有两个过滤器类，分别用于统一全站编码和判断用户权限；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类中有一个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ApplicationListener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类，其作用是监听并获取所有商品分类；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文件为实体类；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包中的类主要用于编写业务逻辑，并通过调用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层类中对应的方法操作数据库；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包中的类为项目前台的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类；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utils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包中的类为项目中所用到的工具类；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6481836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054646" y="1200348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CookieShop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目录结构下各个包下的文件归类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62" y="2058194"/>
            <a:ext cx="2692400" cy="3067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项目环境搭建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4039" y="2283389"/>
            <a:ext cx="6048672" cy="24440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目录下的主要文件夹具体如下：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admin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文件夹中的文件包括后台管理系统的所有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页面文件以及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和图片等。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fonts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layer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picture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包括前台所有的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、字体样式和图片等。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文件夹根目录下的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文件都是前台系统的页面文件。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4033564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1"/>
          <p:cNvSpPr txBox="1"/>
          <p:nvPr/>
        </p:nvSpPr>
        <p:spPr>
          <a:xfrm>
            <a:off x="1054646" y="1200348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目录下的主要文件夹介绍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98724" y="1810804"/>
            <a:ext cx="9792965" cy="39232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19660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138386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7113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75839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416682" y="2142941"/>
            <a:ext cx="9503060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本章主要针对网上蛋糕商城项目的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项目简介</a:t>
            </a:r>
            <a:r>
              <a:rPr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项目前台系统</a:t>
            </a:r>
            <a:r>
              <a:rPr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后台系统</a:t>
            </a:r>
            <a:r>
              <a:rPr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的程序设计进行了讲解。首先讲解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项目简介</a:t>
            </a:r>
            <a:r>
              <a:rPr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，包括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项目概述</a:t>
            </a:r>
            <a:r>
              <a:rPr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数据库设计</a:t>
            </a:r>
            <a:r>
              <a:rPr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项目开发环境搭建</a:t>
            </a:r>
            <a:r>
              <a:rPr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并给出了部分项目预览页面，使读者对网上蛋糕商城项目有个大体的了解，为后面的开发作好准备工作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项目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概述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1605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5964" y="3187472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了解网上蛋糕商城的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79720" y="34275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270670" y="2493690"/>
            <a:ext cx="9793088" cy="230425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在进行实际项目开发之前，通常需要先明确项目的需求。接下来，我们将从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需求分析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项目功能结构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项目预览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三个方面对网上蛋糕商城项目的项目概述进行介绍，使读者对网上蛋糕商城项目的需求有一定的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了解。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endParaRPr lang="en-US" altLang="zh-CN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2798" y="1318175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27650" cy="668963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198662" y="120034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007745" y="1736725"/>
            <a:ext cx="9372600" cy="346075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       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随着科技的发展，互联网已成为人们生活中的必需品，电子商务也变得日趋成熟起来，越来越多的商家在网上建起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在线商店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，给人们的生活带来了极大的便捷。网上购物系统作为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B2B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（Business to Business，即企业对企业）、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B2C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（Business to Customer，即企业对消费者）、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C2C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（Customer to Customer，即消费者对消费者）电子商务的前端平台，在其商务活动全过程中起着举足轻重的作用。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600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2798" y="1318175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hevron 3"/>
          <p:cNvSpPr/>
          <p:nvPr>
            <p:custDataLst>
              <p:tags r:id="rId1"/>
            </p:custDataLst>
          </p:nvPr>
        </p:nvSpPr>
        <p:spPr>
          <a:xfrm>
            <a:off x="837506" y="1067346"/>
            <a:ext cx="3327650" cy="668963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198662" y="120034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376456" y="1736725"/>
            <a:ext cx="9399270" cy="47409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网上蛋糕商城项目中主要讲解如何建设B2C的网上购物系统。该项目应满足以下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需求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统一友好的操作界面，具有良好的用户体验。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595959"/>
              </a:buClr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商品分类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详尽，可按不同类别分别查看商品信息。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可通过条幅展示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推荐商品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595959"/>
              </a:buClr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热销推荐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新品推荐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的展示。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595959"/>
              </a:buClr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用户注册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验证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登录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功能。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通过蛋糕名称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模糊搜索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相关商品。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通过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购物车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一次购买多件商品。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提供简单的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安全模型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，用户必须登录后才可以购买商品。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用户选择商品后可以在线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提交订单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用户可以查看自己的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订单信息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设计网站后台，用于管理网站的各项基本数据，包括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订单管理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商品管理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用户管理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以及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商品类目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系统运行安全稳定且响应及时。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600" spc="15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TABLE_BEAUTIFY" val="smartTable{ec2e9f05-1fac-4205-bdfe-a4919825eccc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PA" val="v5.2.7"/>
  <p:tag name="RESOURCELIBID_ANIM" val="460"/>
</p:tagLst>
</file>

<file path=ppt/tags/tag34.xml><?xml version="1.0" encoding="utf-8"?>
<p:tagLst xmlns:p="http://schemas.openxmlformats.org/presentationml/2006/main">
  <p:tag name="PA" val="v5.2.7"/>
  <p:tag name="RESOURCELIBID_ANIM" val="460"/>
</p:tagLst>
</file>

<file path=ppt/tags/tag35.xml><?xml version="1.0" encoding="utf-8"?>
<p:tagLst xmlns:p="http://schemas.openxmlformats.org/presentationml/2006/main">
  <p:tag name="PA" val="v5.2.7"/>
  <p:tag name="RESOURCELIBID_ANIM" val="460"/>
</p:tagLst>
</file>

<file path=ppt/tags/tag36.xml><?xml version="1.0" encoding="utf-8"?>
<p:tagLst xmlns:p="http://schemas.openxmlformats.org/presentationml/2006/main">
  <p:tag name="PA" val="v5.2.7"/>
  <p:tag name="RESOURCELIBID_ANIM" val="460"/>
</p:tagLst>
</file>

<file path=ppt/tags/tag37.xml><?xml version="1.0" encoding="utf-8"?>
<p:tagLst xmlns:p="http://schemas.openxmlformats.org/presentationml/2006/main">
  <p:tag name="PA" val="v5.2.7"/>
  <p:tag name="RESOURCELIBID_ANIM" val="460"/>
</p:tagLst>
</file>

<file path=ppt/tags/tag38.xml><?xml version="1.0" encoding="utf-8"?>
<p:tagLst xmlns:p="http://schemas.openxmlformats.org/presentationml/2006/main">
  <p:tag name="PA" val="v5.2.7"/>
  <p:tag name="RESOURCELIBID_ANIM" val="460"/>
</p:tagLst>
</file>

<file path=ppt/tags/tag39.xml><?xml version="1.0" encoding="utf-8"?>
<p:tagLst xmlns:p="http://schemas.openxmlformats.org/presentationml/2006/main">
  <p:tag name="PA" val="v5.2.7"/>
  <p:tag name="RESOURCELIBID_ANIM" val="46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ISPRING_RESOURCE_PATHS_HASH_PRESENTER" val="32f2877298872352ce35b722eb5a2b9c1162d"/>
</p:tagLst>
</file>

<file path=ppt/tags/tag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5DA2"/>
    </a:accent1>
    <a:accent2>
      <a:srgbClr val="C4C7CB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6178</Words>
  <Application>WPS 演示</Application>
  <PresentationFormat>自定义</PresentationFormat>
  <Paragraphs>965</Paragraphs>
  <Slides>46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46</vt:i4>
      </vt:variant>
    </vt:vector>
  </HeadingPairs>
  <TitlesOfParts>
    <vt:vector size="79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MS UI Gothic</vt:lpstr>
      <vt:lpstr>U.S. 101</vt:lpstr>
      <vt:lpstr>Roboto</vt:lpstr>
      <vt:lpstr>Open Sans Light</vt:lpstr>
      <vt:lpstr>Wingdings</vt:lpstr>
      <vt:lpstr>字魂105号-简雅黑</vt:lpstr>
      <vt:lpstr>Arial Unicode MS</vt:lpstr>
      <vt:lpstr>STIXGeneral-Bold</vt:lpstr>
      <vt:lpstr>Oxygen</vt:lpstr>
      <vt:lpstr>Lato Light</vt:lpstr>
      <vt:lpstr>Courier New</vt:lpstr>
      <vt:lpstr>Segoe Print</vt:lpstr>
      <vt:lpstr>Open Sans</vt:lpstr>
      <vt:lpstr>Lato</vt:lpstr>
      <vt:lpstr>webwppDefTheme</vt:lpstr>
      <vt:lpstr>Office 主题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甘金龙</cp:lastModifiedBy>
  <cp:revision>1011</cp:revision>
  <dcterms:created xsi:type="dcterms:W3CDTF">2020-11-11T09:29:00Z</dcterms:created>
  <dcterms:modified xsi:type="dcterms:W3CDTF">2021-08-30T03:08:22Z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