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notesSlides/notesSlide20.xml" ContentType="application/vnd.openxmlformats-officedocument.presentationml.notesSlide+xml"/>
  <Override PartName="/ppt/ink/ink1.xml" ContentType="application/inkml+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6.xml" ContentType="application/vnd.openxmlformats-officedocument.presentationml.notesSlide+xml"/>
  <Override PartName="/ppt/tags/tag46.xml" ContentType="application/vnd.openxmlformats-officedocument.presentationml.tags+xml"/>
  <Override PartName="/ppt/notesSlides/notesSlide27.xml" ContentType="application/vnd.openxmlformats-officedocument.presentationml.notesSlide+xml"/>
  <Override PartName="/ppt/tags/tag47.xml" ContentType="application/vnd.openxmlformats-officedocument.presentationml.tags+xml"/>
  <Override PartName="/ppt/notesSlides/notesSlide2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3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38.xml" ContentType="application/vnd.openxmlformats-officedocument.presentationml.notesSlide+xml"/>
  <Override PartName="/ppt/tags/tag71.xml" ContentType="application/vnd.openxmlformats-officedocument.presentationml.tags+xml"/>
  <Override PartName="/ppt/notesSlides/notesSlide39.xml" ContentType="application/vnd.openxmlformats-officedocument.presentationml.notesSlide+xml"/>
  <Override PartName="/ppt/tags/tag72.xml" ContentType="application/vnd.openxmlformats-officedocument.presentationml.tags+xml"/>
  <Override PartName="/ppt/notesSlides/notesSlide4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41.xml" ContentType="application/vnd.openxmlformats-officedocument.presentationml.notesSlide+xml"/>
  <Override PartName="/ppt/tags/tag75.xml" ContentType="application/vnd.openxmlformats-officedocument.presentationml.tags+xml"/>
  <Override PartName="/ppt/notesSlides/notesSlide42.xml" ContentType="application/vnd.openxmlformats-officedocument.presentationml.notesSlide+xml"/>
  <Override PartName="/ppt/tags/tag76.xml" ContentType="application/vnd.openxmlformats-officedocument.presentationml.tags+xml"/>
  <Override PartName="/ppt/notesSlides/notesSlide4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4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45.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4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4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459" r:id="rId2"/>
    <p:sldId id="461" r:id="rId3"/>
    <p:sldId id="463" r:id="rId4"/>
    <p:sldId id="464" r:id="rId5"/>
    <p:sldId id="533" r:id="rId6"/>
    <p:sldId id="534" r:id="rId7"/>
    <p:sldId id="535" r:id="rId8"/>
    <p:sldId id="536" r:id="rId9"/>
    <p:sldId id="537" r:id="rId10"/>
    <p:sldId id="538" r:id="rId11"/>
    <p:sldId id="539" r:id="rId12"/>
    <p:sldId id="540" r:id="rId13"/>
    <p:sldId id="541" r:id="rId14"/>
    <p:sldId id="542" r:id="rId15"/>
    <p:sldId id="543" r:id="rId16"/>
    <p:sldId id="544" r:id="rId17"/>
    <p:sldId id="545" r:id="rId18"/>
    <p:sldId id="546" r:id="rId19"/>
    <p:sldId id="548" r:id="rId20"/>
    <p:sldId id="549" r:id="rId21"/>
    <p:sldId id="550" r:id="rId22"/>
    <p:sldId id="551" r:id="rId23"/>
    <p:sldId id="552" r:id="rId24"/>
    <p:sldId id="553"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8" r:id="rId38"/>
    <p:sldId id="569" r:id="rId39"/>
    <p:sldId id="570" r:id="rId40"/>
    <p:sldId id="571" r:id="rId41"/>
    <p:sldId id="573" r:id="rId42"/>
    <p:sldId id="575" r:id="rId43"/>
    <p:sldId id="574" r:id="rId44"/>
    <p:sldId id="576" r:id="rId45"/>
    <p:sldId id="577" r:id="rId46"/>
    <p:sldId id="578" r:id="rId47"/>
    <p:sldId id="579" r:id="rId48"/>
    <p:sldId id="580" r:id="rId49"/>
    <p:sldId id="531" r:id="rId50"/>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孙东" initials="sundon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04" autoAdjust="0"/>
    <p:restoredTop sz="94857"/>
  </p:normalViewPr>
  <p:slideViewPr>
    <p:cSldViewPr snapToGrid="0" snapToObjects="1">
      <p:cViewPr varScale="1">
        <p:scale>
          <a:sx n="82" d="100"/>
          <a:sy n="82" d="100"/>
        </p:scale>
        <p:origin x="528" y="72"/>
      </p:cViewPr>
      <p:guideLst>
        <p:guide orient="horz" pos="217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3T11:52:27.412"/>
    </inkml:context>
    <inkml:brush xml:id="br0">
      <inkml:brushProperty name="width" value="0.05" units="cm"/>
      <inkml:brushProperty name="height" value="0.05" units="cm"/>
      <inkml:brushProperty name="color" value="#E71224"/>
    </inkml:brush>
  </inkml:definitions>
  <inkml:trace contextRef="#ctx0" brushRef="#br0">836 4801 24575,'18'-263'0,"-3"100"0,18-620-148,-8 151-564,-10 347 712,51-831 0,-8 339 0,-44 664 567,-6 54-420,0-81-1,-9-275-146,1 408 0,1 0 0,0 1 0,0-1 0,3-11 0,-4 18 0,0 0 0,0-1 0,0 1 0,0-1 0,1 1 0,-1-1 0,0 1 0,0-1 0,0 1 0,1 0 0,-1-1 0,0 1 0,1 0 0,-1-1 0,0 1 0,1-1 0,-1 1 0,0 0 0,1 0 0,-1-1 0,0 1 0,1 0 0,-1 0 0,1 0 0,-1-1 0,1 1 0,-1 0 0,1 0 0,0 1 0,0-1 0,1 1 0,-1 0 0,-1 0 0,1 0 0,0 0 0,0-1 0,0 1 0,0 1 0,-1-1 0,1 0 0,0 0 0,-1 0 0,1 0 0,-1 0 0,1 3 0,13 34 0,-2 1 0,-2 0 0,5 46 0,-2-17 0,189 770 0,38-8 0,-193-677 0,151 536 0,59 163 0,-177-608 0,6 15 0,9 11 0,-55-150 0,-7-42 0,-20-47 0,13 40 0,39 150 0,-67-234 0,1 8 0,0-1 0,0 0 0,-1 0 0,1 1 0,-4-8 0,-13-20 0,0 0 0,-2 1 0,-2 1 0,-1 1 0,-1 1 0,-39-36 0,-250-202 0,76 72 0,8 2 0,-59-51 0,-33-102 0,91 89 0,-13-23 0,84 91 0,46 67 0,-53-64 0,150 168 0,7 10 0,1-1 0,1 0 0,0-1 0,-10-16 0,16 25 0,0-1 0,0 1 0,1-1 0,-1 0 0,0 0 0,1 0 0,-1 1 0,1-1 0,0 0 0,0 0 0,-1 0 0,1 0 0,0 0 0,0 0 0,1 0 0,-1 1 0,0-1 0,1 0 0,-1 0 0,1 0 0,0 0 0,-1 1 0,1-1 0,0 0 0,0 1 0,0-1 0,0 1 0,0-1 0,1 1 0,-1-1 0,0 1 0,1 0 0,-1 0 0,3-2 0,9-4 0,0 0 0,0 1 0,0 1 0,1 0 0,0 1 0,-1 0 0,20-2 0,0 0 0,590-111 0,7 28 0,179-30 0,-501 65 0,230-38 0,-512 87 0,1 2 0,0 1 0,0 2 0,28 2 0,-54-2 0,1 0 0,0 0 0,0 0 0,-1 0 0,1 1 0,0-1 0,-1 1 0,1-1 0,0 1 0,-1 0 0,1 0 0,-1-1 0,1 1 0,-1 0 0,1 0 0,-1 1 0,0-1 0,0 0 0,1 0 0,-1 1 0,0-1 0,0 0 0,0 1 0,1 2 0,-2-1 0,1-1 0,-1 1 0,1 0 0,-1 0 0,0 0 0,0 0 0,0 0 0,0 0 0,-1 0 0,1 0 0,-1-1 0,0 1 0,-1 3 0,-5 10 0,0-1 0,-1 0 0,-19 26 0,-135 168 0,39-54 0,-331 462 0,343-471 0,-17 23 0,-38 50 0,46-67 0,-132 176 0,41-60 0,-126 100 0,188-217 0,55-36 0,83-102-1365,0-1-5461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2023-09-13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2023-09-13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2023-09-13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2023-09-13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2023-09-13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2023-09-13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2023-09-13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2023-09-13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2023-09-13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2023-09-13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2023-09-13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2023-09-13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2023-09-13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7" r:id="rId17"/>
    <p:sldLayoutId id="2147483668"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19.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20.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8.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4.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4.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4.png"/><Relationship Id="rId5" Type="http://schemas.openxmlformats.org/officeDocument/2006/relationships/notesSlide" Target="../notesSlides/notesSlide19.xml"/><Relationship Id="rId4"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30.xml"/><Relationship Id="rId5" Type="http://schemas.openxmlformats.org/officeDocument/2006/relationships/image" Target="../media/image9.png"/><Relationship Id="rId4" Type="http://schemas.openxmlformats.org/officeDocument/2006/relationships/customXml" Target="../ink/ink1.xml"/></Relationships>
</file>

<file path=ppt/slides/_rels/slide2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4.png"/><Relationship Id="rId5" Type="http://schemas.openxmlformats.org/officeDocument/2006/relationships/notesSlide" Target="../notesSlides/notesSlide21.xml"/><Relationship Id="rId4"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4.png"/><Relationship Id="rId5" Type="http://schemas.openxmlformats.org/officeDocument/2006/relationships/notesSlide" Target="../notesSlides/notesSlide22.xml"/><Relationship Id="rId4"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4.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notesSlide" Target="../notesSlides/notesSlide24.xml"/><Relationship Id="rId4"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4.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4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4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4.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4.png"/><Relationship Id="rId5" Type="http://schemas.openxmlformats.org/officeDocument/2006/relationships/notesSlide" Target="../notesSlides/notesSlide30.xml"/><Relationship Id="rId4"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4.png"/><Relationship Id="rId5" Type="http://schemas.openxmlformats.org/officeDocument/2006/relationships/notesSlide" Target="../notesSlides/notesSlide31.xml"/><Relationship Id="rId4"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4.png"/><Relationship Id="rId5" Type="http://schemas.openxmlformats.org/officeDocument/2006/relationships/notesSlide" Target="../notesSlides/notesSlide33.xml"/><Relationship Id="rId4"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4.png"/><Relationship Id="rId5" Type="http://schemas.openxmlformats.org/officeDocument/2006/relationships/notesSlide" Target="../notesSlides/notesSlide35.xml"/><Relationship Id="rId4"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4.png"/><Relationship Id="rId5" Type="http://schemas.openxmlformats.org/officeDocument/2006/relationships/notesSlide" Target="../notesSlides/notesSlide37.xml"/><Relationship Id="rId4"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6.xml"/><Relationship Id="rId1" Type="http://schemas.openxmlformats.org/officeDocument/2006/relationships/tags" Target="../tags/tag7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6.xml"/><Relationship Id="rId1" Type="http://schemas.openxmlformats.org/officeDocument/2006/relationships/tags" Target="../tags/tag7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4.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6.xml"/><Relationship Id="rId1" Type="http://schemas.openxmlformats.org/officeDocument/2006/relationships/tags" Target="../tags/tag7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6.xml"/><Relationship Id="rId1" Type="http://schemas.openxmlformats.org/officeDocument/2006/relationships/tags" Target="../tags/tag76.xml"/></Relationships>
</file>

<file path=ppt/slides/_rels/slide44.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4.png"/><Relationship Id="rId5" Type="http://schemas.openxmlformats.org/officeDocument/2006/relationships/notesSlide" Target="../notesSlides/notesSlide44.xml"/><Relationship Id="rId4"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4.png"/><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4.png"/><Relationship Id="rId5" Type="http://schemas.openxmlformats.org/officeDocument/2006/relationships/notesSlide" Target="../notesSlides/notesSlide46.xml"/><Relationship Id="rId4"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4.png"/><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4.png"/><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notesSlide" Target="../notesSlides/notesSlide9.xml"/><Relationship Id="rId4"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095644" y="2515710"/>
            <a:ext cx="6239426" cy="1015428"/>
          </a:xfrm>
          <a:prstGeom prst="rect">
            <a:avLst/>
          </a:prstGeom>
          <a:noFill/>
        </p:spPr>
        <p:txBody>
          <a:bodyPr wrap="square" rtlCol="0">
            <a:spAutoFit/>
          </a:bodyPr>
          <a:lstStyle/>
          <a:p>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3</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HTTP</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协议</a:t>
            </a:r>
          </a:p>
        </p:txBody>
      </p:sp>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10514"/>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968188" y="1746152"/>
            <a:ext cx="10542495" cy="98360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为了克服上述</a:t>
            </a:r>
            <a:r>
              <a:rPr lang="en-US" altLang="zh-CN" dirty="0">
                <a:solidFill>
                  <a:srgbClr val="595959"/>
                </a:solidFill>
                <a:latin typeface="微软雅黑" panose="020B0503020204020204" pitchFamily="34" charset="-122"/>
              </a:rPr>
              <a:t>HTTP 1.0</a:t>
            </a:r>
            <a:r>
              <a:rPr lang="zh-CN" altLang="zh-CN" dirty="0">
                <a:solidFill>
                  <a:srgbClr val="595959"/>
                </a:solidFill>
                <a:latin typeface="微软雅黑" panose="020B0503020204020204" pitchFamily="34" charset="-122"/>
              </a:rPr>
              <a:t>客户端与服务器交互耗时的缺陷，</a:t>
            </a:r>
            <a:r>
              <a:rPr lang="en-US" altLang="zh-CN" dirty="0">
                <a:solidFill>
                  <a:srgbClr val="595959"/>
                </a:solidFill>
                <a:latin typeface="微软雅黑" panose="020B0503020204020204" pitchFamily="34" charset="-122"/>
              </a:rPr>
              <a:t>HTTP 1.1</a:t>
            </a:r>
            <a:r>
              <a:rPr lang="zh-CN" altLang="zh-CN" dirty="0">
                <a:solidFill>
                  <a:srgbClr val="595959"/>
                </a:solidFill>
                <a:latin typeface="微软雅黑" panose="020B0503020204020204" pitchFamily="34" charset="-122"/>
              </a:rPr>
              <a:t>版本应运而生，它支持</a:t>
            </a:r>
            <a:r>
              <a:rPr lang="zh-CN" altLang="zh-CN" dirty="0">
                <a:solidFill>
                  <a:srgbClr val="595959"/>
                </a:solidFill>
                <a:highlight>
                  <a:srgbClr val="FFFF00"/>
                </a:highlight>
                <a:latin typeface="微软雅黑" panose="020B0503020204020204" pitchFamily="34" charset="-122"/>
              </a:rPr>
              <a:t>持久连接</a:t>
            </a:r>
            <a:r>
              <a:rPr lang="zh-CN" altLang="zh-CN" dirty="0">
                <a:solidFill>
                  <a:srgbClr val="595959"/>
                </a:solidFill>
                <a:latin typeface="微软雅黑" panose="020B0503020204020204" pitchFamily="34" charset="-122"/>
              </a:rPr>
              <a:t>，也就是说</a:t>
            </a:r>
            <a:r>
              <a:rPr lang="zh-CN" altLang="zh-CN" dirty="0">
                <a:solidFill>
                  <a:srgbClr val="595959"/>
                </a:solidFill>
                <a:highlight>
                  <a:srgbClr val="FFFF00"/>
                </a:highlight>
                <a:latin typeface="微软雅黑" panose="020B0503020204020204" pitchFamily="34" charset="-122"/>
              </a:rPr>
              <a:t>在一个</a:t>
            </a:r>
            <a:r>
              <a:rPr lang="en-US" altLang="zh-CN" dirty="0">
                <a:solidFill>
                  <a:srgbClr val="595959"/>
                </a:solidFill>
                <a:highlight>
                  <a:srgbClr val="FFFF00"/>
                </a:highlight>
                <a:latin typeface="微软雅黑" panose="020B0503020204020204" pitchFamily="34" charset="-122"/>
              </a:rPr>
              <a:t>TCP</a:t>
            </a:r>
            <a:r>
              <a:rPr lang="zh-CN" altLang="zh-CN" dirty="0">
                <a:solidFill>
                  <a:srgbClr val="595959"/>
                </a:solidFill>
                <a:highlight>
                  <a:srgbClr val="FFFF00"/>
                </a:highlight>
                <a:latin typeface="微软雅黑" panose="020B0503020204020204" pitchFamily="34" charset="-122"/>
              </a:rPr>
              <a:t>连接上可以传送多个</a:t>
            </a:r>
            <a:r>
              <a:rPr lang="en-US" altLang="zh-CN" dirty="0">
                <a:solidFill>
                  <a:srgbClr val="595959"/>
                </a:solidFill>
                <a:highlight>
                  <a:srgbClr val="FFFF00"/>
                </a:highlight>
                <a:latin typeface="微软雅黑" panose="020B0503020204020204" pitchFamily="34" charset="-122"/>
              </a:rPr>
              <a:t>HTTP</a:t>
            </a:r>
            <a:r>
              <a:rPr lang="zh-CN" altLang="zh-CN" dirty="0">
                <a:solidFill>
                  <a:srgbClr val="595959"/>
                </a:solidFill>
                <a:highlight>
                  <a:srgbClr val="FFFF00"/>
                </a:highlight>
                <a:latin typeface="微软雅黑" panose="020B0503020204020204" pitchFamily="34" charset="-122"/>
              </a:rPr>
              <a:t>请求和响应</a:t>
            </a:r>
            <a:r>
              <a:rPr lang="zh-CN" altLang="zh-CN" dirty="0">
                <a:solidFill>
                  <a:srgbClr val="595959"/>
                </a:solidFill>
                <a:latin typeface="微软雅黑" panose="020B0503020204020204" pitchFamily="34" charset="-122"/>
              </a:rPr>
              <a:t>，从而</a:t>
            </a:r>
            <a:r>
              <a:rPr lang="zh-CN" altLang="zh-CN" dirty="0">
                <a:solidFill>
                  <a:srgbClr val="1369B2"/>
                </a:solidFill>
                <a:latin typeface="微软雅黑" panose="020B0503020204020204" pitchFamily="34" charset="-122"/>
              </a:rPr>
              <a:t>减少了建立和关闭连接的消耗和延时</a:t>
            </a:r>
            <a:r>
              <a:rPr lang="zh-CN" altLang="zh-CN" dirty="0">
                <a:solidFill>
                  <a:srgbClr val="595959"/>
                </a:solidFill>
                <a:latin typeface="微软雅黑" panose="020B0503020204020204" pitchFamily="34" charset="-122"/>
              </a:rPr>
              <a:t>。</a:t>
            </a:r>
          </a:p>
        </p:txBody>
      </p:sp>
      <p:sp>
        <p:nvSpPr>
          <p:cNvPr id="2" name="文本框 1"/>
          <p:cNvSpPr txBox="1"/>
          <p:nvPr/>
        </p:nvSpPr>
        <p:spPr>
          <a:xfrm>
            <a:off x="1280113" y="1150499"/>
            <a:ext cx="204940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1.1</a:t>
            </a:r>
            <a:r>
              <a:rPr lang="zh-CN" altLang="en-US" sz="2000" dirty="0">
                <a:solidFill>
                  <a:srgbClr val="1369B2"/>
                </a:solidFill>
                <a:latin typeface="微软雅黑" panose="020B0503020204020204" pitchFamily="34" charset="-122"/>
                <a:ea typeface="微软雅黑" panose="020B0503020204020204" pitchFamily="34" charset="-122"/>
              </a:rPr>
              <a:t>的介绍</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descr="3-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7813" y="3041836"/>
            <a:ext cx="4703669" cy="247145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10514"/>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24420" y="2564456"/>
            <a:ext cx="9573465" cy="17635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当客户端与服务器建立连接后，客户端可以向服务器发送多个请求，并且在发送下个请求时，无需等待上次请求的</a:t>
            </a:r>
            <a:r>
              <a:rPr lang="zh-CN" altLang="zh-CN" dirty="0">
                <a:solidFill>
                  <a:srgbClr val="1369B2"/>
                </a:solidFill>
                <a:latin typeface="微软雅黑" panose="020B0503020204020204" pitchFamily="34" charset="-122"/>
              </a:rPr>
              <a:t>返回结果</a:t>
            </a:r>
            <a:r>
              <a:rPr lang="zh-CN" altLang="zh-CN" dirty="0">
                <a:solidFill>
                  <a:srgbClr val="595959"/>
                </a:solidFill>
                <a:latin typeface="微软雅黑" panose="020B0503020204020204" pitchFamily="34" charset="-122"/>
              </a:rPr>
              <a:t>，服务器会按照客户端发送的请求先后顺序</a:t>
            </a:r>
            <a:r>
              <a:rPr lang="zh-CN" altLang="zh-CN" dirty="0">
                <a:solidFill>
                  <a:srgbClr val="1369B2"/>
                </a:solidFill>
                <a:latin typeface="微软雅黑" panose="020B0503020204020204" pitchFamily="34" charset="-122"/>
              </a:rPr>
              <a:t>依次返回响应结果</a:t>
            </a:r>
            <a:r>
              <a:rPr lang="zh-CN" altLang="zh-CN" dirty="0">
                <a:solidFill>
                  <a:srgbClr val="595959"/>
                </a:solidFill>
                <a:latin typeface="微软雅黑" panose="020B0503020204020204" pitchFamily="34" charset="-122"/>
              </a:rPr>
              <a:t>，以保证客户端能够区分出每次请求的响应内容。</a:t>
            </a:r>
            <a:r>
              <a:rPr lang="en-US" altLang="zh-CN" dirty="0">
                <a:solidFill>
                  <a:srgbClr val="595959"/>
                </a:solidFill>
                <a:latin typeface="微软雅黑" panose="020B0503020204020204" pitchFamily="34" charset="-122"/>
              </a:rPr>
              <a:t>HTTP 1.1</a:t>
            </a:r>
            <a:r>
              <a:rPr lang="zh-CN" altLang="zh-CN" dirty="0">
                <a:solidFill>
                  <a:srgbClr val="595959"/>
                </a:solidFill>
                <a:latin typeface="微软雅黑" panose="020B0503020204020204" pitchFamily="34" charset="-122"/>
              </a:rPr>
              <a:t>不仅继承了</a:t>
            </a:r>
            <a:r>
              <a:rPr lang="en-US" altLang="zh-CN" dirty="0">
                <a:solidFill>
                  <a:srgbClr val="595959"/>
                </a:solidFill>
                <a:latin typeface="微软雅黑" panose="020B0503020204020204" pitchFamily="34" charset="-122"/>
              </a:rPr>
              <a:t>HTTP 1.0</a:t>
            </a:r>
            <a:r>
              <a:rPr lang="zh-CN" altLang="zh-CN" dirty="0">
                <a:solidFill>
                  <a:srgbClr val="595959"/>
                </a:solidFill>
                <a:latin typeface="微软雅黑" panose="020B0503020204020204" pitchFamily="34" charset="-122"/>
              </a:rPr>
              <a:t>的优点，而且有效解决了</a:t>
            </a:r>
            <a:r>
              <a:rPr lang="en-US" altLang="zh-CN" dirty="0">
                <a:solidFill>
                  <a:srgbClr val="595959"/>
                </a:solidFill>
                <a:latin typeface="微软雅黑" panose="020B0503020204020204" pitchFamily="34" charset="-122"/>
              </a:rPr>
              <a:t>HTTP 1.0</a:t>
            </a:r>
            <a:r>
              <a:rPr lang="zh-CN" altLang="zh-CN" dirty="0">
                <a:solidFill>
                  <a:srgbClr val="595959"/>
                </a:solidFill>
                <a:latin typeface="微软雅黑" panose="020B0503020204020204" pitchFamily="34" charset="-122"/>
              </a:rPr>
              <a:t>的性能问题，显著地减少了</a:t>
            </a:r>
            <a:r>
              <a:rPr lang="zh-CN" altLang="zh-CN" dirty="0">
                <a:solidFill>
                  <a:srgbClr val="1369B2"/>
                </a:solidFill>
                <a:latin typeface="微软雅黑" panose="020B0503020204020204" pitchFamily="34" charset="-122"/>
              </a:rPr>
              <a:t>浏览器与服务器交互所需要的时间</a:t>
            </a:r>
            <a:r>
              <a:rPr lang="zh-CN" altLang="zh-CN" dirty="0">
                <a:solidFill>
                  <a:srgbClr val="595959"/>
                </a:solidFill>
                <a:latin typeface="微软雅黑" panose="020B0503020204020204" pitchFamily="34" charset="-122"/>
              </a:rPr>
              <a:t>。</a:t>
            </a:r>
          </a:p>
        </p:txBody>
      </p:sp>
      <p:sp>
        <p:nvSpPr>
          <p:cNvPr id="2" name="文本框 1"/>
          <p:cNvSpPr txBox="1"/>
          <p:nvPr/>
        </p:nvSpPr>
        <p:spPr>
          <a:xfrm>
            <a:off x="1280113" y="1150499"/>
            <a:ext cx="204940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1.1</a:t>
            </a:r>
            <a:r>
              <a:rPr lang="zh-CN" altLang="en-US" sz="2000" dirty="0">
                <a:solidFill>
                  <a:srgbClr val="1369B2"/>
                </a:solidFill>
                <a:latin typeface="微软雅黑" panose="020B0503020204020204" pitchFamily="34" charset="-122"/>
                <a:ea typeface="微软雅黑" panose="020B0503020204020204" pitchFamily="34" charset="-122"/>
              </a:rPr>
              <a:t>的介绍</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圆角矩形 9"/>
          <p:cNvSpPr/>
          <p:nvPr/>
        </p:nvSpPr>
        <p:spPr>
          <a:xfrm>
            <a:off x="1360244" y="230544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310020" y="22460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23325" y="43102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94063" y="2804881"/>
            <a:ext cx="9129262" cy="168018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当用户在浏览器中访问某个</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地址、单击网页的某个超链接或者提交网页上的</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表单时，浏览器都会向服务器发送请求数据，即</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请求消息</a:t>
            </a:r>
            <a:r>
              <a:rPr lang="zh-CN" altLang="zh-CN" dirty="0">
                <a:solidFill>
                  <a:srgbClr val="595959"/>
                </a:solidFill>
                <a:latin typeface="微软雅黑" panose="020B0503020204020204" pitchFamily="34" charset="-122"/>
              </a:rPr>
              <a:t>。服务器接收到请求数据后，会将处理后的数据发送给客户端，即</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响应消息</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请求消息和</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响应消息统称为</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消息</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360795" y="1231181"/>
            <a:ext cx="13537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消息</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360244" y="2480258"/>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310020" y="242083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823325" y="44850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960651"/>
            <a:ext cx="8485746" cy="119888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要想观察请求方式、</a:t>
            </a:r>
            <a:r>
              <a:rPr lang="en-US" altLang="zh-CN" sz="1600" dirty="0">
                <a:solidFill>
                  <a:srgbClr val="595959"/>
                </a:solidFill>
                <a:latin typeface="微软雅黑" panose="020B0503020204020204" pitchFamily="34" charset="-122"/>
                <a:ea typeface="微软雅黑" panose="020B0503020204020204" pitchFamily="34" charset="-122"/>
                <a:cs typeface="+mn-ea"/>
              </a:rPr>
              <a:t>HTTP</a:t>
            </a:r>
            <a:r>
              <a:rPr lang="zh-CN" altLang="zh-CN" sz="1600" dirty="0">
                <a:solidFill>
                  <a:srgbClr val="595959"/>
                </a:solidFill>
                <a:latin typeface="微软雅黑" panose="020B0503020204020204" pitchFamily="34" charset="-122"/>
                <a:ea typeface="微软雅黑" panose="020B0503020204020204" pitchFamily="34" charset="-122"/>
                <a:cs typeface="+mn-ea"/>
              </a:rPr>
              <a:t>协议版本号、请求头和响应头等信息，需要借助浏览器的网络查看工具。这里使用版本为</a:t>
            </a:r>
            <a:r>
              <a:rPr lang="en-US" altLang="zh-CN" sz="1600" dirty="0">
                <a:solidFill>
                  <a:srgbClr val="595959"/>
                </a:solidFill>
                <a:latin typeface="微软雅黑" panose="020B0503020204020204" pitchFamily="34" charset="-122"/>
                <a:ea typeface="微软雅黑" panose="020B0503020204020204" pitchFamily="34" charset="-122"/>
                <a:cs typeface="+mn-ea"/>
              </a:rPr>
              <a:t>79.0beta</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Firefox</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浏览器。单击</a:t>
            </a:r>
            <a:r>
              <a:rPr lang="en-US" altLang="zh-CN" sz="1600" dirty="0">
                <a:solidFill>
                  <a:srgbClr val="595959"/>
                </a:solidFill>
                <a:latin typeface="微软雅黑" panose="020B0503020204020204" pitchFamily="34" charset="-122"/>
                <a:ea typeface="微软雅黑" panose="020B0503020204020204" pitchFamily="34" charset="-122"/>
                <a:cs typeface="+mn-ea"/>
              </a:rPr>
              <a:t>Firefox</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浏览器右上角的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菜单</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按钮，会弹出菜单栏</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p:nvPr/>
        </p:nvPicPr>
        <p:blipFill>
          <a:blip r:embed="rId4"/>
          <a:stretch>
            <a:fillRect/>
          </a:stretch>
        </p:blipFill>
        <p:spPr>
          <a:xfrm>
            <a:off x="2447383" y="2207146"/>
            <a:ext cx="6683169" cy="422054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32931"/>
            <a:ext cx="8485746" cy="787523"/>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Firefox</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浏览器的菜单栏中选择【</a:t>
            </a:r>
            <a:r>
              <a:rPr lang="en-US" altLang="zh-CN" sz="1600" dirty="0">
                <a:solidFill>
                  <a:srgbClr val="595959"/>
                </a:solidFill>
                <a:latin typeface="微软雅黑" panose="020B0503020204020204" pitchFamily="34" charset="-122"/>
                <a:ea typeface="微软雅黑" panose="020B0503020204020204" pitchFamily="34" charset="-122"/>
                <a:cs typeface="+mn-ea"/>
              </a:rPr>
              <a:t>Web Developer</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Network</a:t>
            </a:r>
            <a:r>
              <a:rPr lang="zh-CN" altLang="zh-CN" sz="1600" dirty="0">
                <a:solidFill>
                  <a:srgbClr val="595959"/>
                </a:solidFill>
                <a:latin typeface="微软雅黑" panose="020B0503020204020204" pitchFamily="34" charset="-122"/>
                <a:ea typeface="微软雅黑" panose="020B0503020204020204" pitchFamily="34" charset="-122"/>
                <a:cs typeface="+mn-ea"/>
              </a:rPr>
              <a:t>】，可以查看浏览器和服务器通信的</a:t>
            </a:r>
            <a:r>
              <a:rPr lang="en-US" altLang="zh-CN" sz="1600" dirty="0">
                <a:solidFill>
                  <a:srgbClr val="595959"/>
                </a:solidFill>
                <a:latin typeface="微软雅黑" panose="020B0503020204020204" pitchFamily="34" charset="-122"/>
                <a:ea typeface="微软雅黑" panose="020B0503020204020204" pitchFamily="34" charset="-122"/>
                <a:cs typeface="+mn-ea"/>
              </a:rPr>
              <a:t>HTTP</a:t>
            </a:r>
            <a:r>
              <a:rPr lang="zh-CN" altLang="zh-CN" sz="1600" dirty="0">
                <a:solidFill>
                  <a:srgbClr val="595959"/>
                </a:solidFill>
                <a:latin typeface="微软雅黑" panose="020B0503020204020204" pitchFamily="34" charset="-122"/>
                <a:ea typeface="微软雅黑" panose="020B0503020204020204" pitchFamily="34" charset="-122"/>
                <a:cs typeface="+mn-ea"/>
              </a:rPr>
              <a:t>消息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4"/>
          <a:stretch>
            <a:fillRect/>
          </a:stretch>
        </p:blipFill>
        <p:spPr>
          <a:xfrm>
            <a:off x="2431952" y="2600024"/>
            <a:ext cx="6908454" cy="316876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2" name="1"/>
          <p:cNvSpPr txBox="1"/>
          <p:nvPr>
            <p:custDataLst>
              <p:tags r:id="rId1"/>
            </p:custDataLst>
          </p:nvPr>
        </p:nvSpPr>
        <p:spPr>
          <a:xfrm>
            <a:off x="3616756" y="1097416"/>
            <a:ext cx="6243426" cy="461665"/>
          </a:xfrm>
          <a:prstGeom prst="rect">
            <a:avLst/>
          </a:prstGeom>
          <a:noFill/>
          <a:ln>
            <a:noFill/>
          </a:ln>
        </p:spPr>
        <p:txBody>
          <a:bodyPr wrap="square" rtlCol="0">
            <a:spAutoFit/>
          </a:bodyPr>
          <a:lstStyle/>
          <a:p>
            <a:pPr lvl="0" algn="ctr" defTabSz="457200">
              <a:defRPr/>
            </a:pP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利用</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Firefox</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浏览器查看</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HTTP</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消息</a:t>
            </a: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的</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步骤</a:t>
            </a: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grpSp>
      <p:sp>
        <p:nvSpPr>
          <p:cNvPr id="23" name="文本框 18"/>
          <p:cNvSpPr txBox="1"/>
          <p:nvPr>
            <p:custDataLst>
              <p:tags r:id="rId2"/>
            </p:custDataLst>
          </p:nvPr>
        </p:nvSpPr>
        <p:spPr>
          <a:xfrm>
            <a:off x="2369544" y="187880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cs typeface="微软雅黑" panose="020B0503020204020204" pitchFamily="34" charset="-122"/>
              </a:rPr>
              <a:t>在浏览器的地址栏中输入</a:t>
            </a:r>
            <a:r>
              <a:rPr lang="en-US" altLang="zh-CN" dirty="0">
                <a:solidFill>
                  <a:srgbClr val="595959"/>
                </a:solidFill>
                <a:latin typeface="微软雅黑" panose="020B0503020204020204" pitchFamily="34" charset="-122"/>
                <a:cs typeface="微软雅黑" panose="020B0503020204020204" pitchFamily="34" charset="-122"/>
              </a:rPr>
              <a:t>www.baidu.com</a:t>
            </a:r>
            <a:r>
              <a:rPr lang="zh-CN" altLang="zh-CN" dirty="0">
                <a:solidFill>
                  <a:srgbClr val="595959"/>
                </a:solidFill>
                <a:latin typeface="微软雅黑" panose="020B0503020204020204" pitchFamily="34" charset="-122"/>
                <a:cs typeface="微软雅黑" panose="020B0503020204020204" pitchFamily="34" charset="-122"/>
              </a:rPr>
              <a:t>访问百度首页，在【</a:t>
            </a:r>
            <a:r>
              <a:rPr lang="en-US" altLang="zh-CN" dirty="0">
                <a:solidFill>
                  <a:srgbClr val="595959"/>
                </a:solidFill>
                <a:latin typeface="微软雅黑" panose="020B0503020204020204" pitchFamily="34" charset="-122"/>
                <a:cs typeface="微软雅黑" panose="020B0503020204020204" pitchFamily="34" charset="-122"/>
              </a:rPr>
              <a:t>Network</a:t>
            </a:r>
            <a:r>
              <a:rPr lang="zh-CN" altLang="zh-CN" dirty="0">
                <a:solidFill>
                  <a:srgbClr val="595959"/>
                </a:solidFill>
                <a:latin typeface="微软雅黑" panose="020B0503020204020204" pitchFamily="34" charset="-122"/>
                <a:cs typeface="微软雅黑" panose="020B0503020204020204" pitchFamily="34" charset="-122"/>
              </a:rPr>
              <a:t>】的请求信息栏中可以看到请求的</a:t>
            </a:r>
            <a:r>
              <a:rPr lang="en-US" altLang="zh-CN" dirty="0">
                <a:solidFill>
                  <a:srgbClr val="595959"/>
                </a:solidFill>
                <a:latin typeface="微软雅黑" panose="020B0503020204020204" pitchFamily="34" charset="-122"/>
                <a:cs typeface="微软雅黑" panose="020B0503020204020204" pitchFamily="34" charset="-122"/>
              </a:rPr>
              <a:t>URL</a:t>
            </a:r>
            <a:r>
              <a:rPr lang="zh-CN" altLang="zh-CN" dirty="0">
                <a:solidFill>
                  <a:srgbClr val="595959"/>
                </a:solidFill>
                <a:latin typeface="微软雅黑" panose="020B0503020204020204" pitchFamily="34" charset="-122"/>
                <a:cs typeface="微软雅黑" panose="020B0503020204020204" pitchFamily="34" charset="-122"/>
              </a:rPr>
              <a:t>地址</a:t>
            </a:r>
            <a:r>
              <a:rPr lang="zh-CN" altLang="en-US" dirty="0">
                <a:solidFill>
                  <a:srgbClr val="595959"/>
                </a:solidFill>
                <a:latin typeface="微软雅黑" panose="020B0503020204020204" pitchFamily="34" charset="-122"/>
                <a:cs typeface="微软雅黑" panose="020B0503020204020204" pitchFamily="34" charset="-122"/>
              </a:rPr>
              <a:t>。</a:t>
            </a:r>
            <a:endParaRPr lang="zh-CN" altLang="zh-CN" dirty="0">
              <a:solidFill>
                <a:srgbClr val="595959"/>
              </a:solidFill>
              <a:latin typeface="微软雅黑" panose="020B0503020204020204" pitchFamily="34" charset="-122"/>
              <a:cs typeface="微软雅黑" panose="020B0503020204020204" pitchFamily="34" charset="-122"/>
            </a:endParaRPr>
          </a:p>
        </p:txBody>
      </p:sp>
      <p:sp>
        <p:nvSpPr>
          <p:cNvPr id="20" name="椭圆 19"/>
          <p:cNvSpPr/>
          <p:nvPr/>
        </p:nvSpPr>
        <p:spPr>
          <a:xfrm>
            <a:off x="1730420" y="2797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椭圆 20"/>
          <p:cNvSpPr/>
          <p:nvPr/>
        </p:nvSpPr>
        <p:spPr>
          <a:xfrm>
            <a:off x="1730420" y="3767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椭圆 21"/>
          <p:cNvSpPr/>
          <p:nvPr/>
        </p:nvSpPr>
        <p:spPr>
          <a:xfrm>
            <a:off x="1730420" y="4678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086" y="2598678"/>
            <a:ext cx="1697534" cy="515997"/>
            <a:chOff x="-2086" y="2141478"/>
            <a:chExt cx="1697534" cy="515997"/>
          </a:xfrm>
        </p:grpSpPr>
        <p:sp>
          <p:nvSpPr>
            <p:cNvPr id="25"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7" name="文本框 32"/>
          <p:cNvSpPr txBox="1"/>
          <p:nvPr/>
        </p:nvSpPr>
        <p:spPr>
          <a:xfrm>
            <a:off x="0" y="3557783"/>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文本框 34"/>
          <p:cNvSpPr txBox="1"/>
          <p:nvPr/>
        </p:nvSpPr>
        <p:spPr>
          <a:xfrm>
            <a:off x="-2086" y="4462556"/>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9" name="图片 28"/>
          <p:cNvPicPr/>
          <p:nvPr/>
        </p:nvPicPr>
        <p:blipFill>
          <a:blip r:embed="rId5"/>
          <a:stretch>
            <a:fillRect/>
          </a:stretch>
        </p:blipFill>
        <p:spPr>
          <a:xfrm>
            <a:off x="2988197" y="3114675"/>
            <a:ext cx="7204673" cy="275440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2" name="1"/>
          <p:cNvSpPr txBox="1"/>
          <p:nvPr>
            <p:custDataLst>
              <p:tags r:id="rId1"/>
            </p:custDataLst>
          </p:nvPr>
        </p:nvSpPr>
        <p:spPr>
          <a:xfrm>
            <a:off x="3616756" y="1097416"/>
            <a:ext cx="6243426" cy="461665"/>
          </a:xfrm>
          <a:prstGeom prst="rect">
            <a:avLst/>
          </a:prstGeom>
          <a:noFill/>
          <a:ln>
            <a:noFill/>
          </a:ln>
        </p:spPr>
        <p:txBody>
          <a:bodyPr wrap="square" rtlCol="0">
            <a:spAutoFit/>
          </a:bodyPr>
          <a:lstStyle/>
          <a:p>
            <a:pPr lvl="0" algn="ctr" defTabSz="457200">
              <a:defRPr/>
            </a:pP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利用</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Firefox</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浏览器查看</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HTTP</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消息</a:t>
            </a: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的</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步骤</a:t>
            </a: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grpSp>
      <p:sp>
        <p:nvSpPr>
          <p:cNvPr id="23" name="文本框 18"/>
          <p:cNvSpPr txBox="1"/>
          <p:nvPr>
            <p:custDataLst>
              <p:tags r:id="rId2"/>
            </p:custDataLst>
          </p:nvPr>
        </p:nvSpPr>
        <p:spPr>
          <a:xfrm>
            <a:off x="2369544" y="1798122"/>
            <a:ext cx="8700156" cy="123587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cs typeface="微软雅黑" panose="020B0503020204020204" pitchFamily="34" charset="-122"/>
              </a:rPr>
              <a:t>单击其中任一条请求信息，展开默认头信息选项卡，我们可以看到格式化后的响应头信息和请求头信息。单击请求头信息一栏左边的“原始头信息”，可以看到原始的请求头信息，具体内容如下所示：</a:t>
            </a:r>
          </a:p>
        </p:txBody>
      </p:sp>
      <p:pic>
        <p:nvPicPr>
          <p:cNvPr id="30" name="图片 29"/>
          <p:cNvPicPr>
            <a:picLocks noChangeAspect="1"/>
          </p:cNvPicPr>
          <p:nvPr/>
        </p:nvPicPr>
        <p:blipFill>
          <a:blip r:embed="rId5"/>
          <a:stretch>
            <a:fillRect/>
          </a:stretch>
        </p:blipFill>
        <p:spPr>
          <a:xfrm>
            <a:off x="2671826" y="3306530"/>
            <a:ext cx="7897562" cy="2692576"/>
          </a:xfrm>
          <a:prstGeom prst="rect">
            <a:avLst/>
          </a:prstGeom>
        </p:spPr>
      </p:pic>
      <p:sp>
        <p:nvSpPr>
          <p:cNvPr id="2" name="矩形 1"/>
          <p:cNvSpPr/>
          <p:nvPr/>
        </p:nvSpPr>
        <p:spPr>
          <a:xfrm>
            <a:off x="2792914" y="3342663"/>
            <a:ext cx="7305828" cy="2616101"/>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GET / HTTP/1.1</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Host: www.baidu.com</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User-Agent: Mozilla/5.0 (Windows NT 10.0; Win64; x64; rv:79.0) Gecko/20100101</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Firefox/79.0</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 	</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text/html,application/xhtml+xml,application/xml;q=0.9, */*;q=0.8</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Accept-Language: en-US,en;q=0.5</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Accept-Encoding: gzip, deflate, br</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Connection: keep-alive</a:t>
            </a:r>
            <a:endParaRPr lang="zh-CN" altLang="zh-CN" sz="1600" dirty="0">
              <a:latin typeface="微软雅黑" panose="020B0503020204020204" pitchFamily="34" charset="-122"/>
              <a:ea typeface="微软雅黑" panose="020B0503020204020204" pitchFamily="34" charset="-122"/>
            </a:endParaRPr>
          </a:p>
        </p:txBody>
      </p:sp>
      <p:sp>
        <p:nvSpPr>
          <p:cNvPr id="32" name="椭圆 31"/>
          <p:cNvSpPr/>
          <p:nvPr/>
        </p:nvSpPr>
        <p:spPr>
          <a:xfrm>
            <a:off x="1730420" y="2670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2886" y="3434762"/>
            <a:ext cx="1697534" cy="515997"/>
            <a:chOff x="-2086" y="2141478"/>
            <a:chExt cx="1697534" cy="515997"/>
          </a:xfrm>
        </p:grpSpPr>
        <p:sp>
          <p:nvSpPr>
            <p:cNvPr id="34"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6" name="文本框 32"/>
          <p:cNvSpPr txBox="1"/>
          <p:nvPr/>
        </p:nvSpPr>
        <p:spPr>
          <a:xfrm>
            <a:off x="0" y="2499449"/>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4"/>
          <p:cNvSpPr txBox="1"/>
          <p:nvPr/>
        </p:nvSpPr>
        <p:spPr>
          <a:xfrm>
            <a:off x="-2086" y="4335556"/>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椭圆 37"/>
          <p:cNvSpPr/>
          <p:nvPr/>
        </p:nvSpPr>
        <p:spPr>
          <a:xfrm>
            <a:off x="1730420" y="3640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椭圆 38"/>
          <p:cNvSpPr/>
          <p:nvPr/>
        </p:nvSpPr>
        <p:spPr>
          <a:xfrm>
            <a:off x="1730420" y="4551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0" name="直线箭头连接符 5"/>
          <p:cNvCxnSpPr/>
          <p:nvPr/>
        </p:nvCxnSpPr>
        <p:spPr>
          <a:xfrm flipV="1">
            <a:off x="4545106" y="3181364"/>
            <a:ext cx="1358758" cy="3424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03864" y="2957024"/>
            <a:ext cx="1083928" cy="393431"/>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rPr>
              <a:t>请求行</a:t>
            </a:r>
          </a:p>
        </p:txBody>
      </p:sp>
      <p:sp>
        <p:nvSpPr>
          <p:cNvPr id="42" name="矩形 41"/>
          <p:cNvSpPr/>
          <p:nvPr/>
        </p:nvSpPr>
        <p:spPr>
          <a:xfrm>
            <a:off x="2792914" y="3406998"/>
            <a:ext cx="1752192" cy="233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sp>
        <p:nvSpPr>
          <p:cNvPr id="43" name="矩形 42"/>
          <p:cNvSpPr/>
          <p:nvPr/>
        </p:nvSpPr>
        <p:spPr>
          <a:xfrm>
            <a:off x="2792913" y="3699961"/>
            <a:ext cx="6794839" cy="2149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44" name="直线箭头连接符 5"/>
          <p:cNvCxnSpPr/>
          <p:nvPr/>
        </p:nvCxnSpPr>
        <p:spPr>
          <a:xfrm>
            <a:off x="9587752" y="4767302"/>
            <a:ext cx="5109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0098742" y="4578000"/>
            <a:ext cx="1083928" cy="393431"/>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rPr>
              <a:t>请求头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2" name="1"/>
          <p:cNvSpPr txBox="1"/>
          <p:nvPr>
            <p:custDataLst>
              <p:tags r:id="rId1"/>
            </p:custDataLst>
          </p:nvPr>
        </p:nvSpPr>
        <p:spPr>
          <a:xfrm>
            <a:off x="3616756" y="1097416"/>
            <a:ext cx="6243426" cy="461665"/>
          </a:xfrm>
          <a:prstGeom prst="rect">
            <a:avLst/>
          </a:prstGeom>
          <a:noFill/>
          <a:ln>
            <a:noFill/>
          </a:ln>
        </p:spPr>
        <p:txBody>
          <a:bodyPr wrap="square" rtlCol="0">
            <a:spAutoFit/>
          </a:bodyPr>
          <a:lstStyle/>
          <a:p>
            <a:pPr lvl="0" algn="ctr" defTabSz="457200">
              <a:defRPr/>
            </a:pP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利用</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Firefox</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浏览器查看</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HTTP</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消息</a:t>
            </a: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的</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步骤</a:t>
            </a: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grpSp>
      <p:sp>
        <p:nvSpPr>
          <p:cNvPr id="23" name="文本框 18"/>
          <p:cNvSpPr txBox="1"/>
          <p:nvPr>
            <p:custDataLst>
              <p:tags r:id="rId2"/>
            </p:custDataLst>
          </p:nvPr>
        </p:nvSpPr>
        <p:spPr>
          <a:xfrm>
            <a:off x="2369544" y="1798122"/>
            <a:ext cx="8700156" cy="6179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cs typeface="微软雅黑" panose="020B0503020204020204" pitchFamily="34" charset="-122"/>
              </a:rPr>
              <a:t>单击响应头信息一栏左边的“原始头信息”，可以看到原始的响应头信息，如下所示：</a:t>
            </a:r>
          </a:p>
        </p:txBody>
      </p:sp>
      <p:pic>
        <p:nvPicPr>
          <p:cNvPr id="30" name="图片 29"/>
          <p:cNvPicPr>
            <a:picLocks noChangeAspect="1"/>
          </p:cNvPicPr>
          <p:nvPr/>
        </p:nvPicPr>
        <p:blipFill>
          <a:blip r:embed="rId5"/>
          <a:stretch>
            <a:fillRect/>
          </a:stretch>
        </p:blipFill>
        <p:spPr>
          <a:xfrm>
            <a:off x="4850240" y="2862779"/>
            <a:ext cx="5692245" cy="2375235"/>
          </a:xfrm>
          <a:prstGeom prst="rect">
            <a:avLst/>
          </a:prstGeom>
        </p:spPr>
      </p:pic>
      <p:sp>
        <p:nvSpPr>
          <p:cNvPr id="2" name="矩形 1"/>
          <p:cNvSpPr/>
          <p:nvPr/>
        </p:nvSpPr>
        <p:spPr>
          <a:xfrm>
            <a:off x="4971328" y="2898912"/>
            <a:ext cx="4871910" cy="2339102"/>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GET / HTTP/1.1</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Date: Mon, 06 Jul 2020 06:48:44 GMT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Content-Type: text/html;charset=utf-8</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Transfer-Encoding: chunked</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Connection: Keep-Alive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Vary: Accept-Encoding</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Expires: Mon, 06 Jul 2020 06:47:47 GMT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Cache-Control: private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Server: BWS/1.0</a:t>
            </a:r>
            <a:endParaRPr lang="zh-CN" altLang="zh-CN" sz="1600" dirty="0">
              <a:latin typeface="微软雅黑" panose="020B0503020204020204" pitchFamily="34" charset="-122"/>
              <a:ea typeface="微软雅黑" panose="020B0503020204020204" pitchFamily="34" charset="-122"/>
            </a:endParaRPr>
          </a:p>
        </p:txBody>
      </p:sp>
      <p:sp>
        <p:nvSpPr>
          <p:cNvPr id="20" name="椭圆 19"/>
          <p:cNvSpPr/>
          <p:nvPr/>
        </p:nvSpPr>
        <p:spPr>
          <a:xfrm>
            <a:off x="1730420" y="27720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32"/>
          <p:cNvSpPr txBox="1"/>
          <p:nvPr/>
        </p:nvSpPr>
        <p:spPr>
          <a:xfrm>
            <a:off x="0" y="2601049"/>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椭圆 21"/>
          <p:cNvSpPr/>
          <p:nvPr/>
        </p:nvSpPr>
        <p:spPr>
          <a:xfrm>
            <a:off x="1730420" y="37423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椭圆 23"/>
          <p:cNvSpPr/>
          <p:nvPr/>
        </p:nvSpPr>
        <p:spPr>
          <a:xfrm>
            <a:off x="1730420" y="46533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5282" y="4448521"/>
            <a:ext cx="1697534" cy="515997"/>
            <a:chOff x="-2086" y="2141478"/>
            <a:chExt cx="1697534" cy="515997"/>
          </a:xfrm>
        </p:grpSpPr>
        <p:sp>
          <p:nvSpPr>
            <p:cNvPr id="26"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8" name="文本框 34"/>
          <p:cNvSpPr txBox="1"/>
          <p:nvPr/>
        </p:nvSpPr>
        <p:spPr>
          <a:xfrm>
            <a:off x="-2086" y="3573560"/>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9" name="直线箭头连接符 5"/>
          <p:cNvCxnSpPr/>
          <p:nvPr/>
        </p:nvCxnSpPr>
        <p:spPr>
          <a:xfrm flipH="1">
            <a:off x="4191001" y="3062714"/>
            <a:ext cx="7803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694799" y="2862779"/>
            <a:ext cx="1496202" cy="393431"/>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rPr>
              <a:t>响应状态行</a:t>
            </a:r>
          </a:p>
        </p:txBody>
      </p:sp>
      <p:sp>
        <p:nvSpPr>
          <p:cNvPr id="41" name="矩形 40"/>
          <p:cNvSpPr/>
          <p:nvPr/>
        </p:nvSpPr>
        <p:spPr>
          <a:xfrm>
            <a:off x="4986277" y="2945851"/>
            <a:ext cx="1629676" cy="233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sp>
        <p:nvSpPr>
          <p:cNvPr id="42" name="矩形 41"/>
          <p:cNvSpPr/>
          <p:nvPr/>
        </p:nvSpPr>
        <p:spPr>
          <a:xfrm>
            <a:off x="4986277" y="3220197"/>
            <a:ext cx="4121778" cy="1903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43" name="直线箭头连接符 5"/>
          <p:cNvCxnSpPr/>
          <p:nvPr/>
        </p:nvCxnSpPr>
        <p:spPr>
          <a:xfrm flipH="1">
            <a:off x="4191000" y="4171763"/>
            <a:ext cx="7803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694798" y="3975047"/>
            <a:ext cx="1496202" cy="393431"/>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rPr>
              <a:t>响应消息头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请求消息</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 name="Chevron 3"/>
          <p:cNvSpPr/>
          <p:nvPr>
            <p:custDataLst>
              <p:tags r:id="rId1"/>
            </p:custDataLst>
          </p:nvPr>
        </p:nvSpPr>
        <p:spPr>
          <a:xfrm>
            <a:off x="838732" y="1158431"/>
            <a:ext cx="23885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1237129" y="1947018"/>
            <a:ext cx="10152530" cy="9695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cs typeface="微软雅黑" panose="020B0503020204020204" pitchFamily="34" charset="-122"/>
              </a:rPr>
              <a:t>HTTP</a:t>
            </a:r>
            <a:r>
              <a:rPr lang="zh-CN" altLang="zh-CN" dirty="0">
                <a:solidFill>
                  <a:srgbClr val="595959"/>
                </a:solidFill>
                <a:latin typeface="微软雅黑" panose="020B0503020204020204" pitchFamily="34" charset="-122"/>
                <a:cs typeface="微软雅黑" panose="020B0503020204020204" pitchFamily="34" charset="-122"/>
              </a:rPr>
              <a:t>请求行位于请求消息的第</a:t>
            </a:r>
            <a:r>
              <a:rPr lang="en-US" altLang="zh-CN" dirty="0">
                <a:solidFill>
                  <a:srgbClr val="595959"/>
                </a:solidFill>
                <a:latin typeface="微软雅黑" panose="020B0503020204020204" pitchFamily="34" charset="-122"/>
                <a:cs typeface="微软雅黑" panose="020B0503020204020204" pitchFamily="34" charset="-122"/>
              </a:rPr>
              <a:t>1</a:t>
            </a:r>
            <a:r>
              <a:rPr lang="zh-CN" altLang="zh-CN" dirty="0">
                <a:solidFill>
                  <a:srgbClr val="595959"/>
                </a:solidFill>
                <a:latin typeface="微软雅黑" panose="020B0503020204020204" pitchFamily="34" charset="-122"/>
                <a:cs typeface="微软雅黑" panose="020B0503020204020204" pitchFamily="34" charset="-122"/>
              </a:rPr>
              <a:t>行，它包括三个部分，分别是</a:t>
            </a:r>
            <a:r>
              <a:rPr lang="zh-CN" altLang="zh-CN" dirty="0">
                <a:solidFill>
                  <a:srgbClr val="1369B2"/>
                </a:solidFill>
                <a:highlight>
                  <a:srgbClr val="FFFF00"/>
                </a:highlight>
                <a:latin typeface="微软雅黑" panose="020B0503020204020204" pitchFamily="34" charset="-122"/>
                <a:cs typeface="微软雅黑" panose="020B0503020204020204" pitchFamily="34" charset="-122"/>
              </a:rPr>
              <a:t>请求方式</a:t>
            </a:r>
            <a:r>
              <a:rPr lang="zh-CN" altLang="zh-CN" dirty="0">
                <a:solidFill>
                  <a:srgbClr val="595959"/>
                </a:solidFill>
                <a:highlight>
                  <a:srgbClr val="FFFF00"/>
                </a:highlight>
                <a:latin typeface="微软雅黑" panose="020B0503020204020204" pitchFamily="34" charset="-122"/>
                <a:cs typeface="微软雅黑" panose="020B0503020204020204" pitchFamily="34" charset="-122"/>
              </a:rPr>
              <a:t>、</a:t>
            </a:r>
            <a:r>
              <a:rPr lang="zh-CN" altLang="zh-CN" dirty="0">
                <a:solidFill>
                  <a:srgbClr val="1369B2"/>
                </a:solidFill>
                <a:highlight>
                  <a:srgbClr val="FFFF00"/>
                </a:highlight>
                <a:latin typeface="微软雅黑" panose="020B0503020204020204" pitchFamily="34" charset="-122"/>
                <a:cs typeface="微软雅黑" panose="020B0503020204020204" pitchFamily="34" charset="-122"/>
              </a:rPr>
              <a:t>资源路径</a:t>
            </a:r>
            <a:r>
              <a:rPr lang="zh-CN" altLang="zh-CN" dirty="0">
                <a:solidFill>
                  <a:srgbClr val="595959"/>
                </a:solidFill>
                <a:highlight>
                  <a:srgbClr val="FFFF00"/>
                </a:highlight>
                <a:latin typeface="微软雅黑" panose="020B0503020204020204" pitchFamily="34" charset="-122"/>
                <a:cs typeface="微软雅黑" panose="020B0503020204020204" pitchFamily="34" charset="-122"/>
              </a:rPr>
              <a:t>以及</a:t>
            </a:r>
            <a:r>
              <a:rPr lang="zh-CN" altLang="zh-CN" dirty="0">
                <a:solidFill>
                  <a:srgbClr val="1369B2"/>
                </a:solidFill>
                <a:highlight>
                  <a:srgbClr val="FFFF00"/>
                </a:highlight>
                <a:latin typeface="微软雅黑" panose="020B0503020204020204" pitchFamily="34" charset="-122"/>
                <a:cs typeface="微软雅黑" panose="020B0503020204020204" pitchFamily="34" charset="-122"/>
              </a:rPr>
              <a:t>所使用的</a:t>
            </a:r>
            <a:r>
              <a:rPr lang="en-US" altLang="zh-CN" dirty="0">
                <a:solidFill>
                  <a:srgbClr val="1369B2"/>
                </a:solidFill>
                <a:highlight>
                  <a:srgbClr val="FFFF00"/>
                </a:highlight>
                <a:latin typeface="微软雅黑" panose="020B0503020204020204" pitchFamily="34" charset="-122"/>
                <a:cs typeface="微软雅黑" panose="020B0503020204020204" pitchFamily="34" charset="-122"/>
              </a:rPr>
              <a:t>HTTP</a:t>
            </a:r>
            <a:r>
              <a:rPr lang="zh-CN" altLang="zh-CN" dirty="0">
                <a:solidFill>
                  <a:srgbClr val="1369B2"/>
                </a:solidFill>
                <a:highlight>
                  <a:srgbClr val="FFFF00"/>
                </a:highlight>
                <a:latin typeface="微软雅黑" panose="020B0503020204020204" pitchFamily="34" charset="-122"/>
                <a:cs typeface="微软雅黑" panose="020B0503020204020204" pitchFamily="34" charset="-122"/>
              </a:rPr>
              <a:t>版本</a:t>
            </a:r>
            <a:r>
              <a:rPr lang="zh-CN" altLang="zh-CN" dirty="0">
                <a:solidFill>
                  <a:srgbClr val="595959"/>
                </a:solidFill>
                <a:latin typeface="微软雅黑" panose="020B0503020204020204" pitchFamily="34" charset="-122"/>
                <a:cs typeface="微软雅黑" panose="020B0503020204020204" pitchFamily="34" charset="-122"/>
              </a:rPr>
              <a:t>，具体示例如下：</a:t>
            </a:r>
          </a:p>
          <a:p>
            <a:pPr>
              <a:lnSpc>
                <a:spcPct val="150000"/>
              </a:lnSpc>
            </a:pPr>
            <a:endParaRPr lang="zh-CN" altLang="zh-CN" dirty="0">
              <a:solidFill>
                <a:srgbClr val="595959"/>
              </a:solidFill>
              <a:latin typeface="微软雅黑" panose="020B0503020204020204" pitchFamily="34" charset="-122"/>
              <a:cs typeface="微软雅黑" panose="020B0503020204020204" pitchFamily="34" charset="-122"/>
            </a:endParaRPr>
          </a:p>
        </p:txBody>
      </p:sp>
      <p:sp>
        <p:nvSpPr>
          <p:cNvPr id="2" name="文本框 1"/>
          <p:cNvSpPr txBox="1"/>
          <p:nvPr/>
        </p:nvSpPr>
        <p:spPr>
          <a:xfrm>
            <a:off x="1185984" y="1298416"/>
            <a:ext cx="161018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请求行</a:t>
            </a:r>
          </a:p>
        </p:txBody>
      </p:sp>
      <p:pic>
        <p:nvPicPr>
          <p:cNvPr id="9" name="图片 8"/>
          <p:cNvPicPr>
            <a:picLocks noChangeAspect="1"/>
          </p:cNvPicPr>
          <p:nvPr/>
        </p:nvPicPr>
        <p:blipFill>
          <a:blip r:embed="rId6"/>
          <a:stretch>
            <a:fillRect/>
          </a:stretch>
        </p:blipFill>
        <p:spPr>
          <a:xfrm>
            <a:off x="3438305" y="3198954"/>
            <a:ext cx="4401325" cy="525881"/>
          </a:xfrm>
          <a:prstGeom prst="rect">
            <a:avLst/>
          </a:prstGeom>
        </p:spPr>
      </p:pic>
      <p:sp>
        <p:nvSpPr>
          <p:cNvPr id="10" name="矩形 9"/>
          <p:cNvSpPr/>
          <p:nvPr/>
        </p:nvSpPr>
        <p:spPr>
          <a:xfrm>
            <a:off x="3720757" y="3288875"/>
            <a:ext cx="3652914"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GET /index.html HTTP/1.1</a:t>
            </a:r>
          </a:p>
        </p:txBody>
      </p:sp>
      <p:sp>
        <p:nvSpPr>
          <p:cNvPr id="11" name="文本框 18"/>
          <p:cNvSpPr txBox="1"/>
          <p:nvPr>
            <p:custDataLst>
              <p:tags r:id="rId3"/>
            </p:custDataLst>
          </p:nvPr>
        </p:nvSpPr>
        <p:spPr>
          <a:xfrm>
            <a:off x="1237129" y="4412312"/>
            <a:ext cx="10152530" cy="9695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1369B2"/>
                </a:solidFill>
                <a:latin typeface="微软雅黑" panose="020B0503020204020204" pitchFamily="34" charset="-122"/>
                <a:cs typeface="微软雅黑" panose="020B0503020204020204" pitchFamily="34" charset="-122"/>
              </a:rPr>
              <a:t>GET</a:t>
            </a:r>
            <a:r>
              <a:rPr lang="zh-CN" altLang="zh-CN" dirty="0">
                <a:solidFill>
                  <a:srgbClr val="595959"/>
                </a:solidFill>
                <a:latin typeface="微软雅黑" panose="020B0503020204020204" pitchFamily="34" charset="-122"/>
                <a:cs typeface="微软雅黑" panose="020B0503020204020204" pitchFamily="34" charset="-122"/>
              </a:rPr>
              <a:t>是请求方式，</a:t>
            </a:r>
            <a:r>
              <a:rPr lang="en-US" altLang="zh-CN" dirty="0">
                <a:solidFill>
                  <a:srgbClr val="1369B2"/>
                </a:solidFill>
                <a:latin typeface="微软雅黑" panose="020B0503020204020204" pitchFamily="34" charset="-122"/>
                <a:cs typeface="微软雅黑" panose="020B0503020204020204" pitchFamily="34" charset="-122"/>
              </a:rPr>
              <a:t>index.html</a:t>
            </a:r>
            <a:r>
              <a:rPr lang="zh-CN" altLang="zh-CN" dirty="0">
                <a:solidFill>
                  <a:srgbClr val="595959"/>
                </a:solidFill>
                <a:latin typeface="微软雅黑" panose="020B0503020204020204" pitchFamily="34" charset="-122"/>
                <a:cs typeface="微软雅黑" panose="020B0503020204020204" pitchFamily="34" charset="-122"/>
              </a:rPr>
              <a:t>是请求资源路径，</a:t>
            </a:r>
            <a:r>
              <a:rPr lang="en-US" altLang="zh-CN" dirty="0">
                <a:solidFill>
                  <a:srgbClr val="1369B2"/>
                </a:solidFill>
                <a:latin typeface="微软雅黑" panose="020B0503020204020204" pitchFamily="34" charset="-122"/>
                <a:cs typeface="微软雅黑" panose="020B0503020204020204" pitchFamily="34" charset="-122"/>
              </a:rPr>
              <a:t>HTTP/1.1</a:t>
            </a:r>
            <a:r>
              <a:rPr lang="zh-CN" altLang="zh-CN" dirty="0">
                <a:solidFill>
                  <a:srgbClr val="595959"/>
                </a:solidFill>
                <a:latin typeface="微软雅黑" panose="020B0503020204020204" pitchFamily="34" charset="-122"/>
                <a:cs typeface="微软雅黑" panose="020B0503020204020204" pitchFamily="34" charset="-122"/>
              </a:rPr>
              <a:t>是通信使用的协议版本。需要注意的是，请求行中的每个部分需要用</a:t>
            </a:r>
            <a:r>
              <a:rPr lang="zh-CN" altLang="zh-CN" dirty="0">
                <a:solidFill>
                  <a:srgbClr val="1369B2"/>
                </a:solidFill>
                <a:latin typeface="微软雅黑" panose="020B0503020204020204" pitchFamily="34" charset="-122"/>
                <a:cs typeface="微软雅黑" panose="020B0503020204020204" pitchFamily="34" charset="-122"/>
              </a:rPr>
              <a:t>空格分隔</a:t>
            </a:r>
            <a:r>
              <a:rPr lang="zh-CN" altLang="zh-CN" dirty="0">
                <a:solidFill>
                  <a:srgbClr val="595959"/>
                </a:solidFill>
                <a:latin typeface="微软雅黑" panose="020B0503020204020204" pitchFamily="34" charset="-122"/>
                <a:cs typeface="微软雅黑" panose="020B0503020204020204" pitchFamily="34" charset="-122"/>
              </a:rPr>
              <a:t>，最后要以回车</a:t>
            </a:r>
            <a:r>
              <a:rPr lang="zh-CN" altLang="zh-CN" dirty="0">
                <a:solidFill>
                  <a:srgbClr val="1369B2"/>
                </a:solidFill>
                <a:latin typeface="微软雅黑" panose="020B0503020204020204" pitchFamily="34" charset="-122"/>
                <a:cs typeface="微软雅黑" panose="020B0503020204020204" pitchFamily="34" charset="-122"/>
              </a:rPr>
              <a:t>换行结束</a:t>
            </a:r>
            <a:r>
              <a:rPr lang="zh-CN" altLang="zh-CN" dirty="0">
                <a:solidFill>
                  <a:srgbClr val="595959"/>
                </a:solidFill>
                <a:latin typeface="微软雅黑" panose="020B0503020204020204" pitchFamily="34" charset="-122"/>
                <a:cs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cs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14855"/>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消息以及</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 1.0</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和</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 1.1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的区别</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384938"/>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请求行和常用请求头字段的含义</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252904"/>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响应状态行和常用响应消息头字段的含义</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118090"/>
            <a:ext cx="259957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58075"/>
            <a:ext cx="186666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请求方式</a:t>
            </a:r>
          </a:p>
        </p:txBody>
      </p:sp>
      <p:graphicFrame>
        <p:nvGraphicFramePr>
          <p:cNvPr id="3" name="表格 2"/>
          <p:cNvGraphicFramePr>
            <a:graphicFrameLocks noGrp="1"/>
          </p:cNvGraphicFramePr>
          <p:nvPr/>
        </p:nvGraphicFramePr>
        <p:xfrm>
          <a:off x="2073851" y="2330239"/>
          <a:ext cx="7505983" cy="3703096"/>
        </p:xfrm>
        <a:graphic>
          <a:graphicData uri="http://schemas.openxmlformats.org/drawingml/2006/table">
            <a:tbl>
              <a:tblPr>
                <a:tableStyleId>{5C22544A-7EE6-4342-B048-85BDC9FD1C3A}</a:tableStyleId>
              </a:tblPr>
              <a:tblGrid>
                <a:gridCol w="1900423">
                  <a:extLst>
                    <a:ext uri="{9D8B030D-6E8A-4147-A177-3AD203B41FA5}">
                      <a16:colId xmlns:a16="http://schemas.microsoft.com/office/drawing/2014/main" val="20000"/>
                    </a:ext>
                  </a:extLst>
                </a:gridCol>
                <a:gridCol w="5605560">
                  <a:extLst>
                    <a:ext uri="{9D8B030D-6E8A-4147-A177-3AD203B41FA5}">
                      <a16:colId xmlns:a16="http://schemas.microsoft.com/office/drawing/2014/main" val="20001"/>
                    </a:ext>
                  </a:extLst>
                </a:gridCol>
              </a:tblGrid>
              <a:tr h="354196">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请求方式</a:t>
                      </a: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含义</a:t>
                      </a:r>
                    </a:p>
                  </a:txBody>
                  <a:tcPr marL="68580" marR="68580" marT="0" marB="0"/>
                </a:tc>
                <a:extLst>
                  <a:ext uri="{0D108BD9-81ED-4DB2-BD59-A6C34878D82A}">
                    <a16:rowId xmlns:a16="http://schemas.microsoft.com/office/drawing/2014/main" val="10000"/>
                  </a:ext>
                </a:extLst>
              </a:tr>
              <a:tr h="35419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请求获取请求行的</a:t>
                      </a:r>
                      <a:r>
                        <a:rPr lang="en-US" sz="1600" b="0" kern="100">
                          <a:solidFill>
                            <a:srgbClr val="595959"/>
                          </a:solidFill>
                          <a:effectLst/>
                          <a:latin typeface="微软雅黑" panose="020B0503020204020204" pitchFamily="34" charset="-122"/>
                          <a:ea typeface="微软雅黑" panose="020B0503020204020204" pitchFamily="34" charset="-122"/>
                          <a:cs typeface="+mn-cs"/>
                        </a:rPr>
                        <a:t>URI</a:t>
                      </a:r>
                      <a:r>
                        <a:rPr lang="zh-CN" sz="1600" b="0" kern="100">
                          <a:solidFill>
                            <a:srgbClr val="595959"/>
                          </a:solidFill>
                          <a:effectLst/>
                          <a:latin typeface="微软雅黑" panose="020B0503020204020204" pitchFamily="34" charset="-122"/>
                          <a:ea typeface="微软雅黑" panose="020B0503020204020204" pitchFamily="34" charset="-122"/>
                          <a:cs typeface="+mn-cs"/>
                        </a:rPr>
                        <a:t>所标识的资源</a:t>
                      </a:r>
                    </a:p>
                  </a:txBody>
                  <a:tcPr marL="68580" marR="68580" marT="0" marB="0" anchor="ctr"/>
                </a:tc>
                <a:extLst>
                  <a:ext uri="{0D108BD9-81ED-4DB2-BD59-A6C34878D82A}">
                    <a16:rowId xmlns:a16="http://schemas.microsoft.com/office/drawing/2014/main" val="10001"/>
                  </a:ext>
                </a:extLst>
              </a:tr>
              <a:tr h="708392">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POST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向指定资源提交数据，请求服务器进行处理（如提交表单或者上传文件）</a:t>
                      </a:r>
                    </a:p>
                  </a:txBody>
                  <a:tcPr marL="68580" marR="68580" marT="0" marB="0" anchor="ctr"/>
                </a:tc>
                <a:extLst>
                  <a:ext uri="{0D108BD9-81ED-4DB2-BD59-A6C34878D82A}">
                    <a16:rowId xmlns:a16="http://schemas.microsoft.com/office/drawing/2014/main" val="10002"/>
                  </a:ext>
                </a:extLst>
              </a:tr>
              <a:tr h="35419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HEAD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请求获取由</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URI</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所标识资源的响应消息头</a:t>
                      </a:r>
                    </a:p>
                  </a:txBody>
                  <a:tcPr marL="68580" marR="68580" marT="0" marB="0" anchor="ctr"/>
                </a:tc>
                <a:extLst>
                  <a:ext uri="{0D108BD9-81ED-4DB2-BD59-A6C34878D82A}">
                    <a16:rowId xmlns:a16="http://schemas.microsoft.com/office/drawing/2014/main" val="10003"/>
                  </a:ext>
                </a:extLst>
              </a:tr>
              <a:tr h="35419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PUT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将网页放置到指定</a:t>
                      </a:r>
                      <a:r>
                        <a:rPr lang="en-US" sz="1600" b="0" kern="100">
                          <a:solidFill>
                            <a:srgbClr val="595959"/>
                          </a:solidFill>
                          <a:effectLst/>
                          <a:latin typeface="微软雅黑" panose="020B0503020204020204" pitchFamily="34" charset="-122"/>
                          <a:ea typeface="微软雅黑" panose="020B0503020204020204" pitchFamily="34" charset="-122"/>
                          <a:cs typeface="+mn-cs"/>
                        </a:rPr>
                        <a:t>URL</a:t>
                      </a:r>
                      <a:r>
                        <a:rPr lang="zh-CN" sz="1600" b="0" kern="100">
                          <a:solidFill>
                            <a:srgbClr val="595959"/>
                          </a:solidFill>
                          <a:effectLst/>
                          <a:latin typeface="微软雅黑" panose="020B0503020204020204" pitchFamily="34" charset="-122"/>
                          <a:ea typeface="微软雅黑" panose="020B0503020204020204" pitchFamily="34" charset="-122"/>
                          <a:cs typeface="+mn-cs"/>
                        </a:rPr>
                        <a:t>位置</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上传</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移动</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4"/>
                  </a:ext>
                </a:extLst>
              </a:tr>
              <a:tr h="354196">
                <a:tc>
                  <a:txBody>
                    <a:bodyPr/>
                    <a:lstStyle/>
                    <a:p>
                      <a:pPr marL="0" marR="29210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DELETE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请求服务器删除</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URI</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所标识的资源</a:t>
                      </a:r>
                    </a:p>
                  </a:txBody>
                  <a:tcPr marL="68580" marR="68580" marT="0" marB="0" anchor="ctr"/>
                </a:tc>
                <a:extLst>
                  <a:ext uri="{0D108BD9-81ED-4DB2-BD59-A6C34878D82A}">
                    <a16:rowId xmlns:a16="http://schemas.microsoft.com/office/drawing/2014/main" val="10005"/>
                  </a:ext>
                </a:extLst>
              </a:tr>
              <a:tr h="35419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TRACE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请求服务器回送收到的请求信息，主要用于测试或诊断</a:t>
                      </a:r>
                    </a:p>
                  </a:txBody>
                  <a:tcPr marL="68580" marR="68580" marT="0" marB="0" anchor="ctr"/>
                </a:tc>
                <a:extLst>
                  <a:ext uri="{0D108BD9-81ED-4DB2-BD59-A6C34878D82A}">
                    <a16:rowId xmlns:a16="http://schemas.microsoft.com/office/drawing/2014/main" val="10006"/>
                  </a:ext>
                </a:extLst>
              </a:tr>
              <a:tr h="369224">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CONNECT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保留将来使用</a:t>
                      </a:r>
                    </a:p>
                  </a:txBody>
                  <a:tcPr marL="68580" marR="68580" marT="0" marB="0" anchor="ctr"/>
                </a:tc>
                <a:extLst>
                  <a:ext uri="{0D108BD9-81ED-4DB2-BD59-A6C34878D82A}">
                    <a16:rowId xmlns:a16="http://schemas.microsoft.com/office/drawing/2014/main" val="10007"/>
                  </a:ext>
                </a:extLst>
              </a:tr>
              <a:tr h="500304">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OPTIONS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请求查询服务器的性能，或者查询与资源相关的选项和需求</a:t>
                      </a:r>
                    </a:p>
                  </a:txBody>
                  <a:tcPr marL="68580" marR="68580" marT="0" marB="0" anchor="ctr"/>
                </a:tc>
                <a:extLst>
                  <a:ext uri="{0D108BD9-81ED-4DB2-BD59-A6C34878D82A}">
                    <a16:rowId xmlns:a16="http://schemas.microsoft.com/office/drawing/2014/main" val="10008"/>
                  </a:ext>
                </a:extLst>
              </a:tr>
            </a:tbl>
          </a:graphicData>
        </a:graphic>
      </p:graphicFrame>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4F983C29-EB23-56ED-E17A-82D6BD0D58FD}"/>
                  </a:ext>
                </a:extLst>
              </p14:cNvPr>
              <p14:cNvContentPartPr/>
              <p14:nvPr/>
            </p14:nvContentPartPr>
            <p14:xfrm>
              <a:off x="231113" y="1976121"/>
              <a:ext cx="1184400" cy="1780200"/>
            </p14:xfrm>
          </p:contentPart>
        </mc:Choice>
        <mc:Fallback>
          <p:pic>
            <p:nvPicPr>
              <p:cNvPr id="5" name="墨迹 4">
                <a:extLst>
                  <a:ext uri="{FF2B5EF4-FFF2-40B4-BE49-F238E27FC236}">
                    <a16:creationId xmlns:a16="http://schemas.microsoft.com/office/drawing/2014/main" id="{4F983C29-EB23-56ED-E17A-82D6BD0D58FD}"/>
                  </a:ext>
                </a:extLst>
              </p:cNvPr>
              <p:cNvPicPr/>
              <p:nvPr/>
            </p:nvPicPr>
            <p:blipFill>
              <a:blip r:embed="rId5"/>
              <a:stretch>
                <a:fillRect/>
              </a:stretch>
            </p:blipFill>
            <p:spPr>
              <a:xfrm>
                <a:off x="222113" y="1967481"/>
                <a:ext cx="1202040" cy="179784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1572"/>
            <a:ext cx="3639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161557"/>
            <a:ext cx="297004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请求方式</a:t>
            </a:r>
            <a:r>
              <a:rPr lang="en-US" altLang="zh-CN" sz="2000" dirty="0">
                <a:solidFill>
                  <a:srgbClr val="1369B2"/>
                </a:solidFill>
                <a:latin typeface="微软雅黑" panose="020B0503020204020204" pitchFamily="34" charset="-122"/>
                <a:ea typeface="微软雅黑" panose="020B0503020204020204" pitchFamily="34" charset="-122"/>
              </a:rPr>
              <a:t>-GET</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6" name="文本框 18"/>
          <p:cNvSpPr txBox="1"/>
          <p:nvPr>
            <p:custDataLst>
              <p:tags r:id="rId2"/>
            </p:custDataLst>
          </p:nvPr>
        </p:nvSpPr>
        <p:spPr>
          <a:xfrm>
            <a:off x="1172537" y="1781246"/>
            <a:ext cx="10152530" cy="21452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当用户在浏览器地址栏中直接输入某个</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地址或者单击网页上的一个超链接时，浏览器将使用</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方式发送请求。如果将网页上的</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a:t>
            </a:r>
            <a:r>
              <a:rPr lang="en-US" altLang="zh-CN" dirty="0">
                <a:solidFill>
                  <a:srgbClr val="595959"/>
                </a:solidFill>
                <a:latin typeface="微软雅黑" panose="020B0503020204020204" pitchFamily="34" charset="-122"/>
              </a:rPr>
              <a:t>method</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”或者不设置</a:t>
            </a:r>
            <a:r>
              <a:rPr lang="en-US" altLang="zh-CN" dirty="0">
                <a:solidFill>
                  <a:srgbClr val="595959"/>
                </a:solidFill>
                <a:latin typeface="微软雅黑" panose="020B0503020204020204" pitchFamily="34" charset="-122"/>
              </a:rPr>
              <a:t>method</a:t>
            </a:r>
            <a:r>
              <a:rPr lang="zh-CN" altLang="zh-CN" dirty="0">
                <a:solidFill>
                  <a:srgbClr val="595959"/>
                </a:solidFill>
                <a:latin typeface="微软雅黑" panose="020B0503020204020204" pitchFamily="34" charset="-122"/>
              </a:rPr>
              <a:t>属性（默认值是</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），当用户提交表单时，浏览器也将使用</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方式发送请求。</a:t>
            </a:r>
          </a:p>
          <a:p>
            <a:pPr>
              <a:lnSpc>
                <a:spcPct val="150000"/>
              </a:lnSpc>
            </a:pPr>
            <a:r>
              <a:rPr lang="zh-CN" altLang="zh-CN" dirty="0">
                <a:solidFill>
                  <a:srgbClr val="595959"/>
                </a:solidFill>
                <a:latin typeface="微软雅黑" panose="020B0503020204020204" pitchFamily="34" charset="-122"/>
              </a:rPr>
              <a:t>如果浏览器请求的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中有参数部分，在浏览器生成的请求消息中，参数部分将附加在请求行中的资源路径后面。先来看一个</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地址，具体如下：</a:t>
            </a:r>
          </a:p>
        </p:txBody>
      </p:sp>
      <p:pic>
        <p:nvPicPr>
          <p:cNvPr id="7" name="图片 6"/>
          <p:cNvPicPr>
            <a:picLocks noChangeAspect="1"/>
          </p:cNvPicPr>
          <p:nvPr/>
        </p:nvPicPr>
        <p:blipFill>
          <a:blip r:embed="rId6"/>
          <a:stretch>
            <a:fillRect/>
          </a:stretch>
        </p:blipFill>
        <p:spPr>
          <a:xfrm>
            <a:off x="2725614" y="4140244"/>
            <a:ext cx="6821801" cy="525881"/>
          </a:xfrm>
          <a:prstGeom prst="rect">
            <a:avLst/>
          </a:prstGeom>
        </p:spPr>
      </p:pic>
      <p:sp>
        <p:nvSpPr>
          <p:cNvPr id="8" name="矩形 7"/>
          <p:cNvSpPr/>
          <p:nvPr/>
        </p:nvSpPr>
        <p:spPr>
          <a:xfrm>
            <a:off x="3008066" y="4230165"/>
            <a:ext cx="5651844" cy="338554"/>
          </a:xfrm>
          <a:prstGeom prst="rect">
            <a:avLst/>
          </a:prstGeom>
        </p:spPr>
        <p:txBody>
          <a:bodyPr wrap="square">
            <a:spAutoFit/>
          </a:bodyPr>
          <a:lstStyle/>
          <a:p>
            <a:r>
              <a:rPr lang="en-US" altLang="zh-CN" sz="1600" dirty="0"/>
              <a:t>http://www.itcast.cn/javaForum?name=lee&amp;psd=hnxy</a:t>
            </a:r>
            <a:endParaRPr lang="zh-CN" altLang="zh-CN" sz="1600" dirty="0"/>
          </a:p>
        </p:txBody>
      </p:sp>
      <p:sp>
        <p:nvSpPr>
          <p:cNvPr id="9" name="文本框 18"/>
          <p:cNvSpPr txBox="1"/>
          <p:nvPr>
            <p:custDataLst>
              <p:tags r:id="rId3"/>
            </p:custDataLst>
          </p:nvPr>
        </p:nvSpPr>
        <p:spPr>
          <a:xfrm>
            <a:off x="1244255" y="4887517"/>
            <a:ext cx="10152530" cy="9150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highlight>
                  <a:srgbClr val="FFFF00"/>
                </a:highlight>
                <a:latin typeface="微软雅黑" panose="020B0503020204020204" pitchFamily="34" charset="-122"/>
              </a:rPr>
              <a:t>“？”后面的内容为</a:t>
            </a:r>
            <a:r>
              <a:rPr lang="zh-CN" altLang="zh-CN" dirty="0">
                <a:solidFill>
                  <a:srgbClr val="1369B2"/>
                </a:solidFill>
                <a:highlight>
                  <a:srgbClr val="FFFF00"/>
                </a:highlight>
                <a:latin typeface="微软雅黑" panose="020B0503020204020204" pitchFamily="34" charset="-122"/>
              </a:rPr>
              <a:t>参数信息</a:t>
            </a:r>
            <a:r>
              <a:rPr lang="zh-CN" altLang="zh-CN" dirty="0">
                <a:solidFill>
                  <a:srgbClr val="595959"/>
                </a:solidFill>
                <a:highlight>
                  <a:srgbClr val="FFFF00"/>
                </a:highlight>
                <a:latin typeface="微软雅黑" panose="020B0503020204020204" pitchFamily="34" charset="-122"/>
              </a:rPr>
              <a:t>。参数是由</a:t>
            </a:r>
            <a:r>
              <a:rPr lang="zh-CN" altLang="zh-CN" dirty="0">
                <a:solidFill>
                  <a:srgbClr val="1369B2"/>
                </a:solidFill>
                <a:highlight>
                  <a:srgbClr val="FFFF00"/>
                </a:highlight>
                <a:latin typeface="微软雅黑" panose="020B0503020204020204" pitchFamily="34" charset="-122"/>
              </a:rPr>
              <a:t>参数名</a:t>
            </a:r>
            <a:r>
              <a:rPr lang="zh-CN" altLang="zh-CN" dirty="0">
                <a:solidFill>
                  <a:srgbClr val="595959"/>
                </a:solidFill>
                <a:highlight>
                  <a:srgbClr val="FFFF00"/>
                </a:highlight>
                <a:latin typeface="微软雅黑" panose="020B0503020204020204" pitchFamily="34" charset="-122"/>
              </a:rPr>
              <a:t>和</a:t>
            </a:r>
            <a:r>
              <a:rPr lang="zh-CN" altLang="zh-CN" dirty="0">
                <a:solidFill>
                  <a:srgbClr val="1369B2"/>
                </a:solidFill>
                <a:highlight>
                  <a:srgbClr val="FFFF00"/>
                </a:highlight>
                <a:latin typeface="微软雅黑" panose="020B0503020204020204" pitchFamily="34" charset="-122"/>
              </a:rPr>
              <a:t>参数值</a:t>
            </a:r>
            <a:r>
              <a:rPr lang="zh-CN" altLang="zh-CN" dirty="0">
                <a:solidFill>
                  <a:srgbClr val="595959"/>
                </a:solidFill>
                <a:highlight>
                  <a:srgbClr val="FFFF00"/>
                </a:highlight>
                <a:latin typeface="微软雅黑" panose="020B0503020204020204" pitchFamily="34" charset="-122"/>
              </a:rPr>
              <a:t>组成的，并且中间使用等号（</a:t>
            </a:r>
            <a:r>
              <a:rPr lang="en-US" altLang="zh-CN" dirty="0">
                <a:solidFill>
                  <a:srgbClr val="595959"/>
                </a:solidFill>
                <a:highlight>
                  <a:srgbClr val="FFFF00"/>
                </a:highlight>
                <a:latin typeface="微软雅黑" panose="020B0503020204020204" pitchFamily="34" charset="-122"/>
              </a:rPr>
              <a:t>=</a:t>
            </a:r>
            <a:r>
              <a:rPr lang="zh-CN" altLang="zh-CN" dirty="0">
                <a:solidFill>
                  <a:srgbClr val="595959"/>
                </a:solidFill>
                <a:highlight>
                  <a:srgbClr val="FFFF00"/>
                </a:highlight>
                <a:latin typeface="微软雅黑" panose="020B0503020204020204" pitchFamily="34" charset="-122"/>
              </a:rPr>
              <a:t>）进行连接。如果</a:t>
            </a:r>
            <a:r>
              <a:rPr lang="en-US" altLang="zh-CN" dirty="0">
                <a:solidFill>
                  <a:srgbClr val="595959"/>
                </a:solidFill>
                <a:highlight>
                  <a:srgbClr val="FFFF00"/>
                </a:highlight>
                <a:latin typeface="微软雅黑" panose="020B0503020204020204" pitchFamily="34" charset="-122"/>
              </a:rPr>
              <a:t>URL</a:t>
            </a:r>
            <a:r>
              <a:rPr lang="zh-CN" altLang="zh-CN" dirty="0">
                <a:solidFill>
                  <a:srgbClr val="595959"/>
                </a:solidFill>
                <a:highlight>
                  <a:srgbClr val="FFFF00"/>
                </a:highlight>
                <a:latin typeface="微软雅黑" panose="020B0503020204020204" pitchFamily="34" charset="-122"/>
              </a:rPr>
              <a:t>地址中有多个参数，参数之间用“</a:t>
            </a:r>
            <a:r>
              <a:rPr lang="en-US" altLang="zh-CN" dirty="0">
                <a:solidFill>
                  <a:srgbClr val="1369B2"/>
                </a:solidFill>
                <a:highlight>
                  <a:srgbClr val="FFFF00"/>
                </a:highlight>
                <a:latin typeface="微软雅黑" panose="020B0503020204020204" pitchFamily="34" charset="-122"/>
              </a:rPr>
              <a:t>&amp;</a:t>
            </a:r>
            <a:r>
              <a:rPr lang="zh-CN" altLang="zh-CN" dirty="0">
                <a:solidFill>
                  <a:srgbClr val="595959"/>
                </a:solidFill>
                <a:highlight>
                  <a:srgbClr val="FFFF00"/>
                </a:highlight>
                <a:latin typeface="微软雅黑" panose="020B0503020204020204" pitchFamily="34" charset="-122"/>
              </a:rPr>
              <a:t>”分隔。</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64302"/>
            <a:ext cx="3639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04287"/>
            <a:ext cx="297004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请求方式</a:t>
            </a:r>
            <a:r>
              <a:rPr lang="en-US" altLang="zh-CN" sz="2000" dirty="0">
                <a:solidFill>
                  <a:srgbClr val="1369B2"/>
                </a:solidFill>
                <a:latin typeface="微软雅黑" panose="020B0503020204020204" pitchFamily="34" charset="-122"/>
                <a:ea typeface="微软雅黑" panose="020B0503020204020204" pitchFamily="34" charset="-122"/>
              </a:rPr>
              <a:t>-GET</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6" name="文本框 18"/>
          <p:cNvSpPr txBox="1"/>
          <p:nvPr>
            <p:custDataLst>
              <p:tags r:id="rId2"/>
            </p:custDataLst>
          </p:nvPr>
        </p:nvSpPr>
        <p:spPr>
          <a:xfrm>
            <a:off x="1172537" y="1969504"/>
            <a:ext cx="10152530" cy="61233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当浏览器向服务器发送请求消息时，参数部分会附加在要访问的</a:t>
            </a:r>
            <a:r>
              <a:rPr lang="en-US" altLang="zh-CN" dirty="0">
                <a:solidFill>
                  <a:srgbClr val="1369B2"/>
                </a:solidFill>
                <a:latin typeface="微软雅黑" panose="020B0503020204020204" pitchFamily="34" charset="-122"/>
              </a:rPr>
              <a:t>URI</a:t>
            </a:r>
            <a:r>
              <a:rPr lang="zh-CN" altLang="zh-CN" dirty="0">
                <a:solidFill>
                  <a:srgbClr val="1369B2"/>
                </a:solidFill>
                <a:latin typeface="微软雅黑" panose="020B0503020204020204" pitchFamily="34" charset="-122"/>
              </a:rPr>
              <a:t>资源后面</a:t>
            </a:r>
            <a:r>
              <a:rPr lang="zh-CN" altLang="zh-CN" dirty="0">
                <a:solidFill>
                  <a:srgbClr val="595959"/>
                </a:solidFill>
                <a:latin typeface="微软雅黑" panose="020B0503020204020204" pitchFamily="34" charset="-122"/>
              </a:rPr>
              <a:t>，具体如下所示：</a:t>
            </a:r>
          </a:p>
          <a:p>
            <a:pPr>
              <a:lnSpc>
                <a:spcPct val="150000"/>
              </a:lnSpc>
            </a:pPr>
            <a:endParaRPr lang="zh-CN" altLang="zh-CN" dirty="0">
              <a:solidFill>
                <a:srgbClr val="595959"/>
              </a:solidFill>
              <a:latin typeface="微软雅黑" panose="020B0503020204020204" pitchFamily="34" charset="-122"/>
            </a:endParaRPr>
          </a:p>
        </p:txBody>
      </p:sp>
      <p:pic>
        <p:nvPicPr>
          <p:cNvPr id="7" name="图片 6"/>
          <p:cNvPicPr>
            <a:picLocks noChangeAspect="1"/>
          </p:cNvPicPr>
          <p:nvPr/>
        </p:nvPicPr>
        <p:blipFill>
          <a:blip r:embed="rId6"/>
          <a:stretch>
            <a:fillRect/>
          </a:stretch>
        </p:blipFill>
        <p:spPr>
          <a:xfrm>
            <a:off x="2629319" y="3064480"/>
            <a:ext cx="6821801" cy="525881"/>
          </a:xfrm>
          <a:prstGeom prst="rect">
            <a:avLst/>
          </a:prstGeom>
        </p:spPr>
      </p:pic>
      <p:sp>
        <p:nvSpPr>
          <p:cNvPr id="8" name="矩形 7"/>
          <p:cNvSpPr/>
          <p:nvPr/>
        </p:nvSpPr>
        <p:spPr>
          <a:xfrm>
            <a:off x="2911771" y="3154401"/>
            <a:ext cx="5651844" cy="338554"/>
          </a:xfrm>
          <a:prstGeom prst="rect">
            <a:avLst/>
          </a:prstGeom>
        </p:spPr>
        <p:txBody>
          <a:bodyPr wrap="square">
            <a:spAutoFit/>
          </a:bodyPr>
          <a:lstStyle/>
          <a:p>
            <a:r>
              <a:rPr lang="en-US" altLang="zh-CN" sz="1600" dirty="0"/>
              <a:t>GET /javaForum?name=lee&amp;psd=hnxy HTTP/1.1</a:t>
            </a:r>
            <a:endParaRPr lang="zh-CN" altLang="zh-CN" sz="1600" dirty="0"/>
          </a:p>
        </p:txBody>
      </p:sp>
      <p:sp>
        <p:nvSpPr>
          <p:cNvPr id="9" name="文本框 18"/>
          <p:cNvSpPr txBox="1"/>
          <p:nvPr>
            <p:custDataLst>
              <p:tags r:id="rId3"/>
            </p:custDataLst>
          </p:nvPr>
        </p:nvSpPr>
        <p:spPr>
          <a:xfrm>
            <a:off x="1244255" y="4416868"/>
            <a:ext cx="10152530" cy="5363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highlight>
                  <a:srgbClr val="FFFF00"/>
                </a:highlight>
                <a:latin typeface="微软雅黑" panose="020B0503020204020204" pitchFamily="34" charset="-122"/>
              </a:rPr>
              <a:t>需要注意的是</a:t>
            </a:r>
            <a:r>
              <a:rPr lang="zh-CN" altLang="zh-CN" dirty="0">
                <a:solidFill>
                  <a:srgbClr val="595959"/>
                </a:solidFill>
                <a:highlight>
                  <a:srgbClr val="FFFF00"/>
                </a:highlight>
                <a:latin typeface="微软雅黑" panose="020B0503020204020204" pitchFamily="34" charset="-122"/>
              </a:rPr>
              <a:t>，使用</a:t>
            </a:r>
            <a:r>
              <a:rPr lang="en-US" altLang="zh-CN" dirty="0">
                <a:solidFill>
                  <a:srgbClr val="595959"/>
                </a:solidFill>
                <a:highlight>
                  <a:srgbClr val="FFFF00"/>
                </a:highlight>
                <a:latin typeface="微软雅黑" panose="020B0503020204020204" pitchFamily="34" charset="-122"/>
              </a:rPr>
              <a:t>GET</a:t>
            </a:r>
            <a:r>
              <a:rPr lang="zh-CN" altLang="zh-CN" dirty="0">
                <a:solidFill>
                  <a:srgbClr val="595959"/>
                </a:solidFill>
                <a:highlight>
                  <a:srgbClr val="FFFF00"/>
                </a:highlight>
                <a:latin typeface="微软雅黑" panose="020B0503020204020204" pitchFamily="34" charset="-122"/>
              </a:rPr>
              <a:t>方式传送的数据量有限，最多不能超过</a:t>
            </a:r>
            <a:r>
              <a:rPr lang="en-US" altLang="zh-CN" dirty="0">
                <a:solidFill>
                  <a:srgbClr val="1369B2"/>
                </a:solidFill>
                <a:highlight>
                  <a:srgbClr val="FFFF00"/>
                </a:highlight>
                <a:latin typeface="微软雅黑" panose="020B0503020204020204" pitchFamily="34" charset="-122"/>
              </a:rPr>
              <a:t>2KB</a:t>
            </a:r>
            <a:r>
              <a:rPr lang="zh-CN" altLang="zh-CN" dirty="0">
                <a:solidFill>
                  <a:srgbClr val="595959"/>
                </a:solidFill>
                <a:highlight>
                  <a:srgbClr val="FFFF00"/>
                </a:highlight>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64302"/>
            <a:ext cx="3639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05302" y="1204287"/>
            <a:ext cx="315067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请求方式</a:t>
            </a:r>
            <a:r>
              <a:rPr lang="en-US" altLang="zh-CN" sz="2000" dirty="0">
                <a:solidFill>
                  <a:srgbClr val="1369B2"/>
                </a:solidFill>
                <a:latin typeface="微软雅黑" panose="020B0503020204020204" pitchFamily="34" charset="-122"/>
                <a:ea typeface="微软雅黑" panose="020B0503020204020204" pitchFamily="34" charset="-122"/>
              </a:rPr>
              <a:t>-POST</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6" name="文本框 18"/>
          <p:cNvSpPr txBox="1"/>
          <p:nvPr>
            <p:custDataLst>
              <p:tags r:id="rId2"/>
            </p:custDataLst>
          </p:nvPr>
        </p:nvSpPr>
        <p:spPr>
          <a:xfrm>
            <a:off x="1172537" y="1781246"/>
            <a:ext cx="10152530" cy="21452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如果网页上</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a:t>
            </a:r>
            <a:r>
              <a:rPr lang="en-US" altLang="zh-CN" dirty="0">
                <a:solidFill>
                  <a:srgbClr val="595959"/>
                </a:solidFill>
                <a:latin typeface="微软雅黑" panose="020B0503020204020204" pitchFamily="34" charset="-122"/>
              </a:rPr>
              <a:t>method</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”，当用户提交表单时，浏览器将使用</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方式提交表单内容，并</a:t>
            </a:r>
            <a:r>
              <a:rPr lang="zh-CN" altLang="zh-CN" dirty="0">
                <a:solidFill>
                  <a:srgbClr val="595959"/>
                </a:solidFill>
                <a:highlight>
                  <a:srgbClr val="FFFF00"/>
                </a:highlight>
                <a:latin typeface="微软雅黑" panose="020B0503020204020204" pitchFamily="34" charset="-122"/>
              </a:rPr>
              <a:t>把</a:t>
            </a:r>
            <a:r>
              <a:rPr lang="en-US" altLang="zh-CN" dirty="0">
                <a:solidFill>
                  <a:srgbClr val="595959"/>
                </a:solidFill>
                <a:highlight>
                  <a:srgbClr val="FFFF00"/>
                </a:highlight>
                <a:latin typeface="微软雅黑" panose="020B0503020204020204" pitchFamily="34" charset="-122"/>
              </a:rPr>
              <a:t>form</a:t>
            </a:r>
            <a:r>
              <a:rPr lang="zh-CN" altLang="zh-CN" dirty="0">
                <a:solidFill>
                  <a:srgbClr val="595959"/>
                </a:solidFill>
                <a:highlight>
                  <a:srgbClr val="FFFF00"/>
                </a:highlight>
                <a:latin typeface="微软雅黑" panose="020B0503020204020204" pitchFamily="34" charset="-122"/>
              </a:rPr>
              <a:t>表单的元素及数据作为</a:t>
            </a:r>
            <a:r>
              <a:rPr lang="en-US" altLang="zh-CN" dirty="0">
                <a:solidFill>
                  <a:srgbClr val="595959"/>
                </a:solidFill>
                <a:highlight>
                  <a:srgbClr val="FFFF00"/>
                </a:highlight>
                <a:latin typeface="微软雅黑" panose="020B0503020204020204" pitchFamily="34" charset="-122"/>
              </a:rPr>
              <a:t>HTTP</a:t>
            </a:r>
            <a:r>
              <a:rPr lang="zh-CN" altLang="zh-CN" dirty="0">
                <a:solidFill>
                  <a:srgbClr val="595959"/>
                </a:solidFill>
                <a:highlight>
                  <a:srgbClr val="FFFF00"/>
                </a:highlight>
                <a:latin typeface="微软雅黑" panose="020B0503020204020204" pitchFamily="34" charset="-122"/>
              </a:rPr>
              <a:t>消息的实体内容发送给服务器，而不是作为</a:t>
            </a:r>
            <a:r>
              <a:rPr lang="en-US" altLang="zh-CN" dirty="0">
                <a:solidFill>
                  <a:srgbClr val="595959"/>
                </a:solidFill>
                <a:highlight>
                  <a:srgbClr val="FFFF00"/>
                </a:highlight>
                <a:latin typeface="微软雅黑" panose="020B0503020204020204" pitchFamily="34" charset="-122"/>
              </a:rPr>
              <a:t>URL</a:t>
            </a:r>
            <a:r>
              <a:rPr lang="zh-CN" altLang="zh-CN" dirty="0">
                <a:solidFill>
                  <a:srgbClr val="595959"/>
                </a:solidFill>
                <a:highlight>
                  <a:srgbClr val="FFFF00"/>
                </a:highlight>
                <a:latin typeface="微软雅黑" panose="020B0503020204020204" pitchFamily="34" charset="-122"/>
              </a:rPr>
              <a:t>地址的参数传递</a:t>
            </a:r>
            <a:r>
              <a:rPr lang="zh-CN" altLang="zh-CN" dirty="0">
                <a:solidFill>
                  <a:srgbClr val="595959"/>
                </a:solidFill>
                <a:latin typeface="微软雅黑" panose="020B0503020204020204" pitchFamily="34" charset="-122"/>
              </a:rPr>
              <a:t>。另外，在使用</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方式向服务器传递数据时，</a:t>
            </a:r>
            <a:r>
              <a:rPr lang="en-US" altLang="zh-CN" dirty="0">
                <a:solidFill>
                  <a:srgbClr val="595959"/>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消息头会自动设置为“</a:t>
            </a:r>
            <a:r>
              <a:rPr lang="en-US" altLang="zh-CN" dirty="0">
                <a:solidFill>
                  <a:srgbClr val="595959"/>
                </a:solidFill>
                <a:latin typeface="微软雅黑" panose="020B0503020204020204" pitchFamily="34" charset="-122"/>
              </a:rPr>
              <a:t>application/x-www-form-urlencoded</a:t>
            </a:r>
            <a:r>
              <a:rPr lang="zh-CN" altLang="zh-CN" dirty="0">
                <a:solidFill>
                  <a:srgbClr val="595959"/>
                </a:solidFill>
                <a:latin typeface="微软雅黑" panose="020B0503020204020204" pitchFamily="34" charset="-122"/>
              </a:rPr>
              <a:t>”，</a:t>
            </a:r>
            <a:r>
              <a:rPr lang="en-US" altLang="zh-CN" dirty="0">
                <a:solidFill>
                  <a:srgbClr val="595959"/>
                </a:solidFill>
                <a:highlight>
                  <a:srgbClr val="FFFF00"/>
                </a:highlight>
                <a:latin typeface="微软雅黑" panose="020B0503020204020204" pitchFamily="34" charset="-122"/>
              </a:rPr>
              <a:t>Content-Length</a:t>
            </a:r>
            <a:r>
              <a:rPr lang="zh-CN" altLang="zh-CN" dirty="0">
                <a:solidFill>
                  <a:srgbClr val="595959"/>
                </a:solidFill>
                <a:highlight>
                  <a:srgbClr val="FFFF00"/>
                </a:highlight>
                <a:latin typeface="微软雅黑" panose="020B0503020204020204" pitchFamily="34" charset="-122"/>
              </a:rPr>
              <a:t>消息头会自动设置为实体内容的长度</a:t>
            </a:r>
            <a:r>
              <a:rPr lang="zh-CN" altLang="zh-CN" dirty="0">
                <a:solidFill>
                  <a:srgbClr val="595959"/>
                </a:solidFill>
                <a:latin typeface="微软雅黑" panose="020B0503020204020204" pitchFamily="34" charset="-122"/>
              </a:rPr>
              <a:t>，具体示例如下：</a:t>
            </a:r>
          </a:p>
        </p:txBody>
      </p:sp>
      <p:pic>
        <p:nvPicPr>
          <p:cNvPr id="7" name="图片 6"/>
          <p:cNvPicPr>
            <a:picLocks noChangeAspect="1"/>
          </p:cNvPicPr>
          <p:nvPr/>
        </p:nvPicPr>
        <p:blipFill>
          <a:blip r:embed="rId5"/>
          <a:stretch>
            <a:fillRect/>
          </a:stretch>
        </p:blipFill>
        <p:spPr>
          <a:xfrm>
            <a:off x="2779403" y="4167139"/>
            <a:ext cx="6283916" cy="1444138"/>
          </a:xfrm>
          <a:prstGeom prst="rect">
            <a:avLst/>
          </a:prstGeom>
        </p:spPr>
      </p:pic>
      <p:sp>
        <p:nvSpPr>
          <p:cNvPr id="8" name="矩形 7"/>
          <p:cNvSpPr/>
          <p:nvPr/>
        </p:nvSpPr>
        <p:spPr>
          <a:xfrm>
            <a:off x="3008066" y="4230165"/>
            <a:ext cx="5651844" cy="1354217"/>
          </a:xfrm>
          <a:prstGeom prst="rect">
            <a:avLst/>
          </a:prstGeom>
        </p:spPr>
        <p:txBody>
          <a:bodyPr wrap="square">
            <a:spAutoFit/>
          </a:bodyPr>
          <a:lstStyle/>
          <a:p>
            <a:r>
              <a:rPr lang="en-US" altLang="zh-CN" sz="1600" dirty="0"/>
              <a:t>POST /javaForum HTTP/1.1</a:t>
            </a:r>
            <a:endParaRPr lang="zh-CN" altLang="zh-CN" sz="1600" dirty="0"/>
          </a:p>
          <a:p>
            <a:r>
              <a:rPr lang="en-US" altLang="zh-CN" sz="1600" dirty="0"/>
              <a:t>Host: www.itcast.cn</a:t>
            </a:r>
            <a:endParaRPr lang="zh-CN" altLang="zh-CN" sz="1600" dirty="0"/>
          </a:p>
          <a:p>
            <a:r>
              <a:rPr lang="en-US" altLang="zh-CN" sz="1600" dirty="0"/>
              <a:t>Content-Type: application/x-www-form-urlencoded</a:t>
            </a:r>
            <a:endParaRPr lang="zh-CN" altLang="zh-CN" sz="1600" dirty="0"/>
          </a:p>
          <a:p>
            <a:r>
              <a:rPr lang="en-US" altLang="zh-CN" sz="1600" dirty="0"/>
              <a:t>Content-Length: 17</a:t>
            </a:r>
            <a:endParaRPr lang="zh-CN" altLang="zh-CN" sz="1600" dirty="0"/>
          </a:p>
          <a:p>
            <a:r>
              <a:rPr lang="en-US" altLang="zh-CN" sz="1600" dirty="0"/>
              <a:t>name=lee&amp;psd=hnxy </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64302"/>
            <a:ext cx="3639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05302" y="1204287"/>
            <a:ext cx="315067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请求方式</a:t>
            </a:r>
            <a:r>
              <a:rPr lang="en-US" altLang="zh-CN" sz="2000" dirty="0">
                <a:solidFill>
                  <a:srgbClr val="1369B2"/>
                </a:solidFill>
                <a:latin typeface="微软雅黑" panose="020B0503020204020204" pitchFamily="34" charset="-122"/>
                <a:ea typeface="微软雅黑" panose="020B0503020204020204" pitchFamily="34" charset="-122"/>
              </a:rPr>
              <a:t>-POST</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6" name="文本框 18"/>
          <p:cNvSpPr txBox="1"/>
          <p:nvPr>
            <p:custDataLst>
              <p:tags r:id="rId2"/>
            </p:custDataLst>
          </p:nvPr>
        </p:nvSpPr>
        <p:spPr>
          <a:xfrm>
            <a:off x="1105302" y="1921640"/>
            <a:ext cx="10152530" cy="58543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highlight>
                  <a:srgbClr val="FFFF00"/>
                </a:highlight>
                <a:latin typeface="微软雅黑" panose="020B0503020204020204" pitchFamily="34" charset="-122"/>
              </a:rPr>
              <a:t>在实际开发中，通常都会使用</a:t>
            </a:r>
            <a:r>
              <a:rPr lang="en-US" altLang="zh-CN" dirty="0">
                <a:solidFill>
                  <a:srgbClr val="FF0000"/>
                </a:solidFill>
                <a:highlight>
                  <a:srgbClr val="FFFF00"/>
                </a:highlight>
                <a:latin typeface="微软雅黑" panose="020B0503020204020204" pitchFamily="34" charset="-122"/>
              </a:rPr>
              <a:t>POST</a:t>
            </a:r>
            <a:r>
              <a:rPr lang="zh-CN" altLang="zh-CN" dirty="0">
                <a:solidFill>
                  <a:srgbClr val="FF0000"/>
                </a:solidFill>
                <a:highlight>
                  <a:srgbClr val="FFFF00"/>
                </a:highlight>
                <a:latin typeface="微软雅黑" panose="020B0503020204020204" pitchFamily="34" charset="-122"/>
              </a:rPr>
              <a:t>方式发送请求，</a:t>
            </a:r>
            <a:r>
              <a:rPr lang="zh-CN" altLang="zh-CN" dirty="0">
                <a:solidFill>
                  <a:srgbClr val="595959"/>
                </a:solidFill>
                <a:latin typeface="微软雅黑" panose="020B0503020204020204" pitchFamily="34" charset="-122"/>
              </a:rPr>
              <a:t>原因主要有以下两个：</a:t>
            </a:r>
          </a:p>
          <a:p>
            <a:pPr>
              <a:lnSpc>
                <a:spcPct val="150000"/>
              </a:lnSpc>
            </a:pPr>
            <a:endParaRPr lang="zh-CN" altLang="zh-CN" dirty="0">
              <a:solidFill>
                <a:srgbClr val="595959"/>
              </a:solidFill>
              <a:latin typeface="微软雅黑" panose="020B0503020204020204" pitchFamily="34" charset="-122"/>
            </a:endParaRPr>
          </a:p>
        </p:txBody>
      </p:sp>
      <p:sp>
        <p:nvSpPr>
          <p:cNvPr id="9" name="文本框 18"/>
          <p:cNvSpPr txBox="1"/>
          <p:nvPr>
            <p:custDataLst>
              <p:tags r:id="rId3"/>
            </p:custDataLst>
          </p:nvPr>
        </p:nvSpPr>
        <p:spPr>
          <a:xfrm>
            <a:off x="1105302" y="2700515"/>
            <a:ext cx="10152530" cy="27455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1</a:t>
            </a:r>
            <a:r>
              <a:rPr lang="zh-CN" altLang="zh-CN" dirty="0">
                <a:solidFill>
                  <a:srgbClr val="1369B2"/>
                </a:solidFill>
                <a:latin typeface="微软雅黑" panose="020B0503020204020204" pitchFamily="34" charset="-122"/>
              </a:rPr>
              <a:t>）</a:t>
            </a:r>
            <a:r>
              <a:rPr lang="en-US" altLang="zh-CN" dirty="0">
                <a:solidFill>
                  <a:srgbClr val="1369B2"/>
                </a:solidFill>
                <a:highlight>
                  <a:srgbClr val="FFFF00"/>
                </a:highlight>
                <a:latin typeface="微软雅黑" panose="020B0503020204020204" pitchFamily="34" charset="-122"/>
              </a:rPr>
              <a:t>POST</a:t>
            </a:r>
            <a:r>
              <a:rPr lang="zh-CN" altLang="zh-CN" dirty="0">
                <a:solidFill>
                  <a:srgbClr val="1369B2"/>
                </a:solidFill>
                <a:highlight>
                  <a:srgbClr val="FFFF00"/>
                </a:highlight>
                <a:latin typeface="微软雅黑" panose="020B0503020204020204" pitchFamily="34" charset="-122"/>
              </a:rPr>
              <a:t>传输数据大小无限制</a:t>
            </a:r>
          </a:p>
          <a:p>
            <a:pPr>
              <a:lnSpc>
                <a:spcPct val="150000"/>
              </a:lnSpc>
            </a:pPr>
            <a:r>
              <a:rPr lang="zh-CN" altLang="zh-CN" dirty="0">
                <a:solidFill>
                  <a:srgbClr val="595959"/>
                </a:solidFill>
                <a:latin typeface="微软雅黑" panose="020B0503020204020204" pitchFamily="34" charset="-122"/>
              </a:rPr>
              <a:t>由于</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请求方式是通过请求参数传递数据的，因此最多可传递</a:t>
            </a:r>
            <a:r>
              <a:rPr lang="en-US" altLang="zh-CN" dirty="0">
                <a:solidFill>
                  <a:srgbClr val="595959"/>
                </a:solidFill>
                <a:latin typeface="微软雅黑" panose="020B0503020204020204" pitchFamily="34" charset="-122"/>
              </a:rPr>
              <a:t>2KB</a:t>
            </a:r>
            <a:r>
              <a:rPr lang="zh-CN" altLang="zh-CN" dirty="0">
                <a:solidFill>
                  <a:srgbClr val="595959"/>
                </a:solidFill>
                <a:latin typeface="微软雅黑" panose="020B0503020204020204" pitchFamily="34" charset="-122"/>
              </a:rPr>
              <a:t>的数据。而</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请求方式是通过实体内容传递数据的，因此可以传递数据的大小没有限制。</a:t>
            </a:r>
          </a:p>
          <a:p>
            <a:pPr>
              <a:lnSpc>
                <a:spcPct val="150000"/>
              </a:lnSpc>
            </a:pP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2</a:t>
            </a:r>
            <a:r>
              <a:rPr lang="zh-CN" altLang="zh-CN" dirty="0">
                <a:solidFill>
                  <a:srgbClr val="1369B2"/>
                </a:solidFill>
                <a:latin typeface="微软雅黑" panose="020B0503020204020204" pitchFamily="34" charset="-122"/>
              </a:rPr>
              <a:t>）</a:t>
            </a:r>
            <a:r>
              <a:rPr lang="en-US" altLang="zh-CN" dirty="0">
                <a:solidFill>
                  <a:srgbClr val="1369B2"/>
                </a:solidFill>
                <a:highlight>
                  <a:srgbClr val="FFFF00"/>
                </a:highlight>
                <a:latin typeface="微软雅黑" panose="020B0503020204020204" pitchFamily="34" charset="-122"/>
              </a:rPr>
              <a:t>POST</a:t>
            </a:r>
            <a:r>
              <a:rPr lang="zh-CN" altLang="zh-CN" dirty="0">
                <a:solidFill>
                  <a:srgbClr val="1369B2"/>
                </a:solidFill>
                <a:highlight>
                  <a:srgbClr val="FFFF00"/>
                </a:highlight>
                <a:latin typeface="微软雅黑" panose="020B0503020204020204" pitchFamily="34" charset="-122"/>
              </a:rPr>
              <a:t>比</a:t>
            </a:r>
            <a:r>
              <a:rPr lang="en-US" altLang="zh-CN" dirty="0">
                <a:solidFill>
                  <a:srgbClr val="1369B2"/>
                </a:solidFill>
                <a:highlight>
                  <a:srgbClr val="FFFF00"/>
                </a:highlight>
                <a:latin typeface="微软雅黑" panose="020B0503020204020204" pitchFamily="34" charset="-122"/>
              </a:rPr>
              <a:t>GET</a:t>
            </a:r>
            <a:r>
              <a:rPr lang="zh-CN" altLang="zh-CN" dirty="0">
                <a:solidFill>
                  <a:srgbClr val="1369B2"/>
                </a:solidFill>
                <a:highlight>
                  <a:srgbClr val="FFFF00"/>
                </a:highlight>
                <a:latin typeface="微软雅黑" panose="020B0503020204020204" pitchFamily="34" charset="-122"/>
              </a:rPr>
              <a:t>请求方式更安全</a:t>
            </a:r>
          </a:p>
          <a:p>
            <a:pPr>
              <a:lnSpc>
                <a:spcPct val="150000"/>
              </a:lnSpc>
            </a:pPr>
            <a:r>
              <a:rPr lang="zh-CN" altLang="zh-CN" dirty="0">
                <a:solidFill>
                  <a:srgbClr val="595959"/>
                </a:solidFill>
                <a:latin typeface="微软雅黑" panose="020B0503020204020204" pitchFamily="34" charset="-122"/>
              </a:rPr>
              <a:t>由于</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请求方式的参数信息都会在</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地址栏明文显示，而</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请求方式传递的参数隐藏在实体内容中，用户是看不到的，因此</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比</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请求方式更安全。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172537" y="1969504"/>
            <a:ext cx="10152530" cy="13250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请求消息中，请求行之后便是若干请求头。请求头主要用于向服务器传递附加消息，例如，客户端可以接收的数据类型、压缩方法、语言以及发送请求的超链接所属页面的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地址等信息，具体示例如下所示：</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15" name="图片 14"/>
          <p:cNvPicPr>
            <a:picLocks noChangeAspect="1"/>
          </p:cNvPicPr>
          <p:nvPr/>
        </p:nvPicPr>
        <p:blipFill>
          <a:blip r:embed="rId5"/>
          <a:stretch>
            <a:fillRect/>
          </a:stretch>
        </p:blipFill>
        <p:spPr>
          <a:xfrm>
            <a:off x="2629319" y="3429001"/>
            <a:ext cx="6821801" cy="2664227"/>
          </a:xfrm>
          <a:prstGeom prst="rect">
            <a:avLst/>
          </a:prstGeom>
        </p:spPr>
      </p:pic>
      <p:sp>
        <p:nvSpPr>
          <p:cNvPr id="16" name="矩形 15"/>
          <p:cNvSpPr/>
          <p:nvPr/>
        </p:nvSpPr>
        <p:spPr>
          <a:xfrm>
            <a:off x="2857983" y="3477127"/>
            <a:ext cx="5651844" cy="255333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Host: localhost:8080</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 image/gif, image/x-xbitmap, *</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Referer: http://localhost:8080/itcast/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Accept-Language: zh-cn,zh;q=0.8,en-us;q=0.5,en;q=0.3</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Accept-Encoding: gzip, deflate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Content-Type: application/x-www-form-urlencoded</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User-Agent: Mozilla/4.0 (compatible; MSIE 7.0; Windows NT 10.0; GTB6.5; CIBA)</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Connection: Keep-Alive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Cache-Control: no-cache</a:t>
            </a:r>
            <a:endParaRPr lang="zh-CN" altLang="zh-CN" sz="1600" dirty="0">
              <a:latin typeface="微软雅黑" panose="020B0503020204020204" pitchFamily="34" charset="-122"/>
              <a:ea typeface="微软雅黑" panose="020B0503020204020204" pitchFamily="34" charset="-122"/>
            </a:endParaRPr>
          </a:p>
        </p:txBody>
      </p:sp>
      <p:sp>
        <p:nvSpPr>
          <p:cNvPr id="17" name="Chevron 3"/>
          <p:cNvSpPr/>
          <p:nvPr>
            <p:custDataLst>
              <p:tags r:id="rId2"/>
            </p:custDataLst>
          </p:nvPr>
        </p:nvSpPr>
        <p:spPr>
          <a:xfrm>
            <a:off x="838731" y="1064302"/>
            <a:ext cx="2724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204287"/>
            <a:ext cx="1592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97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694063" y="2872116"/>
            <a:ext cx="9129262" cy="168018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highlight>
                  <a:srgbClr val="FFFF00"/>
                </a:highlight>
                <a:latin typeface="微软雅黑" panose="020B0503020204020204" pitchFamily="34" charset="-122"/>
              </a:rPr>
              <a:t>请求头中可以看出，每个请求头都是由</a:t>
            </a:r>
            <a:r>
              <a:rPr lang="zh-CN" altLang="zh-CN" dirty="0">
                <a:solidFill>
                  <a:srgbClr val="1369B2"/>
                </a:solidFill>
                <a:highlight>
                  <a:srgbClr val="FFFF00"/>
                </a:highlight>
                <a:latin typeface="微软雅黑" panose="020B0503020204020204" pitchFamily="34" charset="-122"/>
              </a:rPr>
              <a:t>头字段名称</a:t>
            </a:r>
            <a:r>
              <a:rPr lang="zh-CN" altLang="zh-CN" dirty="0">
                <a:solidFill>
                  <a:srgbClr val="595959"/>
                </a:solidFill>
                <a:highlight>
                  <a:srgbClr val="FFFF00"/>
                </a:highlight>
                <a:latin typeface="微软雅黑" panose="020B0503020204020204" pitchFamily="34" charset="-122"/>
              </a:rPr>
              <a:t>和</a:t>
            </a:r>
            <a:r>
              <a:rPr lang="zh-CN" altLang="zh-CN" dirty="0">
                <a:solidFill>
                  <a:srgbClr val="1369B2"/>
                </a:solidFill>
                <a:highlight>
                  <a:srgbClr val="FFFF00"/>
                </a:highlight>
                <a:latin typeface="微软雅黑" panose="020B0503020204020204" pitchFamily="34" charset="-122"/>
              </a:rPr>
              <a:t>值</a:t>
            </a:r>
            <a:r>
              <a:rPr lang="zh-CN" altLang="zh-CN" dirty="0">
                <a:solidFill>
                  <a:srgbClr val="595959"/>
                </a:solidFill>
                <a:highlight>
                  <a:srgbClr val="FFFF00"/>
                </a:highlight>
                <a:latin typeface="微软雅黑" panose="020B0503020204020204" pitchFamily="34" charset="-122"/>
              </a:rPr>
              <a:t>构成，头字段名称和值之间用</a:t>
            </a:r>
            <a:r>
              <a:rPr lang="zh-CN" altLang="zh-CN" dirty="0">
                <a:solidFill>
                  <a:srgbClr val="1369B2"/>
                </a:solidFill>
                <a:highlight>
                  <a:srgbClr val="FFFF00"/>
                </a:highlight>
                <a:latin typeface="微软雅黑" panose="020B0503020204020204" pitchFamily="34" charset="-122"/>
              </a:rPr>
              <a:t>冒号（</a:t>
            </a:r>
            <a:r>
              <a:rPr lang="en-US" altLang="zh-CN" dirty="0">
                <a:solidFill>
                  <a:srgbClr val="1369B2"/>
                </a:solidFill>
                <a:highlight>
                  <a:srgbClr val="FFFF00"/>
                </a:highlight>
                <a:latin typeface="微软雅黑" panose="020B0503020204020204" pitchFamily="34" charset="-122"/>
              </a:rPr>
              <a:t>:</a:t>
            </a:r>
            <a:r>
              <a:rPr lang="zh-CN" altLang="zh-CN" dirty="0">
                <a:solidFill>
                  <a:srgbClr val="1369B2"/>
                </a:solidFill>
                <a:highlight>
                  <a:srgbClr val="FFFF00"/>
                </a:highlight>
                <a:latin typeface="微软雅黑" panose="020B0503020204020204" pitchFamily="34" charset="-122"/>
              </a:rPr>
              <a:t>）</a:t>
            </a:r>
            <a:r>
              <a:rPr lang="zh-CN" altLang="zh-CN" dirty="0">
                <a:solidFill>
                  <a:srgbClr val="595959"/>
                </a:solidFill>
                <a:highlight>
                  <a:srgbClr val="FFFF00"/>
                </a:highlight>
                <a:latin typeface="微软雅黑" panose="020B0503020204020204" pitchFamily="34" charset="-122"/>
              </a:rPr>
              <a:t>和</a:t>
            </a:r>
            <a:r>
              <a:rPr lang="zh-CN" altLang="zh-CN" dirty="0">
                <a:solidFill>
                  <a:srgbClr val="1369B2"/>
                </a:solidFill>
                <a:highlight>
                  <a:srgbClr val="FFFF00"/>
                </a:highlight>
                <a:latin typeface="微软雅黑" panose="020B0503020204020204" pitchFamily="34" charset="-122"/>
              </a:rPr>
              <a:t>空格</a:t>
            </a:r>
            <a:r>
              <a:rPr lang="zh-CN" altLang="zh-CN" dirty="0">
                <a:solidFill>
                  <a:srgbClr val="595959"/>
                </a:solidFill>
                <a:highlight>
                  <a:srgbClr val="FFFF00"/>
                </a:highlight>
                <a:latin typeface="微软雅黑" panose="020B0503020204020204" pitchFamily="34" charset="-122"/>
              </a:rPr>
              <a:t>分隔，每个请求头之后使用一个</a:t>
            </a:r>
            <a:r>
              <a:rPr lang="zh-CN" altLang="zh-CN" dirty="0">
                <a:solidFill>
                  <a:srgbClr val="1369B2"/>
                </a:solidFill>
                <a:highlight>
                  <a:srgbClr val="FFFF00"/>
                </a:highlight>
                <a:latin typeface="微软雅黑" panose="020B0503020204020204" pitchFamily="34" charset="-122"/>
              </a:rPr>
              <a:t>回车换行符标志结束</a:t>
            </a:r>
            <a:r>
              <a:rPr lang="zh-CN" altLang="zh-CN" dirty="0">
                <a:solidFill>
                  <a:srgbClr val="595959"/>
                </a:solidFill>
                <a:highlight>
                  <a:srgbClr val="FFFF00"/>
                </a:highlight>
                <a:latin typeface="微软雅黑" panose="020B0503020204020204" pitchFamily="34" charset="-122"/>
              </a:rPr>
              <a:t>。需要注意的是，头字段名称</a:t>
            </a:r>
            <a:r>
              <a:rPr lang="zh-CN" altLang="zh-CN" dirty="0">
                <a:solidFill>
                  <a:srgbClr val="1369B2"/>
                </a:solidFill>
                <a:highlight>
                  <a:srgbClr val="FFFF00"/>
                </a:highlight>
                <a:latin typeface="微软雅黑" panose="020B0503020204020204" pitchFamily="34" charset="-122"/>
              </a:rPr>
              <a:t>不区分大小写</a:t>
            </a:r>
            <a:r>
              <a:rPr lang="zh-CN" altLang="zh-CN" dirty="0">
                <a:solidFill>
                  <a:srgbClr val="595959"/>
                </a:solidFill>
                <a:highlight>
                  <a:srgbClr val="FFFF00"/>
                </a:highlight>
                <a:latin typeface="微软雅黑" panose="020B0503020204020204" pitchFamily="34" charset="-122"/>
              </a:rPr>
              <a:t>，但习惯上将单词的第一个字母大写。</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360244" y="2480258"/>
            <a:ext cx="9794240" cy="20720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310020" y="242083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823325" y="42564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Chevron 3"/>
          <p:cNvSpPr/>
          <p:nvPr>
            <p:custDataLst>
              <p:tags r:id="rId2"/>
            </p:custDataLst>
          </p:nvPr>
        </p:nvSpPr>
        <p:spPr>
          <a:xfrm>
            <a:off x="838731" y="1064302"/>
            <a:ext cx="2724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1592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97948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34374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2354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请求头的字段</a:t>
            </a:r>
          </a:p>
        </p:txBody>
      </p:sp>
      <p:graphicFrame>
        <p:nvGraphicFramePr>
          <p:cNvPr id="2" name="表格 1"/>
          <p:cNvGraphicFramePr>
            <a:graphicFrameLocks noGrp="1"/>
          </p:cNvGraphicFramePr>
          <p:nvPr/>
        </p:nvGraphicFramePr>
        <p:xfrm>
          <a:off x="1423148" y="2003609"/>
          <a:ext cx="9737911" cy="4329954"/>
        </p:xfrm>
        <a:graphic>
          <a:graphicData uri="http://schemas.openxmlformats.org/drawingml/2006/table">
            <a:tbl>
              <a:tblPr>
                <a:tableStyleId>{5C22544A-7EE6-4342-B048-85BDC9FD1C3A}</a:tableStyleId>
              </a:tblPr>
              <a:tblGrid>
                <a:gridCol w="2489946">
                  <a:extLst>
                    <a:ext uri="{9D8B030D-6E8A-4147-A177-3AD203B41FA5}">
                      <a16:colId xmlns:a16="http://schemas.microsoft.com/office/drawing/2014/main" val="20000"/>
                    </a:ext>
                  </a:extLst>
                </a:gridCol>
                <a:gridCol w="7247965">
                  <a:extLst>
                    <a:ext uri="{9D8B030D-6E8A-4147-A177-3AD203B41FA5}">
                      <a16:colId xmlns:a16="http://schemas.microsoft.com/office/drawing/2014/main" val="20001"/>
                    </a:ext>
                  </a:extLst>
                </a:gridCol>
              </a:tblGrid>
              <a:tr h="365042">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0"/>
                  </a:ext>
                </a:extLst>
              </a:tr>
              <a:tr h="539138">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头字段用于指出客户端程序（通常是浏览器）能够处理的</a:t>
                      </a:r>
                      <a:r>
                        <a:rPr lang="en-US" sz="1600" b="0" kern="100">
                          <a:solidFill>
                            <a:srgbClr val="595959"/>
                          </a:solidFill>
                          <a:effectLst/>
                          <a:latin typeface="微软雅黑" panose="020B0503020204020204" pitchFamily="34" charset="-122"/>
                          <a:ea typeface="微软雅黑" panose="020B0503020204020204" pitchFamily="34" charset="-122"/>
                          <a:cs typeface="+mn-cs"/>
                        </a:rPr>
                        <a:t>MIME(Multipurpose Internet Mail Extension)</a:t>
                      </a:r>
                      <a:r>
                        <a:rPr lang="zh-CN" sz="1600" b="0" kern="10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nchor="ctr"/>
                </a:tc>
                <a:extLst>
                  <a:ext uri="{0D108BD9-81ED-4DB2-BD59-A6C34878D82A}">
                    <a16:rowId xmlns:a16="http://schemas.microsoft.com/office/drawing/2014/main" val="10001"/>
                  </a:ext>
                </a:extLst>
              </a:tr>
              <a:tr h="36504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Accept-Charset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Accept-Charset</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头字段用于告知服务器客户端所使用的字符集</a:t>
                      </a:r>
                    </a:p>
                  </a:txBody>
                  <a:tcPr marL="68580" marR="68580" marT="0" marB="0" anchor="ctr"/>
                </a:tc>
                <a:extLst>
                  <a:ext uri="{0D108BD9-81ED-4DB2-BD59-A6C34878D82A}">
                    <a16:rowId xmlns:a16="http://schemas.microsoft.com/office/drawing/2014/main" val="10002"/>
                  </a:ext>
                </a:extLst>
              </a:tr>
              <a:tr h="539138">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Accept-Encoding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Accept-Encoding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头字段用于指定客户端能够进行解码的数据编码方式，这里的编码方式通常指的是某种压缩方式</a:t>
                      </a:r>
                    </a:p>
                  </a:txBody>
                  <a:tcPr marL="68580" marR="68580" marT="0" marB="0" anchor="ctr"/>
                </a:tc>
                <a:extLst>
                  <a:ext uri="{0D108BD9-81ED-4DB2-BD59-A6C34878D82A}">
                    <a16:rowId xmlns:a16="http://schemas.microsoft.com/office/drawing/2014/main" val="10003"/>
                  </a:ext>
                </a:extLst>
              </a:tr>
              <a:tr h="539138">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Accept-Language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Accept-Language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头字段用于指定客户端期望服务器返回哪个国家语言的文档</a:t>
                      </a:r>
                    </a:p>
                  </a:txBody>
                  <a:tcPr marL="68580" marR="68580" marT="0" marB="0" anchor="ctr"/>
                </a:tc>
                <a:extLst>
                  <a:ext uri="{0D108BD9-81ED-4DB2-BD59-A6C34878D82A}">
                    <a16:rowId xmlns:a16="http://schemas.microsoft.com/office/drawing/2014/main" val="10004"/>
                  </a:ext>
                </a:extLst>
              </a:tr>
              <a:tr h="539138">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Authorization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当客户端访问受口令保护的网页时，</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Web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服务器会发送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401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响应状态码和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WWW-Authenticate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响应头，要求客户端使用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请求头来应答</a:t>
                      </a:r>
                    </a:p>
                  </a:txBody>
                  <a:tcPr marL="68580" marR="68580" marT="0" marB="0" anchor="ctr"/>
                </a:tc>
                <a:extLst>
                  <a:ext uri="{0D108BD9-81ED-4DB2-BD59-A6C34878D82A}">
                    <a16:rowId xmlns:a16="http://schemas.microsoft.com/office/drawing/2014/main" val="10005"/>
                  </a:ext>
                </a:extLst>
              </a:tr>
              <a:tr h="539138">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Proxy-Authorization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Proxy-Authorization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头字段的作用与用法与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头字段基本相同，只不过</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Proxy-Authorization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请求头是服务器向代理服务器发送的验证信息</a:t>
                      </a:r>
                    </a:p>
                  </a:txBody>
                  <a:tcPr marL="68580" marR="68580" marT="0" marB="0" anchor="ctr"/>
                </a:tc>
                <a:extLst>
                  <a:ext uri="{0D108BD9-81ED-4DB2-BD59-A6C34878D82A}">
                    <a16:rowId xmlns:a16="http://schemas.microsoft.com/office/drawing/2014/main" val="10006"/>
                  </a:ext>
                </a:extLst>
              </a:tr>
              <a:tr h="36504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Host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Host</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头字段用于指定资源所在的主机名和端口号</a:t>
                      </a:r>
                    </a:p>
                  </a:txBody>
                  <a:tcPr marL="68580" marR="68580" marT="0" marB="0" anchor="ctr"/>
                </a:tc>
                <a:extLst>
                  <a:ext uri="{0D108BD9-81ED-4DB2-BD59-A6C34878D82A}">
                    <a16:rowId xmlns:a16="http://schemas.microsoft.com/office/drawing/2014/main" val="10007"/>
                  </a:ext>
                </a:extLst>
              </a:tr>
              <a:tr h="539138">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If-Match</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当客户机再次向服务器请求这个网页文件时，可以使用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If-Match</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头字段附带以前缓存的实体标签内容，这个请求被视为一个条件请求</a:t>
                      </a:r>
                    </a:p>
                  </a:txBody>
                  <a:tcPr marL="68580" marR="68580" marT="0" marB="0" anchor="ct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2986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34374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2354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请求头的字段</a:t>
            </a:r>
          </a:p>
        </p:txBody>
      </p:sp>
      <p:graphicFrame>
        <p:nvGraphicFramePr>
          <p:cNvPr id="2" name="表格 1"/>
          <p:cNvGraphicFramePr>
            <a:graphicFrameLocks noGrp="1"/>
          </p:cNvGraphicFramePr>
          <p:nvPr/>
        </p:nvGraphicFramePr>
        <p:xfrm>
          <a:off x="1234890" y="2057400"/>
          <a:ext cx="10047193" cy="4262715"/>
        </p:xfrm>
        <a:graphic>
          <a:graphicData uri="http://schemas.openxmlformats.org/drawingml/2006/table">
            <a:tbl>
              <a:tblPr>
                <a:tableStyleId>{5C22544A-7EE6-4342-B048-85BDC9FD1C3A}</a:tableStyleId>
              </a:tblPr>
              <a:tblGrid>
                <a:gridCol w="2360916">
                  <a:extLst>
                    <a:ext uri="{9D8B030D-6E8A-4147-A177-3AD203B41FA5}">
                      <a16:colId xmlns:a16="http://schemas.microsoft.com/office/drawing/2014/main" val="20000"/>
                    </a:ext>
                  </a:extLst>
                </a:gridCol>
                <a:gridCol w="7686277">
                  <a:extLst>
                    <a:ext uri="{9D8B030D-6E8A-4147-A177-3AD203B41FA5}">
                      <a16:colId xmlns:a16="http://schemas.microsoft.com/office/drawing/2014/main" val="20001"/>
                    </a:ext>
                  </a:extLst>
                </a:gridCol>
              </a:tblGrid>
              <a:tr h="415973">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0"/>
                  </a:ext>
                </a:extLst>
              </a:tr>
              <a:tr h="61435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If-Modified-Since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If-Modified-Since</a:t>
                      </a:r>
                      <a:r>
                        <a:rPr lang="zh-CN" sz="1600" b="0" kern="100">
                          <a:solidFill>
                            <a:srgbClr val="595959"/>
                          </a:solidFill>
                          <a:effectLst/>
                          <a:latin typeface="微软雅黑" panose="020B0503020204020204" pitchFamily="34" charset="-122"/>
                          <a:ea typeface="微软雅黑" panose="020B0503020204020204" pitchFamily="34" charset="-122"/>
                          <a:cs typeface="+mn-cs"/>
                        </a:rPr>
                        <a:t>请求头的作用和</a:t>
                      </a:r>
                      <a:r>
                        <a:rPr lang="en-US" sz="1600" b="0" kern="100">
                          <a:solidFill>
                            <a:srgbClr val="595959"/>
                          </a:solidFill>
                          <a:effectLst/>
                          <a:latin typeface="微软雅黑" panose="020B0503020204020204" pitchFamily="34" charset="-122"/>
                          <a:ea typeface="微软雅黑" panose="020B0503020204020204" pitchFamily="34" charset="-122"/>
                          <a:cs typeface="+mn-cs"/>
                        </a:rPr>
                        <a:t>If-Mach</a:t>
                      </a:r>
                      <a:r>
                        <a:rPr lang="zh-CN" sz="1600" b="0" kern="100">
                          <a:solidFill>
                            <a:srgbClr val="595959"/>
                          </a:solidFill>
                          <a:effectLst/>
                          <a:latin typeface="微软雅黑" panose="020B0503020204020204" pitchFamily="34" charset="-122"/>
                          <a:ea typeface="微软雅黑" panose="020B0503020204020204" pitchFamily="34" charset="-122"/>
                          <a:cs typeface="+mn-cs"/>
                        </a:rPr>
                        <a:t>类似，只不过它的值为</a:t>
                      </a:r>
                      <a:r>
                        <a:rPr lang="en-US" sz="1600" b="0" kern="100">
                          <a:solidFill>
                            <a:srgbClr val="595959"/>
                          </a:solidFill>
                          <a:effectLst/>
                          <a:latin typeface="微软雅黑" panose="020B0503020204020204" pitchFamily="34" charset="-122"/>
                          <a:ea typeface="微软雅黑" panose="020B0503020204020204" pitchFamily="34" charset="-122"/>
                          <a:cs typeface="+mn-cs"/>
                        </a:rPr>
                        <a:t>GMT</a:t>
                      </a:r>
                      <a:r>
                        <a:rPr lang="zh-CN" sz="1600" b="0" kern="100">
                          <a:solidFill>
                            <a:srgbClr val="595959"/>
                          </a:solidFill>
                          <a:effectLst/>
                          <a:latin typeface="微软雅黑" panose="020B0503020204020204" pitchFamily="34" charset="-122"/>
                          <a:ea typeface="微软雅黑" panose="020B0503020204020204" pitchFamily="34" charset="-122"/>
                          <a:cs typeface="+mn-cs"/>
                        </a:rPr>
                        <a:t>格式的时间</a:t>
                      </a:r>
                    </a:p>
                  </a:txBody>
                  <a:tcPr marL="68580" marR="68580" marT="0" marB="0" anchor="ctr"/>
                </a:tc>
                <a:extLst>
                  <a:ext uri="{0D108BD9-81ED-4DB2-BD59-A6C34878D82A}">
                    <a16:rowId xmlns:a16="http://schemas.microsoft.com/office/drawing/2014/main" val="10001"/>
                  </a:ext>
                </a:extLst>
              </a:tr>
              <a:tr h="555723">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Range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用于指定服务器只需返回文档中的部分内容及内容范围，这对较大文档的断点续传非常有用</a:t>
                      </a:r>
                    </a:p>
                  </a:txBody>
                  <a:tcPr marL="68580" marR="68580" marT="0" marB="0" anchor="ctr"/>
                </a:tc>
                <a:extLst>
                  <a:ext uri="{0D108BD9-81ED-4DB2-BD59-A6C34878D82A}">
                    <a16:rowId xmlns:a16="http://schemas.microsoft.com/office/drawing/2014/main" val="10002"/>
                  </a:ext>
                </a:extLst>
              </a:tr>
              <a:tr h="61435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If-Range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If-Range</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头字段只能伴随着</a:t>
                      </a:r>
                      <a:r>
                        <a:rPr lang="en-US" sz="1600" b="0" kern="100">
                          <a:solidFill>
                            <a:srgbClr val="595959"/>
                          </a:solidFill>
                          <a:effectLst/>
                          <a:latin typeface="微软雅黑" panose="020B0503020204020204" pitchFamily="34" charset="-122"/>
                          <a:ea typeface="微软雅黑" panose="020B0503020204020204" pitchFamily="34" charset="-122"/>
                          <a:cs typeface="+mn-cs"/>
                        </a:rPr>
                        <a:t>Range</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头字段一起使用，其值可以是实体标签或</a:t>
                      </a:r>
                      <a:r>
                        <a:rPr lang="en-US" sz="1600" b="0" kern="100">
                          <a:solidFill>
                            <a:srgbClr val="595959"/>
                          </a:solidFill>
                          <a:effectLst/>
                          <a:latin typeface="微软雅黑" panose="020B0503020204020204" pitchFamily="34" charset="-122"/>
                          <a:ea typeface="微软雅黑" panose="020B0503020204020204" pitchFamily="34" charset="-122"/>
                          <a:cs typeface="+mn-cs"/>
                        </a:rPr>
                        <a:t>GMT</a:t>
                      </a:r>
                      <a:r>
                        <a:rPr lang="zh-CN" sz="1600" b="0" kern="100">
                          <a:solidFill>
                            <a:srgbClr val="595959"/>
                          </a:solidFill>
                          <a:effectLst/>
                          <a:latin typeface="微软雅黑" panose="020B0503020204020204" pitchFamily="34" charset="-122"/>
                          <a:ea typeface="微软雅黑" panose="020B0503020204020204" pitchFamily="34" charset="-122"/>
                          <a:cs typeface="+mn-cs"/>
                        </a:rPr>
                        <a:t>格式的时间</a:t>
                      </a:r>
                    </a:p>
                  </a:txBody>
                  <a:tcPr marL="68580" marR="68580" marT="0" marB="0" anchor="ctr"/>
                </a:tc>
                <a:extLst>
                  <a:ext uri="{0D108BD9-81ED-4DB2-BD59-A6C34878D82A}">
                    <a16:rowId xmlns:a16="http://schemas.microsoft.com/office/drawing/2014/main" val="10003"/>
                  </a:ext>
                </a:extLst>
              </a:tr>
              <a:tr h="61435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Max-Forward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指定当前请求可以途经的代理服务器数量，每经过一个代理服务器，此数值就减</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4"/>
                  </a:ext>
                </a:extLst>
              </a:tr>
              <a:tr h="61435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Referer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Referer</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头字段非常有用，常被网站管理人员用来追踪网站的访问者是如何导航进入网站的。同时</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Referer</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头字段还可以用于网站的防盗链</a:t>
                      </a:r>
                    </a:p>
                  </a:txBody>
                  <a:tcPr marL="68580" marR="68580" marT="0" marB="0" anchor="ctr"/>
                </a:tc>
                <a:extLst>
                  <a:ext uri="{0D108BD9-81ED-4DB2-BD59-A6C34878D82A}">
                    <a16:rowId xmlns:a16="http://schemas.microsoft.com/office/drawing/2014/main" val="10005"/>
                  </a:ext>
                </a:extLst>
              </a:tr>
              <a:tr h="833583">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User-Agent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User-Agent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中文名为用户代理，简称</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 UA</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，它用于指定浏览器或者其他客户端程序使用的操作系统及版本、浏览器及版本、浏览器渲染引擎、浏览器语言等，以便服务器针对不同类型的浏览器而返回不同的内容</a:t>
                      </a: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164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46073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346329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请求头的字段</a:t>
            </a:r>
            <a:r>
              <a:rPr lang="en-US" altLang="zh-CN" sz="2000" dirty="0">
                <a:solidFill>
                  <a:srgbClr val="1369B2"/>
                </a:solidFill>
                <a:latin typeface="微软雅黑" panose="020B0503020204020204" pitchFamily="34" charset="-122"/>
                <a:ea typeface="微软雅黑" panose="020B0503020204020204" pitchFamily="34" charset="-122"/>
              </a:rPr>
              <a:t>—Accept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7" name="文本框 18"/>
          <p:cNvSpPr txBox="1"/>
          <p:nvPr>
            <p:custDataLst>
              <p:tags r:id="rId2"/>
            </p:custDataLst>
          </p:nvPr>
        </p:nvSpPr>
        <p:spPr>
          <a:xfrm>
            <a:off x="1172537" y="1969503"/>
            <a:ext cx="10152530" cy="21856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highlight>
                  <a:srgbClr val="FFFF00"/>
                </a:highlight>
                <a:latin typeface="微软雅黑" panose="020B0503020204020204" pitchFamily="34" charset="-122"/>
              </a:rPr>
              <a:t>Accept</a:t>
            </a:r>
            <a:r>
              <a:rPr lang="zh-CN" altLang="zh-CN" dirty="0">
                <a:solidFill>
                  <a:srgbClr val="595959"/>
                </a:solidFill>
                <a:highlight>
                  <a:srgbClr val="FFFF00"/>
                </a:highlight>
                <a:latin typeface="微软雅黑" panose="020B0503020204020204" pitchFamily="34" charset="-122"/>
              </a:rPr>
              <a:t>头字段用于指出</a:t>
            </a:r>
            <a:r>
              <a:rPr lang="zh-CN" altLang="zh-CN" dirty="0">
                <a:solidFill>
                  <a:srgbClr val="1369B2"/>
                </a:solidFill>
                <a:highlight>
                  <a:srgbClr val="FFFF00"/>
                </a:highlight>
                <a:latin typeface="微软雅黑" panose="020B0503020204020204" pitchFamily="34" charset="-122"/>
              </a:rPr>
              <a:t>客户端程序</a:t>
            </a:r>
            <a:r>
              <a:rPr lang="zh-CN" altLang="zh-CN" dirty="0">
                <a:solidFill>
                  <a:srgbClr val="595959"/>
                </a:solidFill>
                <a:highlight>
                  <a:srgbClr val="FFFF00"/>
                </a:highlight>
                <a:latin typeface="微软雅黑" panose="020B0503020204020204" pitchFamily="34" charset="-122"/>
              </a:rPr>
              <a:t>（通常是浏览器）能够处理的</a:t>
            </a:r>
            <a:r>
              <a:rPr lang="en-US" altLang="zh-CN" dirty="0">
                <a:solidFill>
                  <a:srgbClr val="1369B2"/>
                </a:solidFill>
                <a:highlight>
                  <a:srgbClr val="FFFF00"/>
                </a:highlight>
                <a:latin typeface="微软雅黑" panose="020B0503020204020204" pitchFamily="34" charset="-122"/>
              </a:rPr>
              <a:t>MIME</a:t>
            </a:r>
            <a:r>
              <a:rPr lang="en-US" altLang="zh-CN" dirty="0">
                <a:solidFill>
                  <a:srgbClr val="595959"/>
                </a:solidFill>
                <a:highlight>
                  <a:srgbClr val="FFFF00"/>
                </a:highlight>
                <a:latin typeface="微软雅黑" panose="020B0503020204020204" pitchFamily="34" charset="-122"/>
              </a:rPr>
              <a:t>(Multipurpose Internet Mail Extensions</a:t>
            </a:r>
            <a:r>
              <a:rPr lang="zh-CN" altLang="zh-CN" dirty="0">
                <a:solidFill>
                  <a:srgbClr val="595959"/>
                </a:solidFill>
                <a:highlight>
                  <a:srgbClr val="FFFF00"/>
                </a:highlight>
                <a:latin typeface="微软雅黑" panose="020B0503020204020204" pitchFamily="34" charset="-122"/>
              </a:rPr>
              <a:t>，多用途互联网邮件扩展</a:t>
            </a:r>
            <a:r>
              <a:rPr lang="en-US" altLang="zh-CN" dirty="0">
                <a:solidFill>
                  <a:srgbClr val="595959"/>
                </a:solidFill>
                <a:highlight>
                  <a:srgbClr val="FFFF00"/>
                </a:highlight>
                <a:latin typeface="微软雅黑" panose="020B0503020204020204" pitchFamily="34" charset="-122"/>
              </a:rPr>
              <a:t>)</a:t>
            </a:r>
            <a:r>
              <a:rPr lang="zh-CN" altLang="zh-CN" dirty="0">
                <a:solidFill>
                  <a:srgbClr val="595959"/>
                </a:solidFill>
                <a:highlight>
                  <a:srgbClr val="FFFF00"/>
                </a:highlight>
                <a:latin typeface="微软雅黑" panose="020B0503020204020204" pitchFamily="34" charset="-122"/>
              </a:rPr>
              <a:t>类型</a:t>
            </a:r>
            <a:r>
              <a:rPr lang="zh-CN" altLang="zh-CN" dirty="0">
                <a:solidFill>
                  <a:srgbClr val="595959"/>
                </a:solidFill>
                <a:latin typeface="微软雅黑" panose="020B0503020204020204" pitchFamily="34" charset="-122"/>
              </a:rPr>
              <a:t>。例如，如果浏览器和服务器同时支持</a:t>
            </a:r>
            <a:r>
              <a:rPr lang="en-US" altLang="zh-CN" dirty="0">
                <a:solidFill>
                  <a:srgbClr val="595959"/>
                </a:solidFill>
                <a:latin typeface="微软雅黑" panose="020B0503020204020204" pitchFamily="34" charset="-122"/>
              </a:rPr>
              <a:t>png</a:t>
            </a:r>
            <a:r>
              <a:rPr lang="zh-CN" altLang="zh-CN" dirty="0">
                <a:solidFill>
                  <a:srgbClr val="595959"/>
                </a:solidFill>
                <a:latin typeface="微软雅黑" panose="020B0503020204020204" pitchFamily="34" charset="-122"/>
              </a:rPr>
              <a:t>类型的图片，则浏览器可以发送包含</a:t>
            </a:r>
            <a:r>
              <a:rPr lang="en-US" altLang="zh-CN" dirty="0">
                <a:solidFill>
                  <a:srgbClr val="595959"/>
                </a:solidFill>
                <a:latin typeface="微软雅黑" panose="020B0503020204020204" pitchFamily="34" charset="-122"/>
              </a:rPr>
              <a:t>image/png</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Accept</a:t>
            </a:r>
            <a:r>
              <a:rPr lang="zh-CN" altLang="zh-CN" dirty="0">
                <a:solidFill>
                  <a:srgbClr val="595959"/>
                </a:solidFill>
                <a:latin typeface="微软雅黑" panose="020B0503020204020204" pitchFamily="34" charset="-122"/>
              </a:rPr>
              <a:t>头字段，服务器检查到</a:t>
            </a:r>
            <a:r>
              <a:rPr lang="en-US" altLang="zh-CN" dirty="0">
                <a:solidFill>
                  <a:srgbClr val="595959"/>
                </a:solidFill>
                <a:latin typeface="微软雅黑" panose="020B0503020204020204" pitchFamily="34" charset="-122"/>
              </a:rPr>
              <a:t>Accept</a:t>
            </a:r>
            <a:r>
              <a:rPr lang="zh-CN" altLang="zh-CN" dirty="0">
                <a:solidFill>
                  <a:srgbClr val="595959"/>
                </a:solidFill>
                <a:latin typeface="微软雅黑" panose="020B0503020204020204" pitchFamily="34" charset="-122"/>
              </a:rPr>
              <a:t>头中包含</a:t>
            </a:r>
            <a:r>
              <a:rPr lang="en-US" altLang="zh-CN" dirty="0">
                <a:solidFill>
                  <a:srgbClr val="595959"/>
                </a:solidFill>
                <a:latin typeface="微软雅黑" panose="020B0503020204020204" pitchFamily="34" charset="-122"/>
              </a:rPr>
              <a:t>image/png</a:t>
            </a:r>
            <a:r>
              <a:rPr lang="zh-CN" altLang="zh-CN" dirty="0">
                <a:solidFill>
                  <a:srgbClr val="595959"/>
                </a:solidFill>
                <a:latin typeface="微软雅黑" panose="020B0503020204020204" pitchFamily="34" charset="-122"/>
              </a:rPr>
              <a:t>这种</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类型，可能在网页中的</a:t>
            </a:r>
            <a:r>
              <a:rPr lang="en-US" altLang="zh-CN" dirty="0">
                <a:solidFill>
                  <a:srgbClr val="595959"/>
                </a:solidFill>
                <a:latin typeface="微软雅黑" panose="020B0503020204020204" pitchFamily="34" charset="-122"/>
              </a:rPr>
              <a:t>img</a:t>
            </a:r>
            <a:r>
              <a:rPr lang="zh-CN" altLang="zh-CN" dirty="0">
                <a:solidFill>
                  <a:srgbClr val="595959"/>
                </a:solidFill>
                <a:latin typeface="微软雅黑" panose="020B0503020204020204" pitchFamily="34" charset="-122"/>
              </a:rPr>
              <a:t>元素中使用</a:t>
            </a:r>
            <a:r>
              <a:rPr lang="en-US" altLang="zh-CN" dirty="0">
                <a:solidFill>
                  <a:srgbClr val="595959"/>
                </a:solidFill>
                <a:latin typeface="微软雅黑" panose="020B0503020204020204" pitchFamily="34" charset="-122"/>
              </a:rPr>
              <a:t>png</a:t>
            </a:r>
            <a:r>
              <a:rPr lang="zh-CN" altLang="zh-CN" dirty="0">
                <a:solidFill>
                  <a:srgbClr val="595959"/>
                </a:solidFill>
                <a:latin typeface="微软雅黑" panose="020B0503020204020204" pitchFamily="34" charset="-122"/>
              </a:rPr>
              <a:t>类型的文件。</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类型有很多种，例如，下面的这些</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类型都可以作为</a:t>
            </a:r>
            <a:r>
              <a:rPr lang="en-US" altLang="zh-CN" dirty="0">
                <a:solidFill>
                  <a:srgbClr val="1369B2"/>
                </a:solidFill>
                <a:latin typeface="微软雅黑" panose="020B0503020204020204" pitchFamily="34" charset="-122"/>
              </a:rPr>
              <a:t>Accept</a:t>
            </a:r>
            <a:r>
              <a:rPr lang="zh-CN" altLang="zh-CN" dirty="0">
                <a:solidFill>
                  <a:srgbClr val="1369B2"/>
                </a:solidFill>
                <a:latin typeface="微软雅黑" panose="020B0503020204020204" pitchFamily="34" charset="-122"/>
              </a:rPr>
              <a:t>头字段的值</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2629319" y="4579780"/>
            <a:ext cx="6821801" cy="1190719"/>
          </a:xfrm>
          <a:prstGeom prst="rect">
            <a:avLst/>
          </a:prstGeom>
        </p:spPr>
      </p:pic>
      <p:sp>
        <p:nvSpPr>
          <p:cNvPr id="9" name="矩形 8"/>
          <p:cNvSpPr/>
          <p:nvPr/>
        </p:nvSpPr>
        <p:spPr>
          <a:xfrm>
            <a:off x="2817641" y="4620122"/>
            <a:ext cx="6030523" cy="1077218"/>
          </a:xfrm>
          <a:prstGeom prst="rect">
            <a:avLst/>
          </a:prstGeom>
        </p:spPr>
        <p:txBody>
          <a:bodyPr wrap="square">
            <a:spAutoFit/>
          </a:bodyPr>
          <a:lstStyle/>
          <a:p>
            <a:r>
              <a:rPr lang="en-US" altLang="zh-CN" sz="1600" dirty="0"/>
              <a:t>Accept: text/html,</a:t>
            </a:r>
            <a:r>
              <a:rPr lang="zh-CN" altLang="zh-CN" sz="1600" dirty="0"/>
              <a:t>表明客户端希望接受</a:t>
            </a:r>
            <a:r>
              <a:rPr lang="en-US" altLang="zh-CN" sz="1600" dirty="0"/>
              <a:t>HTML</a:t>
            </a:r>
            <a:r>
              <a:rPr lang="zh-CN" altLang="zh-CN" sz="1600" dirty="0"/>
              <a:t>文本。</a:t>
            </a:r>
          </a:p>
          <a:p>
            <a:r>
              <a:rPr lang="en-US" altLang="zh-CN" sz="1600" dirty="0"/>
              <a:t>Accept: image/gif,</a:t>
            </a:r>
            <a:r>
              <a:rPr lang="zh-CN" altLang="zh-CN" sz="1600" dirty="0"/>
              <a:t>表明客户端希望接受</a:t>
            </a:r>
            <a:r>
              <a:rPr lang="en-US" altLang="zh-CN" sz="1600" dirty="0"/>
              <a:t>GIF</a:t>
            </a:r>
            <a:r>
              <a:rPr lang="zh-CN" altLang="zh-CN" sz="1600" dirty="0"/>
              <a:t>图像格式的资源。</a:t>
            </a:r>
          </a:p>
          <a:p>
            <a:r>
              <a:rPr lang="en-US" altLang="zh-CN" sz="1600" dirty="0"/>
              <a:t>Accept: image/*,</a:t>
            </a:r>
            <a:r>
              <a:rPr lang="zh-CN" altLang="zh-CN" sz="1600" dirty="0"/>
              <a:t>表明客户端可以接受所有</a:t>
            </a:r>
            <a:r>
              <a:rPr lang="en-US" altLang="zh-CN" sz="1600" dirty="0"/>
              <a:t>image</a:t>
            </a:r>
            <a:r>
              <a:rPr lang="zh-CN" altLang="zh-CN" sz="1600" dirty="0"/>
              <a:t>格式的子类型。</a:t>
            </a:r>
          </a:p>
          <a:p>
            <a:r>
              <a:rPr lang="en-US" altLang="zh-CN" sz="1600" dirty="0"/>
              <a:t>Accept: */*,</a:t>
            </a:r>
            <a:r>
              <a:rPr lang="zh-CN" altLang="zh-CN" sz="1600" dirty="0"/>
              <a:t>表明客户端可以接受所有格式的内容。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1987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4005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47041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59769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2323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请求消息</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44877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响应消息</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28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0" y="1064302"/>
            <a:ext cx="58175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46913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请求头的字段</a:t>
            </a:r>
            <a:r>
              <a:rPr lang="en-US" altLang="zh-CN" sz="2000" dirty="0">
                <a:solidFill>
                  <a:srgbClr val="1369B2"/>
                </a:solidFill>
                <a:latin typeface="微软雅黑" panose="020B0503020204020204" pitchFamily="34" charset="-122"/>
                <a:ea typeface="微软雅黑" panose="020B0503020204020204" pitchFamily="34" charset="-122"/>
              </a:rPr>
              <a:t>—Accept-Encoding</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7" name="文本框 18"/>
          <p:cNvSpPr txBox="1"/>
          <p:nvPr>
            <p:custDataLst>
              <p:tags r:id="rId2"/>
            </p:custDataLst>
          </p:nvPr>
        </p:nvSpPr>
        <p:spPr>
          <a:xfrm>
            <a:off x="1172537" y="1835033"/>
            <a:ext cx="10152530" cy="13788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Accept-Encoding</a:t>
            </a:r>
            <a:r>
              <a:rPr lang="zh-CN" altLang="zh-CN" dirty="0">
                <a:solidFill>
                  <a:srgbClr val="595959"/>
                </a:solidFill>
                <a:latin typeface="微软雅黑" panose="020B0503020204020204" pitchFamily="34" charset="-122"/>
              </a:rPr>
              <a:t>头字段用于指定客户端能够进行解码的数据编码方式，这里的编码方式通常指的是某种压缩方式。在</a:t>
            </a:r>
            <a:r>
              <a:rPr lang="en-US" altLang="zh-CN" dirty="0">
                <a:solidFill>
                  <a:srgbClr val="595959"/>
                </a:solidFill>
                <a:latin typeface="微软雅黑" panose="020B0503020204020204" pitchFamily="34" charset="-122"/>
              </a:rPr>
              <a:t>Accept-Encoding</a:t>
            </a:r>
            <a:r>
              <a:rPr lang="zh-CN" altLang="zh-CN" dirty="0">
                <a:solidFill>
                  <a:srgbClr val="595959"/>
                </a:solidFill>
                <a:latin typeface="微软雅黑" panose="020B0503020204020204" pitchFamily="34" charset="-122"/>
              </a:rPr>
              <a:t>头字段中，可以指定多个数据编码方式，它们之间以</a:t>
            </a:r>
            <a:r>
              <a:rPr lang="zh-CN" altLang="zh-CN" dirty="0">
                <a:solidFill>
                  <a:srgbClr val="1369B2"/>
                </a:solidFill>
                <a:latin typeface="微软雅黑" panose="020B0503020204020204" pitchFamily="34" charset="-122"/>
              </a:rPr>
              <a:t>逗号分隔</a:t>
            </a:r>
            <a:r>
              <a:rPr lang="zh-CN" altLang="zh-CN" dirty="0">
                <a:solidFill>
                  <a:srgbClr val="595959"/>
                </a:solidFill>
                <a:latin typeface="微软雅黑" panose="020B0503020204020204" pitchFamily="34" charset="-122"/>
              </a:rPr>
              <a:t>，具体示例如下：</a:t>
            </a:r>
          </a:p>
          <a:p>
            <a:pPr>
              <a:lnSpc>
                <a:spcPct val="150000"/>
              </a:lnSpc>
            </a:pPr>
            <a:endParaRPr lang="zh-CN" altLang="zh-CN" dirty="0">
              <a:solidFill>
                <a:srgbClr val="595959"/>
              </a:solidFill>
              <a:latin typeface="微软雅黑" panose="020B0503020204020204" pitchFamily="34" charset="-122"/>
            </a:endParaRPr>
          </a:p>
        </p:txBody>
      </p:sp>
      <p:pic>
        <p:nvPicPr>
          <p:cNvPr id="8" name="图片 7"/>
          <p:cNvPicPr>
            <a:picLocks noChangeAspect="1"/>
          </p:cNvPicPr>
          <p:nvPr/>
        </p:nvPicPr>
        <p:blipFill>
          <a:blip r:embed="rId6"/>
          <a:stretch>
            <a:fillRect/>
          </a:stretch>
        </p:blipFill>
        <p:spPr>
          <a:xfrm>
            <a:off x="3247882" y="3315762"/>
            <a:ext cx="4981716" cy="595359"/>
          </a:xfrm>
          <a:prstGeom prst="rect">
            <a:avLst/>
          </a:prstGeom>
        </p:spPr>
      </p:pic>
      <p:sp>
        <p:nvSpPr>
          <p:cNvPr id="9" name="矩形 8"/>
          <p:cNvSpPr/>
          <p:nvPr/>
        </p:nvSpPr>
        <p:spPr>
          <a:xfrm>
            <a:off x="3436203" y="3423339"/>
            <a:ext cx="4013465" cy="338554"/>
          </a:xfrm>
          <a:prstGeom prst="rect">
            <a:avLst/>
          </a:prstGeom>
        </p:spPr>
        <p:txBody>
          <a:bodyPr wrap="square">
            <a:spAutoFit/>
          </a:bodyPr>
          <a:lstStyle/>
          <a:p>
            <a:r>
              <a:rPr lang="en-US" altLang="zh-CN" sz="1600" dirty="0"/>
              <a:t>Accept-Encoding: gzip,compress</a:t>
            </a:r>
            <a:endParaRPr lang="zh-CN" altLang="zh-CN" sz="1600" dirty="0"/>
          </a:p>
        </p:txBody>
      </p:sp>
      <p:sp>
        <p:nvSpPr>
          <p:cNvPr id="10" name="文本框 18"/>
          <p:cNvSpPr txBox="1"/>
          <p:nvPr>
            <p:custDataLst>
              <p:tags r:id="rId3"/>
            </p:custDataLst>
          </p:nvPr>
        </p:nvSpPr>
        <p:spPr>
          <a:xfrm>
            <a:off x="1185984" y="4138963"/>
            <a:ext cx="10152530" cy="212736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1369B2"/>
                </a:solidFill>
                <a:latin typeface="微软雅黑" panose="020B0503020204020204" pitchFamily="34" charset="-122"/>
              </a:rPr>
              <a:t>gzip</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compress</a:t>
            </a:r>
            <a:r>
              <a:rPr lang="zh-CN" altLang="zh-CN" dirty="0">
                <a:solidFill>
                  <a:srgbClr val="595959"/>
                </a:solidFill>
                <a:latin typeface="微软雅黑" panose="020B0503020204020204" pitchFamily="34" charset="-122"/>
              </a:rPr>
              <a:t>这两种格式是最常见的数据编码方式。在传输较大的实体内容之前，对其进行压缩编码，可以节省</a:t>
            </a:r>
            <a:r>
              <a:rPr lang="zh-CN" altLang="zh-CN" dirty="0">
                <a:solidFill>
                  <a:srgbClr val="1369B2"/>
                </a:solidFill>
                <a:latin typeface="微软雅黑" panose="020B0503020204020204" pitchFamily="34" charset="-122"/>
              </a:rPr>
              <a:t>网络带宽和传输时间</a:t>
            </a:r>
            <a:r>
              <a:rPr lang="zh-CN" altLang="zh-CN" dirty="0">
                <a:solidFill>
                  <a:srgbClr val="595959"/>
                </a:solidFill>
                <a:latin typeface="微软雅黑" panose="020B0503020204020204" pitchFamily="34" charset="-122"/>
              </a:rPr>
              <a:t>。服务器接收到这个请求头后，使用其中指定的一种格式对原始文档内容进行</a:t>
            </a:r>
            <a:r>
              <a:rPr lang="zh-CN" altLang="zh-CN" dirty="0">
                <a:solidFill>
                  <a:srgbClr val="1369B2"/>
                </a:solidFill>
                <a:latin typeface="微软雅黑" panose="020B0503020204020204" pitchFamily="34" charset="-122"/>
              </a:rPr>
              <a:t>压缩编码</a:t>
            </a:r>
            <a:r>
              <a:rPr lang="zh-CN" altLang="zh-CN" dirty="0">
                <a:solidFill>
                  <a:srgbClr val="595959"/>
                </a:solidFill>
                <a:latin typeface="微软雅黑" panose="020B0503020204020204" pitchFamily="34" charset="-122"/>
              </a:rPr>
              <a:t>，然后再将其作为响应消息的实体内容发送给</a:t>
            </a:r>
            <a:r>
              <a:rPr lang="zh-CN" altLang="zh-CN" dirty="0">
                <a:solidFill>
                  <a:srgbClr val="1369B2"/>
                </a:solidFill>
                <a:latin typeface="微软雅黑" panose="020B0503020204020204" pitchFamily="34" charset="-122"/>
              </a:rPr>
              <a:t>客户端</a:t>
            </a:r>
            <a:r>
              <a:rPr lang="zh-CN" altLang="zh-CN" dirty="0">
                <a:solidFill>
                  <a:srgbClr val="595959"/>
                </a:solidFill>
                <a:latin typeface="微软雅黑" panose="020B0503020204020204" pitchFamily="34" charset="-122"/>
              </a:rPr>
              <a:t>，并且在</a:t>
            </a:r>
            <a:r>
              <a:rPr lang="en-US" altLang="zh-CN" dirty="0">
                <a:solidFill>
                  <a:srgbClr val="595959"/>
                </a:solidFill>
                <a:latin typeface="微软雅黑" panose="020B0503020204020204" pitchFamily="34" charset="-122"/>
              </a:rPr>
              <a:t>Content-Encoding</a:t>
            </a:r>
            <a:r>
              <a:rPr lang="zh-CN" altLang="zh-CN" dirty="0">
                <a:solidFill>
                  <a:srgbClr val="595959"/>
                </a:solidFill>
                <a:latin typeface="微软雅黑" panose="020B0503020204020204" pitchFamily="34" charset="-122"/>
              </a:rPr>
              <a:t>响应头中指出实体内容所使用的</a:t>
            </a:r>
            <a:r>
              <a:rPr lang="zh-CN" altLang="zh-CN" dirty="0">
                <a:solidFill>
                  <a:srgbClr val="1369B2"/>
                </a:solidFill>
                <a:latin typeface="微软雅黑" panose="020B0503020204020204" pitchFamily="34" charset="-122"/>
              </a:rPr>
              <a:t>压缩编码格式</a:t>
            </a:r>
            <a:r>
              <a:rPr lang="zh-CN" altLang="zh-CN" dirty="0">
                <a:solidFill>
                  <a:srgbClr val="595959"/>
                </a:solidFill>
                <a:latin typeface="微软雅黑" panose="020B0503020204020204" pitchFamily="34" charset="-122"/>
              </a:rPr>
              <a:t>。浏览器在接收到这样的实体内容之后，需要对其进行反向解压缩。</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78913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448630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319849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请求头的字段</a:t>
            </a:r>
            <a:r>
              <a:rPr lang="en-US" altLang="zh-CN" sz="2000" dirty="0">
                <a:solidFill>
                  <a:srgbClr val="1369B2"/>
                </a:solidFill>
                <a:latin typeface="微软雅黑" panose="020B0503020204020204" pitchFamily="34" charset="-122"/>
                <a:ea typeface="微软雅黑" panose="020B0503020204020204" pitchFamily="34" charset="-122"/>
              </a:rPr>
              <a:t>—Host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7" name="文本框 18"/>
          <p:cNvSpPr txBox="1"/>
          <p:nvPr>
            <p:custDataLst>
              <p:tags r:id="rId2"/>
            </p:custDataLst>
          </p:nvPr>
        </p:nvSpPr>
        <p:spPr>
          <a:xfrm>
            <a:off x="1172537" y="1835034"/>
            <a:ext cx="10152530" cy="9216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Host</a:t>
            </a:r>
            <a:r>
              <a:rPr lang="zh-CN" altLang="zh-CN" dirty="0">
                <a:solidFill>
                  <a:srgbClr val="595959"/>
                </a:solidFill>
                <a:latin typeface="微软雅黑" panose="020B0503020204020204" pitchFamily="34" charset="-122"/>
              </a:rPr>
              <a:t>头字段用于指定资源所在的主机名和端口号，格式与资源完整</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中的主机名和端口号部分相同，具体示例如下所示</a:t>
            </a:r>
          </a:p>
        </p:txBody>
      </p:sp>
      <p:pic>
        <p:nvPicPr>
          <p:cNvPr id="8" name="图片 7"/>
          <p:cNvPicPr>
            <a:picLocks noChangeAspect="1"/>
          </p:cNvPicPr>
          <p:nvPr/>
        </p:nvPicPr>
        <p:blipFill>
          <a:blip r:embed="rId6"/>
          <a:stretch>
            <a:fillRect/>
          </a:stretch>
        </p:blipFill>
        <p:spPr>
          <a:xfrm>
            <a:off x="3247882" y="2952693"/>
            <a:ext cx="4981716" cy="595359"/>
          </a:xfrm>
          <a:prstGeom prst="rect">
            <a:avLst/>
          </a:prstGeom>
        </p:spPr>
      </p:pic>
      <p:sp>
        <p:nvSpPr>
          <p:cNvPr id="9" name="矩形 8"/>
          <p:cNvSpPr/>
          <p:nvPr/>
        </p:nvSpPr>
        <p:spPr>
          <a:xfrm>
            <a:off x="3436203" y="3060270"/>
            <a:ext cx="4013465" cy="338554"/>
          </a:xfrm>
          <a:prstGeom prst="rect">
            <a:avLst/>
          </a:prstGeom>
        </p:spPr>
        <p:txBody>
          <a:bodyPr wrap="square">
            <a:spAutoFit/>
          </a:bodyPr>
          <a:lstStyle/>
          <a:p>
            <a:r>
              <a:rPr lang="en-US" altLang="zh-CN" sz="1600" dirty="0"/>
              <a:t>Host: www.itcast.cn</a:t>
            </a:r>
            <a:r>
              <a:rPr lang="zh-CN" altLang="zh-CN" sz="1600" dirty="0"/>
              <a:t>：</a:t>
            </a:r>
            <a:r>
              <a:rPr lang="en-US" altLang="zh-CN" sz="1600" dirty="0"/>
              <a:t>80</a:t>
            </a:r>
            <a:endParaRPr lang="zh-CN" altLang="zh-CN" sz="1600" dirty="0"/>
          </a:p>
        </p:txBody>
      </p:sp>
      <p:sp>
        <p:nvSpPr>
          <p:cNvPr id="10" name="文本框 18"/>
          <p:cNvSpPr txBox="1"/>
          <p:nvPr>
            <p:custDataLst>
              <p:tags r:id="rId3"/>
            </p:custDataLst>
          </p:nvPr>
        </p:nvSpPr>
        <p:spPr>
          <a:xfrm>
            <a:off x="1019735" y="3923809"/>
            <a:ext cx="10152530" cy="18449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由于浏览器连接服务器时默认使用的端口号为</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，所以 “</a:t>
            </a:r>
            <a:r>
              <a:rPr lang="en-US" altLang="zh-CN" dirty="0">
                <a:solidFill>
                  <a:srgbClr val="595959"/>
                </a:solidFill>
                <a:latin typeface="微软雅黑" panose="020B0503020204020204" pitchFamily="34" charset="-122"/>
              </a:rPr>
              <a:t>www.itcast.cn</a:t>
            </a:r>
            <a:r>
              <a:rPr lang="zh-CN" altLang="zh-CN" dirty="0">
                <a:solidFill>
                  <a:srgbClr val="595959"/>
                </a:solidFill>
                <a:latin typeface="微软雅黑" panose="020B0503020204020204" pitchFamily="34" charset="-122"/>
              </a:rPr>
              <a:t>”后面的端口号信息“</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”可以省略。</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HTTP1.1</a:t>
            </a:r>
            <a:r>
              <a:rPr lang="zh-CN" altLang="zh-CN" dirty="0">
                <a:solidFill>
                  <a:srgbClr val="595959"/>
                </a:solidFill>
                <a:latin typeface="微软雅黑" panose="020B0503020204020204" pitchFamily="34" charset="-122"/>
              </a:rPr>
              <a:t>中，浏览器和其他客户端发送的每个请求消息中必须包含</a:t>
            </a:r>
            <a:r>
              <a:rPr lang="en-US" altLang="zh-CN" dirty="0">
                <a:solidFill>
                  <a:srgbClr val="1369B2"/>
                </a:solidFill>
                <a:latin typeface="微软雅黑" panose="020B0503020204020204" pitchFamily="34" charset="-122"/>
              </a:rPr>
              <a:t>Host</a:t>
            </a:r>
            <a:r>
              <a:rPr lang="zh-CN" altLang="zh-CN" dirty="0">
                <a:solidFill>
                  <a:srgbClr val="1369B2"/>
                </a:solidFill>
                <a:latin typeface="微软雅黑" panose="020B0503020204020204" pitchFamily="34" charset="-122"/>
              </a:rPr>
              <a:t>请求头字段</a:t>
            </a:r>
            <a:r>
              <a:rPr lang="zh-CN" altLang="zh-CN" dirty="0">
                <a:solidFill>
                  <a:srgbClr val="595959"/>
                </a:solidFill>
                <a:latin typeface="微软雅黑" panose="020B0503020204020204" pitchFamily="34" charset="-122"/>
              </a:rPr>
              <a:t>，以便</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服务器能够根据</a:t>
            </a:r>
            <a:r>
              <a:rPr lang="en-US" altLang="zh-CN" dirty="0">
                <a:solidFill>
                  <a:srgbClr val="595959"/>
                </a:solidFill>
                <a:latin typeface="微软雅黑" panose="020B0503020204020204" pitchFamily="34" charset="-122"/>
              </a:rPr>
              <a:t>Host</a:t>
            </a:r>
            <a:r>
              <a:rPr lang="zh-CN" altLang="zh-CN" dirty="0">
                <a:solidFill>
                  <a:srgbClr val="595959"/>
                </a:solidFill>
                <a:latin typeface="微软雅黑" panose="020B0503020204020204" pitchFamily="34" charset="-122"/>
              </a:rPr>
              <a:t>头字段中的主机名区分客户端所要访问的虚拟</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站点。当浏览器访问</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站点时，会根据地址栏中的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地址自动生成相应的</a:t>
            </a:r>
            <a:r>
              <a:rPr lang="en-US" altLang="zh-CN" dirty="0">
                <a:solidFill>
                  <a:srgbClr val="1369B2"/>
                </a:solidFill>
                <a:latin typeface="微软雅黑" panose="020B0503020204020204" pitchFamily="34" charset="-122"/>
              </a:rPr>
              <a:t>Host</a:t>
            </a:r>
            <a:r>
              <a:rPr lang="zh-CN" altLang="zh-CN" dirty="0">
                <a:solidFill>
                  <a:srgbClr val="1369B2"/>
                </a:solidFill>
                <a:latin typeface="微软雅黑" panose="020B0503020204020204" pitchFamily="34" charset="-122"/>
              </a:rPr>
              <a:t>请求头</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97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694063" y="2656964"/>
            <a:ext cx="9129262" cy="26386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If-Modified-Since</a:t>
            </a:r>
            <a:r>
              <a:rPr lang="zh-CN" altLang="zh-CN" dirty="0">
                <a:solidFill>
                  <a:srgbClr val="595959"/>
                </a:solidFill>
                <a:latin typeface="微软雅黑" panose="020B0503020204020204" pitchFamily="34" charset="-122"/>
              </a:rPr>
              <a:t>请求头的作用和</a:t>
            </a:r>
            <a:r>
              <a:rPr lang="en-US" altLang="zh-CN" dirty="0">
                <a:solidFill>
                  <a:srgbClr val="595959"/>
                </a:solidFill>
                <a:latin typeface="微软雅黑" panose="020B0503020204020204" pitchFamily="34" charset="-122"/>
              </a:rPr>
              <a:t>If-Mach</a:t>
            </a:r>
            <a:r>
              <a:rPr lang="zh-CN" altLang="zh-CN" dirty="0">
                <a:solidFill>
                  <a:srgbClr val="595959"/>
                </a:solidFill>
                <a:latin typeface="微软雅黑" panose="020B0503020204020204" pitchFamily="34" charset="-122"/>
              </a:rPr>
              <a:t>类似，只不过它的值为</a:t>
            </a:r>
            <a:r>
              <a:rPr lang="en-US" altLang="zh-CN" dirty="0">
                <a:solidFill>
                  <a:srgbClr val="1369B2"/>
                </a:solidFill>
                <a:latin typeface="微软雅黑" panose="020B0503020204020204" pitchFamily="34" charset="-122"/>
              </a:rPr>
              <a:t>GMT</a:t>
            </a:r>
            <a:r>
              <a:rPr lang="zh-CN" altLang="zh-CN" dirty="0">
                <a:solidFill>
                  <a:srgbClr val="1369B2"/>
                </a:solidFill>
                <a:latin typeface="微软雅黑" panose="020B0503020204020204" pitchFamily="34" charset="-122"/>
              </a:rPr>
              <a:t>格式</a:t>
            </a:r>
            <a:r>
              <a:rPr lang="zh-CN" altLang="zh-CN" dirty="0">
                <a:solidFill>
                  <a:srgbClr val="595959"/>
                </a:solidFill>
                <a:latin typeface="微软雅黑" panose="020B0503020204020204" pitchFamily="34" charset="-122"/>
              </a:rPr>
              <a:t>的时间。</a:t>
            </a:r>
            <a:r>
              <a:rPr lang="en-US" altLang="zh-CN" dirty="0">
                <a:solidFill>
                  <a:srgbClr val="595959"/>
                </a:solidFill>
                <a:latin typeface="微软雅黑" panose="020B0503020204020204" pitchFamily="34" charset="-122"/>
              </a:rPr>
              <a:t>If-Modified-Since</a:t>
            </a:r>
            <a:r>
              <a:rPr lang="zh-CN" altLang="zh-CN" dirty="0">
                <a:solidFill>
                  <a:srgbClr val="595959"/>
                </a:solidFill>
                <a:latin typeface="微软雅黑" panose="020B0503020204020204" pitchFamily="34" charset="-122"/>
              </a:rPr>
              <a:t>请求头被视作一个请求条件，只有服务器中文档的修改时间比</a:t>
            </a:r>
            <a:r>
              <a:rPr lang="en-US" altLang="zh-CN" dirty="0">
                <a:solidFill>
                  <a:srgbClr val="595959"/>
                </a:solidFill>
                <a:latin typeface="微软雅黑" panose="020B0503020204020204" pitchFamily="34" charset="-122"/>
              </a:rPr>
              <a:t>If-Modified-Since</a:t>
            </a:r>
            <a:r>
              <a:rPr lang="zh-CN" altLang="zh-CN" dirty="0">
                <a:solidFill>
                  <a:srgbClr val="595959"/>
                </a:solidFill>
                <a:latin typeface="微软雅黑" panose="020B0503020204020204" pitchFamily="34" charset="-122"/>
              </a:rPr>
              <a:t>请求头指定的时间新，服务器才会返回文档内容。否则，服务器将返回一个</a:t>
            </a:r>
            <a:r>
              <a:rPr lang="en-US" altLang="zh-CN" dirty="0">
                <a:solidFill>
                  <a:srgbClr val="1369B2"/>
                </a:solidFill>
                <a:latin typeface="微软雅黑" panose="020B0503020204020204" pitchFamily="34" charset="-122"/>
              </a:rPr>
              <a:t>304</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Not Modified</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状态码</a:t>
            </a:r>
            <a:r>
              <a:rPr lang="zh-CN" altLang="zh-CN" dirty="0">
                <a:solidFill>
                  <a:srgbClr val="595959"/>
                </a:solidFill>
                <a:latin typeface="微软雅黑" panose="020B0503020204020204" pitchFamily="34" charset="-122"/>
              </a:rPr>
              <a:t>来表示浏览器缓存的文档是最新的，而不向浏览器返回文档内容，这时，浏览器仍然使用以前缓存的文档。通过这种方式，可以在一定程度上减少</a:t>
            </a:r>
            <a:r>
              <a:rPr lang="zh-CN" altLang="zh-CN" dirty="0">
                <a:solidFill>
                  <a:srgbClr val="1369B2"/>
                </a:solidFill>
                <a:latin typeface="微软雅黑" panose="020B0503020204020204" pitchFamily="34" charset="-122"/>
              </a:rPr>
              <a:t>浏览器与服务器之间的通信数据量</a:t>
            </a:r>
            <a:r>
              <a:rPr lang="zh-CN" altLang="zh-CN" dirty="0">
                <a:solidFill>
                  <a:srgbClr val="595959"/>
                </a:solidFill>
                <a:latin typeface="微软雅黑" panose="020B0503020204020204" pitchFamily="34" charset="-122"/>
              </a:rPr>
              <a:t>，从而提高了通信效率。</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360244" y="2480258"/>
            <a:ext cx="9794240" cy="295362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310020" y="242083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823325" y="510362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Chevron 3"/>
          <p:cNvSpPr/>
          <p:nvPr>
            <p:custDataLst>
              <p:tags r:id="rId2"/>
            </p:custDataLst>
          </p:nvPr>
        </p:nvSpPr>
        <p:spPr>
          <a:xfrm>
            <a:off x="838731" y="1064302"/>
            <a:ext cx="49166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38150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a:t>
            </a:r>
            <a:r>
              <a:rPr lang="en-US" altLang="zh-CN" sz="2000" dirty="0">
                <a:solidFill>
                  <a:srgbClr val="1369B2"/>
                </a:solidFill>
                <a:latin typeface="微软雅黑" panose="020B0503020204020204" pitchFamily="34" charset="-122"/>
                <a:ea typeface="微软雅黑" panose="020B0503020204020204" pitchFamily="34" charset="-122"/>
              </a:rPr>
              <a:t>-If-Modified-Since</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97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3867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2735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a:t>
            </a:r>
            <a:r>
              <a:rPr lang="en-US" altLang="zh-CN" sz="2000" dirty="0">
                <a:solidFill>
                  <a:srgbClr val="1369B2"/>
                </a:solidFill>
                <a:latin typeface="微软雅黑" panose="020B0503020204020204" pitchFamily="34" charset="-122"/>
                <a:ea typeface="微软雅黑" panose="020B0503020204020204" pitchFamily="34" charset="-122"/>
              </a:rPr>
              <a:t>—Referer</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3" name="文本框 18"/>
          <p:cNvSpPr txBox="1"/>
          <p:nvPr>
            <p:custDataLst>
              <p:tags r:id="rId2"/>
            </p:custDataLst>
          </p:nvPr>
        </p:nvSpPr>
        <p:spPr>
          <a:xfrm>
            <a:off x="1172537" y="1835033"/>
            <a:ext cx="10152530" cy="17284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浏览器向服务器发出的请求，可能是直接在浏览器中</a:t>
            </a:r>
            <a:r>
              <a:rPr lang="zh-CN" altLang="zh-CN" dirty="0">
                <a:solidFill>
                  <a:srgbClr val="1369B2"/>
                </a:solidFill>
                <a:latin typeface="微软雅黑" panose="020B0503020204020204" pitchFamily="34" charset="-122"/>
              </a:rPr>
              <a:t>输入</a:t>
            </a:r>
            <a:r>
              <a:rPr lang="en-US" altLang="zh-CN" dirty="0">
                <a:solidFill>
                  <a:srgbClr val="1369B2"/>
                </a:solidFill>
                <a:latin typeface="微软雅黑" panose="020B0503020204020204" pitchFamily="34" charset="-122"/>
              </a:rPr>
              <a:t>URL</a:t>
            </a:r>
            <a:r>
              <a:rPr lang="zh-CN" altLang="zh-CN" dirty="0">
                <a:solidFill>
                  <a:srgbClr val="1369B2"/>
                </a:solidFill>
                <a:latin typeface="微软雅黑" panose="020B0503020204020204" pitchFamily="34" charset="-122"/>
              </a:rPr>
              <a:t>地址而发出的</a:t>
            </a:r>
            <a:r>
              <a:rPr lang="zh-CN" altLang="zh-CN" dirty="0">
                <a:solidFill>
                  <a:srgbClr val="595959"/>
                </a:solidFill>
                <a:latin typeface="微软雅黑" panose="020B0503020204020204" pitchFamily="34" charset="-122"/>
              </a:rPr>
              <a:t>，也可能是单击一个网页上的超链接而发出的。对于第一种直接在浏览器地址栏中输入</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地址的情况，浏览器不会发送</a:t>
            </a:r>
            <a:r>
              <a:rPr lang="en-US" altLang="zh-CN" dirty="0">
                <a:solidFill>
                  <a:srgbClr val="595959"/>
                </a:solidFill>
                <a:latin typeface="微软雅黑" panose="020B0503020204020204" pitchFamily="34" charset="-122"/>
              </a:rPr>
              <a:t>Referer</a:t>
            </a:r>
            <a:r>
              <a:rPr lang="zh-CN" altLang="zh-CN" dirty="0">
                <a:solidFill>
                  <a:srgbClr val="595959"/>
                </a:solidFill>
                <a:latin typeface="微软雅黑" panose="020B0503020204020204" pitchFamily="34" charset="-122"/>
              </a:rPr>
              <a:t>请求头。而对于第二种情况，例如在一个页面中包含一个指向远程服务器的超链接，当单击这个超链接向服务器发送</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请求时，浏览器会在发送的请求消息中包含</a:t>
            </a:r>
            <a:r>
              <a:rPr lang="en-US" altLang="zh-CN" dirty="0">
                <a:solidFill>
                  <a:srgbClr val="1369B2"/>
                </a:solidFill>
                <a:latin typeface="微软雅黑" panose="020B0503020204020204" pitchFamily="34" charset="-122"/>
              </a:rPr>
              <a:t>Referer</a:t>
            </a:r>
            <a:r>
              <a:rPr lang="zh-CN" altLang="zh-CN" dirty="0">
                <a:solidFill>
                  <a:srgbClr val="1369B2"/>
                </a:solidFill>
                <a:latin typeface="微软雅黑" panose="020B0503020204020204" pitchFamily="34" charset="-122"/>
              </a:rPr>
              <a:t>头字段</a:t>
            </a:r>
            <a:r>
              <a:rPr lang="zh-CN" altLang="zh-CN" dirty="0">
                <a:solidFill>
                  <a:srgbClr val="595959"/>
                </a:solidFill>
                <a:latin typeface="微软雅黑" panose="020B0503020204020204" pitchFamily="34" charset="-122"/>
              </a:rPr>
              <a:t>，如下所示：</a:t>
            </a:r>
          </a:p>
          <a:p>
            <a:pPr>
              <a:lnSpc>
                <a:spcPct val="150000"/>
              </a:lnSpc>
            </a:pPr>
            <a:endParaRPr lang="zh-CN" altLang="zh-CN" dirty="0">
              <a:solidFill>
                <a:srgbClr val="595959"/>
              </a:solidFill>
              <a:latin typeface="微软雅黑" panose="020B0503020204020204" pitchFamily="34" charset="-122"/>
            </a:endParaRPr>
          </a:p>
        </p:txBody>
      </p:sp>
      <p:pic>
        <p:nvPicPr>
          <p:cNvPr id="14" name="图片 13"/>
          <p:cNvPicPr>
            <a:picLocks noChangeAspect="1"/>
          </p:cNvPicPr>
          <p:nvPr/>
        </p:nvPicPr>
        <p:blipFill>
          <a:blip r:embed="rId6"/>
          <a:stretch>
            <a:fillRect/>
          </a:stretch>
        </p:blipFill>
        <p:spPr>
          <a:xfrm>
            <a:off x="3247882" y="3934324"/>
            <a:ext cx="4981716" cy="595359"/>
          </a:xfrm>
          <a:prstGeom prst="rect">
            <a:avLst/>
          </a:prstGeom>
        </p:spPr>
      </p:pic>
      <p:sp>
        <p:nvSpPr>
          <p:cNvPr id="15" name="矩形 14"/>
          <p:cNvSpPr/>
          <p:nvPr/>
        </p:nvSpPr>
        <p:spPr>
          <a:xfrm>
            <a:off x="3436203" y="4041901"/>
            <a:ext cx="4013465" cy="338554"/>
          </a:xfrm>
          <a:prstGeom prst="rect">
            <a:avLst/>
          </a:prstGeom>
        </p:spPr>
        <p:txBody>
          <a:bodyPr wrap="square">
            <a:spAutoFit/>
          </a:bodyPr>
          <a:lstStyle/>
          <a:p>
            <a:r>
              <a:rPr lang="en-US" altLang="zh-CN" sz="1600" dirty="0"/>
              <a:t>Host: www.itcast.cn</a:t>
            </a:r>
            <a:r>
              <a:rPr lang="zh-CN" altLang="zh-CN" sz="1600" dirty="0"/>
              <a:t>：</a:t>
            </a:r>
            <a:r>
              <a:rPr lang="en-US" altLang="zh-CN" sz="1600" dirty="0"/>
              <a:t>80</a:t>
            </a:r>
            <a:endParaRPr lang="zh-CN" altLang="zh-CN" sz="1600" dirty="0"/>
          </a:p>
        </p:txBody>
      </p:sp>
      <p:sp>
        <p:nvSpPr>
          <p:cNvPr id="17" name="文本框 18"/>
          <p:cNvSpPr txBox="1"/>
          <p:nvPr>
            <p:custDataLst>
              <p:tags r:id="rId3"/>
            </p:custDataLst>
          </p:nvPr>
        </p:nvSpPr>
        <p:spPr>
          <a:xfrm>
            <a:off x="1185984" y="4972679"/>
            <a:ext cx="10152530" cy="9216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Referer</a:t>
            </a:r>
            <a:r>
              <a:rPr lang="zh-CN" altLang="zh-CN" dirty="0">
                <a:solidFill>
                  <a:srgbClr val="595959"/>
                </a:solidFill>
                <a:latin typeface="微软雅黑" panose="020B0503020204020204" pitchFamily="34" charset="-122"/>
              </a:rPr>
              <a:t>头字段非常有用，常被网站管理人员用来追踪网站的访问者是如何导航进入网站的。同时</a:t>
            </a:r>
            <a:r>
              <a:rPr lang="en-US" altLang="zh-CN" dirty="0">
                <a:solidFill>
                  <a:srgbClr val="595959"/>
                </a:solidFill>
                <a:latin typeface="微软雅黑" panose="020B0503020204020204" pitchFamily="34" charset="-122"/>
              </a:rPr>
              <a:t>Referer</a:t>
            </a:r>
            <a:r>
              <a:rPr lang="zh-CN" altLang="zh-CN" dirty="0">
                <a:solidFill>
                  <a:srgbClr val="595959"/>
                </a:solidFill>
                <a:latin typeface="微软雅黑" panose="020B0503020204020204" pitchFamily="34" charset="-122"/>
              </a:rPr>
              <a:t>头字段还可以用于</a:t>
            </a:r>
            <a:r>
              <a:rPr lang="zh-CN" altLang="zh-CN" dirty="0">
                <a:solidFill>
                  <a:srgbClr val="1369B2"/>
                </a:solidFill>
                <a:latin typeface="微软雅黑" panose="020B0503020204020204" pitchFamily="34" charset="-122"/>
              </a:rPr>
              <a:t>网站的防盗链</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97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91196"/>
            <a:ext cx="24091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31181"/>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什么是盗链？</a:t>
            </a:r>
          </a:p>
        </p:txBody>
      </p:sp>
      <p:sp>
        <p:nvSpPr>
          <p:cNvPr id="10" name="文本框 18"/>
          <p:cNvSpPr txBox="1"/>
          <p:nvPr>
            <p:custDataLst>
              <p:tags r:id="rId2"/>
            </p:custDataLst>
          </p:nvPr>
        </p:nvSpPr>
        <p:spPr>
          <a:xfrm>
            <a:off x="1855427" y="2509047"/>
            <a:ext cx="9129262" cy="26386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假设一个网站的首页中想显示一些图片信息，而在该网站的服务器中并没有这些图片资源，它通过在</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文件中使用</a:t>
            </a:r>
            <a:r>
              <a:rPr lang="en-US" altLang="zh-CN" dirty="0">
                <a:solidFill>
                  <a:srgbClr val="595959"/>
                </a:solidFill>
                <a:latin typeface="微软雅黑" panose="020B0503020204020204" pitchFamily="34" charset="-122"/>
              </a:rPr>
              <a:t>&lt;img&gt;</a:t>
            </a:r>
            <a:r>
              <a:rPr lang="zh-CN" altLang="zh-CN" dirty="0">
                <a:solidFill>
                  <a:srgbClr val="595959"/>
                </a:solidFill>
                <a:latin typeface="微软雅黑" panose="020B0503020204020204" pitchFamily="34" charset="-122"/>
              </a:rPr>
              <a:t>标签链接到其他网站的图片资源，将其展示给浏览者，这就是</a:t>
            </a:r>
            <a:r>
              <a:rPr lang="zh-CN" altLang="zh-CN" dirty="0">
                <a:solidFill>
                  <a:srgbClr val="1369B2"/>
                </a:solidFill>
                <a:latin typeface="微软雅黑" panose="020B0503020204020204" pitchFamily="34" charset="-122"/>
              </a:rPr>
              <a:t>盗链</a:t>
            </a:r>
            <a:r>
              <a:rPr lang="zh-CN" altLang="zh-CN" dirty="0">
                <a:solidFill>
                  <a:srgbClr val="595959"/>
                </a:solidFill>
                <a:latin typeface="微软雅黑" panose="020B0503020204020204" pitchFamily="34" charset="-122"/>
              </a:rPr>
              <a:t>。盗链的网站提高了自己</a:t>
            </a:r>
            <a:r>
              <a:rPr lang="zh-CN" altLang="zh-CN" dirty="0">
                <a:solidFill>
                  <a:srgbClr val="1369B2"/>
                </a:solidFill>
                <a:latin typeface="微软雅黑" panose="020B0503020204020204" pitchFamily="34" charset="-122"/>
              </a:rPr>
              <a:t>网站的访问量</a:t>
            </a:r>
            <a:r>
              <a:rPr lang="zh-CN" altLang="zh-CN" dirty="0">
                <a:solidFill>
                  <a:srgbClr val="595959"/>
                </a:solidFill>
                <a:latin typeface="微软雅黑" panose="020B0503020204020204" pitchFamily="34" charset="-122"/>
              </a:rPr>
              <a:t>，却加重了被链接网站服务器的负担，损害了其合法利益。所以，一个网站为了保护自己的资源，可以通过</a:t>
            </a:r>
            <a:r>
              <a:rPr lang="en-US" altLang="zh-CN" dirty="0">
                <a:solidFill>
                  <a:srgbClr val="1369B2"/>
                </a:solidFill>
                <a:latin typeface="微软雅黑" panose="020B0503020204020204" pitchFamily="34" charset="-122"/>
              </a:rPr>
              <a:t>Referer</a:t>
            </a:r>
            <a:r>
              <a:rPr lang="zh-CN" altLang="zh-CN" dirty="0">
                <a:solidFill>
                  <a:srgbClr val="1369B2"/>
                </a:solidFill>
                <a:latin typeface="微软雅黑" panose="020B0503020204020204" pitchFamily="34" charset="-122"/>
              </a:rPr>
              <a:t>头检测</a:t>
            </a:r>
            <a:r>
              <a:rPr lang="zh-CN" altLang="zh-CN" dirty="0">
                <a:solidFill>
                  <a:srgbClr val="595959"/>
                </a:solidFill>
                <a:latin typeface="微软雅黑" panose="020B0503020204020204" pitchFamily="34" charset="-122"/>
              </a:rPr>
              <a:t>出从哪里链接到当前的网页或资源，一旦检测到不是通过本站的链接进行的访问，可以阻止访问或者跳转到指定的页面。</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6" name="圆角矩形 15"/>
          <p:cNvSpPr/>
          <p:nvPr/>
        </p:nvSpPr>
        <p:spPr>
          <a:xfrm>
            <a:off x="1521608" y="2332341"/>
            <a:ext cx="9794240" cy="295362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471384" y="227292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84689" y="495571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97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44594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3243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a:t>
            </a:r>
            <a:r>
              <a:rPr lang="en-US" altLang="zh-CN" sz="2000" dirty="0">
                <a:solidFill>
                  <a:srgbClr val="1369B2"/>
                </a:solidFill>
                <a:latin typeface="微软雅黑" panose="020B0503020204020204" pitchFamily="34" charset="-122"/>
                <a:ea typeface="微软雅黑" panose="020B0503020204020204" pitchFamily="34" charset="-122"/>
              </a:rPr>
              <a:t>—User-Agent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3" name="文本框 18"/>
          <p:cNvSpPr txBox="1"/>
          <p:nvPr>
            <p:custDataLst>
              <p:tags r:id="rId2"/>
            </p:custDataLst>
          </p:nvPr>
        </p:nvSpPr>
        <p:spPr>
          <a:xfrm>
            <a:off x="1172537" y="1835034"/>
            <a:ext cx="10152530" cy="14057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User-Agent</a:t>
            </a:r>
            <a:r>
              <a:rPr lang="zh-CN" altLang="zh-CN" dirty="0">
                <a:solidFill>
                  <a:srgbClr val="595959"/>
                </a:solidFill>
                <a:latin typeface="微软雅黑" panose="020B0503020204020204" pitchFamily="34" charset="-122"/>
              </a:rPr>
              <a:t>中文名为</a:t>
            </a:r>
            <a:r>
              <a:rPr lang="zh-CN" altLang="zh-CN" dirty="0">
                <a:solidFill>
                  <a:srgbClr val="1369B2"/>
                </a:solidFill>
                <a:latin typeface="微软雅黑" panose="020B0503020204020204" pitchFamily="34" charset="-122"/>
              </a:rPr>
              <a:t>用户代理</a:t>
            </a:r>
            <a:r>
              <a:rPr lang="zh-CN" altLang="zh-CN" dirty="0">
                <a:solidFill>
                  <a:srgbClr val="595959"/>
                </a:solidFill>
                <a:latin typeface="微软雅黑" panose="020B0503020204020204" pitchFamily="34" charset="-122"/>
              </a:rPr>
              <a:t>，简称</a:t>
            </a:r>
            <a:r>
              <a:rPr lang="en-US" altLang="zh-CN"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UA</a:t>
            </a:r>
            <a:r>
              <a:rPr lang="zh-CN" altLang="zh-CN" dirty="0">
                <a:solidFill>
                  <a:srgbClr val="595959"/>
                </a:solidFill>
                <a:latin typeface="微软雅黑" panose="020B0503020204020204" pitchFamily="34" charset="-122"/>
              </a:rPr>
              <a:t>，它用于指定浏览器或者其他客户端程序使用的操作系统及版本、浏览器及版本、浏览器渲染引擎、浏览器语言等，以便服务器针对不同类型的浏览器而返回不同的内容。</a:t>
            </a:r>
            <a:r>
              <a:rPr lang="en-US" altLang="zh-CN" dirty="0">
                <a:solidFill>
                  <a:srgbClr val="595959"/>
                </a:solidFill>
                <a:latin typeface="微软雅黑" panose="020B0503020204020204" pitchFamily="34" charset="-122"/>
              </a:rPr>
              <a:t>IE</a:t>
            </a:r>
            <a:r>
              <a:rPr lang="zh-CN" altLang="zh-CN" dirty="0">
                <a:solidFill>
                  <a:srgbClr val="595959"/>
                </a:solidFill>
                <a:latin typeface="微软雅黑" panose="020B0503020204020204" pitchFamily="34" charset="-122"/>
              </a:rPr>
              <a:t>浏览器生成的</a:t>
            </a:r>
            <a:r>
              <a:rPr lang="en-US" altLang="zh-CN" dirty="0">
                <a:solidFill>
                  <a:srgbClr val="595959"/>
                </a:solidFill>
                <a:latin typeface="微软雅黑" panose="020B0503020204020204" pitchFamily="34" charset="-122"/>
              </a:rPr>
              <a:t>User-Agent</a:t>
            </a:r>
            <a:r>
              <a:rPr lang="zh-CN" altLang="zh-CN" dirty="0">
                <a:solidFill>
                  <a:srgbClr val="595959"/>
                </a:solidFill>
                <a:latin typeface="微软雅黑" panose="020B0503020204020204" pitchFamily="34" charset="-122"/>
              </a:rPr>
              <a:t>请求信息示例如下：</a:t>
            </a:r>
          </a:p>
        </p:txBody>
      </p:sp>
      <p:pic>
        <p:nvPicPr>
          <p:cNvPr id="14" name="图片 13"/>
          <p:cNvPicPr>
            <a:picLocks noChangeAspect="1"/>
          </p:cNvPicPr>
          <p:nvPr/>
        </p:nvPicPr>
        <p:blipFill>
          <a:blip r:embed="rId6"/>
          <a:stretch>
            <a:fillRect/>
          </a:stretch>
        </p:blipFill>
        <p:spPr>
          <a:xfrm>
            <a:off x="1519519" y="3517467"/>
            <a:ext cx="8834716" cy="595359"/>
          </a:xfrm>
          <a:prstGeom prst="rect">
            <a:avLst/>
          </a:prstGeom>
        </p:spPr>
      </p:pic>
      <p:sp>
        <p:nvSpPr>
          <p:cNvPr id="15" name="矩形 14"/>
          <p:cNvSpPr/>
          <p:nvPr/>
        </p:nvSpPr>
        <p:spPr>
          <a:xfrm>
            <a:off x="1640541" y="3625044"/>
            <a:ext cx="8067481" cy="338554"/>
          </a:xfrm>
          <a:prstGeom prst="rect">
            <a:avLst/>
          </a:prstGeom>
        </p:spPr>
        <p:txBody>
          <a:bodyPr wrap="square">
            <a:spAutoFit/>
          </a:bodyPr>
          <a:lstStyle/>
          <a:p>
            <a:r>
              <a:rPr lang="en-US" altLang="zh-CN" sz="1600" dirty="0"/>
              <a:t>User-Agent: Mozilla/4.0 (compatible; MSIE 11.0; Windows NT 10.0; Trident/4.0)</a:t>
            </a:r>
            <a:endParaRPr lang="zh-CN" altLang="zh-CN" sz="1600" dirty="0"/>
          </a:p>
        </p:txBody>
      </p:sp>
      <p:sp>
        <p:nvSpPr>
          <p:cNvPr id="17" name="文本框 18"/>
          <p:cNvSpPr txBox="1"/>
          <p:nvPr>
            <p:custDataLst>
              <p:tags r:id="rId3"/>
            </p:custDataLst>
          </p:nvPr>
        </p:nvSpPr>
        <p:spPr>
          <a:xfrm>
            <a:off x="1185984" y="4555822"/>
            <a:ext cx="10152530" cy="13877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在上面的请求头中，</a:t>
            </a:r>
            <a:r>
              <a:rPr lang="en-US" altLang="zh-CN" dirty="0">
                <a:solidFill>
                  <a:srgbClr val="595959"/>
                </a:solidFill>
                <a:latin typeface="微软雅黑" panose="020B0503020204020204" pitchFamily="34" charset="-122"/>
              </a:rPr>
              <a:t>User-Agent</a:t>
            </a:r>
            <a:r>
              <a:rPr lang="zh-CN" altLang="zh-CN" dirty="0">
                <a:solidFill>
                  <a:srgbClr val="595959"/>
                </a:solidFill>
                <a:latin typeface="微软雅黑" panose="020B0503020204020204" pitchFamily="34" charset="-122"/>
              </a:rPr>
              <a:t>头字段首先列出了</a:t>
            </a:r>
            <a:r>
              <a:rPr lang="en-US" altLang="zh-CN" dirty="0">
                <a:solidFill>
                  <a:srgbClr val="1369B2"/>
                </a:solidFill>
                <a:latin typeface="微软雅黑" panose="020B0503020204020204" pitchFamily="34" charset="-122"/>
              </a:rPr>
              <a:t>Mozilla</a:t>
            </a:r>
            <a:r>
              <a:rPr lang="zh-CN" altLang="zh-CN" dirty="0">
                <a:solidFill>
                  <a:srgbClr val="1369B2"/>
                </a:solidFill>
                <a:latin typeface="微软雅黑" panose="020B0503020204020204" pitchFamily="34" charset="-122"/>
              </a:rPr>
              <a:t>版本</a:t>
            </a:r>
            <a:r>
              <a:rPr lang="zh-CN" altLang="zh-CN" dirty="0">
                <a:solidFill>
                  <a:srgbClr val="595959"/>
                </a:solidFill>
                <a:latin typeface="微软雅黑" panose="020B0503020204020204" pitchFamily="34" charset="-122"/>
              </a:rPr>
              <a:t>，然后列出了浏览器的版本（</a:t>
            </a:r>
            <a:r>
              <a:rPr lang="en-US" altLang="zh-CN" dirty="0">
                <a:solidFill>
                  <a:srgbClr val="595959"/>
                </a:solidFill>
                <a:latin typeface="微软雅黑" panose="020B0503020204020204" pitchFamily="34" charset="-122"/>
              </a:rPr>
              <a:t>MSIE 11.0</a:t>
            </a:r>
            <a:r>
              <a:rPr lang="zh-CN" altLang="zh-CN" dirty="0">
                <a:solidFill>
                  <a:srgbClr val="595959"/>
                </a:solidFill>
                <a:latin typeface="微软雅黑" panose="020B0503020204020204" pitchFamily="34" charset="-122"/>
              </a:rPr>
              <a:t>表示</a:t>
            </a:r>
            <a:r>
              <a:rPr lang="en-US" altLang="zh-CN" dirty="0">
                <a:solidFill>
                  <a:srgbClr val="595959"/>
                </a:solidFill>
                <a:latin typeface="微软雅黑" panose="020B0503020204020204" pitchFamily="34" charset="-122"/>
              </a:rPr>
              <a:t>Microsoft IE 11.0</a:t>
            </a:r>
            <a:r>
              <a:rPr lang="zh-CN" altLang="zh-CN" dirty="0">
                <a:solidFill>
                  <a:srgbClr val="595959"/>
                </a:solidFill>
                <a:latin typeface="微软雅黑" panose="020B0503020204020204" pitchFamily="34" charset="-122"/>
              </a:rPr>
              <a:t>）、操作系统的版本（</a:t>
            </a:r>
            <a:r>
              <a:rPr lang="en-US" altLang="zh-CN" dirty="0">
                <a:solidFill>
                  <a:srgbClr val="595959"/>
                </a:solidFill>
                <a:latin typeface="微软雅黑" panose="020B0503020204020204" pitchFamily="34" charset="-122"/>
              </a:rPr>
              <a:t>Windows NT 10.0</a:t>
            </a:r>
            <a:r>
              <a:rPr lang="zh-CN" altLang="zh-CN" dirty="0">
                <a:solidFill>
                  <a:srgbClr val="595959"/>
                </a:solidFill>
                <a:latin typeface="微软雅黑" panose="020B0503020204020204" pitchFamily="34" charset="-122"/>
              </a:rPr>
              <a:t>表示</a:t>
            </a:r>
            <a:r>
              <a:rPr lang="en-US" altLang="zh-CN" dirty="0">
                <a:solidFill>
                  <a:srgbClr val="595959"/>
                </a:solidFill>
                <a:latin typeface="微软雅黑" panose="020B0503020204020204" pitchFamily="34" charset="-122"/>
              </a:rPr>
              <a:t>Windows 10</a:t>
            </a:r>
            <a:r>
              <a:rPr lang="zh-CN" altLang="zh-CN" dirty="0">
                <a:solidFill>
                  <a:srgbClr val="595959"/>
                </a:solidFill>
                <a:latin typeface="微软雅黑" panose="020B0503020204020204" pitchFamily="34" charset="-122"/>
              </a:rPr>
              <a:t>）以及浏览器的引擎名称（</a:t>
            </a:r>
            <a:r>
              <a:rPr lang="en-US" altLang="zh-CN" dirty="0">
                <a:solidFill>
                  <a:srgbClr val="595959"/>
                </a:solidFill>
                <a:latin typeface="微软雅黑" panose="020B0503020204020204" pitchFamily="34" charset="-122"/>
              </a:rPr>
              <a:t>Trident/4.0</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响应消息</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响应状态行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172537" y="1969505"/>
            <a:ext cx="10152530" cy="9485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响应状态行位于响应消息的第一行，它包括</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个部分，分别是</a:t>
            </a:r>
            <a:r>
              <a:rPr lang="en-US" altLang="zh-CN" dirty="0">
                <a:solidFill>
                  <a:srgbClr val="1369B2"/>
                </a:solidFill>
                <a:highlight>
                  <a:srgbClr val="FFFF00"/>
                </a:highlight>
                <a:latin typeface="微软雅黑" panose="020B0503020204020204" pitchFamily="34" charset="-122"/>
              </a:rPr>
              <a:t>HTTP</a:t>
            </a:r>
            <a:r>
              <a:rPr lang="zh-CN" altLang="zh-CN" dirty="0">
                <a:solidFill>
                  <a:srgbClr val="1369B2"/>
                </a:solidFill>
                <a:highlight>
                  <a:srgbClr val="FFFF00"/>
                </a:highlight>
                <a:latin typeface="微软雅黑" panose="020B0503020204020204" pitchFamily="34" charset="-122"/>
              </a:rPr>
              <a:t>版本</a:t>
            </a:r>
            <a:r>
              <a:rPr lang="zh-CN" altLang="zh-CN" dirty="0">
                <a:solidFill>
                  <a:srgbClr val="595959"/>
                </a:solidFill>
                <a:highlight>
                  <a:srgbClr val="FFFF00"/>
                </a:highlight>
                <a:latin typeface="微软雅黑" panose="020B0503020204020204" pitchFamily="34" charset="-122"/>
              </a:rPr>
              <a:t>、一个</a:t>
            </a:r>
            <a:r>
              <a:rPr lang="zh-CN" altLang="zh-CN" dirty="0">
                <a:solidFill>
                  <a:srgbClr val="1369B2"/>
                </a:solidFill>
                <a:highlight>
                  <a:srgbClr val="FFFF00"/>
                </a:highlight>
                <a:latin typeface="微软雅黑" panose="020B0503020204020204" pitchFamily="34" charset="-122"/>
              </a:rPr>
              <a:t>表示成功或错误的整数代码（状态码）</a:t>
            </a:r>
            <a:r>
              <a:rPr lang="zh-CN" altLang="zh-CN" dirty="0">
                <a:solidFill>
                  <a:srgbClr val="595959"/>
                </a:solidFill>
                <a:highlight>
                  <a:srgbClr val="FFFF00"/>
                </a:highlight>
                <a:latin typeface="微软雅黑" panose="020B0503020204020204" pitchFamily="34" charset="-122"/>
              </a:rPr>
              <a:t>和</a:t>
            </a:r>
            <a:r>
              <a:rPr lang="zh-CN" altLang="zh-CN" dirty="0">
                <a:solidFill>
                  <a:srgbClr val="1369B2"/>
                </a:solidFill>
                <a:highlight>
                  <a:srgbClr val="FFFF00"/>
                </a:highlight>
                <a:latin typeface="微软雅黑" panose="020B0503020204020204" pitchFamily="34" charset="-122"/>
              </a:rPr>
              <a:t>对状态码进行描述的文本信息</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响应状态行具体示例如下：</a:t>
            </a:r>
          </a:p>
        </p:txBody>
      </p:sp>
      <p:pic>
        <p:nvPicPr>
          <p:cNvPr id="15" name="图片 14"/>
          <p:cNvPicPr>
            <a:picLocks noChangeAspect="1"/>
          </p:cNvPicPr>
          <p:nvPr/>
        </p:nvPicPr>
        <p:blipFill>
          <a:blip r:embed="rId6"/>
          <a:stretch>
            <a:fillRect/>
          </a:stretch>
        </p:blipFill>
        <p:spPr>
          <a:xfrm>
            <a:off x="3799208" y="3348320"/>
            <a:ext cx="3619483" cy="524434"/>
          </a:xfrm>
          <a:prstGeom prst="rect">
            <a:avLst/>
          </a:prstGeom>
        </p:spPr>
      </p:pic>
      <p:sp>
        <p:nvSpPr>
          <p:cNvPr id="16" name="矩形 15"/>
          <p:cNvSpPr/>
          <p:nvPr/>
        </p:nvSpPr>
        <p:spPr>
          <a:xfrm>
            <a:off x="4027872" y="3396445"/>
            <a:ext cx="2682205" cy="338554"/>
          </a:xfrm>
          <a:prstGeom prst="rect">
            <a:avLst/>
          </a:prstGeom>
        </p:spPr>
        <p:txBody>
          <a:bodyPr wrap="square">
            <a:spAutoFit/>
          </a:bodyPr>
          <a:lstStyle/>
          <a:p>
            <a:r>
              <a:rPr lang="en-US" altLang="zh-CN" sz="1600" dirty="0"/>
              <a:t>HTTP/1.1 200 OK</a:t>
            </a:r>
            <a:endParaRPr lang="zh-CN" altLang="zh-CN" sz="1600" dirty="0"/>
          </a:p>
        </p:txBody>
      </p:sp>
      <p:sp>
        <p:nvSpPr>
          <p:cNvPr id="17" name="Chevron 3"/>
          <p:cNvSpPr/>
          <p:nvPr>
            <p:custDataLst>
              <p:tags r:id="rId2"/>
            </p:custDataLst>
          </p:nvPr>
        </p:nvSpPr>
        <p:spPr>
          <a:xfrm>
            <a:off x="838730" y="1064302"/>
            <a:ext cx="28726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204287"/>
            <a:ext cx="212314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响应状态行</a:t>
            </a:r>
          </a:p>
        </p:txBody>
      </p:sp>
      <p:sp>
        <p:nvSpPr>
          <p:cNvPr id="19" name="文本框 18"/>
          <p:cNvSpPr txBox="1"/>
          <p:nvPr>
            <p:custDataLst>
              <p:tags r:id="rId3"/>
            </p:custDataLst>
          </p:nvPr>
        </p:nvSpPr>
        <p:spPr>
          <a:xfrm>
            <a:off x="1172537" y="4528926"/>
            <a:ext cx="10152530" cy="9485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highlight>
                  <a:srgbClr val="FFFF00"/>
                </a:highlight>
                <a:latin typeface="微软雅黑" panose="020B0503020204020204" pitchFamily="34" charset="-122"/>
              </a:rPr>
              <a:t>HTTP/1.1</a:t>
            </a:r>
            <a:r>
              <a:rPr lang="zh-CN" altLang="zh-CN" dirty="0">
                <a:solidFill>
                  <a:srgbClr val="595959"/>
                </a:solidFill>
                <a:highlight>
                  <a:srgbClr val="FFFF00"/>
                </a:highlight>
                <a:latin typeface="微软雅黑" panose="020B0503020204020204" pitchFamily="34" charset="-122"/>
              </a:rPr>
              <a:t>是通信使用的协议版本，</a:t>
            </a:r>
            <a:r>
              <a:rPr lang="en-US" altLang="zh-CN" dirty="0">
                <a:solidFill>
                  <a:srgbClr val="595959"/>
                </a:solidFill>
                <a:highlight>
                  <a:srgbClr val="FFFF00"/>
                </a:highlight>
                <a:latin typeface="微软雅黑" panose="020B0503020204020204" pitchFamily="34" charset="-122"/>
              </a:rPr>
              <a:t>200</a:t>
            </a:r>
            <a:r>
              <a:rPr lang="zh-CN" altLang="zh-CN" dirty="0">
                <a:solidFill>
                  <a:srgbClr val="595959"/>
                </a:solidFill>
                <a:highlight>
                  <a:srgbClr val="FFFF00"/>
                </a:highlight>
                <a:latin typeface="微软雅黑" panose="020B0503020204020204" pitchFamily="34" charset="-122"/>
              </a:rPr>
              <a:t>是状态码，</a:t>
            </a:r>
            <a:r>
              <a:rPr lang="en-US" altLang="zh-CN" dirty="0">
                <a:solidFill>
                  <a:srgbClr val="595959"/>
                </a:solidFill>
                <a:highlight>
                  <a:srgbClr val="FFFF00"/>
                </a:highlight>
                <a:latin typeface="微软雅黑" panose="020B0503020204020204" pitchFamily="34" charset="-122"/>
              </a:rPr>
              <a:t>OK</a:t>
            </a:r>
            <a:r>
              <a:rPr lang="zh-CN" altLang="zh-CN" dirty="0">
                <a:solidFill>
                  <a:srgbClr val="595959"/>
                </a:solidFill>
                <a:highlight>
                  <a:srgbClr val="FFFF00"/>
                </a:highlight>
                <a:latin typeface="微软雅黑" panose="020B0503020204020204" pitchFamily="34" charset="-122"/>
              </a:rPr>
              <a:t>是状态描述，说明客户端请求成功。需要注意的是，请求行中的每个部分需要用</a:t>
            </a:r>
            <a:r>
              <a:rPr lang="zh-CN" altLang="zh-CN" dirty="0">
                <a:solidFill>
                  <a:srgbClr val="1369B2"/>
                </a:solidFill>
                <a:highlight>
                  <a:srgbClr val="FFFF00"/>
                </a:highlight>
                <a:latin typeface="微软雅黑" panose="020B0503020204020204" pitchFamily="34" charset="-122"/>
              </a:rPr>
              <a:t>空格分隔</a:t>
            </a:r>
            <a:r>
              <a:rPr lang="zh-CN" altLang="zh-CN" dirty="0">
                <a:solidFill>
                  <a:srgbClr val="595959"/>
                </a:solidFill>
                <a:highlight>
                  <a:srgbClr val="FFFF00"/>
                </a:highlight>
                <a:latin typeface="微软雅黑" panose="020B0503020204020204" pitchFamily="34" charset="-122"/>
              </a:rPr>
              <a:t>，最后要以回车换行结束。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响应状态行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574146" y="3045269"/>
            <a:ext cx="9519677" cy="9485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状态代码由</a:t>
            </a:r>
            <a:r>
              <a:rPr lang="en-US" altLang="zh-CN" dirty="0">
                <a:solidFill>
                  <a:srgbClr val="1369B2"/>
                </a:solidFill>
                <a:latin typeface="微软雅黑" panose="020B0503020204020204" pitchFamily="34" charset="-122"/>
              </a:rPr>
              <a:t>3</a:t>
            </a:r>
            <a:r>
              <a:rPr lang="zh-CN" altLang="zh-CN" dirty="0">
                <a:solidFill>
                  <a:srgbClr val="1369B2"/>
                </a:solidFill>
                <a:latin typeface="微软雅黑" panose="020B0503020204020204" pitchFamily="34" charset="-122"/>
              </a:rPr>
              <a:t>位数字</a:t>
            </a:r>
            <a:r>
              <a:rPr lang="zh-CN" altLang="zh-CN" dirty="0">
                <a:solidFill>
                  <a:srgbClr val="595959"/>
                </a:solidFill>
                <a:latin typeface="微软雅黑" panose="020B0503020204020204" pitchFamily="34" charset="-122"/>
              </a:rPr>
              <a:t>组成，表示请求是否被理解或被满足。</a:t>
            </a:r>
            <a:r>
              <a:rPr lang="en-US" altLang="zh-CN" dirty="0">
                <a:solidFill>
                  <a:srgbClr val="595959"/>
                </a:solidFill>
                <a:highlight>
                  <a:srgbClr val="FFFF00"/>
                </a:highlight>
                <a:latin typeface="微软雅黑" panose="020B0503020204020204" pitchFamily="34" charset="-122"/>
              </a:rPr>
              <a:t>HTTP</a:t>
            </a:r>
            <a:r>
              <a:rPr lang="zh-CN" altLang="zh-CN" dirty="0">
                <a:solidFill>
                  <a:srgbClr val="595959"/>
                </a:solidFill>
                <a:highlight>
                  <a:srgbClr val="FFFF00"/>
                </a:highlight>
                <a:latin typeface="微软雅黑" panose="020B0503020204020204" pitchFamily="34" charset="-122"/>
              </a:rPr>
              <a:t>响应状态码的第一个数字定义了响应的类别</a:t>
            </a:r>
            <a:r>
              <a:rPr lang="zh-CN" altLang="zh-CN" dirty="0">
                <a:solidFill>
                  <a:srgbClr val="595959"/>
                </a:solidFill>
                <a:latin typeface="微软雅黑" panose="020B0503020204020204" pitchFamily="34" charset="-122"/>
              </a:rPr>
              <a:t>，后面两位没有具体的分类。第一个数字有</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种可能的取值。</a:t>
            </a:r>
          </a:p>
        </p:txBody>
      </p:sp>
      <p:sp>
        <p:nvSpPr>
          <p:cNvPr id="17" name="Chevron 3"/>
          <p:cNvSpPr/>
          <p:nvPr>
            <p:custDataLst>
              <p:tags r:id="rId2"/>
            </p:custDataLst>
          </p:nvPr>
        </p:nvSpPr>
        <p:spPr>
          <a:xfrm>
            <a:off x="838730" y="1064302"/>
            <a:ext cx="28726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204287"/>
            <a:ext cx="186666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的状态码</a:t>
            </a:r>
          </a:p>
        </p:txBody>
      </p:sp>
      <p:sp>
        <p:nvSpPr>
          <p:cNvPr id="41" name="圆角矩形 40"/>
          <p:cNvSpPr/>
          <p:nvPr/>
        </p:nvSpPr>
        <p:spPr>
          <a:xfrm>
            <a:off x="1360244" y="2762645"/>
            <a:ext cx="9794240" cy="147681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2" name="矩形 93"/>
          <p:cNvSpPr/>
          <p:nvPr/>
        </p:nvSpPr>
        <p:spPr>
          <a:xfrm>
            <a:off x="1310020" y="27032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3" name="矩形 93"/>
          <p:cNvSpPr/>
          <p:nvPr/>
        </p:nvSpPr>
        <p:spPr>
          <a:xfrm rot="10800000">
            <a:off x="10848013" y="39093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响应状态行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943279"/>
            <a:ext cx="28726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083264"/>
            <a:ext cx="186666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的状态码</a:t>
            </a:r>
          </a:p>
        </p:txBody>
      </p:sp>
      <p:grpSp>
        <p:nvGrpSpPr>
          <p:cNvPr id="9" name="Group 14"/>
          <p:cNvGrpSpPr/>
          <p:nvPr/>
        </p:nvGrpSpPr>
        <p:grpSpPr>
          <a:xfrm>
            <a:off x="5379143" y="3062299"/>
            <a:ext cx="1414667" cy="1619124"/>
            <a:chOff x="5379142" y="2991066"/>
            <a:chExt cx="1414667" cy="1619124"/>
          </a:xfrm>
        </p:grpSpPr>
        <p:sp>
          <p:nvSpPr>
            <p:cNvPr id="10" name="Shape 1723"/>
            <p:cNvSpPr/>
            <p:nvPr/>
          </p:nvSpPr>
          <p:spPr>
            <a:xfrm rot="18900000">
              <a:off x="5379143"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11" name="Shape 1726"/>
            <p:cNvSpPr/>
            <p:nvPr/>
          </p:nvSpPr>
          <p:spPr>
            <a:xfrm rot="18900000">
              <a:off x="5379142"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12" name="Group 12"/>
          <p:cNvGrpSpPr/>
          <p:nvPr/>
        </p:nvGrpSpPr>
        <p:grpSpPr>
          <a:xfrm>
            <a:off x="3563871" y="3270642"/>
            <a:ext cx="1414667" cy="1619124"/>
            <a:chOff x="3563871" y="3199409"/>
            <a:chExt cx="1414666" cy="1619124"/>
          </a:xfrm>
        </p:grpSpPr>
        <p:sp>
          <p:nvSpPr>
            <p:cNvPr id="13" name="Shape 1722"/>
            <p:cNvSpPr/>
            <p:nvPr/>
          </p:nvSpPr>
          <p:spPr>
            <a:xfrm rot="8100000">
              <a:off x="3563871" y="3403867"/>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15" name="Shape 1729"/>
            <p:cNvSpPr/>
            <p:nvPr/>
          </p:nvSpPr>
          <p:spPr>
            <a:xfrm rot="8100000">
              <a:off x="3563871" y="3199409"/>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16" name="Group 11"/>
          <p:cNvGrpSpPr/>
          <p:nvPr/>
        </p:nvGrpSpPr>
        <p:grpSpPr>
          <a:xfrm>
            <a:off x="1743076" y="3062299"/>
            <a:ext cx="1414667" cy="1619124"/>
            <a:chOff x="1743076" y="2991066"/>
            <a:chExt cx="1414666" cy="1619124"/>
          </a:xfrm>
        </p:grpSpPr>
        <p:sp>
          <p:nvSpPr>
            <p:cNvPr id="19" name="Shape 1721"/>
            <p:cNvSpPr/>
            <p:nvPr/>
          </p:nvSpPr>
          <p:spPr>
            <a:xfrm rot="18900000">
              <a:off x="1743076"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20" name="Shape 1732"/>
            <p:cNvSpPr/>
            <p:nvPr/>
          </p:nvSpPr>
          <p:spPr>
            <a:xfrm rot="18900000">
              <a:off x="1743076"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21" name="Group 15"/>
          <p:cNvGrpSpPr/>
          <p:nvPr/>
        </p:nvGrpSpPr>
        <p:grpSpPr>
          <a:xfrm>
            <a:off x="7199937" y="3270642"/>
            <a:ext cx="1414667" cy="1619125"/>
            <a:chOff x="7199937" y="3199409"/>
            <a:chExt cx="1414666" cy="1619125"/>
          </a:xfrm>
        </p:grpSpPr>
        <p:sp>
          <p:nvSpPr>
            <p:cNvPr id="22" name="Shape 1724"/>
            <p:cNvSpPr/>
            <p:nvPr/>
          </p:nvSpPr>
          <p:spPr>
            <a:xfrm rot="8100000">
              <a:off x="7199937" y="3403868"/>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23" name="Shape 1735"/>
            <p:cNvSpPr/>
            <p:nvPr/>
          </p:nvSpPr>
          <p:spPr>
            <a:xfrm rot="8100000">
              <a:off x="7199937" y="3199409"/>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24" name="Group 16"/>
          <p:cNvGrpSpPr/>
          <p:nvPr/>
        </p:nvGrpSpPr>
        <p:grpSpPr>
          <a:xfrm>
            <a:off x="9015209" y="3062299"/>
            <a:ext cx="1414667" cy="1619124"/>
            <a:chOff x="9015209" y="2991066"/>
            <a:chExt cx="1414666" cy="1619124"/>
          </a:xfrm>
        </p:grpSpPr>
        <p:sp>
          <p:nvSpPr>
            <p:cNvPr id="25" name="Shape 1725"/>
            <p:cNvSpPr/>
            <p:nvPr/>
          </p:nvSpPr>
          <p:spPr>
            <a:xfrm rot="18900000">
              <a:off x="9015209"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26" name="Shape 1738"/>
            <p:cNvSpPr/>
            <p:nvPr/>
          </p:nvSpPr>
          <p:spPr>
            <a:xfrm rot="18900000">
              <a:off x="9015209"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latin typeface="微软雅黑" panose="020B0503020204020204" pitchFamily="34" charset="-122"/>
                <a:ea typeface="微软雅黑" panose="020B0503020204020204" pitchFamily="34" charset="-122"/>
                <a:cs typeface="+mn-ea"/>
                <a:sym typeface="+mn-lt"/>
              </a:endParaRPr>
            </a:p>
          </p:txBody>
        </p:sp>
      </p:grpSp>
      <p:sp>
        <p:nvSpPr>
          <p:cNvPr id="27" name="Text Placeholder 4"/>
          <p:cNvSpPr txBox="1"/>
          <p:nvPr/>
        </p:nvSpPr>
        <p:spPr>
          <a:xfrm>
            <a:off x="2054886" y="3840206"/>
            <a:ext cx="791045"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1XX</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8" name="Text Placeholder 4"/>
          <p:cNvSpPr txBox="1"/>
          <p:nvPr/>
        </p:nvSpPr>
        <p:spPr>
          <a:xfrm>
            <a:off x="3931972" y="3840206"/>
            <a:ext cx="787945"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2XX</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3" name="TextBox 32"/>
          <p:cNvSpPr txBox="1"/>
          <p:nvPr/>
        </p:nvSpPr>
        <p:spPr>
          <a:xfrm>
            <a:off x="1295468" y="2203388"/>
            <a:ext cx="2328369" cy="565924"/>
          </a:xfrm>
          <a:prstGeom prst="rect">
            <a:avLst/>
          </a:prstGeom>
          <a:noFill/>
        </p:spPr>
        <p:txBody>
          <a:bodyPr wrap="square" lIns="0" tIns="0" rIns="0" bIns="0" rtlCol="0">
            <a:spAutoFit/>
          </a:bodyPr>
          <a:lstStyle/>
          <a:p>
            <a:pPr algn="just">
              <a:lnSpc>
                <a:spcPct val="12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表示请求已接收，需要继续处理。</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4" name="TextBox 33"/>
          <p:cNvSpPr txBox="1"/>
          <p:nvPr/>
        </p:nvSpPr>
        <p:spPr>
          <a:xfrm>
            <a:off x="3119670" y="5228424"/>
            <a:ext cx="2328369" cy="565924"/>
          </a:xfrm>
          <a:prstGeom prst="rect">
            <a:avLst/>
          </a:prstGeom>
          <a:noFill/>
        </p:spPr>
        <p:txBody>
          <a:bodyPr wrap="square" lIns="0" tIns="0" rIns="0" bIns="0" rtlCol="0">
            <a:spAutoFit/>
          </a:bodyPr>
          <a:lstStyle/>
          <a:p>
            <a:pPr algn="just">
              <a:lnSpc>
                <a:spcPct val="12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表示请求已成功被服务器接收、理解并接受。</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5" name="TextBox 34"/>
          <p:cNvSpPr txBox="1"/>
          <p:nvPr/>
        </p:nvSpPr>
        <p:spPr>
          <a:xfrm>
            <a:off x="4997275" y="2203387"/>
            <a:ext cx="2328369" cy="565924"/>
          </a:xfrm>
          <a:prstGeom prst="rect">
            <a:avLst/>
          </a:prstGeom>
          <a:noFill/>
        </p:spPr>
        <p:txBody>
          <a:bodyPr wrap="square" lIns="0" tIns="0" rIns="0" bIns="0" rtlCol="0">
            <a:spAutoFit/>
          </a:bodyPr>
          <a:lstStyle/>
          <a:p>
            <a:pPr algn="just">
              <a:lnSpc>
                <a:spcPct val="12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为完成请求，客户端需进一步细化请求。</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6" name="TextBox 35"/>
          <p:cNvSpPr txBox="1"/>
          <p:nvPr/>
        </p:nvSpPr>
        <p:spPr>
          <a:xfrm>
            <a:off x="6942132" y="5235513"/>
            <a:ext cx="2099929" cy="295466"/>
          </a:xfrm>
          <a:prstGeom prst="rect">
            <a:avLst/>
          </a:prstGeom>
          <a:noFill/>
        </p:spPr>
        <p:txBody>
          <a:bodyPr wrap="square" lIns="0" tIns="0" rIns="0" bIns="0" rtlCol="0">
            <a:spAutoFit/>
          </a:bodyPr>
          <a:lstStyle/>
          <a:p>
            <a:pPr algn="just">
              <a:lnSpc>
                <a:spcPct val="12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客户端的请求有错误。</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7" name="TextBox 36"/>
          <p:cNvSpPr txBox="1"/>
          <p:nvPr/>
        </p:nvSpPr>
        <p:spPr>
          <a:xfrm>
            <a:off x="8856692" y="2406610"/>
            <a:ext cx="2328369" cy="295466"/>
          </a:xfrm>
          <a:prstGeom prst="rect">
            <a:avLst/>
          </a:prstGeom>
          <a:noFill/>
        </p:spPr>
        <p:txBody>
          <a:bodyPr wrap="square" lIns="0" tIns="0" rIns="0" bIns="0" rtlCol="0">
            <a:spAutoFit/>
          </a:bodyPr>
          <a:lstStyle/>
          <a:p>
            <a:pPr algn="just">
              <a:lnSpc>
                <a:spcPct val="12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服务器出现错误。</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8" name="Text Placeholder 4"/>
          <p:cNvSpPr txBox="1"/>
          <p:nvPr/>
        </p:nvSpPr>
        <p:spPr>
          <a:xfrm>
            <a:off x="5767486" y="3837283"/>
            <a:ext cx="787945"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3XX</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9" name="Text Placeholder 4"/>
          <p:cNvSpPr txBox="1"/>
          <p:nvPr/>
        </p:nvSpPr>
        <p:spPr>
          <a:xfrm>
            <a:off x="7513297" y="3839036"/>
            <a:ext cx="787945"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4XX</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0" name="Text Placeholder 4"/>
          <p:cNvSpPr txBox="1"/>
          <p:nvPr/>
        </p:nvSpPr>
        <p:spPr>
          <a:xfrm>
            <a:off x="9328569" y="3837866"/>
            <a:ext cx="787945"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5XX</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概述</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响应状态行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50855"/>
            <a:ext cx="3679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190840"/>
            <a:ext cx="305699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Web</a:t>
            </a:r>
            <a:r>
              <a:rPr lang="zh-CN" altLang="zh-CN" sz="2000" dirty="0">
                <a:solidFill>
                  <a:srgbClr val="1369B2"/>
                </a:solidFill>
                <a:latin typeface="微软雅黑" panose="020B0503020204020204" pitchFamily="34" charset="-122"/>
                <a:ea typeface="微软雅黑" panose="020B0503020204020204" pitchFamily="34" charset="-122"/>
              </a:rPr>
              <a:t>开发中的常见状态码</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508714" y="2006757"/>
          <a:ext cx="9356510" cy="4280274"/>
        </p:xfrm>
        <a:graphic>
          <a:graphicData uri="http://schemas.openxmlformats.org/drawingml/2006/table">
            <a:tbl>
              <a:tblPr>
                <a:tableStyleId>{5C22544A-7EE6-4342-B048-85BDC9FD1C3A}</a:tableStyleId>
              </a:tblPr>
              <a:tblGrid>
                <a:gridCol w="1234486">
                  <a:extLst>
                    <a:ext uri="{9D8B030D-6E8A-4147-A177-3AD203B41FA5}">
                      <a16:colId xmlns:a16="http://schemas.microsoft.com/office/drawing/2014/main" val="20000"/>
                    </a:ext>
                  </a:extLst>
                </a:gridCol>
                <a:gridCol w="8122024">
                  <a:extLst>
                    <a:ext uri="{9D8B030D-6E8A-4147-A177-3AD203B41FA5}">
                      <a16:colId xmlns:a16="http://schemas.microsoft.com/office/drawing/2014/main" val="20001"/>
                    </a:ext>
                  </a:extLst>
                </a:gridCol>
              </a:tblGrid>
              <a:tr h="267064">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状态码</a:t>
                      </a: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tc>
                <a:extLst>
                  <a:ext uri="{0D108BD9-81ED-4DB2-BD59-A6C34878D82A}">
                    <a16:rowId xmlns:a16="http://schemas.microsoft.com/office/drawing/2014/main" val="10000"/>
                  </a:ext>
                </a:extLst>
              </a:tr>
              <a:tr h="534127">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200</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表示服务器成功处理了客户端的请求。客户端的请求成功，响应消息返回正常的请求结果</a:t>
                      </a:r>
                    </a:p>
                  </a:txBody>
                  <a:tcPr marL="68580" marR="68580" marT="0" marB="0" anchor="ctr"/>
                </a:tc>
                <a:extLst>
                  <a:ext uri="{0D108BD9-81ED-4DB2-BD59-A6C34878D82A}">
                    <a16:rowId xmlns:a16="http://schemas.microsoft.com/office/drawing/2014/main" val="10001"/>
                  </a:ext>
                </a:extLst>
              </a:tr>
              <a:tr h="801191">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302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表示请求的资源临时从不同的</a:t>
                      </a:r>
                      <a:r>
                        <a:rPr lang="en-US" sz="1600" b="0" kern="100">
                          <a:solidFill>
                            <a:srgbClr val="595959"/>
                          </a:solidFill>
                          <a:effectLst/>
                          <a:latin typeface="微软雅黑" panose="020B0503020204020204" pitchFamily="34" charset="-122"/>
                          <a:ea typeface="微软雅黑" panose="020B0503020204020204" pitchFamily="34" charset="-122"/>
                          <a:cs typeface="+mn-cs"/>
                        </a:rPr>
                        <a:t>URI</a:t>
                      </a:r>
                      <a:r>
                        <a:rPr lang="zh-CN" sz="1600" b="0" kern="100">
                          <a:solidFill>
                            <a:srgbClr val="595959"/>
                          </a:solidFill>
                          <a:effectLst/>
                          <a:latin typeface="微软雅黑" panose="020B0503020204020204" pitchFamily="34" charset="-122"/>
                          <a:ea typeface="微软雅黑" panose="020B0503020204020204" pitchFamily="34" charset="-122"/>
                          <a:cs typeface="+mn-cs"/>
                        </a:rPr>
                        <a:t>响应请求，但请求者应继续使用原有位置来进行以后的请求。例如，在请求重定向中，临时</a:t>
                      </a:r>
                      <a:r>
                        <a:rPr lang="en-US" sz="1600" b="0" kern="100">
                          <a:solidFill>
                            <a:srgbClr val="595959"/>
                          </a:solidFill>
                          <a:effectLst/>
                          <a:latin typeface="微软雅黑" panose="020B0503020204020204" pitchFamily="34" charset="-122"/>
                          <a:ea typeface="微软雅黑" panose="020B0503020204020204" pitchFamily="34" charset="-122"/>
                          <a:cs typeface="+mn-cs"/>
                        </a:rPr>
                        <a:t>URI</a:t>
                      </a:r>
                      <a:r>
                        <a:rPr lang="zh-CN" sz="1600" b="0" kern="100">
                          <a:solidFill>
                            <a:srgbClr val="595959"/>
                          </a:solidFill>
                          <a:effectLst/>
                          <a:latin typeface="微软雅黑" panose="020B0503020204020204" pitchFamily="34" charset="-122"/>
                          <a:ea typeface="微软雅黑" panose="020B0503020204020204" pitchFamily="34" charset="-122"/>
                          <a:cs typeface="+mn-cs"/>
                        </a:rPr>
                        <a:t>应该是响应的</a:t>
                      </a:r>
                      <a:r>
                        <a:rPr lang="en-US" sz="1600" b="0" kern="100">
                          <a:solidFill>
                            <a:srgbClr val="595959"/>
                          </a:solidFill>
                          <a:effectLst/>
                          <a:latin typeface="微软雅黑" panose="020B0503020204020204" pitchFamily="34" charset="-122"/>
                          <a:ea typeface="微软雅黑" panose="020B0503020204020204" pitchFamily="34" charset="-122"/>
                          <a:cs typeface="+mn-cs"/>
                        </a:rPr>
                        <a:t>Location</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头字段所指向的资源</a:t>
                      </a:r>
                    </a:p>
                  </a:txBody>
                  <a:tcPr marL="68580" marR="68580" marT="0" marB="0" anchor="ctr"/>
                </a:tc>
                <a:extLst>
                  <a:ext uri="{0D108BD9-81ED-4DB2-BD59-A6C34878D82A}">
                    <a16:rowId xmlns:a16="http://schemas.microsoft.com/office/drawing/2014/main" val="10002"/>
                  </a:ext>
                </a:extLst>
              </a:tr>
              <a:tr h="1335318">
                <a:tc>
                  <a:txBody>
                    <a:bodyPr/>
                    <a:lstStyle/>
                    <a:p>
                      <a:pPr marL="0" marR="29210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304</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如果客户端有缓存的文档，它会在发送的请求消息中附加一个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If-Modified-Since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请求头，表示只有请求的文档在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If-Modified-Since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指定的时间之后发生过更改，服务器才需要返回新文档。状态码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304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表示客户端缓存的版本是最新的，客户端应该继续使用它。否则，服务器将使用状态码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200</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返回所请求的文档</a:t>
                      </a:r>
                    </a:p>
                  </a:txBody>
                  <a:tcPr marL="68580" marR="68580" marT="0" marB="0" anchor="ctr"/>
                </a:tc>
                <a:extLst>
                  <a:ext uri="{0D108BD9-81ED-4DB2-BD59-A6C34878D82A}">
                    <a16:rowId xmlns:a16="http://schemas.microsoft.com/office/drawing/2014/main" val="10003"/>
                  </a:ext>
                </a:extLst>
              </a:tr>
              <a:tr h="534127">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404</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表示服务器找不到请求的资源。例如，访问服务器不存在的网页经常返回此状态码</a:t>
                      </a:r>
                    </a:p>
                  </a:txBody>
                  <a:tcPr marL="68580" marR="68580" marT="0" marB="0" anchor="ctr"/>
                </a:tc>
                <a:extLst>
                  <a:ext uri="{0D108BD9-81ED-4DB2-BD59-A6C34878D82A}">
                    <a16:rowId xmlns:a16="http://schemas.microsoft.com/office/drawing/2014/main" val="10004"/>
                  </a:ext>
                </a:extLst>
              </a:tr>
              <a:tr h="801191">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500</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表示服务器发生错误，无法处理客户端的请求。大部分情况下，是服务器的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CGI</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等程序发生了错误，一般服务器会在相应消息中提供具体的错误信息</a:t>
                      </a: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172537" y="1861929"/>
            <a:ext cx="10152530" cy="13519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响应消息中，第一行为响应状态行，紧接着是若干响应头，服务器通过响应头向客户端传递附加信息，包括服务程序名、被请求资源需要的认证方式、客户端请求资源的最后修改时间、重定向地址等信息。</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响应头的具体示例如下所示：</a:t>
            </a:r>
          </a:p>
        </p:txBody>
      </p:sp>
      <p:pic>
        <p:nvPicPr>
          <p:cNvPr id="15" name="图片 14"/>
          <p:cNvPicPr>
            <a:picLocks noChangeAspect="1"/>
          </p:cNvPicPr>
          <p:nvPr/>
        </p:nvPicPr>
        <p:blipFill>
          <a:blip r:embed="rId5"/>
          <a:stretch>
            <a:fillRect/>
          </a:stretch>
        </p:blipFill>
        <p:spPr>
          <a:xfrm>
            <a:off x="3309129" y="3442446"/>
            <a:ext cx="5135627" cy="2501153"/>
          </a:xfrm>
          <a:prstGeom prst="rect">
            <a:avLst/>
          </a:prstGeom>
        </p:spPr>
      </p:pic>
      <p:sp>
        <p:nvSpPr>
          <p:cNvPr id="16" name="矩形 15"/>
          <p:cNvSpPr/>
          <p:nvPr/>
        </p:nvSpPr>
        <p:spPr>
          <a:xfrm>
            <a:off x="3409309" y="3528186"/>
            <a:ext cx="5035447" cy="2308324"/>
          </a:xfrm>
          <a:prstGeom prst="rect">
            <a:avLst/>
          </a:prstGeom>
        </p:spPr>
        <p:txBody>
          <a:bodyPr wrap="square">
            <a:spAutoFit/>
          </a:bodyPr>
          <a:lstStyle/>
          <a:p>
            <a:r>
              <a:rPr lang="en-US" altLang="zh-CN" sz="1600" dirty="0"/>
              <a:t>Server: Apache-Coyote/1.1 </a:t>
            </a:r>
            <a:endParaRPr lang="zh-CN" altLang="zh-CN" sz="1600" dirty="0"/>
          </a:p>
          <a:p>
            <a:r>
              <a:rPr lang="en-US" altLang="zh-CN" sz="1600" dirty="0"/>
              <a:t>Content-Encoding: gzip </a:t>
            </a:r>
            <a:endParaRPr lang="zh-CN" altLang="zh-CN" sz="1600" dirty="0"/>
          </a:p>
          <a:p>
            <a:r>
              <a:rPr lang="en-US" altLang="zh-CN" sz="1600" dirty="0"/>
              <a:t>Content-Length: 80  </a:t>
            </a:r>
            <a:endParaRPr lang="zh-CN" altLang="zh-CN" sz="1600" dirty="0"/>
          </a:p>
          <a:p>
            <a:r>
              <a:rPr lang="en-US" altLang="zh-CN" sz="1600" dirty="0"/>
              <a:t>Content-Language: zh-cn 	 </a:t>
            </a:r>
            <a:endParaRPr lang="zh-CN" altLang="zh-CN" sz="1600" dirty="0"/>
          </a:p>
          <a:p>
            <a:r>
              <a:rPr lang="en-US" altLang="zh-CN" sz="1600" dirty="0"/>
              <a:t>Content-Type: text/html; charset=GB2312 </a:t>
            </a:r>
            <a:endParaRPr lang="zh-CN" altLang="zh-CN" sz="1600" dirty="0"/>
          </a:p>
          <a:p>
            <a:r>
              <a:rPr lang="en-US" altLang="zh-CN" sz="1600" dirty="0"/>
              <a:t>Last-Modified: Mon, 06 Jul 2020 07:47:47 GMT </a:t>
            </a:r>
            <a:endParaRPr lang="zh-CN" altLang="zh-CN" sz="1600" dirty="0"/>
          </a:p>
          <a:p>
            <a:r>
              <a:rPr lang="en-US" altLang="zh-CN" sz="1600" dirty="0"/>
              <a:t>Expires: -1	</a:t>
            </a:r>
            <a:endParaRPr lang="zh-CN" altLang="zh-CN" sz="1600" dirty="0"/>
          </a:p>
          <a:p>
            <a:r>
              <a:rPr lang="en-US" altLang="zh-CN" sz="1600" dirty="0"/>
              <a:t>Cache-Control: no-cache </a:t>
            </a:r>
            <a:endParaRPr lang="zh-CN" altLang="zh-CN" sz="1600" dirty="0"/>
          </a:p>
          <a:p>
            <a:r>
              <a:rPr lang="en-US" altLang="zh-CN" sz="1600" dirty="0"/>
              <a:t>Pragma: no-cache</a:t>
            </a:r>
            <a:endParaRPr lang="zh-CN" altLang="zh-CN" sz="1600" dirty="0"/>
          </a:p>
        </p:txBody>
      </p:sp>
      <p:sp>
        <p:nvSpPr>
          <p:cNvPr id="17" name="Chevron 3"/>
          <p:cNvSpPr/>
          <p:nvPr>
            <p:custDataLst>
              <p:tags r:id="rId2"/>
            </p:custDataLst>
          </p:nvPr>
        </p:nvSpPr>
        <p:spPr>
          <a:xfrm>
            <a:off x="838730" y="1064302"/>
            <a:ext cx="28726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204287"/>
            <a:ext cx="1592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10514"/>
            <a:ext cx="3235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150499"/>
            <a:ext cx="2100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p>
        </p:txBody>
      </p:sp>
      <p:graphicFrame>
        <p:nvGraphicFramePr>
          <p:cNvPr id="2" name="表格 1"/>
          <p:cNvGraphicFramePr>
            <a:graphicFrameLocks noGrp="1"/>
          </p:cNvGraphicFramePr>
          <p:nvPr/>
        </p:nvGraphicFramePr>
        <p:xfrm>
          <a:off x="1899805" y="2144999"/>
          <a:ext cx="8577337" cy="4030247"/>
        </p:xfrm>
        <a:graphic>
          <a:graphicData uri="http://schemas.openxmlformats.org/drawingml/2006/table">
            <a:tbl>
              <a:tblPr>
                <a:tableStyleId>{5C22544A-7EE6-4342-B048-85BDC9FD1C3A}</a:tableStyleId>
              </a:tblPr>
              <a:tblGrid>
                <a:gridCol w="2142354">
                  <a:extLst>
                    <a:ext uri="{9D8B030D-6E8A-4147-A177-3AD203B41FA5}">
                      <a16:colId xmlns:a16="http://schemas.microsoft.com/office/drawing/2014/main" val="20000"/>
                    </a:ext>
                  </a:extLst>
                </a:gridCol>
                <a:gridCol w="6434983">
                  <a:extLst>
                    <a:ext uri="{9D8B030D-6E8A-4147-A177-3AD203B41FA5}">
                      <a16:colId xmlns:a16="http://schemas.microsoft.com/office/drawing/2014/main" val="20001"/>
                    </a:ext>
                  </a:extLst>
                </a:gridCol>
              </a:tblGrid>
              <a:tr h="391574">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0"/>
                  </a:ext>
                </a:extLst>
              </a:tr>
              <a:tr h="53156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Accept-Range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用于说明服务器是否接收客户端使用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Range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请求头字段请求资源</a:t>
                      </a:r>
                    </a:p>
                  </a:txBody>
                  <a:tcPr marL="68580" marR="68580" marT="0" marB="0" anchor="ctr"/>
                </a:tc>
                <a:extLst>
                  <a:ext uri="{0D108BD9-81ED-4DB2-BD59-A6C34878D82A}">
                    <a16:rowId xmlns:a16="http://schemas.microsoft.com/office/drawing/2014/main" val="10001"/>
                  </a:ext>
                </a:extLst>
              </a:tr>
              <a:tr h="53156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用于指出当前网页文档可以在客户端或代理服务器中缓存的有效时间，设置值为一个以秒为单位的时间数</a:t>
                      </a:r>
                    </a:p>
                  </a:txBody>
                  <a:tcPr marL="68580" marR="68580" marT="0" marB="0" anchor="ctr"/>
                </a:tc>
                <a:extLst>
                  <a:ext uri="{0D108BD9-81ED-4DB2-BD59-A6C34878D82A}">
                    <a16:rowId xmlns:a16="http://schemas.microsoft.com/office/drawing/2014/main" val="10002"/>
                  </a:ext>
                </a:extLst>
              </a:tr>
              <a:tr h="980843">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Etag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用于向客户端传送代表实体内容特征的标记信息，这些标记信息称为实体标签，每个版本的资源的实体标签是不同的，通过实体标签可以判断在不同时间获得的同一资源路径下的实体内容是否相同</a:t>
                      </a:r>
                    </a:p>
                  </a:txBody>
                  <a:tcPr marL="68580" marR="68580" marT="0" marB="0" anchor="ctr"/>
                </a:tc>
                <a:extLst>
                  <a:ext uri="{0D108BD9-81ED-4DB2-BD59-A6C34878D82A}">
                    <a16:rowId xmlns:a16="http://schemas.microsoft.com/office/drawing/2014/main" val="10003"/>
                  </a:ext>
                </a:extLst>
              </a:tr>
              <a:tr h="53156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Location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用于通知客户端获取请求文档的新地址，其值为一个使用绝对路径的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URL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地址</a:t>
                      </a:r>
                    </a:p>
                  </a:txBody>
                  <a:tcPr marL="68580" marR="68580" marT="0" marB="0" anchor="ctr"/>
                </a:tc>
                <a:extLst>
                  <a:ext uri="{0D108BD9-81ED-4DB2-BD59-A6C34878D82A}">
                    <a16:rowId xmlns:a16="http://schemas.microsoft.com/office/drawing/2014/main" val="10004"/>
                  </a:ext>
                </a:extLst>
              </a:tr>
              <a:tr h="1063132">
                <a:tc>
                  <a:txBody>
                    <a:bodyPr/>
                    <a:lstStyle/>
                    <a:p>
                      <a:pPr marL="0" marR="29210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Retry-After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可以与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503</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状态码配合使用，告诉客户端在什么时间可以重新发送请求。也可以与任何一个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3xx</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状态码配合使用，告诉客户端处理重定向的最小延时时间。</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Retry-After</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头字段的值可以是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GMT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格式的时间，也可是一个以秒为单位的时间数</a:t>
                      </a: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10514"/>
            <a:ext cx="3235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150499"/>
            <a:ext cx="2100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p>
        </p:txBody>
      </p:sp>
      <p:graphicFrame>
        <p:nvGraphicFramePr>
          <p:cNvPr id="2" name="表格 1"/>
          <p:cNvGraphicFramePr>
            <a:graphicFrameLocks noGrp="1"/>
          </p:cNvGraphicFramePr>
          <p:nvPr/>
        </p:nvGraphicFramePr>
        <p:xfrm>
          <a:off x="1627218" y="2040369"/>
          <a:ext cx="9170893" cy="4086967"/>
        </p:xfrm>
        <a:graphic>
          <a:graphicData uri="http://schemas.openxmlformats.org/drawingml/2006/table">
            <a:tbl>
              <a:tblPr>
                <a:tableStyleId>{5C22544A-7EE6-4342-B048-85BDC9FD1C3A}</a:tableStyleId>
              </a:tblPr>
              <a:tblGrid>
                <a:gridCol w="2178422">
                  <a:extLst>
                    <a:ext uri="{9D8B030D-6E8A-4147-A177-3AD203B41FA5}">
                      <a16:colId xmlns:a16="http://schemas.microsoft.com/office/drawing/2014/main" val="20000"/>
                    </a:ext>
                  </a:extLst>
                </a:gridCol>
                <a:gridCol w="6992471">
                  <a:extLst>
                    <a:ext uri="{9D8B030D-6E8A-4147-A177-3AD203B41FA5}">
                      <a16:colId xmlns:a16="http://schemas.microsoft.com/office/drawing/2014/main" val="20001"/>
                    </a:ext>
                  </a:extLst>
                </a:gridCol>
              </a:tblGrid>
              <a:tr h="356854">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0"/>
                  </a:ext>
                </a:extLst>
              </a:tr>
              <a:tr h="459377">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Server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用于指定服务器软件产品的名称</a:t>
                      </a:r>
                    </a:p>
                  </a:txBody>
                  <a:tcPr marL="68580" marR="68580" marT="0" marB="0" anchor="ctr"/>
                </a:tc>
                <a:extLst>
                  <a:ext uri="{0D108BD9-81ED-4DB2-BD59-A6C34878D82A}">
                    <a16:rowId xmlns:a16="http://schemas.microsoft.com/office/drawing/2014/main" val="10001"/>
                  </a:ext>
                </a:extLst>
              </a:tr>
              <a:tr h="459377">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Vary</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用于指定影响了服务器所生成的响应内容的那些请求头字段名</a:t>
                      </a:r>
                    </a:p>
                  </a:txBody>
                  <a:tcPr marL="68580" marR="68580" marT="0" marB="0" anchor="ctr"/>
                </a:tc>
                <a:extLst>
                  <a:ext uri="{0D108BD9-81ED-4DB2-BD59-A6C34878D82A}">
                    <a16:rowId xmlns:a16="http://schemas.microsoft.com/office/drawing/2014/main" val="10002"/>
                  </a:ext>
                </a:extLst>
              </a:tr>
              <a:tr h="918753">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WWW-Authenticate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当客户端访问受口令保护的网页文件时，服务器会在响应消息中回送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01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Unauthrized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）响应状态码和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WWW-Authoricate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响应头，指示客户端应该在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请求头中使用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WWW-Authoricate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响应头指定的认证方式提供用户名和密码信息</a:t>
                      </a:r>
                    </a:p>
                  </a:txBody>
                  <a:tcPr marL="68580" marR="68580" marT="0" marB="0" anchor="ctr"/>
                </a:tc>
                <a:extLst>
                  <a:ext uri="{0D108BD9-81ED-4DB2-BD59-A6C34878D82A}">
                    <a16:rowId xmlns:a16="http://schemas.microsoft.com/office/drawing/2014/main" val="10003"/>
                  </a:ext>
                </a:extLst>
              </a:tr>
              <a:tr h="459377">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Proxy-Authenticate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Proxy-Authenticate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头字段是针对代理服务器的用户信息验证，用法与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WWW-Authenticate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头字段类似</a:t>
                      </a:r>
                    </a:p>
                  </a:txBody>
                  <a:tcPr marL="68580" marR="68580" marT="0" marB="0" anchor="ctr"/>
                </a:tc>
                <a:extLst>
                  <a:ext uri="{0D108BD9-81ED-4DB2-BD59-A6C34878D82A}">
                    <a16:rowId xmlns:a16="http://schemas.microsoft.com/office/drawing/2014/main" val="10004"/>
                  </a:ext>
                </a:extLst>
              </a:tr>
              <a:tr h="527924">
                <a:tc>
                  <a:txBody>
                    <a:bodyPr/>
                    <a:lstStyle/>
                    <a:p>
                      <a:pPr algn="just">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Refresh</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用于告诉浏览器自动刷新页面的时间，它的值是一个以秒为单位的时间数</a:t>
                      </a:r>
                    </a:p>
                  </a:txBody>
                  <a:tcPr marL="68580" marR="68580" marT="0" marB="0" anchor="ctr"/>
                </a:tc>
                <a:extLst>
                  <a:ext uri="{0D108BD9-81ED-4DB2-BD59-A6C34878D82A}">
                    <a16:rowId xmlns:a16="http://schemas.microsoft.com/office/drawing/2014/main" val="10005"/>
                  </a:ext>
                </a:extLst>
              </a:tr>
              <a:tr h="820395">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Content-Disposition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如果服务器希望浏览器不是直接处理响应的实体内容，而是让用户选择将响应的实体内容保存到一个文件中，这需要使用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Content-Disposition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10514"/>
            <a:ext cx="45535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72537" y="1150499"/>
            <a:ext cx="341376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r>
              <a:rPr lang="en-US" altLang="zh-CN" sz="2000" dirty="0">
                <a:solidFill>
                  <a:srgbClr val="1369B2"/>
                </a:solidFill>
                <a:latin typeface="微软雅黑" panose="020B0503020204020204" pitchFamily="34" charset="-122"/>
                <a:ea typeface="微软雅黑" panose="020B0503020204020204" pitchFamily="34" charset="-122"/>
              </a:rPr>
              <a:t>—Location</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99431" y="1821588"/>
            <a:ext cx="10152530" cy="9350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Location</a:t>
            </a:r>
            <a:r>
              <a:rPr lang="zh-CN" altLang="zh-CN" dirty="0">
                <a:solidFill>
                  <a:srgbClr val="595959"/>
                </a:solidFill>
                <a:latin typeface="微软雅黑" panose="020B0503020204020204" pitchFamily="34" charset="-122"/>
              </a:rPr>
              <a:t>头字段用于通知客户端获取请求文档的新地址，其值为一个使用绝对路径的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a:t>
            </a:r>
            <a:r>
              <a:rPr lang="en-US" altLang="zh-CN" dirty="0">
                <a:solidFill>
                  <a:srgbClr val="595959"/>
                </a:solidFill>
                <a:latin typeface="微软雅黑" panose="020B0503020204020204" pitchFamily="34" charset="-122"/>
              </a:rPr>
              <a:t>Location</a:t>
            </a:r>
            <a:r>
              <a:rPr lang="zh-CN" altLang="zh-CN" dirty="0">
                <a:solidFill>
                  <a:srgbClr val="595959"/>
                </a:solidFill>
                <a:latin typeface="微软雅黑" panose="020B0503020204020204" pitchFamily="34" charset="-122"/>
              </a:rPr>
              <a:t>响应头字段示例如下所示：</a:t>
            </a:r>
          </a:p>
        </p:txBody>
      </p:sp>
      <p:pic>
        <p:nvPicPr>
          <p:cNvPr id="7" name="图片 6"/>
          <p:cNvPicPr>
            <a:picLocks noChangeAspect="1"/>
          </p:cNvPicPr>
          <p:nvPr/>
        </p:nvPicPr>
        <p:blipFill>
          <a:blip r:embed="rId6"/>
          <a:stretch>
            <a:fillRect/>
          </a:stretch>
        </p:blipFill>
        <p:spPr>
          <a:xfrm>
            <a:off x="3309129" y="2958354"/>
            <a:ext cx="5135627" cy="605119"/>
          </a:xfrm>
          <a:prstGeom prst="rect">
            <a:avLst/>
          </a:prstGeom>
        </p:spPr>
      </p:pic>
      <p:sp>
        <p:nvSpPr>
          <p:cNvPr id="8" name="矩形 7"/>
          <p:cNvSpPr/>
          <p:nvPr/>
        </p:nvSpPr>
        <p:spPr>
          <a:xfrm>
            <a:off x="3476544" y="3057541"/>
            <a:ext cx="4537903" cy="338554"/>
          </a:xfrm>
          <a:prstGeom prst="rect">
            <a:avLst/>
          </a:prstGeom>
        </p:spPr>
        <p:txBody>
          <a:bodyPr wrap="square">
            <a:spAutoFit/>
          </a:bodyPr>
          <a:lstStyle/>
          <a:p>
            <a:r>
              <a:rPr lang="en-US" altLang="zh-CN" sz="1600" dirty="0"/>
              <a:t>Location: </a:t>
            </a:r>
            <a:r>
              <a:rPr lang="en-US" altLang="zh-CN" sz="1600" dirty="0">
                <a:solidFill>
                  <a:srgbClr val="1369B2"/>
                </a:solidFill>
              </a:rPr>
              <a:t>http://www.itcast.org</a:t>
            </a:r>
            <a:endParaRPr lang="zh-CN" altLang="zh-CN" sz="1600" dirty="0">
              <a:solidFill>
                <a:srgbClr val="1369B2"/>
              </a:solidFill>
            </a:endParaRPr>
          </a:p>
        </p:txBody>
      </p:sp>
      <p:sp>
        <p:nvSpPr>
          <p:cNvPr id="9" name="文本框 18"/>
          <p:cNvSpPr txBox="1"/>
          <p:nvPr>
            <p:custDataLst>
              <p:tags r:id="rId3"/>
            </p:custDataLst>
          </p:nvPr>
        </p:nvSpPr>
        <p:spPr>
          <a:xfrm>
            <a:off x="1199431" y="4017941"/>
            <a:ext cx="10152530" cy="152224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Location</a:t>
            </a:r>
            <a:r>
              <a:rPr lang="zh-CN" altLang="zh-CN" dirty="0">
                <a:solidFill>
                  <a:srgbClr val="595959"/>
                </a:solidFill>
                <a:latin typeface="微软雅黑" panose="020B0503020204020204" pitchFamily="34" charset="-122"/>
              </a:rPr>
              <a:t>头字段和大多数</a:t>
            </a:r>
            <a:r>
              <a:rPr lang="en-US" altLang="zh-CN" dirty="0">
                <a:solidFill>
                  <a:srgbClr val="595959"/>
                </a:solidFill>
                <a:latin typeface="微软雅黑" panose="020B0503020204020204" pitchFamily="34" charset="-122"/>
              </a:rPr>
              <a:t>3xx</a:t>
            </a:r>
            <a:r>
              <a:rPr lang="zh-CN" altLang="zh-CN" dirty="0">
                <a:solidFill>
                  <a:srgbClr val="595959"/>
                </a:solidFill>
                <a:latin typeface="微软雅黑" panose="020B0503020204020204" pitchFamily="34" charset="-122"/>
              </a:rPr>
              <a:t>状态码配合使用，以便通知客户端自动重新连接到新的地址请求文档。由于当前响应并没有直接返回内容给客户端，所以使用</a:t>
            </a:r>
            <a:r>
              <a:rPr lang="en-US" altLang="zh-CN" dirty="0">
                <a:solidFill>
                  <a:srgbClr val="595959"/>
                </a:solidFill>
                <a:latin typeface="微软雅黑" panose="020B0503020204020204" pitchFamily="34" charset="-122"/>
              </a:rPr>
              <a:t>Location</a:t>
            </a:r>
            <a:r>
              <a:rPr lang="zh-CN" altLang="zh-CN" dirty="0">
                <a:solidFill>
                  <a:srgbClr val="595959"/>
                </a:solidFill>
                <a:latin typeface="微软雅黑" panose="020B0503020204020204" pitchFamily="34" charset="-122"/>
              </a:rPr>
              <a:t>头的</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消息不应该有实体内容，由此可见，</a:t>
            </a:r>
            <a:r>
              <a:rPr lang="zh-CN" altLang="zh-CN" dirty="0">
                <a:solidFill>
                  <a:srgbClr val="595959"/>
                </a:solidFill>
                <a:highlight>
                  <a:srgbClr val="FFFF00"/>
                </a:highlight>
                <a:latin typeface="微软雅黑" panose="020B0503020204020204" pitchFamily="34" charset="-122"/>
              </a:rPr>
              <a:t>在</a:t>
            </a:r>
            <a:r>
              <a:rPr lang="en-US" altLang="zh-CN" dirty="0">
                <a:solidFill>
                  <a:srgbClr val="595959"/>
                </a:solidFill>
                <a:highlight>
                  <a:srgbClr val="FFFF00"/>
                </a:highlight>
                <a:latin typeface="微软雅黑" panose="020B0503020204020204" pitchFamily="34" charset="-122"/>
              </a:rPr>
              <a:t>HTTP</a:t>
            </a:r>
            <a:r>
              <a:rPr lang="zh-CN" altLang="zh-CN" dirty="0">
                <a:solidFill>
                  <a:srgbClr val="595959"/>
                </a:solidFill>
                <a:highlight>
                  <a:srgbClr val="FFFF00"/>
                </a:highlight>
                <a:latin typeface="微软雅黑" panose="020B0503020204020204" pitchFamily="34" charset="-122"/>
              </a:rPr>
              <a:t>消息头中不能同时出现</a:t>
            </a:r>
            <a:r>
              <a:rPr lang="en-US" altLang="zh-CN" dirty="0">
                <a:solidFill>
                  <a:srgbClr val="1369B2"/>
                </a:solidFill>
                <a:highlight>
                  <a:srgbClr val="FFFF00"/>
                </a:highlight>
                <a:latin typeface="微软雅黑" panose="020B0503020204020204" pitchFamily="34" charset="-122"/>
              </a:rPr>
              <a:t>Location</a:t>
            </a:r>
            <a:r>
              <a:rPr lang="zh-CN" altLang="zh-CN" dirty="0">
                <a:solidFill>
                  <a:srgbClr val="595959"/>
                </a:solidFill>
                <a:highlight>
                  <a:srgbClr val="FFFF00"/>
                </a:highlight>
                <a:latin typeface="微软雅黑" panose="020B0503020204020204" pitchFamily="34" charset="-122"/>
              </a:rPr>
              <a:t>和</a:t>
            </a:r>
            <a:r>
              <a:rPr lang="en-US" altLang="zh-CN" dirty="0">
                <a:solidFill>
                  <a:srgbClr val="1369B2"/>
                </a:solidFill>
                <a:highlight>
                  <a:srgbClr val="FFFF00"/>
                </a:highlight>
                <a:latin typeface="微软雅黑" panose="020B0503020204020204" pitchFamily="34" charset="-122"/>
              </a:rPr>
              <a:t>Content-Type</a:t>
            </a:r>
            <a:r>
              <a:rPr lang="zh-CN" altLang="zh-CN" dirty="0">
                <a:solidFill>
                  <a:srgbClr val="595959"/>
                </a:solidFill>
                <a:highlight>
                  <a:srgbClr val="FFFF00"/>
                </a:highlight>
                <a:latin typeface="微软雅黑" panose="020B0503020204020204" pitchFamily="34" charset="-122"/>
              </a:rPr>
              <a:t>这两个头字段</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64302"/>
            <a:ext cx="45535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72537" y="1204287"/>
            <a:ext cx="314642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r>
              <a:rPr lang="en-US" altLang="zh-CN" sz="2000" dirty="0">
                <a:solidFill>
                  <a:srgbClr val="1369B2"/>
                </a:solidFill>
                <a:latin typeface="微软雅黑" panose="020B0503020204020204" pitchFamily="34" charset="-122"/>
                <a:ea typeface="微软雅黑" panose="020B0503020204020204" pitchFamily="34" charset="-122"/>
              </a:rPr>
              <a:t>—Server</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99431" y="2117422"/>
            <a:ext cx="10152530" cy="4675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Server</a:t>
            </a:r>
            <a:r>
              <a:rPr lang="zh-CN" altLang="zh-CN" dirty="0">
                <a:solidFill>
                  <a:srgbClr val="595959"/>
                </a:solidFill>
                <a:latin typeface="微软雅黑" panose="020B0503020204020204" pitchFamily="34" charset="-122"/>
              </a:rPr>
              <a:t>头字段用于指定</a:t>
            </a:r>
            <a:r>
              <a:rPr lang="zh-CN" altLang="zh-CN" dirty="0">
                <a:solidFill>
                  <a:srgbClr val="1369B2"/>
                </a:solidFill>
                <a:latin typeface="微软雅黑" panose="020B0503020204020204" pitchFamily="34" charset="-122"/>
              </a:rPr>
              <a:t>服务器软件产品</a:t>
            </a:r>
            <a:r>
              <a:rPr lang="zh-CN" altLang="zh-CN" dirty="0">
                <a:solidFill>
                  <a:srgbClr val="595959"/>
                </a:solidFill>
                <a:latin typeface="微软雅黑" panose="020B0503020204020204" pitchFamily="34" charset="-122"/>
              </a:rPr>
              <a:t>的名称，具体示例如下：</a:t>
            </a:r>
          </a:p>
        </p:txBody>
      </p:sp>
      <p:pic>
        <p:nvPicPr>
          <p:cNvPr id="7" name="图片 6"/>
          <p:cNvPicPr>
            <a:picLocks noChangeAspect="1"/>
          </p:cNvPicPr>
          <p:nvPr/>
        </p:nvPicPr>
        <p:blipFill>
          <a:blip r:embed="rId5"/>
          <a:stretch>
            <a:fillRect/>
          </a:stretch>
        </p:blipFill>
        <p:spPr>
          <a:xfrm>
            <a:off x="3309129" y="3348317"/>
            <a:ext cx="5135627" cy="605119"/>
          </a:xfrm>
          <a:prstGeom prst="rect">
            <a:avLst/>
          </a:prstGeom>
        </p:spPr>
      </p:pic>
      <p:sp>
        <p:nvSpPr>
          <p:cNvPr id="8" name="矩形 7"/>
          <p:cNvSpPr/>
          <p:nvPr/>
        </p:nvSpPr>
        <p:spPr>
          <a:xfrm>
            <a:off x="3409309" y="3434057"/>
            <a:ext cx="5035447" cy="338554"/>
          </a:xfrm>
          <a:prstGeom prst="rect">
            <a:avLst/>
          </a:prstGeom>
        </p:spPr>
        <p:txBody>
          <a:bodyPr wrap="square">
            <a:spAutoFit/>
          </a:bodyPr>
          <a:lstStyle/>
          <a:p>
            <a:r>
              <a:rPr lang="en-US" altLang="zh-CN" sz="1600" dirty="0"/>
              <a:t>Server: </a:t>
            </a:r>
            <a:r>
              <a:rPr lang="en-US" altLang="zh-CN" sz="1600" dirty="0">
                <a:solidFill>
                  <a:srgbClr val="1369B2"/>
                </a:solidFill>
              </a:rPr>
              <a:t>Apache-Coyote/1.1</a:t>
            </a:r>
            <a:endParaRPr lang="zh-CN" altLang="zh-CN" sz="1600" dirty="0">
              <a:solidFill>
                <a:srgbClr val="1369B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64302"/>
            <a:ext cx="45535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72537" y="1204287"/>
            <a:ext cx="327596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r>
              <a:rPr lang="en-US" altLang="zh-CN" sz="2000" dirty="0">
                <a:solidFill>
                  <a:srgbClr val="1369B2"/>
                </a:solidFill>
                <a:latin typeface="微软雅黑" panose="020B0503020204020204" pitchFamily="34" charset="-122"/>
                <a:ea typeface="微软雅黑" panose="020B0503020204020204" pitchFamily="34" charset="-122"/>
              </a:rPr>
              <a:t>—Refresh</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99431" y="1996399"/>
            <a:ext cx="10152530" cy="9081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Refresh</a:t>
            </a:r>
            <a:r>
              <a:rPr lang="zh-CN" altLang="zh-CN" dirty="0">
                <a:solidFill>
                  <a:srgbClr val="595959"/>
                </a:solidFill>
                <a:latin typeface="微软雅黑" panose="020B0503020204020204" pitchFamily="34" charset="-122"/>
              </a:rPr>
              <a:t>头字段用于告诉浏览器自动刷新页面的时间，它的值是一个以</a:t>
            </a:r>
            <a:r>
              <a:rPr lang="zh-CN" altLang="zh-CN" dirty="0">
                <a:solidFill>
                  <a:srgbClr val="1369B2"/>
                </a:solidFill>
                <a:latin typeface="微软雅黑" panose="020B0503020204020204" pitchFamily="34" charset="-122"/>
              </a:rPr>
              <a:t>秒</a:t>
            </a:r>
            <a:r>
              <a:rPr lang="zh-CN" altLang="zh-CN" dirty="0">
                <a:solidFill>
                  <a:srgbClr val="595959"/>
                </a:solidFill>
                <a:latin typeface="微软雅黑" panose="020B0503020204020204" pitchFamily="34" charset="-122"/>
              </a:rPr>
              <a:t>为单位的时间数，具体示例如下所示：</a:t>
            </a:r>
          </a:p>
        </p:txBody>
      </p:sp>
      <p:pic>
        <p:nvPicPr>
          <p:cNvPr id="7" name="图片 6"/>
          <p:cNvPicPr>
            <a:picLocks noChangeAspect="1"/>
          </p:cNvPicPr>
          <p:nvPr/>
        </p:nvPicPr>
        <p:blipFill>
          <a:blip r:embed="rId6"/>
          <a:stretch>
            <a:fillRect/>
          </a:stretch>
        </p:blipFill>
        <p:spPr>
          <a:xfrm>
            <a:off x="3309129" y="3160059"/>
            <a:ext cx="5135627" cy="605119"/>
          </a:xfrm>
          <a:prstGeom prst="rect">
            <a:avLst/>
          </a:prstGeom>
        </p:spPr>
      </p:pic>
      <p:sp>
        <p:nvSpPr>
          <p:cNvPr id="8" name="矩形 7"/>
          <p:cNvSpPr/>
          <p:nvPr/>
        </p:nvSpPr>
        <p:spPr>
          <a:xfrm>
            <a:off x="3611014" y="3259246"/>
            <a:ext cx="3314221" cy="338554"/>
          </a:xfrm>
          <a:prstGeom prst="rect">
            <a:avLst/>
          </a:prstGeom>
        </p:spPr>
        <p:txBody>
          <a:bodyPr wrap="square">
            <a:spAutoFit/>
          </a:bodyPr>
          <a:lstStyle/>
          <a:p>
            <a:r>
              <a:rPr lang="en-US" altLang="zh-CN" sz="1600" dirty="0"/>
              <a:t>Refresh</a:t>
            </a:r>
            <a:r>
              <a:rPr lang="zh-CN" altLang="zh-CN" sz="1600" dirty="0"/>
              <a:t>：</a:t>
            </a:r>
            <a:r>
              <a:rPr lang="en-US" altLang="zh-CN" sz="1600" dirty="0">
                <a:solidFill>
                  <a:srgbClr val="1369B2"/>
                </a:solidFill>
              </a:rPr>
              <a:t>3</a:t>
            </a:r>
            <a:endParaRPr lang="zh-CN" altLang="zh-CN" sz="1600" dirty="0">
              <a:solidFill>
                <a:srgbClr val="1369B2"/>
              </a:solidFill>
            </a:endParaRPr>
          </a:p>
        </p:txBody>
      </p:sp>
      <p:sp>
        <p:nvSpPr>
          <p:cNvPr id="9" name="文本框 18"/>
          <p:cNvSpPr txBox="1"/>
          <p:nvPr>
            <p:custDataLst>
              <p:tags r:id="rId3"/>
            </p:custDataLst>
          </p:nvPr>
        </p:nvSpPr>
        <p:spPr>
          <a:xfrm>
            <a:off x="1199431" y="4289999"/>
            <a:ext cx="10152530" cy="6181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上面所示的</a:t>
            </a:r>
            <a:r>
              <a:rPr lang="en-US" altLang="zh-CN" dirty="0">
                <a:solidFill>
                  <a:srgbClr val="595959"/>
                </a:solidFill>
                <a:latin typeface="微软雅黑" panose="020B0503020204020204" pitchFamily="34" charset="-122"/>
              </a:rPr>
              <a:t>Refresh</a:t>
            </a:r>
            <a:r>
              <a:rPr lang="zh-CN" altLang="zh-CN" dirty="0">
                <a:solidFill>
                  <a:srgbClr val="595959"/>
                </a:solidFill>
                <a:latin typeface="微软雅黑" panose="020B0503020204020204" pitchFamily="34" charset="-122"/>
              </a:rPr>
              <a:t>头字段用于告诉浏览器在</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秒后自动刷新此页面。</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64302"/>
            <a:ext cx="45535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72537" y="1204287"/>
            <a:ext cx="327596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r>
              <a:rPr lang="en-US" altLang="zh-CN" sz="2000" dirty="0">
                <a:solidFill>
                  <a:srgbClr val="1369B2"/>
                </a:solidFill>
                <a:latin typeface="微软雅黑" panose="020B0503020204020204" pitchFamily="34" charset="-122"/>
                <a:ea typeface="微软雅黑" panose="020B0503020204020204" pitchFamily="34" charset="-122"/>
              </a:rPr>
              <a:t>—Refresh</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99431" y="1942611"/>
            <a:ext cx="10152530" cy="13653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Refresh</a:t>
            </a:r>
            <a:r>
              <a:rPr lang="zh-CN" altLang="zh-CN" dirty="0">
                <a:solidFill>
                  <a:srgbClr val="595959"/>
                </a:solidFill>
                <a:latin typeface="微软雅黑" panose="020B0503020204020204" pitchFamily="34" charset="-122"/>
              </a:rPr>
              <a:t>头字段的时间值后面还可以增加一个</a:t>
            </a:r>
            <a:r>
              <a:rPr lang="en-US" altLang="zh-CN" dirty="0">
                <a:solidFill>
                  <a:srgbClr val="1369B2"/>
                </a:solidFill>
                <a:latin typeface="微软雅黑" panose="020B0503020204020204" pitchFamily="34" charset="-122"/>
              </a:rPr>
              <a:t>URL</a:t>
            </a:r>
            <a:r>
              <a:rPr lang="zh-CN" altLang="zh-CN" dirty="0">
                <a:solidFill>
                  <a:srgbClr val="1369B2"/>
                </a:solidFill>
                <a:latin typeface="微软雅黑" panose="020B0503020204020204" pitchFamily="34" charset="-122"/>
              </a:rPr>
              <a:t>参数</a:t>
            </a:r>
            <a:r>
              <a:rPr lang="zh-CN" altLang="zh-CN" dirty="0">
                <a:solidFill>
                  <a:srgbClr val="595959"/>
                </a:solidFill>
                <a:latin typeface="微软雅黑" panose="020B0503020204020204" pitchFamily="34" charset="-122"/>
              </a:rPr>
              <a:t>，时间值与</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之间用</a:t>
            </a:r>
            <a:r>
              <a:rPr lang="zh-CN" altLang="zh-CN" dirty="0">
                <a:solidFill>
                  <a:srgbClr val="1369B2"/>
                </a:solidFill>
                <a:latin typeface="微软雅黑" panose="020B0503020204020204" pitchFamily="34" charset="-122"/>
              </a:rPr>
              <a:t>分号</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分隔，用于告诉浏览器在指定的时间值后</a:t>
            </a:r>
            <a:r>
              <a:rPr lang="zh-CN" altLang="zh-CN" dirty="0">
                <a:solidFill>
                  <a:srgbClr val="1369B2"/>
                </a:solidFill>
                <a:latin typeface="微软雅黑" panose="020B0503020204020204" pitchFamily="34" charset="-122"/>
              </a:rPr>
              <a:t>跳转到其他网页</a:t>
            </a:r>
            <a:r>
              <a:rPr lang="zh-CN" altLang="zh-CN" dirty="0">
                <a:solidFill>
                  <a:srgbClr val="595959"/>
                </a:solidFill>
                <a:latin typeface="微软雅黑" panose="020B0503020204020204" pitchFamily="34" charset="-122"/>
              </a:rPr>
              <a:t>。例如，告诉浏览器</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秒后跳转到</a:t>
            </a:r>
            <a:r>
              <a:rPr lang="en-US" altLang="zh-CN" dirty="0">
                <a:solidFill>
                  <a:srgbClr val="595959"/>
                </a:solidFill>
                <a:latin typeface="微软雅黑" panose="020B0503020204020204" pitchFamily="34" charset="-122"/>
              </a:rPr>
              <a:t>www.itcast.cn</a:t>
            </a:r>
            <a:r>
              <a:rPr lang="zh-CN" altLang="zh-CN" dirty="0">
                <a:solidFill>
                  <a:srgbClr val="595959"/>
                </a:solidFill>
                <a:latin typeface="微软雅黑" panose="020B0503020204020204" pitchFamily="34" charset="-122"/>
              </a:rPr>
              <a:t>网站，具体示例如下：</a:t>
            </a:r>
          </a:p>
        </p:txBody>
      </p:sp>
      <p:pic>
        <p:nvPicPr>
          <p:cNvPr id="7" name="图片 6"/>
          <p:cNvPicPr>
            <a:picLocks noChangeAspect="1"/>
          </p:cNvPicPr>
          <p:nvPr/>
        </p:nvPicPr>
        <p:blipFill>
          <a:blip r:embed="rId5"/>
          <a:stretch>
            <a:fillRect/>
          </a:stretch>
        </p:blipFill>
        <p:spPr>
          <a:xfrm>
            <a:off x="3309129" y="3819638"/>
            <a:ext cx="5135627" cy="605119"/>
          </a:xfrm>
          <a:prstGeom prst="rect">
            <a:avLst/>
          </a:prstGeom>
        </p:spPr>
      </p:pic>
      <p:sp>
        <p:nvSpPr>
          <p:cNvPr id="8" name="矩形 7"/>
          <p:cNvSpPr/>
          <p:nvPr/>
        </p:nvSpPr>
        <p:spPr>
          <a:xfrm>
            <a:off x="3611014" y="3918825"/>
            <a:ext cx="4658927" cy="338554"/>
          </a:xfrm>
          <a:prstGeom prst="rect">
            <a:avLst/>
          </a:prstGeom>
        </p:spPr>
        <p:txBody>
          <a:bodyPr wrap="square">
            <a:spAutoFit/>
          </a:bodyPr>
          <a:lstStyle/>
          <a:p>
            <a:r>
              <a:rPr lang="en-US" altLang="zh-CN" sz="1600" dirty="0"/>
              <a:t>Refresh</a:t>
            </a:r>
            <a:r>
              <a:rPr lang="zh-CN" altLang="zh-CN" sz="1600" dirty="0"/>
              <a:t>：</a:t>
            </a:r>
            <a:r>
              <a:rPr lang="en-US" altLang="zh-CN" sz="1600" dirty="0">
                <a:solidFill>
                  <a:srgbClr val="1369B2"/>
                </a:solidFill>
              </a:rPr>
              <a:t>3;url=http://www.itcast.cn</a:t>
            </a:r>
            <a:endParaRPr lang="zh-CN" altLang="zh-CN" sz="1600" dirty="0">
              <a:solidFill>
                <a:srgbClr val="1369B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64302"/>
            <a:ext cx="59520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72537" y="1204287"/>
            <a:ext cx="481012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r>
              <a:rPr lang="en-US" altLang="zh-CN" sz="2000" dirty="0">
                <a:solidFill>
                  <a:srgbClr val="1369B2"/>
                </a:solidFill>
                <a:latin typeface="微软雅黑" panose="020B0503020204020204" pitchFamily="34" charset="-122"/>
                <a:ea typeface="微软雅黑" panose="020B0503020204020204" pitchFamily="34" charset="-122"/>
              </a:rPr>
              <a:t>—Content-Disposition</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99431" y="1942611"/>
            <a:ext cx="10152530" cy="297901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头字段没有在</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的标准规范</a:t>
            </a:r>
            <a:r>
              <a:rPr lang="zh-CN" altLang="zh-CN" dirty="0">
                <a:solidFill>
                  <a:srgbClr val="595959"/>
                </a:solidFill>
                <a:latin typeface="微软雅黑" panose="020B0503020204020204" pitchFamily="34" charset="-122"/>
              </a:rPr>
              <a:t>中定义，它是从</a:t>
            </a:r>
            <a:r>
              <a:rPr lang="en-US" altLang="zh-CN" dirty="0">
                <a:solidFill>
                  <a:srgbClr val="1369B2"/>
                </a:solidFill>
                <a:latin typeface="微软雅黑" panose="020B0503020204020204" pitchFamily="34" charset="-122"/>
              </a:rPr>
              <a:t>RFC2183</a:t>
            </a:r>
            <a:r>
              <a:rPr lang="zh-CN" altLang="zh-CN" dirty="0">
                <a:solidFill>
                  <a:srgbClr val="595959"/>
                </a:solidFill>
                <a:latin typeface="微软雅黑" panose="020B0503020204020204" pitchFamily="34" charset="-122"/>
              </a:rPr>
              <a:t>中借鉴过来的。在</a:t>
            </a:r>
            <a:r>
              <a:rPr lang="en-US" altLang="zh-CN" dirty="0">
                <a:solidFill>
                  <a:srgbClr val="1369B2"/>
                </a:solidFill>
                <a:latin typeface="微软雅黑" panose="020B0503020204020204" pitchFamily="34" charset="-122"/>
              </a:rPr>
              <a:t>RFC2183</a:t>
            </a:r>
            <a:r>
              <a:rPr lang="zh-CN" altLang="zh-CN" dirty="0">
                <a:solidFill>
                  <a:srgbClr val="595959"/>
                </a:solidFill>
                <a:latin typeface="微软雅黑" panose="020B0503020204020204" pitchFamily="34" charset="-122"/>
              </a:rPr>
              <a:t>中，</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指定了接收程序处理数据内容的方式，有</a:t>
            </a:r>
            <a:r>
              <a:rPr lang="en-US" altLang="zh-CN" dirty="0">
                <a:solidFill>
                  <a:srgbClr val="1369B2"/>
                </a:solidFill>
                <a:latin typeface="微软雅黑" panose="020B0503020204020204" pitchFamily="34" charset="-122"/>
              </a:rPr>
              <a:t>inline</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attachment</a:t>
            </a:r>
            <a:r>
              <a:rPr lang="zh-CN" altLang="zh-CN" dirty="0">
                <a:solidFill>
                  <a:srgbClr val="595959"/>
                </a:solidFill>
                <a:latin typeface="微软雅黑" panose="020B0503020204020204" pitchFamily="34" charset="-122"/>
              </a:rPr>
              <a:t>两种标准方式，</a:t>
            </a:r>
            <a:r>
              <a:rPr lang="en-US" altLang="zh-CN" dirty="0">
                <a:solidFill>
                  <a:srgbClr val="595959"/>
                </a:solidFill>
                <a:latin typeface="微软雅黑" panose="020B0503020204020204" pitchFamily="34" charset="-122"/>
              </a:rPr>
              <a:t>inline</a:t>
            </a:r>
            <a:r>
              <a:rPr lang="zh-CN" altLang="zh-CN" dirty="0">
                <a:solidFill>
                  <a:srgbClr val="595959"/>
                </a:solidFill>
                <a:latin typeface="微软雅黑" panose="020B0503020204020204" pitchFamily="34" charset="-122"/>
              </a:rPr>
              <a:t>表示</a:t>
            </a:r>
            <a:r>
              <a:rPr lang="zh-CN" altLang="zh-CN" dirty="0">
                <a:solidFill>
                  <a:srgbClr val="1369B2"/>
                </a:solidFill>
                <a:latin typeface="微软雅黑" panose="020B0503020204020204" pitchFamily="34" charset="-122"/>
              </a:rPr>
              <a:t>直接处理</a:t>
            </a:r>
            <a:r>
              <a:rPr lang="zh-CN" altLang="zh-CN" dirty="0">
                <a:solidFill>
                  <a:srgbClr val="595959"/>
                </a:solidFill>
                <a:latin typeface="微软雅黑" panose="020B0503020204020204" pitchFamily="34" charset="-122"/>
              </a:rPr>
              <a:t>，而</a:t>
            </a:r>
            <a:r>
              <a:rPr lang="en-US" altLang="zh-CN" dirty="0">
                <a:solidFill>
                  <a:srgbClr val="595959"/>
                </a:solidFill>
                <a:latin typeface="微软雅黑" panose="020B0503020204020204" pitchFamily="34" charset="-122"/>
              </a:rPr>
              <a:t>attachment</a:t>
            </a:r>
            <a:r>
              <a:rPr lang="zh-CN" altLang="zh-CN" dirty="0">
                <a:solidFill>
                  <a:srgbClr val="595959"/>
                </a:solidFill>
                <a:latin typeface="微软雅黑" panose="020B0503020204020204" pitchFamily="34" charset="-122"/>
              </a:rPr>
              <a:t>则要求用户干预并控制接收程序处理数据内容的方式。而在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应用中，只有</a:t>
            </a:r>
            <a:r>
              <a:rPr lang="en-US" altLang="zh-CN" dirty="0">
                <a:solidFill>
                  <a:srgbClr val="1369B2"/>
                </a:solidFill>
                <a:latin typeface="微软雅黑" panose="020B0503020204020204" pitchFamily="34" charset="-122"/>
              </a:rPr>
              <a:t>attachment</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的标准方式。</a:t>
            </a:r>
            <a:r>
              <a:rPr lang="en-US" altLang="zh-CN" dirty="0">
                <a:solidFill>
                  <a:srgbClr val="595959"/>
                </a:solidFill>
                <a:latin typeface="微软雅黑" panose="020B0503020204020204" pitchFamily="34" charset="-122"/>
              </a:rPr>
              <a:t>attachment</a:t>
            </a:r>
            <a:r>
              <a:rPr lang="zh-CN" altLang="zh-CN" dirty="0">
                <a:solidFill>
                  <a:srgbClr val="595959"/>
                </a:solidFill>
                <a:latin typeface="微软雅黑" panose="020B0503020204020204" pitchFamily="34" charset="-122"/>
              </a:rPr>
              <a:t>后面还可以指定</a:t>
            </a:r>
            <a:r>
              <a:rPr lang="en-US" altLang="zh-CN" dirty="0">
                <a:solidFill>
                  <a:srgbClr val="1369B2"/>
                </a:solidFill>
                <a:latin typeface="微软雅黑" panose="020B0503020204020204" pitchFamily="34" charset="-122"/>
              </a:rPr>
              <a:t>filename</a:t>
            </a:r>
            <a:r>
              <a:rPr lang="zh-CN" altLang="zh-CN" dirty="0">
                <a:solidFill>
                  <a:srgbClr val="595959"/>
                </a:solidFill>
                <a:latin typeface="微软雅黑" panose="020B0503020204020204" pitchFamily="34" charset="-122"/>
              </a:rPr>
              <a:t>参数。</a:t>
            </a:r>
            <a:r>
              <a:rPr lang="en-US" altLang="zh-CN" dirty="0">
                <a:solidFill>
                  <a:srgbClr val="595959"/>
                </a:solidFill>
                <a:latin typeface="微软雅黑" panose="020B0503020204020204" pitchFamily="34" charset="-122"/>
              </a:rPr>
              <a:t>filename</a:t>
            </a:r>
            <a:r>
              <a:rPr lang="zh-CN" altLang="zh-CN" dirty="0">
                <a:solidFill>
                  <a:srgbClr val="595959"/>
                </a:solidFill>
                <a:latin typeface="微软雅黑" panose="020B0503020204020204" pitchFamily="34" charset="-122"/>
              </a:rPr>
              <a:t>参数值是服务器建议浏览器保存实体内容的文件名称，浏览器应该忽略</a:t>
            </a:r>
            <a:r>
              <a:rPr lang="en-US" altLang="zh-CN" dirty="0">
                <a:solidFill>
                  <a:srgbClr val="595959"/>
                </a:solidFill>
                <a:latin typeface="微软雅黑" panose="020B0503020204020204" pitchFamily="34" charset="-122"/>
              </a:rPr>
              <a:t>filename</a:t>
            </a:r>
            <a:r>
              <a:rPr lang="zh-CN" altLang="zh-CN" dirty="0">
                <a:solidFill>
                  <a:srgbClr val="595959"/>
                </a:solidFill>
                <a:latin typeface="微软雅黑" panose="020B0503020204020204" pitchFamily="34" charset="-122"/>
              </a:rPr>
              <a:t>参数值中的目录部分，只取参数中的最后部分作为文件名。在设置</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之前，一定要设置</a:t>
            </a:r>
            <a:r>
              <a:rPr lang="en-US" altLang="zh-CN" dirty="0">
                <a:solidFill>
                  <a:srgbClr val="1369B2"/>
                </a:solidFill>
                <a:latin typeface="微软雅黑" panose="020B0503020204020204" pitchFamily="34" charset="-122"/>
              </a:rPr>
              <a:t>Content-Type</a:t>
            </a:r>
            <a:r>
              <a:rPr lang="zh-CN" altLang="zh-CN" dirty="0">
                <a:solidFill>
                  <a:srgbClr val="1369B2"/>
                </a:solidFill>
                <a:latin typeface="微软雅黑" panose="020B0503020204020204" pitchFamily="34" charset="-122"/>
              </a:rPr>
              <a:t>头字段</a:t>
            </a:r>
            <a:r>
              <a:rPr lang="zh-CN" altLang="zh-CN" dirty="0">
                <a:solidFill>
                  <a:srgbClr val="595959"/>
                </a:solidFill>
                <a:latin typeface="微软雅黑" panose="020B0503020204020204" pitchFamily="34" charset="-122"/>
              </a:rPr>
              <a:t>，具体示例如下：</a:t>
            </a:r>
          </a:p>
        </p:txBody>
      </p:sp>
      <p:pic>
        <p:nvPicPr>
          <p:cNvPr id="7" name="图片 6"/>
          <p:cNvPicPr>
            <a:picLocks noChangeAspect="1"/>
          </p:cNvPicPr>
          <p:nvPr/>
        </p:nvPicPr>
        <p:blipFill>
          <a:blip r:embed="rId5"/>
          <a:stretch>
            <a:fillRect/>
          </a:stretch>
        </p:blipFill>
        <p:spPr>
          <a:xfrm>
            <a:off x="2931879" y="5227547"/>
            <a:ext cx="6023862" cy="810177"/>
          </a:xfrm>
          <a:prstGeom prst="rect">
            <a:avLst/>
          </a:prstGeom>
        </p:spPr>
      </p:pic>
      <p:sp>
        <p:nvSpPr>
          <p:cNvPr id="8" name="矩形 7"/>
          <p:cNvSpPr/>
          <p:nvPr/>
        </p:nvSpPr>
        <p:spPr>
          <a:xfrm>
            <a:off x="3052903" y="5308962"/>
            <a:ext cx="5338062" cy="584775"/>
          </a:xfrm>
          <a:prstGeom prst="rect">
            <a:avLst/>
          </a:prstGeom>
        </p:spPr>
        <p:txBody>
          <a:bodyPr wrap="square">
            <a:spAutoFit/>
          </a:bodyPr>
          <a:lstStyle/>
          <a:p>
            <a:r>
              <a:rPr lang="en-US" altLang="zh-CN" sz="1600" dirty="0"/>
              <a:t>Content-Type: application/octet-stream</a:t>
            </a:r>
            <a:endParaRPr lang="zh-CN" altLang="zh-CN" sz="1600" dirty="0"/>
          </a:p>
          <a:p>
            <a:r>
              <a:rPr lang="en-US" altLang="zh-CN" sz="1600" dirty="0"/>
              <a:t>Content-Disposition: attachment; filename=lee.zip</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235821" y="2254479"/>
            <a:ext cx="9794240" cy="2989872"/>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5717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17599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89481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1363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373125" y="2707562"/>
            <a:ext cx="9504297" cy="220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协议的基础知识。首先讲解了有关</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协议概念的相关知识，然后介绍了</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请求消息，包括</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请求行、</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请求消息头两个方面；最后对</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响应消息的相关知识进行了详细的讲解，包括</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响应状态行、</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响应消息头两个方面。通过本章的学习，初学者可以了解</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请求消息以及</a:t>
            </a:r>
            <a:r>
              <a:rPr lang="en-US" altLang="zh-CN" dirty="0">
                <a:solidFill>
                  <a:srgbClr val="595959"/>
                </a:solidFill>
                <a:latin typeface="微软雅黑" panose="020B0503020204020204" pitchFamily="34" charset="-122"/>
                <a:ea typeface="微软雅黑" panose="020B0503020204020204" pitchFamily="34" charset="-122"/>
              </a:rPr>
              <a:t>HTTP 1.0</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HTTP 1.1</a:t>
            </a:r>
            <a:r>
              <a:rPr lang="zh-CN" altLang="zh-CN" dirty="0">
                <a:solidFill>
                  <a:srgbClr val="595959"/>
                </a:solidFill>
                <a:latin typeface="微软雅黑" panose="020B0503020204020204" pitchFamily="34" charset="-122"/>
                <a:ea typeface="微软雅黑" panose="020B0503020204020204" pitchFamily="34" charset="-122"/>
              </a:rPr>
              <a:t>的区别，熟悉</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请求行和常用请求头字段，并能够熟悉</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响应状态行和常用响应消息头字段。</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53355"/>
            <a:ext cx="10044112" cy="13363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HyperText Transfer Protocol</a:t>
            </a:r>
            <a:r>
              <a:rPr lang="zh-CN" altLang="zh-CN" dirty="0">
                <a:solidFill>
                  <a:srgbClr val="595959"/>
                </a:solidFill>
                <a:latin typeface="微软雅黑" panose="020B0503020204020204" pitchFamily="34" charset="-122"/>
              </a:rPr>
              <a:t>的缩写，即超文本传输协议。它是一种</a:t>
            </a:r>
            <a:r>
              <a:rPr lang="zh-CN" altLang="zh-CN" dirty="0">
                <a:solidFill>
                  <a:srgbClr val="1369B2"/>
                </a:solidFill>
                <a:highlight>
                  <a:srgbClr val="FFFF00"/>
                </a:highlight>
                <a:latin typeface="微软雅黑" panose="020B0503020204020204" pitchFamily="34" charset="-122"/>
              </a:rPr>
              <a:t>请求</a:t>
            </a:r>
            <a:r>
              <a:rPr lang="en-US" altLang="zh-CN" dirty="0">
                <a:solidFill>
                  <a:srgbClr val="1369B2"/>
                </a:solidFill>
                <a:highlight>
                  <a:srgbClr val="FFFF00"/>
                </a:highlight>
                <a:latin typeface="微软雅黑" panose="020B0503020204020204" pitchFamily="34" charset="-122"/>
              </a:rPr>
              <a:t>/</a:t>
            </a:r>
            <a:r>
              <a:rPr lang="zh-CN" altLang="zh-CN" dirty="0">
                <a:solidFill>
                  <a:srgbClr val="1369B2"/>
                </a:solidFill>
                <a:highlight>
                  <a:srgbClr val="FFFF00"/>
                </a:highlight>
                <a:latin typeface="微软雅黑" panose="020B0503020204020204" pitchFamily="34" charset="-122"/>
              </a:rPr>
              <a:t>响应式的协议</a:t>
            </a:r>
            <a:r>
              <a:rPr lang="zh-CN" altLang="zh-CN" dirty="0">
                <a:solidFill>
                  <a:srgbClr val="595959"/>
                </a:solidFill>
                <a:latin typeface="微软雅黑" panose="020B0503020204020204" pitchFamily="34" charset="-122"/>
              </a:rPr>
              <a:t>，客户端在与服务器建立连接后，就可以向服务器发送请求，这种请求被称作</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请求</a:t>
            </a:r>
            <a:r>
              <a:rPr lang="zh-CN" altLang="zh-CN" dirty="0">
                <a:solidFill>
                  <a:srgbClr val="595959"/>
                </a:solidFill>
                <a:latin typeface="微软雅黑" panose="020B0503020204020204" pitchFamily="34" charset="-122"/>
              </a:rPr>
              <a:t>，服务器接收到请求后会做出响应，称为</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响应</a:t>
            </a:r>
            <a:r>
              <a:rPr lang="zh-CN" altLang="zh-CN" dirty="0">
                <a:solidFill>
                  <a:srgbClr val="595959"/>
                </a:solidFill>
                <a:latin typeface="微软雅黑" panose="020B0503020204020204" pitchFamily="34" charset="-122"/>
              </a:rPr>
              <a:t>。</a:t>
            </a:r>
          </a:p>
        </p:txBody>
      </p:sp>
      <p:sp>
        <p:nvSpPr>
          <p:cNvPr id="2" name="文本框 1"/>
          <p:cNvSpPr txBox="1"/>
          <p:nvPr/>
        </p:nvSpPr>
        <p:spPr>
          <a:xfrm>
            <a:off x="1333901" y="1231181"/>
            <a:ext cx="161018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769274" y="3765177"/>
          <a:ext cx="5697068" cy="2205317"/>
        </p:xfrm>
        <a:graphic>
          <a:graphicData uri="http://schemas.openxmlformats.org/presentationml/2006/ole">
            <mc:AlternateContent xmlns:mc="http://schemas.openxmlformats.org/markup-compatibility/2006">
              <mc:Choice xmlns:v="urn:schemas-microsoft-com:vml" Requires="v">
                <p:oleObj r:id="rId5" imgW="3446780" imgH="1326515" progId="Visio.Drawing.11">
                  <p:embed/>
                </p:oleObj>
              </mc:Choice>
              <mc:Fallback>
                <p:oleObj r:id="rId5" imgW="3446780" imgH="1326515"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9274" y="3765177"/>
                        <a:ext cx="5697068" cy="2205317"/>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91196"/>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2038814"/>
            <a:ext cx="10044112" cy="30979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协议支持</a:t>
            </a:r>
            <a:r>
              <a:rPr lang="zh-CN" altLang="zh-CN" dirty="0">
                <a:solidFill>
                  <a:srgbClr val="1369B2"/>
                </a:solidFill>
                <a:latin typeface="微软雅黑" panose="020B0503020204020204" pitchFamily="34" charset="-122"/>
              </a:rPr>
              <a:t>客户端</a:t>
            </a:r>
            <a:r>
              <a:rPr lang="zh-CN" altLang="zh-CN" dirty="0">
                <a:solidFill>
                  <a:srgbClr val="595959"/>
                </a:solidFill>
                <a:latin typeface="微软雅黑" panose="020B0503020204020204" pitchFamily="34" charset="-122"/>
              </a:rPr>
              <a:t>（浏览器就是一种</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客户端）</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服务器模式</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简单快速</a:t>
            </a:r>
            <a:r>
              <a:rPr lang="zh-CN" altLang="zh-CN" dirty="0">
                <a:solidFill>
                  <a:srgbClr val="595959"/>
                </a:solidFill>
                <a:latin typeface="微软雅黑" panose="020B0503020204020204" pitchFamily="34" charset="-122"/>
              </a:rPr>
              <a:t>，客户端向服务器请求服务时，只需传送请求方式和路径。常用的请求方式有</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等，不同的请求方式规定的客户端与服务器联系的类型也不同。</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比较简单，使得</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服务器的程序规模小，因而通信速度很快。</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灵活</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允许传输任意类型的数据，正在传输的数据类型由</a:t>
            </a:r>
            <a:r>
              <a:rPr lang="en-US" altLang="zh-CN" dirty="0">
                <a:solidFill>
                  <a:srgbClr val="595959"/>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加以标记。</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无状态</a:t>
            </a:r>
            <a:r>
              <a:rPr lang="zh-CN" altLang="zh-CN" dirty="0">
                <a:solidFill>
                  <a:srgbClr val="595959"/>
                </a:solidFill>
                <a:latin typeface="微软雅黑" panose="020B0503020204020204" pitchFamily="34" charset="-122"/>
              </a:rPr>
              <a:t>，</a:t>
            </a:r>
            <a:r>
              <a:rPr lang="en-US" altLang="zh-CN" dirty="0">
                <a:solidFill>
                  <a:srgbClr val="595959"/>
                </a:solidFill>
                <a:highlight>
                  <a:srgbClr val="FFFF00"/>
                </a:highlight>
                <a:latin typeface="微软雅黑" panose="020B0503020204020204" pitchFamily="34" charset="-122"/>
              </a:rPr>
              <a:t>HTTP</a:t>
            </a:r>
            <a:r>
              <a:rPr lang="zh-CN" altLang="zh-CN" dirty="0">
                <a:solidFill>
                  <a:srgbClr val="595959"/>
                </a:solidFill>
                <a:highlight>
                  <a:srgbClr val="FFFF00"/>
                </a:highlight>
                <a:latin typeface="微软雅黑" panose="020B0503020204020204" pitchFamily="34" charset="-122"/>
              </a:rPr>
              <a:t>是无状态协议。无状态是指协议对于事务处理没有记忆能力，如果后续处理需要前面的信息，则必须重新传输，这样可能导致每次连接传送的数据量增大。</a:t>
            </a:r>
          </a:p>
        </p:txBody>
      </p:sp>
      <p:sp>
        <p:nvSpPr>
          <p:cNvPr id="2" name="文本框 1"/>
          <p:cNvSpPr txBox="1"/>
          <p:nvPr/>
        </p:nvSpPr>
        <p:spPr>
          <a:xfrm>
            <a:off x="1199431" y="1231181"/>
            <a:ext cx="212314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协议的特点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21211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22719" y="2966662"/>
            <a:ext cx="9199609" cy="13363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自诞生以来，先后经历了很多版本，其中，最早的版本是</a:t>
            </a:r>
            <a:r>
              <a:rPr lang="en-US" altLang="zh-CN" dirty="0">
                <a:solidFill>
                  <a:srgbClr val="595959"/>
                </a:solidFill>
                <a:latin typeface="微软雅黑" panose="020B0503020204020204" pitchFamily="34" charset="-122"/>
              </a:rPr>
              <a:t>HTTP 0.9</a:t>
            </a:r>
            <a:r>
              <a:rPr lang="zh-CN" altLang="zh-CN" dirty="0">
                <a:solidFill>
                  <a:srgbClr val="595959"/>
                </a:solidFill>
                <a:latin typeface="微软雅黑" panose="020B0503020204020204" pitchFamily="34" charset="-122"/>
              </a:rPr>
              <a:t>，它于</a:t>
            </a:r>
            <a:r>
              <a:rPr lang="en-US" altLang="zh-CN" dirty="0">
                <a:solidFill>
                  <a:srgbClr val="595959"/>
                </a:solidFill>
                <a:latin typeface="微软雅黑" panose="020B0503020204020204" pitchFamily="34" charset="-122"/>
              </a:rPr>
              <a:t>1990</a:t>
            </a:r>
            <a:r>
              <a:rPr lang="zh-CN" altLang="zh-CN" dirty="0">
                <a:solidFill>
                  <a:srgbClr val="595959"/>
                </a:solidFill>
                <a:latin typeface="微软雅黑" panose="020B0503020204020204" pitchFamily="34" charset="-122"/>
              </a:rPr>
              <a:t>年被发行。后来，为了进一步完善</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，在</a:t>
            </a:r>
            <a:r>
              <a:rPr lang="en-US" altLang="zh-CN" dirty="0">
                <a:solidFill>
                  <a:srgbClr val="1369B2"/>
                </a:solidFill>
                <a:latin typeface="微软雅黑" panose="020B0503020204020204" pitchFamily="34" charset="-122"/>
              </a:rPr>
              <a:t>1996</a:t>
            </a:r>
            <a:r>
              <a:rPr lang="zh-CN" altLang="zh-CN" dirty="0">
                <a:solidFill>
                  <a:srgbClr val="1369B2"/>
                </a:solidFill>
                <a:latin typeface="微软雅黑" panose="020B0503020204020204" pitchFamily="34" charset="-122"/>
              </a:rPr>
              <a:t>年发行了</a:t>
            </a:r>
            <a:r>
              <a:rPr lang="en-US" altLang="zh-CN" dirty="0">
                <a:solidFill>
                  <a:srgbClr val="1369B2"/>
                </a:solidFill>
                <a:latin typeface="微软雅黑" panose="020B0503020204020204" pitchFamily="34" charset="-122"/>
              </a:rPr>
              <a:t>HTTP 1.0</a:t>
            </a:r>
            <a:r>
              <a:rPr lang="zh-CN" altLang="zh-CN" dirty="0">
                <a:solidFill>
                  <a:srgbClr val="1369B2"/>
                </a:solidFill>
                <a:latin typeface="微软雅黑" panose="020B0503020204020204" pitchFamily="34" charset="-122"/>
              </a:rPr>
              <a:t>版本</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1997</a:t>
            </a:r>
            <a:r>
              <a:rPr lang="zh-CN" altLang="zh-CN" dirty="0">
                <a:solidFill>
                  <a:srgbClr val="595959"/>
                </a:solidFill>
                <a:latin typeface="微软雅黑" panose="020B0503020204020204" pitchFamily="34" charset="-122"/>
              </a:rPr>
              <a:t>年发行了</a:t>
            </a:r>
            <a:r>
              <a:rPr lang="en-US" altLang="zh-CN" dirty="0">
                <a:solidFill>
                  <a:srgbClr val="595959"/>
                </a:solidFill>
                <a:latin typeface="微软雅黑" panose="020B0503020204020204" pitchFamily="34" charset="-122"/>
              </a:rPr>
              <a:t>HTTP 1.1</a:t>
            </a:r>
            <a:r>
              <a:rPr lang="zh-CN" altLang="zh-CN" dirty="0">
                <a:solidFill>
                  <a:srgbClr val="595959"/>
                </a:solidFill>
                <a:latin typeface="微软雅黑" panose="020B0503020204020204" pitchFamily="34" charset="-122"/>
              </a:rPr>
              <a:t>版本。由于</a:t>
            </a:r>
            <a:r>
              <a:rPr lang="en-US" altLang="zh-CN" dirty="0">
                <a:solidFill>
                  <a:srgbClr val="595959"/>
                </a:solidFill>
                <a:latin typeface="微软雅黑" panose="020B0503020204020204" pitchFamily="34" charset="-122"/>
              </a:rPr>
              <a:t>HTTP 0.9</a:t>
            </a:r>
            <a:r>
              <a:rPr lang="zh-CN" altLang="zh-CN" dirty="0">
                <a:solidFill>
                  <a:srgbClr val="595959"/>
                </a:solidFill>
                <a:latin typeface="微软雅黑" panose="020B0503020204020204" pitchFamily="34" charset="-122"/>
              </a:rPr>
              <a:t>版本已经过时，这里不作过多讲解。</a:t>
            </a:r>
          </a:p>
        </p:txBody>
      </p:sp>
      <p:sp>
        <p:nvSpPr>
          <p:cNvPr id="2" name="文本框 1"/>
          <p:cNvSpPr txBox="1"/>
          <p:nvPr/>
        </p:nvSpPr>
        <p:spPr>
          <a:xfrm>
            <a:off x="1159090" y="1231181"/>
            <a:ext cx="161018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的发展</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198880" y="243991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48656"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661961" y="44447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280113" y="1988198"/>
            <a:ext cx="9880946" cy="94643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基于</a:t>
            </a:r>
            <a:r>
              <a:rPr lang="en-US" altLang="zh-CN" dirty="0">
                <a:solidFill>
                  <a:srgbClr val="595959"/>
                </a:solidFill>
                <a:latin typeface="微软雅黑" panose="020B0503020204020204" pitchFamily="34" charset="-122"/>
              </a:rPr>
              <a:t>HTTP 1.0</a:t>
            </a:r>
            <a:r>
              <a:rPr lang="zh-CN" altLang="zh-CN" dirty="0">
                <a:solidFill>
                  <a:srgbClr val="595959"/>
                </a:solidFill>
                <a:latin typeface="微软雅黑" panose="020B0503020204020204" pitchFamily="34" charset="-122"/>
              </a:rPr>
              <a:t>协议的客户端与服务器在交互过程中需要经过建立连接、发送请求信息、回送响应信息、关闭连接</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个步骤。</a:t>
            </a:r>
          </a:p>
        </p:txBody>
      </p:sp>
      <p:sp>
        <p:nvSpPr>
          <p:cNvPr id="2" name="文本框 1"/>
          <p:cNvSpPr txBox="1"/>
          <p:nvPr/>
        </p:nvSpPr>
        <p:spPr>
          <a:xfrm>
            <a:off x="1280113" y="1231181"/>
            <a:ext cx="204940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1.0</a:t>
            </a:r>
            <a:r>
              <a:rPr lang="zh-CN" altLang="en-US" sz="2000" dirty="0">
                <a:solidFill>
                  <a:srgbClr val="1369B2"/>
                </a:solidFill>
                <a:latin typeface="微软雅黑" panose="020B0503020204020204" pitchFamily="34" charset="-122"/>
                <a:ea typeface="微软雅黑" panose="020B0503020204020204" pitchFamily="34" charset="-122"/>
              </a:rPr>
              <a:t>的介绍</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3100920" y="3307976"/>
          <a:ext cx="5508693" cy="2407024"/>
        </p:xfrm>
        <a:graphic>
          <a:graphicData uri="http://schemas.openxmlformats.org/presentationml/2006/ole">
            <mc:AlternateContent xmlns:mc="http://schemas.openxmlformats.org/markup-compatibility/2006">
              <mc:Choice xmlns:v="urn:schemas-microsoft-com:vml" Requires="v">
                <p:oleObj r:id="rId5" imgW="3426460" imgH="1520190" progId="Visio.Drawing.11">
                  <p:embed/>
                </p:oleObj>
              </mc:Choice>
              <mc:Fallback>
                <p:oleObj r:id="rId5" imgW="3426460" imgH="1520190"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0920" y="3307976"/>
                        <a:ext cx="5508693" cy="2407024"/>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799940"/>
            <a:ext cx="10245818" cy="94643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客户端与服务器建立连接后，每次只能处理一个</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请求。对于内容丰富的网页来说，这样的通信方式明显有缺陷。例如，基于</a:t>
            </a:r>
            <a:r>
              <a:rPr lang="en-US" altLang="zh-CN" dirty="0">
                <a:solidFill>
                  <a:srgbClr val="595959"/>
                </a:solidFill>
                <a:latin typeface="微软雅黑" panose="020B0503020204020204" pitchFamily="34" charset="-122"/>
              </a:rPr>
              <a:t>HTTP 1.0</a:t>
            </a:r>
            <a:r>
              <a:rPr lang="zh-CN" altLang="zh-CN" dirty="0">
                <a:solidFill>
                  <a:srgbClr val="595959"/>
                </a:solidFill>
                <a:latin typeface="微软雅黑" panose="020B0503020204020204" pitchFamily="34" charset="-122"/>
              </a:rPr>
              <a:t>协议的</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代码片段，具体如下：</a:t>
            </a:r>
          </a:p>
        </p:txBody>
      </p:sp>
      <p:sp>
        <p:nvSpPr>
          <p:cNvPr id="2" name="文本框 1"/>
          <p:cNvSpPr txBox="1"/>
          <p:nvPr/>
        </p:nvSpPr>
        <p:spPr>
          <a:xfrm>
            <a:off x="1280113" y="1231181"/>
            <a:ext cx="204940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1.0</a:t>
            </a:r>
            <a:r>
              <a:rPr lang="zh-CN" altLang="en-US" sz="2000" dirty="0">
                <a:solidFill>
                  <a:srgbClr val="1369B2"/>
                </a:solidFill>
                <a:latin typeface="微软雅黑" panose="020B0503020204020204" pitchFamily="34" charset="-122"/>
                <a:ea typeface="微软雅黑" panose="020B0503020204020204" pitchFamily="34" charset="-122"/>
              </a:rPr>
              <a:t>的缺点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6"/>
          <a:stretch>
            <a:fillRect/>
          </a:stretch>
        </p:blipFill>
        <p:spPr>
          <a:xfrm>
            <a:off x="1945793" y="2830503"/>
            <a:ext cx="8424936" cy="2346615"/>
          </a:xfrm>
          <a:prstGeom prst="rect">
            <a:avLst/>
          </a:prstGeom>
        </p:spPr>
      </p:pic>
      <p:sp>
        <p:nvSpPr>
          <p:cNvPr id="10" name="矩形 9"/>
          <p:cNvSpPr/>
          <p:nvPr/>
        </p:nvSpPr>
        <p:spPr>
          <a:xfrm>
            <a:off x="2114816" y="2978433"/>
            <a:ext cx="8086890" cy="20313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&lt;html&gt;</a:t>
            </a:r>
            <a:endParaRPr lang="zh-CN" altLang="zh-CN" dirty="0"/>
          </a:p>
          <a:p>
            <a:r>
              <a:rPr lang="en-US" altLang="zh-CN" dirty="0"/>
              <a:t>	&lt;body&gt;</a:t>
            </a:r>
            <a:endParaRPr lang="zh-CN" altLang="zh-CN" dirty="0"/>
          </a:p>
          <a:p>
            <a:r>
              <a:rPr lang="en-US" altLang="zh-CN" dirty="0"/>
              <a:t>		</a:t>
            </a:r>
            <a:r>
              <a:rPr lang="en-US" altLang="zh-CN" dirty="0">
                <a:solidFill>
                  <a:srgbClr val="1369B2"/>
                </a:solidFill>
              </a:rPr>
              <a:t>&lt;img src="/image01.jpg"&gt;</a:t>
            </a:r>
            <a:endParaRPr lang="zh-CN" altLang="zh-CN" dirty="0">
              <a:solidFill>
                <a:srgbClr val="1369B2"/>
              </a:solidFill>
            </a:endParaRPr>
          </a:p>
          <a:p>
            <a:r>
              <a:rPr lang="en-US" altLang="zh-CN" dirty="0">
                <a:solidFill>
                  <a:srgbClr val="1369B2"/>
                </a:solidFill>
              </a:rPr>
              <a:t>		&lt;img src="/image02.jpg"&gt;</a:t>
            </a:r>
            <a:endParaRPr lang="zh-CN" altLang="zh-CN" dirty="0">
              <a:solidFill>
                <a:srgbClr val="1369B2"/>
              </a:solidFill>
            </a:endParaRPr>
          </a:p>
          <a:p>
            <a:r>
              <a:rPr lang="en-US" altLang="zh-CN" dirty="0">
                <a:solidFill>
                  <a:srgbClr val="1369B2"/>
                </a:solidFill>
              </a:rPr>
              <a:t>		&lt;img src="/image03.jpg"&gt;</a:t>
            </a:r>
            <a:endParaRPr lang="zh-CN" altLang="zh-CN" dirty="0">
              <a:solidFill>
                <a:srgbClr val="1369B2"/>
              </a:solidFill>
            </a:endParaRPr>
          </a:p>
          <a:p>
            <a:r>
              <a:rPr lang="en-US" altLang="zh-CN" dirty="0"/>
              <a:t>	&lt;/body&gt;	</a:t>
            </a:r>
            <a:endParaRPr lang="zh-CN" altLang="zh-CN" dirty="0"/>
          </a:p>
          <a:p>
            <a:r>
              <a:rPr lang="en-US" altLang="zh-CN" dirty="0"/>
              <a:t>&lt;/html&gt;</a:t>
            </a:r>
            <a:endParaRPr lang="zh-CN" altLang="zh-CN" dirty="0"/>
          </a:p>
        </p:txBody>
      </p:sp>
      <p:sp>
        <p:nvSpPr>
          <p:cNvPr id="11" name="文本框 18"/>
          <p:cNvSpPr txBox="1"/>
          <p:nvPr>
            <p:custDataLst>
              <p:tags r:id="rId3"/>
            </p:custDataLst>
          </p:nvPr>
        </p:nvSpPr>
        <p:spPr>
          <a:xfrm>
            <a:off x="1048871" y="5300657"/>
            <a:ext cx="10340788" cy="94643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当客户端访问这些图片时，需要发送三次请求，并且每次请求都需要与服务器重新建立连接。如此一来，必然导致客户端与服务器交互耗时，</a:t>
            </a:r>
            <a:r>
              <a:rPr lang="zh-CN" altLang="zh-CN" dirty="0">
                <a:solidFill>
                  <a:srgbClr val="1369B2"/>
                </a:solidFill>
                <a:latin typeface="微软雅黑" panose="020B0503020204020204" pitchFamily="34" charset="-122"/>
              </a:rPr>
              <a:t>影响网页的访问速度</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e927fbc771f168e603202d83674fcc80bfa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5112</Words>
  <Application>Microsoft Office PowerPoint</Application>
  <PresentationFormat>宽屏</PresentationFormat>
  <Paragraphs>390</Paragraphs>
  <Slides>49</Slides>
  <Notes>48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7" baseType="lpstr">
      <vt:lpstr>Source Han Sans K Bold</vt:lpstr>
      <vt:lpstr>等线</vt:lpstr>
      <vt:lpstr>等线 Light</vt:lpstr>
      <vt:lpstr>微软雅黑</vt:lpstr>
      <vt:lpstr>Arial</vt:lpstr>
      <vt:lpstr>Impact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映松 陈</cp:lastModifiedBy>
  <cp:revision>599</cp:revision>
  <dcterms:created xsi:type="dcterms:W3CDTF">2020-11-25T06:00:00Z</dcterms:created>
  <dcterms:modified xsi:type="dcterms:W3CDTF">2023-09-13T13:41:06Z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