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4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5.xml" ContentType="application/vnd.openxmlformats-officedocument.presentationml.notesSlide+xml"/>
  <Override PartName="/ppt/tags/tag57.xml" ContentType="application/vnd.openxmlformats-officedocument.presentationml.tags+xml"/>
  <Override PartName="/ppt/notesSlides/notesSlide46.xml" ContentType="application/vnd.openxmlformats-officedocument.presentationml.notesSlide+xml"/>
  <Override PartName="/ppt/tags/tag58.xml" ContentType="application/vnd.openxmlformats-officedocument.presentationml.tags+xml"/>
  <Override PartName="/ppt/notesSlides/notesSlide47.xml" ContentType="application/vnd.openxmlformats-officedocument.presentationml.notesSlide+xml"/>
  <Override PartName="/ppt/tags/tag59.xml" ContentType="application/vnd.openxmlformats-officedocument.presentationml.tags+xml"/>
  <Override PartName="/ppt/notesSlides/notesSlide48.xml" ContentType="application/vnd.openxmlformats-officedocument.presentationml.notesSlide+xml"/>
  <Override PartName="/ppt/tags/tag6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2.xml" ContentType="application/vnd.openxmlformats-officedocument.presentationml.tags+xml"/>
  <Override PartName="/ppt/notesSlides/notesSlide53.xml" ContentType="application/vnd.openxmlformats-officedocument.presentationml.notesSlide+xml"/>
  <Override PartName="/ppt/tags/tag63.xml" ContentType="application/vnd.openxmlformats-officedocument.presentationml.tags+xml"/>
  <Override PartName="/ppt/notesSlides/notesSlide54.xml" ContentType="application/vnd.openxmlformats-officedocument.presentationml.notesSlide+xml"/>
  <Override PartName="/ppt/tags/tag64.xml" ContentType="application/vnd.openxmlformats-officedocument.presentationml.tags+xml"/>
  <Override PartName="/ppt/notesSlides/notesSlide55.xml" ContentType="application/vnd.openxmlformats-officedocument.presentationml.notesSlide+xml"/>
  <Override PartName="/ppt/tags/tag65.xml" ContentType="application/vnd.openxmlformats-officedocument.presentationml.tags+xml"/>
  <Override PartName="/ppt/notesSlides/notesSlide56.xml" ContentType="application/vnd.openxmlformats-officedocument.presentationml.notesSlide+xml"/>
  <Override PartName="/ppt/tags/tag66.xml" ContentType="application/vnd.openxmlformats-officedocument.presentationml.tags+xml"/>
  <Override PartName="/ppt/notesSlides/notesSlide57.xml" ContentType="application/vnd.openxmlformats-officedocument.presentationml.notesSlide+xml"/>
  <Override PartName="/ppt/tags/tag67.xml" ContentType="application/vnd.openxmlformats-officedocument.presentationml.tags+xml"/>
  <Override PartName="/ppt/notesSlides/notesSlide58.xml" ContentType="application/vnd.openxmlformats-officedocument.presentationml.notesSlide+xml"/>
  <Override PartName="/ppt/tags/tag6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9.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0.xml" ContentType="application/vnd.openxmlformats-officedocument.presentationml.tags+xml"/>
  <Override PartName="/ppt/notesSlides/notesSlide63.xml" ContentType="application/vnd.openxmlformats-officedocument.presentationml.notesSlide+xml"/>
  <Override PartName="/ppt/tags/tag71.xml" ContentType="application/vnd.openxmlformats-officedocument.presentationml.tags+xml"/>
  <Override PartName="/ppt/notesSlides/notesSlide64.xml" ContentType="application/vnd.openxmlformats-officedocument.presentationml.notesSlide+xml"/>
  <Override PartName="/ppt/tags/tag72.xml" ContentType="application/vnd.openxmlformats-officedocument.presentationml.tags+xml"/>
  <Override PartName="/ppt/notesSlides/notesSlide65.xml" ContentType="application/vnd.openxmlformats-officedocument.presentationml.notesSlide+xml"/>
  <Override PartName="/ppt/tags/tag73.xml" ContentType="application/vnd.openxmlformats-officedocument.presentationml.tags+xml"/>
  <Override PartName="/ppt/notesSlides/notesSlide66.xml" ContentType="application/vnd.openxmlformats-officedocument.presentationml.notesSlide+xml"/>
  <Override PartName="/ppt/tags/tag74.xml" ContentType="application/vnd.openxmlformats-officedocument.presentationml.tags+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459" r:id="rId2"/>
    <p:sldId id="461" r:id="rId3"/>
    <p:sldId id="462" r:id="rId4"/>
    <p:sldId id="463" r:id="rId5"/>
    <p:sldId id="464" r:id="rId6"/>
    <p:sldId id="465" r:id="rId7"/>
    <p:sldId id="533" r:id="rId8"/>
    <p:sldId id="535" r:id="rId9"/>
    <p:sldId id="534" r:id="rId10"/>
    <p:sldId id="536" r:id="rId11"/>
    <p:sldId id="537" r:id="rId12"/>
    <p:sldId id="538" r:id="rId13"/>
    <p:sldId id="539" r:id="rId14"/>
    <p:sldId id="540" r:id="rId15"/>
    <p:sldId id="541" r:id="rId16"/>
    <p:sldId id="542" r:id="rId17"/>
    <p:sldId id="543" r:id="rId18"/>
    <p:sldId id="544" r:id="rId19"/>
    <p:sldId id="545" r:id="rId20"/>
    <p:sldId id="570" r:id="rId21"/>
    <p:sldId id="571" r:id="rId22"/>
    <p:sldId id="572" r:id="rId23"/>
    <p:sldId id="573" r:id="rId24"/>
    <p:sldId id="574" r:id="rId25"/>
    <p:sldId id="575" r:id="rId26"/>
    <p:sldId id="576"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77" r:id="rId47"/>
    <p:sldId id="578" r:id="rId48"/>
    <p:sldId id="579" r:id="rId49"/>
    <p:sldId id="580" r:id="rId50"/>
    <p:sldId id="581" r:id="rId51"/>
    <p:sldId id="618" r:id="rId52"/>
    <p:sldId id="619" r:id="rId53"/>
    <p:sldId id="582" r:id="rId54"/>
    <p:sldId id="583" r:id="rId55"/>
    <p:sldId id="584" r:id="rId56"/>
    <p:sldId id="565" r:id="rId57"/>
    <p:sldId id="566" r:id="rId58"/>
    <p:sldId id="585" r:id="rId59"/>
    <p:sldId id="586" r:id="rId60"/>
    <p:sldId id="587" r:id="rId61"/>
    <p:sldId id="588" r:id="rId62"/>
    <p:sldId id="589" r:id="rId63"/>
    <p:sldId id="590" r:id="rId64"/>
    <p:sldId id="591" r:id="rId65"/>
    <p:sldId id="592" r:id="rId66"/>
    <p:sldId id="593" r:id="rId67"/>
    <p:sldId id="594" r:id="rId68"/>
    <p:sldId id="531" r:id="rId69"/>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381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857"/>
  </p:normalViewPr>
  <p:slideViewPr>
    <p:cSldViewPr snapToGrid="0" snapToObjects="1">
      <p:cViewPr varScale="1">
        <p:scale>
          <a:sx n="110" d="100"/>
          <a:sy n="110" d="100"/>
        </p:scale>
        <p:origin x="498" y="108"/>
      </p:cViewPr>
      <p:guideLst>
        <p:guide orient="horz" pos="2185"/>
        <p:guide pos="3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2023/12/2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notesSlide" Target="../notesSlides/notesSlide11.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2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2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tags" Target="../tags/tag2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tags" Target="../tags/tag24.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tags" Target="../tags/tag25.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8.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3.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3.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2.xml"/><Relationship Id="rId5" Type="http://schemas.openxmlformats.org/officeDocument/2006/relationships/slideLayout" Target="../slideLayouts/slideLayout18.xml"/><Relationship Id="rId4"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3.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9.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8.xml"/><Relationship Id="rId1" Type="http://schemas.openxmlformats.org/officeDocument/2006/relationships/tags" Target="../tags/tag57.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8.xml"/><Relationship Id="rId1" Type="http://schemas.openxmlformats.org/officeDocument/2006/relationships/tags" Target="../tags/tag58.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59.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6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tags" Target="../tags/tag6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tags" Target="../tags/tag6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tags" Target="../tags/tag63.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tags" Target="../tags/tag64.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8.xml"/><Relationship Id="rId1" Type="http://schemas.openxmlformats.org/officeDocument/2006/relationships/tags" Target="../tags/tag65.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tags" Target="../tags/tag6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8.xml"/><Relationship Id="rId1" Type="http://schemas.openxmlformats.org/officeDocument/2006/relationships/tags" Target="../tags/tag67.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8.xml"/><Relationship Id="rId1" Type="http://schemas.openxmlformats.org/officeDocument/2006/relationships/tags" Target="../tags/tag6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tags" Target="../tags/tag69.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8.xml"/><Relationship Id="rId1" Type="http://schemas.openxmlformats.org/officeDocument/2006/relationships/tags" Target="../tags/tag70.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8.xml"/><Relationship Id="rId1" Type="http://schemas.openxmlformats.org/officeDocument/2006/relationships/tags" Target="../tags/tag71.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8.xml"/><Relationship Id="rId1" Type="http://schemas.openxmlformats.org/officeDocument/2006/relationships/tags" Target="../tags/tag72.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8.xml"/><Relationship Id="rId1" Type="http://schemas.openxmlformats.org/officeDocument/2006/relationships/tags" Target="../tags/tag73.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8.xml"/><Relationship Id="rId1" Type="http://schemas.openxmlformats.org/officeDocument/2006/relationships/tags" Target="../tags/tag74.xml"/><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608730" y="2515710"/>
            <a:ext cx="7247772" cy="923330"/>
          </a:xfrm>
          <a:prstGeom prst="rect">
            <a:avLst/>
          </a:prstGeom>
          <a:noFill/>
        </p:spPr>
        <p:txBody>
          <a:bodyPr wrap="square" rtlCol="0">
            <a:spAutoFit/>
          </a:bodyPr>
          <a:lstStyle/>
          <a:p>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5</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会话及会话技术</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75148" y="2508814"/>
            <a:ext cx="9407280" cy="2918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现实生活中，当顾客在购物时，商城经常会赠送顾客一张会员卡，卡上记录用户的个人信息（姓名，手机号等）、消费额度和积分额度等。顾客一旦接受了会员卡，以后每次光临该商场时，都可以使用这张会员卡，商场也将根据会员卡上的消费记录计算会员的优惠额度和累加积分。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应用中，</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的功能</a:t>
            </a:r>
            <a:r>
              <a:rPr lang="zh-CN" altLang="zh-CN" dirty="0">
                <a:solidFill>
                  <a:srgbClr val="595959"/>
                </a:solidFill>
                <a:latin typeface="微软雅黑" panose="020B0503020204020204" pitchFamily="34" charset="-122"/>
              </a:rPr>
              <a:t>类似于会员卡，当用户通过浏览器访问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服务器时，服务器会给客户端发送一些信息，如用户信息和商品信息，这些信息都保存在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中。这样，当该浏览器再次访问服务器时，会在请求头中将</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发送给服务器，方便服务器对浏览器做出正确地响应。</a:t>
            </a:r>
          </a:p>
        </p:txBody>
      </p:sp>
      <p:sp>
        <p:nvSpPr>
          <p:cNvPr id="2" name="文本框 1"/>
          <p:cNvSpPr txBox="1"/>
          <p:nvPr/>
        </p:nvSpPr>
        <p:spPr>
          <a:xfrm>
            <a:off x="1333901" y="1231181"/>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232210"/>
            <a:ext cx="9865885" cy="34290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205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34695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635" y="266700"/>
            <a:ext cx="3423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974762"/>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服务器向客户端发送</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时，会在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响应头字段中增加</a:t>
            </a:r>
            <a:r>
              <a:rPr lang="en-US" altLang="zh-CN" dirty="0">
                <a:solidFill>
                  <a:srgbClr val="595959"/>
                </a:solidFill>
                <a:latin typeface="微软雅黑" panose="020B0503020204020204" pitchFamily="34" charset="-122"/>
              </a:rPr>
              <a:t>Set-Cookie</a:t>
            </a:r>
            <a:r>
              <a:rPr lang="zh-CN" altLang="zh-CN" dirty="0">
                <a:solidFill>
                  <a:srgbClr val="595959"/>
                </a:solidFill>
                <a:latin typeface="微软雅黑" panose="020B0503020204020204" pitchFamily="34" charset="-122"/>
              </a:rPr>
              <a:t>响应头字段。</a:t>
            </a:r>
            <a:r>
              <a:rPr lang="en-US" altLang="zh-CN" dirty="0">
                <a:solidFill>
                  <a:srgbClr val="1369B2"/>
                </a:solidFill>
                <a:latin typeface="微软雅黑" panose="020B0503020204020204" pitchFamily="34" charset="-122"/>
              </a:rPr>
              <a:t>Set-Cookie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中设置的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的具体示例如下：</a:t>
            </a:r>
          </a:p>
        </p:txBody>
      </p:sp>
      <p:sp>
        <p:nvSpPr>
          <p:cNvPr id="2" name="文本框 1"/>
          <p:cNvSpPr txBox="1"/>
          <p:nvPr/>
        </p:nvSpPr>
        <p:spPr>
          <a:xfrm>
            <a:off x="1333901" y="1231181"/>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635" y="266700"/>
            <a:ext cx="35147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3160472" y="3323863"/>
            <a:ext cx="5459087" cy="468211"/>
          </a:xfrm>
          <a:prstGeom prst="rect">
            <a:avLst/>
          </a:prstGeom>
        </p:spPr>
      </p:pic>
      <p:sp>
        <p:nvSpPr>
          <p:cNvPr id="13" name="矩形 12"/>
          <p:cNvSpPr/>
          <p:nvPr/>
        </p:nvSpPr>
        <p:spPr>
          <a:xfrm>
            <a:off x="3303721" y="3377651"/>
            <a:ext cx="4190767" cy="338554"/>
          </a:xfrm>
          <a:prstGeom prst="rect">
            <a:avLst/>
          </a:prstGeom>
        </p:spPr>
        <p:txBody>
          <a:bodyPr wrap="square">
            <a:spAutoFit/>
          </a:bodyPr>
          <a:lstStyle/>
          <a:p>
            <a:r>
              <a:rPr lang="en-US" altLang="zh-CN" sz="1600" dirty="0"/>
              <a:t>Set-Cookie: user=itcast; Path=/;</a:t>
            </a:r>
            <a:endParaRPr lang="zh-CN" altLang="zh-CN" sz="1600" dirty="0"/>
          </a:p>
        </p:txBody>
      </p:sp>
      <p:sp>
        <p:nvSpPr>
          <p:cNvPr id="14" name="文本框 18"/>
          <p:cNvSpPr txBox="1"/>
          <p:nvPr>
            <p:custDataLst>
              <p:tags r:id="rId3"/>
            </p:custDataLst>
          </p:nvPr>
        </p:nvSpPr>
        <p:spPr>
          <a:xfrm>
            <a:off x="1143841" y="4641762"/>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的名称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itcast</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的值</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的属性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必须以键值对的形式存在，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属性可以有多个，属性之间用</a:t>
            </a:r>
            <a:r>
              <a:rPr lang="zh-CN" altLang="zh-CN" dirty="0">
                <a:solidFill>
                  <a:srgbClr val="1369B2"/>
                </a:solidFill>
                <a:latin typeface="微软雅黑" panose="020B0503020204020204" pitchFamily="34" charset="-122"/>
              </a:rPr>
              <a:t>分号“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空格</a:t>
            </a:r>
            <a:r>
              <a:rPr lang="zh-CN" altLang="zh-CN" dirty="0">
                <a:solidFill>
                  <a:srgbClr val="595959"/>
                </a:solidFill>
                <a:latin typeface="微软雅黑" panose="020B0503020204020204" pitchFamily="34" charset="-122"/>
              </a:rPr>
              <a:t>分隔。</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37408"/>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746163"/>
            <a:ext cx="10232372" cy="17635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当用户第一次访问服务器时，服务器会在响应消息中增加</a:t>
            </a:r>
            <a:r>
              <a:rPr lang="en-US" altLang="zh-CN" dirty="0">
                <a:solidFill>
                  <a:srgbClr val="1369B2"/>
                </a:solidFill>
                <a:latin typeface="微软雅黑" panose="020B0503020204020204" pitchFamily="34" charset="-122"/>
              </a:rPr>
              <a:t>Set-Cookie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，将用户信息以</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的形式</a:t>
            </a:r>
            <a:r>
              <a:rPr lang="zh-CN" altLang="zh-CN" dirty="0">
                <a:solidFill>
                  <a:srgbClr val="595959"/>
                </a:solidFill>
                <a:latin typeface="微软雅黑" panose="020B0503020204020204" pitchFamily="34" charset="-122"/>
              </a:rPr>
              <a:t>发送给浏览器。一旦用户浏览器接受了服务器发送的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信息，就会将它保存在浏览器的缓冲区中，这样，当浏览器后续访问该服务器时，都会在请求消息中将用户信息以</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的形式</a:t>
            </a:r>
            <a:r>
              <a:rPr lang="zh-CN" altLang="zh-CN" dirty="0">
                <a:solidFill>
                  <a:srgbClr val="595959"/>
                </a:solidFill>
                <a:latin typeface="微软雅黑" panose="020B0503020204020204" pitchFamily="34" charset="-122"/>
              </a:rPr>
              <a:t>发送给服务器，从而使服务器分辨出当前请求是由哪个用户发出的。</a:t>
            </a:r>
          </a:p>
        </p:txBody>
      </p:sp>
      <p:sp>
        <p:nvSpPr>
          <p:cNvPr id="2" name="文本框 1"/>
          <p:cNvSpPr txBox="1"/>
          <p:nvPr/>
        </p:nvSpPr>
        <p:spPr>
          <a:xfrm>
            <a:off x="1333901" y="1177393"/>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635" y="266700"/>
            <a:ext cx="35147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1" descr="图片包含 游戏机&#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912" y="3536576"/>
            <a:ext cx="6326175" cy="296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9" name="TextBox 35"/>
          <p:cNvSpPr txBox="1">
            <a:spLocks noChangeArrowheads="1"/>
          </p:cNvSpPr>
          <p:nvPr/>
        </p:nvSpPr>
        <p:spPr bwMode="auto">
          <a:xfrm>
            <a:off x="6112556" y="3031340"/>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en-US" dirty="0">
                <a:solidFill>
                  <a:srgbClr val="595959"/>
                </a:solidFill>
                <a:latin typeface="微软雅黑" panose="020B0503020204020204" pitchFamily="34" charset="-122"/>
                <a:ea typeface="微软雅黑" panose="020B0503020204020204" pitchFamily="34" charset="-122"/>
              </a:rPr>
              <a:t>类的构造方法和常用方法</a:t>
            </a:r>
          </a:p>
        </p:txBody>
      </p:sp>
      <p:grpSp>
        <p:nvGrpSpPr>
          <p:cNvPr id="20" name="组合 19"/>
          <p:cNvGrpSpPr/>
          <p:nvPr/>
        </p:nvGrpSpPr>
        <p:grpSpPr>
          <a:xfrm>
            <a:off x="5676254" y="3155564"/>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974763"/>
            <a:ext cx="10232372" cy="4937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类有且仅有一个构造方法，具体语法格式如下：</a:t>
            </a:r>
          </a:p>
        </p:txBody>
      </p:sp>
      <p:sp>
        <p:nvSpPr>
          <p:cNvPr id="2" name="文本框 1"/>
          <p:cNvSpPr txBox="1"/>
          <p:nvPr/>
        </p:nvSpPr>
        <p:spPr>
          <a:xfrm>
            <a:off x="1387689"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构造方法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a:picLocks noChangeAspect="1"/>
          </p:cNvPicPr>
          <p:nvPr/>
        </p:nvPicPr>
        <p:blipFill>
          <a:blip r:embed="rId6"/>
          <a:stretch>
            <a:fillRect/>
          </a:stretch>
        </p:blipFill>
        <p:spPr>
          <a:xfrm>
            <a:off x="2499563" y="3155949"/>
            <a:ext cx="7222659" cy="468211"/>
          </a:xfrm>
          <a:prstGeom prst="rect">
            <a:avLst/>
          </a:prstGeom>
        </p:spPr>
      </p:pic>
      <p:sp>
        <p:nvSpPr>
          <p:cNvPr id="13" name="矩形 12"/>
          <p:cNvSpPr/>
          <p:nvPr/>
        </p:nvSpPr>
        <p:spPr>
          <a:xfrm>
            <a:off x="2620585" y="3225239"/>
            <a:ext cx="6509965" cy="338554"/>
          </a:xfrm>
          <a:prstGeom prst="rect">
            <a:avLst/>
          </a:prstGeom>
        </p:spPr>
        <p:txBody>
          <a:bodyPr wrap="square">
            <a:spAutoFit/>
          </a:bodyPr>
          <a:lstStyle/>
          <a:p>
            <a:r>
              <a:rPr lang="en-US" altLang="zh-CN" sz="1600" dirty="0"/>
              <a:t>public Cookie(java.lang.String name,java.lang.String value);</a:t>
            </a:r>
            <a:endParaRPr lang="zh-CN" altLang="zh-CN" sz="1600" dirty="0"/>
          </a:p>
        </p:txBody>
      </p:sp>
      <p:sp>
        <p:nvSpPr>
          <p:cNvPr id="14" name="文本框 18"/>
          <p:cNvSpPr txBox="1"/>
          <p:nvPr>
            <p:custDataLst>
              <p:tags r:id="rId3"/>
            </p:custDataLst>
          </p:nvPr>
        </p:nvSpPr>
        <p:spPr>
          <a:xfrm>
            <a:off x="1143841" y="4466951"/>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的构造方法中，参数</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用于指定</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的名称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用于指定</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的值</a:t>
            </a:r>
            <a:r>
              <a:rPr lang="zh-CN" altLang="zh-CN" dirty="0">
                <a:solidFill>
                  <a:srgbClr val="595959"/>
                </a:solidFill>
                <a:latin typeface="微软雅黑" panose="020B0503020204020204" pitchFamily="34" charset="-122"/>
              </a:rPr>
              <a:t>。需要注意的是，</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一旦创建，它的名称就不能再更改，</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的值可以为任何值，创建后允许被修改。</a:t>
            </a:r>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23961"/>
            <a:ext cx="3249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2537" y="1163946"/>
            <a:ext cx="257634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zh-CN" sz="2000" dirty="0">
                <a:solidFill>
                  <a:srgbClr val="1369B2"/>
                </a:solidFill>
                <a:latin typeface="微软雅黑" panose="020B0503020204020204" pitchFamily="34" charset="-122"/>
                <a:ea typeface="微软雅黑" panose="020B0503020204020204" pitchFamily="34" charset="-122"/>
              </a:rPr>
              <a:t>类的常用方法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nvGraphicFramePr>
        <p:xfrm>
          <a:off x="1532964" y="1909485"/>
          <a:ext cx="9386047" cy="4645719"/>
        </p:xfrm>
        <a:graphic>
          <a:graphicData uri="http://schemas.openxmlformats.org/drawingml/2006/table">
            <a:tbl>
              <a:tblPr>
                <a:tableStyleId>{5C22544A-7EE6-4342-B048-85BDC9FD1C3A}</a:tableStyleId>
              </a:tblPr>
              <a:tblGrid>
                <a:gridCol w="4249271">
                  <a:extLst>
                    <a:ext uri="{9D8B030D-6E8A-4147-A177-3AD203B41FA5}">
                      <a16:colId xmlns:a16="http://schemas.microsoft.com/office/drawing/2014/main" val="20000"/>
                    </a:ext>
                  </a:extLst>
                </a:gridCol>
                <a:gridCol w="5136776">
                  <a:extLst>
                    <a:ext uri="{9D8B030D-6E8A-4147-A177-3AD203B41FA5}">
                      <a16:colId xmlns:a16="http://schemas.microsoft.com/office/drawing/2014/main" val="20001"/>
                    </a:ext>
                  </a:extLst>
                </a:gridCol>
              </a:tblGrid>
              <a:tr h="296934">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的名称</a:t>
                      </a:r>
                    </a:p>
                  </a:txBody>
                  <a:tcPr marL="68580" marR="68580" marT="0" marB="0"/>
                </a:tc>
                <a:extLst>
                  <a:ext uri="{0D108BD9-81ED-4DB2-BD59-A6C34878D82A}">
                    <a16:rowId xmlns:a16="http://schemas.microsoft.com/office/drawing/2014/main" val="10001"/>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setValue(String newValue)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用于为</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设置一个新的值</a:t>
                      </a:r>
                    </a:p>
                  </a:txBody>
                  <a:tcPr marL="68580" marR="68580" marT="0" marB="0"/>
                </a:tc>
                <a:extLst>
                  <a:ext uri="{0D108BD9-81ED-4DB2-BD59-A6C34878D82A}">
                    <a16:rowId xmlns:a16="http://schemas.microsoft.com/office/drawing/2014/main" val="10002"/>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getValue()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a:t>
                      </a:r>
                    </a:p>
                  </a:txBody>
                  <a:tcPr marL="68580" marR="68580" marT="0" marB="0"/>
                </a:tc>
                <a:extLst>
                  <a:ext uri="{0D108BD9-81ED-4DB2-BD59-A6C34878D82A}">
                    <a16:rowId xmlns:a16="http://schemas.microsoft.com/office/drawing/2014/main" val="10003"/>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setMaxAge(int expiry)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在浏览器客户机上保持有效的秒数</a:t>
                      </a:r>
                    </a:p>
                  </a:txBody>
                  <a:tcPr marL="68580" marR="68580" marT="0" marB="0"/>
                </a:tc>
                <a:extLst>
                  <a:ext uri="{0D108BD9-81ED-4DB2-BD59-A6C34878D82A}">
                    <a16:rowId xmlns:a16="http://schemas.microsoft.com/office/drawing/2014/main" val="10004"/>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getMaxAge()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在浏览器客户机上保持有效的秒数</a:t>
                      </a:r>
                    </a:p>
                  </a:txBody>
                  <a:tcPr marL="68580" marR="68580" marT="0" marB="0"/>
                </a:tc>
                <a:extLst>
                  <a:ext uri="{0D108BD9-81ED-4DB2-BD59-A6C34878D82A}">
                    <a16:rowId xmlns:a16="http://schemas.microsoft.com/office/drawing/2014/main" val="10005"/>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setPath(String uri)</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项的有效目录路径</a:t>
                      </a:r>
                    </a:p>
                  </a:txBody>
                  <a:tcPr marL="68580" marR="68580" marT="0" marB="0"/>
                </a:tc>
                <a:extLst>
                  <a:ext uri="{0D108BD9-81ED-4DB2-BD59-A6C34878D82A}">
                    <a16:rowId xmlns:a16="http://schemas.microsoft.com/office/drawing/2014/main" val="10006"/>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getPath()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项的有效目录路径</a:t>
                      </a:r>
                    </a:p>
                  </a:txBody>
                  <a:tcPr marL="68580" marR="68580" marT="0" marB="0"/>
                </a:tc>
                <a:extLst>
                  <a:ext uri="{0D108BD9-81ED-4DB2-BD59-A6C34878D82A}">
                    <a16:rowId xmlns:a16="http://schemas.microsoft.com/office/drawing/2014/main" val="10007"/>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setDomain(String pattern)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项的有效域</a:t>
                      </a:r>
                    </a:p>
                  </a:txBody>
                  <a:tcPr marL="68580" marR="68580" marT="0" marB="0"/>
                </a:tc>
                <a:extLst>
                  <a:ext uri="{0D108BD9-81ED-4DB2-BD59-A6C34878D82A}">
                    <a16:rowId xmlns:a16="http://schemas.microsoft.com/office/drawing/2014/main" val="10008"/>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getDomain()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项的有效域</a:t>
                      </a:r>
                    </a:p>
                  </a:txBody>
                  <a:tcPr marL="68580" marR="68580" marT="0" marB="0"/>
                </a:tc>
                <a:extLst>
                  <a:ext uri="{0D108BD9-81ED-4DB2-BD59-A6C34878D82A}">
                    <a16:rowId xmlns:a16="http://schemas.microsoft.com/office/drawing/2014/main" val="10009"/>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setVersion(int v)</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项采用的协议版本</a:t>
                      </a:r>
                    </a:p>
                  </a:txBody>
                  <a:tcPr marL="68580" marR="68580" marT="0" marB="0"/>
                </a:tc>
                <a:extLst>
                  <a:ext uri="{0D108BD9-81ED-4DB2-BD59-A6C34878D82A}">
                    <a16:rowId xmlns:a16="http://schemas.microsoft.com/office/drawing/2014/main" val="10010"/>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getVersion()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项采用的协议版本</a:t>
                      </a:r>
                    </a:p>
                  </a:txBody>
                  <a:tcPr marL="68580" marR="68580" marT="0" marB="0"/>
                </a:tc>
                <a:extLst>
                  <a:ext uri="{0D108BD9-81ED-4DB2-BD59-A6C34878D82A}">
                    <a16:rowId xmlns:a16="http://schemas.microsoft.com/office/drawing/2014/main" val="10011"/>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setComment(String purpose)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项的注解部分</a:t>
                      </a:r>
                    </a:p>
                  </a:txBody>
                  <a:tcPr marL="68580" marR="68580" marT="0" marB="0"/>
                </a:tc>
                <a:extLst>
                  <a:ext uri="{0D108BD9-81ED-4DB2-BD59-A6C34878D82A}">
                    <a16:rowId xmlns:a16="http://schemas.microsoft.com/office/drawing/2014/main" val="10012"/>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getComment()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项的注解部分</a:t>
                      </a:r>
                    </a:p>
                  </a:txBody>
                  <a:tcPr marL="68580" marR="68580" marT="0" marB="0"/>
                </a:tc>
                <a:extLst>
                  <a:ext uri="{0D108BD9-81ED-4DB2-BD59-A6C34878D82A}">
                    <a16:rowId xmlns:a16="http://schemas.microsoft.com/office/drawing/2014/main" val="10013"/>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setSecure(boolean flag)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项是否只能使用安全的协议传送</a:t>
                      </a:r>
                    </a:p>
                  </a:txBody>
                  <a:tcPr marL="68580" marR="68580" marT="0" marB="0"/>
                </a:tc>
                <a:extLst>
                  <a:ext uri="{0D108BD9-81ED-4DB2-BD59-A6C34878D82A}">
                    <a16:rowId xmlns:a16="http://schemas.microsoft.com/office/drawing/2014/main" val="10014"/>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 getSecure()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项是否只能使用安全的协议传送</a:t>
                      </a:r>
                    </a:p>
                  </a:txBody>
                  <a:tcPr marL="68580" marR="68580" marT="0" marB="0"/>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44984"/>
            <a:ext cx="63419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5759" y="1284969"/>
            <a:ext cx="57486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setMaxAge(int expiry)</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getMaxAge()</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737413"/>
            <a:ext cx="9407280" cy="26817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setMaxAge(int expiry)</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getMaxAge()</a:t>
            </a:r>
            <a:r>
              <a:rPr lang="zh-CN" altLang="zh-CN" dirty="0">
                <a:solidFill>
                  <a:srgbClr val="595959"/>
                </a:solidFill>
                <a:latin typeface="微软雅黑" panose="020B0503020204020204" pitchFamily="34" charset="-122"/>
              </a:rPr>
              <a:t>方法分别用于</a:t>
            </a:r>
            <a:r>
              <a:rPr lang="zh-CN" altLang="zh-CN" dirty="0">
                <a:solidFill>
                  <a:srgbClr val="1369B2"/>
                </a:solidFill>
                <a:latin typeface="微软雅黑" panose="020B0503020204020204" pitchFamily="34" charset="-122"/>
              </a:rPr>
              <a:t>设置和返回</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在浏览器上保持有效的秒数</a:t>
            </a:r>
            <a:r>
              <a:rPr lang="zh-CN" altLang="zh-CN" dirty="0">
                <a:solidFill>
                  <a:srgbClr val="595959"/>
                </a:solidFill>
                <a:latin typeface="微软雅黑" panose="020B0503020204020204" pitchFamily="34" charset="-122"/>
              </a:rPr>
              <a:t>。如果设置的值为一个正整数，浏览器会将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信息保存在本地硬盘中。从当前时间开始，在没有超过指定的秒数之前，这个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都保持有效，并且同一台计算机上运行的该浏览器都可以使用这个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信息。如果设置值为负整数，浏览器会将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信息保存在浏览器的缓存中，当浏览器关闭时，</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信息会被删除。如果设置值为</a:t>
            </a:r>
            <a:r>
              <a:rPr lang="en-US" altLang="zh-CN" dirty="0">
                <a:solidFill>
                  <a:srgbClr val="595959"/>
                </a:solidFill>
                <a:latin typeface="微软雅黑" panose="020B0503020204020204" pitchFamily="34" charset="-122"/>
              </a:rPr>
              <a:t>0</a:t>
            </a:r>
            <a:r>
              <a:rPr lang="zh-CN" altLang="zh-CN" dirty="0">
                <a:solidFill>
                  <a:srgbClr val="595959"/>
                </a:solidFill>
                <a:latin typeface="微软雅黑" panose="020B0503020204020204" pitchFamily="34" charset="-122"/>
              </a:rPr>
              <a:t>，则浏览器会立即删除这个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a:t>
            </a:r>
          </a:p>
        </p:txBody>
      </p:sp>
      <p:sp>
        <p:nvSpPr>
          <p:cNvPr id="15" name="圆角矩形 14"/>
          <p:cNvSpPr/>
          <p:nvPr/>
        </p:nvSpPr>
        <p:spPr>
          <a:xfrm>
            <a:off x="1225774" y="2433915"/>
            <a:ext cx="9865885" cy="311474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4073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5225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44984"/>
            <a:ext cx="54410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5759" y="1284969"/>
            <a:ext cx="478579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setPath(String uri)</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getPath()</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939352"/>
            <a:ext cx="9407280" cy="18074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setPath(String uri)</a:t>
            </a:r>
            <a:r>
              <a:rPr lang="zh-CN" altLang="zh-CN" dirty="0">
                <a:solidFill>
                  <a:srgbClr val="595959"/>
                </a:solidFill>
                <a:latin typeface="微软雅黑" panose="020B0503020204020204" pitchFamily="34" charset="-122"/>
              </a:rPr>
              <a:t>方法和</a:t>
            </a:r>
            <a:r>
              <a:rPr lang="en-US" altLang="zh-CN" dirty="0">
                <a:solidFill>
                  <a:srgbClr val="595959"/>
                </a:solidFill>
                <a:latin typeface="微软雅黑" panose="020B0503020204020204" pitchFamily="34" charset="-122"/>
              </a:rPr>
              <a:t>getPath()</a:t>
            </a:r>
            <a:r>
              <a:rPr lang="zh-CN" altLang="zh-CN" dirty="0">
                <a:solidFill>
                  <a:srgbClr val="595959"/>
                </a:solidFill>
                <a:latin typeface="微软雅黑" panose="020B0503020204020204" pitchFamily="34" charset="-122"/>
              </a:rPr>
              <a:t>方法是针对</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a:t>
            </a:r>
            <a:r>
              <a:rPr lang="en-US" altLang="zh-CN" dirty="0">
                <a:solidFill>
                  <a:srgbClr val="1369B2"/>
                </a:solidFill>
                <a:latin typeface="微软雅黑" panose="020B0503020204020204" pitchFamily="34" charset="-122"/>
              </a:rPr>
              <a:t>Path</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的。如果创建的某个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对象没有设置</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属性，那么该</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只对当前访问路径所属的目录及其子目录有效。如果想让某个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项对站点的所有目录下的访问路径都有效，应调用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setPath()</a:t>
            </a:r>
            <a:r>
              <a:rPr lang="zh-CN" altLang="zh-CN" dirty="0">
                <a:solidFill>
                  <a:srgbClr val="595959"/>
                </a:solidFill>
                <a:latin typeface="微软雅黑" panose="020B0503020204020204" pitchFamily="34" charset="-122"/>
              </a:rPr>
              <a:t>方法将其</a:t>
            </a:r>
            <a:r>
              <a:rPr lang="en-US" altLang="zh-CN" dirty="0">
                <a:solidFill>
                  <a:srgbClr val="1369B2"/>
                </a:solidFill>
                <a:latin typeface="微软雅黑" panose="020B0503020204020204" pitchFamily="34" charset="-122"/>
              </a:rPr>
              <a:t>Path</a:t>
            </a:r>
            <a:r>
              <a:rPr lang="zh-CN" altLang="zh-CN" dirty="0">
                <a:solidFill>
                  <a:srgbClr val="1369B2"/>
                </a:solidFill>
                <a:latin typeface="微软雅黑" panose="020B0503020204020204" pitchFamily="34" charset="-122"/>
              </a:rPr>
              <a:t>属性设置为“</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15" name="圆角矩形 14"/>
          <p:cNvSpPr/>
          <p:nvPr/>
        </p:nvSpPr>
        <p:spPr>
          <a:xfrm>
            <a:off x="1225774" y="2622173"/>
            <a:ext cx="9865885" cy="239357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4701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44984"/>
            <a:ext cx="67454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35418" y="1284969"/>
            <a:ext cx="620156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setDomain(String pattern)</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getDomain()</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912458"/>
            <a:ext cx="9407280" cy="20848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setDomain(String pattern)</a:t>
            </a:r>
            <a:r>
              <a:rPr lang="zh-CN" altLang="zh-CN" dirty="0">
                <a:solidFill>
                  <a:srgbClr val="595959"/>
                </a:solidFill>
                <a:latin typeface="微软雅黑" panose="020B0503020204020204" pitchFamily="34" charset="-122"/>
              </a:rPr>
              <a:t>方法和</a:t>
            </a:r>
            <a:r>
              <a:rPr lang="en-US" altLang="zh-CN" dirty="0">
                <a:solidFill>
                  <a:srgbClr val="595959"/>
                </a:solidFill>
                <a:latin typeface="微软雅黑" panose="020B0503020204020204" pitchFamily="34" charset="-122"/>
              </a:rPr>
              <a:t>getDomain()</a:t>
            </a:r>
            <a:r>
              <a:rPr lang="zh-CN" altLang="zh-CN" dirty="0">
                <a:solidFill>
                  <a:srgbClr val="595959"/>
                </a:solidFill>
                <a:latin typeface="微软雅黑" panose="020B0503020204020204" pitchFamily="34" charset="-122"/>
              </a:rPr>
              <a:t>方法是针对</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属性的。</a:t>
            </a:r>
            <a:r>
              <a:rPr lang="en-US" altLang="zh-CN" dirty="0">
                <a:solidFill>
                  <a:srgbClr val="1369B2"/>
                </a:solidFill>
                <a:latin typeface="微软雅黑" panose="020B0503020204020204" pitchFamily="34" charset="-122"/>
              </a:rPr>
              <a:t>domain</a:t>
            </a:r>
            <a:r>
              <a:rPr lang="zh-CN" altLang="zh-CN" dirty="0">
                <a:solidFill>
                  <a:srgbClr val="1369B2"/>
                </a:solidFill>
                <a:latin typeface="微软雅黑" panose="020B0503020204020204" pitchFamily="34" charset="-122"/>
              </a:rPr>
              <a:t>属性用于指定浏览器访问的域</a:t>
            </a:r>
            <a:r>
              <a:rPr lang="zh-CN" altLang="zh-CN" dirty="0">
                <a:solidFill>
                  <a:srgbClr val="595959"/>
                </a:solidFill>
                <a:latin typeface="微软雅黑" panose="020B0503020204020204" pitchFamily="34" charset="-122"/>
              </a:rPr>
              <a:t>。例如，传智播客的域为“</a:t>
            </a:r>
            <a:r>
              <a:rPr lang="en-US" altLang="zh-CN" dirty="0">
                <a:solidFill>
                  <a:srgbClr val="595959"/>
                </a:solidFill>
                <a:latin typeface="微软雅黑" panose="020B0503020204020204" pitchFamily="34" charset="-122"/>
              </a:rPr>
              <a:t>itcast.cn</a:t>
            </a:r>
            <a:r>
              <a:rPr lang="zh-CN" altLang="zh-CN" dirty="0">
                <a:solidFill>
                  <a:srgbClr val="595959"/>
                </a:solidFill>
                <a:latin typeface="微软雅黑" panose="020B0503020204020204" pitchFamily="34" charset="-122"/>
              </a:rPr>
              <a:t>”。设置</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属性时，其值必须以“</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”开头，如</a:t>
            </a:r>
            <a:r>
              <a:rPr lang="en-US" altLang="zh-CN" dirty="0">
                <a:solidFill>
                  <a:srgbClr val="595959"/>
                </a:solidFill>
                <a:latin typeface="微软雅黑" panose="020B0503020204020204" pitchFamily="34" charset="-122"/>
              </a:rPr>
              <a:t>domain=.itcast.cn</a:t>
            </a:r>
            <a:r>
              <a:rPr lang="zh-CN" altLang="zh-CN" dirty="0">
                <a:solidFill>
                  <a:srgbClr val="595959"/>
                </a:solidFill>
                <a:latin typeface="微软雅黑" panose="020B0503020204020204" pitchFamily="34" charset="-122"/>
              </a:rPr>
              <a:t>。默认情况下，</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属性的值为当前主机名，浏览器在访问当前主机下的资源时，都会将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信息发送给服务器（当前主机）。需要注意的是，</a:t>
            </a:r>
            <a:r>
              <a:rPr lang="en-US" altLang="zh-CN" dirty="0">
                <a:solidFill>
                  <a:srgbClr val="1369B2"/>
                </a:solidFill>
                <a:latin typeface="微软雅黑" panose="020B0503020204020204" pitchFamily="34" charset="-122"/>
              </a:rPr>
              <a:t>domain</a:t>
            </a:r>
            <a:r>
              <a:rPr lang="zh-CN" altLang="zh-CN" dirty="0">
                <a:solidFill>
                  <a:srgbClr val="1369B2"/>
                </a:solidFill>
                <a:latin typeface="微软雅黑" panose="020B0503020204020204" pitchFamily="34" charset="-122"/>
              </a:rPr>
              <a:t>属性的值不区分大小写</a:t>
            </a:r>
            <a:r>
              <a:rPr lang="zh-CN" altLang="zh-CN" dirty="0">
                <a:solidFill>
                  <a:srgbClr val="595959"/>
                </a:solidFill>
                <a:latin typeface="微软雅黑" panose="020B0503020204020204" pitchFamily="34" charset="-122"/>
              </a:rPr>
              <a:t>。</a:t>
            </a:r>
          </a:p>
        </p:txBody>
      </p:sp>
      <p:sp>
        <p:nvSpPr>
          <p:cNvPr id="15" name="圆角矩形 14"/>
          <p:cNvSpPr/>
          <p:nvPr/>
        </p:nvSpPr>
        <p:spPr>
          <a:xfrm>
            <a:off x="1225774" y="2622173"/>
            <a:ext cx="9865885" cy="271630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5024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41946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089211" y="1245022"/>
            <a:ext cx="10246657" cy="143094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当用户访问某些</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应用时，经常会显示出该用户上一次的访问时间。例如，</a:t>
            </a:r>
            <a:r>
              <a:rPr lang="en-US" altLang="zh-CN" dirty="0">
                <a:solidFill>
                  <a:srgbClr val="595959"/>
                </a:solidFill>
                <a:latin typeface="微软雅黑" panose="020B0503020204020204" pitchFamily="34" charset="-122"/>
              </a:rPr>
              <a:t>QQ</a:t>
            </a:r>
            <a:r>
              <a:rPr lang="zh-CN" altLang="zh-CN" dirty="0">
                <a:solidFill>
                  <a:srgbClr val="595959"/>
                </a:solidFill>
                <a:latin typeface="微软雅黑" panose="020B0503020204020204" pitchFamily="34" charset="-122"/>
              </a:rPr>
              <a:t>登录成功后，会显示用户上次的登录时间。本案例要求使用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技术实现显示用户上次的访问时间。显示用户上次访问时间效果如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a:p>
            <a:pPr>
              <a:lnSpc>
                <a:spcPct val="150000"/>
              </a:lnSpc>
            </a:pPr>
            <a:endParaRPr lang="zh-CN" altLang="zh-CN" dirty="0">
              <a:solidFill>
                <a:srgbClr val="595959"/>
              </a:solidFill>
              <a:latin typeface="微软雅黑" panose="020B0503020204020204" pitchFamily="34" charset="-122"/>
            </a:endParaRPr>
          </a:p>
        </p:txBody>
      </p:sp>
      <p:pic>
        <p:nvPicPr>
          <p:cNvPr id="3074" name="图片 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142" y="3227294"/>
            <a:ext cx="6557712" cy="232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272809"/>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了解什么是</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Cookie</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142892"/>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Cookie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010858"/>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了解什么是</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Session</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3" name="组合 12"/>
          <p:cNvGrpSpPr/>
          <p:nvPr/>
        </p:nvGrpSpPr>
        <p:grpSpPr>
          <a:xfrm>
            <a:off x="2567144" y="4854812"/>
            <a:ext cx="7249397" cy="687920"/>
            <a:chOff x="978872" y="3338786"/>
            <a:chExt cx="5437064" cy="515939"/>
          </a:xfrm>
        </p:grpSpPr>
        <p:sp>
          <p:nvSpPr>
            <p:cNvPr id="14"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Session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6"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在IDEA中新建Web项目chapter05并添加Servlet-api.jar包，在chapter05项目的src包中编写一个名称为LastAccessServlet的Servlet类，该类主要用于获取Cookie信息中的时间并发送给客户端。</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4086860"/>
          </a:xfrm>
          <a:prstGeom prst="rect">
            <a:avLst/>
          </a:prstGeom>
        </p:spPr>
      </p:pic>
      <p:sp>
        <p:nvSpPr>
          <p:cNvPr id="29" name="矩形 28"/>
          <p:cNvSpPr/>
          <p:nvPr/>
        </p:nvSpPr>
        <p:spPr>
          <a:xfrm>
            <a:off x="1694815" y="2526665"/>
            <a:ext cx="8719820" cy="4030980"/>
          </a:xfrm>
          <a:prstGeom prst="rect">
            <a:avLst/>
          </a:prstGeom>
        </p:spPr>
        <p:txBody>
          <a:bodyPr wrap="square">
            <a:spAutoFit/>
          </a:bodyPr>
          <a:lstStyle/>
          <a:p>
            <a:r>
              <a:rPr lang="zh-CN" altLang="zh-CN" sz="1600" dirty="0"/>
              <a:t>public class LastAccessServlet extends HttpServlet {</a:t>
            </a:r>
          </a:p>
          <a:p>
            <a:r>
              <a:rPr lang="zh-CN" altLang="zh-CN" sz="1600" dirty="0"/>
              <a:t>    private static final long serialVersionUID = 1L;</a:t>
            </a:r>
          </a:p>
          <a:p>
            <a:r>
              <a:rPr lang="zh-CN" altLang="zh-CN" sz="1600" dirty="0"/>
              <a:t>    public void doGet(HttpServletRequest request,</a:t>
            </a:r>
          </a:p>
          <a:p>
            <a:r>
              <a:rPr lang="zh-CN" altLang="zh-CN" sz="1600" dirty="0"/>
              <a:t>            HttpServletResponse response)</a:t>
            </a:r>
          </a:p>
          <a:p>
            <a:r>
              <a:rPr lang="zh-CN" altLang="zh-CN" sz="1600" dirty="0"/>
              <a:t>            throws ServletException,IOException {</a:t>
            </a:r>
          </a:p>
          <a:p>
            <a:r>
              <a:rPr lang="zh-CN" altLang="zh-CN" sz="1600" dirty="0"/>
              <a:t>        //指定服务器输出内容的编码方式UTF-8，防止发生乱码</a:t>
            </a:r>
          </a:p>
          <a:p>
            <a:r>
              <a:rPr lang="zh-CN" altLang="zh-CN" sz="1600" dirty="0"/>
              <a:t>        response.setContentType("text/html;charset=utf-8");</a:t>
            </a:r>
          </a:p>
          <a:p>
            <a:r>
              <a:rPr lang="zh-CN" altLang="zh-CN" sz="1600" dirty="0"/>
              <a:t>        //获取所有cookie</a:t>
            </a:r>
          </a:p>
          <a:p>
            <a:r>
              <a:rPr lang="zh-CN" altLang="zh-CN" sz="1600" dirty="0"/>
              <a:t>        Cookie[] cookies=request.getCookies();</a:t>
            </a:r>
          </a:p>
          <a:p>
            <a:r>
              <a:rPr lang="zh-CN" altLang="zh-CN" sz="1600" dirty="0"/>
              <a:t>        //定义flag的boolean变量，用于判断cookies是否为空</a:t>
            </a:r>
          </a:p>
          <a:p>
            <a:r>
              <a:rPr lang="zh-CN" altLang="zh-CN" sz="1600" dirty="0"/>
              <a:t>        boolean flag=false;	</a:t>
            </a:r>
          </a:p>
          <a:p>
            <a:r>
              <a:rPr lang="zh-CN" altLang="zh-CN" sz="1600" dirty="0"/>
              <a:t>        //遍历cookie数组</a:t>
            </a:r>
          </a:p>
          <a:p>
            <a:r>
              <a:rPr lang="zh-CN" altLang="zh-CN" sz="1600" dirty="0"/>
              <a:t>        if(cookies.length &gt;0&amp;&amp;cookies!=null){</a:t>
            </a:r>
          </a:p>
          <a:p>
            <a:r>
              <a:rPr lang="zh-CN" altLang="zh-CN" sz="1600" dirty="0"/>
              <a:t>            for(Cookie cookie:cookies) {</a:t>
            </a:r>
          </a:p>
          <a:p>
            <a:r>
              <a:rPr lang="zh-CN" altLang="zh-CN" sz="1600" dirty="0"/>
              <a:t>                //获取cookie的名称</a:t>
            </a:r>
          </a:p>
          <a:p>
            <a:r>
              <a:rPr lang="zh-CN" altLang="zh-CN" sz="1600" dirty="0"/>
              <a:t>                String name=cookie.getName();</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5499100"/>
          </a:xfrm>
          <a:prstGeom prst="rect">
            <a:avLst/>
          </a:prstGeom>
        </p:spPr>
      </p:pic>
      <p:sp>
        <p:nvSpPr>
          <p:cNvPr id="29" name="矩形 28"/>
          <p:cNvSpPr/>
          <p:nvPr/>
        </p:nvSpPr>
        <p:spPr>
          <a:xfrm>
            <a:off x="1736090" y="1057910"/>
            <a:ext cx="8719820" cy="5507990"/>
          </a:xfrm>
          <a:prstGeom prst="rect">
            <a:avLst/>
          </a:prstGeom>
        </p:spPr>
        <p:txBody>
          <a:bodyPr wrap="square">
            <a:spAutoFit/>
          </a:bodyPr>
          <a:lstStyle/>
          <a:p>
            <a:r>
              <a:rPr lang="zh-CN" altLang="zh-CN" sz="1600" dirty="0"/>
              <a:t>//判断名称是否是lastTime</a:t>
            </a:r>
          </a:p>
          <a:p>
            <a:r>
              <a:rPr lang="zh-CN" altLang="zh-CN" sz="1600" dirty="0"/>
              <a:t>                if("lastTime".equals(name)){</a:t>
            </a:r>
          </a:p>
          <a:p>
            <a:r>
              <a:rPr lang="zh-CN" altLang="zh-CN" sz="1600" dirty="0"/>
              <a:t>                    //有该cookie不是第一次访问</a:t>
            </a:r>
          </a:p>
          <a:p>
            <a:r>
              <a:rPr lang="zh-CN" altLang="zh-CN" sz="1600" dirty="0"/>
              <a:t>                    flag=true;			</a:t>
            </a:r>
          </a:p>
          <a:p>
            <a:r>
              <a:rPr lang="zh-CN" altLang="zh-CN" sz="1600" dirty="0"/>
              <a:t>                    //响应数据</a:t>
            </a:r>
          </a:p>
          <a:p>
            <a:r>
              <a:rPr lang="zh-CN" altLang="zh-CN" sz="1600" dirty="0"/>
              <a:t>                    //获取cookie的value时间</a:t>
            </a:r>
          </a:p>
          <a:p>
            <a:r>
              <a:rPr lang="zh-CN" altLang="zh-CN" sz="1600" dirty="0"/>
              <a:t>                    String value=cookie.getValue();</a:t>
            </a:r>
          </a:p>
          <a:p>
            <a:r>
              <a:rPr lang="zh-CN" altLang="zh-CN" sz="1600" dirty="0"/>
              <a:t>                    System.out.println("解码前："+value);</a:t>
            </a:r>
          </a:p>
          <a:p>
            <a:r>
              <a:rPr lang="zh-CN" altLang="zh-CN" sz="1600" dirty="0"/>
              <a:t>                    //URL解码</a:t>
            </a:r>
          </a:p>
          <a:p>
            <a:r>
              <a:rPr lang="zh-CN" altLang="zh-CN" sz="1600" dirty="0"/>
              <a:t>                    value= URLDecoder.decode(value, "utf-8");</a:t>
            </a:r>
          </a:p>
          <a:p>
            <a:r>
              <a:rPr lang="zh-CN" altLang="zh-CN" sz="1600" dirty="0"/>
              <a:t>                    System.out.println("解码后："+value);</a:t>
            </a:r>
          </a:p>
          <a:p>
            <a:r>
              <a:rPr lang="zh-CN" altLang="zh-CN" sz="1600" dirty="0"/>
              <a:t>                    response.getWriter().write("欢迎回来，您上次访问时间</a:t>
            </a:r>
          </a:p>
          <a:p>
            <a:r>
              <a:rPr lang="zh-CN" altLang="zh-CN" sz="1600" dirty="0"/>
              <a:t>                                                      为:"+value);</a:t>
            </a:r>
          </a:p>
          <a:p>
            <a:r>
              <a:rPr lang="zh-CN" altLang="zh-CN" sz="1600" dirty="0"/>
              <a:t>                    //设置cookie的value</a:t>
            </a:r>
          </a:p>
          <a:p>
            <a:r>
              <a:rPr lang="zh-CN" altLang="zh-CN" sz="1600" dirty="0"/>
              <a:t>                    //获取当前时间的字符串，重新设置cookie的值，重新发送cookie</a:t>
            </a:r>
          </a:p>
          <a:p>
            <a:r>
              <a:rPr lang="zh-CN" altLang="zh-CN" sz="1600" dirty="0"/>
              <a:t>                    Date date=new Date();</a:t>
            </a:r>
          </a:p>
          <a:p>
            <a:r>
              <a:rPr lang="zh-CN" altLang="zh-CN" sz="1600" dirty="0"/>
              <a:t>                    SimpleDateFormat timesdf=new SimpleDateFormat("yyyy年MM</a:t>
            </a:r>
          </a:p>
          <a:p>
            <a:r>
              <a:rPr lang="zh-CN" altLang="zh-CN" sz="1600" dirty="0"/>
              <a:t>                                       月dd日 HH:mm:ss");</a:t>
            </a:r>
          </a:p>
          <a:p>
            <a:r>
              <a:rPr lang="zh-CN" altLang="zh-CN" sz="1600" dirty="0"/>
              <a:t>                    String str_time=timesdf.format(date);</a:t>
            </a:r>
          </a:p>
          <a:p>
            <a:r>
              <a:rPr lang="zh-CN" altLang="zh-CN" sz="1600" dirty="0"/>
              <a:t>                    System.out.println("编码前："+str_time);</a:t>
            </a:r>
          </a:p>
          <a:p>
            <a:r>
              <a:rPr lang="zh-CN" altLang="zh-CN" sz="1600" dirty="0"/>
              <a:t>                    //URL编码</a:t>
            </a:r>
          </a:p>
          <a:p>
            <a:r>
              <a:rPr lang="zh-CN" altLang="zh-CN" sz="1600" dirty="0"/>
              <a:t>                    str_time=URLEncoder.encode(str_time, "utf-8");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5499100"/>
          </a:xfrm>
          <a:prstGeom prst="rect">
            <a:avLst/>
          </a:prstGeom>
        </p:spPr>
      </p:pic>
      <p:sp>
        <p:nvSpPr>
          <p:cNvPr id="29" name="矩形 28"/>
          <p:cNvSpPr/>
          <p:nvPr/>
        </p:nvSpPr>
        <p:spPr>
          <a:xfrm>
            <a:off x="1736090" y="1057910"/>
            <a:ext cx="8719820" cy="5507990"/>
          </a:xfrm>
          <a:prstGeom prst="rect">
            <a:avLst/>
          </a:prstGeom>
        </p:spPr>
        <p:txBody>
          <a:bodyPr wrap="square">
            <a:spAutoFit/>
          </a:bodyPr>
          <a:lstStyle/>
          <a:p>
            <a:r>
              <a:rPr lang="zh-CN" altLang="zh-CN" sz="1600" dirty="0"/>
              <a:t>	System.out.println("编码后："+str_time);</a:t>
            </a:r>
          </a:p>
          <a:p>
            <a:r>
              <a:rPr lang="zh-CN" altLang="zh-CN" sz="1600" dirty="0"/>
              <a:t>                    cookie.setValue(str_time);</a:t>
            </a:r>
          </a:p>
          <a:p>
            <a:r>
              <a:rPr lang="zh-CN" altLang="zh-CN" sz="1600" dirty="0"/>
              <a:t>                    //设置cookie存活时间</a:t>
            </a:r>
          </a:p>
          <a:p>
            <a:r>
              <a:rPr lang="zh-CN" altLang="zh-CN" sz="1600" dirty="0"/>
              <a:t>                    cookie.setMaxAge(60*60*24*30);	//一个月</a:t>
            </a:r>
          </a:p>
          <a:p>
            <a:r>
              <a:rPr lang="zh-CN" altLang="zh-CN" sz="1600" dirty="0"/>
              <a:t>                    //加入当前cookie请求时间</a:t>
            </a:r>
          </a:p>
          <a:p>
            <a:r>
              <a:rPr lang="zh-CN" altLang="zh-CN" sz="1600" dirty="0"/>
              <a:t>                    response.addCookie(cookie);</a:t>
            </a:r>
          </a:p>
          <a:p>
            <a:r>
              <a:rPr lang="zh-CN" altLang="zh-CN" sz="1600" dirty="0"/>
              <a:t>                    break;</a:t>
            </a:r>
          </a:p>
          <a:p>
            <a:r>
              <a:rPr lang="zh-CN" altLang="zh-CN" sz="1600" dirty="0"/>
              <a:t>                }</a:t>
            </a:r>
          </a:p>
          <a:p>
            <a:r>
              <a:rPr lang="zh-CN" altLang="zh-CN" sz="1600" dirty="0"/>
              <a:t>            }</a:t>
            </a:r>
          </a:p>
          <a:p>
            <a:r>
              <a:rPr lang="zh-CN" altLang="zh-CN" sz="1600" dirty="0"/>
              <a:t>            //如果cookies中没有时间，也就是没有访问过</a:t>
            </a:r>
          </a:p>
          <a:p>
            <a:r>
              <a:rPr lang="zh-CN" altLang="zh-CN" sz="1600" dirty="0"/>
              <a:t>            if(cookies==null || cookies.length==0 || flag==false){</a:t>
            </a:r>
          </a:p>
          <a:p>
            <a:r>
              <a:rPr lang="zh-CN" altLang="zh-CN" sz="1600" dirty="0"/>
              <a:t>                //设置cookie的value</a:t>
            </a:r>
          </a:p>
          <a:p>
            <a:r>
              <a:rPr lang="zh-CN" altLang="zh-CN" sz="1600" dirty="0"/>
              <a:t>                //获取当前时间的字符串，重新设置cookie的值，重新发送cookie</a:t>
            </a:r>
          </a:p>
          <a:p>
            <a:r>
              <a:rPr lang="zh-CN" altLang="zh-CN" sz="1600" dirty="0"/>
              <a:t>                Date date=new Date();</a:t>
            </a:r>
          </a:p>
          <a:p>
            <a:r>
              <a:rPr lang="zh-CN" altLang="zh-CN" sz="1600" dirty="0"/>
              <a:t>                SimpleDateFormat sdf=new SimpleDateFormat("yyyy年MM月dd日 </a:t>
            </a:r>
          </a:p>
          <a:p>
            <a:r>
              <a:rPr lang="zh-CN" altLang="zh-CN" sz="1600" dirty="0"/>
              <a:t>                                     HH:mm:ss");</a:t>
            </a:r>
          </a:p>
          <a:p>
            <a:r>
              <a:rPr lang="zh-CN" altLang="zh-CN" sz="1600" dirty="0"/>
              <a:t>                String str_date=sdf.format(date);</a:t>
            </a:r>
          </a:p>
          <a:p>
            <a:r>
              <a:rPr lang="zh-CN" altLang="zh-CN" sz="1600" dirty="0"/>
              <a:t>                System.out.println("编码前："+str_date);</a:t>
            </a:r>
          </a:p>
          <a:p>
            <a:r>
              <a:rPr lang="zh-CN" altLang="zh-CN" sz="1600" dirty="0"/>
              <a:t>                //URL编码</a:t>
            </a:r>
          </a:p>
          <a:p>
            <a:r>
              <a:rPr lang="zh-CN" altLang="zh-CN" sz="1600" dirty="0"/>
              <a:t>                str_date= URLEncoder.encode(str_date,"utf-8");</a:t>
            </a:r>
          </a:p>
          <a:p>
            <a:r>
              <a:rPr lang="zh-CN" altLang="zh-CN" sz="1600" dirty="0"/>
              <a:t>                System.out.println("编码后："+str_date);</a:t>
            </a:r>
          </a:p>
          <a:p>
            <a:r>
              <a:rPr lang="zh-CN" altLang="zh-CN" sz="1600" dirty="0"/>
              <a:t>                Cookie cookie=new Cookie("lastTime",str_date);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1937385"/>
          </a:xfrm>
          <a:prstGeom prst="rect">
            <a:avLst/>
          </a:prstGeom>
        </p:spPr>
      </p:pic>
      <p:sp>
        <p:nvSpPr>
          <p:cNvPr id="29" name="矩形 28"/>
          <p:cNvSpPr/>
          <p:nvPr/>
        </p:nvSpPr>
        <p:spPr>
          <a:xfrm>
            <a:off x="1736090" y="1057910"/>
            <a:ext cx="8719820" cy="1814830"/>
          </a:xfrm>
          <a:prstGeom prst="rect">
            <a:avLst/>
          </a:prstGeom>
        </p:spPr>
        <p:txBody>
          <a:bodyPr wrap="square">
            <a:spAutoFit/>
          </a:bodyPr>
          <a:lstStyle/>
          <a:p>
            <a:r>
              <a:rPr lang="zh-CN" altLang="zh-CN" sz="1600" dirty="0"/>
              <a:t>                //设置cookie存活时间</a:t>
            </a:r>
          </a:p>
          <a:p>
            <a:r>
              <a:rPr lang="zh-CN" altLang="zh-CN" sz="1600" dirty="0"/>
              <a:t>                cookie.setMaxAge(60*60*24*30);//一个月</a:t>
            </a:r>
          </a:p>
          <a:p>
            <a:r>
              <a:rPr lang="zh-CN" altLang="zh-CN" sz="1600" dirty="0"/>
              <a:t>                response.addCookie(cookie);</a:t>
            </a:r>
          </a:p>
          <a:p>
            <a:r>
              <a:rPr lang="zh-CN" altLang="zh-CN" sz="1600" dirty="0"/>
              <a:t>                response.getWriter().write("您好，欢迎您首次访问");</a:t>
            </a:r>
          </a:p>
          <a:p>
            <a:r>
              <a:rPr lang="zh-CN" altLang="zh-CN" sz="1600" dirty="0"/>
              <a:t>            }</a:t>
            </a:r>
          </a:p>
          <a:p>
            <a:r>
              <a:rPr lang="zh-CN" altLang="zh-CN" sz="1600" dirty="0"/>
              <a:t>        }</a:t>
            </a:r>
          </a:p>
          <a:p>
            <a:r>
              <a:rPr lang="zh-CN" altLang="zh-CN" sz="1600"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启动IDEA中的Tomcat服务器，在浏览器的地址栏中输入“http://localhost:8080/</a:t>
            </a:r>
          </a:p>
          <a:p>
            <a:pPr>
              <a:lnSpc>
                <a:spcPct val="150000"/>
              </a:lnSpc>
            </a:pPr>
            <a:r>
              <a:rPr altLang="zh-CN" dirty="0">
                <a:solidFill>
                  <a:srgbClr val="595959"/>
                </a:solidFill>
                <a:latin typeface="微软雅黑" panose="020B0503020204020204" pitchFamily="34" charset="-122"/>
              </a:rPr>
              <a:t>chapter05/LastAccessServlet”访问LastAccessServlet，由于是第一次访问LastAccessServlet，会在浏览器中看到“您好，欢迎您首次访问”的信息</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pic>
        <p:nvPicPr>
          <p:cNvPr id="2" name="图片 3"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89810" y="2861310"/>
            <a:ext cx="7611668" cy="27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659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刷新访问地址“http://localhost:8080/chapter05/LastAccessServlet，</a:t>
            </a:r>
            <a:r>
              <a:rPr lang="zh-CN" dirty="0">
                <a:solidFill>
                  <a:srgbClr val="595959"/>
                </a:solidFill>
                <a:latin typeface="微软雅黑" panose="020B0503020204020204" pitchFamily="34" charset="-122"/>
              </a:rPr>
              <a:t>浏览器</a:t>
            </a:r>
            <a:r>
              <a:rPr altLang="zh-CN" dirty="0">
                <a:solidFill>
                  <a:srgbClr val="595959"/>
                </a:solidFill>
                <a:latin typeface="微软雅黑" panose="020B0503020204020204" pitchFamily="34" charset="-122"/>
              </a:rPr>
              <a:t>显示了用户的上次访问时间，这是因为用户第一次访问LastAccessServlet时，LastAccessServlet向浏览器发送并保存用户访问时间的Cookie信息。第二次访问LastAccessServlet时，服务器读取该Cookie信息，并在浏览器显示</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pic>
        <p:nvPicPr>
          <p:cNvPr id="4" name="图片 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442845" y="3265805"/>
            <a:ext cx="7307202" cy="259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sym typeface="+mn-ea"/>
              </a:rPr>
              <a:t>关闭</a:t>
            </a:r>
            <a:r>
              <a:rPr altLang="zh-CN" dirty="0">
                <a:solidFill>
                  <a:srgbClr val="595959"/>
                </a:solidFill>
                <a:latin typeface="微软雅黑" panose="020B0503020204020204" pitchFamily="34" charset="-122"/>
              </a:rPr>
              <a:t>浏览器后，再次打开浏览器，访问LastAccessServlet</a:t>
            </a:r>
            <a:r>
              <a:rPr lang="zh-CN" dirty="0">
                <a:solidFill>
                  <a:srgbClr val="595959"/>
                </a:solidFill>
                <a:latin typeface="微软雅黑" panose="020B0503020204020204" pitchFamily="34" charset="-122"/>
              </a:rPr>
              <a:t>，浏览器依旧显示了时间，是因为我们在</a:t>
            </a:r>
            <a:r>
              <a:rPr altLang="zh-CN" dirty="0">
                <a:solidFill>
                  <a:srgbClr val="595959"/>
                </a:solidFill>
                <a:latin typeface="微软雅黑" panose="020B0503020204020204" pitchFamily="34" charset="-122"/>
                <a:sym typeface="+mn-ea"/>
              </a:rPr>
              <a:t>LastAccessServlet</a:t>
            </a:r>
            <a:r>
              <a:rPr lang="zh-CN" dirty="0">
                <a:solidFill>
                  <a:srgbClr val="595959"/>
                </a:solidFill>
                <a:latin typeface="微软雅黑" panose="020B0503020204020204" pitchFamily="34" charset="-122"/>
                <a:sym typeface="+mn-ea"/>
              </a:rPr>
              <a:t>类</a:t>
            </a:r>
            <a:r>
              <a:rPr lang="zh-CN" dirty="0">
                <a:solidFill>
                  <a:srgbClr val="595959"/>
                </a:solidFill>
                <a:latin typeface="微软雅黑" panose="020B0503020204020204" pitchFamily="34" charset="-122"/>
              </a:rPr>
              <a:t>的代码中设置了Cookie的有效时间为1个月。浏览器显示</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pic>
        <p:nvPicPr>
          <p:cNvPr id="4" name="图片 1"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696210" y="2843530"/>
            <a:ext cx="6799759" cy="241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Session</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73294" y="2822037"/>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3155564"/>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3070918"/>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了解什么是</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对象</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697072"/>
            <a:ext cx="9407280" cy="26817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当人们去医院就诊时，就诊病人需要办理医院的就诊卡，就诊卡上只有卡号，没有其他信息。但病人每次去该医院就诊时，只要出示就诊卡，医务人员便可根据卡号查询到病人的就诊信息。</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技术</a:t>
            </a:r>
            <a:r>
              <a:rPr lang="zh-CN" altLang="zh-CN" dirty="0">
                <a:solidFill>
                  <a:srgbClr val="595959"/>
                </a:solidFill>
                <a:latin typeface="微软雅黑" panose="020B0503020204020204" pitchFamily="34" charset="-122"/>
              </a:rPr>
              <a:t>类似医院办理就诊卡和医院为每个病人保留病历档案的过程。当浏览器访问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服务器时，</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容器就会创建一个</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Session</a:t>
            </a:r>
            <a:r>
              <a:rPr lang="zh-CN" altLang="zh-CN" dirty="0">
                <a:solidFill>
                  <a:srgbClr val="595959"/>
                </a:solidFill>
                <a:latin typeface="微软雅黑" panose="020B0503020204020204" pitchFamily="34" charset="-122"/>
              </a:rPr>
              <a:t>对象就相当于病历档案，</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就相当于就诊卡号。当客户端后续访问服务器时，只要将</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传递给服务器，服务器就能判断出该请求是哪个客户端发送的，从而选择与之对应的</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为其服务。</a:t>
            </a:r>
          </a:p>
        </p:txBody>
      </p:sp>
      <p:sp>
        <p:nvSpPr>
          <p:cNvPr id="16" name="圆角矩形 15"/>
          <p:cNvSpPr/>
          <p:nvPr/>
        </p:nvSpPr>
        <p:spPr>
          <a:xfrm>
            <a:off x="1346797" y="2393574"/>
            <a:ext cx="9865885" cy="311474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51855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54992" y="2549879"/>
            <a:ext cx="977179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当用户通过浏览器访问</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应用时，通常情况下，服务器需要对用户的状态</a:t>
            </a:r>
            <a:r>
              <a:rPr lang="zh-CN" altLang="zh-CN" sz="2000" dirty="0">
                <a:solidFill>
                  <a:srgbClr val="1369B2"/>
                </a:solidFill>
                <a:latin typeface="微软雅黑" panose="020B0503020204020204" pitchFamily="34" charset="-122"/>
                <a:ea typeface="微软雅黑" panose="020B0503020204020204" pitchFamily="34" charset="-122"/>
              </a:rPr>
              <a:t>进行跟踪</a:t>
            </a:r>
            <a:r>
              <a:rPr lang="zh-CN" altLang="zh-CN" sz="2000" dirty="0">
                <a:solidFill>
                  <a:srgbClr val="595959"/>
                </a:solidFill>
                <a:latin typeface="微软雅黑" panose="020B0503020204020204" pitchFamily="34" charset="-122"/>
                <a:ea typeface="微软雅黑" panose="020B0503020204020204" pitchFamily="34" charset="-122"/>
              </a:rPr>
              <a:t>。例如，用户在网站结算商品时，</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服务器必须根据请求用户的身份，找到该用户所购买的商品。在</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开发中，服务器跟踪用户信息的技术称为</a:t>
            </a:r>
            <a:r>
              <a:rPr lang="zh-CN" altLang="zh-CN" sz="2000" dirty="0">
                <a:solidFill>
                  <a:srgbClr val="1369B2"/>
                </a:solidFill>
                <a:latin typeface="微软雅黑" panose="020B0503020204020204" pitchFamily="34" charset="-122"/>
                <a:ea typeface="微软雅黑" panose="020B0503020204020204" pitchFamily="34" charset="-122"/>
              </a:rPr>
              <a:t>会话技术</a:t>
            </a:r>
            <a:r>
              <a:rPr lang="zh-CN" altLang="zh-CN" sz="2000" dirty="0">
                <a:solidFill>
                  <a:srgbClr val="595959"/>
                </a:solidFill>
                <a:latin typeface="微软雅黑" panose="020B0503020204020204" pitchFamily="34" charset="-122"/>
                <a:ea typeface="微软雅黑" panose="020B0503020204020204" pitchFamily="34" charset="-122"/>
              </a:rPr>
              <a:t>，本章将针对</a:t>
            </a:r>
            <a:r>
              <a:rPr lang="zh-CN" altLang="zh-CN" sz="2000" dirty="0">
                <a:solidFill>
                  <a:srgbClr val="1369B2"/>
                </a:solidFill>
                <a:latin typeface="微软雅黑" panose="020B0503020204020204" pitchFamily="34" charset="-122"/>
                <a:ea typeface="微软雅黑" panose="020B0503020204020204" pitchFamily="34" charset="-122"/>
              </a:rPr>
              <a:t>会话及会话技术</a:t>
            </a:r>
            <a:r>
              <a:rPr lang="zh-CN" altLang="zh-CN" sz="2000" dirty="0">
                <a:solidFill>
                  <a:srgbClr val="595959"/>
                </a:solidFill>
                <a:latin typeface="微软雅黑" panose="020B0503020204020204" pitchFamily="34" charset="-122"/>
                <a:ea typeface="微软雅黑" panose="020B0503020204020204" pitchFamily="34" charset="-122"/>
              </a:rPr>
              <a:t>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221860" y="1954495"/>
            <a:ext cx="10071007" cy="1000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为了使读者更好的理解</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，下面以网站购物为例，通过一张图描述</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保存用户信息的原理</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098" name="图片 12" descr="地图上有字&#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785" y="3042167"/>
            <a:ext cx="5806127" cy="305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091196"/>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网站购物图解析</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401238"/>
            <a:ext cx="9407280" cy="33394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用户甲和用户乙都调用</a:t>
            </a:r>
            <a:r>
              <a:rPr lang="en-US" altLang="zh-CN" dirty="0">
                <a:solidFill>
                  <a:srgbClr val="595959"/>
                </a:solidFill>
                <a:latin typeface="微软雅黑" panose="020B0503020204020204" pitchFamily="34" charset="-122"/>
              </a:rPr>
              <a:t>buyServlet</a:t>
            </a:r>
            <a:r>
              <a:rPr lang="zh-CN" altLang="zh-CN" dirty="0">
                <a:solidFill>
                  <a:srgbClr val="595959"/>
                </a:solidFill>
                <a:latin typeface="微软雅黑" panose="020B0503020204020204" pitchFamily="34" charset="-122"/>
              </a:rPr>
              <a:t>将商品添加到购物车，调用</a:t>
            </a:r>
            <a:r>
              <a:rPr lang="en-US" altLang="zh-CN" dirty="0">
                <a:solidFill>
                  <a:srgbClr val="595959"/>
                </a:solidFill>
                <a:latin typeface="微软雅黑" panose="020B0503020204020204" pitchFamily="34" charset="-122"/>
              </a:rPr>
              <a:t>payServlet</a:t>
            </a:r>
            <a:r>
              <a:rPr lang="zh-CN" altLang="zh-CN" dirty="0">
                <a:solidFill>
                  <a:srgbClr val="595959"/>
                </a:solidFill>
                <a:latin typeface="微软雅黑" panose="020B0503020204020204" pitchFamily="34" charset="-122"/>
              </a:rPr>
              <a:t>进行商品结算。由于甲和乙购买商品的过程类似，在此，以用户甲为例进行详细说明。当用户甲访问购物网站时，服务器为甲创建了一个</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（相当于购物车）。当甲将</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手机添加到购物车时，</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手机的信息便存放到了</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中。同时，服务器将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对象的</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属性以</a:t>
            </a:r>
            <a:r>
              <a:rPr lang="en-US" altLang="zh-CN" dirty="0">
                <a:solidFill>
                  <a:srgbClr val="1369B2"/>
                </a:solidFill>
                <a:latin typeface="微软雅黑" panose="020B0503020204020204" pitchFamily="34" charset="-122"/>
              </a:rPr>
              <a:t>Cookie (Set-Cookie: JSESSIONID=111)</a:t>
            </a:r>
            <a:r>
              <a:rPr lang="zh-CN" altLang="zh-CN" dirty="0">
                <a:solidFill>
                  <a:srgbClr val="1369B2"/>
                </a:solidFill>
                <a:latin typeface="微软雅黑" panose="020B0503020204020204" pitchFamily="34" charset="-122"/>
              </a:rPr>
              <a:t>的形式返回</a:t>
            </a:r>
            <a:r>
              <a:rPr lang="zh-CN" altLang="zh-CN" dirty="0">
                <a:solidFill>
                  <a:srgbClr val="595959"/>
                </a:solidFill>
                <a:latin typeface="微软雅黑" panose="020B0503020204020204" pitchFamily="34" charset="-122"/>
              </a:rPr>
              <a:t>给甲的浏览器。当甲完成购物进行结账时，需要向服务器发送结账请求，这时，浏览器自动在请求消息头中将</a:t>
            </a:r>
            <a:r>
              <a:rPr lang="en-US" altLang="zh-CN" dirty="0">
                <a:solidFill>
                  <a:srgbClr val="1369B2"/>
                </a:solidFill>
                <a:latin typeface="微软雅黑" panose="020B0503020204020204" pitchFamily="34" charset="-122"/>
              </a:rPr>
              <a:t>Cookie (Cookie: JSESSIONID=111)</a:t>
            </a:r>
            <a:r>
              <a:rPr lang="zh-CN" altLang="zh-CN" dirty="0">
                <a:solidFill>
                  <a:srgbClr val="1369B2"/>
                </a:solidFill>
                <a:latin typeface="微软雅黑" panose="020B0503020204020204" pitchFamily="34" charset="-122"/>
              </a:rPr>
              <a:t>信息发送</a:t>
            </a:r>
            <a:r>
              <a:rPr lang="zh-CN" altLang="zh-CN" dirty="0">
                <a:solidFill>
                  <a:srgbClr val="595959"/>
                </a:solidFill>
                <a:latin typeface="微软雅黑" panose="020B0503020204020204" pitchFamily="34" charset="-122"/>
              </a:rPr>
              <a:t>给服务器，服务器根据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属性找到为用户甲所创建的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对象，并将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对象中所存放的</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手机信息取出进行结算。</a:t>
            </a: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232211"/>
            <a:ext cx="9865885" cy="364415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192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554865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44984"/>
            <a:ext cx="2388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66666" y="1284969"/>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还具有更高的</a:t>
            </a:r>
            <a:r>
              <a:rPr lang="zh-CN" altLang="zh-CN" dirty="0">
                <a:solidFill>
                  <a:srgbClr val="1369B2"/>
                </a:solidFill>
                <a:latin typeface="微软雅黑" panose="020B0503020204020204" pitchFamily="34" charset="-122"/>
              </a:rPr>
              <a:t>安全性</a:t>
            </a:r>
            <a:r>
              <a:rPr lang="zh-CN" altLang="zh-CN" dirty="0">
                <a:solidFill>
                  <a:srgbClr val="595959"/>
                </a:solidFill>
                <a:latin typeface="微软雅黑" panose="020B0503020204020204" pitchFamily="34" charset="-122"/>
              </a:rPr>
              <a:t>，它将关键数据保存在服务器。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则是将数据</a:t>
            </a:r>
            <a:r>
              <a:rPr lang="zh-CN" altLang="zh-CN" dirty="0">
                <a:solidFill>
                  <a:srgbClr val="1369B2"/>
                </a:solidFill>
                <a:latin typeface="微软雅黑" panose="020B0503020204020204" pitchFamily="34" charset="-122"/>
              </a:rPr>
              <a:t>存在客户端的浏览器中</a:t>
            </a:r>
            <a:r>
              <a:rPr lang="zh-CN" altLang="zh-CN" dirty="0">
                <a:solidFill>
                  <a:srgbClr val="595959"/>
                </a:solidFill>
                <a:latin typeface="微软雅黑" panose="020B0503020204020204" pitchFamily="34" charset="-122"/>
              </a:rPr>
              <a:t>。因此</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是较为危险的，若客户端遭遇黑客攻击，</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信息容易被窃取，数据也可能被篡改，而运用</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可以有效避免这种情况的发生。</a:t>
            </a: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284628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2761637"/>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对象的</a:t>
            </a:r>
            <a:r>
              <a:rPr lang="en-US" altLang="zh-CN" dirty="0">
                <a:solidFill>
                  <a:srgbClr val="595959"/>
                </a:solidFill>
                <a:latin typeface="微软雅黑" panose="020B0503020204020204" pitchFamily="34" charset="-122"/>
                <a:ea typeface="微软雅黑" panose="020B0503020204020204" pitchFamily="34" charset="-122"/>
              </a:rPr>
              <a:t>getSession()</a:t>
            </a:r>
            <a:r>
              <a:rPr lang="zh-CN" altLang="en-US" dirty="0">
                <a:solidFill>
                  <a:srgbClr val="595959"/>
                </a:solidFill>
                <a:latin typeface="微软雅黑" panose="020B0503020204020204" pitchFamily="34" charset="-122"/>
                <a:ea typeface="微软雅黑" panose="020B0503020204020204" pitchFamily="34" charset="-122"/>
              </a:rPr>
              <a:t>方法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717534" y="3651884"/>
            <a:ext cx="405183" cy="405036"/>
            <a:chOff x="8881" y="4685"/>
            <a:chExt cx="638" cy="638"/>
          </a:xfrm>
        </p:grpSpPr>
        <p:sp>
          <p:nvSpPr>
            <p:cNvPr id="24" name="椭圆 2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35"/>
          <p:cNvSpPr txBox="1">
            <a:spLocks noChangeArrowheads="1"/>
          </p:cNvSpPr>
          <p:nvPr/>
        </p:nvSpPr>
        <p:spPr bwMode="auto">
          <a:xfrm>
            <a:off x="6137280" y="3567238"/>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HttpSession</a:t>
            </a:r>
            <a:r>
              <a:rPr lang="zh-CN" altLang="en-US" dirty="0">
                <a:solidFill>
                  <a:srgbClr val="595959"/>
                </a:solidFill>
                <a:latin typeface="微软雅黑" panose="020B0503020204020204" pitchFamily="34" charset="-122"/>
                <a:ea typeface="微软雅黑" panose="020B0503020204020204" pitchFamily="34" charset="-122"/>
              </a:rPr>
              <a:t>接口中的常用方法</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1143840" y="1961316"/>
            <a:ext cx="10232372" cy="9029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是与每个请求消息紧密相关的，为此，</a:t>
            </a:r>
            <a:r>
              <a:rPr lang="en-US" altLang="zh-CN" dirty="0">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定义了用于获取</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方法，该方法有两种重载形式，具体如下：</a:t>
            </a:r>
          </a:p>
        </p:txBody>
      </p:sp>
      <p:sp>
        <p:nvSpPr>
          <p:cNvPr id="19" name="Chevron 3"/>
          <p:cNvSpPr/>
          <p:nvPr>
            <p:custDataLst>
              <p:tags r:id="rId2"/>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pic>
        <p:nvPicPr>
          <p:cNvPr id="28" name="图片 27"/>
          <p:cNvPicPr>
            <a:picLocks noChangeAspect="1"/>
          </p:cNvPicPr>
          <p:nvPr/>
        </p:nvPicPr>
        <p:blipFill>
          <a:blip r:embed="rId5"/>
          <a:stretch>
            <a:fillRect/>
          </a:stretch>
        </p:blipFill>
        <p:spPr>
          <a:xfrm>
            <a:off x="2324749" y="3556260"/>
            <a:ext cx="7222659" cy="800588"/>
          </a:xfrm>
          <a:prstGeom prst="rect">
            <a:avLst/>
          </a:prstGeom>
        </p:spPr>
      </p:pic>
      <p:sp>
        <p:nvSpPr>
          <p:cNvPr id="29" name="矩形 28"/>
          <p:cNvSpPr/>
          <p:nvPr/>
        </p:nvSpPr>
        <p:spPr>
          <a:xfrm>
            <a:off x="2445772" y="3648994"/>
            <a:ext cx="6509965" cy="584775"/>
          </a:xfrm>
          <a:prstGeom prst="rect">
            <a:avLst/>
          </a:prstGeom>
        </p:spPr>
        <p:txBody>
          <a:bodyPr wrap="square">
            <a:spAutoFit/>
          </a:bodyPr>
          <a:lstStyle/>
          <a:p>
            <a:r>
              <a:rPr lang="en-US" altLang="zh-CN" sz="1600" dirty="0"/>
              <a:t>public HttpSession getSession(boolean create)//</a:t>
            </a:r>
            <a:r>
              <a:rPr lang="zh-CN" altLang="en-US" sz="1600" dirty="0"/>
              <a:t>第一个</a:t>
            </a:r>
            <a:endParaRPr lang="zh-CN" altLang="zh-CN" sz="1600" dirty="0"/>
          </a:p>
          <a:p>
            <a:r>
              <a:rPr lang="en-US" altLang="zh-CN" sz="1600" dirty="0"/>
              <a:t>public HttpSession getSession()//</a:t>
            </a:r>
            <a:r>
              <a:rPr lang="zh-CN" altLang="en-US" sz="1600" dirty="0"/>
              <a:t>第二个</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9"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第一个</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方法根据传递的参数判断是否创建新的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对象，如果</a:t>
            </a:r>
            <a:r>
              <a:rPr lang="zh-CN" altLang="zh-CN" dirty="0">
                <a:solidFill>
                  <a:srgbClr val="1369B2"/>
                </a:solidFill>
                <a:latin typeface="微软雅黑" panose="020B0503020204020204" pitchFamily="34" charset="-122"/>
              </a:rPr>
              <a:t>参数为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，则在相关的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对象不存在时创建并返回新的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对象，否则不创建新的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对象，而是</a:t>
            </a:r>
            <a:r>
              <a:rPr lang="zh-CN" altLang="zh-CN" dirty="0">
                <a:solidFill>
                  <a:srgbClr val="1369B2"/>
                </a:solidFill>
                <a:latin typeface="微软雅黑" panose="020B0503020204020204" pitchFamily="34" charset="-122"/>
              </a:rPr>
              <a:t>返回</a:t>
            </a:r>
            <a:r>
              <a:rPr lang="en-US"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0" name="圆角矩形 9"/>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9" name="文本框 18"/>
          <p:cNvSpPr txBox="1"/>
          <p:nvPr>
            <p:custDataLst>
              <p:tags r:id="rId2"/>
            </p:custDataLst>
          </p:nvPr>
        </p:nvSpPr>
        <p:spPr>
          <a:xfrm>
            <a:off x="1596171" y="2885330"/>
            <a:ext cx="9407280" cy="16816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第二个</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方法相当于第一个方法参数为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时的情况，在相关的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对象不存在时总是创建新的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对象。需要注意的是，由于</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方法可能会产生发送会话标识号的</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，所以必须在发送任何响应内容之前调用</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a:t>
            </a:r>
          </a:p>
          <a:p>
            <a:pPr>
              <a:lnSpc>
                <a:spcPct val="150000"/>
              </a:lnSpc>
            </a:pPr>
            <a:endParaRPr lang="zh-CN" altLang="zh-CN" dirty="0">
              <a:solidFill>
                <a:srgbClr val="595959"/>
              </a:solidFill>
              <a:latin typeface="微软雅黑" panose="020B0503020204020204" pitchFamily="34" charset="-122"/>
            </a:endParaRPr>
          </a:p>
        </p:txBody>
      </p:sp>
      <p:sp>
        <p:nvSpPr>
          <p:cNvPr id="10" name="圆角矩形 9"/>
          <p:cNvSpPr/>
          <p:nvPr/>
        </p:nvSpPr>
        <p:spPr>
          <a:xfrm>
            <a:off x="1346797" y="2595281"/>
            <a:ext cx="9865885" cy="2272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5535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2711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7128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HttpSession</a:t>
            </a:r>
            <a:r>
              <a:rPr lang="zh-CN" altLang="en-US" sz="2000" dirty="0">
                <a:solidFill>
                  <a:srgbClr val="1369B2"/>
                </a:solidFill>
                <a:latin typeface="微软雅黑" panose="020B0503020204020204" pitchFamily="34" charset="-122"/>
                <a:ea typeface="微软雅黑" panose="020B0503020204020204" pitchFamily="34" charset="-122"/>
              </a:rPr>
              <a:t>接口中的常用方法</a:t>
            </a:r>
          </a:p>
        </p:txBody>
      </p:sp>
      <p:graphicFrame>
        <p:nvGraphicFramePr>
          <p:cNvPr id="2" name="表格 1"/>
          <p:cNvGraphicFramePr>
            <a:graphicFrameLocks noGrp="1"/>
          </p:cNvGraphicFramePr>
          <p:nvPr/>
        </p:nvGraphicFramePr>
        <p:xfrm>
          <a:off x="1425388" y="2112393"/>
          <a:ext cx="9654988" cy="4175760"/>
        </p:xfrm>
        <a:graphic>
          <a:graphicData uri="http://schemas.openxmlformats.org/drawingml/2006/table">
            <a:tbl>
              <a:tblPr>
                <a:tableStyleId>{5C22544A-7EE6-4342-B048-85BDC9FD1C3A}</a:tableStyleId>
              </a:tblPr>
              <a:tblGrid>
                <a:gridCol w="3836796">
                  <a:extLst>
                    <a:ext uri="{9D8B030D-6E8A-4147-A177-3AD203B41FA5}">
                      <a16:colId xmlns:a16="http://schemas.microsoft.com/office/drawing/2014/main" val="20000"/>
                    </a:ext>
                  </a:extLst>
                </a:gridCol>
                <a:gridCol w="5818192">
                  <a:extLst>
                    <a:ext uri="{9D8B030D-6E8A-4147-A177-3AD203B41FA5}">
                      <a16:colId xmlns:a16="http://schemas.microsoft.com/office/drawing/2014/main" val="20001"/>
                    </a:ext>
                  </a:extLst>
                </a:gridCol>
              </a:tblGrid>
              <a:tr h="182245">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17335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getId()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用于返回与当前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对象关联的会话标识号</a:t>
                      </a:r>
                    </a:p>
                  </a:txBody>
                  <a:tcPr marL="68580" marR="68580" marT="0" marB="0"/>
                </a:tc>
                <a:extLst>
                  <a:ext uri="{0D108BD9-81ED-4DB2-BD59-A6C34878D82A}">
                    <a16:rowId xmlns:a16="http://schemas.microsoft.com/office/drawing/2014/main" val="10001"/>
                  </a:ext>
                </a:extLst>
              </a:tr>
              <a:tr h="36449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long getCreationTime()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创建的时间，这个时间是创建</a:t>
                      </a: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的时间与</a:t>
                      </a:r>
                      <a:r>
                        <a:rPr lang="en-US" sz="1600" b="0" kern="100">
                          <a:solidFill>
                            <a:srgbClr val="595959"/>
                          </a:solidFill>
                          <a:effectLst/>
                          <a:latin typeface="微软雅黑" panose="020B0503020204020204" pitchFamily="34" charset="-122"/>
                          <a:ea typeface="微软雅黑" panose="020B0503020204020204" pitchFamily="34" charset="-122"/>
                          <a:cs typeface="+mn-cs"/>
                        </a:rPr>
                        <a:t>1970</a:t>
                      </a:r>
                      <a:r>
                        <a:rPr lang="zh-CN" sz="1600" b="0" kern="100">
                          <a:solidFill>
                            <a:srgbClr val="595959"/>
                          </a:solidFill>
                          <a:effectLst/>
                          <a:latin typeface="微软雅黑" panose="020B0503020204020204" pitchFamily="34" charset="-122"/>
                          <a:ea typeface="微软雅黑" panose="020B0503020204020204" pitchFamily="34" charset="-122"/>
                          <a:cs typeface="+mn-cs"/>
                        </a:rPr>
                        <a:t>年</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月</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日</a:t>
                      </a:r>
                      <a:r>
                        <a:rPr lang="en-US" sz="1600" b="0" kern="100">
                          <a:solidFill>
                            <a:srgbClr val="595959"/>
                          </a:solidFill>
                          <a:effectLst/>
                          <a:latin typeface="微软雅黑" panose="020B0503020204020204" pitchFamily="34" charset="-122"/>
                          <a:ea typeface="微软雅黑" panose="020B0503020204020204" pitchFamily="34" charset="-122"/>
                          <a:cs typeface="+mn-cs"/>
                        </a:rPr>
                        <a:t>00:00:00</a:t>
                      </a:r>
                      <a:r>
                        <a:rPr lang="zh-CN" sz="1600" b="0" kern="100">
                          <a:solidFill>
                            <a:srgbClr val="595959"/>
                          </a:solidFill>
                          <a:effectLst/>
                          <a:latin typeface="微软雅黑" panose="020B0503020204020204" pitchFamily="34" charset="-122"/>
                          <a:ea typeface="微软雅黑" panose="020B0503020204020204" pitchFamily="34" charset="-122"/>
                          <a:cs typeface="+mn-cs"/>
                        </a:rPr>
                        <a:t>之间时间差的毫秒表示形式</a:t>
                      </a:r>
                    </a:p>
                  </a:txBody>
                  <a:tcPr marL="68580" marR="68580" marT="0" marB="0"/>
                </a:tc>
                <a:extLst>
                  <a:ext uri="{0D108BD9-81ED-4DB2-BD59-A6C34878D82A}">
                    <a16:rowId xmlns:a16="http://schemas.microsoft.com/office/drawing/2014/main" val="10002"/>
                  </a:ext>
                </a:extLst>
              </a:tr>
              <a:tr h="53784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long getLastAccessedTime()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用于返回客户端最后一次发送与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相关请求的时间，这个时间是发送请求的时间与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1970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年</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月</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00:00:00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之间时间差的毫秒表示形式</a:t>
                      </a:r>
                    </a:p>
                  </a:txBody>
                  <a:tcPr marL="68580" marR="68580" marT="0" marB="0"/>
                </a:tc>
                <a:extLst>
                  <a:ext uri="{0D108BD9-81ED-4DB2-BD59-A6C34878D82A}">
                    <a16:rowId xmlns:a16="http://schemas.microsoft.com/office/drawing/2014/main" val="10003"/>
                  </a:ext>
                </a:extLst>
              </a:tr>
              <a:tr h="35560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setMaxInactiveInterval(int interval)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对象可空闲的以秒为单位的最长时间，也就是修改当前会话的默认超时间隔</a:t>
                      </a:r>
                    </a:p>
                  </a:txBody>
                  <a:tcPr marL="68580" marR="68580" marT="0" marB="0"/>
                </a:tc>
                <a:extLst>
                  <a:ext uri="{0D108BD9-81ED-4DB2-BD59-A6C34878D82A}">
                    <a16:rowId xmlns:a16="http://schemas.microsoft.com/office/drawing/2014/main" val="10004"/>
                  </a:ext>
                </a:extLst>
              </a:tr>
              <a:tr h="17335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 isNew()</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判断当前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对象是否是新创建的</a:t>
                      </a:r>
                    </a:p>
                  </a:txBody>
                  <a:tcPr marL="68580" marR="68580" marT="0" marB="0"/>
                </a:tc>
                <a:extLst>
                  <a:ext uri="{0D108BD9-81ED-4DB2-BD59-A6C34878D82A}">
                    <a16:rowId xmlns:a16="http://schemas.microsoft.com/office/drawing/2014/main" val="10005"/>
                  </a:ext>
                </a:extLst>
              </a:tr>
              <a:tr h="18224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invalidate()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用于强制使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对象无效</a:t>
                      </a:r>
                    </a:p>
                  </a:txBody>
                  <a:tcPr marL="68580" marR="68580" marT="0" marB="0"/>
                </a:tc>
                <a:extLst>
                  <a:ext uri="{0D108BD9-81ED-4DB2-BD59-A6C34878D82A}">
                    <a16:rowId xmlns:a16="http://schemas.microsoft.com/office/drawing/2014/main" val="10006"/>
                  </a:ext>
                </a:extLst>
              </a:tr>
              <a:tr h="36449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 getServletContext()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对象所属于的</a:t>
                      </a:r>
                      <a:r>
                        <a:rPr lang="en-US" sz="1600" b="0" kern="100">
                          <a:solidFill>
                            <a:srgbClr val="595959"/>
                          </a:solidFill>
                          <a:effectLst/>
                          <a:latin typeface="微软雅黑" panose="020B0503020204020204" pitchFamily="34" charset="-122"/>
                          <a:ea typeface="微软雅黑" panose="020B0503020204020204" pitchFamily="34" charset="-122"/>
                          <a:cs typeface="+mn-cs"/>
                        </a:rPr>
                        <a:t>Web</a:t>
                      </a:r>
                      <a:r>
                        <a:rPr lang="zh-CN" sz="1600" b="0" kern="100">
                          <a:solidFill>
                            <a:srgbClr val="595959"/>
                          </a:solidFill>
                          <a:effectLst/>
                          <a:latin typeface="微软雅黑" panose="020B0503020204020204" pitchFamily="34" charset="-122"/>
                          <a:ea typeface="微软雅黑" panose="020B0503020204020204" pitchFamily="34" charset="-122"/>
                          <a:cs typeface="+mn-cs"/>
                        </a:rPr>
                        <a:t>应用程序对象，即代表当前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Web</a:t>
                      </a:r>
                      <a:r>
                        <a:rPr lang="zh-CN" sz="1600" b="0" kern="100">
                          <a:solidFill>
                            <a:srgbClr val="595959"/>
                          </a:solidFill>
                          <a:effectLst/>
                          <a:latin typeface="微软雅黑" panose="020B0503020204020204" pitchFamily="34" charset="-122"/>
                          <a:ea typeface="微软雅黑" panose="020B0503020204020204" pitchFamily="34" charset="-122"/>
                          <a:cs typeface="+mn-cs"/>
                        </a:rPr>
                        <a:t>应用程序的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7"/>
                  </a:ext>
                </a:extLst>
              </a:tr>
              <a:tr h="35560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setAttribite(String name,Object value)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用于将一个对象与一个名称关联后存储到当前的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对象中</a:t>
                      </a:r>
                    </a:p>
                  </a:txBody>
                  <a:tcPr marL="68580" marR="68580" marT="0" marB="0"/>
                </a:tc>
                <a:extLst>
                  <a:ext uri="{0D108BD9-81ED-4DB2-BD59-A6C34878D82A}">
                    <a16:rowId xmlns:a16="http://schemas.microsoft.com/office/drawing/2014/main" val="10008"/>
                  </a:ext>
                </a:extLst>
              </a:tr>
              <a:tr h="17335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getAttribute()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用于从当前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对象中返回指定名称的属性对象</a:t>
                      </a:r>
                    </a:p>
                  </a:txBody>
                  <a:tcPr marL="68580" marR="68580" marT="0" marB="0"/>
                </a:tc>
                <a:extLst>
                  <a:ext uri="{0D108BD9-81ED-4DB2-BD59-A6C34878D82A}">
                    <a16:rowId xmlns:a16="http://schemas.microsoft.com/office/drawing/2014/main" val="10009"/>
                  </a:ext>
                </a:extLst>
              </a:tr>
              <a:tr h="18224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removeAttribute(String 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用于从当前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对象中删除指定名称的属性</a:t>
                      </a: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284628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2761637"/>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对象的生命周期的</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生效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717534" y="3651884"/>
            <a:ext cx="405183" cy="405036"/>
            <a:chOff x="8881" y="4685"/>
            <a:chExt cx="638" cy="638"/>
          </a:xfrm>
        </p:grpSpPr>
        <p:sp>
          <p:nvSpPr>
            <p:cNvPr id="24" name="椭圆 2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35"/>
          <p:cNvSpPr txBox="1">
            <a:spLocks noChangeArrowheads="1"/>
          </p:cNvSpPr>
          <p:nvPr/>
        </p:nvSpPr>
        <p:spPr bwMode="auto">
          <a:xfrm>
            <a:off x="6137280" y="3567238"/>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对象的生命周期的</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失效</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2388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190840"/>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生效</a:t>
            </a:r>
          </a:p>
        </p:txBody>
      </p:sp>
      <p:sp>
        <p:nvSpPr>
          <p:cNvPr id="9"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Sessinon</a:t>
            </a:r>
            <a:r>
              <a:rPr lang="zh-CN" altLang="zh-CN" dirty="0">
                <a:solidFill>
                  <a:srgbClr val="595959"/>
                </a:solidFill>
                <a:latin typeface="微软雅黑" panose="020B0503020204020204" pitchFamily="34" charset="-122"/>
              </a:rPr>
              <a:t>在用户第一次访问服务器时创建，需要注意只有访问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将在第</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章讲解）、</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等程序时才会创建</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。此外，还可调用</a:t>
            </a:r>
            <a:r>
              <a:rPr lang="en-US" altLang="zh-CN" dirty="0">
                <a:solidFill>
                  <a:srgbClr val="595959"/>
                </a:solidFill>
                <a:latin typeface="微软雅黑" panose="020B0503020204020204" pitchFamily="34" charset="-122"/>
              </a:rPr>
              <a:t>request.getSession(true)</a:t>
            </a:r>
            <a:r>
              <a:rPr lang="zh-CN" altLang="zh-CN" dirty="0">
                <a:solidFill>
                  <a:srgbClr val="595959"/>
                </a:solidFill>
                <a:latin typeface="微软雅黑" panose="020B0503020204020204" pitchFamily="34" charset="-122"/>
              </a:rPr>
              <a:t>强制生成</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。只访问</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IMAGE</a:t>
            </a:r>
            <a:r>
              <a:rPr lang="zh-CN" altLang="zh-CN" dirty="0">
                <a:solidFill>
                  <a:srgbClr val="595959"/>
                </a:solidFill>
                <a:latin typeface="微软雅黑" panose="020B0503020204020204" pitchFamily="34" charset="-122"/>
              </a:rPr>
              <a:t>等静态资源并不会创建</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a:t>
            </a:r>
          </a:p>
        </p:txBody>
      </p:sp>
      <p:sp>
        <p:nvSpPr>
          <p:cNvPr id="10" name="圆角矩形 9"/>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会话概述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Cookie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Session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6530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589616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“超时限制”判断</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是否生效</a:t>
            </a:r>
          </a:p>
        </p:txBody>
      </p:sp>
      <p:sp>
        <p:nvSpPr>
          <p:cNvPr id="9" name="文本框 18"/>
          <p:cNvSpPr txBox="1"/>
          <p:nvPr>
            <p:custDataLst>
              <p:tags r:id="rId2"/>
            </p:custDataLst>
          </p:nvPr>
        </p:nvSpPr>
        <p:spPr>
          <a:xfrm>
            <a:off x="1569277" y="2791202"/>
            <a:ext cx="9407280" cy="20716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服务器采用“</a:t>
            </a:r>
            <a:r>
              <a:rPr lang="zh-CN" altLang="zh-CN" dirty="0">
                <a:solidFill>
                  <a:srgbClr val="1369B2"/>
                </a:solidFill>
                <a:latin typeface="微软雅黑" panose="020B0503020204020204" pitchFamily="34" charset="-122"/>
              </a:rPr>
              <a:t>超时限制</a:t>
            </a:r>
            <a:r>
              <a:rPr lang="zh-CN" altLang="zh-CN" dirty="0">
                <a:solidFill>
                  <a:srgbClr val="595959"/>
                </a:solidFill>
                <a:latin typeface="微软雅黑" panose="020B0503020204020204" pitchFamily="34" charset="-122"/>
              </a:rPr>
              <a:t>”判断客户端是否还在继续访问。在一定时间内，如果某个客户端一直没有请求访问，那么，</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服务器就会认为该客户端已经结束请求，并且将与该客户端会话所对应的</a:t>
            </a:r>
            <a:r>
              <a:rPr lang="en-US" altLang="zh-CN" dirty="0">
                <a:solidFill>
                  <a:srgbClr val="1369B2"/>
                </a:solidFill>
                <a:latin typeface="微软雅黑" panose="020B0503020204020204" pitchFamily="34" charset="-122"/>
              </a:rPr>
              <a:t>HttpSession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变成垃圾对象，等待垃圾收集器将其从内存中彻底清除。反之，如果浏览器超时后，再次向服务器发出请求访问，那么，</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服务器会创建一个新的</a:t>
            </a:r>
            <a:r>
              <a:rPr lang="en-US" altLang="zh-CN" dirty="0">
                <a:solidFill>
                  <a:srgbClr val="1369B2"/>
                </a:solidFill>
                <a:latin typeface="微软雅黑" panose="020B0503020204020204" pitchFamily="34" charset="-122"/>
              </a:rPr>
              <a:t>HttpSession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，并为其分配一个</a:t>
            </a:r>
            <a:r>
              <a:rPr lang="zh-CN" altLang="zh-CN" dirty="0">
                <a:solidFill>
                  <a:srgbClr val="1369B2"/>
                </a:solidFill>
                <a:latin typeface="微软雅黑" panose="020B0503020204020204" pitchFamily="34" charset="-122"/>
              </a:rPr>
              <a:t>新的</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a:t>
            </a:r>
          </a:p>
        </p:txBody>
      </p:sp>
      <p:sp>
        <p:nvSpPr>
          <p:cNvPr id="10" name="圆角矩形 9"/>
          <p:cNvSpPr/>
          <p:nvPr/>
        </p:nvSpPr>
        <p:spPr>
          <a:xfrm>
            <a:off x="1319903" y="2514598"/>
            <a:ext cx="9865885" cy="266251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9679"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68980" y="4862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43840" y="2065061"/>
            <a:ext cx="9407280" cy="5033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invalidate()</a:t>
            </a:r>
            <a:r>
              <a:rPr lang="zh-CN" altLang="zh-CN" dirty="0">
                <a:solidFill>
                  <a:srgbClr val="595959"/>
                </a:solidFill>
                <a:latin typeface="微软雅黑" panose="020B0503020204020204" pitchFamily="34" charset="-122"/>
              </a:rPr>
              <a:t>方法，该方法可以强制使</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对象失效，具体用法如下所示：</a:t>
            </a: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2499563" y="3155949"/>
            <a:ext cx="7222659" cy="878169"/>
          </a:xfrm>
          <a:prstGeom prst="rect">
            <a:avLst/>
          </a:prstGeom>
        </p:spPr>
      </p:pic>
      <p:sp>
        <p:nvSpPr>
          <p:cNvPr id="15" name="矩形 14"/>
          <p:cNvSpPr/>
          <p:nvPr/>
        </p:nvSpPr>
        <p:spPr>
          <a:xfrm>
            <a:off x="2620585" y="3292474"/>
            <a:ext cx="6509965" cy="584775"/>
          </a:xfrm>
          <a:prstGeom prst="rect">
            <a:avLst/>
          </a:prstGeom>
        </p:spPr>
        <p:txBody>
          <a:bodyPr wrap="square">
            <a:spAutoFit/>
          </a:bodyPr>
          <a:lstStyle/>
          <a:p>
            <a:r>
              <a:rPr lang="en-US" altLang="zh-CN" sz="1600" dirty="0"/>
              <a:t>HttpSession session = request.getSession();</a:t>
            </a:r>
            <a:endParaRPr lang="zh-CN" altLang="zh-CN" sz="1600" dirty="0"/>
          </a:p>
          <a:p>
            <a:r>
              <a:rPr lang="en-US" altLang="zh-CN" sz="1600" dirty="0"/>
              <a:t>session.invalidate();//</a:t>
            </a:r>
            <a:r>
              <a:rPr lang="zh-CN" altLang="zh-CN" sz="1600" dirty="0"/>
              <a:t>注销该</a:t>
            </a:r>
            <a:r>
              <a:rPr lang="en-US" altLang="zh-CN" sz="1600" dirty="0"/>
              <a:t>request</a:t>
            </a:r>
            <a:r>
              <a:rPr lang="zh-CN" altLang="zh-CN" sz="1600" dirty="0"/>
              <a:t>的所有</a:t>
            </a:r>
            <a:r>
              <a:rPr lang="en-US" altLang="zh-CN" sz="1600" dirty="0"/>
              <a:t>session</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43840" y="1917144"/>
            <a:ext cx="9407280" cy="90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有时默认的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失效时间并不能满足我们的需求。这时我们需要自定义</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的失效时间，自定义</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的失效时间有</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种：</a:t>
            </a: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7"/>
          <a:stretch>
            <a:fillRect/>
          </a:stretch>
        </p:blipFill>
        <p:spPr>
          <a:xfrm>
            <a:off x="2112922" y="4438415"/>
            <a:ext cx="6612472" cy="878169"/>
          </a:xfrm>
          <a:prstGeom prst="rect">
            <a:avLst/>
          </a:prstGeom>
        </p:spPr>
      </p:pic>
      <p:sp>
        <p:nvSpPr>
          <p:cNvPr id="15" name="矩形 14"/>
          <p:cNvSpPr/>
          <p:nvPr/>
        </p:nvSpPr>
        <p:spPr>
          <a:xfrm>
            <a:off x="2161640" y="4451862"/>
            <a:ext cx="6509965" cy="861774"/>
          </a:xfrm>
          <a:prstGeom prst="rect">
            <a:avLst/>
          </a:prstGeom>
        </p:spPr>
        <p:txBody>
          <a:bodyPr wrap="square">
            <a:spAutoFit/>
          </a:bodyPr>
          <a:lstStyle/>
          <a:p>
            <a:r>
              <a:rPr lang="en-US" altLang="zh-CN" sz="1600" dirty="0"/>
              <a:t>&lt;session-config&gt;</a:t>
            </a:r>
            <a:endParaRPr lang="zh-CN" altLang="zh-CN" sz="1600" dirty="0"/>
          </a:p>
          <a:p>
            <a:r>
              <a:rPr lang="en-US" altLang="zh-CN" sz="1600" dirty="0"/>
              <a:t>    &lt;session-timeout&gt;30&lt;/session-timeout&gt;</a:t>
            </a:r>
            <a:endParaRPr lang="zh-CN" altLang="zh-CN" sz="1600" dirty="0"/>
          </a:p>
          <a:p>
            <a:r>
              <a:rPr lang="en-US" altLang="zh-CN" sz="1600" dirty="0"/>
              <a:t>&lt;/session-config&gt;</a:t>
            </a:r>
            <a:endParaRPr lang="zh-CN" altLang="zh-CN" sz="1600" dirty="0"/>
          </a:p>
        </p:txBody>
      </p:sp>
      <p:grpSp>
        <p:nvGrpSpPr>
          <p:cNvPr id="10" name="组合 9"/>
          <p:cNvGrpSpPr/>
          <p:nvPr/>
        </p:nvGrpSpPr>
        <p:grpSpPr>
          <a:xfrm>
            <a:off x="670990" y="3040468"/>
            <a:ext cx="1697534" cy="515997"/>
            <a:chOff x="-2086" y="2141478"/>
            <a:chExt cx="1697534" cy="515997"/>
          </a:xfrm>
        </p:grpSpPr>
        <p:sp>
          <p:nvSpPr>
            <p:cNvPr id="11"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1</a:t>
              </a:r>
              <a:r>
                <a:rPr lang="zh-CN" altLang="en-US" sz="2400" dirty="0">
                  <a:solidFill>
                    <a:schemeClr val="bg1"/>
                  </a:solidFill>
                  <a:latin typeface="+mn-ea"/>
                </a:rPr>
                <a:t>种</a:t>
              </a:r>
            </a:p>
          </p:txBody>
        </p:sp>
      </p:grpSp>
      <p:sp>
        <p:nvSpPr>
          <p:cNvPr id="16" name="文本框 18"/>
          <p:cNvSpPr txBox="1"/>
          <p:nvPr>
            <p:custDataLst>
              <p:tags r:id="rId3"/>
            </p:custDataLst>
          </p:nvPr>
        </p:nvSpPr>
        <p:spPr>
          <a:xfrm>
            <a:off x="1181976" y="3740525"/>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在项目的</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文件中配置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的失效时间，具体代码如下所示：</a:t>
            </a:r>
          </a:p>
        </p:txBody>
      </p:sp>
      <p:sp>
        <p:nvSpPr>
          <p:cNvPr id="17" name="文本框 18"/>
          <p:cNvSpPr txBox="1"/>
          <p:nvPr>
            <p:custDataLst>
              <p:tags r:id="rId4"/>
            </p:custDataLst>
          </p:nvPr>
        </p:nvSpPr>
        <p:spPr>
          <a:xfrm>
            <a:off x="1199430" y="5439337"/>
            <a:ext cx="9894393" cy="9614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配置的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失效时间默认是分钟，所以上述代码设置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失效时间为</a:t>
            </a:r>
            <a:r>
              <a:rPr lang="en-US" altLang="zh-CN" dirty="0">
                <a:solidFill>
                  <a:srgbClr val="595959"/>
                </a:solidFill>
                <a:latin typeface="微软雅黑" panose="020B0503020204020204" pitchFamily="34" charset="-122"/>
              </a:rPr>
              <a:t>30</a:t>
            </a:r>
            <a:r>
              <a:rPr lang="zh-CN" altLang="zh-CN" dirty="0">
                <a:solidFill>
                  <a:srgbClr val="595959"/>
                </a:solidFill>
                <a:latin typeface="微软雅黑" panose="020B0503020204020204" pitchFamily="34" charset="-122"/>
              </a:rPr>
              <a:t>分钟。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1884322" y="2596177"/>
            <a:ext cx="8451645" cy="439084"/>
          </a:xfrm>
          <a:prstGeom prst="rect">
            <a:avLst/>
          </a:prstGeom>
        </p:spPr>
      </p:pic>
      <p:sp>
        <p:nvSpPr>
          <p:cNvPr id="15" name="矩形 14"/>
          <p:cNvSpPr/>
          <p:nvPr/>
        </p:nvSpPr>
        <p:spPr>
          <a:xfrm>
            <a:off x="1933041" y="2609623"/>
            <a:ext cx="7816078" cy="338554"/>
          </a:xfrm>
          <a:prstGeom prst="rect">
            <a:avLst/>
          </a:prstGeom>
        </p:spPr>
        <p:txBody>
          <a:bodyPr wrap="square">
            <a:spAutoFit/>
          </a:bodyPr>
          <a:lstStyle/>
          <a:p>
            <a:r>
              <a:rPr lang="en-US" altLang="zh-CN" sz="1600" dirty="0"/>
              <a:t>session.setMaxInactiveInterval(30 * 60);//</a:t>
            </a:r>
            <a:r>
              <a:rPr lang="zh-CN" altLang="zh-CN" sz="1600" dirty="0"/>
              <a:t>设置单位为秒，设置为</a:t>
            </a:r>
            <a:r>
              <a:rPr lang="en-US" altLang="zh-CN" sz="1600" dirty="0"/>
              <a:t>-1</a:t>
            </a:r>
            <a:r>
              <a:rPr lang="zh-CN" altLang="zh-CN" sz="1600" dirty="0"/>
              <a:t>永不过期</a:t>
            </a:r>
          </a:p>
        </p:txBody>
      </p:sp>
      <p:grpSp>
        <p:nvGrpSpPr>
          <p:cNvPr id="10" name="组合 9"/>
          <p:cNvGrpSpPr/>
          <p:nvPr/>
        </p:nvGrpSpPr>
        <p:grpSpPr>
          <a:xfrm>
            <a:off x="670990" y="1171335"/>
            <a:ext cx="1697534" cy="515997"/>
            <a:chOff x="-2086" y="2141478"/>
            <a:chExt cx="1697534" cy="515997"/>
          </a:xfrm>
        </p:grpSpPr>
        <p:sp>
          <p:nvSpPr>
            <p:cNvPr id="11"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2</a:t>
              </a:r>
              <a:r>
                <a:rPr lang="zh-CN" altLang="en-US" sz="2400" dirty="0">
                  <a:solidFill>
                    <a:schemeClr val="bg1"/>
                  </a:solidFill>
                  <a:latin typeface="+mn-ea"/>
                </a:rPr>
                <a:t>种</a:t>
              </a:r>
            </a:p>
          </p:txBody>
        </p:sp>
      </p:grpSp>
      <p:sp>
        <p:nvSpPr>
          <p:cNvPr id="16" name="文本框 18"/>
          <p:cNvSpPr txBox="1"/>
          <p:nvPr>
            <p:custDataLst>
              <p:tags r:id="rId1"/>
            </p:custDataLst>
          </p:nvPr>
        </p:nvSpPr>
        <p:spPr>
          <a:xfrm>
            <a:off x="1157287" y="1831051"/>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程序中手动设置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的失效时间，具体代码如下所示：</a:t>
            </a:r>
          </a:p>
        </p:txBody>
      </p:sp>
      <p:pic>
        <p:nvPicPr>
          <p:cNvPr id="18" name="图片 17"/>
          <p:cNvPicPr>
            <a:picLocks noChangeAspect="1"/>
          </p:cNvPicPr>
          <p:nvPr/>
        </p:nvPicPr>
        <p:blipFill>
          <a:blip r:embed="rId5"/>
          <a:stretch>
            <a:fillRect/>
          </a:stretch>
        </p:blipFill>
        <p:spPr>
          <a:xfrm>
            <a:off x="3000423" y="5343857"/>
            <a:ext cx="4731631" cy="875220"/>
          </a:xfrm>
          <a:prstGeom prst="rect">
            <a:avLst/>
          </a:prstGeom>
        </p:spPr>
      </p:pic>
      <p:sp>
        <p:nvSpPr>
          <p:cNvPr id="20" name="矩形 19"/>
          <p:cNvSpPr/>
          <p:nvPr/>
        </p:nvSpPr>
        <p:spPr>
          <a:xfrm>
            <a:off x="3049142" y="5357303"/>
            <a:ext cx="4306394" cy="861774"/>
          </a:xfrm>
          <a:prstGeom prst="rect">
            <a:avLst/>
          </a:prstGeom>
        </p:spPr>
        <p:txBody>
          <a:bodyPr wrap="square">
            <a:spAutoFit/>
          </a:bodyPr>
          <a:lstStyle/>
          <a:p>
            <a:r>
              <a:rPr lang="en-US" altLang="zh-CN" sz="1600" dirty="0"/>
              <a:t>&lt;session-config&gt;</a:t>
            </a:r>
            <a:endParaRPr lang="zh-CN" altLang="zh-CN" sz="1600" dirty="0"/>
          </a:p>
          <a:p>
            <a:r>
              <a:rPr lang="en-US" altLang="zh-CN" sz="1600" dirty="0"/>
              <a:t>&lt;session-timeout&gt;30&lt;/session-timeout&gt;</a:t>
            </a:r>
            <a:endParaRPr lang="zh-CN" altLang="zh-CN" sz="1600" dirty="0"/>
          </a:p>
          <a:p>
            <a:r>
              <a:rPr lang="en-US" altLang="zh-CN" sz="1600" dirty="0"/>
              <a:t>&lt;/session-config&gt;</a:t>
            </a:r>
            <a:endParaRPr lang="zh-CN" altLang="zh-CN" sz="1600" dirty="0"/>
          </a:p>
        </p:txBody>
      </p:sp>
      <p:grpSp>
        <p:nvGrpSpPr>
          <p:cNvPr id="21" name="组合 20"/>
          <p:cNvGrpSpPr/>
          <p:nvPr/>
        </p:nvGrpSpPr>
        <p:grpSpPr>
          <a:xfrm>
            <a:off x="670990" y="3340794"/>
            <a:ext cx="1697534" cy="515997"/>
            <a:chOff x="-2086" y="2141478"/>
            <a:chExt cx="1697534" cy="515997"/>
          </a:xfrm>
        </p:grpSpPr>
        <p:sp>
          <p:nvSpPr>
            <p:cNvPr id="22"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3</a:t>
              </a:r>
              <a:r>
                <a:rPr lang="zh-CN" altLang="en-US" sz="2400" dirty="0">
                  <a:solidFill>
                    <a:schemeClr val="bg1"/>
                  </a:solidFill>
                  <a:latin typeface="+mn-ea"/>
                </a:rPr>
                <a:t>种</a:t>
              </a:r>
            </a:p>
          </p:txBody>
        </p:sp>
      </p:grpSp>
      <p:sp>
        <p:nvSpPr>
          <p:cNvPr id="24" name="文本框 18"/>
          <p:cNvSpPr txBox="1"/>
          <p:nvPr>
            <p:custDataLst>
              <p:tags r:id="rId2"/>
            </p:custDataLst>
          </p:nvPr>
        </p:nvSpPr>
        <p:spPr>
          <a:xfrm>
            <a:off x="1157287" y="4000510"/>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上述代码设置了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的失效时间为</a:t>
            </a:r>
            <a:r>
              <a:rPr lang="en-US" altLang="zh-CN" dirty="0">
                <a:solidFill>
                  <a:srgbClr val="595959"/>
                </a:solidFill>
                <a:latin typeface="微软雅黑" panose="020B0503020204020204" pitchFamily="34" charset="-122"/>
              </a:rPr>
              <a:t>30</a:t>
            </a:r>
            <a:r>
              <a:rPr lang="zh-CN" altLang="zh-CN" dirty="0">
                <a:solidFill>
                  <a:srgbClr val="595959"/>
                </a:solidFill>
                <a:latin typeface="微软雅黑" panose="020B0503020204020204" pitchFamily="34" charset="-122"/>
              </a:rPr>
              <a:t>分钟，如果将值设置为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，则该</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永不过期。在</a:t>
            </a:r>
            <a:r>
              <a:rPr lang="en-US" altLang="zh-CN" dirty="0">
                <a:solidFill>
                  <a:srgbClr val="595959"/>
                </a:solidFill>
                <a:latin typeface="微软雅黑" panose="020B0503020204020204" pitchFamily="34" charset="-122"/>
              </a:rPr>
              <a:t>&lt;Tomcat</a:t>
            </a:r>
            <a:r>
              <a:rPr lang="zh-CN" altLang="zh-CN" dirty="0">
                <a:solidFill>
                  <a:srgbClr val="595959"/>
                </a:solidFill>
                <a:latin typeface="微软雅黑" panose="020B0503020204020204" pitchFamily="34" charset="-122"/>
              </a:rPr>
              <a:t>安装目录</a:t>
            </a:r>
            <a:r>
              <a:rPr lang="en-US" altLang="zh-CN" dirty="0">
                <a:solidFill>
                  <a:srgbClr val="595959"/>
                </a:solidFill>
                <a:latin typeface="微软雅黑" panose="020B0503020204020204" pitchFamily="34" charset="-122"/>
              </a:rPr>
              <a:t>&gt;\conf\web.xml</a:t>
            </a:r>
            <a:r>
              <a:rPr lang="zh-CN" altLang="zh-CN" dirty="0">
                <a:solidFill>
                  <a:srgbClr val="595959"/>
                </a:solidFill>
                <a:latin typeface="微软雅黑" panose="020B0503020204020204" pitchFamily="34" charset="-122"/>
              </a:rPr>
              <a:t>文件中，可以找到如下一段配置信息：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18"/>
          <p:cNvSpPr txBox="1"/>
          <p:nvPr>
            <p:custDataLst>
              <p:tags r:id="rId1"/>
            </p:custDataLst>
          </p:nvPr>
        </p:nvSpPr>
        <p:spPr>
          <a:xfrm>
            <a:off x="1569277" y="2804649"/>
            <a:ext cx="9407280" cy="17404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在上述代码的配置信息中，设置的时间值是以分钟为单位的，即</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服务器的默认会话超时间隔为</a:t>
            </a:r>
            <a:r>
              <a:rPr lang="en-US" altLang="zh-CN" dirty="0">
                <a:solidFill>
                  <a:srgbClr val="1369B2"/>
                </a:solidFill>
                <a:latin typeface="微软雅黑" panose="020B0503020204020204" pitchFamily="34" charset="-122"/>
              </a:rPr>
              <a:t>30</a:t>
            </a:r>
            <a:r>
              <a:rPr lang="zh-CN" altLang="zh-CN" dirty="0">
                <a:solidFill>
                  <a:srgbClr val="1369B2"/>
                </a:solidFill>
                <a:latin typeface="微软雅黑" panose="020B0503020204020204" pitchFamily="34" charset="-122"/>
              </a:rPr>
              <a:t>分钟</a:t>
            </a:r>
            <a:r>
              <a:rPr lang="zh-CN" altLang="zh-CN" dirty="0">
                <a:solidFill>
                  <a:srgbClr val="595959"/>
                </a:solidFill>
                <a:latin typeface="微软雅黑" panose="020B0503020204020204" pitchFamily="34" charset="-122"/>
              </a:rPr>
              <a:t>。如果将</a:t>
            </a:r>
            <a:r>
              <a:rPr lang="en-US" altLang="zh-CN" dirty="0">
                <a:solidFill>
                  <a:srgbClr val="595959"/>
                </a:solidFill>
                <a:latin typeface="微软雅黑" panose="020B0503020204020204" pitchFamily="34" charset="-122"/>
              </a:rPr>
              <a:t>&lt;session-timeout&gt;</a:t>
            </a:r>
            <a:r>
              <a:rPr lang="zh-CN" altLang="zh-CN" dirty="0">
                <a:solidFill>
                  <a:srgbClr val="595959"/>
                </a:solidFill>
                <a:latin typeface="微软雅黑" panose="020B0503020204020204" pitchFamily="34" charset="-122"/>
              </a:rPr>
              <a:t>元素中的时间值设置成</a:t>
            </a:r>
            <a:r>
              <a:rPr lang="en-US" altLang="zh-CN" dirty="0">
                <a:solidFill>
                  <a:srgbClr val="1369B2"/>
                </a:solidFill>
                <a:latin typeface="微软雅黑" panose="020B0503020204020204" pitchFamily="34" charset="-122"/>
              </a:rPr>
              <a:t>0</a:t>
            </a:r>
            <a:r>
              <a:rPr lang="zh-CN" altLang="zh-CN" dirty="0">
                <a:solidFill>
                  <a:srgbClr val="1369B2"/>
                </a:solidFill>
                <a:latin typeface="微软雅黑" panose="020B0503020204020204" pitchFamily="34" charset="-122"/>
              </a:rPr>
              <a:t>或负数</a:t>
            </a:r>
            <a:r>
              <a:rPr lang="zh-CN" altLang="zh-CN" dirty="0">
                <a:solidFill>
                  <a:srgbClr val="595959"/>
                </a:solidFill>
                <a:latin typeface="微软雅黑" panose="020B0503020204020204" pitchFamily="34" charset="-122"/>
              </a:rPr>
              <a:t>，则表示会话永不超时。需要注意的是</a:t>
            </a:r>
            <a:r>
              <a:rPr lang="en-US" altLang="zh-CN" dirty="0">
                <a:solidFill>
                  <a:srgbClr val="1369B2"/>
                </a:solidFill>
                <a:latin typeface="微软雅黑" panose="020B0503020204020204" pitchFamily="34" charset="-122"/>
              </a:rPr>
              <a:t>&lt;Tomcat</a:t>
            </a:r>
            <a:r>
              <a:rPr lang="zh-CN" altLang="zh-CN" dirty="0">
                <a:solidFill>
                  <a:srgbClr val="1369B2"/>
                </a:solidFill>
                <a:latin typeface="微软雅黑" panose="020B0503020204020204" pitchFamily="34" charset="-122"/>
              </a:rPr>
              <a:t>安装目录</a:t>
            </a:r>
            <a:r>
              <a:rPr lang="en-US" altLang="zh-CN" dirty="0">
                <a:solidFill>
                  <a:srgbClr val="1369B2"/>
                </a:solidFill>
                <a:latin typeface="微软雅黑" panose="020B0503020204020204" pitchFamily="34" charset="-122"/>
              </a:rPr>
              <a:t>&gt;\conf\web.xml</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对站点内的所有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应用程序都起作用。</a:t>
            </a:r>
          </a:p>
        </p:txBody>
      </p:sp>
      <p:sp>
        <p:nvSpPr>
          <p:cNvPr id="10" name="圆角矩形 9"/>
          <p:cNvSpPr/>
          <p:nvPr/>
        </p:nvSpPr>
        <p:spPr>
          <a:xfrm>
            <a:off x="1319903" y="2554940"/>
            <a:ext cx="9865885" cy="223221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9679" y="2514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68980" y="44728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的声明周期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2"/>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5"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41946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143839" y="1099444"/>
            <a:ext cx="1024582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通过所学</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知识及购物车的访问流程，以购买蛋糕为例，模拟实现购物车功能。购物车的访问流程具体如</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图所示。</a:t>
            </a:r>
          </a:p>
          <a:p>
            <a:pPr>
              <a:lnSpc>
                <a:spcPct val="150000"/>
              </a:lnSpc>
            </a:pPr>
            <a:endParaRPr lang="zh-CN" altLang="zh-CN" dirty="0">
              <a:solidFill>
                <a:srgbClr val="595959"/>
              </a:solidFill>
              <a:latin typeface="微软雅黑" panose="020B0503020204020204" pitchFamily="34" charset="-122"/>
            </a:endParaRPr>
          </a:p>
        </p:txBody>
      </p:sp>
      <p:pic>
        <p:nvPicPr>
          <p:cNvPr id="614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748" y="2086633"/>
            <a:ext cx="2320823" cy="412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8"/>
          <p:cNvSpPr txBox="1"/>
          <p:nvPr>
            <p:custDataLst>
              <p:tags r:id="rId2"/>
            </p:custDataLst>
          </p:nvPr>
        </p:nvSpPr>
        <p:spPr>
          <a:xfrm>
            <a:off x="6495768" y="2877232"/>
            <a:ext cx="4342561" cy="25447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图中</a:t>
            </a:r>
            <a:r>
              <a:rPr lang="zh-CN" altLang="zh-CN" dirty="0">
                <a:solidFill>
                  <a:srgbClr val="595959"/>
                </a:solidFill>
                <a:latin typeface="微软雅黑" panose="020B0503020204020204" pitchFamily="34" charset="-122"/>
              </a:rPr>
              <a:t>描述的是购物车的实现流程，当用户使用浏览器访问某个网站的蛋糕列表页面时，如果购买某个蛋糕，那么首先会判断蛋糕是否存在，如果存在就加入购物车，跳转到购物车中所购买蛋糕的列表页面。否则，返回蛋糕列表页面。</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创建封装蛋糕信息的类，</a:t>
            </a:r>
            <a:r>
              <a:rPr altLang="zh-CN" dirty="0">
                <a:solidFill>
                  <a:srgbClr val="595959"/>
                </a:solidFill>
                <a:latin typeface="微软雅黑" panose="020B0503020204020204" pitchFamily="34" charset="-122"/>
              </a:rPr>
              <a:t>在chapter05项目下新建一个名称为cn.itcast.session.entity的包，在该包中创建一个名称为Cake的类。</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3046095"/>
          </a:xfrm>
          <a:prstGeom prst="rect">
            <a:avLst/>
          </a:prstGeom>
        </p:spPr>
      </p:pic>
      <p:sp>
        <p:nvSpPr>
          <p:cNvPr id="29" name="矩形 28"/>
          <p:cNvSpPr/>
          <p:nvPr/>
        </p:nvSpPr>
        <p:spPr>
          <a:xfrm>
            <a:off x="1694815" y="2526665"/>
            <a:ext cx="8719820" cy="3046095"/>
          </a:xfrm>
          <a:prstGeom prst="rect">
            <a:avLst/>
          </a:prstGeom>
        </p:spPr>
        <p:txBody>
          <a:bodyPr wrap="square">
            <a:spAutoFit/>
          </a:bodyPr>
          <a:lstStyle/>
          <a:p>
            <a:r>
              <a:rPr lang="zh-CN" altLang="zh-CN" sz="1600" dirty="0"/>
              <a:t>public class Cake {</a:t>
            </a:r>
          </a:p>
          <a:p>
            <a:r>
              <a:rPr lang="zh-CN" altLang="zh-CN" sz="1600" dirty="0"/>
              <a:t>	private static final long serialVersionUID = 1L;</a:t>
            </a:r>
          </a:p>
          <a:p>
            <a:r>
              <a:rPr lang="zh-CN" altLang="zh-CN" sz="1600" dirty="0"/>
              <a:t>	private String id;</a:t>
            </a:r>
          </a:p>
          <a:p>
            <a:r>
              <a:rPr lang="zh-CN" altLang="zh-CN" sz="1600" dirty="0"/>
              <a:t> 	private String name;</a:t>
            </a:r>
          </a:p>
          <a:p>
            <a:r>
              <a:rPr lang="zh-CN" altLang="zh-CN" sz="1600" dirty="0"/>
              <a:t>	public Cake() {</a:t>
            </a:r>
          </a:p>
          <a:p>
            <a:r>
              <a:rPr lang="zh-CN" altLang="zh-CN" sz="1600" dirty="0"/>
              <a:t>	}</a:t>
            </a:r>
          </a:p>
          <a:p>
            <a:r>
              <a:rPr lang="zh-CN" altLang="zh-CN" sz="1600" dirty="0"/>
              <a:t>	public Cake(String id, String name) {</a:t>
            </a:r>
          </a:p>
          <a:p>
            <a:r>
              <a:rPr lang="zh-CN" altLang="zh-CN" sz="1600" dirty="0"/>
              <a:t>		this.id = id;</a:t>
            </a:r>
          </a:p>
          <a:p>
            <a:r>
              <a:rPr lang="zh-CN" altLang="zh-CN" sz="1600" dirty="0"/>
              <a:t>		this.name = name;</a:t>
            </a:r>
          </a:p>
          <a:p>
            <a:r>
              <a:rPr lang="zh-CN" altLang="zh-CN" sz="1600" dirty="0"/>
              <a:t>	}</a:t>
            </a:r>
          </a:p>
          <a:p>
            <a:r>
              <a:rPr lang="zh-CN" altLang="zh-CN" sz="1600" dirty="0"/>
              <a:t>        	......省略getter/setter方法</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创建数据库模拟类，</a:t>
            </a:r>
            <a:r>
              <a:rPr altLang="zh-CN" dirty="0">
                <a:solidFill>
                  <a:srgbClr val="595959"/>
                </a:solidFill>
                <a:latin typeface="微软雅黑" panose="020B0503020204020204" pitchFamily="34" charset="-122"/>
              </a:rPr>
              <a:t>在cn.itcast.session.entity包中创建一个名称为CakeDB的类，该类用于模拟保存所有蛋糕的数据库。</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117725"/>
            <a:ext cx="10731500" cy="4393565"/>
          </a:xfrm>
          <a:prstGeom prst="rect">
            <a:avLst/>
          </a:prstGeom>
        </p:spPr>
      </p:pic>
      <p:sp>
        <p:nvSpPr>
          <p:cNvPr id="29" name="矩形 28"/>
          <p:cNvSpPr/>
          <p:nvPr/>
        </p:nvSpPr>
        <p:spPr>
          <a:xfrm>
            <a:off x="1694815" y="2117725"/>
            <a:ext cx="8719820" cy="4523105"/>
          </a:xfrm>
          <a:prstGeom prst="rect">
            <a:avLst/>
          </a:prstGeom>
        </p:spPr>
        <p:txBody>
          <a:bodyPr wrap="square">
            <a:spAutoFit/>
          </a:bodyPr>
          <a:lstStyle/>
          <a:p>
            <a:r>
              <a:rPr lang="zh-CN" altLang="zh-CN" sz="1600" dirty="0"/>
              <a:t>public class CakeDB {</a:t>
            </a:r>
          </a:p>
          <a:p>
            <a:r>
              <a:rPr lang="zh-CN" altLang="zh-CN" sz="1600" dirty="0"/>
              <a:t>    private static Map&lt;String, Cake&gt; cake = new LinkedHashMap&lt;String, Cake&gt;();</a:t>
            </a:r>
          </a:p>
          <a:p>
            <a:r>
              <a:rPr lang="zh-CN" altLang="zh-CN" sz="1600" dirty="0"/>
              <a:t>    static {</a:t>
            </a:r>
          </a:p>
          <a:p>
            <a:r>
              <a:rPr lang="zh-CN" altLang="zh-CN" sz="1600" dirty="0"/>
              <a:t>        cake.put("1", new Cake("1", "A类蛋糕"));</a:t>
            </a:r>
          </a:p>
          <a:p>
            <a:r>
              <a:rPr lang="zh-CN" altLang="zh-CN" sz="1600" dirty="0"/>
              <a:t>        cake.put("2", new Cake("2", "B类蛋糕"));</a:t>
            </a:r>
          </a:p>
          <a:p>
            <a:r>
              <a:rPr lang="zh-CN" altLang="zh-CN" sz="1600" dirty="0"/>
              <a:t>        cake.put("3", new Cake("3", "C类蛋糕"));</a:t>
            </a:r>
          </a:p>
          <a:p>
            <a:r>
              <a:rPr lang="zh-CN" altLang="zh-CN" sz="1600" dirty="0"/>
              <a:t>        cake.put("4", new Cake("4", "D类蛋糕"));</a:t>
            </a:r>
          </a:p>
          <a:p>
            <a:r>
              <a:rPr lang="zh-CN" altLang="zh-CN" sz="1600" dirty="0"/>
              <a:t>        cake.put("5", new Cake("5", "E类蛋糕"));</a:t>
            </a:r>
          </a:p>
          <a:p>
            <a:r>
              <a:rPr lang="zh-CN" altLang="zh-CN" sz="1600" dirty="0"/>
              <a:t>    }</a:t>
            </a:r>
          </a:p>
          <a:p>
            <a:r>
              <a:rPr lang="zh-CN" altLang="zh-CN" sz="1600" dirty="0"/>
              <a:t>    // 获得所有的蛋糕</a:t>
            </a:r>
          </a:p>
          <a:p>
            <a:r>
              <a:rPr lang="zh-CN" altLang="zh-CN" sz="1600" dirty="0"/>
              <a:t>    public static Collection&lt;Cake&gt; getAll() {</a:t>
            </a:r>
          </a:p>
          <a:p>
            <a:r>
              <a:rPr lang="zh-CN" altLang="zh-CN" sz="1600" dirty="0"/>
              <a:t>        return cake.values();</a:t>
            </a:r>
          </a:p>
          <a:p>
            <a:r>
              <a:rPr lang="zh-CN" altLang="zh-CN" sz="1600" dirty="0"/>
              <a:t>    }</a:t>
            </a:r>
          </a:p>
          <a:p>
            <a:r>
              <a:rPr lang="zh-CN" altLang="zh-CN" sz="1600" dirty="0"/>
              <a:t>    // 根据指定的id获蛋糕</a:t>
            </a:r>
          </a:p>
          <a:p>
            <a:r>
              <a:rPr lang="zh-CN" altLang="zh-CN" sz="1600" dirty="0"/>
              <a:t>    public static Cake getCake(String id) {</a:t>
            </a:r>
          </a:p>
          <a:p>
            <a:r>
              <a:rPr lang="zh-CN" altLang="zh-CN" sz="1600" dirty="0"/>
              <a:t>        return cake.get(id);</a:t>
            </a:r>
          </a:p>
          <a:p>
            <a:r>
              <a:rPr lang="zh-CN" altLang="zh-CN" sz="1600" dirty="0"/>
              <a:t>    }</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创建一个名称为ListCakeServlet的Servlet类，该Servlet用于显示所有可购买蛋糕的列表，通过单击“购买”链接，便可将指定的蛋糕添加到购物车中。</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348865"/>
            <a:ext cx="10731500" cy="3890645"/>
          </a:xfrm>
          <a:prstGeom prst="rect">
            <a:avLst/>
          </a:prstGeom>
        </p:spPr>
      </p:pic>
      <p:sp>
        <p:nvSpPr>
          <p:cNvPr id="29" name="矩形 28"/>
          <p:cNvSpPr/>
          <p:nvPr/>
        </p:nvSpPr>
        <p:spPr>
          <a:xfrm>
            <a:off x="1694815" y="2455545"/>
            <a:ext cx="8719820" cy="3784600"/>
          </a:xfrm>
          <a:prstGeom prst="rect">
            <a:avLst/>
          </a:prstGeom>
        </p:spPr>
        <p:txBody>
          <a:bodyPr wrap="square">
            <a:spAutoFit/>
          </a:bodyPr>
          <a:lstStyle/>
          <a:p>
            <a:r>
              <a:rPr lang="zh-CN" altLang="zh-CN" sz="1600" dirty="0"/>
              <a:t>public class ListCakeServlet extends HttpServlet {</a:t>
            </a:r>
          </a:p>
          <a:p>
            <a:r>
              <a:rPr lang="zh-CN" altLang="zh-CN" sz="1600" dirty="0"/>
              <a:t>    private static final long serialVersionUID = 1L;</a:t>
            </a:r>
          </a:p>
          <a:p>
            <a:r>
              <a:rPr lang="zh-CN" altLang="zh-CN" sz="1600" dirty="0"/>
              <a:t>    public void doGet(HttpServletRequest req, HttpServletResponse resp)</a:t>
            </a:r>
          </a:p>
          <a:p>
            <a:r>
              <a:rPr lang="zh-CN" altLang="zh-CN" sz="1600" dirty="0"/>
              <a:t>            throws ServletException, IOException {</a:t>
            </a:r>
          </a:p>
          <a:p>
            <a:r>
              <a:rPr lang="zh-CN" altLang="zh-CN" sz="1600" dirty="0"/>
              <a:t>        resp.setContentType("textml;charset=utf-8");</a:t>
            </a:r>
          </a:p>
          <a:p>
            <a:r>
              <a:rPr lang="zh-CN" altLang="zh-CN" sz="1600" dirty="0"/>
              <a:t>        PrintWriter out = resp.getWriter();</a:t>
            </a:r>
          </a:p>
          <a:p>
            <a:r>
              <a:rPr lang="zh-CN" altLang="zh-CN" sz="1600" dirty="0"/>
              <a:t>        Collection&lt;Cake&gt; cakes = CakeDB.getAll();</a:t>
            </a:r>
          </a:p>
          <a:p>
            <a:r>
              <a:rPr lang="zh-CN" altLang="zh-CN" sz="1600" dirty="0"/>
              <a:t>        out.write("本站提供的蛋糕有：&lt;br&gt;");</a:t>
            </a:r>
          </a:p>
          <a:p>
            <a:r>
              <a:rPr lang="zh-CN" altLang="zh-CN" sz="1600" dirty="0"/>
              <a:t>        for (Cake cake : cakes) {</a:t>
            </a:r>
          </a:p>
          <a:p>
            <a:r>
              <a:rPr lang="zh-CN" altLang="zh-CN" sz="1600" dirty="0"/>
              <a:t>            String url = "PurchaseServlet?id=" + cake.getId();</a:t>
            </a:r>
          </a:p>
          <a:p>
            <a:r>
              <a:rPr lang="zh-CN" altLang="zh-CN" sz="1600" dirty="0"/>
              <a:t>            out.write(cake.getName() + "&lt;a href='" + url</a:t>
            </a:r>
          </a:p>
          <a:p>
            <a:r>
              <a:rPr lang="zh-CN" altLang="zh-CN" sz="1600" dirty="0"/>
              <a:t>                    + "'&gt;点击购买&lt;/a&gt;&lt;br&gt;");</a:t>
            </a:r>
          </a:p>
          <a:p>
            <a:r>
              <a:rPr lang="zh-CN" altLang="zh-CN" sz="1600" dirty="0"/>
              <a:t>        }</a:t>
            </a:r>
          </a:p>
          <a:p>
            <a:r>
              <a:rPr lang="zh-CN" altLang="zh-CN" sz="1600" dirty="0"/>
              <a:t>    }</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99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创建一个名称为PurchaseServlet的Servlet类</a:t>
            </a:r>
            <a:r>
              <a:rPr lang="zh-CN" dirty="0">
                <a:solidFill>
                  <a:srgbClr val="595959"/>
                </a:solidFill>
                <a:latin typeface="微软雅黑" panose="020B0503020204020204" pitchFamily="34" charset="-122"/>
              </a:rPr>
              <a:t>，该类实现了两个功能，一个是将用户购买的蛋糕信息保存到Session对象中，一个是在用户购买蛋糕结束后，将页面重定向到用户已经购买的蛋糕列表</a:t>
            </a:r>
            <a:r>
              <a:rPr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384425"/>
            <a:ext cx="10731500" cy="3890645"/>
          </a:xfrm>
          <a:prstGeom prst="rect">
            <a:avLst/>
          </a:prstGeom>
        </p:spPr>
      </p:pic>
      <p:sp>
        <p:nvSpPr>
          <p:cNvPr id="29" name="矩形 28"/>
          <p:cNvSpPr/>
          <p:nvPr/>
        </p:nvSpPr>
        <p:spPr>
          <a:xfrm>
            <a:off x="1694815" y="2491105"/>
            <a:ext cx="8719820" cy="3784600"/>
          </a:xfrm>
          <a:prstGeom prst="rect">
            <a:avLst/>
          </a:prstGeom>
        </p:spPr>
        <p:txBody>
          <a:bodyPr wrap="square">
            <a:spAutoFit/>
          </a:bodyPr>
          <a:lstStyle/>
          <a:p>
            <a:r>
              <a:rPr lang="zh-CN" altLang="zh-CN" sz="1600" dirty="0"/>
              <a:t>public class CartServlet extends HttpServlet {</a:t>
            </a:r>
          </a:p>
          <a:p>
            <a:r>
              <a:rPr lang="zh-CN" altLang="zh-CN" sz="1600" dirty="0"/>
              <a:t>    public void doGet(HttpServletRequest req, HttpServletResponse resp)</a:t>
            </a:r>
          </a:p>
          <a:p>
            <a:r>
              <a:rPr lang="zh-CN" altLang="zh-CN" sz="1600" dirty="0"/>
              <a:t>            throws ServletException, IOException {</a:t>
            </a:r>
          </a:p>
          <a:p>
            <a:r>
              <a:rPr lang="zh-CN" altLang="zh-CN" sz="1600" dirty="0"/>
              <a:t>        resp.setContentType("text/html;charset=utf-8");</a:t>
            </a:r>
          </a:p>
          <a:p>
            <a:r>
              <a:rPr lang="zh-CN" altLang="zh-CN" sz="1600" dirty="0"/>
              <a:t>        PrintWriter out = resp.getWriter();</a:t>
            </a:r>
          </a:p>
          <a:p>
            <a:r>
              <a:rPr lang="zh-CN" altLang="zh-CN" sz="1600" dirty="0"/>
              <a:t>        // 变量cart引用用户的购物车</a:t>
            </a:r>
          </a:p>
          <a:p>
            <a:r>
              <a:rPr lang="zh-CN" altLang="zh-CN" sz="1600" dirty="0"/>
              <a:t>        List&lt;Cake&gt; cart = null;</a:t>
            </a:r>
          </a:p>
          <a:p>
            <a:r>
              <a:rPr lang="zh-CN" altLang="zh-CN" sz="1600" dirty="0"/>
              <a:t>        // 变量pruFlag标记用户是否买过商品</a:t>
            </a:r>
          </a:p>
          <a:p>
            <a:r>
              <a:rPr lang="zh-CN" altLang="zh-CN" sz="1600" dirty="0"/>
              <a:t>        boolean purFlag = true;</a:t>
            </a:r>
          </a:p>
          <a:p>
            <a:r>
              <a:rPr lang="zh-CN" altLang="zh-CN" sz="1600" dirty="0"/>
              <a:t>        // 获得用户的session</a:t>
            </a:r>
          </a:p>
          <a:p>
            <a:r>
              <a:rPr lang="zh-CN" altLang="zh-CN" sz="1600" dirty="0"/>
              <a:t>        HttpSession session = req.getSession(false);</a:t>
            </a:r>
          </a:p>
          <a:p>
            <a:r>
              <a:rPr lang="zh-CN" altLang="zh-CN" sz="1600" dirty="0"/>
              <a:t>        // 如果session为null，purFlag置为false</a:t>
            </a:r>
          </a:p>
          <a:p>
            <a:r>
              <a:rPr lang="zh-CN" altLang="zh-CN" sz="1600" dirty="0"/>
              <a:t>        if (session == null) {</a:t>
            </a:r>
          </a:p>
          <a:p>
            <a:r>
              <a:rPr lang="zh-CN" altLang="zh-CN" sz="1600" dirty="0"/>
              <a:t>            purFlag = false;</a:t>
            </a:r>
          </a:p>
          <a:p>
            <a:r>
              <a:rPr lang="zh-CN" altLang="zh-CN" sz="1600" dirty="0"/>
              <a:t>        }</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会话概述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99820"/>
            <a:ext cx="10731500" cy="5261610"/>
          </a:xfrm>
          <a:prstGeom prst="rect">
            <a:avLst/>
          </a:prstGeom>
        </p:spPr>
      </p:pic>
      <p:sp>
        <p:nvSpPr>
          <p:cNvPr id="29" name="矩形 28"/>
          <p:cNvSpPr/>
          <p:nvPr/>
        </p:nvSpPr>
        <p:spPr>
          <a:xfrm>
            <a:off x="1736090" y="1099820"/>
            <a:ext cx="8719820" cy="5262245"/>
          </a:xfrm>
          <a:prstGeom prst="rect">
            <a:avLst/>
          </a:prstGeom>
        </p:spPr>
        <p:txBody>
          <a:bodyPr wrap="square">
            <a:spAutoFit/>
          </a:bodyPr>
          <a:lstStyle/>
          <a:p>
            <a:r>
              <a:rPr lang="zh-CN" altLang="zh-CN" sz="1600" dirty="0"/>
              <a:t>        else {</a:t>
            </a:r>
          </a:p>
          <a:p>
            <a:r>
              <a:rPr lang="zh-CN" altLang="zh-CN" sz="1600" dirty="0"/>
              <a:t>            // 获得用户购物车</a:t>
            </a:r>
          </a:p>
          <a:p>
            <a:r>
              <a:rPr lang="zh-CN" altLang="zh-CN" sz="1600" dirty="0"/>
              <a:t>            cart = (List) session.getAttribute("cart");</a:t>
            </a:r>
          </a:p>
          <a:p>
            <a:r>
              <a:rPr lang="zh-CN" altLang="zh-CN" sz="1600" dirty="0"/>
              <a:t>            // 如果用的购物车为null，purFlag置为false</a:t>
            </a:r>
          </a:p>
          <a:p>
            <a:r>
              <a:rPr lang="zh-CN" altLang="zh-CN" sz="1600" dirty="0"/>
              <a:t>            if (cart == null) {</a:t>
            </a:r>
          </a:p>
          <a:p>
            <a:r>
              <a:rPr lang="zh-CN" altLang="zh-CN" sz="1600" dirty="0"/>
              <a:t>                purFlag = false;</a:t>
            </a:r>
          </a:p>
          <a:p>
            <a:r>
              <a:rPr lang="zh-CN" altLang="zh-CN" sz="1600" dirty="0"/>
              <a:t>            }</a:t>
            </a:r>
          </a:p>
          <a:p>
            <a:r>
              <a:rPr lang="zh-CN" altLang="zh-CN" sz="1600" dirty="0"/>
              <a:t>        }</a:t>
            </a:r>
          </a:p>
          <a:p>
            <a:r>
              <a:rPr lang="zh-CN" altLang="zh-CN" sz="1600" dirty="0"/>
              <a:t>        /* 如果purFlag为false，表明用户没有购买蛋糕  重定向到ListServlet页面 */</a:t>
            </a:r>
          </a:p>
          <a:p>
            <a:r>
              <a:rPr lang="zh-CN" altLang="zh-CN" sz="1600" dirty="0"/>
              <a:t>        if (!purFlag) {</a:t>
            </a:r>
          </a:p>
          <a:p>
            <a:r>
              <a:rPr lang="zh-CN" altLang="zh-CN" sz="1600" dirty="0"/>
              <a:t>            out.write("对不起！您还没有购买任何商品！&lt;br&gt;");</a:t>
            </a:r>
          </a:p>
          <a:p>
            <a:r>
              <a:rPr lang="zh-CN" altLang="zh-CN" sz="1600" dirty="0"/>
              <a:t>        } else {</a:t>
            </a:r>
          </a:p>
          <a:p>
            <a:r>
              <a:rPr lang="zh-CN" altLang="zh-CN" sz="1600" dirty="0"/>
              <a:t>            // 否则显示用户购买蛋糕的信息</a:t>
            </a:r>
          </a:p>
          <a:p>
            <a:r>
              <a:rPr lang="zh-CN" altLang="zh-CN" sz="1600" dirty="0"/>
              <a:t>            out.write("您购买的蛋糕有：&lt;br&gt;");</a:t>
            </a:r>
          </a:p>
          <a:p>
            <a:r>
              <a:rPr lang="zh-CN" altLang="zh-CN" sz="1600" dirty="0"/>
              <a:t>            double price = 0;</a:t>
            </a:r>
          </a:p>
          <a:p>
            <a:r>
              <a:rPr lang="zh-CN" altLang="zh-CN" sz="1600" dirty="0"/>
              <a:t>            for (Cake cake : cart) {</a:t>
            </a:r>
          </a:p>
          <a:p>
            <a:r>
              <a:rPr lang="zh-CN" altLang="zh-CN" sz="1600" dirty="0"/>
              <a:t>                out.write(cake.getName() + "&lt;br&gt;");</a:t>
            </a:r>
          </a:p>
          <a:p>
            <a:r>
              <a:rPr lang="zh-CN" altLang="zh-CN" sz="1600" dirty="0"/>
              <a:t>            }</a:t>
            </a:r>
          </a:p>
          <a:p>
            <a:r>
              <a:rPr lang="zh-CN" altLang="zh-CN" sz="1600" dirty="0"/>
              <a:t>        }</a:t>
            </a:r>
          </a:p>
          <a:p>
            <a:r>
              <a:rPr lang="zh-CN" altLang="zh-CN" sz="1600" dirty="0"/>
              <a:t>    }</a:t>
            </a:r>
          </a:p>
          <a:p>
            <a:r>
              <a:rPr lang="zh-CN" altLang="zh-CN" sz="1600"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创建一个名称为CartServlet的Servlet类，该类主要用于展示用户已经购买的蛋糕列表，其实现代码如</a:t>
            </a:r>
            <a:r>
              <a:rPr lang="zh-CN" dirty="0">
                <a:solidFill>
                  <a:srgbClr val="595959"/>
                </a:solidFill>
                <a:latin typeface="微软雅黑" panose="020B0503020204020204" pitchFamily="34" charset="-122"/>
              </a:rPr>
              <a:t>下：</a:t>
            </a:r>
          </a:p>
        </p:txBody>
      </p:sp>
      <p:pic>
        <p:nvPicPr>
          <p:cNvPr id="28" name="图片 27"/>
          <p:cNvPicPr>
            <a:picLocks noChangeAspect="1"/>
          </p:cNvPicPr>
          <p:nvPr/>
        </p:nvPicPr>
        <p:blipFill>
          <a:blip r:embed="rId4"/>
          <a:stretch>
            <a:fillRect/>
          </a:stretch>
        </p:blipFill>
        <p:spPr>
          <a:xfrm>
            <a:off x="930910" y="2348865"/>
            <a:ext cx="10731500" cy="3890645"/>
          </a:xfrm>
          <a:prstGeom prst="rect">
            <a:avLst/>
          </a:prstGeom>
        </p:spPr>
      </p:pic>
      <p:sp>
        <p:nvSpPr>
          <p:cNvPr id="29" name="矩形 28"/>
          <p:cNvSpPr/>
          <p:nvPr/>
        </p:nvSpPr>
        <p:spPr>
          <a:xfrm>
            <a:off x="1694815" y="2455545"/>
            <a:ext cx="8719820" cy="3046095"/>
          </a:xfrm>
          <a:prstGeom prst="rect">
            <a:avLst/>
          </a:prstGeom>
        </p:spPr>
        <p:txBody>
          <a:bodyPr wrap="square">
            <a:spAutoFit/>
          </a:bodyPr>
          <a:lstStyle/>
          <a:p>
            <a:r>
              <a:rPr lang="zh-CN" altLang="zh-CN" sz="1600" dirty="0"/>
              <a:t>@WebServlet(name = "CartServlet",urlPatterns="/CartServlet")</a:t>
            </a:r>
          </a:p>
          <a:p>
            <a:r>
              <a:rPr lang="zh-CN" altLang="zh-CN" sz="1600" dirty="0"/>
              <a:t>public class CartServlet extends HttpServlet {</a:t>
            </a:r>
          </a:p>
          <a:p>
            <a:r>
              <a:rPr lang="zh-CN" altLang="zh-CN" sz="1600" dirty="0"/>
              <a:t>	public void doGet(HttpServletRequest req, HttpServletResponse resp)</a:t>
            </a:r>
          </a:p>
          <a:p>
            <a:r>
              <a:rPr lang="zh-CN" altLang="zh-CN" sz="1600" dirty="0"/>
              <a:t>			throws ServletException, IOException {</a:t>
            </a:r>
          </a:p>
          <a:p>
            <a:r>
              <a:rPr lang="zh-CN" altLang="zh-CN" sz="1600" dirty="0"/>
              <a:t>		resp.setContentType("text/html;charset=utf-8");</a:t>
            </a:r>
          </a:p>
          <a:p>
            <a:r>
              <a:rPr lang="zh-CN" altLang="zh-CN" sz="1600" dirty="0"/>
              <a:t>		PrintWriter out = resp.getWriter();</a:t>
            </a:r>
          </a:p>
          <a:p>
            <a:r>
              <a:rPr lang="zh-CN" altLang="zh-CN" sz="1600" dirty="0"/>
              <a:t>		// 变量cart引用用户的购物车</a:t>
            </a:r>
          </a:p>
          <a:p>
            <a:r>
              <a:rPr lang="zh-CN" altLang="zh-CN" sz="1600" dirty="0"/>
              <a:t>		List&lt;Cake&gt; cart = null;</a:t>
            </a:r>
          </a:p>
          <a:p>
            <a:r>
              <a:rPr lang="zh-CN" altLang="zh-CN" sz="1600" dirty="0"/>
              <a:t>		// 变量purFlag标记用户是否买过商品</a:t>
            </a:r>
          </a:p>
          <a:p>
            <a:r>
              <a:rPr lang="zh-CN" altLang="zh-CN" sz="1600" dirty="0"/>
              <a:t>		boolean pruFlag = true;</a:t>
            </a:r>
          </a:p>
          <a:p>
            <a:r>
              <a:rPr lang="zh-CN" altLang="zh-CN" sz="1600" dirty="0"/>
              <a:t>		// 获得用户的session</a:t>
            </a:r>
          </a:p>
          <a:p>
            <a:r>
              <a:rPr lang="zh-CN" altLang="zh-CN" sz="1600" dirty="0"/>
              <a:t>		HttpSession session = req.getSession(false);</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17270"/>
            <a:ext cx="10731500" cy="5222240"/>
          </a:xfrm>
          <a:prstGeom prst="rect">
            <a:avLst/>
          </a:prstGeom>
        </p:spPr>
      </p:pic>
      <p:sp>
        <p:nvSpPr>
          <p:cNvPr id="29" name="矩形 28"/>
          <p:cNvSpPr/>
          <p:nvPr/>
        </p:nvSpPr>
        <p:spPr>
          <a:xfrm>
            <a:off x="1654810" y="1137285"/>
            <a:ext cx="8719820" cy="5754370"/>
          </a:xfrm>
          <a:prstGeom prst="rect">
            <a:avLst/>
          </a:prstGeom>
        </p:spPr>
        <p:txBody>
          <a:bodyPr wrap="square">
            <a:spAutoFit/>
          </a:bodyPr>
          <a:lstStyle/>
          <a:p>
            <a:r>
              <a:rPr lang="en-US" altLang="zh-CN" sz="1600" dirty="0"/>
              <a:t>              </a:t>
            </a:r>
            <a:r>
              <a:rPr lang="zh-CN" altLang="zh-CN" sz="1600" dirty="0"/>
              <a:t>// 如果session为null，则purFlag置为false</a:t>
            </a:r>
          </a:p>
          <a:p>
            <a:r>
              <a:rPr lang="zh-CN" altLang="zh-CN" sz="1600" dirty="0"/>
              <a:t>		if (session == null) {</a:t>
            </a:r>
          </a:p>
          <a:p>
            <a:r>
              <a:rPr lang="zh-CN" altLang="zh-CN" sz="1600" dirty="0"/>
              <a:t>			purFlag = false;</a:t>
            </a:r>
          </a:p>
          <a:p>
            <a:r>
              <a:rPr lang="zh-CN" altLang="zh-CN" sz="1600" dirty="0"/>
              <a:t>		} else {</a:t>
            </a:r>
          </a:p>
          <a:p>
            <a:r>
              <a:rPr lang="zh-CN" altLang="zh-CN" sz="1600" dirty="0"/>
              <a:t>			// 获得用户购物车</a:t>
            </a:r>
          </a:p>
          <a:p>
            <a:r>
              <a:rPr lang="zh-CN" altLang="zh-CN" sz="1600" dirty="0"/>
              <a:t>			cart = (List) session.getAttribute("cart");</a:t>
            </a:r>
          </a:p>
          <a:p>
            <a:r>
              <a:rPr lang="zh-CN" altLang="zh-CN" sz="1600" dirty="0"/>
              <a:t>			// 如果用的购物车为null，则purFlag置为false</a:t>
            </a:r>
          </a:p>
          <a:p>
            <a:r>
              <a:rPr lang="zh-CN" altLang="zh-CN" sz="1600" dirty="0"/>
              <a:t>			if (cart == null) {</a:t>
            </a:r>
          </a:p>
          <a:p>
            <a:r>
              <a:rPr lang="zh-CN" altLang="zh-CN" sz="1600" dirty="0"/>
              <a:t>				purFlag = false;</a:t>
            </a:r>
          </a:p>
          <a:p>
            <a:r>
              <a:rPr lang="zh-CN" altLang="zh-CN" sz="1600" dirty="0"/>
              <a:t>			}</a:t>
            </a:r>
          </a:p>
          <a:p>
            <a:r>
              <a:rPr lang="zh-CN" altLang="zh-CN" sz="1600" dirty="0"/>
              <a:t>		}</a:t>
            </a:r>
          </a:p>
          <a:p>
            <a:r>
              <a:rPr lang="zh-CN" altLang="zh-CN" sz="1600" dirty="0"/>
              <a:t>		if (!purFlag) {</a:t>
            </a:r>
          </a:p>
          <a:p>
            <a:r>
              <a:rPr lang="zh-CN" altLang="zh-CN" sz="1600" dirty="0"/>
              <a:t>			out.write("对不起！您还没有购买任何商品！&lt;br&gt;");</a:t>
            </a:r>
          </a:p>
          <a:p>
            <a:r>
              <a:rPr lang="zh-CN" altLang="zh-CN" sz="1600" dirty="0"/>
              <a:t>		} else {</a:t>
            </a:r>
          </a:p>
          <a:p>
            <a:r>
              <a:rPr lang="zh-CN" altLang="zh-CN" sz="1600" dirty="0"/>
              <a:t>			// 否则显示用户购买蛋糕的信息</a:t>
            </a:r>
          </a:p>
          <a:p>
            <a:r>
              <a:rPr lang="zh-CN" altLang="zh-CN" sz="1600" dirty="0"/>
              <a:t>			out.write("您购买的蛋糕有：&lt;br&gt;");</a:t>
            </a:r>
          </a:p>
          <a:p>
            <a:r>
              <a:rPr lang="zh-CN" altLang="zh-CN" sz="1600" dirty="0"/>
              <a:t>			double price = 0;</a:t>
            </a:r>
          </a:p>
          <a:p>
            <a:r>
              <a:rPr lang="zh-CN" altLang="zh-CN" sz="1600" dirty="0"/>
              <a:t>			for (Cake cake : cart) {</a:t>
            </a:r>
          </a:p>
          <a:p>
            <a:r>
              <a:rPr lang="zh-CN" altLang="zh-CN" sz="1600" dirty="0"/>
              <a:t>				out.write(cake.getName() + "&lt;br&gt;");</a:t>
            </a:r>
          </a:p>
          <a:p>
            <a:r>
              <a:rPr lang="zh-CN" altLang="zh-CN" sz="1600" dirty="0"/>
              <a:t>			}</a:t>
            </a:r>
          </a:p>
          <a:p>
            <a:r>
              <a:rPr lang="zh-CN" altLang="zh-CN" sz="1600" dirty="0"/>
              <a:t>		}</a:t>
            </a:r>
          </a:p>
          <a:p>
            <a:r>
              <a:rPr lang="zh-CN" altLang="zh-CN" sz="1600" dirty="0"/>
              <a:t>	}</a:t>
            </a:r>
          </a:p>
          <a:p>
            <a:r>
              <a:rPr lang="zh-CN" altLang="zh-CN" sz="1600"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在IDEA中启动Tomcat服务器，在浏览器中输入地址“http://localhost:8080/</a:t>
            </a:r>
          </a:p>
          <a:p>
            <a:pPr>
              <a:lnSpc>
                <a:spcPct val="150000"/>
              </a:lnSpc>
            </a:pPr>
            <a:r>
              <a:rPr dirty="0">
                <a:solidFill>
                  <a:srgbClr val="595959"/>
                </a:solidFill>
                <a:latin typeface="微软雅黑" panose="020B0503020204020204" pitchFamily="34" charset="-122"/>
              </a:rPr>
              <a:t>chapter05/ListCakeServlet”访问ListCakeServlet</a:t>
            </a:r>
            <a:r>
              <a:rPr lang="zh-CN" dirty="0">
                <a:solidFill>
                  <a:srgbClr val="595959"/>
                </a:solidFill>
                <a:latin typeface="微软雅黑" panose="020B0503020204020204" pitchFamily="34" charset="-122"/>
              </a:rPr>
              <a:t>，运行</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pic>
        <p:nvPicPr>
          <p:cNvPr id="2" name="图片 3"/>
          <p:cNvPicPr>
            <a:picLocks noChangeAspect="1"/>
          </p:cNvPicPr>
          <p:nvPr/>
        </p:nvPicPr>
        <p:blipFill>
          <a:blip r:embed="rId4"/>
          <a:stretch>
            <a:fillRect/>
          </a:stretch>
        </p:blipFill>
        <p:spPr>
          <a:xfrm>
            <a:off x="2481263" y="2566670"/>
            <a:ext cx="7228675" cy="3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单击</a:t>
            </a:r>
            <a:r>
              <a:rPr 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STEP 05</a:t>
            </a:r>
            <a:r>
              <a:rPr lang="en-US"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中“A类蛋糕”后的“点击购买”链接，浏览器显示的结果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pic>
        <p:nvPicPr>
          <p:cNvPr id="4" name="图片 4"/>
          <p:cNvPicPr>
            <a:picLocks noChangeAspect="1"/>
          </p:cNvPicPr>
          <p:nvPr/>
        </p:nvPicPr>
        <p:blipFill>
          <a:blip r:embed="rId4"/>
          <a:stretch>
            <a:fillRect/>
          </a:stretch>
        </p:blipFill>
        <p:spPr>
          <a:xfrm>
            <a:off x="2481263" y="2388870"/>
            <a:ext cx="7228675" cy="3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再次访问ListBookServlet，选择“B类蛋糕”后的“点击购买”链接，浏览器显示的结果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pic>
        <p:nvPicPr>
          <p:cNvPr id="5" name="图片 5"/>
          <p:cNvPicPr>
            <a:picLocks noChangeAspect="1"/>
          </p:cNvPicPr>
          <p:nvPr/>
        </p:nvPicPr>
        <p:blipFill>
          <a:blip r:embed="rId4"/>
          <a:stretch>
            <a:fillRect/>
          </a:stretch>
        </p:blipFill>
        <p:spPr>
          <a:xfrm>
            <a:off x="2523173" y="2603500"/>
            <a:ext cx="7144620" cy="30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35" y="266700"/>
            <a:ext cx="54425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p>
        </p:txBody>
      </p:sp>
      <p:sp>
        <p:nvSpPr>
          <p:cNvPr id="11" name="文本框 18"/>
          <p:cNvSpPr txBox="1"/>
          <p:nvPr>
            <p:custDataLst>
              <p:tags r:id="rId1"/>
            </p:custDataLst>
          </p:nvPr>
        </p:nvSpPr>
        <p:spPr>
          <a:xfrm>
            <a:off x="1143839" y="1099444"/>
            <a:ext cx="1024582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通过所学</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知识，学会如何使用</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技术实现用户登录的功能。为了使读者可以更直观的了解用户登录的流程，接下来，通过一张图来描述用户登录的流程，具体如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a:p>
            <a:pPr>
              <a:lnSpc>
                <a:spcPct val="150000"/>
              </a:lnSpc>
            </a:pPr>
            <a:endParaRPr lang="zh-CN" altLang="zh-CN" dirty="0">
              <a:solidFill>
                <a:srgbClr val="595959"/>
              </a:solidFill>
              <a:latin typeface="微软雅黑" panose="020B0503020204020204" pitchFamily="34" charset="-122"/>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560" y="2019398"/>
            <a:ext cx="4607440" cy="444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35" y="266700"/>
            <a:ext cx="55162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653721" y="2565173"/>
            <a:ext cx="9215259" cy="17782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描述了用户登录的整个流程，当用户访问某个网站的首界面时，首先会判断用户是否登录，如果已经登录则在首界面中显示用户登录信息，否则进入登录页面，完成用户登录功能，然后显示用户登录信息。在用户登录的情况下，如果单击用户登录界面中的“退出”时，就会注销当前用户的信息，返回首界面。</a:t>
            </a:r>
          </a:p>
        </p:txBody>
      </p:sp>
      <p:sp>
        <p:nvSpPr>
          <p:cNvPr id="6" name="圆角矩形 5"/>
          <p:cNvSpPr/>
          <p:nvPr/>
        </p:nvSpPr>
        <p:spPr>
          <a:xfrm>
            <a:off x="1306456" y="2312894"/>
            <a:ext cx="9865885" cy="2272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256232"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855533" y="42711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创建封装用户信息类，</a:t>
            </a:r>
            <a:r>
              <a:rPr altLang="zh-CN" dirty="0">
                <a:solidFill>
                  <a:srgbClr val="595959"/>
                </a:solidFill>
                <a:latin typeface="微软雅黑" panose="020B0503020204020204" pitchFamily="34" charset="-122"/>
              </a:rPr>
              <a:t>在chapter05项目的src目录下的cn.itcast.session.entity包中编写一个名称为User的类。</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2293620"/>
          </a:xfrm>
          <a:prstGeom prst="rect">
            <a:avLst/>
          </a:prstGeom>
        </p:spPr>
      </p:pic>
      <p:sp>
        <p:nvSpPr>
          <p:cNvPr id="29" name="矩形 28"/>
          <p:cNvSpPr/>
          <p:nvPr/>
        </p:nvSpPr>
        <p:spPr>
          <a:xfrm>
            <a:off x="1694815" y="2722245"/>
            <a:ext cx="8719820" cy="1814830"/>
          </a:xfrm>
          <a:prstGeom prst="rect">
            <a:avLst/>
          </a:prstGeom>
        </p:spPr>
        <p:txBody>
          <a:bodyPr wrap="square">
            <a:spAutoFit/>
          </a:bodyPr>
          <a:lstStyle/>
          <a:p>
            <a:r>
              <a:rPr lang="zh-CN" altLang="zh-CN" sz="1600" dirty="0"/>
              <a:t>public class User {</a:t>
            </a:r>
          </a:p>
          <a:p>
            <a:r>
              <a:rPr lang="zh-CN" altLang="zh-CN" sz="1600" dirty="0"/>
              <a:t>	private String </a:t>
            </a:r>
            <a:r>
              <a:rPr lang="en-US" altLang="zh-CN" sz="1600" dirty="0"/>
              <a:t>username</a:t>
            </a:r>
            <a:r>
              <a:rPr lang="zh-CN" altLang="zh-CN" sz="1600" dirty="0"/>
              <a:t>;</a:t>
            </a:r>
          </a:p>
          <a:p>
            <a:r>
              <a:rPr lang="zh-CN" altLang="zh-CN" sz="1600" dirty="0"/>
              <a:t> 	private String </a:t>
            </a:r>
            <a:r>
              <a:rPr lang="en-US" altLang="zh-CN" sz="1600" dirty="0"/>
              <a:t>password</a:t>
            </a:r>
            <a:r>
              <a:rPr lang="zh-CN" altLang="zh-CN" sz="1600" dirty="0"/>
              <a:t>;</a:t>
            </a:r>
          </a:p>
          <a:p>
            <a:r>
              <a:rPr lang="zh-CN" altLang="zh-CN" sz="1600" dirty="0"/>
              <a:t>	public String getUsername() {return username;}</a:t>
            </a:r>
          </a:p>
          <a:p>
            <a:r>
              <a:rPr lang="zh-CN" altLang="zh-CN" sz="1600" dirty="0"/>
              <a:t>	public void setUsername(String username) {this.username = username;}</a:t>
            </a:r>
          </a:p>
          <a:p>
            <a:r>
              <a:rPr lang="zh-CN" altLang="zh-CN" sz="1600" dirty="0"/>
              <a:t>	public String getPassword() {return password;}</a:t>
            </a:r>
          </a:p>
          <a:p>
            <a:r>
              <a:rPr lang="zh-CN" altLang="zh-CN" sz="1600" dirty="0"/>
              <a:t>	public void setPassword(String password) {this.password = password;}}</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在cn.itcast. session.servlet包中编写IndexServlet类，该类用于显示网站的首界面。</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059305"/>
            <a:ext cx="10731500" cy="4412615"/>
          </a:xfrm>
          <a:prstGeom prst="rect">
            <a:avLst/>
          </a:prstGeom>
        </p:spPr>
      </p:pic>
      <p:sp>
        <p:nvSpPr>
          <p:cNvPr id="29" name="矩形 28"/>
          <p:cNvSpPr/>
          <p:nvPr/>
        </p:nvSpPr>
        <p:spPr>
          <a:xfrm>
            <a:off x="1144270" y="2135505"/>
            <a:ext cx="10353675" cy="4276725"/>
          </a:xfrm>
          <a:prstGeom prst="rect">
            <a:avLst/>
          </a:prstGeom>
        </p:spPr>
        <p:txBody>
          <a:bodyPr wrap="square">
            <a:spAutoFit/>
          </a:bodyPr>
          <a:lstStyle/>
          <a:p>
            <a:r>
              <a:rPr lang="zh-CN" altLang="zh-CN" sz="1600" dirty="0"/>
              <a:t>public class IndexServlet extends HttpServlet {</a:t>
            </a:r>
          </a:p>
          <a:p>
            <a:r>
              <a:rPr lang="zh-CN" altLang="zh-CN" sz="1600" dirty="0"/>
              <a:t>	public void doGet(HttpServletRequest request,HttpServletResponse response)</a:t>
            </a:r>
          </a:p>
          <a:p>
            <a:r>
              <a:rPr lang="zh-CN" altLang="zh-CN" sz="1600" dirty="0"/>
              <a:t>			throws ServletException, IOException {</a:t>
            </a:r>
          </a:p>
          <a:p>
            <a:r>
              <a:rPr lang="zh-CN" altLang="zh-CN" sz="1600" dirty="0"/>
              <a:t>          		// 解决乱码问题</a:t>
            </a:r>
          </a:p>
          <a:p>
            <a:r>
              <a:rPr lang="zh-CN" altLang="zh-CN" sz="1600" dirty="0"/>
              <a:t>		response.setContentType("text/html;charset=utf-8");</a:t>
            </a:r>
          </a:p>
          <a:p>
            <a:r>
              <a:rPr lang="zh-CN" altLang="zh-CN" sz="1600" dirty="0"/>
              <a:t>         		// 创建或者获取保存用户信息的Session对象</a:t>
            </a:r>
          </a:p>
          <a:p>
            <a:r>
              <a:rPr lang="zh-CN" altLang="zh-CN" sz="1600" dirty="0"/>
              <a:t>		HttpSession session = request.getSession();</a:t>
            </a:r>
          </a:p>
          <a:p>
            <a:r>
              <a:rPr lang="zh-CN" altLang="zh-CN" sz="1600" dirty="0"/>
              <a:t>		User user = (User) session.getAttribute("user");</a:t>
            </a:r>
          </a:p>
          <a:p>
            <a:r>
              <a:rPr lang="zh-CN" altLang="zh-CN" sz="1600" dirty="0"/>
              <a:t>		if (user == null) {</a:t>
            </a:r>
          </a:p>
          <a:p>
            <a:r>
              <a:rPr lang="zh-CN" altLang="zh-CN" sz="1600" dirty="0"/>
              <a:t>			response.getWriter().print(</a:t>
            </a:r>
          </a:p>
          <a:p>
            <a:r>
              <a:rPr lang="zh-CN" altLang="zh-CN" sz="1600" dirty="0"/>
              <a:t>			"您还没有登录，请&lt;a href='/chapter05/login.html'&gt;登录&lt;/a&gt;");</a:t>
            </a:r>
          </a:p>
          <a:p>
            <a:r>
              <a:rPr lang="zh-CN" altLang="zh-CN" sz="1600" dirty="0"/>
              <a:t>		} else {response.getWriter().print("您已登录，欢迎你，" + user.getUsername() + "！");</a:t>
            </a:r>
          </a:p>
          <a:p>
            <a:r>
              <a:rPr lang="zh-CN" altLang="zh-CN" sz="1600" dirty="0"/>
              <a:t>			response.getWriter().print("&lt;a href='/chapter05/LogoutServlet'&gt;退出&lt;/a&gt;");</a:t>
            </a:r>
          </a:p>
          <a:p>
            <a:r>
              <a:rPr lang="zh-CN" altLang="zh-CN" sz="1600" dirty="0"/>
              <a:t>			// 创建Cookie存放Session的标识号</a:t>
            </a:r>
          </a:p>
          <a:p>
            <a:r>
              <a:rPr lang="zh-CN" altLang="zh-CN" sz="1600" dirty="0"/>
              <a:t>			Cookie cookie = new Cookie("JSESSIONID", session.getId());</a:t>
            </a:r>
          </a:p>
          <a:p>
            <a:r>
              <a:rPr lang="zh-CN" altLang="zh-CN" sz="1600" dirty="0"/>
              <a:t>			cookie.setMaxAge(60 * 30);</a:t>
            </a:r>
          </a:p>
          <a:p>
            <a:endParaRPr lang="zh-CN" altLang="zh-CN" sz="1600" dirty="0"/>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会话概述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3128879"/>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了解会话的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，能够知道会话用于做什么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25310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993265"/>
            <a:ext cx="10731500" cy="2748915"/>
          </a:xfrm>
          <a:prstGeom prst="rect">
            <a:avLst/>
          </a:prstGeom>
        </p:spPr>
      </p:pic>
      <p:sp>
        <p:nvSpPr>
          <p:cNvPr id="29" name="矩形 28"/>
          <p:cNvSpPr/>
          <p:nvPr/>
        </p:nvSpPr>
        <p:spPr>
          <a:xfrm>
            <a:off x="1694815" y="2188845"/>
            <a:ext cx="8719820" cy="2553335"/>
          </a:xfrm>
          <a:prstGeom prst="rect">
            <a:avLst/>
          </a:prstGeom>
        </p:spPr>
        <p:txBody>
          <a:bodyPr wrap="square">
            <a:spAutoFit/>
          </a:bodyPr>
          <a:lstStyle/>
          <a:p>
            <a:r>
              <a:rPr lang="zh-CN" altLang="zh-CN" sz="1600" dirty="0">
                <a:sym typeface="+mn-ea"/>
              </a:rPr>
              <a:t>			cookie.setPath("/chapter05");</a:t>
            </a:r>
            <a:endParaRPr lang="zh-CN" altLang="zh-CN" sz="1600" dirty="0"/>
          </a:p>
          <a:p>
            <a:r>
              <a:rPr lang="zh-CN" altLang="zh-CN" sz="1600" dirty="0">
                <a:sym typeface="+mn-ea"/>
              </a:rPr>
              <a:t>			response.addCookie(cookie);</a:t>
            </a:r>
            <a:endParaRPr lang="zh-CN" altLang="zh-CN" sz="1600" dirty="0"/>
          </a:p>
          <a:p>
            <a:r>
              <a:rPr lang="zh-CN" altLang="zh-CN" sz="1600" dirty="0">
                <a:sym typeface="+mn-ea"/>
              </a:rPr>
              <a:t>		}</a:t>
            </a:r>
            <a:endParaRPr lang="zh-CN" altLang="zh-CN" sz="1600" dirty="0"/>
          </a:p>
          <a:p>
            <a:r>
              <a:rPr lang="zh-CN" altLang="zh-CN" sz="1600" dirty="0">
                <a:sym typeface="+mn-ea"/>
              </a:rPr>
              <a:t>	}</a:t>
            </a:r>
            <a:endParaRPr lang="zh-CN" altLang="zh-CN" sz="1600" dirty="0"/>
          </a:p>
          <a:p>
            <a:r>
              <a:rPr lang="zh-CN" altLang="zh-CN" sz="1600" dirty="0">
                <a:sym typeface="+mn-ea"/>
              </a:rPr>
              <a:t>	public void doPost(HttpServletRequest request, </a:t>
            </a:r>
            <a:endParaRPr lang="zh-CN" altLang="zh-CN" sz="1600" dirty="0"/>
          </a:p>
          <a:p>
            <a:r>
              <a:rPr lang="zh-CN" altLang="zh-CN" sz="1600" dirty="0">
                <a:sym typeface="+mn-ea"/>
              </a:rPr>
              <a:t>                           HttpServletResponse response)</a:t>
            </a:r>
            <a:endParaRPr lang="zh-CN" altLang="zh-CN" sz="1600" dirty="0"/>
          </a:p>
          <a:p>
            <a:r>
              <a:rPr lang="zh-CN" altLang="zh-CN" sz="1600" dirty="0">
                <a:sym typeface="+mn-ea"/>
              </a:rPr>
              <a:t>			throws ServletException, IOException {</a:t>
            </a:r>
            <a:endParaRPr lang="zh-CN" altLang="zh-CN" sz="1600" dirty="0"/>
          </a:p>
          <a:p>
            <a:r>
              <a:rPr lang="zh-CN" altLang="zh-CN" sz="1600" dirty="0">
                <a:sym typeface="+mn-ea"/>
              </a:rPr>
              <a:t>		doGet(request, response);</a:t>
            </a:r>
            <a:endParaRPr lang="zh-CN" altLang="zh-CN" sz="1600" dirty="0"/>
          </a:p>
          <a:p>
            <a:r>
              <a:rPr lang="zh-CN" altLang="zh-CN" sz="1600" dirty="0">
                <a:sym typeface="+mn-ea"/>
              </a:rPr>
              <a:t>	}</a:t>
            </a:r>
            <a:endParaRPr lang="zh-CN" altLang="zh-CN" sz="1600" dirty="0"/>
          </a:p>
          <a:p>
            <a:r>
              <a:rPr lang="zh-CN" altLang="zh-CN" sz="1600" dirty="0">
                <a:sym typeface="+mn-ea"/>
              </a:rPr>
              <a: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在cn.itcast.session.servlet包中编写LoginServlet，该Servlet用于显示用户登录成功后的界面。</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059305"/>
            <a:ext cx="10731500" cy="4412615"/>
          </a:xfrm>
          <a:prstGeom prst="rect">
            <a:avLst/>
          </a:prstGeom>
        </p:spPr>
      </p:pic>
      <p:sp>
        <p:nvSpPr>
          <p:cNvPr id="29" name="矩形 28"/>
          <p:cNvSpPr/>
          <p:nvPr/>
        </p:nvSpPr>
        <p:spPr>
          <a:xfrm>
            <a:off x="1144270" y="2135505"/>
            <a:ext cx="10353675" cy="4276725"/>
          </a:xfrm>
          <a:prstGeom prst="rect">
            <a:avLst/>
          </a:prstGeom>
        </p:spPr>
        <p:txBody>
          <a:bodyPr wrap="square">
            <a:spAutoFit/>
          </a:bodyPr>
          <a:lstStyle/>
          <a:p>
            <a:r>
              <a:rPr lang="zh-CN" altLang="zh-CN" sz="1600" dirty="0"/>
              <a:t>public class LoginServlet extends HttpServlet {</a:t>
            </a:r>
          </a:p>
          <a:p>
            <a:r>
              <a:rPr lang="zh-CN" altLang="zh-CN" sz="1600" dirty="0"/>
              <a:t>	public void doGet(HttpServletRequest request, </a:t>
            </a:r>
          </a:p>
          <a:p>
            <a:r>
              <a:rPr lang="zh-CN" altLang="zh-CN" sz="1600" dirty="0"/>
              <a:t>                          HttpServletResponse response)</a:t>
            </a:r>
          </a:p>
          <a:p>
            <a:r>
              <a:rPr lang="zh-CN" altLang="zh-CN" sz="1600" dirty="0"/>
              <a:t>			throws ServletException, IOException {</a:t>
            </a:r>
          </a:p>
          <a:p>
            <a:r>
              <a:rPr lang="zh-CN" altLang="zh-CN" sz="1600" dirty="0"/>
              <a:t>		response.setContentType("text/html;charset=utf-8");</a:t>
            </a:r>
          </a:p>
          <a:p>
            <a:r>
              <a:rPr lang="zh-CN" altLang="zh-CN" sz="1600" dirty="0"/>
              <a:t>		String username = request.getParameter("username");</a:t>
            </a:r>
          </a:p>
          <a:p>
            <a:r>
              <a:rPr lang="zh-CN" altLang="zh-CN" sz="1600" dirty="0"/>
              <a:t>		String password = request.getParameter("password");</a:t>
            </a:r>
          </a:p>
          <a:p>
            <a:r>
              <a:rPr lang="zh-CN" altLang="zh-CN" sz="1600" dirty="0"/>
              <a:t>		PrintWriter pw = response.getWriter();</a:t>
            </a:r>
          </a:p>
          <a:p>
            <a:r>
              <a:rPr lang="zh-CN" altLang="zh-CN" sz="1600" dirty="0"/>
              <a:t>         </a:t>
            </a:r>
            <a:r>
              <a:rPr lang="en-US" altLang="zh-CN" sz="1600" dirty="0"/>
              <a:t>		</a:t>
            </a:r>
            <a:r>
              <a:rPr lang="zh-CN" altLang="zh-CN" sz="1600" dirty="0"/>
              <a:t> //假设正确的用户名 是itcast 密码是123</a:t>
            </a:r>
          </a:p>
          <a:p>
            <a:r>
              <a:rPr lang="zh-CN" altLang="zh-CN" sz="1600" dirty="0"/>
              <a:t>		if (("itcast").equals(username) &amp;&amp; ("123").equals(password)) {</a:t>
            </a:r>
          </a:p>
          <a:p>
            <a:r>
              <a:rPr lang="zh-CN" altLang="zh-CN" sz="1600" dirty="0"/>
              <a:t>			User user = new User();</a:t>
            </a:r>
          </a:p>
          <a:p>
            <a:r>
              <a:rPr lang="zh-CN" altLang="zh-CN" sz="1600" dirty="0"/>
              <a:t>			user.setUsername(username);</a:t>
            </a:r>
          </a:p>
          <a:p>
            <a:r>
              <a:rPr lang="zh-CN" altLang="zh-CN" sz="1600" dirty="0"/>
              <a:t>			user.setPassword(password);</a:t>
            </a:r>
          </a:p>
          <a:p>
            <a:r>
              <a:rPr lang="zh-CN" altLang="zh-CN" sz="1600" dirty="0"/>
              <a:t>			request.getSession().setAttribute("user", user);</a:t>
            </a:r>
          </a:p>
          <a:p>
            <a:r>
              <a:rPr lang="zh-CN" altLang="zh-CN" sz="1600" dirty="0"/>
              <a:t>			response.sendRedirect("/chapter05/IndexServlet");</a:t>
            </a:r>
          </a:p>
          <a:p>
            <a:r>
              <a:rPr lang="zh-CN" altLang="zh-CN" sz="1600" dirty="0"/>
              <a:t>		} else {</a:t>
            </a:r>
          </a:p>
          <a:p>
            <a:r>
              <a:rPr lang="zh-CN" altLang="zh-CN" sz="1600" dirty="0"/>
              <a:t>			pw.write("用户名或密码错误，登录失败");</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993265"/>
            <a:ext cx="10731500" cy="2748915"/>
          </a:xfrm>
          <a:prstGeom prst="rect">
            <a:avLst/>
          </a:prstGeom>
        </p:spPr>
      </p:pic>
      <p:sp>
        <p:nvSpPr>
          <p:cNvPr id="29" name="矩形 28"/>
          <p:cNvSpPr/>
          <p:nvPr/>
        </p:nvSpPr>
        <p:spPr>
          <a:xfrm>
            <a:off x="1694815" y="2188845"/>
            <a:ext cx="8719820" cy="2061210"/>
          </a:xfrm>
          <a:prstGeom prst="rect">
            <a:avLst/>
          </a:prstGeom>
        </p:spPr>
        <p:txBody>
          <a:bodyPr wrap="square">
            <a:spAutoFit/>
          </a:bodyPr>
          <a:lstStyle/>
          <a:p>
            <a:r>
              <a:rPr lang="zh-CN" altLang="zh-CN" sz="1600" dirty="0">
                <a:sym typeface="+mn-ea"/>
              </a:rPr>
              <a:t>		}</a:t>
            </a:r>
            <a:endParaRPr lang="zh-CN" altLang="zh-CN" sz="1600" dirty="0"/>
          </a:p>
          <a:p>
            <a:r>
              <a:rPr lang="zh-CN" altLang="zh-CN" sz="1600" dirty="0">
                <a:sym typeface="+mn-ea"/>
              </a:rPr>
              <a:t>	}</a:t>
            </a:r>
            <a:endParaRPr lang="zh-CN" altLang="zh-CN" sz="1600" dirty="0"/>
          </a:p>
          <a:p>
            <a:r>
              <a:rPr lang="zh-CN" altLang="zh-CN" sz="1600" dirty="0">
                <a:sym typeface="+mn-ea"/>
              </a:rPr>
              <a:t>	public void doPost(HttpServletRequest request, </a:t>
            </a:r>
            <a:endParaRPr lang="zh-CN" altLang="zh-CN" sz="1600" dirty="0"/>
          </a:p>
          <a:p>
            <a:r>
              <a:rPr lang="zh-CN" altLang="zh-CN" sz="1600" dirty="0">
                <a:sym typeface="+mn-ea"/>
              </a:rPr>
              <a:t>                           HttpServletResponse response)</a:t>
            </a:r>
            <a:endParaRPr lang="zh-CN" altLang="zh-CN" sz="1600" dirty="0"/>
          </a:p>
          <a:p>
            <a:r>
              <a:rPr lang="zh-CN" altLang="zh-CN" sz="1600" dirty="0">
                <a:sym typeface="+mn-ea"/>
              </a:rPr>
              <a:t>			throws ServletException, IOException {</a:t>
            </a:r>
            <a:endParaRPr lang="zh-CN" altLang="zh-CN" sz="1600" dirty="0"/>
          </a:p>
          <a:p>
            <a:r>
              <a:rPr lang="zh-CN" altLang="zh-CN" sz="1600" dirty="0">
                <a:sym typeface="+mn-ea"/>
              </a:rPr>
              <a:t>		doGet(request, response);</a:t>
            </a:r>
            <a:endParaRPr lang="zh-CN" altLang="zh-CN" sz="1600" dirty="0"/>
          </a:p>
          <a:p>
            <a:r>
              <a:rPr lang="zh-CN" altLang="zh-CN" sz="1600" dirty="0">
                <a:sym typeface="+mn-ea"/>
              </a:rPr>
              <a:t>	}</a:t>
            </a:r>
            <a:endParaRPr lang="zh-CN" altLang="zh-CN" sz="1600" dirty="0"/>
          </a:p>
          <a:p>
            <a:r>
              <a:rPr lang="zh-CN" altLang="zh-CN" sz="1600" dirty="0">
                <a:sym typeface="+mn-ea"/>
              </a:rPr>
              <a: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创建登录页面，</a:t>
            </a:r>
            <a:r>
              <a:rPr altLang="zh-CN" dirty="0">
                <a:solidFill>
                  <a:srgbClr val="595959"/>
                </a:solidFill>
                <a:latin typeface="微软雅黑" panose="020B0503020204020204" pitchFamily="34" charset="-122"/>
              </a:rPr>
              <a:t>在chapter05项目的web目录下创建一个名称为login.</a:t>
            </a:r>
            <a:r>
              <a:rPr lang="en-US" dirty="0">
                <a:solidFill>
                  <a:srgbClr val="595959"/>
                </a:solidFill>
                <a:latin typeface="微软雅黑" panose="020B0503020204020204" pitchFamily="34" charset="-122"/>
              </a:rPr>
              <a:t>html</a:t>
            </a:r>
            <a:r>
              <a:rPr altLang="zh-CN" dirty="0">
                <a:solidFill>
                  <a:srgbClr val="595959"/>
                </a:solidFill>
                <a:latin typeface="微软雅黑" panose="020B0503020204020204" pitchFamily="34" charset="-122"/>
              </a:rPr>
              <a:t>的页面，该页面中包含用户登录表单信息。</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219325"/>
            <a:ext cx="10731500" cy="2540000"/>
          </a:xfrm>
          <a:prstGeom prst="rect">
            <a:avLst/>
          </a:prstGeom>
        </p:spPr>
      </p:pic>
      <p:sp>
        <p:nvSpPr>
          <p:cNvPr id="29" name="矩形 28"/>
          <p:cNvSpPr/>
          <p:nvPr/>
        </p:nvSpPr>
        <p:spPr>
          <a:xfrm>
            <a:off x="1144270" y="2366645"/>
            <a:ext cx="10353675" cy="2061210"/>
          </a:xfrm>
          <a:prstGeom prst="rect">
            <a:avLst/>
          </a:prstGeom>
        </p:spPr>
        <p:txBody>
          <a:bodyPr wrap="square">
            <a:spAutoFit/>
          </a:bodyPr>
          <a:lstStyle/>
          <a:p>
            <a:r>
              <a:rPr lang="zh-CN" altLang="zh-CN" sz="1600" dirty="0"/>
              <a:t>&lt;body&gt;</a:t>
            </a:r>
          </a:p>
          <a:p>
            <a:r>
              <a:rPr lang="zh-CN" altLang="zh-CN" sz="1600" dirty="0"/>
              <a:t>&lt;form name="reg" action="http://localhost:8080/chapter05/LoginServlet" </a:t>
            </a:r>
          </a:p>
          <a:p>
            <a:r>
              <a:rPr lang="zh-CN" altLang="zh-CN" sz="1600" dirty="0"/>
              <a:t>       method="post"&gt;</a:t>
            </a:r>
          </a:p>
          <a:p>
            <a:r>
              <a:rPr lang="zh-CN" altLang="zh-CN" sz="1600" dirty="0"/>
              <a:t>    用户名: &lt;input name="username" type="text"/&gt;&lt;br/&gt;</a:t>
            </a:r>
          </a:p>
          <a:p>
            <a:r>
              <a:rPr lang="zh-CN" altLang="zh-CN" sz="1600" dirty="0"/>
              <a:t>    密码：  &lt;input name="password" type="password"/&gt;&lt;br/&gt;</a:t>
            </a:r>
          </a:p>
          <a:p>
            <a:r>
              <a:rPr lang="zh-CN" altLang="zh-CN" sz="1600" dirty="0"/>
              <a:t>    &lt;input type="submit" value="提交" id="bt"/&gt;</a:t>
            </a:r>
          </a:p>
          <a:p>
            <a:r>
              <a:rPr lang="zh-CN" altLang="zh-CN" sz="1600" dirty="0"/>
              <a:t>&lt;/form&gt;</a:t>
            </a:r>
          </a:p>
          <a:p>
            <a:r>
              <a:rPr lang="zh-CN" altLang="zh-CN" sz="1600" dirty="0"/>
              <a:t>&lt;/body&gt;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78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启动项目，查看结果，</a:t>
            </a:r>
            <a:r>
              <a:rPr altLang="zh-CN" dirty="0">
                <a:solidFill>
                  <a:srgbClr val="595959"/>
                </a:solidFill>
                <a:latin typeface="微软雅黑" panose="020B0503020204020204" pitchFamily="34" charset="-122"/>
              </a:rPr>
              <a:t>在IDEA中启动Tomcat服务器，在浏览器的地址栏中输入地址“http://localhost:8080/chapter05/login.jsp”访问login.jsp，浏览器显示的结果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pic>
        <p:nvPicPr>
          <p:cNvPr id="2" name="图片 1"/>
          <p:cNvPicPr>
            <a:picLocks noChangeAspect="1"/>
          </p:cNvPicPr>
          <p:nvPr/>
        </p:nvPicPr>
        <p:blipFill>
          <a:blip r:embed="rId4"/>
          <a:stretch>
            <a:fillRect/>
          </a:stretch>
        </p:blipFill>
        <p:spPr>
          <a:xfrm>
            <a:off x="2508250" y="2757170"/>
            <a:ext cx="7175026" cy="212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78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在</a:t>
            </a:r>
            <a:r>
              <a:rPr lang="en-US" dirty="0">
                <a:solidFill>
                  <a:srgbClr val="595959"/>
                </a:solidFill>
                <a:latin typeface="微软雅黑" panose="020B0503020204020204" pitchFamily="34" charset="-122"/>
              </a:rPr>
              <a:t>“STEP 05”</a:t>
            </a:r>
            <a:r>
              <a:rPr dirty="0">
                <a:solidFill>
                  <a:srgbClr val="595959"/>
                </a:solidFill>
                <a:latin typeface="微软雅黑" panose="020B0503020204020204" pitchFamily="34" charset="-122"/>
              </a:rPr>
              <a:t>中的用户名和密码输入框中输入用户名“itcast”和密码“123”后，单击提交按钮，其页面显示效果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pic>
        <p:nvPicPr>
          <p:cNvPr id="6" name="图片 6"/>
          <p:cNvPicPr>
            <a:picLocks noChangeAspect="1"/>
          </p:cNvPicPr>
          <p:nvPr/>
        </p:nvPicPr>
        <p:blipFill>
          <a:blip r:embed="rId4"/>
          <a:stretch>
            <a:fillRect/>
          </a:stretch>
        </p:blipFill>
        <p:spPr>
          <a:xfrm>
            <a:off x="2481263" y="2617153"/>
            <a:ext cx="7228207" cy="230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209675"/>
            <a:ext cx="8929370" cy="8229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如果用户想退出登录，可以单击“退出”，此时，浏览器显示的结果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pic>
        <p:nvPicPr>
          <p:cNvPr id="7" name="图片 7"/>
          <p:cNvPicPr>
            <a:picLocks noChangeAspect="1"/>
          </p:cNvPicPr>
          <p:nvPr/>
        </p:nvPicPr>
        <p:blipFill>
          <a:blip r:embed="rId4"/>
          <a:stretch>
            <a:fillRect/>
          </a:stretch>
        </p:blipFill>
        <p:spPr>
          <a:xfrm>
            <a:off x="2481263" y="2543493"/>
            <a:ext cx="7228207" cy="230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209675"/>
            <a:ext cx="8929370" cy="8229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如果用户输入的用户名或者密码错误，那么，当单击“提交”时，登录会失败，浏览器显示的效果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pic>
        <p:nvPicPr>
          <p:cNvPr id="2" name="图片 1"/>
          <p:cNvPicPr>
            <a:picLocks noChangeAspect="1"/>
          </p:cNvPicPr>
          <p:nvPr/>
        </p:nvPicPr>
        <p:blipFill>
          <a:blip r:embed="rId4"/>
          <a:stretch>
            <a:fillRect/>
          </a:stretch>
        </p:blipFill>
        <p:spPr>
          <a:xfrm>
            <a:off x="2594928" y="2671763"/>
            <a:ext cx="7002325" cy="223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56844" y="2254479"/>
            <a:ext cx="9794240" cy="298987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7819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9701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601583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73465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94148" y="2747903"/>
            <a:ext cx="9504297" cy="22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对象的相关知识。首先讲解了会话的概念，从而引出</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对象；其次讲解了</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对象，包括</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对象的概述和</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，并通过一个案例实现了用</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显示用户上次访问时间；最后讲解了</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对象，包括了</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对象的概述</a:t>
            </a:r>
            <a:r>
              <a:rPr lang="en-US" altLang="zh-CN" dirty="0">
                <a:solidFill>
                  <a:srgbClr val="595959"/>
                </a:solidFill>
                <a:latin typeface="微软雅黑" panose="020B0503020204020204" pitchFamily="34" charset="-122"/>
                <a:ea typeface="微软雅黑" panose="020B0503020204020204" pitchFamily="34" charset="-122"/>
              </a:rPr>
              <a:t>Session </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的生命周期。通过本章的学习，读者应该熟练掌握</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对象与</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对象的使用。</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会话概述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75148" y="2589496"/>
            <a:ext cx="9407280" cy="25460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日常生活中，从拨通电话到挂断电话之间的一连串的你问我答的过程就是一个会话。在打电话过程中，通话双方会有通话内容，同样，在客户端与服务器交互的过程中，也会产生一些数据。例如，用户甲和乙分别登录了购物网站，甲购买了一个</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手机，乙购买了一个</a:t>
            </a:r>
            <a:r>
              <a:rPr lang="en-US" altLang="zh-CN" dirty="0">
                <a:solidFill>
                  <a:srgbClr val="595959"/>
                </a:solidFill>
                <a:latin typeface="微软雅黑" panose="020B0503020204020204" pitchFamily="34" charset="-122"/>
              </a:rPr>
              <a:t>iPad</a:t>
            </a:r>
            <a:r>
              <a:rPr lang="zh-CN" altLang="zh-CN" dirty="0">
                <a:solidFill>
                  <a:srgbClr val="595959"/>
                </a:solidFill>
                <a:latin typeface="微软雅黑" panose="020B0503020204020204" pitchFamily="34" charset="-122"/>
              </a:rPr>
              <a:t>，当这两个用户结账时，</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服务器需要对用户甲和乙的信息分别进行保存。为了保存会话过程中产生的数据，</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提供了两个用于保存会话数据的对象，分别是</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Session</a:t>
            </a:r>
            <a:r>
              <a:rPr lang="zh-CN" altLang="zh-CN" dirty="0">
                <a:solidFill>
                  <a:srgbClr val="595959"/>
                </a:solidFill>
                <a:latin typeface="微软雅黑" panose="020B0503020204020204" pitchFamily="34" charset="-122"/>
              </a:rPr>
              <a:t>。</a:t>
            </a:r>
          </a:p>
        </p:txBody>
      </p:sp>
      <p:sp>
        <p:nvSpPr>
          <p:cNvPr id="2" name="文本框 1"/>
          <p:cNvSpPr txBox="1"/>
          <p:nvPr/>
        </p:nvSpPr>
        <p:spPr>
          <a:xfrm>
            <a:off x="1333901" y="1231181"/>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会话的概念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393574"/>
            <a:ext cx="9865885" cy="28642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9435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Cookie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73294" y="2822037"/>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36785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24298" y="2792704"/>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了解什么是</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en-US" dirty="0">
                <a:solidFill>
                  <a:srgbClr val="595959"/>
                </a:solidFill>
                <a:latin typeface="微软雅黑" panose="020B0503020204020204" pitchFamily="34" charset="-122"/>
                <a:ea typeface="微软雅黑" panose="020B0503020204020204" pitchFamily="34" charset="-122"/>
              </a:rPr>
              <a:t>对象</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487996" y="2916928"/>
            <a:ext cx="405183" cy="405036"/>
            <a:chOff x="8881" y="4685"/>
            <a:chExt cx="638" cy="638"/>
          </a:xfrm>
        </p:grpSpPr>
        <p:sp>
          <p:nvSpPr>
            <p:cNvPr id="17" name="椭圆 16"/>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35"/>
          <p:cNvSpPr txBox="1">
            <a:spLocks noChangeArrowheads="1"/>
          </p:cNvSpPr>
          <p:nvPr/>
        </p:nvSpPr>
        <p:spPr bwMode="auto">
          <a:xfrm>
            <a:off x="5924298" y="3582667"/>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在浏览器和服务器之间的传输过程</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487996" y="3706891"/>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33a149508ecd3c4e4335c214aad8bda84538"/>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6373</Words>
  <Application>Microsoft Office PowerPoint</Application>
  <PresentationFormat>宽屏</PresentationFormat>
  <Paragraphs>596</Paragraphs>
  <Slides>68</Slides>
  <Notes>67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68</vt:i4>
      </vt:variant>
    </vt:vector>
  </HeadingPairs>
  <TitlesOfParts>
    <vt:vector size="75" baseType="lpstr">
      <vt:lpstr>Source Han Sans K Bold</vt:lpstr>
      <vt:lpstr>等线</vt:lpstr>
      <vt:lpstr>等线 Light</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jay joey</cp:lastModifiedBy>
  <cp:revision>717</cp:revision>
  <dcterms:created xsi:type="dcterms:W3CDTF">2020-11-25T06:00:00Z</dcterms:created>
  <dcterms:modified xsi:type="dcterms:W3CDTF">2023-12-02T08:12:14Z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