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87"/>
  </p:handoutMasterIdLst>
  <p:sldIdLst>
    <p:sldId id="325" r:id="rId4"/>
    <p:sldId id="264" r:id="rId6"/>
    <p:sldId id="348" r:id="rId7"/>
    <p:sldId id="328" r:id="rId8"/>
    <p:sldId id="327" r:id="rId9"/>
    <p:sldId id="309" r:id="rId10"/>
    <p:sldId id="259" r:id="rId11"/>
    <p:sldId id="350" r:id="rId12"/>
    <p:sldId id="580" r:id="rId13"/>
    <p:sldId id="760" r:id="rId14"/>
    <p:sldId id="837" r:id="rId15"/>
    <p:sldId id="356" r:id="rId16"/>
    <p:sldId id="753" r:id="rId17"/>
    <p:sldId id="759" r:id="rId18"/>
    <p:sldId id="754" r:id="rId19"/>
    <p:sldId id="756" r:id="rId20"/>
    <p:sldId id="357" r:id="rId21"/>
    <p:sldId id="358" r:id="rId22"/>
    <p:sldId id="757" r:id="rId23"/>
    <p:sldId id="758" r:id="rId24"/>
    <p:sldId id="359" r:id="rId25"/>
    <p:sldId id="360" r:id="rId26"/>
    <p:sldId id="761" r:id="rId27"/>
    <p:sldId id="762" r:id="rId28"/>
    <p:sldId id="763" r:id="rId29"/>
    <p:sldId id="764" r:id="rId30"/>
    <p:sldId id="361" r:id="rId31"/>
    <p:sldId id="765" r:id="rId32"/>
    <p:sldId id="363" r:id="rId33"/>
    <p:sldId id="364" r:id="rId34"/>
    <p:sldId id="767" r:id="rId35"/>
    <p:sldId id="768" r:id="rId36"/>
    <p:sldId id="769" r:id="rId37"/>
    <p:sldId id="770" r:id="rId38"/>
    <p:sldId id="771" r:id="rId39"/>
    <p:sldId id="772" r:id="rId40"/>
    <p:sldId id="785" r:id="rId41"/>
    <p:sldId id="774" r:id="rId42"/>
    <p:sldId id="776" r:id="rId43"/>
    <p:sldId id="777" r:id="rId44"/>
    <p:sldId id="778" r:id="rId45"/>
    <p:sldId id="779" r:id="rId46"/>
    <p:sldId id="784" r:id="rId47"/>
    <p:sldId id="787" r:id="rId48"/>
    <p:sldId id="780" r:id="rId49"/>
    <p:sldId id="788" r:id="rId50"/>
    <p:sldId id="789" r:id="rId51"/>
    <p:sldId id="790" r:id="rId52"/>
    <p:sldId id="791" r:id="rId53"/>
    <p:sldId id="792" r:id="rId54"/>
    <p:sldId id="793" r:id="rId55"/>
    <p:sldId id="794" r:id="rId56"/>
    <p:sldId id="796" r:id="rId57"/>
    <p:sldId id="795" r:id="rId58"/>
    <p:sldId id="797" r:id="rId59"/>
    <p:sldId id="798" r:id="rId60"/>
    <p:sldId id="799" r:id="rId61"/>
    <p:sldId id="803" r:id="rId62"/>
    <p:sldId id="804" r:id="rId63"/>
    <p:sldId id="805" r:id="rId64"/>
    <p:sldId id="806" r:id="rId65"/>
    <p:sldId id="807" r:id="rId66"/>
    <p:sldId id="808" r:id="rId67"/>
    <p:sldId id="809" r:id="rId68"/>
    <p:sldId id="810" r:id="rId69"/>
    <p:sldId id="811" r:id="rId70"/>
    <p:sldId id="812" r:id="rId71"/>
    <p:sldId id="838" r:id="rId72"/>
    <p:sldId id="839" r:id="rId73"/>
    <p:sldId id="815" r:id="rId74"/>
    <p:sldId id="816" r:id="rId75"/>
    <p:sldId id="817" r:id="rId76"/>
    <p:sldId id="820" r:id="rId77"/>
    <p:sldId id="821" r:id="rId78"/>
    <p:sldId id="823" r:id="rId79"/>
    <p:sldId id="825" r:id="rId80"/>
    <p:sldId id="826" r:id="rId81"/>
    <p:sldId id="829" r:id="rId82"/>
    <p:sldId id="835" r:id="rId83"/>
    <p:sldId id="836" r:id="rId84"/>
    <p:sldId id="355" r:id="rId85"/>
    <p:sldId id="326" r:id="rId86"/>
  </p:sldIdLst>
  <p:sldSz cx="12190095" cy="6859270"/>
  <p:notesSz cx="6858000" cy="9144000"/>
  <p:custDataLst>
    <p:tags r:id="rId92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蒙蒙" initials="xmm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369B2"/>
    <a:srgbClr val="595959"/>
    <a:srgbClr val="FAFAFA"/>
    <a:srgbClr val="006BBC"/>
    <a:srgbClr val="0075C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3" autoAdjust="0"/>
    <p:restoredTop sz="94660" autoAdjust="0"/>
  </p:normalViewPr>
  <p:slideViewPr>
    <p:cSldViewPr>
      <p:cViewPr varScale="1">
        <p:scale>
          <a:sx n="72" d="100"/>
          <a:sy n="72" d="100"/>
        </p:scale>
        <p:origin x="82" y="408"/>
      </p:cViewPr>
      <p:guideLst>
        <p:guide orient="horz" pos="2236"/>
        <p:guide pos="256"/>
        <p:guide pos="6545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81"/>
        <p:guide pos="21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87.xml"/><Relationship Id="rId91" Type="http://schemas.openxmlformats.org/officeDocument/2006/relationships/commentAuthors" Target="commentAuthors.xml"/><Relationship Id="rId90" Type="http://schemas.openxmlformats.org/officeDocument/2006/relationships/tableStyles" Target="tableStyles.xml"/><Relationship Id="rId9" Type="http://schemas.openxmlformats.org/officeDocument/2006/relationships/slide" Target="slides/slide5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3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4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4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5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7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9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4806" y="2516292"/>
            <a:ext cx="7767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12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      Ajax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5447134" y="3861589"/>
            <a:ext cx="4609763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1071246"/>
            <a:ext cx="10257155" cy="1373241"/>
            <a:chOff x="1211336" y="4519375"/>
            <a:chExt cx="3651610" cy="1297676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Ajax异步请求方式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7346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Ajax异步请求方式不向服务器发出请求，会得到数据后再更新页面（通过DOM操作修改页面内容），整个过程不会发生页面跳转或刷新操作。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15" y="2672715"/>
            <a:ext cx="7066280" cy="3719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7228" y="5049943"/>
            <a:ext cx="40754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传统请求方式和Ajax异步请求方式区别</a:t>
            </a:r>
            <a:endParaRPr 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47924" y="1872535"/>
          <a:ext cx="8295755" cy="2748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812"/>
                <a:gridCol w="1757430"/>
                <a:gridCol w="2486532"/>
                <a:gridCol w="2121981"/>
              </a:tblGrid>
              <a:tr h="585647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比较方式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遵循的协议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请求发出方式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数据展示方式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11878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传统方式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页面链接跳转发出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spc="13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重新载入新页面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79189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Ajax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异步方式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26797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由XMLHttpRequest实例发出请求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26797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JavaScript和DOM技术把数据更新到本页面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95679" y="1673067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71007" y="1455531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请求数据量少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1065" y="3030220"/>
            <a:ext cx="1891030" cy="159258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相较于传统请求方式，Ajax异步请求的优势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" name="直接箭头连接符 1"/>
          <p:cNvCxnSpPr>
            <a:stCxn id="30" idx="5"/>
            <a:endCxn id="28" idx="1"/>
          </p:cNvCxnSpPr>
          <p:nvPr/>
        </p:nvCxnSpPr>
        <p:spPr>
          <a:xfrm flipV="1">
            <a:off x="2394183" y="2232446"/>
            <a:ext cx="1401445" cy="7975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792100" y="3796631"/>
            <a:ext cx="1003300" cy="298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394183" y="4622948"/>
            <a:ext cx="1401445" cy="875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9730" y="1992630"/>
            <a:ext cx="6409055" cy="73088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Ajax请求只需要得到必要数据，对不需要更新的数据不作请求，所以数据量少，传输时间较短。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95679" y="3237496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71007" y="3030203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请求分散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89730" y="3623945"/>
            <a:ext cx="6409690" cy="73088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Ajax是按需请求，请求是异步形式，可在任意时刻发出，所以请求不会集中爆发，一定程度上减轻了服务器的压力，响应速度也比较快。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95395" y="4829810"/>
            <a:ext cx="6803390" cy="133667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1007" y="4622553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用户体验优化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89733" y="5115345"/>
            <a:ext cx="6049460" cy="105092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Ajax数据请求响应时间短、数据传送速度快已经很大程度提升了用户的使用体验。又由于Ajax是异步请求，不会刷新页面，使得页面上用户行为得到了有效保留。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jQuery框架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jQuery框架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35" y="2493645"/>
            <a:ext cx="9792970" cy="20162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要实现Ajax异步刷新就需要使用到JavaScript和DOM技术，但使用JavaScript实现Ajax异步刷新比较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复杂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，而且需要考虑到跨域等问题，因此，人们在Web项目开发过程中提供了很多框架，对Ajax做了一系列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封装简化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，使操作更方便快捷。其中，最常用的框架为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，本节将详细讲解jQuery的基本用法。</a:t>
            </a:r>
            <a:endParaRPr lang="en-US" altLang="zh-CN" sz="20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61213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了解jQuery的基础知识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初识jQuery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35" y="2493645"/>
            <a:ext cx="9792970" cy="19754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jQuery是一款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跨浏览器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的开源JavaScript库，它的核心理念是write less，do more（写的更少，做的更多）。通过对JavaScript代码的封装，jQuery使得DOM、事件处理、Ajax等功能的实现代码更加简洁，有效提高了程序开发效率。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下面介绍jQuery的具体使用方法，包括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下载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jQuery文件。</a:t>
            </a:r>
            <a:endParaRPr lang="en-US" altLang="zh-CN" sz="20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初识jQuery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918845" y="1123315"/>
            <a:ext cx="24091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kern="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步骤一：下载jQuery</a:t>
            </a:r>
            <a:endParaRPr kumimoji="0" lang="zh-CN" altLang="en-US" sz="1800" b="1" i="0" kern="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30930" y="1123315"/>
            <a:ext cx="4053205" cy="5550535"/>
            <a:chOff x="5605" y="1769"/>
            <a:chExt cx="6383" cy="8741"/>
          </a:xfrm>
        </p:grpSpPr>
        <p:pic>
          <p:nvPicPr>
            <p:cNvPr id="12" name="图片 11" descr="图片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5" y="6396"/>
              <a:ext cx="5959" cy="4115"/>
            </a:xfrm>
            <a:prstGeom prst="rect">
              <a:avLst/>
            </a:prstGeom>
          </p:spPr>
        </p:pic>
        <p:pic>
          <p:nvPicPr>
            <p:cNvPr id="13" name="图片 12" descr="图片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" y="1769"/>
              <a:ext cx="5959" cy="4115"/>
            </a:xfrm>
            <a:prstGeom prst="rect">
              <a:avLst/>
            </a:prstGeom>
          </p:spPr>
        </p:pic>
        <p:cxnSp>
          <p:nvCxnSpPr>
            <p:cNvPr id="27" name="直线箭头连接符 26"/>
            <p:cNvCxnSpPr/>
            <p:nvPr/>
          </p:nvCxnSpPr>
          <p:spPr>
            <a:xfrm>
              <a:off x="11560" y="4014"/>
              <a:ext cx="42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691755" y="1123315"/>
            <a:ext cx="3855085" cy="5550535"/>
            <a:chOff x="12339" y="1769"/>
            <a:chExt cx="6071" cy="8741"/>
          </a:xfrm>
        </p:grpSpPr>
        <p:pic>
          <p:nvPicPr>
            <p:cNvPr id="7" name="图片 6" descr="图片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9" y="1769"/>
              <a:ext cx="5959" cy="4115"/>
            </a:xfrm>
            <a:prstGeom prst="rect">
              <a:avLst/>
            </a:prstGeom>
          </p:spPr>
        </p:pic>
        <p:pic>
          <p:nvPicPr>
            <p:cNvPr id="8" name="图片 7" descr="图片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2" y="6396"/>
              <a:ext cx="5959" cy="4115"/>
            </a:xfrm>
            <a:prstGeom prst="rect">
              <a:avLst/>
            </a:prstGeom>
          </p:spPr>
        </p:pic>
        <p:cxnSp>
          <p:nvCxnSpPr>
            <p:cNvPr id="53" name="直线箭头连接符 52"/>
            <p:cNvCxnSpPr/>
            <p:nvPr/>
          </p:nvCxnSpPr>
          <p:spPr>
            <a:xfrm>
              <a:off x="15026" y="5913"/>
              <a:ext cx="0" cy="4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线箭头连接符 26"/>
          <p:cNvCxnSpPr/>
          <p:nvPr/>
        </p:nvCxnSpPr>
        <p:spPr>
          <a:xfrm flipH="1">
            <a:off x="7480935" y="5490845"/>
            <a:ext cx="2901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29300" y="323850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97297" y="935695"/>
            <a:ext cx="383645" cy="3836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454365" y="873891"/>
            <a:ext cx="383645" cy="3836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485548" y="3885930"/>
            <a:ext cx="383645" cy="3836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328065" y="3885930"/>
            <a:ext cx="383645" cy="3836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五边形 23"/>
          <p:cNvSpPr/>
          <p:nvPr/>
        </p:nvSpPr>
        <p:spPr>
          <a:xfrm>
            <a:off x="978958" y="3572510"/>
            <a:ext cx="2111619" cy="69706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1"/>
          <p:cNvSpPr txBox="1"/>
          <p:nvPr>
            <p:custDataLst>
              <p:tags r:id="rId6"/>
            </p:custDataLst>
          </p:nvPr>
        </p:nvSpPr>
        <p:spPr>
          <a:xfrm>
            <a:off x="1081405" y="3625850"/>
            <a:ext cx="1857375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jQuery下载步骤</a:t>
            </a:r>
            <a:endParaRPr lang="zh-CN" altLang="en-US" sz="18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初识jQuery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918845" y="1123315"/>
            <a:ext cx="24091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kern="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步骤二：引入jQuery</a:t>
            </a:r>
            <a:endParaRPr kumimoji="0" lang="zh-CN" altLang="en-US" sz="1800" b="1" i="0" kern="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5" name="1"/>
          <p:cNvSpPr txBox="1"/>
          <p:nvPr>
            <p:custDataLst>
              <p:tags r:id="rId2"/>
            </p:custDataLst>
          </p:nvPr>
        </p:nvSpPr>
        <p:spPr>
          <a:xfrm>
            <a:off x="918704" y="2790392"/>
            <a:ext cx="10462542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在项目中引入jQuery时，只需要把下载好的jQuery文件保存到项目的web目录中，在项目的HTML或jsp文件中使用</a:t>
            </a:r>
            <a:r>
              <a:rPr kumimoji="0" lang="en-US" altLang="zh-CN" sz="2000" b="0" i="0" u="none" strike="noStrike" cap="none" spc="0" normalizeH="0" baseline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&lt;script&gt;标签引入</a:t>
            </a:r>
            <a:r>
              <a:rPr kumimoji="0" lang="zh-CN" altLang="en-US" sz="20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即可，示例代码如下。</a:t>
            </a:r>
            <a:endParaRPr kumimoji="0" lang="zh-CN" altLang="en-US" sz="20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2" name="组合 8"/>
          <p:cNvGrpSpPr/>
          <p:nvPr/>
        </p:nvGrpSpPr>
        <p:grpSpPr bwMode="auto">
          <a:xfrm>
            <a:off x="1497965" y="4227830"/>
            <a:ext cx="8498840" cy="922020"/>
            <a:chOff x="1072338" y="575692"/>
            <a:chExt cx="8349164" cy="5881459"/>
          </a:xfrm>
        </p:grpSpPr>
        <p:sp>
          <p:nvSpPr>
            <p:cNvPr id="16" name="矩形 15"/>
            <p:cNvSpPr/>
            <p:nvPr/>
          </p:nvSpPr>
          <p:spPr>
            <a:xfrm>
              <a:off x="1072962" y="778222"/>
              <a:ext cx="8348540" cy="5606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72338" y="575692"/>
              <a:ext cx="8349164" cy="5881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&lt;!-- 引入本地下载的jQuery --&gt;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 src="jquery-1.6.1.js"&gt;&lt;/script&gt;</a:t>
              </a:r>
              <a:endPara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22" name="Chevron 3"/>
          <p:cNvSpPr/>
          <p:nvPr>
            <p:custDataLst>
              <p:tags r:id="rId3"/>
            </p:custDataLst>
          </p:nvPr>
        </p:nvSpPr>
        <p:spPr>
          <a:xfrm>
            <a:off x="1125855" y="1682750"/>
            <a:ext cx="197231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0740" y="182256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引入方式一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初识jQuery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918845" y="1123315"/>
            <a:ext cx="24091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kern="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步骤二：引入jQuery</a:t>
            </a:r>
            <a:endParaRPr kumimoji="0" lang="zh-CN" altLang="en-US" sz="1800" b="1" i="0" kern="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8" name="1"/>
          <p:cNvSpPr txBox="1"/>
          <p:nvPr>
            <p:custDataLst>
              <p:tags r:id="rId2"/>
            </p:custDataLst>
          </p:nvPr>
        </p:nvSpPr>
        <p:spPr>
          <a:xfrm>
            <a:off x="973949" y="2773882"/>
            <a:ext cx="10462542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除了引入下载好的jQuery文件，许多网站还提供了静态资源公共库，通过</a:t>
            </a:r>
            <a:r>
              <a:rPr kumimoji="0" lang="en-US" altLang="zh-CN" sz="2000" b="0" i="0" u="none" strike="noStrike" cap="none" spc="0" normalizeH="0" baseline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导入静态资源地址</a:t>
            </a:r>
            <a:r>
              <a:rPr kumimoji="0" lang="zh-CN" altLang="en-US" sz="20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也可以引入jQuery文件，示例代码如下。</a:t>
            </a:r>
            <a:endParaRPr kumimoji="0" lang="zh-CN" altLang="en-US" sz="20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9" name="组合 8"/>
          <p:cNvGrpSpPr/>
          <p:nvPr/>
        </p:nvGrpSpPr>
        <p:grpSpPr bwMode="auto">
          <a:xfrm>
            <a:off x="1481455" y="4211320"/>
            <a:ext cx="8498840" cy="923925"/>
            <a:chOff x="1072338" y="575692"/>
            <a:chExt cx="8349164" cy="5893611"/>
          </a:xfrm>
        </p:grpSpPr>
        <p:sp>
          <p:nvSpPr>
            <p:cNvPr id="20" name="矩形 19"/>
            <p:cNvSpPr/>
            <p:nvPr/>
          </p:nvSpPr>
          <p:spPr>
            <a:xfrm>
              <a:off x="1072962" y="778222"/>
              <a:ext cx="8348540" cy="5691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338" y="575692"/>
              <a:ext cx="8349164" cy="5881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&lt;!-- 引入CDN加速的jQuery --&gt;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 src="https://code.jquery.com/jquery-1.6.1.js"&gt;&lt;/script&gt;</a:t>
              </a:r>
              <a:endPara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22" name="Chevron 3"/>
          <p:cNvSpPr/>
          <p:nvPr>
            <p:custDataLst>
              <p:tags r:id="rId3"/>
            </p:custDataLst>
          </p:nvPr>
        </p:nvSpPr>
        <p:spPr>
          <a:xfrm>
            <a:off x="1125855" y="1682750"/>
            <a:ext cx="197231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0740" y="182256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引入方式二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6814" y="2515437"/>
            <a:ext cx="7293883" cy="688075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了解Ajax的概念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6814" y="3385719"/>
            <a:ext cx="7248475" cy="685959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了解jQuery的基础知识与常用操作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66811" y="4253885"/>
            <a:ext cx="7248453" cy="688077"/>
            <a:chOff x="978872" y="3338787"/>
            <a:chExt cx="5437064" cy="515938"/>
          </a:xfrm>
        </p:grpSpPr>
        <p:sp>
          <p:nvSpPr>
            <p:cNvPr id="9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掌握jQuery中load()方法的用法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61213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了解jQuery的常用操作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3635" y="2785745"/>
            <a:ext cx="9711055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jQuery的常用操作包括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选择器的使用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元素对象的操作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事件的绑定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链式编程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Chevron 3"/>
          <p:cNvSpPr/>
          <p:nvPr>
            <p:custDataLst>
              <p:tags r:id="rId1"/>
            </p:custDataLst>
          </p:nvPr>
        </p:nvSpPr>
        <p:spPr>
          <a:xfrm>
            <a:off x="982345" y="1180465"/>
            <a:ext cx="197231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21965" y="132027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选择器的使用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1"/>
          <p:cNvSpPr txBox="1"/>
          <p:nvPr>
            <p:custDataLst>
              <p:tags r:id="rId2"/>
            </p:custDataLst>
          </p:nvPr>
        </p:nvSpPr>
        <p:spPr>
          <a:xfrm>
            <a:off x="973949" y="2056332"/>
            <a:ext cx="10462542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jQuery选择器用于获取网页元素对象。jQuery选择器以“</a:t>
            </a:r>
            <a:r>
              <a:rPr kumimoji="0" lang="en-US" altLang="zh-CN" sz="1800" b="0" i="0" u="none" strike="noStrike" cap="none" spc="0" normalizeH="0" baseline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$</a:t>
            </a:r>
            <a:r>
              <a:rPr kumimoji="0" lang="zh-CN" altLang="en-US" sz="18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”符号开头，示例代码如下。</a:t>
            </a:r>
            <a:endParaRPr kumimoji="0" lang="zh-CN" altLang="en-US" sz="18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1455" y="2991485"/>
            <a:ext cx="8498840" cy="1873250"/>
            <a:chOff x="1072338" y="575692"/>
            <a:chExt cx="8349164" cy="11949246"/>
          </a:xfrm>
        </p:grpSpPr>
        <p:sp>
          <p:nvSpPr>
            <p:cNvPr id="20" name="矩形 19"/>
            <p:cNvSpPr/>
            <p:nvPr/>
          </p:nvSpPr>
          <p:spPr>
            <a:xfrm>
              <a:off x="1072962" y="778222"/>
              <a:ext cx="8348540" cy="11746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338" y="575692"/>
              <a:ext cx="8349164" cy="11183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id="myId"&gt;&lt;/div&gt;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$('#myId'); 	// 获取id值为myId的元素对象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Chevron 3"/>
          <p:cNvSpPr/>
          <p:nvPr>
            <p:custDataLst>
              <p:tags r:id="rId1"/>
            </p:custDataLst>
          </p:nvPr>
        </p:nvSpPr>
        <p:spPr>
          <a:xfrm>
            <a:off x="982345" y="1180465"/>
            <a:ext cx="2100580" cy="712470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21965" y="132027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元素对象的操作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1"/>
          <p:cNvSpPr txBox="1"/>
          <p:nvPr>
            <p:custDataLst>
              <p:tags r:id="rId2"/>
            </p:custDataLst>
          </p:nvPr>
        </p:nvSpPr>
        <p:spPr>
          <a:xfrm>
            <a:off x="973949" y="2056332"/>
            <a:ext cx="1046254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jQuery中对获取的元素对象可以进行一系列的操作，如元素的取值、赋值、属性的设置等，示例代码如下。</a:t>
            </a:r>
            <a:endParaRPr kumimoji="0" lang="zh-CN" altLang="en-US" sz="18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3079750"/>
            <a:ext cx="10229739" cy="3517265"/>
            <a:chOff x="1072962" y="780755"/>
            <a:chExt cx="10049580" cy="43686472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683508" cy="4368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27616" y="1550980"/>
              <a:ext cx="9594926" cy="4241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id="myId"&gt;content&lt;/div&gt;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// ① 获取元素的内容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var html = $('#myId').html();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alert(html);			// 输出结果：content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// ② 设置元素的内容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$('#myId').html('Hello');	// 执行后，网页中元素的内容变为Hello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Chevron 3"/>
          <p:cNvSpPr/>
          <p:nvPr>
            <p:custDataLst>
              <p:tags r:id="rId1"/>
            </p:custDataLst>
          </p:nvPr>
        </p:nvSpPr>
        <p:spPr>
          <a:xfrm>
            <a:off x="982345" y="1180465"/>
            <a:ext cx="2100580" cy="712470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37230" y="132027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事件的绑定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1"/>
          <p:cNvSpPr txBox="1"/>
          <p:nvPr>
            <p:custDataLst>
              <p:tags r:id="rId2"/>
            </p:custDataLst>
          </p:nvPr>
        </p:nvSpPr>
        <p:spPr>
          <a:xfrm>
            <a:off x="973949" y="2056332"/>
            <a:ext cx="10462542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在jQuery中，事件一般直接绑定在元素上。例如，为指定元素对象绑定单击事件，示例代码如下。</a:t>
            </a:r>
            <a:endParaRPr kumimoji="0" lang="zh-CN" altLang="en-US" sz="18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936240"/>
            <a:ext cx="10013716" cy="3077845"/>
            <a:chOff x="1072962" y="780755"/>
            <a:chExt cx="9837361" cy="38228621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683508" cy="38228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15397" y="955811"/>
              <a:ext cx="9594926" cy="37258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&lt;button&gt;say hello&lt;/button&gt;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//为button元素绑定单击（click）事件，参数是事件的处理程序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$('button').click(function() {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alert('Hello');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3641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jQuery的常用操作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Chevron 3"/>
          <p:cNvSpPr/>
          <p:nvPr>
            <p:custDataLst>
              <p:tags r:id="rId1"/>
            </p:custDataLst>
          </p:nvPr>
        </p:nvSpPr>
        <p:spPr>
          <a:xfrm>
            <a:off x="982345" y="1180465"/>
            <a:ext cx="2100580" cy="712470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0740" y="13202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链式编程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1"/>
          <p:cNvSpPr txBox="1"/>
          <p:nvPr>
            <p:custDataLst>
              <p:tags r:id="rId2"/>
            </p:custDataLst>
          </p:nvPr>
        </p:nvSpPr>
        <p:spPr>
          <a:xfrm>
            <a:off x="973949" y="2056332"/>
            <a:ext cx="1046254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jQuery中支持多个链式编程方法，在完成相同功能的情况下，开发者可以编写最少的代码。多个方法链式调用的示例代码如下。</a:t>
            </a:r>
            <a:endParaRPr kumimoji="0" lang="zh-CN" altLang="en-US" sz="1800" b="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3053080"/>
            <a:ext cx="9857105" cy="3415030"/>
            <a:chOff x="1072962" y="449498"/>
            <a:chExt cx="9683508" cy="42416655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683508" cy="42085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449498"/>
              <a:ext cx="9594926" cy="42416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&lt;ul&gt;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&lt;li&gt;0&lt;/li&gt; &lt;li&gt;1&lt;/li&gt;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&lt;li&gt;2&lt;/li&gt; &lt;li&gt;3&lt;/li&gt;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&lt;/ul&gt;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//多个方法链式调用，将ul中索引为2的li元素的内容设置为Hello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$('ul').find('li').eq(2).html('Hello');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298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61213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掌握jQuery中load()方法的用法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885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9727" y="2488079"/>
            <a:ext cx="9293991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由于使用XMLHttpRequest对象发送Ajax请求操作较为繁琐，因此jQuery对这些操作做了一系列的封装简化，提供了一系列向服务器请求数据的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。jQuery提供的方法大致可分为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，一类是用于发送请求的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$.get()方法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$.post()方法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；另一类是用于获取不同格式数据的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$.load()方法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$.getJSON()方法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$.getScript()方法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93585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0630" y="1045845"/>
            <a:ext cx="984694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在jQuery的Ajax请求方法中，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load()方法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是最基本、最常用的方法之一，该方法可以请求HTML内容，并使用获得的数据替换指定元素的内容。load()方法基本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1" y="1998345"/>
            <a:ext cx="9437652" cy="575945"/>
            <a:chOff x="1072963" y="778913"/>
            <a:chExt cx="9271442" cy="8787636"/>
          </a:xfrm>
        </p:grpSpPr>
        <p:sp>
          <p:nvSpPr>
            <p:cNvPr id="20" name="矩形 19"/>
            <p:cNvSpPr/>
            <p:nvPr/>
          </p:nvSpPr>
          <p:spPr>
            <a:xfrm>
              <a:off x="1072963" y="778913"/>
              <a:ext cx="9271442" cy="8787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6877" y="1334860"/>
              <a:ext cx="5209056" cy="7001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load(</a:t>
              </a:r>
              <a:r>
                <a:rPr lang="it-IT" altLang="zh-CN" sz="1800" dirty="0" err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url,data,callback</a:t>
              </a: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)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4846" y="3141762"/>
          <a:ext cx="6495554" cy="2520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  <a:gridCol w="3615234"/>
              </a:tblGrid>
              <a:tr h="43964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891701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必需，指定加载资源的路径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59446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可选，发送至服务器的数据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59446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callback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26797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</a:t>
                      </a:r>
                      <a:r>
                        <a:rPr lang="en-US" altLang="zh-CN" sz="1600" b="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请求完成时执行的函数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2277666"/>
            <a:ext cx="10257155" cy="2349019"/>
            <a:chOff x="1211336" y="4519375"/>
            <a:chExt cx="3651610" cy="2219761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请求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文件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165676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load()方法最基本的用法是远程请求某个页面文件内容（如JSP、HTML），并将获取到的内容插入到本页面某部分。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下面通过一个案例演示load()方法请求JSP文件的内容。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58"/>
          <p:cNvSpPr txBox="1"/>
          <p:nvPr/>
        </p:nvSpPr>
        <p:spPr>
          <a:xfrm>
            <a:off x="995680" y="1269554"/>
            <a:ext cx="984694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load()方法的用法很多，下面介绍几种常见用法。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515437"/>
            <a:ext cx="7293883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掌握jQuery中的GET请求和POST请求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385719"/>
            <a:ext cx="7248475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熟悉JSON数据格式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1" y="4253885"/>
            <a:ext cx="7248453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掌握Ajax的基础操作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349674"/>
            <a:ext cx="9226234" cy="3830955"/>
            <a:chOff x="1072962" y="625174"/>
            <a:chExt cx="9063747" cy="47582684"/>
          </a:xfrm>
        </p:grpSpPr>
        <p:sp>
          <p:nvSpPr>
            <p:cNvPr id="20" name="矩形 19"/>
            <p:cNvSpPr/>
            <p:nvPr/>
          </p:nvSpPr>
          <p:spPr>
            <a:xfrm>
              <a:off x="1072962" y="1519555"/>
              <a:ext cx="9063747" cy="46352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97400" y="625174"/>
              <a:ext cx="8564044" cy="47582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 id="btn"&gt;加载数据&lt;/button&gt;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id="box"&gt;&lt;/div&gt;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 type="text/javascript"&gt;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$('#btn').click(function() {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$('#box').load('http://localhost:8080/chapter12/target.jsp');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142605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创建请求页面</a:t>
            </a:r>
            <a:endParaRPr kumimoji="0" lang="zh-CN" altLang="en-US" sz="18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在chapter12的web目录下创建load.jsp页面，页面中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请求其他JSP文件的内容。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2562208" y="2335530"/>
            <a:ext cx="7205406" cy="3768787"/>
            <a:chOff x="2134060" y="449498"/>
            <a:chExt cx="7078507" cy="46810522"/>
          </a:xfrm>
        </p:grpSpPr>
        <p:sp>
          <p:nvSpPr>
            <p:cNvPr id="20" name="矩形 19"/>
            <p:cNvSpPr/>
            <p:nvPr/>
          </p:nvSpPr>
          <p:spPr>
            <a:xfrm>
              <a:off x="2134060" y="780767"/>
              <a:ext cx="7078507" cy="4647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41458" y="449498"/>
              <a:ext cx="6158889" cy="46479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&lt;h3&gt;静夜思&lt;/h3&gt;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&lt;h6&gt;唐 李白&lt;/h6&gt;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&lt;pre&gt;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床前明月光，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疑似地上霜。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举头望明月，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低头思故乡。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&lt;/pre&gt;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937288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创建被请求的页面</a:t>
            </a:r>
            <a:endParaRPr kumimoji="0" lang="zh-CN" altLang="en-US" sz="18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在load.jsp的相同目录下，创建被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load.jsp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异步请求的页面target.jsp。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5839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8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将项目部署到Tomcat中，启动项目，在浏览器访问http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://localhost:8080/chapter12/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load.jsp，单击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按钮，页面效果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3" descr="图片包含 游戏机, 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54" y="2784475"/>
            <a:ext cx="6405880" cy="352563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1928113"/>
            <a:ext cx="10257155" cy="1933729"/>
            <a:chOff x="1211336" y="4519375"/>
            <a:chExt cx="3651610" cy="1827323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向服务器发送数据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126432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load()方法在发送请求时，可以附带一些数据，附带的数据可以通过第2个参数传递。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下面通过一个案例演示如何调用load()方法向服务器发送数据。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133650"/>
            <a:ext cx="9226234" cy="4246245"/>
            <a:chOff x="1072962" y="-275491"/>
            <a:chExt cx="9063747" cy="52740828"/>
          </a:xfrm>
        </p:grpSpPr>
        <p:sp>
          <p:nvSpPr>
            <p:cNvPr id="20" name="矩形 19"/>
            <p:cNvSpPr/>
            <p:nvPr/>
          </p:nvSpPr>
          <p:spPr>
            <a:xfrm>
              <a:off x="1072962" y="780767"/>
              <a:ext cx="9063747" cy="50817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3" y="-275491"/>
              <a:ext cx="8493304" cy="52740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 id="btn"&gt;加载数据&lt;/button&gt;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id="box"&gt;&lt;/div&gt;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$('#btn').click(function() {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$('#box').load('http://localhost:8080/chapter12/Load2Servlet',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{username: 'itcast', password: 123});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14260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创建页面</a:t>
            </a:r>
            <a:endParaRPr kumimoji="0" lang="zh-CN" altLang="en-US" sz="18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在chapter12项目的web目录下创建load2.jsp文件，用于发送异步请求。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050291" y="2277666"/>
            <a:ext cx="10373507" cy="4154170"/>
            <a:chOff x="1072963" y="-269206"/>
            <a:chExt cx="9422599" cy="51597202"/>
          </a:xfrm>
        </p:grpSpPr>
        <p:sp>
          <p:nvSpPr>
            <p:cNvPr id="20" name="矩形 19"/>
            <p:cNvSpPr/>
            <p:nvPr/>
          </p:nvSpPr>
          <p:spPr>
            <a:xfrm>
              <a:off x="1072963" y="780768"/>
              <a:ext cx="9291785" cy="49035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3" y="-269206"/>
              <a:ext cx="9422599" cy="51597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@WebServlet(name = "Load2Servlet",urlPatterns = "/Load2Servlet")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public class Load2Servlet extends HttpServlet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public void doGet(HttpServletRequest request, HttpServletResponse  response) throws IOException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response.setContentType("text/html;charset=utf-8");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//获取load2.jsp页面的username与password值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String username=request.getParameter("username");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String password=request.getParameter("password");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response.getWriter().println("注册成功！&lt;br/&gt;用户名： "+username+"&lt;br/&gt;密码："+password);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...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93728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</a:t>
            </a:r>
            <a:r>
              <a:rPr kumimoji="0" lang="en-US" altLang="zh-CN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Servlet</a:t>
            </a:r>
            <a:endParaRPr kumimoji="0" lang="en-US" altLang="zh-CN" sz="1800" b="1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sz="1800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名称为load2Servlet的Servlet类，用于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load2.jsp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583930" cy="133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8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l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启动项目，在浏览器访问http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://localhost:8080/chapter12/load2.jsp，并单击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按钮，页面效果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40" descr="图片包含 游戏机, 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02" y="2702560"/>
            <a:ext cx="5859780" cy="3463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1430020"/>
            <a:ext cx="10257155" cy="3180234"/>
            <a:chOff x="1211336" y="4519375"/>
            <a:chExt cx="3651610" cy="3005237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回调函数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24422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load()方法的第3个参数是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回调函数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，该函数在请求数据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加载完成后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执行。回调函数用于获取本次请求的相关信息，它有3个默认参数，分别表示响应数据、请求状态和XMLHttpRequest对象。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其中，请求状态共有5种，分别为success（成功）、notmodified（未修改）、error（错误）、timeout（超时）和parsererror（解析错误）。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下面演示如何使用load()方法的回调函数获取请求的相关信息。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218690"/>
            <a:ext cx="9766935" cy="3125470"/>
            <a:chOff x="1072962" y="780755"/>
            <a:chExt cx="9594926" cy="38820152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063747" cy="38820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1818768"/>
              <a:ext cx="9594926" cy="37258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$('#box').load('http://localhost:8080/chapter12/Load2Servlet',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{username: 'itcast', password: 123},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function(responseData, status, xhr){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console.log(responseData);	// 输出请求的数据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console.log(status);		// 输出请求状态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console.log(xhr);		// 输出XMLHttpRequest对象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})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14260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修改页面</a:t>
            </a:r>
            <a:endParaRPr kumimoji="0" lang="zh-CN" altLang="en-US" sz="18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将load2.jsp的第13~14行代码替换成以下代码。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jQuery中的load()方法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1031240"/>
            <a:ext cx="85839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8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8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启动项目，在浏览器访问http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://localhost:8080/chapter12/load2.jsp，并单击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按钮，再打开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开发者工具（一般在浏览器中按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键可以直接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浏览器控制台打印信息如下。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5" y="2879725"/>
            <a:ext cx="5191760" cy="343038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2801119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在Web开发中，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可以实现页面的局部更新，数据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异步交互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的方式给用户带来了更好的使用体验。使用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可以实现Ajax操作，但使用JavaScript实现Ajax操作不仅代码复杂，还需要考虑浏览器的兼容问题，给开发人员带来了不便。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对JavaScript进行了二次封装同时也对Ajax的操作重新进行了整理与封装，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简化了Ajax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的使用。本章将针对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jQuery中Ajax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的使用进行详细讲解。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298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79628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掌握jQuery中的GET请求和POST请求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885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0909" y="2255297"/>
            <a:ext cx="9293991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浏览器向服务器发送的请求包括GET请求和POST请求，为此，jQuery提供了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$.get()方法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$.post()方法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，分别用于发送GET请求和POST请求。下面分别对$.get()方法和$.post()方法的使用进行详细讲解。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1430020"/>
            <a:ext cx="10257155" cy="1933729"/>
            <a:chOff x="1211336" y="4519375"/>
            <a:chExt cx="3651610" cy="1827323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$.get()方法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126432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jQuery中的$.get()方法，用于向服务器发送GET请求，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语法格式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如下。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8"/>
          <p:cNvGrpSpPr/>
          <p:nvPr/>
        </p:nvGrpSpPr>
        <p:grpSpPr bwMode="auto">
          <a:xfrm>
            <a:off x="1166495" y="3042285"/>
            <a:ext cx="10082530" cy="1197610"/>
            <a:chOff x="762925" y="-12789356"/>
            <a:chExt cx="9904963" cy="22948969"/>
          </a:xfrm>
        </p:grpSpPr>
        <p:sp>
          <p:nvSpPr>
            <p:cNvPr id="20" name="矩形 19"/>
            <p:cNvSpPr/>
            <p:nvPr/>
          </p:nvSpPr>
          <p:spPr>
            <a:xfrm>
              <a:off x="762925" y="-12789356"/>
              <a:ext cx="9683508" cy="14845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fontAlgn="auto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$.get(url,data,function(data, status, xhr),dataType)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449498"/>
              <a:ext cx="9594926" cy="9710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635" y="1308100"/>
            <a:ext cx="1025715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由上述语法可知，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get()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是jQuery的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，由“$”对象直接调用。$.get()方法的参数含义如下表所示。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8742" y="2493691"/>
          <a:ext cx="8424936" cy="374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5864"/>
                <a:gridCol w="4689072"/>
              </a:tblGrid>
              <a:tr h="38981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79063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必须，规定加载资源的路径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52709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可选，发送至服务器的数据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105097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function(data, status,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xhr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可选，请求成功时执行的函数data表示从服务器返回的数据status表示请求的状态值xhr表示当前请求相关的XMLHttpRequest</a:t>
                      </a: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91389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dataType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26797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可选，预期的服务器响应的数据类型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xml、html、text、script、json、jsonp</a:t>
                      </a: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635" y="2671445"/>
            <a:ext cx="1025715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为了使读者更好地理解$.get()的用法，下面分别通过调用$.get()方法请求数据的案例和调用$.get()方法发送数据的案例，讲解$.get()常见的用法。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1" y="2371968"/>
            <a:ext cx="9365643" cy="4154170"/>
            <a:chOff x="1072963" y="-612136"/>
            <a:chExt cx="9200702" cy="60070615"/>
          </a:xfrm>
        </p:grpSpPr>
        <p:sp>
          <p:nvSpPr>
            <p:cNvPr id="20" name="矩形 19"/>
            <p:cNvSpPr/>
            <p:nvPr/>
          </p:nvSpPr>
          <p:spPr>
            <a:xfrm>
              <a:off x="1072963" y="780061"/>
              <a:ext cx="9200702" cy="57637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6877" y="-612136"/>
              <a:ext cx="8486405" cy="600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 id="btn"&gt;加载数据&lt;/button&gt;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id="box"&gt;&lt;/div&gt;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$('#btn').click(function()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$.get('http://localhost:8080/chapter12/target.jsp', function(data)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$('#box').html(data);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}, 'html');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93365" y="1415415"/>
            <a:ext cx="8638540" cy="975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创建页面</a:t>
            </a:r>
            <a:endParaRPr kumimoji="0" lang="zh-CN" altLang="en-US" sz="16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在chapter12项目的web目录下创建名称为get.jsp的JSP页面，在get.jsp中调用$.get()方法请求target.jsp页面，并将返回的数据显示到页面指定位置。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984885" y="933450"/>
            <a:ext cx="311467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调用$.get()方法请求数据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3606501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93365" y="1415415"/>
            <a:ext cx="8638540" cy="975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在IDEA中启动Tomcat，通过浏览器访问http://localhost:8080/chapter12/get.jsp，单击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按钮，页面效果如下图。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984885" y="933450"/>
            <a:ext cx="311467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调用$.get()方法请求数据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3606501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4" name="图片 309" descr="图片包含 游戏机, 截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2552700"/>
            <a:ext cx="6217920" cy="361339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371968"/>
            <a:ext cx="9226233" cy="4154170"/>
            <a:chOff x="1072962" y="-612136"/>
            <a:chExt cx="9063747" cy="60070615"/>
          </a:xfrm>
        </p:grpSpPr>
        <p:sp>
          <p:nvSpPr>
            <p:cNvPr id="20" name="矩形 19"/>
            <p:cNvSpPr/>
            <p:nvPr/>
          </p:nvSpPr>
          <p:spPr>
            <a:xfrm>
              <a:off x="1072962" y="780061"/>
              <a:ext cx="9063747" cy="57637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39837" y="-612136"/>
              <a:ext cx="8109389" cy="600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 id="btn"&gt;加载数据&lt;/button&gt;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id="box"&gt;&lt;/div&gt;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$('#btn').click(function()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var userData = {username: 'itcast', password: 123};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$.get('http://localhost:8080/chapter12/Load2Servlet',userData,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function(data) {$('#box').html(data);}, 'html');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93365" y="1415415"/>
            <a:ext cx="8638540" cy="975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创建页面</a:t>
            </a:r>
            <a:endParaRPr kumimoji="0" lang="zh-CN" altLang="en-US" sz="16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调用$.get()方法发送数据时，需要将数据作为$.get()方法的参数。在chapter12项目中添加get2.jsp文件，用于向服务器发送数据。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984885" y="933450"/>
            <a:ext cx="311467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调用$.get()方法发送数据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3606501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93365" y="1415415"/>
            <a:ext cx="8638540" cy="975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在IDEA中启动Tomcat，在浏览器访问http://localhost:8080/chapter12/get2.jsp，并单击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按钮，效果如下图。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984885" y="933450"/>
            <a:ext cx="311467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调用$.get()方法发送数据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3606501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4" name="图片 491" descr="图片包含 游戏机, 截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29" y="2670810"/>
            <a:ext cx="7000225" cy="371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635" y="1983998"/>
            <a:ext cx="10257155" cy="1517804"/>
            <a:chOff x="1211336" y="4519375"/>
            <a:chExt cx="3651610" cy="1434285"/>
          </a:xfrm>
        </p:grpSpPr>
        <p:sp>
          <p:nvSpPr>
            <p:cNvPr id="4" name="TextBox 76"/>
            <p:cNvSpPr txBox="1"/>
            <p:nvPr/>
          </p:nvSpPr>
          <p:spPr>
            <a:xfrm>
              <a:off x="1213876" y="4519375"/>
              <a:ext cx="2880995" cy="4350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$.post()方法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082375"/>
              <a:ext cx="3651610" cy="8712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just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在jQuery中，发送GET请求调用$.get()方法，发送POST请求调用$.post()方法，两个方法使用方式完全相同，替换两者的方法名就可以在GET请求和POST请求方式之间切换。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02610" y="2383155"/>
            <a:ext cx="6047740" cy="634365"/>
            <a:chOff x="4912" y="4092"/>
            <a:chExt cx="9524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912" y="4127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338" y="4092"/>
              <a:ext cx="8098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841196" y="1036090"/>
                <a:ext cx="2827147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Ajax概述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02610" y="3328670"/>
            <a:ext cx="6047740" cy="635000"/>
            <a:chOff x="4912" y="5550"/>
            <a:chExt cx="9524" cy="1000"/>
          </a:xfrm>
        </p:grpSpPr>
        <p:grpSp>
          <p:nvGrpSpPr>
            <p:cNvPr id="48" name="组合 47"/>
            <p:cNvGrpSpPr/>
            <p:nvPr/>
          </p:nvGrpSpPr>
          <p:grpSpPr>
            <a:xfrm>
              <a:off x="4912" y="5576"/>
              <a:ext cx="1877" cy="974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338" y="5550"/>
              <a:ext cx="8098" cy="965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841196" y="1730243"/>
                <a:ext cx="2827147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jQuery框架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02610" y="4274820"/>
            <a:ext cx="6047740" cy="636270"/>
            <a:chOff x="4912" y="7008"/>
            <a:chExt cx="9524" cy="10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912" y="7042"/>
              <a:ext cx="1877" cy="968"/>
              <a:chOff x="2215144" y="3084852"/>
              <a:chExt cx="1244730" cy="84479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338" y="7008"/>
              <a:ext cx="8098" cy="965"/>
              <a:chOff x="4315150" y="2341731"/>
              <a:chExt cx="3857250" cy="54005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41197" y="2424395"/>
                <a:ext cx="2827146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JSON数据格式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102755" y="5221960"/>
            <a:ext cx="6047883" cy="634968"/>
            <a:chOff x="4886" y="8451"/>
            <a:chExt cx="9524" cy="1000"/>
          </a:xfrm>
        </p:grpSpPr>
        <p:grpSp>
          <p:nvGrpSpPr>
            <p:cNvPr id="2" name="组合 1"/>
            <p:cNvGrpSpPr/>
            <p:nvPr/>
          </p:nvGrpSpPr>
          <p:grpSpPr>
            <a:xfrm>
              <a:off x="4886" y="8485"/>
              <a:ext cx="1877" cy="966"/>
              <a:chOff x="2215144" y="3084852"/>
              <a:chExt cx="1244730" cy="84313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" name="文本框 11"/>
              <p:cNvSpPr txBox="1"/>
              <p:nvPr/>
            </p:nvSpPr>
            <p:spPr>
              <a:xfrm>
                <a:off x="2393075" y="3125750"/>
                <a:ext cx="1066799" cy="80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312" y="8451"/>
              <a:ext cx="8098" cy="965"/>
              <a:chOff x="4315150" y="2341731"/>
              <a:chExt cx="3857250" cy="54005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841197" y="2424395"/>
                <a:ext cx="2827146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Ajax的基础操作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" name="平行四边形 6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371968"/>
            <a:ext cx="9226233" cy="4154170"/>
            <a:chOff x="1072962" y="-612136"/>
            <a:chExt cx="9063747" cy="60070615"/>
          </a:xfrm>
        </p:grpSpPr>
        <p:sp>
          <p:nvSpPr>
            <p:cNvPr id="20" name="矩形 19"/>
            <p:cNvSpPr/>
            <p:nvPr/>
          </p:nvSpPr>
          <p:spPr>
            <a:xfrm>
              <a:off x="1072962" y="780061"/>
              <a:ext cx="9063747" cy="57637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39837" y="-612136"/>
              <a:ext cx="8038649" cy="600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&lt;button id="btn"&gt;加载数据&lt;/button&gt;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&lt;div id="box"&gt;&lt;/div&gt;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$('#btn').click(function()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var userData = {username: 'itcast', password: 123};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$.post('http://localhost:8080/chapter12/Load2Servlet',userData,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function(data) { $('#box').html(data); }, 'html');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&lt;/body&gt;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2793365" y="1415415"/>
            <a:ext cx="8638540" cy="681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修改页面</a:t>
            </a:r>
            <a:endParaRPr kumimoji="0" lang="zh-CN" altLang="en-US" sz="1600" i="0" u="none" strike="noStrike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修改文件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get2.jsp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中调用的get()方法替换为post()方法，修改后的代码如下所示。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3"/>
            </p:custDataLst>
          </p:nvPr>
        </p:nvSpPr>
        <p:spPr>
          <a:xfrm>
            <a:off x="984885" y="933450"/>
            <a:ext cx="3232150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调用$.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()方法发送数据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4"/>
            </p:custDataLst>
          </p:nvPr>
        </p:nvSpPr>
        <p:spPr>
          <a:xfrm>
            <a:off x="3678256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发送GET和POST请求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93190" y="151638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82090" y="165227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93365" y="1415415"/>
            <a:ext cx="8638540" cy="975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R="0" algn="just" defTabSz="1219200" fontAlgn="auto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在IDEA中重启Tomcat，在浏览器中请求http://localhost:8080/chapter12/get2.jsp，并单击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按钮，效果图如下所示。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984885" y="933450"/>
            <a:ext cx="3247390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调用$.</a:t>
            </a:r>
            <a:r>
              <a:rPr lang="en-US" altLang="zh-CN" sz="1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()方法发送数据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3750011" y="97384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4" name="图片 491" descr="图片包含 游戏机, 截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861" y="2670810"/>
            <a:ext cx="6712193" cy="363930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JSON数据格式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61213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熟悉JSON数据格式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35" y="2493645"/>
            <a:ext cx="9792970" cy="24123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前面介绍了jQuery中可以调用$.get()方法和$.post()方法发送Ajax请求，这些方法都可以获取服务器返回的数据。在实际开发中，服务器返回的数据都会遵循一定的格式，如XML、JSON和TEXT等。按照一定格式保存数据，可以确保JavaScript程序能够正确解析、识别这些数据。在Ajax请求中，最常用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数据格式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，下面详细讲解JSON数据格式。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364615" y="1229995"/>
            <a:ext cx="10002520" cy="12382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JSON是一种存储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key/value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（键值对）数据的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格式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，类似于JavaScript的对象格式。它的优势在于数据能被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处理成对象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，方便获取信息字段。JSON的数据格式如下所示。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2468245"/>
            <a:ext cx="9766935" cy="4154170"/>
            <a:chOff x="1072962" y="780061"/>
            <a:chExt cx="9594926" cy="60070615"/>
          </a:xfrm>
        </p:grpSpPr>
        <p:sp>
          <p:nvSpPr>
            <p:cNvPr id="20" name="矩形 19"/>
            <p:cNvSpPr/>
            <p:nvPr/>
          </p:nvSpPr>
          <p:spPr>
            <a:xfrm>
              <a:off x="1072962" y="780061"/>
              <a:ext cx="9063747" cy="60061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780061"/>
              <a:ext cx="9594926" cy="600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[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"name": "Java基础",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"author": "黑马程序员",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"price": "¥78.20"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},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"name": "Java进阶",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"author": "黑马程序员",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	"price": "¥39.50"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]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635" y="2025650"/>
            <a:ext cx="10257155" cy="21685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JSON数组数据都存储在一对[]中，在[]中，每一组数据用一对{}括起来，多个组之间用“,”分隔。需要注意的是，如果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value是String类型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的话必须用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双引号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引起来，如果是value是number、object、boolean和数组的话可以不使用双引号。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下面通过一个案例分步骤讲解JSON数据的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传递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1426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下载jar包并导入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在chapter12项目的WEB-INF目录下新建lib目录，将这项目需要的jar包复制到lib目录下，导入jar包后的项目结构如下图所示。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997" descr="图片包含 游戏机, 截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95" y="2086610"/>
            <a:ext cx="3054985" cy="4590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1426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创建实体类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在项目chapter12的src包中新建名称为Book的类，在Book类中定义3个变量，用于封装一个名称为Book的实体类。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2490202" y="2725683"/>
            <a:ext cx="7133396" cy="2551223"/>
            <a:chOff x="1072962" y="449498"/>
            <a:chExt cx="7007767" cy="57007118"/>
          </a:xfrm>
        </p:grpSpPr>
        <p:sp>
          <p:nvSpPr>
            <p:cNvPr id="20" name="矩形 19"/>
            <p:cNvSpPr/>
            <p:nvPr/>
          </p:nvSpPr>
          <p:spPr>
            <a:xfrm>
              <a:off x="1072962" y="780741"/>
              <a:ext cx="7007767" cy="56675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3" y="449498"/>
              <a:ext cx="6795548" cy="566758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public class Book {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private String name;  		//书名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private double price; 		//价格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private String auther; 		//作者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</a:t>
              </a:r>
              <a:r>
                <a:rPr lang="en-US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//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省略</a:t>
              </a:r>
              <a:r>
                <a:rPr lang="en-US" altLang="it-IT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getter/setter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方法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3312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</a:t>
            </a:r>
            <a:r>
              <a:rPr kumimoji="0" lang="en-US" altLang="zh-CN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Servlet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在项目chapter12的src包中新建名称为JSONServlet的类，用于向前端页面传递JSON数据。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形状 42"/>
          <p:cNvSpPr/>
          <p:nvPr/>
        </p:nvSpPr>
        <p:spPr>
          <a:xfrm>
            <a:off x="2499995" y="3023756"/>
            <a:ext cx="2361565" cy="2361565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4" name="形状 16501"/>
          <p:cNvSpPr/>
          <p:nvPr/>
        </p:nvSpPr>
        <p:spPr>
          <a:xfrm>
            <a:off x="1397000" y="2764676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5" name="形状 16502"/>
          <p:cNvSpPr/>
          <p:nvPr/>
        </p:nvSpPr>
        <p:spPr>
          <a:xfrm>
            <a:off x="1827530" y="4013721"/>
            <a:ext cx="1723390" cy="68580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6" name="形状 16503"/>
          <p:cNvSpPr/>
          <p:nvPr/>
        </p:nvSpPr>
        <p:spPr>
          <a:xfrm>
            <a:off x="4806315" y="1708671"/>
            <a:ext cx="2642870" cy="2642870"/>
          </a:xfrm>
          <a:prstGeom prst="circularArrow">
            <a:avLst>
              <a:gd name="adj1" fmla="val 2567"/>
              <a:gd name="adj2" fmla="val 311540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7" name="形状 16504"/>
          <p:cNvSpPr/>
          <p:nvPr/>
        </p:nvSpPr>
        <p:spPr>
          <a:xfrm>
            <a:off x="3865245" y="2764041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8" name="形状 16505"/>
          <p:cNvSpPr/>
          <p:nvPr/>
        </p:nvSpPr>
        <p:spPr>
          <a:xfrm>
            <a:off x="4295140" y="2421141"/>
            <a:ext cx="1723390" cy="68580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9" name="形状 16506"/>
          <p:cNvSpPr/>
          <p:nvPr/>
        </p:nvSpPr>
        <p:spPr>
          <a:xfrm>
            <a:off x="6316980" y="2783091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0" name="形状 16507"/>
          <p:cNvSpPr/>
          <p:nvPr/>
        </p:nvSpPr>
        <p:spPr>
          <a:xfrm>
            <a:off x="6746875" y="4044201"/>
            <a:ext cx="1723390" cy="68580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1" name="形状 16508"/>
          <p:cNvSpPr/>
          <p:nvPr/>
        </p:nvSpPr>
        <p:spPr>
          <a:xfrm>
            <a:off x="8768080" y="2781821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2" name="形状 16509"/>
          <p:cNvSpPr/>
          <p:nvPr/>
        </p:nvSpPr>
        <p:spPr>
          <a:xfrm>
            <a:off x="9198610" y="2433206"/>
            <a:ext cx="1723390" cy="68580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55495" y="4171315"/>
            <a:ext cx="139763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ist集合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436745" y="2533015"/>
            <a:ext cx="1316990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添加数据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93255" y="4181996"/>
            <a:ext cx="1230630" cy="5835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转换数据格式</a:t>
            </a:r>
            <a:endParaRPr kumimoji="0" lang="zh-CN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86570" y="2556396"/>
            <a:ext cx="134810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响应数据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形状 56"/>
          <p:cNvSpPr/>
          <p:nvPr/>
        </p:nvSpPr>
        <p:spPr>
          <a:xfrm>
            <a:off x="7282815" y="3023756"/>
            <a:ext cx="2361565" cy="2361565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20494" y="2848897"/>
            <a:ext cx="1894842" cy="10160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JSONServlet的doGet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方法中</a:t>
            </a:r>
            <a:r>
              <a:rPr kumimoji="0" lang="zh-CN" altLang="en-US" sz="1600" b="0" i="0" u="none" strike="noStrike" kern="120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创建List集合，用于后续存放图书信息。</a:t>
            </a:r>
            <a:endParaRPr kumimoji="0" lang="zh-CN" altLang="en-US" sz="1600" b="0" i="0" u="none" strike="noStrike" kern="120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47458" y="3098452"/>
            <a:ext cx="1894842" cy="7848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使用JSONArray将集合转换为JSON格式的数据。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33073" y="3288778"/>
            <a:ext cx="1894842" cy="7848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创建2个Book对象，并设置属性信息后，添加到List集合中。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843008" y="3145268"/>
            <a:ext cx="1894842" cy="7848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esponse将转换好的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数据响应到页面。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Ajax概述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3312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JSP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页面获取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JSON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格式的数据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在项目chapter12的web包中创建名称为JSON的jsp页面，用于发送异步请求和获取JSON格式的数据。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1989634"/>
            <a:ext cx="9226234" cy="4523105"/>
            <a:chOff x="1072962" y="-281776"/>
            <a:chExt cx="9063747" cy="56179590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063747" cy="54389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58645" y="-281776"/>
              <a:ext cx="7653921" cy="56179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$.getJSON('http://localhost:8080/chapter12/JSONServlet',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function(data)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var html = '';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for (var Book in data)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html += '&lt;tr&gt;';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for (var key in data[Book])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html += '&lt;td&gt;' + data[Book][key] + '&lt;/td&gt;';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html += '&lt;/tr&gt;';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$('#dataTable').append(html);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JSON数据格式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3312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在IDEA中启动Tomcat，并在浏览器访问http://localhost:8080/chapter12/JSON.jsp，单击“加载数据”按钮，效果如下图所示。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1078" descr="图片包含 游戏机, 截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2234565"/>
            <a:ext cx="7306310" cy="3884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Ajax的基础操作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87010" y="3154045"/>
            <a:ext cx="5612130" cy="674370"/>
            <a:chOff x="8472" y="4063"/>
            <a:chExt cx="8838" cy="1062"/>
          </a:xfrm>
        </p:grpSpPr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9159" y="4063"/>
              <a:ext cx="8151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掌握Ajax的基础操作</a:t>
              </a:r>
              <a:endPara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72" y="4441"/>
              <a:ext cx="638" cy="638"/>
              <a:chOff x="8881" y="4685"/>
              <a:chExt cx="638" cy="63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35" y="2493645"/>
            <a:ext cx="9792970" cy="24123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在jQuery中，向服务器请求数据的方法有很多。其中，最基本的方法是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$.ajax()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 $.ajax()方法可以精确地控制Ajax请求。例如，在请求出错时执行某些操作，设置请求字符集和超时时间等。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143635" y="1036320"/>
            <a:ext cx="9792970" cy="106489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$.ajax()方法是jQuery中最底层的Ajax方法，前面讲解的$.get()方法、$.post()方法就是对$.ajax()方法进一步的封装，$.get()方法、$.post()方法的实际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封装代码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如下。</a:t>
            </a:r>
            <a:endParaRPr lang="en-US" altLang="zh-CN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1989634"/>
            <a:ext cx="9226233" cy="4523105"/>
            <a:chOff x="1072962" y="-281776"/>
            <a:chExt cx="9063747" cy="56179590"/>
          </a:xfrm>
        </p:grpSpPr>
        <p:sp>
          <p:nvSpPr>
            <p:cNvPr id="20" name="矩形 19"/>
            <p:cNvSpPr/>
            <p:nvPr/>
          </p:nvSpPr>
          <p:spPr>
            <a:xfrm>
              <a:off x="1072962" y="780755"/>
              <a:ext cx="9063747" cy="54389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27616" y="-281776"/>
              <a:ext cx="8533829" cy="56179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jQuery.each( [ "get", "post" ], function( i, method 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jQuery[ method ] = function( url, data, callback, type 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if ( jQuery.isFunction( data ) 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type = type || callback;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callback = data;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data = undefined;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return jQuery.ajax({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url: url, type: method, dataType: type, data: data, success: callback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143635" y="1323340"/>
            <a:ext cx="9792970" cy="5765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$.ajax()方法可以实现所有关于Ajax的操作，其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语法格式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2562717" y="2781201"/>
            <a:ext cx="6628833" cy="936625"/>
            <a:chOff x="1072962" y="449498"/>
            <a:chExt cx="7676889" cy="56171703"/>
          </a:xfrm>
        </p:grpSpPr>
        <p:sp>
          <p:nvSpPr>
            <p:cNvPr id="20" name="矩形 19"/>
            <p:cNvSpPr/>
            <p:nvPr/>
          </p:nvSpPr>
          <p:spPr>
            <a:xfrm>
              <a:off x="1072963" y="780726"/>
              <a:ext cx="7078010" cy="55840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449498"/>
              <a:ext cx="7676889" cy="52440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$.ajax(options)		    // 语法格式1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$.ajax(url,options)		    // 语法格式2</a:t>
              </a:r>
              <a:endParaRPr lang="it-IT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82738" y="1989634"/>
          <a:ext cx="8424936" cy="4392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/>
                <a:gridCol w="4752528"/>
              </a:tblGrid>
              <a:tr h="484106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431951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请求地址，默认是当前页面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8410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发送至服务器的数据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288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xhr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用于创建XMLHttpRequest对象的函数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37265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beforeSend</a:t>
                      </a: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xhr</a:t>
                      </a: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发送请求前执行的函数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799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success(</a:t>
                      </a: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result,status,xhr</a:t>
                      </a: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请求成功时执行的函数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639573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error(</a:t>
                      </a: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xhr,status,error</a:t>
                      </a: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请求失败时执行的函数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591329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complete(</a:t>
                      </a: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xhr,status</a:t>
                      </a: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请求完成时执行的函数（请求成功或失败时都会调用，顺序在success和error函数之后）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799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请求完成时执行的函数</a:t>
                      </a:r>
                      <a:endParaRPr lang="zh-CN" altLang="zh-CN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  <p:sp>
        <p:nvSpPr>
          <p:cNvPr id="5" name="文本框 18"/>
          <p:cNvSpPr txBox="1"/>
          <p:nvPr>
            <p:custDataLst>
              <p:tags r:id="rId1"/>
            </p:custDataLst>
          </p:nvPr>
        </p:nvSpPr>
        <p:spPr>
          <a:xfrm>
            <a:off x="3951947" y="1323340"/>
            <a:ext cx="4663539" cy="5765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$.ajax()方法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可设置的参数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8742" y="2205657"/>
          <a:ext cx="8424936" cy="410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76"/>
                <a:gridCol w="5040560"/>
              </a:tblGrid>
              <a:tr h="40111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9306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dataType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预期的服务器响应的数据类型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38574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请求方式（GET或POST）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52249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是否允许浏览器缓存被请求页面，默认为true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设置本地的请求超时时间（以毫秒计）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是否使用异步请求。默认为true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在HTTP访问认证请求中使用的用户名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在HTTP访问认证请求中使用的密码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contentType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发送数据到服务器时所使用的内容类型。默认为“application/x-www-form-urlencoded”</a:t>
                      </a:r>
                      <a:endParaRPr lang="zh-CN" alt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  <p:sp>
        <p:nvSpPr>
          <p:cNvPr id="5" name="文本框 18"/>
          <p:cNvSpPr txBox="1"/>
          <p:nvPr>
            <p:custDataLst>
              <p:tags r:id="rId1"/>
            </p:custDataLst>
          </p:nvPr>
        </p:nvSpPr>
        <p:spPr>
          <a:xfrm>
            <a:off x="3951947" y="1323340"/>
            <a:ext cx="4663539" cy="5765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$.ajax()方法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可设置的参数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8742" y="2205657"/>
          <a:ext cx="8424936" cy="4104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76"/>
                <a:gridCol w="5040560"/>
              </a:tblGrid>
              <a:tr h="40111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9306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spc="13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processData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是否将请求发送的数据转换为查询字符串。默认为true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38574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spc="130" dirty="0">
                          <a:solidFill>
                            <a:srgbClr val="6464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context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为所有Ajax相关的回调函数指定this值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522497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dataFilter</a:t>
                      </a:r>
                      <a:r>
                        <a:rPr lang="en-US" altLang="zh-CN" sz="1600" b="0" spc="13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b="0" spc="13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data,type</a:t>
                      </a:r>
                      <a:r>
                        <a:rPr lang="en-US" altLang="zh-CN" sz="1600" b="0" spc="13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0" spc="13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用于处理 XMLHttpRequest 原始响应数据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3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是否为请求触发全局Ajax事件处理程序，默认为true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ifModified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是否仅在最后一次请求后，响应发生改变时才请求成功，默认为false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traditional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是否仅在最后一次请求后，响应发生改变时才请求成功，默认为false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  <a:tr h="4543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3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scriptCharset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b="0" spc="13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请求的字符集</a:t>
                      </a:r>
                      <a:endParaRPr lang="zh-CN" altLang="zh-CN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  <p:sp>
        <p:nvSpPr>
          <p:cNvPr id="5" name="文本框 18"/>
          <p:cNvSpPr txBox="1"/>
          <p:nvPr>
            <p:custDataLst>
              <p:tags r:id="rId1"/>
            </p:custDataLst>
          </p:nvPr>
        </p:nvSpPr>
        <p:spPr>
          <a:xfrm>
            <a:off x="3951947" y="1323340"/>
            <a:ext cx="4663539" cy="5765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$.ajax()方法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可设置的参数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5964" y="2580005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79720" y="282003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926884"/>
            <a:ext cx="5175785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传统请求方式和Ajax异步请求方式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4166914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38086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635" y="2025650"/>
            <a:ext cx="10257155" cy="1337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为了更加清晰的掌握$.ajax()方法的使用，下面通过一个案例分步骤演示Ajax的基本操作。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algn="just" defTabSz="121920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1426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在jsp页面实现$.ajax()方法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在chapter12项目web目录下的ajax.jsp页面中编写代码，实现$.ajax()方法用于异步登录。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482090" y="1633463"/>
            <a:ext cx="9766935" cy="4892675"/>
            <a:chOff x="1072962" y="-5618002"/>
            <a:chExt cx="9594926" cy="109326898"/>
          </a:xfrm>
        </p:grpSpPr>
        <p:sp>
          <p:nvSpPr>
            <p:cNvPr id="20" name="矩形 19"/>
            <p:cNvSpPr/>
            <p:nvPr/>
          </p:nvSpPr>
          <p:spPr>
            <a:xfrm>
              <a:off x="1072962" y="-4369139"/>
              <a:ext cx="9063747" cy="106469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2962" y="-5618002"/>
              <a:ext cx="9594926" cy="109326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$.ajax({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type:"post",				//提交方式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url:'http://localhost:8080/chapter12/AJAXServlet',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data:{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    userName:  $("#userName").val(),password:  $("#password").val()},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dataType: "text",    		//返回数据的格式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success:function(a){      	//请求成功后执行的函数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    if(a=="true"){$('#suss').html("登录成功!")}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    else{$('#suss').html("登录失败!")}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},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error :function () { //请求失败后执行的函数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        alert("请求失败");},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1426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编写</a:t>
            </a:r>
            <a:r>
              <a:rPr kumimoji="0" lang="en-US" altLang="zh-CN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Servlet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在chapter12项目的src目录下创建名称为AJAXServlet的Servlet类，用于判断用户输入的账号与密码是否正确。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1482090" y="2478405"/>
            <a:ext cx="9226234" cy="3285490"/>
            <a:chOff x="1072962" y="-5978159"/>
            <a:chExt cx="9063747" cy="73414324"/>
          </a:xfrm>
        </p:grpSpPr>
        <p:sp>
          <p:nvSpPr>
            <p:cNvPr id="7" name="矩形 6"/>
            <p:cNvSpPr/>
            <p:nvPr/>
          </p:nvSpPr>
          <p:spPr>
            <a:xfrm>
              <a:off x="1072962" y="-5978159"/>
              <a:ext cx="9063747" cy="7341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97401" y="-2904781"/>
              <a:ext cx="8422564" cy="68065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boolean flag = false;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if((request.getParameter("userName")).equals("itcast")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&amp;&amp;request.getParameter("password").equals("123"))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flag = true;	//登录成功标志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}else {flag=false;}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response.setContentType("text/html;charset=utf-8");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//使用PrintWriter方法打印登录结果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response.getWriter().print(flag);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3312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在IDEA中启动Tomcat，在浏览器访问http://localhost:8080/chapter12/index.jsp，效果如下图所示。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0" y="2282825"/>
            <a:ext cx="6446520" cy="3401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Ajax的基础操作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3312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在输入框中填写用户名“itcast”和密码“123”，单击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按钮，登录后的页面如下图所示。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35" y="2303780"/>
            <a:ext cx="6609080" cy="3649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35" y="1336675"/>
            <a:ext cx="9792970" cy="1280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应用Ajax可以实现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无刷新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动态获取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实时信息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。本实例要完成一个程序，要求应用Ajax实现无刷新、每隔10分钟从数据库获取一次最新公告，并滚动显示。实时显示公告信息的效果如下图所示。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80" y="3213770"/>
            <a:ext cx="7562850" cy="2577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7190" y="815975"/>
            <a:ext cx="81426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准备工作</a:t>
            </a:r>
            <a:endParaRPr kumimoji="0" lang="zh-CN" altLang="en-US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在chapter12项目web目录下的ajax.jsp页面中编写代码，实现$.ajax()方法用于异步登录。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070049" y="2720812"/>
            <a:ext cx="3586261" cy="1726658"/>
            <a:chOff x="1276684" y="4550152"/>
            <a:chExt cx="3586261" cy="1726658"/>
          </a:xfrm>
        </p:grpSpPr>
        <p:sp>
          <p:nvSpPr>
            <p:cNvPr id="28" name="TextBox 76"/>
            <p:cNvSpPr txBox="1"/>
            <p:nvPr/>
          </p:nvSpPr>
          <p:spPr>
            <a:xfrm>
              <a:off x="1276684" y="4550152"/>
              <a:ext cx="2036467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数据库准备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6684" y="5225885"/>
              <a:ext cx="3586261" cy="10509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创建名称为char12的数据库，并在数据库中新建表名为info的公告表，在info表中包含了id与title字段。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38889" y="2690035"/>
            <a:ext cx="3651610" cy="1757435"/>
            <a:chOff x="1211336" y="4519375"/>
            <a:chExt cx="3651610" cy="1757435"/>
          </a:xfrm>
        </p:grpSpPr>
        <p:sp>
          <p:nvSpPr>
            <p:cNvPr id="7" name="TextBox 76"/>
            <p:cNvSpPr txBox="1"/>
            <p:nvPr/>
          </p:nvSpPr>
          <p:spPr>
            <a:xfrm>
              <a:off x="1214152" y="4519375"/>
              <a:ext cx="1957435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导入</a:t>
              </a: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jar</a:t>
              </a: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1336" y="5225885"/>
              <a:ext cx="3651610" cy="10509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创建项目chapter12，在项目chapter12中导入项目所需的jQuery和Mysql的jar包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73680" y="815975"/>
            <a:ext cx="858964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创建index主页面</a:t>
            </a:r>
            <a:endParaRPr kumimoji="0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在项目chapter12的web目录下创建index.jsp文件，在该文件中显示最新公告的相关内容，主要利用Ajax异步提交请求的方式来定时读取数据库中最新的商品信息。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实现定时读取的关键是通过JavaScript的window对象的setInterval（）方法，通过该方法来调用Ajax请求服务器的方法，并且设置每个10分钟调用一次，即可以实现显示最新的公告信息。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1553845" y="2709714"/>
            <a:ext cx="9005856" cy="3784600"/>
            <a:chOff x="1072962" y="-7223022"/>
            <a:chExt cx="8847252" cy="84566944"/>
          </a:xfrm>
        </p:grpSpPr>
        <p:sp>
          <p:nvSpPr>
            <p:cNvPr id="7" name="矩形 6"/>
            <p:cNvSpPr/>
            <p:nvPr/>
          </p:nvSpPr>
          <p:spPr>
            <a:xfrm>
              <a:off x="1072962" y="-5978159"/>
              <a:ext cx="8847252" cy="82424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10826" y="-7223022"/>
              <a:ext cx="7967910" cy="84566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&lt;script language="JavaScript"&gt;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function getInfo()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$.get("http://localhost:8080/chapter12/getInfo.jsp?nocache="+new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Date().getTime(),function (data)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$("#showInfo").html(data);});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$(document).ready(function ()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getInfo();//调用getInfo()方法获取公告信息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window.setInterval("getInfo()",600000);})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&lt;/script&gt;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73680" y="815975"/>
            <a:ext cx="858964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创建getInfo.jsp页面</a:t>
            </a:r>
            <a:endParaRPr kumimoji="0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在项目chapter12的web目录下创建getInfo.jsp页面用于从数据库查询数据。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1553845" y="2119630"/>
            <a:ext cx="9766935" cy="3047365"/>
            <a:chOff x="1072962" y="-5978159"/>
            <a:chExt cx="9594926" cy="68093417"/>
          </a:xfrm>
        </p:grpSpPr>
        <p:sp>
          <p:nvSpPr>
            <p:cNvPr id="7" name="矩形 6"/>
            <p:cNvSpPr/>
            <p:nvPr/>
          </p:nvSpPr>
          <p:spPr>
            <a:xfrm>
              <a:off x="1072962" y="-5978159"/>
              <a:ext cx="9059471" cy="68093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2962" y="-5963970"/>
              <a:ext cx="9594926" cy="68065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&lt;jsp:useBean id="conn" class="cn.itcast.dao.ConnDB" scope="page"&gt;&lt;/jsp:useBean&gt;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&lt;ul&gt;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&lt;% ResultSet rs=conn.executeQuery("select title from info order by id desc");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if(rs.next()){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do{out.print("&lt;li&gt;"+rs.getString(1)+"&lt;/li&gt;");}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 while (rs.next());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}else{out.print("&lt;li&gt;暂无公告信息！&lt;/li&gt;");}%&gt;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&lt;/ul&gt;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73680" y="815975"/>
            <a:ext cx="858964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sz="1600" b="1" i="0" cap="none" spc="0" normalizeH="0" baseline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编写数据库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连接</a:t>
            </a:r>
            <a:r>
              <a:rPr kumimoji="0" sz="1600" b="1" i="0" cap="none" spc="0" normalizeH="0" baseline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类</a:t>
            </a:r>
            <a:endParaRPr kumimoji="0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在项目chapter12的src目录下创建名称为cn.itcast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的包，在cn.itcast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包下创建名称为ConnDB.java 的类，用于与数据库交互。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0049" y="2577302"/>
            <a:ext cx="3586261" cy="1377015"/>
            <a:chOff x="1276684" y="4550152"/>
            <a:chExt cx="3586261" cy="1377015"/>
          </a:xfrm>
        </p:grpSpPr>
        <p:sp>
          <p:nvSpPr>
            <p:cNvPr id="29" name="TextBox 76"/>
            <p:cNvSpPr txBox="1"/>
            <p:nvPr/>
          </p:nvSpPr>
          <p:spPr>
            <a:xfrm>
              <a:off x="1276684" y="4550152"/>
              <a:ext cx="2787650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创建数据库连接配置文件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76684" y="5225885"/>
              <a:ext cx="3586261" cy="7012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algn="l" defTabSz="1219200" rtl="0" fontAlgn="auto">
                <a:lnSpc>
                  <a:spcPct val="13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创建文件connDB.properties，用于存放数据库连接的参数信息。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38889" y="2546525"/>
            <a:ext cx="3651610" cy="3677675"/>
            <a:chOff x="1211336" y="4519375"/>
            <a:chExt cx="3651610" cy="3677675"/>
          </a:xfrm>
        </p:grpSpPr>
        <p:sp>
          <p:nvSpPr>
            <p:cNvPr id="33" name="TextBox 76"/>
            <p:cNvSpPr txBox="1"/>
            <p:nvPr/>
          </p:nvSpPr>
          <p:spPr>
            <a:xfrm>
              <a:off x="1213876" y="4519375"/>
              <a:ext cx="2524760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sz="18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编写数据库</a:t>
              </a:r>
              <a:r>
                <a:rPr lang="zh-CN" sz="18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交互</a:t>
              </a:r>
              <a:r>
                <a:rPr sz="18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类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11336" y="5225885"/>
              <a:ext cx="3651610" cy="2971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创建数据库交互类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ConnDB.java。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在类的构造方法中读取数据库连接配置文件的数据库连接参数。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定义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getConection()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方法，用于获取数据库连接对象。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定义executeQuery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()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方法，用于执行参数传递进来的查询的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语句。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定义close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()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方法，用于关闭数据库的连接。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5" y="1395730"/>
            <a:ext cx="197231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70670" y="3141762"/>
            <a:ext cx="9793088" cy="230425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Ajax全称是Asynchronous Javascript and XML，即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异步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的JavaScript和 XML。Ajax是一种Web应用技术，该技术是在JavaScript、DOM、服务器配合下，实现浏览器向服务器发送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异步请求</a:t>
            </a: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en-US" altLang="zh-CN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4250" y="1535544"/>
            <a:ext cx="698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2767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实时显示公告信息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773680" y="815975"/>
            <a:ext cx="858964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just" defTabSz="12192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sz="1600" b="1" i="0" cap="none" spc="0" normalizeH="0" baseline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测试效果</a:t>
            </a:r>
            <a:endParaRPr kumimoji="0" sz="1600" b="1" i="0" cap="none" spc="0" normalizeH="0" baseline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 defTabSz="1219200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在IDEA中启动Tomcat，在浏览器中访问http://localhost:8080/chapter12/index.jsp，结果如</a:t>
            </a:r>
            <a:r>
              <a:rPr 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3190" y="942340"/>
            <a:ext cx="1181100" cy="61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 flipH="1">
            <a:off x="1482090" y="1078230"/>
            <a:ext cx="1098550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1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46" y="2684780"/>
            <a:ext cx="6946557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98880" y="1811020"/>
            <a:ext cx="9792970" cy="25114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660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138386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113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75839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16682" y="2286451"/>
            <a:ext cx="9503060" cy="17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Ajax技术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。首先讲解了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Ajax的概述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；其次讲解了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jQuery框架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，包括初识jQuery、jQuery的常用操作、jQuery中load()方法以及如何使用jQuery发送GET请求和POST请求；然后讲解了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JSON的数据格式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；最后讲解了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Ajax的基础操作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。通过本章的学习，读者应该熟悉jQuery中的异步请求操作。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37590" y="1124587"/>
            <a:ext cx="9478645" cy="1103793"/>
            <a:chOff x="1276684" y="4550152"/>
            <a:chExt cx="7566377" cy="856115"/>
          </a:xfrm>
        </p:grpSpPr>
        <p:sp>
          <p:nvSpPr>
            <p:cNvPr id="28" name="TextBox 76"/>
            <p:cNvSpPr txBox="1"/>
            <p:nvPr/>
          </p:nvSpPr>
          <p:spPr>
            <a:xfrm>
              <a:off x="1276684" y="4550152"/>
              <a:ext cx="2036467" cy="4351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传统请求方式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6684" y="5082559"/>
              <a:ext cx="7566377" cy="3237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传统请求方式每次发出请求都会请求一个新的页面，即使刷新页面也要重新请求加载本页面。</a:t>
              </a:r>
              <a:endPara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280" y="2468880"/>
            <a:ext cx="6920865" cy="3627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PA" val="v5.2.7"/>
  <p:tag name="RESOURCELIBID_ANIM" val="460"/>
</p:tagLst>
</file>

<file path=ppt/tags/tag11.xml><?xml version="1.0" encoding="utf-8"?>
<p:tagLst xmlns:p="http://schemas.openxmlformats.org/presentationml/2006/main">
  <p:tag name="PA" val="v5.2.7"/>
  <p:tag name="RESOURCELIBID_ANIM" val="45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PA" val="v5.2.7"/>
  <p:tag name="RESOURCELIBID_ANIM" val="45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PA" val="v5.2.7"/>
  <p:tag name="RESOURCELIBID_ANIM" val="45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PA" val="v5.2.7"/>
  <p:tag name="RESOURCELIBID_ANIM" val="450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PA" val="v5.2.7"/>
  <p:tag name="RESOURCELIBID_ANIM" val="450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PA" val="v5.2.7"/>
  <p:tag name="RESOURCELIBID_ANIM" val="450"/>
</p:tagLst>
</file>

<file path=ppt/tags/tag26.xml><?xml version="1.0" encoding="utf-8"?>
<p:tagLst xmlns:p="http://schemas.openxmlformats.org/presentationml/2006/main">
  <p:tag name="PA" val="v5.2.7"/>
  <p:tag name="RESOURCELIBID_ANIM" val="450"/>
</p:tagLst>
</file>

<file path=ppt/tags/tag27.xml><?xml version="1.0" encoding="utf-8"?>
<p:tagLst xmlns:p="http://schemas.openxmlformats.org/presentationml/2006/main">
  <p:tag name="PA" val="v5.2.7"/>
  <p:tag name="RESOURCELIBID_ANIM" val="450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ABLE_BEAUTIFY" val="smartTable{3ca98bc0-c387-4029-90aa-c3dfc4c75b0f}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33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36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PA" val="v5.2.7"/>
  <p:tag name="RESOURCELIBID_ANIM" val="450"/>
</p:tagLst>
</file>

<file path=ppt/tags/tag38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39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42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WM_BEAUTIFY_ZORDER_FLAG_TAG" val="4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46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47.xml><?xml version="1.0" encoding="utf-8"?>
<p:tagLst xmlns:p="http://schemas.openxmlformats.org/presentationml/2006/main">
  <p:tag name="PA" val="v5.2.7"/>
  <p:tag name="RESOURCELIBID_ANIM" val="450"/>
</p:tagLst>
</file>

<file path=ppt/tags/tag48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49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PA" val="v5.2.7"/>
  <p:tag name="RESOURCELIBID_ANIM" val="460"/>
</p:tagLst>
</file>

<file path=ppt/tags/tag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WM_BEAUTIFY_ZORDER_FLAG_TAG" val="4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WM_BEAUTIFY_ZORDER_FLAG_TAG" val="4"/>
</p:tagLst>
</file>

<file path=ppt/tags/tag56.xml><?xml version="1.0" encoding="utf-8"?>
<p:tagLst xmlns:p="http://schemas.openxmlformats.org/presentationml/2006/main">
  <p:tag name="PA" val="v5.2.7"/>
  <p:tag name="RESOURCELIBID_ANIM" val="450"/>
</p:tagLst>
</file>

<file path=ppt/tags/tag57.xml><?xml version="1.0" encoding="utf-8"?>
<p:tagLst xmlns:p="http://schemas.openxmlformats.org/presentationml/2006/main">
  <p:tag name="WM_BEAUTIFY_ZORDER_FLAG_TAG" val="4"/>
</p:tagLst>
</file>

<file path=ppt/tags/tag58.xml><?xml version="1.0" encoding="utf-8"?>
<p:tagLst xmlns:p="http://schemas.openxmlformats.org/presentationml/2006/main">
  <p:tag name="PA" val="v5.2.7"/>
  <p:tag name="RESOURCELIBID_ANIM" val="450"/>
</p:tagLst>
</file>

<file path=ppt/tags/tag59.xml><?xml version="1.0" encoding="utf-8"?>
<p:tagLst xmlns:p="http://schemas.openxmlformats.org/presentationml/2006/main">
  <p:tag name="WM_BEAUTIFY_ZORDER_FLAG_TAG" val="4"/>
</p:tagLst>
</file>

<file path=ppt/tags/tag6.xml><?xml version="1.0" encoding="utf-8"?>
<p:tagLst xmlns:p="http://schemas.openxmlformats.org/presentationml/2006/main">
  <p:tag name="PA" val="v5.2.7"/>
  <p:tag name="RESOURCELIBID_ANIM" val="450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WM_BEAUTIFY_ZORDER_FLAG_TAG" val="4"/>
</p:tagLst>
</file>

<file path=ppt/tags/tag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PA" val="v5.2.7"/>
  <p:tag name="RESOURCELIBID_ANIM" val="450"/>
</p:tagLst>
</file>

<file path=ppt/tags/tag69.xml><?xml version="1.0" encoding="utf-8"?>
<p:tagLst xmlns:p="http://schemas.openxmlformats.org/presentationml/2006/main">
  <p:tag name="WM_BEAUTIFY_ZORDER_FLAG_TAG" val="4"/>
</p:tagLst>
</file>

<file path=ppt/tags/tag7.xml><?xml version="1.0" encoding="utf-8"?>
<p:tagLst xmlns:p="http://schemas.openxmlformats.org/presentationml/2006/main">
  <p:tag name="PA" val="v5.2.7"/>
  <p:tag name="RESOURCELIBID_ANIM" val="460"/>
</p:tagLst>
</file>

<file path=ppt/tags/tag70.xml><?xml version="1.0" encoding="utf-8"?>
<p:tagLst xmlns:p="http://schemas.openxmlformats.org/presentationml/2006/main">
  <p:tag name="PA" val="v5.2.7"/>
  <p:tag name="RESOURCELIBID_ANIM" val="450"/>
</p:tagLst>
</file>

<file path=ppt/tags/tag71.xml><?xml version="1.0" encoding="utf-8"?>
<p:tagLst xmlns:p="http://schemas.openxmlformats.org/presentationml/2006/main">
  <p:tag name="WM_BEAUTIFY_ZORDER_FLAG_TAG" val="4"/>
</p:tagLst>
</file>

<file path=ppt/tags/tag72.xml><?xml version="1.0" encoding="utf-8"?>
<p:tagLst xmlns:p="http://schemas.openxmlformats.org/presentationml/2006/main">
  <p:tag name="PA" val="v5.2.7"/>
  <p:tag name="RESOURCELIBID_ANIM" val="450"/>
</p:tagLst>
</file>

<file path=ppt/tags/tag73.xml><?xml version="1.0" encoding="utf-8"?>
<p:tagLst xmlns:p="http://schemas.openxmlformats.org/presentationml/2006/main">
  <p:tag name="WM_BEAUTIFY_ZORDER_FLAG_TAG" val="4"/>
</p:tagLst>
</file>

<file path=ppt/tags/tag74.xml><?xml version="1.0" encoding="utf-8"?>
<p:tagLst xmlns:p="http://schemas.openxmlformats.org/presentationml/2006/main">
  <p:tag name="PA" val="v5.2.7"/>
  <p:tag name="RESOURCELIBID_ANIM" val="450"/>
</p:tagLst>
</file>

<file path=ppt/tags/tag75.xml><?xml version="1.0" encoding="utf-8"?>
<p:tagLst xmlns:p="http://schemas.openxmlformats.org/presentationml/2006/main">
  <p:tag name="WM_BEAUTIFY_ZORDER_FLAG_TAG" val="4"/>
</p:tagLst>
</file>

<file path=ppt/tags/tag7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PA" val="v5.2.7"/>
  <p:tag name="RESOURCELIBID_ANIM" val="450"/>
</p:tagLst>
</file>

<file path=ppt/tags/tag78.xml><?xml version="1.0" encoding="utf-8"?>
<p:tagLst xmlns:p="http://schemas.openxmlformats.org/presentationml/2006/main">
  <p:tag name="WM_BEAUTIFY_ZORDER_FLAG_TAG" val="4"/>
</p:tagLst>
</file>

<file path=ppt/tags/tag79.xml><?xml version="1.0" encoding="utf-8"?>
<p:tagLst xmlns:p="http://schemas.openxmlformats.org/presentationml/2006/main">
  <p:tag name="PA" val="v5.2.7"/>
  <p:tag name="RESOURCELIBID_ANIM" val="450"/>
</p:tagLst>
</file>

<file path=ppt/tags/tag8.xml><?xml version="1.0" encoding="utf-8"?>
<p:tagLst xmlns:p="http://schemas.openxmlformats.org/presentationml/2006/main">
  <p:tag name="PA" val="v5.2.7"/>
  <p:tag name="RESOURCELIBID_ANIM" val="450"/>
</p:tagLst>
</file>

<file path=ppt/tags/tag80.xml><?xml version="1.0" encoding="utf-8"?>
<p:tagLst xmlns:p="http://schemas.openxmlformats.org/presentationml/2006/main">
  <p:tag name="WM_BEAUTIFY_ZORDER_FLAG_TAG" val="4"/>
</p:tagLst>
</file>

<file path=ppt/tags/tag81.xml><?xml version="1.0" encoding="utf-8"?>
<p:tagLst xmlns:p="http://schemas.openxmlformats.org/presentationml/2006/main">
  <p:tag name="PA" val="v5.2.7"/>
  <p:tag name="RESOURCELIBID_ANIM" val="450"/>
</p:tagLst>
</file>

<file path=ppt/tags/tag82.xml><?xml version="1.0" encoding="utf-8"?>
<p:tagLst xmlns:p="http://schemas.openxmlformats.org/presentationml/2006/main">
  <p:tag name="WM_BEAUTIFY_ZORDER_FLAG_TAG" val="4"/>
</p:tagLst>
</file>

<file path=ppt/tags/tag83.xml><?xml version="1.0" encoding="utf-8"?>
<p:tagLst xmlns:p="http://schemas.openxmlformats.org/presentationml/2006/main">
  <p:tag name="PA" val="v5.2.7"/>
  <p:tag name="RESOURCELIBID_ANIM" val="450"/>
</p:tagLst>
</file>

<file path=ppt/tags/tag84.xml><?xml version="1.0" encoding="utf-8"?>
<p:tagLst xmlns:p="http://schemas.openxmlformats.org/presentationml/2006/main">
  <p:tag name="WM_BEAUTIFY_ZORDER_FLAG_TAG" val="4"/>
</p:tagLst>
</file>

<file path=ppt/tags/tag85.xml><?xml version="1.0" encoding="utf-8"?>
<p:tagLst xmlns:p="http://schemas.openxmlformats.org/presentationml/2006/main">
  <p:tag name="PA" val="v5.2.7"/>
  <p:tag name="RESOURCELIBID_ANIM" val="450"/>
</p:tagLst>
</file>

<file path=ppt/tags/tag86.xml><?xml version="1.0" encoding="utf-8"?>
<p:tagLst xmlns:p="http://schemas.openxmlformats.org/presentationml/2006/main">
  <p:tag name="WM_BEAUTIFY_ZORDER_FLAG_TAG" val="4"/>
</p:tagLst>
</file>

<file path=ppt/tags/tag87.xml><?xml version="1.0" encoding="utf-8"?>
<p:tagLst xmlns:p="http://schemas.openxmlformats.org/presentationml/2006/main">
  <p:tag name="ISPRING_RESOURCE_PATHS_HASH_PRESENTER" val="32f2877298872352ce35b722eb5a2b9c1162d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14892</Words>
  <Application>WPS 演示</Application>
  <PresentationFormat>自定义</PresentationFormat>
  <Paragraphs>993</Paragraphs>
  <Slides>82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10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MS UI Gothic</vt:lpstr>
      <vt:lpstr>U.S. 101</vt:lpstr>
      <vt:lpstr>Roboto</vt:lpstr>
      <vt:lpstr>Open Sans Light</vt:lpstr>
      <vt:lpstr>字魂105号-简雅黑</vt:lpstr>
      <vt:lpstr>Arial Unicode MS</vt:lpstr>
      <vt:lpstr>Courier New</vt:lpstr>
      <vt:lpstr>Impact</vt:lpstr>
      <vt:lpstr>±¼¸²</vt:lpstr>
      <vt:lpstr>Segoe Print</vt:lpstr>
      <vt:lpstr>Open Sans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甘金龙</cp:lastModifiedBy>
  <cp:revision>852</cp:revision>
  <dcterms:created xsi:type="dcterms:W3CDTF">2020-11-11T09:29:00Z</dcterms:created>
  <dcterms:modified xsi:type="dcterms:W3CDTF">2021-08-30T02:22:40Z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