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39"/>
  </p:handoutMasterIdLst>
  <p:sldIdLst>
    <p:sldId id="325" r:id="rId4"/>
    <p:sldId id="580" r:id="rId6"/>
    <p:sldId id="328" r:id="rId7"/>
    <p:sldId id="327" r:id="rId8"/>
    <p:sldId id="309" r:id="rId9"/>
    <p:sldId id="368" r:id="rId10"/>
    <p:sldId id="787" r:id="rId11"/>
    <p:sldId id="788" r:id="rId12"/>
    <p:sldId id="842" r:id="rId13"/>
    <p:sldId id="789" r:id="rId14"/>
    <p:sldId id="369" r:id="rId15"/>
    <p:sldId id="790" r:id="rId16"/>
    <p:sldId id="791" r:id="rId17"/>
    <p:sldId id="843" r:id="rId18"/>
    <p:sldId id="792" r:id="rId19"/>
    <p:sldId id="793" r:id="rId20"/>
    <p:sldId id="794" r:id="rId21"/>
    <p:sldId id="795" r:id="rId22"/>
    <p:sldId id="796" r:id="rId23"/>
    <p:sldId id="797" r:id="rId24"/>
    <p:sldId id="799" r:id="rId25"/>
    <p:sldId id="800" r:id="rId26"/>
    <p:sldId id="844" r:id="rId27"/>
    <p:sldId id="845" r:id="rId28"/>
    <p:sldId id="846" r:id="rId29"/>
    <p:sldId id="847" r:id="rId30"/>
    <p:sldId id="848" r:id="rId31"/>
    <p:sldId id="849" r:id="rId32"/>
    <p:sldId id="804" r:id="rId33"/>
    <p:sldId id="805" r:id="rId34"/>
    <p:sldId id="370" r:id="rId35"/>
    <p:sldId id="807" r:id="rId36"/>
    <p:sldId id="355" r:id="rId37"/>
    <p:sldId id="326" r:id="rId38"/>
  </p:sldIdLst>
  <p:sldSz cx="12190095" cy="6859270"/>
  <p:notesSz cx="6858000" cy="9144000"/>
  <p:custDataLst>
    <p:tags r:id="rId44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薛蒙蒙" initials="xmm" lastIdx="25" clrIdx="0"/>
  <p:cmAuthor id="1" name="Windows 用户" initials="W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F2F2F2"/>
    <a:srgbClr val="FAFAFA"/>
    <a:srgbClr val="006BBC"/>
    <a:srgbClr val="0075C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 autoAdjust="0"/>
  </p:normalViewPr>
  <p:slideViewPr>
    <p:cSldViewPr>
      <p:cViewPr varScale="1">
        <p:scale>
          <a:sx n="99" d="100"/>
          <a:sy n="99" d="100"/>
        </p:scale>
        <p:origin x="84" y="432"/>
      </p:cViewPr>
      <p:guideLst>
        <p:guide orient="horz" pos="2106"/>
        <p:guide pos="257"/>
        <p:guide pos="6441"/>
      </p:guideLst>
    </p:cSldViewPr>
  </p:slideViewPr>
  <p:outlineViewPr>
    <p:cViewPr>
      <p:scale>
        <a:sx n="33" d="100"/>
        <a:sy n="33" d="100"/>
      </p:scale>
      <p:origin x="0" y="209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07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tags" Target="tags/tag2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5.xml"/><Relationship Id="rId2" Type="http://schemas.openxmlformats.org/officeDocument/2006/relationships/image" Target="../media/image13.png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0.xml"/><Relationship Id="rId2" Type="http://schemas.openxmlformats.org/officeDocument/2006/relationships/image" Target="../media/image13.png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134766" y="2588345"/>
            <a:ext cx="8352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14</a:t>
            </a:r>
            <a:r>
              <a:rPr lang="zh-CN" altLang="en-US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网上蛋糕商城</a:t>
            </a:r>
            <a:r>
              <a:rPr lang="en-US" altLang="zh-CN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-</a:t>
            </a:r>
            <a:r>
              <a:rPr lang="zh-CN" altLang="en-US" sz="4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前端开发</a:t>
            </a:r>
            <a:endParaRPr lang="zh-CN" altLang="en-US" sz="4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5447134" y="3861589"/>
            <a:ext cx="4609763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2314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用户登录功能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11370" y="3501802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掌握用户登录功能的实现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5126" y="3741832"/>
            <a:ext cx="405130" cy="405130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316355"/>
            <a:ext cx="9372600" cy="3994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用户注册成功之后，便可以在网上蛋糕商城前台网站进行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登录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操作。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1892935" y="2409190"/>
          <a:ext cx="7934325" cy="237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" r:id="rId2" imgW="5604510" imgH="1691005" progId="Visio.Drawing.11">
                  <p:embed/>
                </p:oleObj>
              </mc:Choice>
              <mc:Fallback>
                <p:oleObj name="" r:id="rId2" imgW="5604510" imgH="169100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2935" y="2409190"/>
                        <a:ext cx="7934325" cy="2372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76"/>
          <p:cNvSpPr txBox="1"/>
          <p:nvPr/>
        </p:nvSpPr>
        <p:spPr>
          <a:xfrm>
            <a:off x="4328795" y="5340350"/>
            <a:ext cx="306260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网上蛋糕商城前台系统登录流程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316355"/>
            <a:ext cx="9372600" cy="3994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用户登录需要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验证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用户名和密码是否正确，只有用户名、密码都正确才能够登录成功。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4328795" y="5842635"/>
            <a:ext cx="306260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网上蛋糕商城的登录页面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5" y="1958340"/>
            <a:ext cx="714883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形状 42"/>
          <p:cNvSpPr/>
          <p:nvPr/>
        </p:nvSpPr>
        <p:spPr>
          <a:xfrm>
            <a:off x="2139950" y="2049339"/>
            <a:ext cx="3529330" cy="2907030"/>
          </a:xfrm>
          <a:prstGeom prst="leftCircularArrow">
            <a:avLst>
              <a:gd name="adj1" fmla="val 2872"/>
              <a:gd name="adj2" fmla="val -1009995"/>
              <a:gd name="adj3" fmla="val 2126668"/>
              <a:gd name="adj4" fmla="val 9486045"/>
              <a:gd name="adj5" fmla="val 3351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4" name="形状 16501"/>
          <p:cNvSpPr/>
          <p:nvPr/>
        </p:nvSpPr>
        <p:spPr>
          <a:xfrm>
            <a:off x="1101090" y="1965519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5" name="形状 16502"/>
          <p:cNvSpPr/>
          <p:nvPr/>
        </p:nvSpPr>
        <p:spPr>
          <a:xfrm>
            <a:off x="1564640" y="3561274"/>
            <a:ext cx="2376170" cy="497205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6" name="形状 16503"/>
          <p:cNvSpPr/>
          <p:nvPr/>
        </p:nvSpPr>
        <p:spPr>
          <a:xfrm>
            <a:off x="4618355" y="909514"/>
            <a:ext cx="4235450" cy="3253105"/>
          </a:xfrm>
          <a:prstGeom prst="circularArrow">
            <a:avLst>
              <a:gd name="adj1" fmla="val 2567"/>
              <a:gd name="adj2" fmla="val 738378"/>
              <a:gd name="adj3" fmla="val 19512949"/>
              <a:gd name="adj4" fmla="val 12575511"/>
              <a:gd name="adj5" fmla="val 2994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7" name="形状 16504"/>
          <p:cNvSpPr/>
          <p:nvPr/>
        </p:nvSpPr>
        <p:spPr>
          <a:xfrm>
            <a:off x="4215130" y="1964884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66040" tIns="292735" rIns="66040" bIns="66040" anchor="b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8" name="形状 16505"/>
          <p:cNvSpPr/>
          <p:nvPr/>
        </p:nvSpPr>
        <p:spPr>
          <a:xfrm>
            <a:off x="4678045" y="1621984"/>
            <a:ext cx="2376170" cy="461645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9" name="形状 16506"/>
          <p:cNvSpPr/>
          <p:nvPr/>
        </p:nvSpPr>
        <p:spPr>
          <a:xfrm>
            <a:off x="7312660" y="1983934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0" name="形状 16507"/>
          <p:cNvSpPr/>
          <p:nvPr/>
        </p:nvSpPr>
        <p:spPr>
          <a:xfrm>
            <a:off x="7775575" y="3560639"/>
            <a:ext cx="2376170" cy="528320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60855" y="3667954"/>
            <a:ext cx="1983740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编写登录页面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881880" y="1661989"/>
            <a:ext cx="181546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创建Servlet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954010" y="3669859"/>
            <a:ext cx="205422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编写Service层方法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31570" y="2408114"/>
            <a:ext cx="2612390" cy="78486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在项目的web目录下创建user_login.jsp文件，用于用户登录。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50125" y="2083629"/>
            <a:ext cx="2612390" cy="1477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ervice包中新建UserService类，在UserService类中编写login()方法，根据登录时表单输入的用户名和密码，查找用户。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90060" y="2561149"/>
            <a:ext cx="2612390" cy="78486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在servlet包中新建LoginServlet类，用于完成登录操作。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1395" y="1096010"/>
            <a:ext cx="9372600" cy="518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用户登录功能的实现步骤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形状 16506"/>
          <p:cNvSpPr/>
          <p:nvPr/>
        </p:nvSpPr>
        <p:spPr>
          <a:xfrm>
            <a:off x="7504593" y="4637137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19" name="形状 16507"/>
          <p:cNvSpPr/>
          <p:nvPr/>
        </p:nvSpPr>
        <p:spPr>
          <a:xfrm>
            <a:off x="7967508" y="6213842"/>
            <a:ext cx="2376170" cy="528320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45943" y="6323062"/>
            <a:ext cx="205422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42058" y="4736832"/>
            <a:ext cx="2612390" cy="10169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src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包中创建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UserDao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类，用于添加、查找、修改和删除用户。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形状 16503"/>
          <p:cNvSpPr/>
          <p:nvPr/>
        </p:nvSpPr>
        <p:spPr>
          <a:xfrm rot="4877046">
            <a:off x="8290281" y="3501480"/>
            <a:ext cx="2773154" cy="3061831"/>
          </a:xfrm>
          <a:prstGeom prst="circularArrow">
            <a:avLst>
              <a:gd name="adj1" fmla="val 2567"/>
              <a:gd name="adj2" fmla="val 738378"/>
              <a:gd name="adj3" fmla="val 19512949"/>
              <a:gd name="adj4" fmla="val 12575511"/>
              <a:gd name="adj5" fmla="val 2994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购物车功能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1605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2314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购物车功能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11370" y="3501802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掌握购物车功能的实现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5126" y="3741832"/>
            <a:ext cx="405130" cy="405130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101090"/>
            <a:ext cx="10440670" cy="123717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在电子商务网站中，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购物车功能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模块是必不可少的，也是最重要的模块之一。网上蛋糕商城也需要开发购物车模块，在开发购物车功能模块之前，首先带领大家熟悉该模块实现的功能以及整个功能模块的处理流程。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4328795" y="6103620"/>
            <a:ext cx="306260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购物车功能结构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-2147482621"/>
          <p:cNvGraphicFramePr>
            <a:graphicFrameLocks noChangeAspect="1"/>
          </p:cNvGraphicFramePr>
          <p:nvPr/>
        </p:nvGraphicFramePr>
        <p:xfrm>
          <a:off x="3094990" y="2212340"/>
          <a:ext cx="5394960" cy="378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" r:id="rId2" imgW="4119880" imgH="3028315" progId="Visio.Drawing.11">
                  <p:embed/>
                </p:oleObj>
              </mc:Choice>
              <mc:Fallback>
                <p:oleObj name="" r:id="rId2" imgW="4119880" imgH="3028315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4990" y="2212340"/>
                        <a:ext cx="5394960" cy="3789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101090"/>
            <a:ext cx="10728325" cy="87630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购物车模块功能包括管理购物车中的商品和生成订单信息</a:t>
            </a: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，本商城购物车功能是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基于Session</a:t>
            </a: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实现的，Session充当了一个临时信息存储平台，当其失效后，保存的购物车信息也将全部丢失。</a:t>
            </a:r>
            <a:endParaRPr 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4328795" y="6103620"/>
            <a:ext cx="306260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购物流程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-2147482620"/>
          <p:cNvGraphicFramePr>
            <a:graphicFrameLocks noChangeAspect="1"/>
          </p:cNvGraphicFramePr>
          <p:nvPr/>
        </p:nvGraphicFramePr>
        <p:xfrm>
          <a:off x="2545715" y="1976755"/>
          <a:ext cx="6958965" cy="388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" r:id="rId2" imgW="6263005" imgH="3490595" progId="Visio.Drawing.11">
                  <p:embed/>
                </p:oleObj>
              </mc:Choice>
              <mc:Fallback>
                <p:oleObj name="" r:id="rId2" imgW="6263005" imgH="349059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5715" y="1976755"/>
                        <a:ext cx="6958965" cy="3881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101090"/>
            <a:ext cx="10728325" cy="78994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在蛋糕商城中，已登录用户浏览商品详细信息并单击页面的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加入购物车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”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按钮，可以将该商品放入购物车内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4328795" y="6175375"/>
            <a:ext cx="306260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商品详细信息页面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5" y="2092325"/>
            <a:ext cx="6439535" cy="3986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101090"/>
            <a:ext cx="10728325" cy="80454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如果想删除购物车中的商品，单击购物车中某个商品后面的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删除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”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按钮，便可以将该商品从购物车中清除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4328795" y="6031865"/>
            <a:ext cx="306260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购物车页面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906270"/>
            <a:ext cx="7205980" cy="388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66811" y="2906638"/>
            <a:ext cx="7293883" cy="687705"/>
            <a:chOff x="978872" y="1800500"/>
            <a:chExt cx="5471124" cy="515937"/>
          </a:xfrm>
        </p:grpSpPr>
        <p:sp>
          <p:nvSpPr>
            <p:cNvPr id="3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掌握用户登录功能的实现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6811" y="3884538"/>
            <a:ext cx="7248475" cy="685800"/>
            <a:chOff x="978872" y="2570437"/>
            <a:chExt cx="5437064" cy="514350"/>
          </a:xfrm>
        </p:grpSpPr>
        <p:sp>
          <p:nvSpPr>
            <p:cNvPr id="6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掌握购物车功能的实现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66811" y="4860533"/>
            <a:ext cx="7248453" cy="687705"/>
            <a:chOff x="978872" y="3338787"/>
            <a:chExt cx="5437064" cy="515938"/>
          </a:xfrm>
        </p:grpSpPr>
        <p:sp>
          <p:nvSpPr>
            <p:cNvPr id="9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掌握商品分类查询功能的实现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66811" y="5838433"/>
            <a:ext cx="7248453" cy="687705"/>
            <a:chOff x="978872" y="3338787"/>
            <a:chExt cx="5437064" cy="515938"/>
          </a:xfrm>
        </p:grpSpPr>
        <p:sp>
          <p:nvSpPr>
            <p:cNvPr id="12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掌握商品搜索功能的实现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3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66814" y="1917626"/>
            <a:ext cx="7293883" cy="687707"/>
            <a:chOff x="978872" y="1800500"/>
            <a:chExt cx="5471124" cy="515939"/>
          </a:xfrm>
        </p:grpSpPr>
        <p:sp>
          <p:nvSpPr>
            <p:cNvPr id="17" name="Pentagon 3"/>
            <p:cNvSpPr/>
            <p:nvPr/>
          </p:nvSpPr>
          <p:spPr bwMode="auto">
            <a:xfrm>
              <a:off x="978872" y="1800502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掌握用户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注册</a:t>
              </a:r>
              <a:r>
                <a:rPr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功能的实现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388110"/>
            <a:ext cx="4667250" cy="380936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购物车页面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提交订单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”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按钮，即可进入支付页面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algn="l" defTabSz="1219200">
              <a:lnSpc>
                <a:spcPct val="130000"/>
              </a:lnSpc>
              <a:buClrTx/>
              <a:buSzTx/>
              <a:buFontTx/>
            </a:pP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algn="l" defTabSz="1219200">
              <a:lnSpc>
                <a:spcPct val="130000"/>
              </a:lnSpc>
              <a:buClrTx/>
              <a:buSzTx/>
              <a:buFontTx/>
            </a:pP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单击</a:t>
            </a:r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支付页面中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“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确认订单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”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按钮，即可完成订单的支付操作。由于本书涉及到的知识和技术有限，本项目没有实现支付功能，该操作实际只是向数据库中的订单表添加了一条订单信息。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4810" y="902970"/>
            <a:ext cx="4319905" cy="546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形状 42"/>
          <p:cNvSpPr/>
          <p:nvPr/>
        </p:nvSpPr>
        <p:spPr>
          <a:xfrm>
            <a:off x="2785745" y="3422650"/>
            <a:ext cx="3529330" cy="2907030"/>
          </a:xfrm>
          <a:prstGeom prst="leftCircularArrow">
            <a:avLst>
              <a:gd name="adj1" fmla="val 2872"/>
              <a:gd name="adj2" fmla="val -1009995"/>
              <a:gd name="adj3" fmla="val 2126668"/>
              <a:gd name="adj4" fmla="val 9486045"/>
              <a:gd name="adj5" fmla="val 3351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4" name="形状 16501"/>
          <p:cNvSpPr/>
          <p:nvPr/>
        </p:nvSpPr>
        <p:spPr>
          <a:xfrm>
            <a:off x="1746885" y="3338830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5" name="形状 16502"/>
          <p:cNvSpPr/>
          <p:nvPr/>
        </p:nvSpPr>
        <p:spPr>
          <a:xfrm>
            <a:off x="2210435" y="4934585"/>
            <a:ext cx="2376170" cy="497205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6" name="形状 16503"/>
          <p:cNvSpPr/>
          <p:nvPr/>
        </p:nvSpPr>
        <p:spPr>
          <a:xfrm>
            <a:off x="5264150" y="2282825"/>
            <a:ext cx="4235450" cy="3253105"/>
          </a:xfrm>
          <a:prstGeom prst="circularArrow">
            <a:avLst>
              <a:gd name="adj1" fmla="val 2567"/>
              <a:gd name="adj2" fmla="val 738378"/>
              <a:gd name="adj3" fmla="val 19512949"/>
              <a:gd name="adj4" fmla="val 12575511"/>
              <a:gd name="adj5" fmla="val 2994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7" name="形状 16504"/>
          <p:cNvSpPr/>
          <p:nvPr/>
        </p:nvSpPr>
        <p:spPr>
          <a:xfrm>
            <a:off x="4860925" y="3338195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66040" tIns="292735" rIns="66040" bIns="66040" anchor="b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8" name="形状 16505"/>
          <p:cNvSpPr/>
          <p:nvPr/>
        </p:nvSpPr>
        <p:spPr>
          <a:xfrm>
            <a:off x="5323840" y="2995295"/>
            <a:ext cx="2376170" cy="461645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9" name="形状 16506"/>
          <p:cNvSpPr/>
          <p:nvPr/>
        </p:nvSpPr>
        <p:spPr>
          <a:xfrm>
            <a:off x="7958455" y="3357245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0" name="形状 16507"/>
          <p:cNvSpPr/>
          <p:nvPr/>
        </p:nvSpPr>
        <p:spPr>
          <a:xfrm>
            <a:off x="8421370" y="4933950"/>
            <a:ext cx="2376170" cy="528320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066290" y="5041265"/>
            <a:ext cx="265620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创建Servlet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27675" y="3035300"/>
            <a:ext cx="181546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编写Order类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599805" y="5043170"/>
            <a:ext cx="205422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创建购物车页面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777365" y="3781425"/>
            <a:ext cx="2612390" cy="10160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ervlet包下新建GoodsBuyServlet类，用于封装添加到购物车的订单商品。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995920" y="3672205"/>
            <a:ext cx="2612390" cy="786113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在web根目录下创建goods_cart.jsp文件，用于展示购物车中的商品信息。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35855" y="3719195"/>
            <a:ext cx="2612390" cy="1477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在src文件夹下创建model包，在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包中创建Order类。在Order类中编写addGoods()方法，用于将商品添加到购物车并生成订单。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18"/>
          <p:cNvSpPr txBox="1"/>
          <p:nvPr>
            <p:custDataLst>
              <p:tags r:id="rId1"/>
            </p:custDataLst>
          </p:nvPr>
        </p:nvSpPr>
        <p:spPr>
          <a:xfrm>
            <a:off x="3032125" y="1356360"/>
            <a:ext cx="3075940" cy="518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向购物车的订单中添加商品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81075" y="1228880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70187" y="1364619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形状 42"/>
          <p:cNvSpPr/>
          <p:nvPr/>
        </p:nvSpPr>
        <p:spPr>
          <a:xfrm>
            <a:off x="4364355" y="3637915"/>
            <a:ext cx="3529330" cy="2907030"/>
          </a:xfrm>
          <a:prstGeom prst="leftCircularArrow">
            <a:avLst>
              <a:gd name="adj1" fmla="val 2872"/>
              <a:gd name="adj2" fmla="val -1009995"/>
              <a:gd name="adj3" fmla="val 2126668"/>
              <a:gd name="adj4" fmla="val 9486045"/>
              <a:gd name="adj5" fmla="val 3351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4" name="形状 16501"/>
          <p:cNvSpPr/>
          <p:nvPr/>
        </p:nvSpPr>
        <p:spPr>
          <a:xfrm>
            <a:off x="3325495" y="3554095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5" name="形状 16502"/>
          <p:cNvSpPr/>
          <p:nvPr/>
        </p:nvSpPr>
        <p:spPr>
          <a:xfrm>
            <a:off x="3789045" y="5149850"/>
            <a:ext cx="2376170" cy="497205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7" name="形状 16504"/>
          <p:cNvSpPr/>
          <p:nvPr/>
        </p:nvSpPr>
        <p:spPr>
          <a:xfrm>
            <a:off x="6439535" y="3553460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66040" tIns="292735" rIns="66040" bIns="66040" anchor="b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8" name="形状 16505"/>
          <p:cNvSpPr/>
          <p:nvPr/>
        </p:nvSpPr>
        <p:spPr>
          <a:xfrm>
            <a:off x="6902450" y="3210560"/>
            <a:ext cx="2376170" cy="461645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644900" y="5256530"/>
            <a:ext cx="265620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创建Servlet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106285" y="3250565"/>
            <a:ext cx="181546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编写Order类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355975" y="3996690"/>
            <a:ext cx="2612390" cy="101600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在servlet包中创建GoodsDeleteServlet类，主要用于实现删除购物车中的商品。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14465" y="4221480"/>
            <a:ext cx="2612390" cy="55435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在Order类中编写delete()方法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14.3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18"/>
          <p:cNvSpPr txBox="1"/>
          <p:nvPr>
            <p:custDataLst>
              <p:tags r:id="rId1"/>
            </p:custDataLst>
          </p:nvPr>
        </p:nvSpPr>
        <p:spPr>
          <a:xfrm>
            <a:off x="3060065" y="1356360"/>
            <a:ext cx="8301355" cy="43180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删除购物车中的商品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81075" y="1228880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70187" y="1364619"/>
            <a:ext cx="162496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18"/>
          <p:cNvSpPr txBox="1"/>
          <p:nvPr>
            <p:custDataLst>
              <p:tags r:id="rId2"/>
            </p:custDataLst>
          </p:nvPr>
        </p:nvSpPr>
        <p:spPr>
          <a:xfrm>
            <a:off x="1070610" y="2177415"/>
            <a:ext cx="10491470" cy="85725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单击购物车中某个商品的“删除”按钮后，会触发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方法delete()，delete()方法将商品编号（goodsid）作为参数通过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jax请求传递给“/goods_delete”映射的GoodsDeleteServlet类。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商品分类查询功能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1605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2314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商品分类查询功能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11370" y="3501802"/>
            <a:ext cx="5175785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掌握商品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分类查询</a:t>
            </a:r>
            <a:r>
              <a:rPr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功能的实现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5126" y="3741832"/>
            <a:ext cx="405130" cy="405130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商品分类查询功能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101090"/>
            <a:ext cx="10440670" cy="117284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defTabSz="1219200">
              <a:lnSpc>
                <a:spcPct val="13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根据特点及制作材料的不同，可以将蛋糕分为不同的类型，蛋糕商城应当提供商品查询功能，以满足用户挑选需求。例如，单击导航栏中的商品分类，选择分类，可以展示该分类下的所有商品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42878" y="2124868"/>
            <a:ext cx="6048672" cy="3897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商品分类查询功能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6980" y="1031179"/>
            <a:ext cx="7937288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编写导航栏</a:t>
            </a:r>
            <a:r>
              <a:rPr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页面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代码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根目录下创建一个</a:t>
            </a:r>
            <a:r>
              <a:rPr lang="en-GB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header.jsp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文件，该文件用于实现商品分类导航栏。</a:t>
            </a:r>
            <a:r>
              <a:rPr lang="en-GB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herder.jsp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页面中关于商品分类导航栏部分的代码实现如下面文件所示。 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35" y="2533015"/>
            <a:ext cx="8920767" cy="3684269"/>
          </a:xfrm>
          <a:prstGeom prst="rect">
            <a:avLst/>
          </a:prstGeom>
        </p:spPr>
      </p:pic>
      <p:sp>
        <p:nvSpPr>
          <p:cNvPr id="17" name="1"/>
          <p:cNvSpPr txBox="1"/>
          <p:nvPr>
            <p:custDataLst>
              <p:tags r:id="rId3"/>
            </p:custDataLst>
          </p:nvPr>
        </p:nvSpPr>
        <p:spPr>
          <a:xfrm>
            <a:off x="2262374" y="2626668"/>
            <a:ext cx="7937288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class="row"&gt;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&lt;div class="col-sm-12"&gt;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&lt;h4&gt;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&lt;/h4&gt;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&lt;ul class="multi-column-dropdown"&gt;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&lt;li&gt;&lt;a class="list"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goods_list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全部系列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&lt;/a&gt;&lt;/li&gt;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c:forEach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items="${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typeList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 var="t"&gt;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&lt;li&gt;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&lt;a class="list"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goods_list?typeid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}"&gt;${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&lt;/li&gt;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c:forEach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&lt;/ul&gt;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商品分类查询功能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6980" y="1355482"/>
            <a:ext cx="7937288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Servlet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类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2262374" y="2626668"/>
            <a:ext cx="7937288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文件夹下的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GoodsListServlet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类，用于分页显示查询的商品数据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商品搜索功能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1605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2314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商品搜索功能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11370" y="3501802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掌握商品搜索功能的实现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5126" y="3741832"/>
            <a:ext cx="405130" cy="405130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2522578"/>
            <a:ext cx="10151132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的学习，读者应该已经对网上蛋糕商城项目的项目需求、功能结构、数据库设计以及项目环境的搭建等有了一定的了解。网上蛋糕商城项目包括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程序，其中前台程序也就是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前台网站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用户选购商品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，它主要提供了用户注册、登录、购物车、商品分类查询及商品搜索功能。本章将针对网上蛋糕商城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前台程序设计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商品搜索功能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7745" y="1101090"/>
            <a:ext cx="10440670" cy="117284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用户在浏览商品时，可以通过导航栏选择查看不同分类的商品，但是由于蛋糕商城的商品数量众多，并不方便用户快速查找和购买意向商品，因此商城还需要提供商品搜索功能。搜索功能可以让用户根据商品名称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模糊查询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</a:rPr>
              <a:t>商品，满足用户快速搜寻意向商品的需要。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374265"/>
            <a:ext cx="6513195" cy="3923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商品搜索功能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6980" y="1031179"/>
            <a:ext cx="7937288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实现页面代码</a:t>
            </a:r>
            <a:endParaRPr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搜索框同样位于header.jsp页面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GB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header.jsp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页面中关于搜索框的代码如文件所示。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40" y="2248347"/>
            <a:ext cx="8306622" cy="3487136"/>
          </a:xfrm>
          <a:prstGeom prst="rect">
            <a:avLst/>
          </a:prstGeom>
        </p:spPr>
      </p:pic>
      <p:sp>
        <p:nvSpPr>
          <p:cNvPr id="17" name="1"/>
          <p:cNvSpPr txBox="1"/>
          <p:nvPr>
            <p:custDataLst>
              <p:tags r:id="rId3"/>
            </p:custDataLst>
          </p:nvPr>
        </p:nvSpPr>
        <p:spPr>
          <a:xfrm>
            <a:off x="2360085" y="2421682"/>
            <a:ext cx="7937288" cy="3046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&lt;form class="navbar-form" action="/goods_search"&gt;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&lt;input type="text" class="form-control" name="keyword"&gt;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&lt;button type="submit" class="btn btn-default 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&lt;c:if test="${param.flag==7 }"&gt;active&lt;/c:if&gt;"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    aria-label="Left Align"&gt;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搜索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&lt;/button&gt;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0"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&lt;/form&gt;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商品搜索功能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050502" y="1259844"/>
            <a:ext cx="162496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16980" y="1031179"/>
            <a:ext cx="7937288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创建Servlet</a:t>
            </a:r>
            <a:endParaRPr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defTabSz="457200">
              <a:lnSpc>
                <a:spcPct val="150000"/>
              </a:lnSpc>
              <a:defRPr/>
            </a:pPr>
            <a:r>
              <a:rPr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在servlet包中创建GoodsSearchServlet类，用于分页显示查询的数据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任意多边形 20"/>
          <p:cNvSpPr/>
          <p:nvPr/>
        </p:nvSpPr>
        <p:spPr>
          <a:xfrm>
            <a:off x="1361440" y="3013266"/>
            <a:ext cx="8944610" cy="1400829"/>
          </a:xfrm>
          <a:custGeom>
            <a:avLst/>
            <a:gdLst>
              <a:gd name="connsiteX0" fmla="*/ 0 w 14086"/>
              <a:gd name="connsiteY0" fmla="*/ 1373 h 2206"/>
              <a:gd name="connsiteX1" fmla="*/ 1709 w 14086"/>
              <a:gd name="connsiteY1" fmla="*/ 475 h 2206"/>
              <a:gd name="connsiteX2" fmla="*/ 4272 w 14086"/>
              <a:gd name="connsiteY2" fmla="*/ 2030 h 2206"/>
              <a:gd name="connsiteX3" fmla="*/ 8851 w 14086"/>
              <a:gd name="connsiteY3" fmla="*/ 15 h 2206"/>
              <a:gd name="connsiteX4" fmla="*/ 12027 w 14086"/>
              <a:gd name="connsiteY4" fmla="*/ 1242 h 2206"/>
              <a:gd name="connsiteX5" fmla="*/ 14086 w 14086"/>
              <a:gd name="connsiteY5" fmla="*/ 2206 h 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86" h="2206">
                <a:moveTo>
                  <a:pt x="0" y="1373"/>
                </a:moveTo>
                <a:cubicBezTo>
                  <a:pt x="291" y="1162"/>
                  <a:pt x="855" y="344"/>
                  <a:pt x="1709" y="475"/>
                </a:cubicBezTo>
                <a:cubicBezTo>
                  <a:pt x="2563" y="606"/>
                  <a:pt x="3115" y="2017"/>
                  <a:pt x="4272" y="2030"/>
                </a:cubicBezTo>
                <a:cubicBezTo>
                  <a:pt x="5429" y="2043"/>
                  <a:pt x="8111" y="-204"/>
                  <a:pt x="8851" y="15"/>
                </a:cubicBezTo>
                <a:cubicBezTo>
                  <a:pt x="9591" y="234"/>
                  <a:pt x="10980" y="804"/>
                  <a:pt x="12027" y="1242"/>
                </a:cubicBezTo>
                <a:cubicBezTo>
                  <a:pt x="13074" y="1680"/>
                  <a:pt x="13738" y="2038"/>
                  <a:pt x="14086" y="2206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 rot="3732786">
            <a:off x="1925955" y="2872740"/>
            <a:ext cx="520065" cy="941705"/>
            <a:chOff x="3798888" y="2143125"/>
            <a:chExt cx="450850" cy="841375"/>
          </a:xfrm>
          <a:solidFill>
            <a:srgbClr val="0070C0"/>
          </a:solidFill>
        </p:grpSpPr>
        <p:sp>
          <p:nvSpPr>
            <p:cNvPr id="48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50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51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52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54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rot="17867211" flipV="1">
            <a:off x="3746081" y="3660878"/>
            <a:ext cx="774700" cy="1403350"/>
            <a:chOff x="3798888" y="2143125"/>
            <a:chExt cx="450850" cy="841375"/>
          </a:xfrm>
          <a:solidFill>
            <a:srgbClr val="0070C0"/>
          </a:solidFill>
        </p:grpSpPr>
        <p:sp>
          <p:nvSpPr>
            <p:cNvPr id="56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57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58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59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60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rot="3972787">
            <a:off x="6410365" y="2222480"/>
            <a:ext cx="999420" cy="1811448"/>
            <a:chOff x="3798888" y="2143125"/>
            <a:chExt cx="450850" cy="841375"/>
          </a:xfrm>
          <a:solidFill>
            <a:srgbClr val="0070C0"/>
          </a:solidFill>
        </p:grpSpPr>
        <p:sp>
          <p:nvSpPr>
            <p:cNvPr id="63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64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65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66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67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68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rot="16422066" flipV="1">
            <a:off x="9452327" y="3156678"/>
            <a:ext cx="1076960" cy="1951990"/>
            <a:chOff x="3798888" y="2143125"/>
            <a:chExt cx="450850" cy="841375"/>
          </a:xfrm>
          <a:solidFill>
            <a:srgbClr val="0070C0"/>
          </a:solidFill>
        </p:grpSpPr>
        <p:sp>
          <p:nvSpPr>
            <p:cNvPr id="70" name="Freeform 16"/>
            <p:cNvSpPr/>
            <p:nvPr/>
          </p:nvSpPr>
          <p:spPr bwMode="auto">
            <a:xfrm>
              <a:off x="3817938" y="2308225"/>
              <a:ext cx="431800" cy="676275"/>
            </a:xfrm>
            <a:custGeom>
              <a:avLst/>
              <a:gdLst>
                <a:gd name="T0" fmla="*/ 67 w 115"/>
                <a:gd name="T1" fmla="*/ 68 h 180"/>
                <a:gd name="T2" fmla="*/ 72 w 115"/>
                <a:gd name="T3" fmla="*/ 169 h 180"/>
                <a:gd name="T4" fmla="*/ 16 w 115"/>
                <a:gd name="T5" fmla="*/ 73 h 180"/>
                <a:gd name="T6" fmla="*/ 62 w 115"/>
                <a:gd name="T7" fmla="*/ 1 h 180"/>
                <a:gd name="T8" fmla="*/ 67 w 115"/>
                <a:gd name="T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80">
                  <a:moveTo>
                    <a:pt x="67" y="68"/>
                  </a:moveTo>
                  <a:cubicBezTo>
                    <a:pt x="58" y="81"/>
                    <a:pt x="115" y="155"/>
                    <a:pt x="72" y="169"/>
                  </a:cubicBezTo>
                  <a:cubicBezTo>
                    <a:pt x="37" y="180"/>
                    <a:pt x="34" y="131"/>
                    <a:pt x="16" y="73"/>
                  </a:cubicBezTo>
                  <a:cubicBezTo>
                    <a:pt x="0" y="20"/>
                    <a:pt x="33" y="2"/>
                    <a:pt x="62" y="1"/>
                  </a:cubicBezTo>
                  <a:cubicBezTo>
                    <a:pt x="95" y="0"/>
                    <a:pt x="91" y="43"/>
                    <a:pt x="6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4029075" y="2143125"/>
              <a:ext cx="104775" cy="142875"/>
            </a:xfrm>
            <a:custGeom>
              <a:avLst/>
              <a:gdLst>
                <a:gd name="T0" fmla="*/ 26 w 28"/>
                <a:gd name="T1" fmla="*/ 17 h 38"/>
                <a:gd name="T2" fmla="*/ 16 w 28"/>
                <a:gd name="T3" fmla="*/ 37 h 38"/>
                <a:gd name="T4" fmla="*/ 1 w 28"/>
                <a:gd name="T5" fmla="*/ 21 h 38"/>
                <a:gd name="T6" fmla="*/ 11 w 28"/>
                <a:gd name="T7" fmla="*/ 1 h 38"/>
                <a:gd name="T8" fmla="*/ 26 w 2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6" y="17"/>
                  </a:moveTo>
                  <a:cubicBezTo>
                    <a:pt x="28" y="27"/>
                    <a:pt x="23" y="36"/>
                    <a:pt x="16" y="37"/>
                  </a:cubicBezTo>
                  <a:cubicBezTo>
                    <a:pt x="9" y="38"/>
                    <a:pt x="3" y="31"/>
                    <a:pt x="1" y="21"/>
                  </a:cubicBezTo>
                  <a:cubicBezTo>
                    <a:pt x="0" y="11"/>
                    <a:pt x="4" y="2"/>
                    <a:pt x="11" y="1"/>
                  </a:cubicBezTo>
                  <a:cubicBezTo>
                    <a:pt x="18" y="0"/>
                    <a:pt x="25" y="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3941763" y="2209800"/>
              <a:ext cx="76200" cy="87313"/>
            </a:xfrm>
            <a:custGeom>
              <a:avLst/>
              <a:gdLst>
                <a:gd name="T0" fmla="*/ 19 w 20"/>
                <a:gd name="T1" fmla="*/ 10 h 23"/>
                <a:gd name="T2" fmla="*/ 11 w 20"/>
                <a:gd name="T3" fmla="*/ 22 h 23"/>
                <a:gd name="T4" fmla="*/ 1 w 20"/>
                <a:gd name="T5" fmla="*/ 13 h 23"/>
                <a:gd name="T6" fmla="*/ 8 w 20"/>
                <a:gd name="T7" fmla="*/ 1 h 23"/>
                <a:gd name="T8" fmla="*/ 19 w 20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3">
                  <a:moveTo>
                    <a:pt x="19" y="10"/>
                  </a:moveTo>
                  <a:cubicBezTo>
                    <a:pt x="20" y="16"/>
                    <a:pt x="17" y="21"/>
                    <a:pt x="11" y="22"/>
                  </a:cubicBezTo>
                  <a:cubicBezTo>
                    <a:pt x="6" y="23"/>
                    <a:pt x="1" y="19"/>
                    <a:pt x="1" y="13"/>
                  </a:cubicBezTo>
                  <a:cubicBezTo>
                    <a:pt x="0" y="7"/>
                    <a:pt x="3" y="1"/>
                    <a:pt x="8" y="1"/>
                  </a:cubicBezTo>
                  <a:cubicBezTo>
                    <a:pt x="13" y="0"/>
                    <a:pt x="18" y="4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867150" y="2262188"/>
              <a:ext cx="68262" cy="71438"/>
            </a:xfrm>
            <a:custGeom>
              <a:avLst/>
              <a:gdLst>
                <a:gd name="T0" fmla="*/ 16 w 18"/>
                <a:gd name="T1" fmla="*/ 7 h 19"/>
                <a:gd name="T2" fmla="*/ 12 w 18"/>
                <a:gd name="T3" fmla="*/ 17 h 19"/>
                <a:gd name="T4" fmla="*/ 2 w 18"/>
                <a:gd name="T5" fmla="*/ 13 h 19"/>
                <a:gd name="T6" fmla="*/ 6 w 18"/>
                <a:gd name="T7" fmla="*/ 2 h 19"/>
                <a:gd name="T8" fmla="*/ 16 w 18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6" y="7"/>
                  </a:moveTo>
                  <a:cubicBezTo>
                    <a:pt x="18" y="11"/>
                    <a:pt x="16" y="16"/>
                    <a:pt x="12" y="17"/>
                  </a:cubicBezTo>
                  <a:cubicBezTo>
                    <a:pt x="9" y="19"/>
                    <a:pt x="4" y="17"/>
                    <a:pt x="2" y="13"/>
                  </a:cubicBezTo>
                  <a:cubicBezTo>
                    <a:pt x="0" y="9"/>
                    <a:pt x="2" y="4"/>
                    <a:pt x="6" y="2"/>
                  </a:cubicBezTo>
                  <a:cubicBezTo>
                    <a:pt x="9" y="0"/>
                    <a:pt x="14" y="2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3814763" y="2330450"/>
              <a:ext cx="60325" cy="63500"/>
            </a:xfrm>
            <a:custGeom>
              <a:avLst/>
              <a:gdLst>
                <a:gd name="T0" fmla="*/ 14 w 16"/>
                <a:gd name="T1" fmla="*/ 6 h 17"/>
                <a:gd name="T2" fmla="*/ 12 w 16"/>
                <a:gd name="T3" fmla="*/ 16 h 17"/>
                <a:gd name="T4" fmla="*/ 2 w 16"/>
                <a:gd name="T5" fmla="*/ 12 h 17"/>
                <a:gd name="T6" fmla="*/ 5 w 16"/>
                <a:gd name="T7" fmla="*/ 2 h 17"/>
                <a:gd name="T8" fmla="*/ 14 w 16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4" y="6"/>
                  </a:moveTo>
                  <a:cubicBezTo>
                    <a:pt x="16" y="10"/>
                    <a:pt x="15" y="14"/>
                    <a:pt x="12" y="16"/>
                  </a:cubicBez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2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3798888" y="2405063"/>
              <a:ext cx="46037" cy="53975"/>
            </a:xfrm>
            <a:custGeom>
              <a:avLst/>
              <a:gdLst>
                <a:gd name="T0" fmla="*/ 10 w 12"/>
                <a:gd name="T1" fmla="*/ 4 h 14"/>
                <a:gd name="T2" fmla="*/ 9 w 12"/>
                <a:gd name="T3" fmla="*/ 12 h 14"/>
                <a:gd name="T4" fmla="*/ 2 w 12"/>
                <a:gd name="T5" fmla="*/ 10 h 14"/>
                <a:gd name="T6" fmla="*/ 2 w 12"/>
                <a:gd name="T7" fmla="*/ 2 h 14"/>
                <a:gd name="T8" fmla="*/ 10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0" y="4"/>
                  </a:moveTo>
                  <a:cubicBezTo>
                    <a:pt x="12" y="7"/>
                    <a:pt x="12" y="10"/>
                    <a:pt x="9" y="12"/>
                  </a:cubicBezTo>
                  <a:cubicBezTo>
                    <a:pt x="7" y="14"/>
                    <a:pt x="4" y="13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933816" y="4426656"/>
            <a:ext cx="2679903" cy="706475"/>
          </a:xfrm>
          <a:prstGeom prst="rect">
            <a:avLst/>
          </a:prstGeom>
          <a:noFill/>
        </p:spPr>
        <p:txBody>
          <a:bodyPr vert="horz" wrap="none" lIns="0" tIns="0" rIns="0" bIns="0" anchor="ctr">
            <a:noAutofit/>
          </a:bodyPr>
          <a:lstStyle/>
          <a:p>
            <a:pPr algn="just" fontAlgn="auto">
              <a:lnSpc>
                <a:spcPts val="18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charset="-122"/>
              </a:rPr>
              <a:t>获取搜索框中输入的值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775325" y="4082415"/>
            <a:ext cx="3107690" cy="1485265"/>
          </a:xfrm>
          <a:prstGeom prst="rect">
            <a:avLst/>
          </a:prstGeom>
          <a:noFill/>
        </p:spPr>
        <p:txBody>
          <a:bodyPr vert="horz" wrap="none" lIns="0" tIns="0" rIns="0" bIns="0" anchor="ctr">
            <a:noAutofit/>
          </a:bodyPr>
          <a:lstStyle/>
          <a:p>
            <a:pPr algn="just" fontAlgn="auto">
              <a:lnSpc>
                <a:spcPts val="18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charset="-122"/>
              </a:rPr>
              <a:t>根据关键字获取商品列表，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charset="-122"/>
            </a:endParaRPr>
          </a:p>
          <a:p>
            <a:pPr algn="just" fontAlgn="auto">
              <a:lnSpc>
                <a:spcPts val="18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charset="-122"/>
              </a:rPr>
              <a:t>并对获取到的商品列表进行分页。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charset="-122"/>
            </a:endParaRPr>
          </a:p>
          <a:p>
            <a:pPr algn="just" fontAlgn="auto">
              <a:lnSpc>
                <a:spcPts val="18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charset="-122"/>
              </a:rPr>
              <a:t>若分页数为0，即没有匹配的商品，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charset="-122"/>
            </a:endParaRPr>
          </a:p>
          <a:p>
            <a:pPr algn="just" fontAlgn="auto">
              <a:lnSpc>
                <a:spcPts val="18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charset="-122"/>
              </a:rPr>
              <a:t>则给分页数赋值为1， 否则，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charset="-122"/>
            </a:endParaRPr>
          </a:p>
          <a:p>
            <a:pPr algn="just" fontAlgn="auto">
              <a:lnSpc>
                <a:spcPts val="18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charset="-122"/>
              </a:rPr>
              <a:t>根据查询到的商品数量进行分页；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788929" y="2765692"/>
            <a:ext cx="3107460" cy="706475"/>
          </a:xfrm>
          <a:prstGeom prst="rect">
            <a:avLst/>
          </a:prstGeom>
          <a:noFill/>
        </p:spPr>
        <p:txBody>
          <a:bodyPr vert="horz" wrap="none" lIns="0" tIns="0" rIns="0" bIns="0" anchor="ctr">
            <a:noAutofit/>
          </a:bodyPr>
          <a:lstStyle/>
          <a:p>
            <a:pPr algn="just" fontAlgn="auto">
              <a:lnSpc>
                <a:spcPts val="18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字魂59号-创粗黑" panose="00000500000000000000" charset="-122"/>
              </a:rPr>
              <a:t>  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charset="-122"/>
              </a:rPr>
              <a:t>设置当前页码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361455" y="2549403"/>
            <a:ext cx="3107460" cy="706475"/>
          </a:xfrm>
          <a:prstGeom prst="rect">
            <a:avLst/>
          </a:prstGeom>
          <a:noFill/>
        </p:spPr>
        <p:txBody>
          <a:bodyPr vert="horz" wrap="none" lIns="0" tIns="0" rIns="0" bIns="0" anchor="ctr">
            <a:noAutofit/>
          </a:bodyPr>
          <a:lstStyle/>
          <a:p>
            <a:pPr algn="just" fontAlgn="auto">
              <a:lnSpc>
                <a:spcPts val="18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 panose="00000500000000000000" charset="-122"/>
              </a:rPr>
              <a:t>将请求转发到goods_search.jsp页面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 panose="00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482" y="266995"/>
            <a:ext cx="3894127" cy="506086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98724" y="1810804"/>
            <a:ext cx="9792965" cy="39232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19660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138386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57113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75839" y="1401770"/>
            <a:ext cx="718726" cy="7189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416682" y="2142941"/>
            <a:ext cx="9503060" cy="173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本章主要针对网上蛋糕商城项目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前台程序设计的主要功能，</a:t>
            </a:r>
            <a:r>
              <a:rPr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用户注册</a:t>
            </a:r>
            <a:r>
              <a:rPr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登录功能</a:t>
            </a:r>
            <a:r>
              <a:rPr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购物车功能</a:t>
            </a:r>
            <a:r>
              <a:rPr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商品分类查询功能</a:t>
            </a:r>
            <a:r>
              <a:rPr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商品搜索功能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，进行详细讲解。这些功能在电子商务网站前台系统中的运用非常普遍，</a:t>
            </a:r>
            <a:r>
              <a:rPr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读者应该多思考这些功能模块的业务逻辑，多敲代码，以达到熟练掌握的程度</a:t>
            </a:r>
            <a:r>
              <a:rPr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02610" y="1917626"/>
            <a:ext cx="6047740" cy="634365"/>
            <a:chOff x="4912" y="4092"/>
            <a:chExt cx="9524" cy="999"/>
          </a:xfrm>
        </p:grpSpPr>
        <p:grpSp>
          <p:nvGrpSpPr>
            <p:cNvPr id="45" name="组合 44"/>
            <p:cNvGrpSpPr/>
            <p:nvPr/>
          </p:nvGrpSpPr>
          <p:grpSpPr>
            <a:xfrm>
              <a:off x="4912" y="4127"/>
              <a:ext cx="1877" cy="965"/>
              <a:chOff x="2215144" y="982844"/>
              <a:chExt cx="1244730" cy="842780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338" y="4092"/>
              <a:ext cx="8098" cy="965"/>
              <a:chOff x="4315150" y="953426"/>
              <a:chExt cx="3857250" cy="54005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841196" y="1036090"/>
                <a:ext cx="2827147" cy="33131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用户注册功能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102610" y="2863141"/>
            <a:ext cx="6047740" cy="635000"/>
            <a:chOff x="4912" y="5550"/>
            <a:chExt cx="9524" cy="1000"/>
          </a:xfrm>
        </p:grpSpPr>
        <p:grpSp>
          <p:nvGrpSpPr>
            <p:cNvPr id="48" name="组合 47"/>
            <p:cNvGrpSpPr/>
            <p:nvPr/>
          </p:nvGrpSpPr>
          <p:grpSpPr>
            <a:xfrm>
              <a:off x="4912" y="5576"/>
              <a:ext cx="1877" cy="974"/>
              <a:chOff x="2215144" y="2026500"/>
              <a:chExt cx="1244730" cy="850129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338" y="5550"/>
              <a:ext cx="8098" cy="965"/>
              <a:chOff x="4315150" y="1647579"/>
              <a:chExt cx="3857250" cy="54005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841196" y="1730243"/>
                <a:ext cx="2827147" cy="33131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用户登录功能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5" name="平行四边形 64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102610" y="3809291"/>
            <a:ext cx="6047740" cy="636270"/>
            <a:chOff x="4912" y="7008"/>
            <a:chExt cx="9524" cy="1002"/>
          </a:xfrm>
        </p:grpSpPr>
        <p:grpSp>
          <p:nvGrpSpPr>
            <p:cNvPr id="51" name="组合 50"/>
            <p:cNvGrpSpPr/>
            <p:nvPr/>
          </p:nvGrpSpPr>
          <p:grpSpPr>
            <a:xfrm>
              <a:off x="4912" y="7042"/>
              <a:ext cx="1877" cy="968"/>
              <a:chOff x="2215144" y="3084852"/>
              <a:chExt cx="1244730" cy="844793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文本框 11"/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6338" y="7008"/>
              <a:ext cx="8098" cy="965"/>
              <a:chOff x="4315150" y="2341731"/>
              <a:chExt cx="3857250" cy="54005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841197" y="2424395"/>
                <a:ext cx="2827146" cy="33131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购物车功能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8" name="平行四边形 67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3070870" y="4737740"/>
            <a:ext cx="6047740" cy="636270"/>
            <a:chOff x="4912" y="7008"/>
            <a:chExt cx="9524" cy="1002"/>
          </a:xfrm>
        </p:grpSpPr>
        <p:grpSp>
          <p:nvGrpSpPr>
            <p:cNvPr id="25" name="组合 24"/>
            <p:cNvGrpSpPr/>
            <p:nvPr/>
          </p:nvGrpSpPr>
          <p:grpSpPr>
            <a:xfrm>
              <a:off x="4912" y="7042"/>
              <a:ext cx="1877" cy="968"/>
              <a:chOff x="2215144" y="3084852"/>
              <a:chExt cx="1244730" cy="844793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文本框 11"/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338" y="7008"/>
              <a:ext cx="8098" cy="965"/>
              <a:chOff x="4315150" y="2341731"/>
              <a:chExt cx="3857250" cy="54005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841197" y="2424395"/>
                <a:ext cx="2827146" cy="33131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商品分类查询功能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28" name="平行四边形 27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3070870" y="5673844"/>
            <a:ext cx="6047740" cy="636270"/>
            <a:chOff x="4912" y="7008"/>
            <a:chExt cx="9524" cy="1002"/>
          </a:xfrm>
        </p:grpSpPr>
        <p:grpSp>
          <p:nvGrpSpPr>
            <p:cNvPr id="32" name="组合 31"/>
            <p:cNvGrpSpPr/>
            <p:nvPr/>
          </p:nvGrpSpPr>
          <p:grpSpPr>
            <a:xfrm>
              <a:off x="4912" y="7042"/>
              <a:ext cx="1877" cy="968"/>
              <a:chOff x="2215144" y="3084852"/>
              <a:chExt cx="1244730" cy="844793"/>
            </a:xfrm>
          </p:grpSpPr>
          <p:sp>
            <p:nvSpPr>
              <p:cNvPr id="36" name="平行四边形 35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文本框 11"/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338" y="7008"/>
              <a:ext cx="8098" cy="965"/>
              <a:chOff x="4315150" y="2341731"/>
              <a:chExt cx="3857250" cy="54005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841197" y="2424395"/>
                <a:ext cx="2827146" cy="33131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商品搜索功能</a:t>
                </a:r>
                <a:endPara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35" name="平行四边形 34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用户注册功能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1605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2314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用户注册功能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4886" y="1697648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11370" y="3501802"/>
            <a:ext cx="5175785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掌握用户注册功能的实现</a:t>
            </a:r>
            <a:endParaRPr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75126" y="3741832"/>
            <a:ext cx="405130" cy="405130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用户注册功能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原创设计师QQ598969553          _4"/>
          <p:cNvSpPr/>
          <p:nvPr/>
        </p:nvSpPr>
        <p:spPr>
          <a:xfrm>
            <a:off x="759460" y="1120140"/>
            <a:ext cx="4500245" cy="185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通过用户注册可以有效地采集用户信息，并将合法的用户信息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保存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到指定的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中。用户在注册成功并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登录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后，可以使用网站的更多功能，例如提交和支付订单，查看、修改个人信息和密码等。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原创设计师QQ598969553          _10"/>
          <p:cNvSpPr/>
          <p:nvPr/>
        </p:nvSpPr>
        <p:spPr>
          <a:xfrm>
            <a:off x="759460" y="3479800"/>
            <a:ext cx="4500245" cy="257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对于网上蛋糕商城，首次进入网站的用户需要先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帐号。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lvl="0" algn="l">
              <a:lnSpc>
                <a:spcPct val="130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新用户注册需要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填写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的信息包括用户名、邮箱、密码、收货人、收货电话、收货地址，其中用户名、邮箱以及密码为必填项。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lvl="0" algn="l">
              <a:lnSpc>
                <a:spcPct val="130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5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0" y="1148080"/>
            <a:ext cx="5868670" cy="511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形状 42"/>
          <p:cNvSpPr/>
          <p:nvPr/>
        </p:nvSpPr>
        <p:spPr>
          <a:xfrm>
            <a:off x="2139950" y="2848610"/>
            <a:ext cx="3529330" cy="2907030"/>
          </a:xfrm>
          <a:prstGeom prst="leftCircularArrow">
            <a:avLst>
              <a:gd name="adj1" fmla="val 2872"/>
              <a:gd name="adj2" fmla="val -1009995"/>
              <a:gd name="adj3" fmla="val 2126668"/>
              <a:gd name="adj4" fmla="val 9486045"/>
              <a:gd name="adj5" fmla="val 3351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4" name="形状 16501"/>
          <p:cNvSpPr/>
          <p:nvPr/>
        </p:nvSpPr>
        <p:spPr>
          <a:xfrm>
            <a:off x="1101090" y="2764790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5" name="形状 16502"/>
          <p:cNvSpPr/>
          <p:nvPr/>
        </p:nvSpPr>
        <p:spPr>
          <a:xfrm>
            <a:off x="1564640" y="4360545"/>
            <a:ext cx="2376170" cy="497205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6" name="形状 16503"/>
          <p:cNvSpPr/>
          <p:nvPr/>
        </p:nvSpPr>
        <p:spPr>
          <a:xfrm>
            <a:off x="4618355" y="1708785"/>
            <a:ext cx="4235450" cy="3253105"/>
          </a:xfrm>
          <a:prstGeom prst="circularArrow">
            <a:avLst>
              <a:gd name="adj1" fmla="val 2567"/>
              <a:gd name="adj2" fmla="val 738378"/>
              <a:gd name="adj3" fmla="val 19512949"/>
              <a:gd name="adj4" fmla="val 12575511"/>
              <a:gd name="adj5" fmla="val 2994"/>
            </a:avLst>
          </a:prstGeom>
          <a:solidFill>
            <a:srgbClr val="0070C0"/>
          </a:solidFill>
          <a:ln w="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marR="0" lvl="0" indent="0" algn="l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7" name="形状 16504"/>
          <p:cNvSpPr/>
          <p:nvPr/>
        </p:nvSpPr>
        <p:spPr>
          <a:xfrm>
            <a:off x="4215130" y="2764155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66040" tIns="292735" rIns="66040" bIns="66040" anchor="b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8" name="形状 16505"/>
          <p:cNvSpPr/>
          <p:nvPr/>
        </p:nvSpPr>
        <p:spPr>
          <a:xfrm>
            <a:off x="4678045" y="2421255"/>
            <a:ext cx="2376170" cy="461645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49" name="形状 16506"/>
          <p:cNvSpPr/>
          <p:nvPr/>
        </p:nvSpPr>
        <p:spPr>
          <a:xfrm>
            <a:off x="7312660" y="2783205"/>
            <a:ext cx="2672715" cy="1967865"/>
          </a:xfrm>
          <a:custGeom>
            <a:avLst/>
            <a:gdLst>
              <a:gd name="TX0" fmla="*/ 0 w 1281168"/>
              <a:gd name="TY0" fmla="*/ 105669 h 1056696"/>
              <a:gd name="TX1" fmla="*/ 105669 w 1281168"/>
              <a:gd name="TY1" fmla="*/ 0 h 1056696"/>
              <a:gd name="TX2" fmla="*/ 1175497 w 1281168"/>
              <a:gd name="TY2" fmla="*/ 0 h 1056696"/>
              <a:gd name="TX3" fmla="*/ 1281166 w 1281168"/>
              <a:gd name="TY3" fmla="*/ 105669 h 1056696"/>
              <a:gd name="TX4" fmla="*/ 1281166 w 1281168"/>
              <a:gd name="TY4" fmla="*/ 951025 h 1056696"/>
              <a:gd name="TX5" fmla="*/ 1175497 w 1281168"/>
              <a:gd name="TY5" fmla="*/ 1056694 h 1056696"/>
              <a:gd name="TX6" fmla="*/ 105669 w 1281168"/>
              <a:gd name="TY6" fmla="*/ 1056694 h 1056696"/>
              <a:gd name="TX7" fmla="*/ 0 w 1281168"/>
              <a:gd name="TY7" fmla="*/ 951025 h 1056696"/>
              <a:gd name="TX8" fmla="*/ 0 w 1281168"/>
              <a:gd name="TY8" fmla="*/ 105669 h 105669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281168" h="1056696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ln w="28575" cap="flat" cmpd="sng">
            <a:solidFill>
              <a:srgbClr val="014076"/>
            </a:solidFill>
            <a:prstDash val="solid"/>
            <a:round/>
          </a:ln>
        </p:spPr>
        <p:txBody>
          <a:bodyPr vert="horz" wrap="square" lIns="91440" tIns="66040" rIns="66040" bIns="91440" anchor="t">
            <a:noAutofit/>
          </a:bodyPr>
          <a:lstStyle/>
          <a:p>
            <a:pPr marL="228600" marR="0" lvl="0" indent="-228600" algn="l" defTabSz="97790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 typeface="±¼¸²"/>
              <a:buChar char="•"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0" name="形状 16507"/>
          <p:cNvSpPr/>
          <p:nvPr/>
        </p:nvSpPr>
        <p:spPr>
          <a:xfrm>
            <a:off x="7775575" y="4359910"/>
            <a:ext cx="2376170" cy="528320"/>
          </a:xfrm>
          <a:custGeom>
            <a:avLst/>
            <a:gdLst>
              <a:gd name="TX0" fmla="*/ 0 w 1138816"/>
              <a:gd name="TY0" fmla="*/ 45287 h 452871"/>
              <a:gd name="TX1" fmla="*/ 45287 w 1138816"/>
              <a:gd name="TY1" fmla="*/ 0 h 452871"/>
              <a:gd name="TX2" fmla="*/ 1093527 w 1138816"/>
              <a:gd name="TY2" fmla="*/ 0 h 452871"/>
              <a:gd name="TX3" fmla="*/ 1138814 w 1138816"/>
              <a:gd name="TY3" fmla="*/ 45287 h 452871"/>
              <a:gd name="TX4" fmla="*/ 1138814 w 1138816"/>
              <a:gd name="TY4" fmla="*/ 407582 h 452871"/>
              <a:gd name="TX5" fmla="*/ 1093527 w 1138816"/>
              <a:gd name="TY5" fmla="*/ 452869 h 452871"/>
              <a:gd name="TX6" fmla="*/ 45287 w 1138816"/>
              <a:gd name="TY6" fmla="*/ 452869 h 452871"/>
              <a:gd name="TX7" fmla="*/ 0 w 1138816"/>
              <a:gd name="TY7" fmla="*/ 407582 h 452871"/>
              <a:gd name="TX8" fmla="*/ 0 w 1138816"/>
              <a:gd name="TY8" fmla="*/ 45287 h 45287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1138816" h="452871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txBody>
          <a:bodyPr vert="horz" wrap="square" lIns="60960" tIns="45085" rIns="60960" bIns="45085" anchor="ctr">
            <a:noAutofit/>
          </a:bodyPr>
          <a:lstStyle/>
          <a:p>
            <a:pPr marL="0" marR="0" lvl="0" indent="0" algn="ctr" defTabSz="1111250" rtl="0" eaLnBrk="0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64030" y="4458335"/>
            <a:ext cx="1983740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编写注册页面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881880" y="2461260"/>
            <a:ext cx="1815465" cy="3371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创建Servlet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25765" y="4469130"/>
            <a:ext cx="2054225" cy="5835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编写Service层方法</a:t>
            </a:r>
            <a:endParaRPr lang="zh-CN" altLang="en-US" sz="1600" b="1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ctr" defTabSz="9144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31570" y="3207385"/>
            <a:ext cx="2612390" cy="786113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在项目的web目录下新建user_rigister.jsp文件，该文件用于用户注册。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lt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50125" y="2882900"/>
            <a:ext cx="2612390" cy="147764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在src文件夹下创建service包，在service包中新建UserService类，在UserService类中编写register()方法完成用户注册。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90060" y="3001645"/>
            <a:ext cx="2612390" cy="124650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在src文件夹下创建servlet包，在servlet包中新建UserRegisterServlet类，用于完成注册操作。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用户注册功能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001395" y="1096010"/>
            <a:ext cx="9372600" cy="5181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 defTabSz="12192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cs typeface="+mn-cs"/>
              </a:rPr>
              <a:t>用户注册功能的实现步骤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用户登录功能</a:t>
            </a:r>
            <a:endParaRPr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1605" y="3024505"/>
            <a:ext cx="1734820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en-US" altLang="en-GB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48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4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PA" val="v5.2.7"/>
  <p:tag name="RESOURCELIBID_ANIM" val="450"/>
</p:tagLst>
</file>

<file path=ppt/tags/tag15.xml><?xml version="1.0" encoding="utf-8"?>
<p:tagLst xmlns:p="http://schemas.openxmlformats.org/presentationml/2006/main">
  <p:tag name="PA" val="v5.2.7"/>
  <p:tag name="RESOURCELIBID_ANIM" val="450"/>
</p:tagLst>
</file>

<file path=ppt/tags/tag16.xml><?xml version="1.0" encoding="utf-8"?>
<p:tagLst xmlns:p="http://schemas.openxmlformats.org/presentationml/2006/main">
  <p:tag name="PA" val="v5.2.7"/>
  <p:tag name="RESOURCELIBID_ANIM" val="450"/>
</p:tagLst>
</file>

<file path=ppt/tags/tag17.xml><?xml version="1.0" encoding="utf-8"?>
<p:tagLst xmlns:p="http://schemas.openxmlformats.org/presentationml/2006/main">
  <p:tag name="PA" val="v5.2.7"/>
  <p:tag name="RESOURCELIBID_ANIM" val="450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PA" val="v5.2.7"/>
  <p:tag name="RESOURCELIBID_ANIM" val="450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PA" val="v5.2.7"/>
  <p:tag name="RESOURCELIBID_ANIM" val="450"/>
</p:tagLst>
</file>

<file path=ppt/tags/tag21.xml><?xml version="1.0" encoding="utf-8"?>
<p:tagLst xmlns:p="http://schemas.openxmlformats.org/presentationml/2006/main">
  <p:tag name="PA" val="v5.2.7"/>
  <p:tag name="RESOURCELIBID_ANIM" val="450"/>
</p:tagLst>
</file>

<file path=ppt/tags/tag22.xml><?xml version="1.0" encoding="utf-8"?>
<p:tagLst xmlns:p="http://schemas.openxmlformats.org/presentationml/2006/main">
  <p:tag name="ISPRING_RESOURCE_PATHS_HASH_PRESENTER" val="32f2877298872352ce35b722eb5a2b9c1162d"/>
</p:tagLst>
</file>

<file path=ppt/tags/tag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5DA2"/>
    </a:accent1>
    <a:accent2>
      <a:srgbClr val="C4C7CB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3920</Words>
  <Application>WPS 演示</Application>
  <PresentationFormat>自定义</PresentationFormat>
  <Paragraphs>320</Paragraphs>
  <Slides>34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MS UI Gothic</vt:lpstr>
      <vt:lpstr>U.S. 101</vt:lpstr>
      <vt:lpstr>Roboto</vt:lpstr>
      <vt:lpstr>Open Sans Light</vt:lpstr>
      <vt:lpstr>±¼¸²</vt:lpstr>
      <vt:lpstr>字魂105号-简雅黑</vt:lpstr>
      <vt:lpstr>Arial Unicode MS</vt:lpstr>
      <vt:lpstr>Impact</vt:lpstr>
      <vt:lpstr>字魂59号-创粗黑</vt:lpstr>
      <vt:lpstr>Segoe Print</vt:lpstr>
      <vt:lpstr>Open Sans</vt:lpstr>
      <vt:lpstr>webwppDefTheme</vt:lpstr>
      <vt:lpstr>Office 主题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甘金龙</cp:lastModifiedBy>
  <cp:revision>966</cp:revision>
  <dcterms:created xsi:type="dcterms:W3CDTF">2020-11-11T09:29:00Z</dcterms:created>
  <dcterms:modified xsi:type="dcterms:W3CDTF">2021-08-30T03:09:09Z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