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65"/>
  </p:handoutMasterIdLst>
  <p:sldIdLst>
    <p:sldId id="325" r:id="rId4"/>
    <p:sldId id="581" r:id="rId6"/>
    <p:sldId id="328" r:id="rId7"/>
    <p:sldId id="327" r:id="rId8"/>
    <p:sldId id="808" r:id="rId9"/>
    <p:sldId id="371" r:id="rId10"/>
    <p:sldId id="810" r:id="rId11"/>
    <p:sldId id="811" r:id="rId12"/>
    <p:sldId id="374" r:id="rId13"/>
    <p:sldId id="842" r:id="rId14"/>
    <p:sldId id="812" r:id="rId15"/>
    <p:sldId id="372" r:id="rId16"/>
    <p:sldId id="813" r:id="rId17"/>
    <p:sldId id="843" r:id="rId18"/>
    <p:sldId id="373" r:id="rId19"/>
    <p:sldId id="375" r:id="rId20"/>
    <p:sldId id="844" r:id="rId21"/>
    <p:sldId id="815" r:id="rId22"/>
    <p:sldId id="816" r:id="rId23"/>
    <p:sldId id="845" r:id="rId24"/>
    <p:sldId id="818" r:id="rId25"/>
    <p:sldId id="888" r:id="rId26"/>
    <p:sldId id="854" r:id="rId27"/>
    <p:sldId id="819" r:id="rId28"/>
    <p:sldId id="820" r:id="rId29"/>
    <p:sldId id="889" r:id="rId30"/>
    <p:sldId id="846" r:id="rId31"/>
    <p:sldId id="821" r:id="rId32"/>
    <p:sldId id="822" r:id="rId33"/>
    <p:sldId id="823" r:id="rId34"/>
    <p:sldId id="824" r:id="rId35"/>
    <p:sldId id="825" r:id="rId36"/>
    <p:sldId id="826" r:id="rId37"/>
    <p:sldId id="890" r:id="rId38"/>
    <p:sldId id="847" r:id="rId39"/>
    <p:sldId id="829" r:id="rId40"/>
    <p:sldId id="830" r:id="rId41"/>
    <p:sldId id="891" r:id="rId42"/>
    <p:sldId id="848" r:id="rId43"/>
    <p:sldId id="828" r:id="rId44"/>
    <p:sldId id="827" r:id="rId45"/>
    <p:sldId id="831" r:id="rId46"/>
    <p:sldId id="849" r:id="rId47"/>
    <p:sldId id="832" r:id="rId48"/>
    <p:sldId id="833" r:id="rId49"/>
    <p:sldId id="850" r:id="rId50"/>
    <p:sldId id="834" r:id="rId51"/>
    <p:sldId id="376" r:id="rId52"/>
    <p:sldId id="851" r:id="rId53"/>
    <p:sldId id="835" r:id="rId54"/>
    <p:sldId id="892" r:id="rId55"/>
    <p:sldId id="852" r:id="rId56"/>
    <p:sldId id="837" r:id="rId57"/>
    <p:sldId id="838" r:id="rId58"/>
    <p:sldId id="853" r:id="rId59"/>
    <p:sldId id="839" r:id="rId60"/>
    <p:sldId id="840" r:id="rId61"/>
    <p:sldId id="841" r:id="rId62"/>
    <p:sldId id="355" r:id="rId63"/>
    <p:sldId id="326" r:id="rId64"/>
  </p:sldIdLst>
  <p:sldSz cx="12190095" cy="6859270"/>
  <p:notesSz cx="6858000" cy="9144000"/>
  <p:custDataLst>
    <p:tags r:id="rId70"/>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薛蒙蒙" initials="xmm" lastIdx="25" clrIdx="0"/>
  <p:cmAuthor id="1" name="韩冬" initials="w"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a:srgbClr val="F2F2F2"/>
    <a:srgbClr val="FAFAFA"/>
    <a:srgbClr val="006BBC"/>
    <a:srgbClr val="0075CC"/>
    <a:srgbClr val="008DF6"/>
    <a:srgbClr val="005DA2"/>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autoAdjust="0"/>
  </p:normalViewPr>
  <p:slideViewPr>
    <p:cSldViewPr>
      <p:cViewPr varScale="1">
        <p:scale>
          <a:sx n="55" d="100"/>
          <a:sy n="55" d="100"/>
        </p:scale>
        <p:origin x="58" y="451"/>
      </p:cViewPr>
      <p:guideLst>
        <p:guide orient="horz" pos="2106"/>
        <p:guide pos="257"/>
        <p:guide pos="6441"/>
      </p:guideLst>
    </p:cSldViewPr>
  </p:slideViewPr>
  <p:outlineViewPr>
    <p:cViewPr>
      <p:scale>
        <a:sx n="33" d="100"/>
        <a:sy n="33" d="100"/>
      </p:scale>
      <p:origin x="0" y="20994"/>
    </p:cViewPr>
  </p:outlineViewPr>
  <p:notesTextViewPr>
    <p:cViewPr>
      <p:scale>
        <a:sx n="100" d="100"/>
        <a:sy n="100" d="100"/>
      </p:scale>
      <p:origin x="0" y="0"/>
    </p:cViewPr>
  </p:notesTextViewPr>
  <p:notesViewPr>
    <p:cSldViewPr>
      <p:cViewPr varScale="1">
        <p:scale>
          <a:sx n="86" d="100"/>
          <a:sy n="86" d="100"/>
        </p:scale>
        <p:origin x="-3810" y="-90"/>
      </p:cViewPr>
      <p:guideLst>
        <p:guide orient="horz" pos="2807"/>
        <p:guide pos="220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0" Type="http://schemas.openxmlformats.org/officeDocument/2006/relationships/tags" Target="tags/tag53.xml"/><Relationship Id="rId7" Type="http://schemas.openxmlformats.org/officeDocument/2006/relationships/slide" Target="slides/slide3.xml"/><Relationship Id="rId69" Type="http://schemas.openxmlformats.org/officeDocument/2006/relationships/commentAuthors" Target="commentAuthors.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0.xml"/><Relationship Id="rId3" Type="http://schemas.openxmlformats.org/officeDocument/2006/relationships/image" Target="../media/image8.png"/><Relationship Id="rId2" Type="http://schemas.openxmlformats.org/officeDocument/2006/relationships/tags" Target="../tags/tag6.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0.xml"/><Relationship Id="rId2" Type="http://schemas.openxmlformats.org/officeDocument/2006/relationships/tags" Target="../tags/tag8.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0.xml"/><Relationship Id="rId3" Type="http://schemas.openxmlformats.org/officeDocument/2006/relationships/image" Target="../media/image9.png"/><Relationship Id="rId2" Type="http://schemas.openxmlformats.org/officeDocument/2006/relationships/tags" Target="../tags/tag10.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0.xml"/><Relationship Id="rId2" Type="http://schemas.openxmlformats.org/officeDocument/2006/relationships/tags" Target="../tags/tag1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0.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0.xml"/><Relationship Id="rId3" Type="http://schemas.openxmlformats.org/officeDocument/2006/relationships/image" Target="../media/image10.png"/><Relationship Id="rId2" Type="http://schemas.openxmlformats.org/officeDocument/2006/relationships/tags" Target="../tags/tag18.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0.xml"/><Relationship Id="rId2" Type="http://schemas.openxmlformats.org/officeDocument/2006/relationships/tags" Target="../tags/tag20.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0.xml"/><Relationship Id="rId3" Type="http://schemas.openxmlformats.org/officeDocument/2006/relationships/image" Target="../media/image11.png"/><Relationship Id="rId2" Type="http://schemas.openxmlformats.org/officeDocument/2006/relationships/tags" Target="../tags/tag23.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0.xml"/><Relationship Id="rId2" Type="http://schemas.openxmlformats.org/officeDocument/2006/relationships/image" Target="../media/image12.png"/><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0.xml"/><Relationship Id="rId2" Type="http://schemas.openxmlformats.org/officeDocument/2006/relationships/image" Target="../media/image13.png"/><Relationship Id="rId1" Type="http://schemas.openxmlformats.org/officeDocument/2006/relationships/tags" Target="../tags/tag25.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0.xml"/><Relationship Id="rId2" Type="http://schemas.openxmlformats.org/officeDocument/2006/relationships/tags" Target="../tags/tag27.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0.xml"/><Relationship Id="rId3" Type="http://schemas.openxmlformats.org/officeDocument/2006/relationships/image" Target="../media/image14.png"/><Relationship Id="rId2" Type="http://schemas.openxmlformats.org/officeDocument/2006/relationships/tags" Target="../tags/tag30.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0.xml"/><Relationship Id="rId2" Type="http://schemas.openxmlformats.org/officeDocument/2006/relationships/tags" Target="../tags/tag32.xml"/><Relationship Id="rId1" Type="http://schemas.openxmlformats.org/officeDocument/2006/relationships/tags" Target="../tags/tag3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vmlDrawing" Target="../drawings/vmlDrawing2.vml"/><Relationship Id="rId4" Type="http://schemas.openxmlformats.org/officeDocument/2006/relationships/slideLayout" Target="../slideLayouts/slideLayout10.xml"/><Relationship Id="rId3" Type="http://schemas.openxmlformats.org/officeDocument/2006/relationships/image" Target="../media/image15.emf"/><Relationship Id="rId2" Type="http://schemas.openxmlformats.org/officeDocument/2006/relationships/oleObject" Target="../embeddings/oleObject2.bin"/><Relationship Id="rId1" Type="http://schemas.openxmlformats.org/officeDocument/2006/relationships/tags" Target="../tags/tag34.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0.xml"/><Relationship Id="rId2" Type="http://schemas.openxmlformats.org/officeDocument/2006/relationships/image" Target="../media/image16.png"/><Relationship Id="rId1" Type="http://schemas.openxmlformats.org/officeDocument/2006/relationships/tags" Target="../tags/tag3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10.xml"/><Relationship Id="rId3" Type="http://schemas.openxmlformats.org/officeDocument/2006/relationships/image" Target="../media/image17.png"/><Relationship Id="rId2" Type="http://schemas.openxmlformats.org/officeDocument/2006/relationships/tags" Target="../tags/tag37.xml"/><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0.xml"/><Relationship Id="rId2" Type="http://schemas.openxmlformats.org/officeDocument/2006/relationships/tags" Target="../tags/tag39.xml"/><Relationship Id="rId1" Type="http://schemas.openxmlformats.org/officeDocument/2006/relationships/tags" Target="../tags/tag3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10.xml"/><Relationship Id="rId3" Type="http://schemas.openxmlformats.org/officeDocument/2006/relationships/image" Target="../media/image18.png"/><Relationship Id="rId2" Type="http://schemas.openxmlformats.org/officeDocument/2006/relationships/tags" Target="../tags/tag41.xml"/><Relationship Id="rId1" Type="http://schemas.openxmlformats.org/officeDocument/2006/relationships/tags" Target="../tags/tag40.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0.xml"/><Relationship Id="rId2" Type="http://schemas.openxmlformats.org/officeDocument/2006/relationships/tags" Target="../tags/tag43.xml"/><Relationship Id="rId1" Type="http://schemas.openxmlformats.org/officeDocument/2006/relationships/tags" Target="../tags/tag4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10.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10.xml"/><Relationship Id="rId3" Type="http://schemas.openxmlformats.org/officeDocument/2006/relationships/image" Target="../media/image19.png"/><Relationship Id="rId2" Type="http://schemas.openxmlformats.org/officeDocument/2006/relationships/tags" Target="../tags/tag49.xml"/><Relationship Id="rId1" Type="http://schemas.openxmlformats.org/officeDocument/2006/relationships/tags" Target="../tags/tag4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vmlDrawing" Target="../drawings/vmlDrawing3.vml"/><Relationship Id="rId4" Type="http://schemas.openxmlformats.org/officeDocument/2006/relationships/slideLayout" Target="../slideLayouts/slideLayout10.xml"/><Relationship Id="rId3" Type="http://schemas.openxmlformats.org/officeDocument/2006/relationships/image" Target="../media/image20.emf"/><Relationship Id="rId2" Type="http://schemas.openxmlformats.org/officeDocument/2006/relationships/oleObject" Target="../embeddings/oleObject3.bin"/><Relationship Id="rId1" Type="http://schemas.openxmlformats.org/officeDocument/2006/relationships/tags" Target="../tags/tag51.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0.xml"/><Relationship Id="rId2" Type="http://schemas.openxmlformats.org/officeDocument/2006/relationships/image" Target="../media/image21.png"/><Relationship Id="rId1" Type="http://schemas.openxmlformats.org/officeDocument/2006/relationships/tags" Target="../tags/tag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0.xml"/><Relationship Id="rId2" Type="http://schemas.openxmlformats.org/officeDocument/2006/relationships/image" Target="../media/image4.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1.vml"/><Relationship Id="rId4" Type="http://schemas.openxmlformats.org/officeDocument/2006/relationships/slideLayout" Target="../slideLayouts/slideLayout10.xml"/><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206774" y="2588345"/>
            <a:ext cx="8280920" cy="769441"/>
          </a:xfrm>
          <a:prstGeom prst="rect">
            <a:avLst/>
          </a:prstGeom>
          <a:noFill/>
        </p:spPr>
        <p:txBody>
          <a:bodyPr wrap="square" rtlCol="0">
            <a:spAutoFit/>
          </a:bodyPr>
          <a:lstStyle/>
          <a:p>
            <a:pPr algn="l"/>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15</a:t>
            </a:r>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网上蛋糕商城</a:t>
            </a:r>
            <a:r>
              <a:rPr lang="en-US" altLang="zh-CN"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a:t>
            </a:r>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后台开发</a:t>
            </a:r>
            <a:endPar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5447134" y="3861589"/>
            <a:ext cx="4609763" cy="4303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商品管理模块</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483360" y="3024505"/>
            <a:ext cx="1734820" cy="829945"/>
          </a:xfrm>
          <a:prstGeom prst="rect">
            <a:avLst/>
          </a:prstGeom>
          <a:noFill/>
        </p:spPr>
        <p:txBody>
          <a:bodyPr wrap="square" lIns="91443" tIns="45720" rIns="91443" bIns="45720" rtlCol="0">
            <a:spAutoFit/>
          </a:bodyPr>
          <a:lstStyle/>
          <a:p>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zh-CN" sz="4800" b="1" dirty="0">
                <a:solidFill>
                  <a:srgbClr val="FAFAFA"/>
                </a:solidFill>
                <a:latin typeface="微软雅黑" panose="020B0503020204020204" pitchFamily="34" charset="-122"/>
                <a:ea typeface="微软雅黑" panose="020B0503020204020204" pitchFamily="34" charset="-122"/>
                <a:cs typeface="+mn-ea"/>
                <a:sym typeface="+mn-lt"/>
              </a:rPr>
              <a:t>5</a:t>
            </a:r>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48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48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商品管理模块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403496"/>
            <a:ext cx="5175785"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掌握商品管理模块功能的实现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64352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商品管理模块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007745" y="1101090"/>
            <a:ext cx="10440670" cy="11156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sz="1600" dirty="0">
                <a:solidFill>
                  <a:srgbClr val="595959"/>
                </a:solidFill>
                <a:latin typeface="微软雅黑" panose="020B0503020204020204" pitchFamily="34" charset="-122"/>
              </a:rPr>
              <a:t>网上蛋糕商城中的商品管理指的是对蛋糕信息的管理，如蛋糕的名称、蛋糕的价格、蛋糕的分类等，通过后台系统中的商品管理模块可以实现蛋糕信息在前台网站上的动态展示。网上蛋糕商城后台管理系统中的商品管理模块主要实现的是</a:t>
            </a:r>
            <a:r>
              <a:rPr lang="zh-CN" altLang="zh-CN" sz="1600" dirty="0">
                <a:solidFill>
                  <a:srgbClr val="1369B2"/>
                </a:solidFill>
                <a:latin typeface="微软雅黑" panose="020B0503020204020204" pitchFamily="34" charset="-122"/>
              </a:rPr>
              <a:t>添加商品信息</a:t>
            </a:r>
            <a:r>
              <a:rPr sz="1600" dirty="0">
                <a:solidFill>
                  <a:srgbClr val="595959"/>
                </a:solidFill>
                <a:latin typeface="微软雅黑" panose="020B0503020204020204" pitchFamily="34" charset="-122"/>
              </a:rPr>
              <a:t>、</a:t>
            </a:r>
            <a:r>
              <a:rPr lang="zh-CN" altLang="zh-CN" sz="1600" dirty="0">
                <a:solidFill>
                  <a:srgbClr val="1369B2"/>
                </a:solidFill>
                <a:latin typeface="微软雅黑" panose="020B0503020204020204" pitchFamily="34" charset="-122"/>
              </a:rPr>
              <a:t>编辑商品信息</a:t>
            </a:r>
            <a:r>
              <a:rPr sz="1600" dirty="0">
                <a:solidFill>
                  <a:srgbClr val="595959"/>
                </a:solidFill>
                <a:latin typeface="微软雅黑" panose="020B0503020204020204" pitchFamily="34" charset="-122"/>
              </a:rPr>
              <a:t>、</a:t>
            </a:r>
            <a:r>
              <a:rPr lang="zh-CN" altLang="zh-CN" sz="1600" dirty="0">
                <a:solidFill>
                  <a:srgbClr val="1369B2"/>
                </a:solidFill>
                <a:latin typeface="微软雅黑" panose="020B0503020204020204" pitchFamily="34" charset="-122"/>
              </a:rPr>
              <a:t>删除商品信息</a:t>
            </a:r>
            <a:r>
              <a:rPr sz="1600" dirty="0">
                <a:solidFill>
                  <a:srgbClr val="595959"/>
                </a:solidFill>
                <a:latin typeface="微软雅黑" panose="020B0503020204020204" pitchFamily="34" charset="-122"/>
              </a:rPr>
              <a:t>、</a:t>
            </a:r>
            <a:r>
              <a:rPr lang="zh-CN" altLang="zh-CN" sz="1600" dirty="0">
                <a:solidFill>
                  <a:srgbClr val="1369B2"/>
                </a:solidFill>
                <a:latin typeface="微软雅黑" panose="020B0503020204020204" pitchFamily="34" charset="-122"/>
              </a:rPr>
              <a:t>加入推荐条幅</a:t>
            </a:r>
            <a:r>
              <a:rPr sz="1600" dirty="0">
                <a:solidFill>
                  <a:srgbClr val="595959"/>
                </a:solidFill>
                <a:latin typeface="微软雅黑" panose="020B0503020204020204" pitchFamily="34" charset="-122"/>
              </a:rPr>
              <a:t>、</a:t>
            </a:r>
            <a:r>
              <a:rPr lang="zh-CN" altLang="zh-CN" sz="1600" dirty="0">
                <a:solidFill>
                  <a:srgbClr val="1369B2"/>
                </a:solidFill>
                <a:latin typeface="微软雅黑" panose="020B0503020204020204" pitchFamily="34" charset="-122"/>
              </a:rPr>
              <a:t>加入热销推荐</a:t>
            </a:r>
            <a:r>
              <a:rPr sz="1600" dirty="0">
                <a:solidFill>
                  <a:srgbClr val="595959"/>
                </a:solidFill>
                <a:latin typeface="微软雅黑" panose="020B0503020204020204" pitchFamily="34" charset="-122"/>
              </a:rPr>
              <a:t>、</a:t>
            </a:r>
            <a:r>
              <a:rPr lang="zh-CN" altLang="zh-CN" sz="1600" dirty="0">
                <a:solidFill>
                  <a:srgbClr val="1369B2"/>
                </a:solidFill>
                <a:latin typeface="微软雅黑" panose="020B0503020204020204" pitchFamily="34" charset="-122"/>
              </a:rPr>
              <a:t>加入新品推荐</a:t>
            </a:r>
            <a:r>
              <a:rPr sz="1600" dirty="0">
                <a:solidFill>
                  <a:srgbClr val="595959"/>
                </a:solidFill>
                <a:latin typeface="微软雅黑" panose="020B0503020204020204" pitchFamily="34" charset="-122"/>
              </a:rPr>
              <a:t>这6个功能。</a:t>
            </a:r>
            <a:endParaRPr sz="1600" dirty="0">
              <a:solidFill>
                <a:srgbClr val="595959"/>
              </a:solidFill>
              <a:latin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555240" y="2216785"/>
            <a:ext cx="6877050" cy="4152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商品管理模块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777240" y="1303655"/>
            <a:ext cx="3893820" cy="50838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a:solidFill>
                  <a:srgbClr val="595959"/>
                </a:solidFill>
                <a:latin typeface="微软雅黑" panose="020B0503020204020204" pitchFamily="34" charset="-122"/>
              </a:rPr>
              <a:t>超级管理员进入后台管理系统后，单击导航栏中的“商品管理”，即可进入商品管理模块的列表页面</a:t>
            </a:r>
            <a:r>
              <a:rPr lang="zh-CN" dirty="0">
                <a:solidFill>
                  <a:srgbClr val="595959"/>
                </a:solidFill>
                <a:latin typeface="微软雅黑" panose="020B0503020204020204" pitchFamily="34" charset="-122"/>
              </a:rPr>
              <a:t>。</a:t>
            </a:r>
            <a:endParaRPr lang="zh-CN" dirty="0">
              <a:solidFill>
                <a:srgbClr val="595959"/>
              </a:solidFill>
              <a:latin typeface="微软雅黑" panose="020B0503020204020204" pitchFamily="34" charset="-122"/>
            </a:endParaRPr>
          </a:p>
          <a:p>
            <a:pPr algn="l" defTabSz="1219200">
              <a:lnSpc>
                <a:spcPct val="130000"/>
              </a:lnSpc>
              <a:buClrTx/>
              <a:buSzTx/>
              <a:buFontTx/>
            </a:pPr>
            <a:endParaRPr dirty="0">
              <a:solidFill>
                <a:srgbClr val="595959"/>
              </a:solidFill>
              <a:latin typeface="微软雅黑" panose="020B0503020204020204" pitchFamily="34" charset="-122"/>
            </a:endParaRPr>
          </a:p>
          <a:p>
            <a:pPr algn="l" defTabSz="1219200">
              <a:lnSpc>
                <a:spcPct val="130000"/>
              </a:lnSpc>
              <a:buClrTx/>
              <a:buSzTx/>
              <a:buFontTx/>
            </a:pPr>
            <a:r>
              <a:rPr dirty="0">
                <a:solidFill>
                  <a:srgbClr val="595959"/>
                </a:solidFill>
                <a:latin typeface="微软雅黑" panose="020B0503020204020204" pitchFamily="34" charset="-122"/>
              </a:rPr>
              <a:t>商品管理可分别对全部商品、条幅推荐商品、热销推荐商品、新品推荐商品进行管理。由于编辑商品、修改商品、加入/移出条幅、加入/移出热销、加入/移出新品是针对单件商品操作的功能，所以在商品列表中的每个商品后面，还带有针对该商品的编辑、修改、加入/移出条幅、加入/移出热销、加入/移出新品等按钮。</a:t>
            </a:r>
            <a:endParaRPr dirty="0">
              <a:solidFill>
                <a:srgbClr val="595959"/>
              </a:solidFill>
              <a:latin typeface="微软雅黑" panose="020B0503020204020204" pitchFamily="34" charset="-122"/>
            </a:endParaRPr>
          </a:p>
        </p:txBody>
      </p:sp>
      <p:pic>
        <p:nvPicPr>
          <p:cNvPr id="20"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188585" y="1181100"/>
            <a:ext cx="6297930" cy="49860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商品添加功能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288690"/>
            <a:ext cx="5175785"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掌握商品添加功能的实现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528720"/>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商品添加功能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0" name="Chevron 3"/>
          <p:cNvSpPr/>
          <p:nvPr>
            <p:custDataLst>
              <p:tags r:id="rId1"/>
            </p:custDataLst>
          </p:nvPr>
        </p:nvSpPr>
        <p:spPr>
          <a:xfrm>
            <a:off x="837565" y="1053465"/>
            <a:ext cx="2592070" cy="65151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324928" y="1186532"/>
            <a:ext cx="170688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商品添加功能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777240" y="2025015"/>
            <a:ext cx="3893820" cy="43624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a:solidFill>
                  <a:srgbClr val="595959"/>
                </a:solidFill>
                <a:latin typeface="微软雅黑" panose="020B0503020204020204" pitchFamily="34" charset="-122"/>
              </a:rPr>
              <a:t>当商店新制作了一批蛋糕时，后台管理人员需要录入这些新商品的信息，并保存到数据库中，以便这些新蛋糕可以在前台网站进行展示和出售。这就需要执行添加商品信息操作。在商品管理页面上，单击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添加商品</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按钮，打开添加商品页面</a:t>
            </a:r>
            <a:r>
              <a:rPr lang="zh-CN" altLang="en-US"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pic>
        <p:nvPicPr>
          <p:cNvPr id="21" name="图片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77460" y="1052830"/>
            <a:ext cx="6509385" cy="52400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商品添加功能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Group 337"/>
          <p:cNvGrpSpPr/>
          <p:nvPr/>
        </p:nvGrpSpPr>
        <p:grpSpPr>
          <a:xfrm>
            <a:off x="1533976" y="2431199"/>
            <a:ext cx="2196431" cy="1436124"/>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Shape 335"/>
            <p:cNvSpPr/>
            <p:nvPr/>
          </p:nvSpPr>
          <p:spPr>
            <a:xfrm>
              <a:off x="894426" y="1208122"/>
              <a:ext cx="3251197" cy="491490"/>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创建添加商品页面</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Group 342"/>
          <p:cNvGrpSpPr/>
          <p:nvPr/>
        </p:nvGrpSpPr>
        <p:grpSpPr>
          <a:xfrm>
            <a:off x="3877485" y="2431199"/>
            <a:ext cx="2196431" cy="1436124"/>
            <a:chOff x="0" y="0"/>
            <a:chExt cx="4392859" cy="2872248"/>
          </a:xfrm>
        </p:grpSpPr>
        <p:sp>
          <p:nvSpPr>
            <p:cNvPr id="14"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2"/>
            </a:solidFill>
            <a:ln w="12700" cap="flat">
              <a:noFill/>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15"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创建Servlet</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Group 347"/>
          <p:cNvGrpSpPr/>
          <p:nvPr/>
        </p:nvGrpSpPr>
        <p:grpSpPr>
          <a:xfrm>
            <a:off x="6052991" y="2431199"/>
            <a:ext cx="2196431" cy="1436124"/>
            <a:chOff x="0" y="0"/>
            <a:chExt cx="4392859" cy="2872248"/>
          </a:xfrm>
        </p:grpSpPr>
        <p:sp>
          <p:nvSpPr>
            <p:cNvPr id="17"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Shape 345"/>
            <p:cNvSpPr/>
            <p:nvPr/>
          </p:nvSpPr>
          <p:spPr>
            <a:xfrm>
              <a:off x="1086541" y="1289712"/>
              <a:ext cx="297247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编写Service层方法</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9" name="Group 352"/>
          <p:cNvGrpSpPr/>
          <p:nvPr/>
        </p:nvGrpSpPr>
        <p:grpSpPr>
          <a:xfrm>
            <a:off x="8212349" y="2431199"/>
            <a:ext cx="2196429" cy="1436124"/>
            <a:chOff x="0" y="0"/>
            <a:chExt cx="4392859" cy="2872248"/>
          </a:xfrm>
        </p:grpSpPr>
        <p:sp>
          <p:nvSpPr>
            <p:cNvPr id="20"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2"/>
            </a:solidFill>
            <a:ln w="12700" cap="flat">
              <a:noFill/>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21" name="Shape 350"/>
            <p:cNvSpPr/>
            <p:nvPr/>
          </p:nvSpPr>
          <p:spPr>
            <a:xfrm>
              <a:off x="1099820" y="1290320"/>
              <a:ext cx="3011171" cy="43053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编写DAO层方法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7" name="Group 360"/>
          <p:cNvGrpSpPr/>
          <p:nvPr/>
        </p:nvGrpSpPr>
        <p:grpSpPr>
          <a:xfrm>
            <a:off x="2419543" y="3662074"/>
            <a:ext cx="425297" cy="425297"/>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solidFill>
                    <a:schemeClr val="bg1"/>
                  </a:solidFill>
                  <a:latin typeface="微软雅黑" panose="020B0503020204020204" pitchFamily="34" charset="-122"/>
                  <a:ea typeface="微软雅黑" panose="020B0503020204020204" pitchFamily="34" charset="-122"/>
                  <a:cs typeface="+mn-ea"/>
                  <a:sym typeface="+mn-lt"/>
                </a:rPr>
                <a:t>1</a:t>
              </a:r>
              <a:endParaRPr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0" name="Group 363"/>
          <p:cNvGrpSpPr/>
          <p:nvPr/>
        </p:nvGrpSpPr>
        <p:grpSpPr>
          <a:xfrm>
            <a:off x="4767089" y="3662074"/>
            <a:ext cx="425297" cy="425297"/>
            <a:chOff x="0" y="0"/>
            <a:chExt cx="850594" cy="850594"/>
          </a:xfrm>
        </p:grpSpPr>
        <p:sp>
          <p:nvSpPr>
            <p:cNvPr id="24"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32" name="Shape 362"/>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latin typeface="微软雅黑" panose="020B0503020204020204" pitchFamily="34" charset="-122"/>
                  <a:ea typeface="微软雅黑" panose="020B0503020204020204" pitchFamily="34" charset="-122"/>
                  <a:cs typeface="+mn-ea"/>
                  <a:sym typeface="+mn-lt"/>
                </a:rPr>
                <a:t>2</a:t>
              </a:r>
              <a:endParaRPr sz="1600" dirty="0">
                <a:latin typeface="微软雅黑" panose="020B0503020204020204" pitchFamily="34" charset="-122"/>
                <a:ea typeface="微软雅黑" panose="020B0503020204020204" pitchFamily="34" charset="-122"/>
                <a:cs typeface="+mn-ea"/>
                <a:sym typeface="+mn-lt"/>
              </a:endParaRPr>
            </a:p>
          </p:txBody>
        </p:sp>
      </p:grpSp>
      <p:grpSp>
        <p:nvGrpSpPr>
          <p:cNvPr id="33" name="Group 366"/>
          <p:cNvGrpSpPr/>
          <p:nvPr/>
        </p:nvGrpSpPr>
        <p:grpSpPr>
          <a:xfrm>
            <a:off x="6938558" y="3662074"/>
            <a:ext cx="425297" cy="425297"/>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5" name="Shape 365"/>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微软雅黑" panose="020B0503020204020204" pitchFamily="34" charset="-122"/>
                  <a:ea typeface="微软雅黑" panose="020B0503020204020204" pitchFamily="34" charset="-122"/>
                  <a:cs typeface="+mn-ea"/>
                  <a:sym typeface="+mn-lt"/>
                </a:rPr>
                <a:t>3</a:t>
              </a: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6" name="Group 369"/>
          <p:cNvGrpSpPr/>
          <p:nvPr/>
        </p:nvGrpSpPr>
        <p:grpSpPr>
          <a:xfrm>
            <a:off x="9097915" y="3662074"/>
            <a:ext cx="425297" cy="425297"/>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38" name="Shape 368"/>
            <p:cNvSpPr/>
            <p:nvPr/>
          </p:nvSpPr>
          <p:spPr>
            <a:xfrm>
              <a:off x="243825" y="114147"/>
              <a:ext cx="362944"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latin typeface="微软雅黑" panose="020B0503020204020204" pitchFamily="34" charset="-122"/>
                  <a:ea typeface="微软雅黑" panose="020B0503020204020204" pitchFamily="34" charset="-122"/>
                  <a:cs typeface="+mn-ea"/>
                  <a:sym typeface="+mn-lt"/>
                </a:rPr>
                <a:t>4</a:t>
              </a:r>
              <a:endParaRPr sz="1600" dirty="0">
                <a:latin typeface="微软雅黑" panose="020B0503020204020204" pitchFamily="34" charset="-122"/>
                <a:ea typeface="微软雅黑" panose="020B0503020204020204" pitchFamily="34" charset="-122"/>
                <a:cs typeface="+mn-ea"/>
                <a:sym typeface="+mn-lt"/>
              </a:endParaRPr>
            </a:p>
          </p:txBody>
        </p:sp>
      </p:grpSp>
      <p:sp>
        <p:nvSpPr>
          <p:cNvPr id="43" name="Shape 373"/>
          <p:cNvSpPr/>
          <p:nvPr/>
        </p:nvSpPr>
        <p:spPr>
          <a:xfrm>
            <a:off x="1678498" y="4435595"/>
            <a:ext cx="1570285" cy="2043188"/>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在web目录下创建一个admin文件夹，在admin文件夹下创建goods_add.jsp页面，该页面是商品添加页面。</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6" name="Shape 376"/>
          <p:cNvSpPr/>
          <p:nvPr/>
        </p:nvSpPr>
        <p:spPr>
          <a:xfrm>
            <a:off x="3877310" y="4435475"/>
            <a:ext cx="1756410" cy="117983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在servlet包中创建AdminGoodsAddServlet类，用于保存商品信息。</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9" name="Shape 379"/>
          <p:cNvSpPr/>
          <p:nvPr/>
        </p:nvSpPr>
        <p:spPr>
          <a:xfrm>
            <a:off x="6198834" y="4435595"/>
            <a:ext cx="1570284" cy="147447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在类GoodsService中定义一个insert()方法，用于添加商品。</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2" name="Shape 382"/>
          <p:cNvSpPr/>
          <p:nvPr/>
        </p:nvSpPr>
        <p:spPr>
          <a:xfrm>
            <a:off x="8396208" y="4435595"/>
            <a:ext cx="1570285" cy="1179830"/>
          </a:xfrm>
          <a:prstGeom prst="rect">
            <a:avLst/>
          </a:prstGeom>
          <a:noFill/>
          <a:ln w="12700" cap="flat">
            <a:noFill/>
            <a:miter lim="400000"/>
          </a:ln>
          <a:effec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在类GoodsDao中定义一个insert()方法，用于添加商品。</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3730625" y="948690"/>
            <a:ext cx="7650480" cy="8458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lang="zh-CN" dirty="0">
                <a:solidFill>
                  <a:srgbClr val="595959"/>
                </a:solidFill>
                <a:latin typeface="微软雅黑" panose="020B0503020204020204" pitchFamily="34" charset="-122"/>
                <a:sym typeface="+mn-ea"/>
              </a:rPr>
              <a:t>在</a:t>
            </a:r>
            <a:r>
              <a:rPr dirty="0" err="1">
                <a:solidFill>
                  <a:srgbClr val="595959"/>
                </a:solidFill>
                <a:latin typeface="微软雅黑" panose="020B0503020204020204" pitchFamily="34" charset="-122"/>
                <a:sym typeface="+mn-ea"/>
              </a:rPr>
              <a:t>添加商品页面，</a:t>
            </a:r>
            <a:r>
              <a:rPr dirty="0" err="1">
                <a:solidFill>
                  <a:srgbClr val="595959"/>
                </a:solidFill>
                <a:latin typeface="微软雅黑" panose="020B0503020204020204" pitchFamily="34" charset="-122"/>
              </a:rPr>
              <a:t>填写商品信息，然后单击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提交保存</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按钮，新添加的商品信息即可在列表页面显示出来</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a:p>
            <a:pPr algn="l" defTabSz="1219200">
              <a:lnSpc>
                <a:spcPct val="130000"/>
              </a:lnSpc>
              <a:buClrTx/>
              <a:buSzTx/>
              <a:buFontTx/>
            </a:pPr>
            <a:endParaRPr lang="zh-CN" dirty="0">
              <a:solidFill>
                <a:srgbClr val="595959"/>
              </a:solidFill>
              <a:latin typeface="微软雅黑" panose="020B0503020204020204" pitchFamily="34" charset="-122"/>
            </a:endParaRPr>
          </a:p>
        </p:txBody>
      </p:sp>
      <p:sp>
        <p:nvSpPr>
          <p:cNvPr id="42" name="Chevron 3"/>
          <p:cNvSpPr/>
          <p:nvPr>
            <p:custDataLst>
              <p:tags r:id="rId2"/>
            </p:custDataLst>
          </p:nvPr>
        </p:nvSpPr>
        <p:spPr>
          <a:xfrm>
            <a:off x="837565" y="1053465"/>
            <a:ext cx="2592070" cy="65151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4" name="文本框 1"/>
          <p:cNvSpPr txBox="1"/>
          <p:nvPr/>
        </p:nvSpPr>
        <p:spPr>
          <a:xfrm>
            <a:off x="1324928" y="1186532"/>
            <a:ext cx="170688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商品添加功能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商品信息修改功能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288690"/>
            <a:ext cx="5175785"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掌握商品信息修改功能的实现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528720"/>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商品信息修改功能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0" name="Chevron 3"/>
          <p:cNvSpPr/>
          <p:nvPr>
            <p:custDataLst>
              <p:tags r:id="rId1"/>
            </p:custDataLst>
          </p:nvPr>
        </p:nvSpPr>
        <p:spPr>
          <a:xfrm>
            <a:off x="837565" y="1053465"/>
            <a:ext cx="2592070" cy="65151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037908" y="1186532"/>
            <a:ext cx="221488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商品信息修改功能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777240" y="2025015"/>
            <a:ext cx="3893820" cy="9563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在商品管理页面，单击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修改</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按钮，打开修改商品信息页面</a:t>
            </a:r>
            <a:r>
              <a:rPr lang="zh-CN" dirty="0">
                <a:solidFill>
                  <a:srgbClr val="595959"/>
                </a:solidFill>
                <a:latin typeface="微软雅黑" panose="020B0503020204020204" pitchFamily="34" charset="-122"/>
              </a:rPr>
              <a:t>。</a:t>
            </a:r>
            <a:endParaRPr lang="zh-CN" dirty="0">
              <a:solidFill>
                <a:srgbClr val="595959"/>
              </a:solidFill>
              <a:latin typeface="微软雅黑" panose="020B0503020204020204" pitchFamily="34" charset="-122"/>
            </a:endParaRPr>
          </a:p>
        </p:txBody>
      </p:sp>
      <p:pic>
        <p:nvPicPr>
          <p:cNvPr id="23" name="图片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39180" y="981710"/>
            <a:ext cx="5031105" cy="57054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商品信息修改功能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Group 337"/>
          <p:cNvGrpSpPr/>
          <p:nvPr/>
        </p:nvGrpSpPr>
        <p:grpSpPr>
          <a:xfrm>
            <a:off x="2036261" y="2431199"/>
            <a:ext cx="2196431" cy="1436124"/>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Shape 335"/>
            <p:cNvSpPr/>
            <p:nvPr/>
          </p:nvSpPr>
          <p:spPr>
            <a:xfrm>
              <a:off x="1397981" y="1208122"/>
              <a:ext cx="2244088" cy="491490"/>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创建Servlet</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Group 342"/>
          <p:cNvGrpSpPr/>
          <p:nvPr/>
        </p:nvGrpSpPr>
        <p:grpSpPr>
          <a:xfrm>
            <a:off x="4595035" y="2431199"/>
            <a:ext cx="2196431" cy="1436124"/>
            <a:chOff x="0" y="0"/>
            <a:chExt cx="4392859" cy="2872248"/>
          </a:xfrm>
        </p:grpSpPr>
        <p:sp>
          <p:nvSpPr>
            <p:cNvPr id="14"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2"/>
            </a:solidFill>
            <a:ln w="12700" cap="flat">
              <a:noFill/>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15"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编写Service层方法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Group 347"/>
          <p:cNvGrpSpPr/>
          <p:nvPr/>
        </p:nvGrpSpPr>
        <p:grpSpPr>
          <a:xfrm>
            <a:off x="6985635" y="2431415"/>
            <a:ext cx="2160270" cy="1436370"/>
            <a:chOff x="0" y="0"/>
            <a:chExt cx="4394151" cy="2872248"/>
          </a:xfrm>
        </p:grpSpPr>
        <p:sp>
          <p:nvSpPr>
            <p:cNvPr id="17"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Shape 345"/>
            <p:cNvSpPr/>
            <p:nvPr/>
          </p:nvSpPr>
          <p:spPr>
            <a:xfrm>
              <a:off x="1086267" y="1290099"/>
              <a:ext cx="3307884" cy="430456"/>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编写DAO层方法</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Group 360"/>
          <p:cNvGrpSpPr/>
          <p:nvPr/>
        </p:nvGrpSpPr>
        <p:grpSpPr>
          <a:xfrm>
            <a:off x="2921828" y="3662074"/>
            <a:ext cx="425297" cy="425297"/>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solidFill>
                    <a:schemeClr val="bg1"/>
                  </a:solidFill>
                  <a:latin typeface="微软雅黑" panose="020B0503020204020204" pitchFamily="34" charset="-122"/>
                  <a:ea typeface="微软雅黑" panose="020B0503020204020204" pitchFamily="34" charset="-122"/>
                  <a:cs typeface="+mn-ea"/>
                  <a:sym typeface="+mn-lt"/>
                </a:rPr>
                <a:t>1</a:t>
              </a:r>
              <a:endParaRPr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0" name="Group 363"/>
          <p:cNvGrpSpPr/>
          <p:nvPr/>
        </p:nvGrpSpPr>
        <p:grpSpPr>
          <a:xfrm>
            <a:off x="5484639" y="3662074"/>
            <a:ext cx="425297" cy="425297"/>
            <a:chOff x="0" y="0"/>
            <a:chExt cx="850594" cy="850594"/>
          </a:xfrm>
        </p:grpSpPr>
        <p:sp>
          <p:nvSpPr>
            <p:cNvPr id="24"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32" name="Shape 362"/>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latin typeface="微软雅黑" panose="020B0503020204020204" pitchFamily="34" charset="-122"/>
                  <a:ea typeface="微软雅黑" panose="020B0503020204020204" pitchFamily="34" charset="-122"/>
                  <a:cs typeface="+mn-ea"/>
                  <a:sym typeface="+mn-lt"/>
                </a:rPr>
                <a:t>2</a:t>
              </a:r>
              <a:endParaRPr sz="1600" dirty="0">
                <a:latin typeface="微软雅黑" panose="020B0503020204020204" pitchFamily="34" charset="-122"/>
                <a:ea typeface="微软雅黑" panose="020B0503020204020204" pitchFamily="34" charset="-122"/>
                <a:cs typeface="+mn-ea"/>
                <a:sym typeface="+mn-lt"/>
              </a:endParaRPr>
            </a:p>
          </p:txBody>
        </p:sp>
      </p:grpSp>
      <p:grpSp>
        <p:nvGrpSpPr>
          <p:cNvPr id="33" name="Group 366"/>
          <p:cNvGrpSpPr/>
          <p:nvPr/>
        </p:nvGrpSpPr>
        <p:grpSpPr>
          <a:xfrm>
            <a:off x="7871373" y="3662074"/>
            <a:ext cx="425297" cy="425297"/>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5" name="Shape 365"/>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微软雅黑" panose="020B0503020204020204" pitchFamily="34" charset="-122"/>
                  <a:ea typeface="微软雅黑" panose="020B0503020204020204" pitchFamily="34" charset="-122"/>
                  <a:cs typeface="+mn-ea"/>
                  <a:sym typeface="+mn-lt"/>
                </a:rPr>
                <a:t>3</a:t>
              </a: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3" name="Shape 373"/>
          <p:cNvSpPr/>
          <p:nvPr/>
        </p:nvSpPr>
        <p:spPr>
          <a:xfrm>
            <a:off x="2036445" y="4435475"/>
            <a:ext cx="1714500" cy="1156792"/>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在servlet包中创建AdminGoodsEditServlet类，用于更新商品信息。</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6" name="Shape 376"/>
          <p:cNvSpPr/>
          <p:nvPr/>
        </p:nvSpPr>
        <p:spPr>
          <a:xfrm>
            <a:off x="4594860" y="4435475"/>
            <a:ext cx="1756410" cy="1156792"/>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在GoodsService类中编写update()方法，用于更新商品。</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9" name="Shape 379"/>
          <p:cNvSpPr/>
          <p:nvPr/>
        </p:nvSpPr>
        <p:spPr>
          <a:xfrm>
            <a:off x="7131649" y="4435595"/>
            <a:ext cx="1570284" cy="117983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在GoodsDao类中编写update()方法，用于更新商品。</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3730625" y="948690"/>
            <a:ext cx="7650480" cy="8458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sym typeface="+mn-ea"/>
              </a:rPr>
              <a:t>商品信息页面</a:t>
            </a:r>
            <a:r>
              <a:rPr dirty="0" err="1">
                <a:solidFill>
                  <a:srgbClr val="595959"/>
                </a:solidFill>
                <a:latin typeface="微软雅黑" panose="020B0503020204020204" pitchFamily="34" charset="-122"/>
              </a:rPr>
              <a:t>中，修改商品信息后，单击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提交修改</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按钮，商品管理首页将显示修改后的商品信息</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sp>
        <p:nvSpPr>
          <p:cNvPr id="42" name="Chevron 3"/>
          <p:cNvSpPr/>
          <p:nvPr>
            <p:custDataLst>
              <p:tags r:id="rId2"/>
            </p:custDataLst>
          </p:nvPr>
        </p:nvSpPr>
        <p:spPr>
          <a:xfrm>
            <a:off x="837565" y="1053465"/>
            <a:ext cx="2592070" cy="65151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4" name="文本框 1"/>
          <p:cNvSpPr txBox="1"/>
          <p:nvPr/>
        </p:nvSpPr>
        <p:spPr>
          <a:xfrm>
            <a:off x="1109663" y="1186532"/>
            <a:ext cx="221488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商品信息修改功能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2566811" y="2245752"/>
            <a:ext cx="7293883" cy="687705"/>
            <a:chOff x="978872" y="1800500"/>
            <a:chExt cx="5471124" cy="515937"/>
          </a:xfrm>
        </p:grpSpPr>
        <p:sp>
          <p:nvSpPr>
            <p:cNvPr id="3"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掌握商品管理模块功能的实现</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5" name="组合 4"/>
          <p:cNvGrpSpPr/>
          <p:nvPr/>
        </p:nvGrpSpPr>
        <p:grpSpPr>
          <a:xfrm>
            <a:off x="2566811" y="3223652"/>
            <a:ext cx="7248475" cy="685800"/>
            <a:chOff x="978872" y="2570437"/>
            <a:chExt cx="5437064" cy="514350"/>
          </a:xfrm>
        </p:grpSpPr>
        <p:sp>
          <p:nvSpPr>
            <p:cNvPr id="6"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掌握订单管理模块功能的实现</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2566811" y="4199647"/>
            <a:ext cx="7248453" cy="687705"/>
            <a:chOff x="978872" y="3338787"/>
            <a:chExt cx="5437064" cy="515938"/>
          </a:xfrm>
        </p:grpSpPr>
        <p:sp>
          <p:nvSpPr>
            <p:cNvPr id="9"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掌握客户管理模块功能的实现</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0"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2566811" y="5177547"/>
            <a:ext cx="7248453" cy="687705"/>
            <a:chOff x="978872" y="3338787"/>
            <a:chExt cx="5437064" cy="515938"/>
          </a:xfrm>
        </p:grpSpPr>
        <p:sp>
          <p:nvSpPr>
            <p:cNvPr id="12"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掌握商品类目管理模块功能的实现</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3"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商品删除功能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288690"/>
            <a:ext cx="5175785"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掌握商品删除功能的实现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528720"/>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商品删除功能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4062095" y="948690"/>
            <a:ext cx="7319010" cy="8458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通过单击商品管理列表页面中商品后面的</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删除</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按钮，可以实现对应商品的删除功能</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sp>
        <p:nvSpPr>
          <p:cNvPr id="42" name="Chevron 3"/>
          <p:cNvSpPr/>
          <p:nvPr>
            <p:custDataLst>
              <p:tags r:id="rId2"/>
            </p:custDataLst>
          </p:nvPr>
        </p:nvSpPr>
        <p:spPr>
          <a:xfrm>
            <a:off x="837565" y="1053465"/>
            <a:ext cx="2592070" cy="65151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4" name="文本框 1"/>
          <p:cNvSpPr txBox="1"/>
          <p:nvPr/>
        </p:nvSpPr>
        <p:spPr>
          <a:xfrm>
            <a:off x="1253173" y="1186532"/>
            <a:ext cx="170688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商品删除功能</a:t>
            </a:r>
            <a:endParaRPr lang="en-US" altLang="zh-CN" sz="2000" dirty="0">
              <a:solidFill>
                <a:srgbClr val="1369B2"/>
              </a:solidFill>
              <a:latin typeface="微软雅黑" panose="020B0503020204020204" pitchFamily="34" charset="-122"/>
              <a:ea typeface="微软雅黑" panose="020B0503020204020204" pitchFamily="34" charset="-122"/>
              <a:sym typeface="+mn-ea"/>
            </a:endParaRPr>
          </a:p>
        </p:txBody>
      </p:sp>
      <p:sp>
        <p:nvSpPr>
          <p:cNvPr id="6" name="文本框 18"/>
          <p:cNvSpPr txBox="1"/>
          <p:nvPr>
            <p:custDataLst>
              <p:tags r:id="rId3"/>
            </p:custDataLst>
          </p:nvPr>
        </p:nvSpPr>
        <p:spPr>
          <a:xfrm>
            <a:off x="1016000" y="2385695"/>
            <a:ext cx="9537700" cy="31407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当单击商品管理列表页面中商品后面的</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删除</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按钮，系统将发送一个以</a:t>
            </a:r>
            <a:r>
              <a:rPr dirty="0">
                <a:solidFill>
                  <a:srgbClr val="595959"/>
                </a:solidFill>
                <a:latin typeface="微软雅黑" panose="020B0503020204020204" pitchFamily="34" charset="-122"/>
              </a:rPr>
              <a:t>“/admin/goods_delete?id=${g.id }&amp;pageNumber=${p.pageNumber}&amp;type=${type}”结尾的URL请求</a:t>
            </a:r>
            <a:r>
              <a:rPr lang="zh-CN" dirty="0">
                <a:solidFill>
                  <a:srgbClr val="595959"/>
                </a:solidFill>
                <a:latin typeface="微软雅黑" panose="020B0503020204020204" pitchFamily="34" charset="-122"/>
              </a:rPr>
              <a:t>。</a:t>
            </a:r>
            <a:endParaRPr lang="zh-CN" dirty="0">
              <a:solidFill>
                <a:srgbClr val="595959"/>
              </a:solidFill>
              <a:latin typeface="微软雅黑" panose="020B0503020204020204" pitchFamily="34" charset="-122"/>
            </a:endParaRPr>
          </a:p>
          <a:p>
            <a:pPr algn="l" defTabSz="1219200">
              <a:lnSpc>
                <a:spcPct val="130000"/>
              </a:lnSpc>
              <a:buClrTx/>
              <a:buSzTx/>
              <a:buFontTx/>
            </a:pPr>
            <a:r>
              <a:rPr dirty="0">
                <a:solidFill>
                  <a:srgbClr val="595959"/>
                </a:solidFill>
                <a:latin typeface="微软雅黑" panose="020B0503020204020204" pitchFamily="34" charset="-122"/>
              </a:rPr>
              <a:t>该请求后面带了三个参数：</a:t>
            </a:r>
            <a:endParaRPr dirty="0">
              <a:solidFill>
                <a:srgbClr val="595959"/>
              </a:solidFill>
              <a:latin typeface="微软雅黑" panose="020B0503020204020204" pitchFamily="34" charset="-122"/>
            </a:endParaRPr>
          </a:p>
          <a:p>
            <a:pPr algn="l" defTabSz="1219200">
              <a:lnSpc>
                <a:spcPct val="130000"/>
              </a:lnSpc>
              <a:buClrTx/>
              <a:buSzTx/>
              <a:buFontTx/>
            </a:pPr>
            <a:r>
              <a:rPr dirty="0">
                <a:solidFill>
                  <a:srgbClr val="595959"/>
                </a:solidFill>
                <a:latin typeface="微软雅黑" panose="020B0503020204020204" pitchFamily="34" charset="-122"/>
              </a:rPr>
              <a:t>id</a:t>
            </a:r>
            <a:r>
              <a:rPr lang="zh-CN" dirty="0">
                <a:solidFill>
                  <a:srgbClr val="595959"/>
                </a:solidFill>
                <a:latin typeface="微软雅黑" panose="020B0503020204020204" pitchFamily="34" charset="-122"/>
              </a:rPr>
              <a:t>：</a:t>
            </a:r>
            <a:r>
              <a:rPr dirty="0">
                <a:solidFill>
                  <a:srgbClr val="595959"/>
                </a:solidFill>
                <a:latin typeface="微软雅黑" panose="020B0503020204020204" pitchFamily="34" charset="-122"/>
              </a:rPr>
              <a:t>用于指定要删除的商品；</a:t>
            </a:r>
            <a:endParaRPr dirty="0">
              <a:solidFill>
                <a:srgbClr val="595959"/>
              </a:solidFill>
              <a:latin typeface="微软雅黑" panose="020B0503020204020204" pitchFamily="34" charset="-122"/>
            </a:endParaRPr>
          </a:p>
          <a:p>
            <a:pPr algn="l" defTabSz="1219200">
              <a:lnSpc>
                <a:spcPct val="130000"/>
              </a:lnSpc>
              <a:buClrTx/>
              <a:buSzTx/>
              <a:buFontTx/>
            </a:pPr>
            <a:r>
              <a:rPr dirty="0">
                <a:solidFill>
                  <a:srgbClr val="595959"/>
                </a:solidFill>
                <a:latin typeface="微软雅黑" panose="020B0503020204020204" pitchFamily="34" charset="-122"/>
              </a:rPr>
              <a:t>pageNumber</a:t>
            </a:r>
            <a:r>
              <a:rPr lang="zh-CN" dirty="0">
                <a:solidFill>
                  <a:srgbClr val="595959"/>
                </a:solidFill>
                <a:latin typeface="微软雅黑" panose="020B0503020204020204" pitchFamily="34" charset="-122"/>
              </a:rPr>
              <a:t>：</a:t>
            </a:r>
            <a:r>
              <a:rPr dirty="0">
                <a:solidFill>
                  <a:srgbClr val="595959"/>
                </a:solidFill>
                <a:latin typeface="微软雅黑" panose="020B0503020204020204" pitchFamily="34" charset="-122"/>
              </a:rPr>
              <a:t>用于指定要删除商品所在的页面；</a:t>
            </a:r>
            <a:endParaRPr dirty="0">
              <a:solidFill>
                <a:srgbClr val="595959"/>
              </a:solidFill>
              <a:latin typeface="微软雅黑" panose="020B0503020204020204" pitchFamily="34" charset="-122"/>
            </a:endParaRPr>
          </a:p>
          <a:p>
            <a:pPr algn="l" defTabSz="1219200">
              <a:lnSpc>
                <a:spcPct val="130000"/>
              </a:lnSpc>
              <a:buClrTx/>
              <a:buSzTx/>
              <a:buFontTx/>
            </a:pPr>
            <a:r>
              <a:rPr dirty="0">
                <a:solidFill>
                  <a:srgbClr val="595959"/>
                </a:solidFill>
                <a:latin typeface="微软雅黑" panose="020B0503020204020204" pitchFamily="34" charset="-122"/>
              </a:rPr>
              <a:t>type</a:t>
            </a:r>
            <a:r>
              <a:rPr lang="zh-CN" dirty="0">
                <a:solidFill>
                  <a:srgbClr val="595959"/>
                </a:solidFill>
                <a:latin typeface="微软雅黑" panose="020B0503020204020204" pitchFamily="34" charset="-122"/>
              </a:rPr>
              <a:t>：</a:t>
            </a:r>
            <a:r>
              <a:rPr dirty="0">
                <a:solidFill>
                  <a:srgbClr val="595959"/>
                </a:solidFill>
                <a:latin typeface="微软雅黑" panose="020B0503020204020204" pitchFamily="34" charset="-122"/>
              </a:rPr>
              <a:t>用于指定该商品的类型。</a:t>
            </a:r>
            <a:endParaRPr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商品删除功能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Group 337"/>
          <p:cNvGrpSpPr/>
          <p:nvPr/>
        </p:nvGrpSpPr>
        <p:grpSpPr>
          <a:xfrm>
            <a:off x="2108016" y="2431199"/>
            <a:ext cx="2196431" cy="1436124"/>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Shape 335"/>
            <p:cNvSpPr/>
            <p:nvPr/>
          </p:nvSpPr>
          <p:spPr>
            <a:xfrm>
              <a:off x="1397981" y="1208122"/>
              <a:ext cx="2244088" cy="491490"/>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创建Servlet</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Group 342"/>
          <p:cNvGrpSpPr/>
          <p:nvPr/>
        </p:nvGrpSpPr>
        <p:grpSpPr>
          <a:xfrm>
            <a:off x="4666790" y="2431199"/>
            <a:ext cx="2196431" cy="1436124"/>
            <a:chOff x="0" y="0"/>
            <a:chExt cx="4392859" cy="2872248"/>
          </a:xfrm>
        </p:grpSpPr>
        <p:sp>
          <p:nvSpPr>
            <p:cNvPr id="14"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2"/>
            </a:solidFill>
            <a:ln w="12700" cap="flat">
              <a:noFill/>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15"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编写Service层方法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Group 347"/>
          <p:cNvGrpSpPr/>
          <p:nvPr/>
        </p:nvGrpSpPr>
        <p:grpSpPr>
          <a:xfrm>
            <a:off x="7057390" y="2431415"/>
            <a:ext cx="2160270" cy="1436370"/>
            <a:chOff x="0" y="0"/>
            <a:chExt cx="4394151" cy="2872248"/>
          </a:xfrm>
        </p:grpSpPr>
        <p:sp>
          <p:nvSpPr>
            <p:cNvPr id="17"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Shape 345"/>
            <p:cNvSpPr/>
            <p:nvPr/>
          </p:nvSpPr>
          <p:spPr>
            <a:xfrm>
              <a:off x="1086267" y="1290099"/>
              <a:ext cx="3307884" cy="430456"/>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编写DAO层方法</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Group 360"/>
          <p:cNvGrpSpPr/>
          <p:nvPr/>
        </p:nvGrpSpPr>
        <p:grpSpPr>
          <a:xfrm>
            <a:off x="2993583" y="3662074"/>
            <a:ext cx="425297" cy="425297"/>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solidFill>
                    <a:schemeClr val="bg1"/>
                  </a:solidFill>
                  <a:latin typeface="微软雅黑" panose="020B0503020204020204" pitchFamily="34" charset="-122"/>
                  <a:ea typeface="微软雅黑" panose="020B0503020204020204" pitchFamily="34" charset="-122"/>
                  <a:cs typeface="+mn-ea"/>
                  <a:sym typeface="+mn-lt"/>
                </a:rPr>
                <a:t>1</a:t>
              </a:r>
              <a:endParaRPr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0" name="Group 363"/>
          <p:cNvGrpSpPr/>
          <p:nvPr/>
        </p:nvGrpSpPr>
        <p:grpSpPr>
          <a:xfrm>
            <a:off x="5556394" y="3662074"/>
            <a:ext cx="425297" cy="425297"/>
            <a:chOff x="0" y="0"/>
            <a:chExt cx="850594" cy="850594"/>
          </a:xfrm>
        </p:grpSpPr>
        <p:sp>
          <p:nvSpPr>
            <p:cNvPr id="24"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32" name="Shape 362"/>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latin typeface="微软雅黑" panose="020B0503020204020204" pitchFamily="34" charset="-122"/>
                  <a:ea typeface="微软雅黑" panose="020B0503020204020204" pitchFamily="34" charset="-122"/>
                  <a:cs typeface="+mn-ea"/>
                  <a:sym typeface="+mn-lt"/>
                </a:rPr>
                <a:t>2</a:t>
              </a:r>
              <a:endParaRPr sz="1600" dirty="0">
                <a:latin typeface="微软雅黑" panose="020B0503020204020204" pitchFamily="34" charset="-122"/>
                <a:ea typeface="微软雅黑" panose="020B0503020204020204" pitchFamily="34" charset="-122"/>
                <a:cs typeface="+mn-ea"/>
                <a:sym typeface="+mn-lt"/>
              </a:endParaRPr>
            </a:p>
          </p:txBody>
        </p:sp>
      </p:grpSp>
      <p:grpSp>
        <p:nvGrpSpPr>
          <p:cNvPr id="33" name="Group 366"/>
          <p:cNvGrpSpPr/>
          <p:nvPr/>
        </p:nvGrpSpPr>
        <p:grpSpPr>
          <a:xfrm>
            <a:off x="7943128" y="3662074"/>
            <a:ext cx="425297" cy="425297"/>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5" name="Shape 365"/>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微软雅黑" panose="020B0503020204020204" pitchFamily="34" charset="-122"/>
                  <a:ea typeface="微软雅黑" panose="020B0503020204020204" pitchFamily="34" charset="-122"/>
                  <a:cs typeface="+mn-ea"/>
                  <a:sym typeface="+mn-lt"/>
                </a:rPr>
                <a:t>3</a:t>
              </a: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3" name="Shape 373"/>
          <p:cNvSpPr/>
          <p:nvPr/>
        </p:nvSpPr>
        <p:spPr>
          <a:xfrm>
            <a:off x="2108200" y="4435475"/>
            <a:ext cx="1714500" cy="117983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在servlet包中创建AdminGoodsDeleteServlet类，用于删除商品信息。</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6" name="Shape 376"/>
          <p:cNvSpPr/>
          <p:nvPr/>
        </p:nvSpPr>
        <p:spPr>
          <a:xfrm>
            <a:off x="4666615" y="4435475"/>
            <a:ext cx="1756410" cy="1156792"/>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在GoodsService类中创建delete()方法，用于删除商品。</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9" name="Shape 379"/>
          <p:cNvSpPr/>
          <p:nvPr/>
        </p:nvSpPr>
        <p:spPr>
          <a:xfrm>
            <a:off x="7203404" y="4435595"/>
            <a:ext cx="1570284" cy="117983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在GoodsDao类中创建delete()方法，用于删除商品。</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2" name="Chevron 3"/>
          <p:cNvSpPr/>
          <p:nvPr>
            <p:custDataLst>
              <p:tags r:id="rId1"/>
            </p:custDataLst>
          </p:nvPr>
        </p:nvSpPr>
        <p:spPr>
          <a:xfrm>
            <a:off x="837565" y="1053465"/>
            <a:ext cx="2592070" cy="65151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4" name="文本框 1"/>
          <p:cNvSpPr txBox="1"/>
          <p:nvPr/>
        </p:nvSpPr>
        <p:spPr>
          <a:xfrm>
            <a:off x="1253173" y="1186532"/>
            <a:ext cx="170688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商品删除功能</a:t>
            </a:r>
            <a:endParaRPr lang="en-US" altLang="zh-CN" sz="2000" dirty="0">
              <a:solidFill>
                <a:srgbClr val="1369B2"/>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4555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商品加入</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移出条幅推荐功能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288690"/>
            <a:ext cx="5751850"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掌握商品加入</a:t>
            </a:r>
            <a:r>
              <a:rPr lang="en-US" altLang="zh-CN" dirty="0">
                <a:solidFill>
                  <a:srgbClr val="595959"/>
                </a:solidFill>
                <a:latin typeface="微软雅黑" panose="020B0503020204020204" pitchFamily="34" charset="-122"/>
                <a:ea typeface="微软雅黑" panose="020B0503020204020204" pitchFamily="34" charset="-122"/>
              </a:rPr>
              <a:t>/</a:t>
            </a:r>
            <a:r>
              <a:rPr lang="zh-CN" altLang="en-US" dirty="0">
                <a:solidFill>
                  <a:srgbClr val="595959"/>
                </a:solidFill>
                <a:latin typeface="微软雅黑" panose="020B0503020204020204" pitchFamily="34" charset="-122"/>
                <a:ea typeface="微软雅黑" panose="020B0503020204020204" pitchFamily="34" charset="-122"/>
              </a:rPr>
              <a:t>移出条幅推荐功能的实现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528720"/>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95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商品加入</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移出条幅推荐功能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0" name="Chevron 3"/>
          <p:cNvSpPr/>
          <p:nvPr>
            <p:custDataLst>
              <p:tags r:id="rId1"/>
            </p:custDataLst>
          </p:nvPr>
        </p:nvSpPr>
        <p:spPr>
          <a:xfrm>
            <a:off x="837565" y="1053465"/>
            <a:ext cx="3540125" cy="65151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037908" y="1186532"/>
            <a:ext cx="333946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商品加入/移出条幅推荐功能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777240" y="1809750"/>
            <a:ext cx="10662285" cy="9563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单击商品管理模块的列表页面中商品后面的</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加入条幅</a:t>
            </a:r>
            <a:r>
              <a:rPr lang="zh-CN" altLang="en-US" dirty="0">
                <a:solidFill>
                  <a:srgbClr val="595959"/>
                </a:solidFill>
                <a:latin typeface="微软雅黑" panose="020B0503020204020204" pitchFamily="34" charset="-122"/>
              </a:rPr>
              <a:t>”或“</a:t>
            </a:r>
            <a:r>
              <a:rPr dirty="0" err="1">
                <a:solidFill>
                  <a:srgbClr val="595959"/>
                </a:solidFill>
                <a:latin typeface="微软雅黑" panose="020B0503020204020204" pitchFamily="34" charset="-122"/>
              </a:rPr>
              <a:t>移出条幅</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按钮，可以将应商品加入或移出条幅</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pic>
        <p:nvPicPr>
          <p:cNvPr id="15" name="图片 15"/>
          <p:cNvPicPr>
            <a:picLocks noChangeAspect="1"/>
          </p:cNvPicPr>
          <p:nvPr/>
        </p:nvPicPr>
        <p:blipFill>
          <a:blip r:embed="rId3"/>
          <a:stretch>
            <a:fillRect/>
          </a:stretch>
        </p:blipFill>
        <p:spPr>
          <a:xfrm>
            <a:off x="2334260" y="2660015"/>
            <a:ext cx="8045450" cy="3727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531340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商品加入</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移出条幅推荐功能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文本框 18"/>
          <p:cNvSpPr txBox="1"/>
          <p:nvPr>
            <p:custDataLst>
              <p:tags r:id="rId1"/>
            </p:custDataLst>
          </p:nvPr>
        </p:nvSpPr>
        <p:spPr>
          <a:xfrm>
            <a:off x="480060" y="2283460"/>
            <a:ext cx="10434320" cy="28759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当单击商品管理列表页面中的</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加入条幅</a:t>
            </a:r>
            <a:r>
              <a:rPr lang="zh-CN" altLang="en-US" dirty="0">
                <a:solidFill>
                  <a:srgbClr val="595959"/>
                </a:solidFill>
                <a:latin typeface="微软雅黑" panose="020B0503020204020204" pitchFamily="34" charset="-122"/>
              </a:rPr>
              <a:t>”</a:t>
            </a:r>
            <a:r>
              <a:rPr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移出条幅</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时，系统将发送一个</a:t>
            </a:r>
            <a:r>
              <a:rPr lang="zh-CN" dirty="0">
                <a:solidFill>
                  <a:srgbClr val="595959"/>
                </a:solidFill>
                <a:latin typeface="微软雅黑" panose="020B0503020204020204" pitchFamily="34" charset="-122"/>
              </a:rPr>
              <a:t>修改</a:t>
            </a:r>
            <a:r>
              <a:rPr dirty="0">
                <a:solidFill>
                  <a:srgbClr val="595959"/>
                </a:solidFill>
                <a:latin typeface="微软雅黑" panose="020B0503020204020204" pitchFamily="34" charset="-122"/>
              </a:rPr>
              <a:t>的请求</a:t>
            </a:r>
            <a:r>
              <a:rPr lang="zh-CN" dirty="0">
                <a:solidFill>
                  <a:srgbClr val="595959"/>
                </a:solidFill>
                <a:latin typeface="微软雅黑" panose="020B0503020204020204" pitchFamily="34" charset="-122"/>
              </a:rPr>
              <a:t>。</a:t>
            </a:r>
            <a:endParaRPr lang="zh-CN" dirty="0">
              <a:solidFill>
                <a:srgbClr val="595959"/>
              </a:solidFill>
              <a:latin typeface="微软雅黑" panose="020B0503020204020204" pitchFamily="34" charset="-122"/>
            </a:endParaRPr>
          </a:p>
          <a:p>
            <a:pPr algn="l" defTabSz="1219200">
              <a:lnSpc>
                <a:spcPct val="130000"/>
              </a:lnSpc>
              <a:buClrTx/>
              <a:buSzTx/>
              <a:buFontTx/>
            </a:pPr>
            <a:r>
              <a:rPr dirty="0">
                <a:solidFill>
                  <a:srgbClr val="595959"/>
                </a:solidFill>
                <a:latin typeface="微软雅黑" panose="020B0503020204020204" pitchFamily="34" charset="-122"/>
              </a:rPr>
              <a:t>该请求后面带了3个参数。</a:t>
            </a:r>
            <a:endParaRPr dirty="0">
              <a:solidFill>
                <a:srgbClr val="595959"/>
              </a:solidFill>
              <a:latin typeface="微软雅黑" panose="020B0503020204020204" pitchFamily="34" charset="-122"/>
            </a:endParaRPr>
          </a:p>
          <a:p>
            <a:pPr algn="l" defTabSz="1219200">
              <a:lnSpc>
                <a:spcPct val="130000"/>
              </a:lnSpc>
              <a:buClrTx/>
              <a:buSzTx/>
              <a:buFontTx/>
            </a:pPr>
            <a:r>
              <a:rPr dirty="0">
                <a:solidFill>
                  <a:srgbClr val="595959"/>
                </a:solidFill>
                <a:latin typeface="微软雅黑" panose="020B0503020204020204" pitchFamily="34" charset="-122"/>
              </a:rPr>
              <a:t>id：用于指定要加入、移出条幅的商品。</a:t>
            </a:r>
            <a:endParaRPr dirty="0">
              <a:solidFill>
                <a:srgbClr val="595959"/>
              </a:solidFill>
              <a:latin typeface="微软雅黑" panose="020B0503020204020204" pitchFamily="34" charset="-122"/>
            </a:endParaRPr>
          </a:p>
          <a:p>
            <a:pPr algn="l" defTabSz="1219200">
              <a:lnSpc>
                <a:spcPct val="130000"/>
              </a:lnSpc>
              <a:buClrTx/>
              <a:buSzTx/>
              <a:buFontTx/>
            </a:pPr>
            <a:r>
              <a:rPr dirty="0">
                <a:solidFill>
                  <a:srgbClr val="595959"/>
                </a:solidFill>
                <a:latin typeface="微软雅黑" panose="020B0503020204020204" pitchFamily="34" charset="-122"/>
              </a:rPr>
              <a:t>pageNumber：用于指定要删除商品所在的页面。</a:t>
            </a:r>
            <a:endParaRPr dirty="0">
              <a:solidFill>
                <a:srgbClr val="595959"/>
              </a:solidFill>
              <a:latin typeface="微软雅黑" panose="020B0503020204020204" pitchFamily="34" charset="-122"/>
            </a:endParaRPr>
          </a:p>
          <a:p>
            <a:pPr algn="l" defTabSz="1219200">
              <a:lnSpc>
                <a:spcPct val="130000"/>
              </a:lnSpc>
              <a:buClrTx/>
              <a:buSzTx/>
              <a:buFontTx/>
            </a:pPr>
            <a:r>
              <a:rPr dirty="0">
                <a:solidFill>
                  <a:srgbClr val="595959"/>
                </a:solidFill>
                <a:latin typeface="微软雅黑" panose="020B0503020204020204" pitchFamily="34" charset="-122"/>
              </a:rPr>
              <a:t>type：用于指定该商品的类型。</a:t>
            </a:r>
            <a:endParaRPr dirty="0">
              <a:solidFill>
                <a:srgbClr val="595959"/>
              </a:solidFill>
              <a:latin typeface="微软雅黑" panose="020B0503020204020204" pitchFamily="34" charset="-122"/>
            </a:endParaRPr>
          </a:p>
        </p:txBody>
      </p:sp>
      <p:sp>
        <p:nvSpPr>
          <p:cNvPr id="7" name="Chevron 3"/>
          <p:cNvSpPr/>
          <p:nvPr>
            <p:custDataLst>
              <p:tags r:id="rId2"/>
            </p:custDataLst>
          </p:nvPr>
        </p:nvSpPr>
        <p:spPr>
          <a:xfrm>
            <a:off x="478790" y="1053465"/>
            <a:ext cx="3540125" cy="65151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1"/>
          <p:cNvSpPr txBox="1"/>
          <p:nvPr/>
        </p:nvSpPr>
        <p:spPr>
          <a:xfrm>
            <a:off x="679133" y="1186532"/>
            <a:ext cx="333946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商品加入/移出条幅推荐功能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531340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商品加入</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移出条幅推荐功能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Group 337"/>
          <p:cNvGrpSpPr/>
          <p:nvPr/>
        </p:nvGrpSpPr>
        <p:grpSpPr>
          <a:xfrm>
            <a:off x="2466791" y="2287689"/>
            <a:ext cx="2196431" cy="1436124"/>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Shape 335"/>
            <p:cNvSpPr/>
            <p:nvPr/>
          </p:nvSpPr>
          <p:spPr>
            <a:xfrm>
              <a:off x="1397981" y="1208122"/>
              <a:ext cx="2244088" cy="491490"/>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创建Servlet</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Group 342"/>
          <p:cNvGrpSpPr/>
          <p:nvPr/>
        </p:nvGrpSpPr>
        <p:grpSpPr>
          <a:xfrm>
            <a:off x="5025565" y="2287689"/>
            <a:ext cx="2196431" cy="1436124"/>
            <a:chOff x="0" y="0"/>
            <a:chExt cx="4392859" cy="2872248"/>
          </a:xfrm>
        </p:grpSpPr>
        <p:sp>
          <p:nvSpPr>
            <p:cNvPr id="14"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2"/>
            </a:solidFill>
            <a:ln w="12700" cap="flat">
              <a:noFill/>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15"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编写Service层方法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Group 347"/>
          <p:cNvGrpSpPr/>
          <p:nvPr/>
        </p:nvGrpSpPr>
        <p:grpSpPr>
          <a:xfrm>
            <a:off x="7416165" y="2287905"/>
            <a:ext cx="2160270" cy="1436370"/>
            <a:chOff x="0" y="0"/>
            <a:chExt cx="4394151" cy="2872248"/>
          </a:xfrm>
        </p:grpSpPr>
        <p:sp>
          <p:nvSpPr>
            <p:cNvPr id="17"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Shape 345"/>
            <p:cNvSpPr/>
            <p:nvPr/>
          </p:nvSpPr>
          <p:spPr>
            <a:xfrm>
              <a:off x="1086267" y="1290099"/>
              <a:ext cx="3307884" cy="430456"/>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编写DAO层方法</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Group 360"/>
          <p:cNvGrpSpPr/>
          <p:nvPr/>
        </p:nvGrpSpPr>
        <p:grpSpPr>
          <a:xfrm>
            <a:off x="3352358" y="3518564"/>
            <a:ext cx="425297" cy="425297"/>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solidFill>
                    <a:schemeClr val="bg1"/>
                  </a:solidFill>
                  <a:latin typeface="微软雅黑" panose="020B0503020204020204" pitchFamily="34" charset="-122"/>
                  <a:ea typeface="微软雅黑" panose="020B0503020204020204" pitchFamily="34" charset="-122"/>
                  <a:cs typeface="+mn-ea"/>
                  <a:sym typeface="+mn-lt"/>
                </a:rPr>
                <a:t>1</a:t>
              </a:r>
              <a:endParaRPr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0" name="Group 363"/>
          <p:cNvGrpSpPr/>
          <p:nvPr/>
        </p:nvGrpSpPr>
        <p:grpSpPr>
          <a:xfrm>
            <a:off x="5915169" y="3518564"/>
            <a:ext cx="425297" cy="425297"/>
            <a:chOff x="0" y="0"/>
            <a:chExt cx="850594" cy="850594"/>
          </a:xfrm>
        </p:grpSpPr>
        <p:sp>
          <p:nvSpPr>
            <p:cNvPr id="24"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32" name="Shape 362"/>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latin typeface="微软雅黑" panose="020B0503020204020204" pitchFamily="34" charset="-122"/>
                  <a:ea typeface="微软雅黑" panose="020B0503020204020204" pitchFamily="34" charset="-122"/>
                  <a:cs typeface="+mn-ea"/>
                  <a:sym typeface="+mn-lt"/>
                </a:rPr>
                <a:t>2</a:t>
              </a:r>
              <a:endParaRPr sz="1600" dirty="0">
                <a:latin typeface="微软雅黑" panose="020B0503020204020204" pitchFamily="34" charset="-122"/>
                <a:ea typeface="微软雅黑" panose="020B0503020204020204" pitchFamily="34" charset="-122"/>
                <a:cs typeface="+mn-ea"/>
                <a:sym typeface="+mn-lt"/>
              </a:endParaRPr>
            </a:p>
          </p:txBody>
        </p:sp>
      </p:grpSp>
      <p:grpSp>
        <p:nvGrpSpPr>
          <p:cNvPr id="33" name="Group 366"/>
          <p:cNvGrpSpPr/>
          <p:nvPr/>
        </p:nvGrpSpPr>
        <p:grpSpPr>
          <a:xfrm>
            <a:off x="8301903" y="3518564"/>
            <a:ext cx="425297" cy="425297"/>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5" name="Shape 365"/>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微软雅黑" panose="020B0503020204020204" pitchFamily="34" charset="-122"/>
                  <a:ea typeface="微软雅黑" panose="020B0503020204020204" pitchFamily="34" charset="-122"/>
                  <a:cs typeface="+mn-ea"/>
                  <a:sym typeface="+mn-lt"/>
                </a:rPr>
                <a:t>3</a:t>
              </a: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3" name="Shape 373"/>
          <p:cNvSpPr/>
          <p:nvPr/>
        </p:nvSpPr>
        <p:spPr>
          <a:xfrm>
            <a:off x="2466975" y="4291965"/>
            <a:ext cx="1714500" cy="1605376"/>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defTabSz="1219200">
              <a:lnSpc>
                <a:spcPct val="130000"/>
              </a:lnSpc>
              <a:buClrTx/>
              <a:buSzTx/>
              <a:buFontTx/>
            </a:pPr>
            <a:r>
              <a:rPr sz="1600" dirty="0">
                <a:solidFill>
                  <a:srgbClr val="595959"/>
                </a:solidFill>
                <a:latin typeface="微软雅黑" panose="020B0503020204020204" pitchFamily="34" charset="-122"/>
                <a:ea typeface="微软雅黑" panose="020B0503020204020204" pitchFamily="34" charset="-122"/>
                <a:cs typeface="+mn-ea"/>
                <a:sym typeface="+mn-ea"/>
              </a:rPr>
              <a:t>在servlet包中创建AdminGoodsRecommendServlet类，用于将商品加入或移出条幅</a:t>
            </a:r>
            <a:r>
              <a:rPr sz="1800" dirty="0">
                <a:solidFill>
                  <a:srgbClr val="595959"/>
                </a:solidFill>
                <a:latin typeface="微软雅黑" panose="020B0503020204020204" pitchFamily="34" charset="-122"/>
                <a:ea typeface="微软雅黑" panose="020B0503020204020204" pitchFamily="34" charset="-122"/>
                <a:cs typeface="+mn-ea"/>
                <a:sym typeface="+mn-ea"/>
              </a:rPr>
              <a:t>。</a:t>
            </a:r>
            <a:endParaRPr sz="18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6" name="Shape 376"/>
          <p:cNvSpPr/>
          <p:nvPr/>
        </p:nvSpPr>
        <p:spPr>
          <a:xfrm>
            <a:off x="5025390" y="4291965"/>
            <a:ext cx="1756410" cy="1895455"/>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400" dirty="0">
                <a:solidFill>
                  <a:srgbClr val="595959"/>
                </a:solidFill>
                <a:latin typeface="微软雅黑" panose="020B0503020204020204" pitchFamily="34" charset="-122"/>
                <a:ea typeface="微软雅黑" panose="020B0503020204020204" pitchFamily="34" charset="-122"/>
                <a:cs typeface="+mn-ea"/>
                <a:sym typeface="+mn-lt"/>
              </a:rPr>
              <a:t>在GoodsService类中创建addRecommend ()方法和removeRecommend</a:t>
            </a:r>
            <a:r>
              <a:rPr sz="1600" dirty="0">
                <a:solidFill>
                  <a:srgbClr val="595959"/>
                </a:solidFill>
                <a:latin typeface="微软雅黑" panose="020B0503020204020204" pitchFamily="34" charset="-122"/>
                <a:ea typeface="微软雅黑" panose="020B0503020204020204" pitchFamily="34" charset="-122"/>
                <a:cs typeface="+mn-ea"/>
                <a:sym typeface="+mn-lt"/>
              </a:rPr>
              <a:t>()方法，分别用于加入条幅和移出条幅。</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9" name="Shape 379"/>
          <p:cNvSpPr/>
          <p:nvPr/>
        </p:nvSpPr>
        <p:spPr>
          <a:xfrm>
            <a:off x="7562179" y="4292085"/>
            <a:ext cx="1570284" cy="2046329"/>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400" dirty="0">
                <a:solidFill>
                  <a:srgbClr val="595959"/>
                </a:solidFill>
                <a:latin typeface="微软雅黑" panose="020B0503020204020204" pitchFamily="34" charset="-122"/>
                <a:ea typeface="微软雅黑" panose="020B0503020204020204" pitchFamily="34" charset="-122"/>
                <a:cs typeface="+mn-ea"/>
                <a:sym typeface="+mn-lt"/>
              </a:rPr>
              <a:t>在GoodsDao类中创建addRecommend ()方法和removeRecommend()方法，分别用于加入条幅和移出条幅。</a:t>
            </a:r>
            <a:endParaRPr sz="1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Chevron 3"/>
          <p:cNvSpPr/>
          <p:nvPr>
            <p:custDataLst>
              <p:tags r:id="rId1"/>
            </p:custDataLst>
          </p:nvPr>
        </p:nvSpPr>
        <p:spPr>
          <a:xfrm>
            <a:off x="478790" y="1053465"/>
            <a:ext cx="3540125" cy="65151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1"/>
          <p:cNvSpPr txBox="1"/>
          <p:nvPr/>
        </p:nvSpPr>
        <p:spPr>
          <a:xfrm>
            <a:off x="679133" y="1186532"/>
            <a:ext cx="333946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商品加入/移出条幅推荐功能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订单管理模块</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483360" y="3024505"/>
            <a:ext cx="1734820" cy="829945"/>
          </a:xfrm>
          <a:prstGeom prst="rect">
            <a:avLst/>
          </a:prstGeom>
          <a:noFill/>
        </p:spPr>
        <p:txBody>
          <a:bodyPr wrap="square" lIns="91443" tIns="45720" rIns="91443" bIns="45720" rtlCol="0">
            <a:spAutoFit/>
          </a:bodyPr>
          <a:lstStyle/>
          <a:p>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zh-CN" sz="4800" b="1" dirty="0">
                <a:solidFill>
                  <a:srgbClr val="FAFAFA"/>
                </a:solidFill>
                <a:latin typeface="微软雅黑" panose="020B0503020204020204" pitchFamily="34" charset="-122"/>
                <a:ea typeface="微软雅黑" panose="020B0503020204020204" pitchFamily="34" charset="-122"/>
                <a:cs typeface="+mn-ea"/>
                <a:sym typeface="+mn-lt"/>
              </a:rPr>
              <a:t>5</a:t>
            </a:r>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48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48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查询订单列表功能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360698"/>
            <a:ext cx="5175785"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掌握查询订单列表功能的实现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600728"/>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查询订单列表功能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TextBox 35"/>
          <p:cNvSpPr txBox="1">
            <a:spLocks noChangeArrowheads="1"/>
          </p:cNvSpPr>
          <p:nvPr/>
        </p:nvSpPr>
        <p:spPr bwMode="auto">
          <a:xfrm>
            <a:off x="1143635" y="2456815"/>
            <a:ext cx="972185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网上蛋糕商城中的订单管理指的是对订单信息的管理，订单管理模块可按</a:t>
            </a:r>
            <a:r>
              <a:rPr lang="zh-CN" altLang="zh-CN" sz="1800" dirty="0">
                <a:solidFill>
                  <a:srgbClr val="1369B2"/>
                </a:solidFill>
                <a:latin typeface="微软雅黑" panose="020B0503020204020204" pitchFamily="34" charset="-122"/>
                <a:ea typeface="微软雅黑" panose="020B0503020204020204" pitchFamily="34" charset="-122"/>
                <a:cs typeface="+mn-ea"/>
              </a:rPr>
              <a:t>订单的状态</a:t>
            </a:r>
            <a:r>
              <a:rPr lang="zh-CN" altLang="en-US" sz="1800" dirty="0">
                <a:solidFill>
                  <a:srgbClr val="595959"/>
                </a:solidFill>
                <a:latin typeface="微软雅黑" panose="020B0503020204020204" pitchFamily="34" charset="-122"/>
                <a:ea typeface="微软雅黑" panose="020B0503020204020204" pitchFamily="34" charset="-122"/>
              </a:rPr>
              <a:t>查询订单，订单状态包括</a:t>
            </a:r>
            <a:r>
              <a:rPr lang="zh-CN" altLang="zh-CN" sz="1800" dirty="0">
                <a:solidFill>
                  <a:srgbClr val="1369B2"/>
                </a:solidFill>
                <a:latin typeface="微软雅黑" panose="020B0503020204020204" pitchFamily="34" charset="-122"/>
                <a:ea typeface="微软雅黑" panose="020B0503020204020204" pitchFamily="34" charset="-122"/>
                <a:cs typeface="+mn-ea"/>
              </a:rPr>
              <a:t>未付款</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cs typeface="+mn-ea"/>
              </a:rPr>
              <a:t>已付款</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cs typeface="+mn-ea"/>
              </a:rPr>
              <a:t>配送中</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cs typeface="+mn-ea"/>
              </a:rPr>
              <a:t>已完成</a:t>
            </a:r>
            <a:r>
              <a:rPr lang="zh-CN" altLang="en-US" sz="1800" dirty="0">
                <a:solidFill>
                  <a:srgbClr val="595959"/>
                </a:solidFill>
                <a:latin typeface="微软雅黑" panose="020B0503020204020204" pitchFamily="34" charset="-122"/>
                <a:ea typeface="微软雅黑" panose="020B0503020204020204" pitchFamily="34" charset="-122"/>
              </a:rPr>
              <a:t>4个状态。管理员可以在订单管理模块进行发货和删除订单等操作。</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2450570"/>
            <a:ext cx="10151132" cy="191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通过上一</a:t>
            </a:r>
            <a:r>
              <a:rPr lang="zh-CN" altLang="en-US" sz="2000" dirty="0">
                <a:solidFill>
                  <a:srgbClr val="595959"/>
                </a:solidFill>
                <a:latin typeface="微软雅黑" panose="020B0503020204020204" pitchFamily="34" charset="-122"/>
                <a:ea typeface="微软雅黑" panose="020B0503020204020204" pitchFamily="34" charset="-122"/>
              </a:rPr>
              <a:t>章</a:t>
            </a:r>
            <a:r>
              <a:rPr lang="zh-CN" altLang="zh-CN" sz="2000" dirty="0">
                <a:solidFill>
                  <a:srgbClr val="595959"/>
                </a:solidFill>
                <a:latin typeface="微软雅黑" panose="020B0503020204020204" pitchFamily="34" charset="-122"/>
                <a:ea typeface="微软雅黑" panose="020B0503020204020204" pitchFamily="34" charset="-122"/>
              </a:rPr>
              <a:t>的讲解，相信读者对前台功能页面有了一定的了解与掌握。然而在实际项目中，只有前台页面是远远不够的，还需要后台程序对前台页面进行支持与维护。前台页面主要用于和用户交互，满足用户的购物需求，而后台管理程序则对前台页面中的内容进行</a:t>
            </a:r>
            <a:r>
              <a:rPr lang="zh-CN" altLang="zh-CN" sz="2000" dirty="0">
                <a:solidFill>
                  <a:srgbClr val="1369B2"/>
                </a:solidFill>
                <a:latin typeface="微软雅黑" panose="020B0503020204020204" pitchFamily="34" charset="-122"/>
                <a:ea typeface="微软雅黑" panose="020B0503020204020204" pitchFamily="34" charset="-122"/>
              </a:rPr>
              <a:t>管理和维护</a:t>
            </a:r>
            <a:r>
              <a:rPr lang="zh-CN" altLang="zh-CN" sz="2000" dirty="0">
                <a:solidFill>
                  <a:srgbClr val="595959"/>
                </a:solidFill>
                <a:latin typeface="微软雅黑" panose="020B0503020204020204" pitchFamily="34" charset="-122"/>
                <a:ea typeface="微软雅黑" panose="020B0503020204020204" pitchFamily="34" charset="-122"/>
              </a:rPr>
              <a:t>。本</a:t>
            </a:r>
            <a:r>
              <a:rPr lang="zh-CN" altLang="en-US" sz="2000" dirty="0">
                <a:solidFill>
                  <a:srgbClr val="595959"/>
                </a:solidFill>
                <a:latin typeface="微软雅黑" panose="020B0503020204020204" pitchFamily="34" charset="-122"/>
                <a:ea typeface="微软雅黑" panose="020B0503020204020204" pitchFamily="34" charset="-122"/>
              </a:rPr>
              <a:t>章</a:t>
            </a:r>
            <a:r>
              <a:rPr lang="zh-CN" altLang="zh-CN" sz="2000" dirty="0">
                <a:solidFill>
                  <a:srgbClr val="595959"/>
                </a:solidFill>
                <a:latin typeface="微软雅黑" panose="020B0503020204020204" pitchFamily="34" charset="-122"/>
                <a:ea typeface="微软雅黑" panose="020B0503020204020204" pitchFamily="34" charset="-122"/>
              </a:rPr>
              <a:t>将针对网上蛋糕商城后台管理程序进行讲解。</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查询订单列表功能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0"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037908" y="1186532"/>
            <a:ext cx="221488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查询订单列表功能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777240" y="1797050"/>
            <a:ext cx="3308350" cy="41078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管理员在订单管理列表中可对订单的状态进行修改，例如，当客户提交订单并付款后，管理员选择已付款订单，单击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发货</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按钮，这样订单的状态就会变为配送中。配送中状态的订单，若客户线下签收完成，管理员可单击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完成</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按钮，将订单状态改为已完成。管理员还可以单击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删除</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按钮，删除订单</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pic>
        <p:nvPicPr>
          <p:cNvPr id="24" name="图片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23385" y="1906270"/>
            <a:ext cx="6941820" cy="3808730"/>
          </a:xfrm>
          <a:prstGeom prst="rect">
            <a:avLst/>
          </a:prstGeom>
          <a:noFill/>
          <a:ln>
            <a:noFill/>
          </a:ln>
        </p:spPr>
      </p:pic>
      <p:sp>
        <p:nvSpPr>
          <p:cNvPr id="5" name="TextBox 76"/>
          <p:cNvSpPr txBox="1"/>
          <p:nvPr/>
        </p:nvSpPr>
        <p:spPr>
          <a:xfrm>
            <a:off x="6076315" y="5905500"/>
            <a:ext cx="3509010" cy="337185"/>
          </a:xfrm>
          <a:prstGeom prst="rect">
            <a:avLst/>
          </a:prstGeom>
          <a:noFill/>
          <a:effectLst/>
        </p:spPr>
        <p:txBody>
          <a:bodyPr wrap="square" rtlCol="0">
            <a:spAutoFit/>
          </a:bodyPr>
          <a:lstStyle/>
          <a:p>
            <a:pPr algn="ctr"/>
            <a:r>
              <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订单已付款状态</a:t>
            </a:r>
            <a:endPar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查询订单列表功能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0"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037908" y="1186532"/>
            <a:ext cx="221488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查询订单列表功能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5" name="TextBox 76"/>
          <p:cNvSpPr txBox="1"/>
          <p:nvPr/>
        </p:nvSpPr>
        <p:spPr>
          <a:xfrm>
            <a:off x="4210685" y="5761990"/>
            <a:ext cx="3509010" cy="337185"/>
          </a:xfrm>
          <a:prstGeom prst="rect">
            <a:avLst/>
          </a:prstGeom>
          <a:noFill/>
          <a:effectLst/>
        </p:spPr>
        <p:txBody>
          <a:bodyPr wrap="square" rtlCol="0">
            <a:spAutoFit/>
          </a:bodyPr>
          <a:lstStyle/>
          <a:p>
            <a:pPr algn="ctr"/>
            <a:r>
              <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订单配送中状态</a:t>
            </a:r>
            <a:endPar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5" name="图片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43785" y="1828800"/>
            <a:ext cx="7465695" cy="37388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查询订单列表功能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0"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037908" y="1186532"/>
            <a:ext cx="221488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查询订单列表功能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5" name="TextBox 76"/>
          <p:cNvSpPr txBox="1"/>
          <p:nvPr/>
        </p:nvSpPr>
        <p:spPr>
          <a:xfrm>
            <a:off x="4210685" y="5761990"/>
            <a:ext cx="3509010" cy="337185"/>
          </a:xfrm>
          <a:prstGeom prst="rect">
            <a:avLst/>
          </a:prstGeom>
          <a:noFill/>
          <a:effectLst/>
        </p:spPr>
        <p:txBody>
          <a:bodyPr wrap="square" rtlCol="0">
            <a:spAutoFit/>
          </a:bodyPr>
          <a:lstStyle/>
          <a:p>
            <a:pPr algn="ctr"/>
            <a:r>
              <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订单已完成状态</a:t>
            </a:r>
            <a:endPar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6" name="图片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66340" y="1751330"/>
            <a:ext cx="7667625" cy="38525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查询订单列表功能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文本框 18"/>
          <p:cNvSpPr txBox="1"/>
          <p:nvPr>
            <p:custDataLst>
              <p:tags r:id="rId1"/>
            </p:custDataLst>
          </p:nvPr>
        </p:nvSpPr>
        <p:spPr>
          <a:xfrm>
            <a:off x="1038225" y="2372995"/>
            <a:ext cx="9998075" cy="175514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订单已付款状态下，单</a:t>
            </a:r>
            <a:r>
              <a:rPr lang="zh-CN" altLang="en-US" dirty="0">
                <a:solidFill>
                  <a:srgbClr val="595959"/>
                </a:solidFill>
                <a:latin typeface="微软雅黑" panose="020B0503020204020204" pitchFamily="34" charset="-122"/>
              </a:rPr>
              <a:t>击“</a:t>
            </a:r>
            <a:r>
              <a:rPr dirty="0" err="1">
                <a:solidFill>
                  <a:srgbClr val="595959"/>
                </a:solidFill>
                <a:latin typeface="微软雅黑" panose="020B0503020204020204" pitchFamily="34" charset="-122"/>
              </a:rPr>
              <a:t>发货</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按钮，客户端会发送一个以</a:t>
            </a:r>
            <a:r>
              <a:rPr dirty="0">
                <a:solidFill>
                  <a:srgbClr val="595959"/>
                </a:solidFill>
                <a:latin typeface="微软雅黑" panose="020B0503020204020204" pitchFamily="34" charset="-122"/>
              </a:rPr>
              <a:t>“/admin/order_status?id=${order.id }&amp;status=3”结尾的请求，该请求映射的是AdminOrderStatusServlet类</a:t>
            </a:r>
            <a:r>
              <a:rPr lang="zh-CN" altLang="en-US"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sp>
        <p:nvSpPr>
          <p:cNvPr id="9" name="Chevron 3"/>
          <p:cNvSpPr/>
          <p:nvPr>
            <p:custDataLst>
              <p:tags r:id="rId2"/>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37908" y="1186532"/>
            <a:ext cx="22148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查询订单列表功能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3935730" y="971550"/>
            <a:ext cx="7433945" cy="874407"/>
          </a:xfrm>
          <a:prstGeom prst="rect">
            <a:avLst/>
          </a:prstGeom>
          <a:noFill/>
          <a:ln w="9525">
            <a:noFill/>
          </a:ln>
        </p:spPr>
        <p:txBody>
          <a:bodyPr wrap="square">
            <a:spAutoFit/>
          </a:bodyPr>
          <a:lstStyle/>
          <a:p>
            <a:pPr indent="0" fontAlgn="auto">
              <a:lnSpc>
                <a:spcPct val="150000"/>
              </a:lnSpc>
            </a:pPr>
            <a:r>
              <a:rPr sz="1800" b="0" dirty="0" err="1">
                <a:solidFill>
                  <a:srgbClr val="595959"/>
                </a:solidFill>
                <a:latin typeface="微软雅黑" panose="020B0503020204020204" pitchFamily="34" charset="-122"/>
                <a:ea typeface="微软雅黑" panose="020B0503020204020204" pitchFamily="34" charset="-122"/>
                <a:cs typeface="+mn-ea"/>
              </a:rPr>
              <a:t>本节以单击</a:t>
            </a:r>
            <a:r>
              <a:rPr lang="zh-CN" altLang="en-US" sz="1800" b="0" dirty="0">
                <a:solidFill>
                  <a:srgbClr val="595959"/>
                </a:solidFill>
                <a:latin typeface="微软雅黑" panose="020B0503020204020204" pitchFamily="34" charset="-122"/>
                <a:ea typeface="微软雅黑" panose="020B0503020204020204" pitchFamily="34" charset="-122"/>
                <a:cs typeface="+mn-ea"/>
              </a:rPr>
              <a:t>“</a:t>
            </a:r>
            <a:r>
              <a:rPr sz="1800" b="0" dirty="0" err="1">
                <a:solidFill>
                  <a:srgbClr val="595959"/>
                </a:solidFill>
                <a:latin typeface="微软雅黑" panose="020B0503020204020204" pitchFamily="34" charset="-122"/>
                <a:ea typeface="微软雅黑" panose="020B0503020204020204" pitchFamily="34" charset="-122"/>
                <a:cs typeface="+mn-ea"/>
              </a:rPr>
              <a:t>发货</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sz="1800" b="0" dirty="0" err="1">
                <a:solidFill>
                  <a:srgbClr val="595959"/>
                </a:solidFill>
                <a:latin typeface="微软雅黑" panose="020B0503020204020204" pitchFamily="34" charset="-122"/>
                <a:ea typeface="微软雅黑" panose="020B0503020204020204" pitchFamily="34" charset="-122"/>
                <a:cs typeface="+mn-ea"/>
              </a:rPr>
              <a:t>按钮将订单状态调整为配送中为例，单击</a:t>
            </a:r>
            <a:r>
              <a:rPr lang="zh-CN" altLang="en-US" sz="1800" b="0" dirty="0">
                <a:solidFill>
                  <a:srgbClr val="595959"/>
                </a:solidFill>
                <a:latin typeface="微软雅黑" panose="020B0503020204020204" pitchFamily="34" charset="-122"/>
                <a:ea typeface="微软雅黑" panose="020B0503020204020204" pitchFamily="34" charset="-122"/>
                <a:cs typeface="+mn-ea"/>
              </a:rPr>
              <a:t>“完成”</a:t>
            </a:r>
            <a:r>
              <a:rPr sz="1800" b="0" dirty="0" err="1">
                <a:solidFill>
                  <a:srgbClr val="595959"/>
                </a:solidFill>
                <a:latin typeface="微软雅黑" panose="020B0503020204020204" pitchFamily="34" charset="-122"/>
                <a:ea typeface="微软雅黑" panose="020B0503020204020204" pitchFamily="34" charset="-122"/>
                <a:cs typeface="+mn-ea"/>
              </a:rPr>
              <a:t>按钮将订单状态调整为已完成状态与之类似</a:t>
            </a:r>
            <a:r>
              <a:rPr lang="zh-CN" altLang="en-US" sz="1800" b="0" dirty="0">
                <a:solidFill>
                  <a:srgbClr val="595959"/>
                </a:solidFill>
                <a:latin typeface="微软雅黑" panose="020B0503020204020204" pitchFamily="34" charset="-122"/>
                <a:ea typeface="微软雅黑" panose="020B0503020204020204" pitchFamily="34" charset="-122"/>
                <a:cs typeface="+mn-ea"/>
              </a:rPr>
              <a:t>。</a:t>
            </a:r>
            <a:endParaRPr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查询订单列表功能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Group 337"/>
          <p:cNvGrpSpPr/>
          <p:nvPr/>
        </p:nvGrpSpPr>
        <p:grpSpPr>
          <a:xfrm>
            <a:off x="2538546" y="2287689"/>
            <a:ext cx="2196431" cy="1436124"/>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Shape 335"/>
            <p:cNvSpPr/>
            <p:nvPr/>
          </p:nvSpPr>
          <p:spPr>
            <a:xfrm>
              <a:off x="1397981" y="1208122"/>
              <a:ext cx="2244088" cy="491490"/>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创建Servlet</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Group 342"/>
          <p:cNvGrpSpPr/>
          <p:nvPr/>
        </p:nvGrpSpPr>
        <p:grpSpPr>
          <a:xfrm>
            <a:off x="5097320" y="2287689"/>
            <a:ext cx="2196431" cy="1436124"/>
            <a:chOff x="0" y="0"/>
            <a:chExt cx="4392859" cy="2872248"/>
          </a:xfrm>
        </p:grpSpPr>
        <p:sp>
          <p:nvSpPr>
            <p:cNvPr id="14"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2"/>
            </a:solidFill>
            <a:ln w="12700" cap="flat">
              <a:noFill/>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15"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编写Service层方法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Group 347"/>
          <p:cNvGrpSpPr/>
          <p:nvPr/>
        </p:nvGrpSpPr>
        <p:grpSpPr>
          <a:xfrm>
            <a:off x="7487920" y="2287905"/>
            <a:ext cx="2160270" cy="1436370"/>
            <a:chOff x="0" y="0"/>
            <a:chExt cx="4394151" cy="2872248"/>
          </a:xfrm>
        </p:grpSpPr>
        <p:sp>
          <p:nvSpPr>
            <p:cNvPr id="17"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Shape 345"/>
            <p:cNvSpPr/>
            <p:nvPr/>
          </p:nvSpPr>
          <p:spPr>
            <a:xfrm>
              <a:off x="1086267" y="1290099"/>
              <a:ext cx="3307884" cy="430456"/>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编写DAO层方法</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Group 360"/>
          <p:cNvGrpSpPr/>
          <p:nvPr/>
        </p:nvGrpSpPr>
        <p:grpSpPr>
          <a:xfrm>
            <a:off x="3424113" y="3518564"/>
            <a:ext cx="425297" cy="425297"/>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solidFill>
                    <a:schemeClr val="bg1"/>
                  </a:solidFill>
                  <a:latin typeface="微软雅黑" panose="020B0503020204020204" pitchFamily="34" charset="-122"/>
                  <a:ea typeface="微软雅黑" panose="020B0503020204020204" pitchFamily="34" charset="-122"/>
                  <a:cs typeface="+mn-ea"/>
                  <a:sym typeface="+mn-lt"/>
                </a:rPr>
                <a:t>1</a:t>
              </a:r>
              <a:endParaRPr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0" name="Group 363"/>
          <p:cNvGrpSpPr/>
          <p:nvPr/>
        </p:nvGrpSpPr>
        <p:grpSpPr>
          <a:xfrm>
            <a:off x="5986924" y="3518564"/>
            <a:ext cx="425297" cy="425297"/>
            <a:chOff x="0" y="0"/>
            <a:chExt cx="850594" cy="850594"/>
          </a:xfrm>
        </p:grpSpPr>
        <p:sp>
          <p:nvSpPr>
            <p:cNvPr id="24"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32" name="Shape 362"/>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latin typeface="微软雅黑" panose="020B0503020204020204" pitchFamily="34" charset="-122"/>
                  <a:ea typeface="微软雅黑" panose="020B0503020204020204" pitchFamily="34" charset="-122"/>
                  <a:cs typeface="+mn-ea"/>
                  <a:sym typeface="+mn-lt"/>
                </a:rPr>
                <a:t>2</a:t>
              </a:r>
              <a:endParaRPr sz="1600" dirty="0">
                <a:latin typeface="微软雅黑" panose="020B0503020204020204" pitchFamily="34" charset="-122"/>
                <a:ea typeface="微软雅黑" panose="020B0503020204020204" pitchFamily="34" charset="-122"/>
                <a:cs typeface="+mn-ea"/>
                <a:sym typeface="+mn-lt"/>
              </a:endParaRPr>
            </a:p>
          </p:txBody>
        </p:sp>
      </p:grpSp>
      <p:grpSp>
        <p:nvGrpSpPr>
          <p:cNvPr id="33" name="Group 366"/>
          <p:cNvGrpSpPr/>
          <p:nvPr/>
        </p:nvGrpSpPr>
        <p:grpSpPr>
          <a:xfrm>
            <a:off x="8373658" y="3518564"/>
            <a:ext cx="425297" cy="425297"/>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5" name="Shape 365"/>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微软雅黑" panose="020B0503020204020204" pitchFamily="34" charset="-122"/>
                  <a:ea typeface="微软雅黑" panose="020B0503020204020204" pitchFamily="34" charset="-122"/>
                  <a:cs typeface="+mn-ea"/>
                  <a:sym typeface="+mn-lt"/>
                </a:rPr>
                <a:t>3</a:t>
              </a: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3" name="Shape 373"/>
          <p:cNvSpPr/>
          <p:nvPr/>
        </p:nvSpPr>
        <p:spPr>
          <a:xfrm>
            <a:off x="2538730" y="4291965"/>
            <a:ext cx="1714500" cy="1249125"/>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defTabSz="1219200">
              <a:lnSpc>
                <a:spcPct val="130000"/>
              </a:lnSpc>
              <a:buClrTx/>
              <a:buSzTx/>
              <a:buFontTx/>
            </a:pPr>
            <a:r>
              <a:rPr sz="1600" dirty="0">
                <a:solidFill>
                  <a:srgbClr val="595959"/>
                </a:solidFill>
                <a:latin typeface="微软雅黑" panose="020B0503020204020204" pitchFamily="34" charset="-122"/>
                <a:ea typeface="微软雅黑" panose="020B0503020204020204" pitchFamily="34" charset="-122"/>
                <a:cs typeface="+mn-ea"/>
                <a:sym typeface="+mn-ea"/>
              </a:rPr>
              <a:t>在servlet包中创建AdminOrderStatusServlet类</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，用于管理订单状态。</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46" name="Shape 376"/>
          <p:cNvSpPr/>
          <p:nvPr/>
        </p:nvSpPr>
        <p:spPr>
          <a:xfrm>
            <a:off x="5097145" y="4291965"/>
            <a:ext cx="1756410" cy="147447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在OrderService类中创建updateStatus()方法，用于更新订单状态。</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9" name="Shape 379"/>
          <p:cNvSpPr/>
          <p:nvPr/>
        </p:nvSpPr>
        <p:spPr>
          <a:xfrm>
            <a:off x="7633934" y="4292085"/>
            <a:ext cx="1570284" cy="147447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在OrderDao类中创建updateStatus()方法，用于更新订单状态。</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37908" y="1186532"/>
            <a:ext cx="22148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查询订单列表功能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删除订单功能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360698"/>
            <a:ext cx="5175785"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掌握删除订单功能的实现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600728"/>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删除订单功能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0"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037908" y="1186532"/>
            <a:ext cx="2214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删除</a:t>
            </a:r>
            <a:r>
              <a:rPr lang="en-US" altLang="zh-CN" sz="2000" dirty="0">
                <a:solidFill>
                  <a:srgbClr val="1369B2"/>
                </a:solidFill>
                <a:latin typeface="微软雅黑" panose="020B0503020204020204" pitchFamily="34" charset="-122"/>
                <a:ea typeface="微软雅黑" panose="020B0503020204020204" pitchFamily="34" charset="-122"/>
              </a:rPr>
              <a:t>订单列表功能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777240" y="1797050"/>
            <a:ext cx="3308350" cy="41078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除了修改订单状态，系统管理员还可以通过订单管理模块对已经支付的订单进行删除操作。在订单管理页面上，订单列表中每条数据后都有</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删除</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删除</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按钮即可删除订单</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sp>
        <p:nvSpPr>
          <p:cNvPr id="5" name="TextBox 76"/>
          <p:cNvSpPr txBox="1"/>
          <p:nvPr/>
        </p:nvSpPr>
        <p:spPr>
          <a:xfrm>
            <a:off x="6076315" y="5905500"/>
            <a:ext cx="3509010" cy="337185"/>
          </a:xfrm>
          <a:prstGeom prst="rect">
            <a:avLst/>
          </a:prstGeom>
          <a:noFill/>
          <a:effectLst/>
        </p:spPr>
        <p:txBody>
          <a:bodyPr wrap="square" rtlCol="0">
            <a:spAutoFit/>
          </a:bodyPr>
          <a:lstStyle/>
          <a:p>
            <a:pPr algn="ctr"/>
            <a:r>
              <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订单管理页面</a:t>
            </a:r>
            <a:endPar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7"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04665" y="1868805"/>
            <a:ext cx="7362825" cy="36995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删除订单功能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文本框 18"/>
          <p:cNvSpPr txBox="1"/>
          <p:nvPr>
            <p:custDataLst>
              <p:tags r:id="rId1"/>
            </p:custDataLst>
          </p:nvPr>
        </p:nvSpPr>
        <p:spPr>
          <a:xfrm>
            <a:off x="1038225" y="2219325"/>
            <a:ext cx="10104120" cy="1570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单击订单管理页面中的</a:t>
            </a:r>
            <a:r>
              <a:rPr lang="en-US" dirty="0" err="1">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删除</a:t>
            </a:r>
            <a:r>
              <a:rPr lang="en-US" dirty="0" err="1">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按钮，客户端会发送一个以</a:t>
            </a:r>
            <a:r>
              <a:rPr dirty="0">
                <a:solidFill>
                  <a:srgbClr val="595959"/>
                </a:solidFill>
                <a:latin typeface="微软雅黑" panose="020B0503020204020204" pitchFamily="34" charset="-122"/>
              </a:rPr>
              <a:t>“/admin/order_delete?id=${order.id }&amp;pageNumber=${p.pageNumber}&amp;status=${status}”结尾的请求，该请求映射的是AdminOrderDeleteServlet类</a:t>
            </a:r>
            <a:r>
              <a:rPr lang="zh-CN" dirty="0">
                <a:solidFill>
                  <a:srgbClr val="595959"/>
                </a:solidFill>
                <a:latin typeface="微软雅黑" panose="020B0503020204020204" pitchFamily="34" charset="-122"/>
              </a:rPr>
              <a:t>。</a:t>
            </a:r>
            <a:endParaRPr lang="zh-CN" dirty="0">
              <a:solidFill>
                <a:srgbClr val="595959"/>
              </a:solidFill>
              <a:latin typeface="微软雅黑" panose="020B0503020204020204" pitchFamily="34" charset="-122"/>
            </a:endParaRPr>
          </a:p>
        </p:txBody>
      </p:sp>
      <p:sp>
        <p:nvSpPr>
          <p:cNvPr id="9" name="Chevron 3"/>
          <p:cNvSpPr/>
          <p:nvPr>
            <p:custDataLst>
              <p:tags r:id="rId2"/>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37908" y="1186532"/>
            <a:ext cx="2214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删除</a:t>
            </a:r>
            <a:r>
              <a:rPr lang="en-US" altLang="zh-CN" sz="2000" dirty="0">
                <a:solidFill>
                  <a:srgbClr val="1369B2"/>
                </a:solidFill>
                <a:latin typeface="微软雅黑" panose="020B0503020204020204" pitchFamily="34" charset="-122"/>
                <a:ea typeface="微软雅黑" panose="020B0503020204020204" pitchFamily="34" charset="-122"/>
                <a:sym typeface="+mn-ea"/>
              </a:rPr>
              <a:t>订单列表功能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删除订单功能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Group 337"/>
          <p:cNvGrpSpPr/>
          <p:nvPr/>
        </p:nvGrpSpPr>
        <p:grpSpPr>
          <a:xfrm>
            <a:off x="2323281" y="2287689"/>
            <a:ext cx="2196431" cy="1436124"/>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Shape 335"/>
            <p:cNvSpPr/>
            <p:nvPr/>
          </p:nvSpPr>
          <p:spPr>
            <a:xfrm>
              <a:off x="1397981" y="1208122"/>
              <a:ext cx="2244088" cy="491490"/>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创建Servlet</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Group 342"/>
          <p:cNvGrpSpPr/>
          <p:nvPr/>
        </p:nvGrpSpPr>
        <p:grpSpPr>
          <a:xfrm>
            <a:off x="4882055" y="2287689"/>
            <a:ext cx="2196431" cy="1436124"/>
            <a:chOff x="0" y="0"/>
            <a:chExt cx="4392859" cy="2872248"/>
          </a:xfrm>
        </p:grpSpPr>
        <p:sp>
          <p:nvSpPr>
            <p:cNvPr id="14"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2"/>
            </a:solidFill>
            <a:ln w="12700" cap="flat">
              <a:noFill/>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15"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编写Service层方法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Group 347"/>
          <p:cNvGrpSpPr/>
          <p:nvPr/>
        </p:nvGrpSpPr>
        <p:grpSpPr>
          <a:xfrm>
            <a:off x="7272655" y="2287905"/>
            <a:ext cx="2160270" cy="1436370"/>
            <a:chOff x="0" y="0"/>
            <a:chExt cx="4394151" cy="2872248"/>
          </a:xfrm>
        </p:grpSpPr>
        <p:sp>
          <p:nvSpPr>
            <p:cNvPr id="17"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Shape 345"/>
            <p:cNvSpPr/>
            <p:nvPr/>
          </p:nvSpPr>
          <p:spPr>
            <a:xfrm>
              <a:off x="1086267" y="1290099"/>
              <a:ext cx="3307884" cy="430456"/>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编写DAO层方法</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Group 360"/>
          <p:cNvGrpSpPr/>
          <p:nvPr/>
        </p:nvGrpSpPr>
        <p:grpSpPr>
          <a:xfrm>
            <a:off x="3208848" y="3518564"/>
            <a:ext cx="425297" cy="425297"/>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solidFill>
                    <a:schemeClr val="bg1"/>
                  </a:solidFill>
                  <a:latin typeface="微软雅黑" panose="020B0503020204020204" pitchFamily="34" charset="-122"/>
                  <a:ea typeface="微软雅黑" panose="020B0503020204020204" pitchFamily="34" charset="-122"/>
                  <a:cs typeface="+mn-ea"/>
                  <a:sym typeface="+mn-lt"/>
                </a:rPr>
                <a:t>1</a:t>
              </a:r>
              <a:endParaRPr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0" name="Group 363"/>
          <p:cNvGrpSpPr/>
          <p:nvPr/>
        </p:nvGrpSpPr>
        <p:grpSpPr>
          <a:xfrm>
            <a:off x="5771659" y="3518564"/>
            <a:ext cx="425297" cy="425297"/>
            <a:chOff x="0" y="0"/>
            <a:chExt cx="850594" cy="850594"/>
          </a:xfrm>
        </p:grpSpPr>
        <p:sp>
          <p:nvSpPr>
            <p:cNvPr id="24"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32" name="Shape 362"/>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latin typeface="微软雅黑" panose="020B0503020204020204" pitchFamily="34" charset="-122"/>
                  <a:ea typeface="微软雅黑" panose="020B0503020204020204" pitchFamily="34" charset="-122"/>
                  <a:cs typeface="+mn-ea"/>
                  <a:sym typeface="+mn-lt"/>
                </a:rPr>
                <a:t>2</a:t>
              </a:r>
              <a:endParaRPr sz="1600" dirty="0">
                <a:latin typeface="微软雅黑" panose="020B0503020204020204" pitchFamily="34" charset="-122"/>
                <a:ea typeface="微软雅黑" panose="020B0503020204020204" pitchFamily="34" charset="-122"/>
                <a:cs typeface="+mn-ea"/>
                <a:sym typeface="+mn-lt"/>
              </a:endParaRPr>
            </a:p>
          </p:txBody>
        </p:sp>
      </p:grpSp>
      <p:grpSp>
        <p:nvGrpSpPr>
          <p:cNvPr id="33" name="Group 366"/>
          <p:cNvGrpSpPr/>
          <p:nvPr/>
        </p:nvGrpSpPr>
        <p:grpSpPr>
          <a:xfrm>
            <a:off x="8158393" y="3518564"/>
            <a:ext cx="425297" cy="425297"/>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5" name="Shape 365"/>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微软雅黑" panose="020B0503020204020204" pitchFamily="34" charset="-122"/>
                  <a:ea typeface="微软雅黑" panose="020B0503020204020204" pitchFamily="34" charset="-122"/>
                  <a:cs typeface="+mn-ea"/>
                  <a:sym typeface="+mn-lt"/>
                </a:rPr>
                <a:t>3</a:t>
              </a: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3" name="Shape 373"/>
          <p:cNvSpPr/>
          <p:nvPr/>
        </p:nvSpPr>
        <p:spPr>
          <a:xfrm>
            <a:off x="2323465" y="4291965"/>
            <a:ext cx="1714500" cy="1249125"/>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defTabSz="1219200">
              <a:lnSpc>
                <a:spcPct val="130000"/>
              </a:lnSpc>
              <a:buClrTx/>
              <a:buSzTx/>
              <a:buFontTx/>
            </a:pPr>
            <a:r>
              <a:rPr sz="1600" dirty="0">
                <a:solidFill>
                  <a:srgbClr val="595959"/>
                </a:solidFill>
                <a:latin typeface="微软雅黑" panose="020B0503020204020204" pitchFamily="34" charset="-122"/>
                <a:ea typeface="微软雅黑" panose="020B0503020204020204" pitchFamily="34" charset="-122"/>
                <a:cs typeface="+mn-ea"/>
                <a:sym typeface="+mn-ea"/>
              </a:rPr>
              <a:t>在servlet包中创建AdminOrderDeleteServlet类，用于删除订单操作</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46" name="Shape 376"/>
          <p:cNvSpPr/>
          <p:nvPr/>
        </p:nvSpPr>
        <p:spPr>
          <a:xfrm>
            <a:off x="4881880" y="4291965"/>
            <a:ext cx="1756410" cy="1156792"/>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在OrderService类中创建delete()方法，用于删除订单。</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9" name="Shape 379"/>
          <p:cNvSpPr/>
          <p:nvPr/>
        </p:nvSpPr>
        <p:spPr>
          <a:xfrm>
            <a:off x="7418705" y="4291965"/>
            <a:ext cx="1872615" cy="2064385"/>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在OrderDao类中创建deleteOrder()方法和deleteOrderItem()方法，分别是根据id删除订单和根据id删除订单项。</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37908" y="1186532"/>
            <a:ext cx="2214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删除</a:t>
            </a:r>
            <a:r>
              <a:rPr lang="en-US" altLang="zh-CN" sz="2000" dirty="0">
                <a:solidFill>
                  <a:srgbClr val="1369B2"/>
                </a:solidFill>
                <a:latin typeface="微软雅黑" panose="020B0503020204020204" pitchFamily="34" charset="-122"/>
                <a:ea typeface="微软雅黑" panose="020B0503020204020204" pitchFamily="34" charset="-122"/>
                <a:sym typeface="+mn-ea"/>
              </a:rPr>
              <a:t>订单列表功能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客户管理模块</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483360" y="3024505"/>
            <a:ext cx="1734820" cy="829945"/>
          </a:xfrm>
          <a:prstGeom prst="rect">
            <a:avLst/>
          </a:prstGeom>
          <a:noFill/>
        </p:spPr>
        <p:txBody>
          <a:bodyPr wrap="square" lIns="91443" tIns="45720" rIns="91443" bIns="45720" rtlCol="0">
            <a:spAutoFit/>
          </a:bodyPr>
          <a:lstStyle/>
          <a:p>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zh-CN" sz="4800" b="1" dirty="0">
                <a:solidFill>
                  <a:srgbClr val="FAFAFA"/>
                </a:solidFill>
                <a:latin typeface="微软雅黑" panose="020B0503020204020204" pitchFamily="34" charset="-122"/>
                <a:ea typeface="微软雅黑" panose="020B0503020204020204" pitchFamily="34" charset="-122"/>
                <a:cs typeface="+mn-ea"/>
                <a:sym typeface="+mn-lt"/>
              </a:rPr>
              <a:t>5</a:t>
            </a:r>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48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11" name="组合 10"/>
          <p:cNvGrpSpPr/>
          <p:nvPr/>
        </p:nvGrpSpPr>
        <p:grpSpPr>
          <a:xfrm>
            <a:off x="3102610" y="1917626"/>
            <a:ext cx="6047740" cy="634365"/>
            <a:chOff x="4912" y="4092"/>
            <a:chExt cx="9524" cy="999"/>
          </a:xfrm>
        </p:grpSpPr>
        <p:grpSp>
          <p:nvGrpSpPr>
            <p:cNvPr id="45" name="组合 44"/>
            <p:cNvGrpSpPr/>
            <p:nvPr/>
          </p:nvGrpSpPr>
          <p:grpSpPr>
            <a:xfrm>
              <a:off x="4912" y="4127"/>
              <a:ext cx="1877" cy="965"/>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6338" y="4092"/>
              <a:ext cx="8098" cy="965"/>
              <a:chOff x="4315150" y="953426"/>
              <a:chExt cx="3857250" cy="540057"/>
            </a:xfrm>
          </p:grpSpPr>
          <p:sp>
            <p:nvSpPr>
              <p:cNvPr id="61" name="矩形 60"/>
              <p:cNvSpPr/>
              <p:nvPr/>
            </p:nvSpPr>
            <p:spPr>
              <a:xfrm>
                <a:off x="4841196" y="1036090"/>
                <a:ext cx="2827147" cy="331310"/>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后台管理系统概述</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10" name="组合 9"/>
          <p:cNvGrpSpPr/>
          <p:nvPr/>
        </p:nvGrpSpPr>
        <p:grpSpPr>
          <a:xfrm>
            <a:off x="3102610" y="2863141"/>
            <a:ext cx="6047740" cy="635000"/>
            <a:chOff x="4912" y="5550"/>
            <a:chExt cx="9524" cy="1000"/>
          </a:xfrm>
        </p:grpSpPr>
        <p:grpSp>
          <p:nvGrpSpPr>
            <p:cNvPr id="48" name="组合 47"/>
            <p:cNvGrpSpPr/>
            <p:nvPr/>
          </p:nvGrpSpPr>
          <p:grpSpPr>
            <a:xfrm>
              <a:off x="4912" y="5576"/>
              <a:ext cx="1877" cy="974"/>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6338" y="5550"/>
              <a:ext cx="8098" cy="965"/>
              <a:chOff x="4315150" y="1647579"/>
              <a:chExt cx="3857250" cy="540057"/>
            </a:xfrm>
          </p:grpSpPr>
          <p:sp>
            <p:nvSpPr>
              <p:cNvPr id="64" name="矩形 63"/>
              <p:cNvSpPr/>
              <p:nvPr/>
            </p:nvSpPr>
            <p:spPr>
              <a:xfrm>
                <a:off x="4841196" y="1730243"/>
                <a:ext cx="2827147" cy="331310"/>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商品管理模块</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9" name="组合 8"/>
          <p:cNvGrpSpPr/>
          <p:nvPr/>
        </p:nvGrpSpPr>
        <p:grpSpPr>
          <a:xfrm>
            <a:off x="3102610" y="3809291"/>
            <a:ext cx="6047740" cy="636270"/>
            <a:chOff x="4912" y="7008"/>
            <a:chExt cx="9524" cy="1002"/>
          </a:xfrm>
        </p:grpSpPr>
        <p:grpSp>
          <p:nvGrpSpPr>
            <p:cNvPr id="51" name="组合 50"/>
            <p:cNvGrpSpPr/>
            <p:nvPr/>
          </p:nvGrpSpPr>
          <p:grpSpPr>
            <a:xfrm>
              <a:off x="4912" y="7042"/>
              <a:ext cx="1877" cy="968"/>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6338" y="7008"/>
              <a:ext cx="8098" cy="965"/>
              <a:chOff x="4315150" y="2341731"/>
              <a:chExt cx="3857250" cy="540057"/>
            </a:xfrm>
          </p:grpSpPr>
          <p:sp>
            <p:nvSpPr>
              <p:cNvPr id="67" name="矩形 66"/>
              <p:cNvSpPr/>
              <p:nvPr/>
            </p:nvSpPr>
            <p:spPr>
              <a:xfrm>
                <a:off x="4841197" y="2424395"/>
                <a:ext cx="2827146" cy="331310"/>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订单管理模块</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24" name="组合 23"/>
          <p:cNvGrpSpPr/>
          <p:nvPr/>
        </p:nvGrpSpPr>
        <p:grpSpPr>
          <a:xfrm>
            <a:off x="3071802" y="4777026"/>
            <a:ext cx="6047740" cy="636270"/>
            <a:chOff x="4912" y="7008"/>
            <a:chExt cx="9524" cy="1002"/>
          </a:xfrm>
        </p:grpSpPr>
        <p:grpSp>
          <p:nvGrpSpPr>
            <p:cNvPr id="25" name="组合 24"/>
            <p:cNvGrpSpPr/>
            <p:nvPr/>
          </p:nvGrpSpPr>
          <p:grpSpPr>
            <a:xfrm>
              <a:off x="4912" y="7042"/>
              <a:ext cx="1877" cy="968"/>
              <a:chOff x="2215144" y="3084852"/>
              <a:chExt cx="1244730" cy="844793"/>
            </a:xfrm>
          </p:grpSpPr>
          <p:sp>
            <p:nvSpPr>
              <p:cNvPr id="29" name="平行四边形 28"/>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0"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6" name="组合 25"/>
            <p:cNvGrpSpPr/>
            <p:nvPr/>
          </p:nvGrpSpPr>
          <p:grpSpPr>
            <a:xfrm>
              <a:off x="6338" y="7008"/>
              <a:ext cx="8098" cy="965"/>
              <a:chOff x="4315150" y="2341731"/>
              <a:chExt cx="3857250" cy="540057"/>
            </a:xfrm>
          </p:grpSpPr>
          <p:sp>
            <p:nvSpPr>
              <p:cNvPr id="27" name="矩形 26"/>
              <p:cNvSpPr/>
              <p:nvPr/>
            </p:nvSpPr>
            <p:spPr>
              <a:xfrm>
                <a:off x="4841197" y="2424395"/>
                <a:ext cx="2827146" cy="331310"/>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客户管理模块</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8" name="平行四边形 2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31" name="组合 30"/>
          <p:cNvGrpSpPr/>
          <p:nvPr/>
        </p:nvGrpSpPr>
        <p:grpSpPr>
          <a:xfrm>
            <a:off x="2998862" y="5673844"/>
            <a:ext cx="6047740" cy="636270"/>
            <a:chOff x="4912" y="7008"/>
            <a:chExt cx="9524" cy="1002"/>
          </a:xfrm>
        </p:grpSpPr>
        <p:grpSp>
          <p:nvGrpSpPr>
            <p:cNvPr id="32" name="组合 31"/>
            <p:cNvGrpSpPr/>
            <p:nvPr/>
          </p:nvGrpSpPr>
          <p:grpSpPr>
            <a:xfrm>
              <a:off x="4912" y="7042"/>
              <a:ext cx="1877" cy="968"/>
              <a:chOff x="2215144" y="3084852"/>
              <a:chExt cx="1244730" cy="844793"/>
            </a:xfrm>
          </p:grpSpPr>
          <p:sp>
            <p:nvSpPr>
              <p:cNvPr id="36" name="平行四边形 35"/>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7"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3" name="组合 32"/>
            <p:cNvGrpSpPr/>
            <p:nvPr/>
          </p:nvGrpSpPr>
          <p:grpSpPr>
            <a:xfrm>
              <a:off x="6338" y="7008"/>
              <a:ext cx="8098" cy="965"/>
              <a:chOff x="4315150" y="2341731"/>
              <a:chExt cx="3857250" cy="540057"/>
            </a:xfrm>
          </p:grpSpPr>
          <p:sp>
            <p:nvSpPr>
              <p:cNvPr id="34" name="矩形 33"/>
              <p:cNvSpPr/>
              <p:nvPr/>
            </p:nvSpPr>
            <p:spPr>
              <a:xfrm>
                <a:off x="4841197" y="2424395"/>
                <a:ext cx="2827146" cy="331310"/>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商品类目管理模块</a:t>
                </a:r>
                <a:endParaRPr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35" name="平行四边形 34"/>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客户管理模块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259480"/>
            <a:ext cx="5175785"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掌握客户管理模块功能的实现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499510"/>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客户管理模块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964565" y="1095375"/>
            <a:ext cx="10380345" cy="7620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a:solidFill>
                  <a:srgbClr val="595959"/>
                </a:solidFill>
                <a:latin typeface="微软雅黑" panose="020B0503020204020204" pitchFamily="34" charset="-122"/>
              </a:rPr>
              <a:t>网上蛋糕商城中的客户管理指的是对客户信息的管理，如收货人、收货电话、收货地址等。客户管理模块主要功能包括</a:t>
            </a:r>
            <a:r>
              <a:rPr lang="zh-CN" altLang="zh-CN" dirty="0">
                <a:solidFill>
                  <a:srgbClr val="1369B2"/>
                </a:solidFill>
                <a:latin typeface="微软雅黑" panose="020B0503020204020204" pitchFamily="34" charset="-122"/>
              </a:rPr>
              <a:t>添加客户</a:t>
            </a:r>
            <a:r>
              <a:rPr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修改客户信息</a:t>
            </a:r>
            <a:r>
              <a:rPr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删除客户</a:t>
            </a:r>
            <a:r>
              <a:rPr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重置客户密码</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sp>
        <p:nvSpPr>
          <p:cNvPr id="5" name="TextBox 76"/>
          <p:cNvSpPr txBox="1"/>
          <p:nvPr/>
        </p:nvSpPr>
        <p:spPr>
          <a:xfrm>
            <a:off x="4067175" y="6049010"/>
            <a:ext cx="3509010" cy="337185"/>
          </a:xfrm>
          <a:prstGeom prst="rect">
            <a:avLst/>
          </a:prstGeom>
          <a:noFill/>
          <a:effectLst/>
        </p:spPr>
        <p:txBody>
          <a:bodyPr wrap="square" rtlCol="0">
            <a:spAutoFit/>
          </a:bodyPr>
          <a:lstStyle/>
          <a:p>
            <a:pPr algn="ctr"/>
            <a:r>
              <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客户管理模块功能结构</a:t>
            </a:r>
            <a:endPar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2" name="对象 -2147482617"/>
          <p:cNvGraphicFramePr>
            <a:graphicFrameLocks noChangeAspect="1"/>
          </p:cNvGraphicFramePr>
          <p:nvPr/>
        </p:nvGraphicFramePr>
        <p:xfrm>
          <a:off x="3437255" y="1976120"/>
          <a:ext cx="4596765" cy="4172585"/>
        </p:xfrm>
        <a:graphic>
          <a:graphicData uri="http://schemas.openxmlformats.org/presentationml/2006/ole">
            <mc:AlternateContent xmlns:mc="http://schemas.openxmlformats.org/markup-compatibility/2006">
              <mc:Choice xmlns:v="urn:schemas-microsoft-com:vml" Requires="v">
                <p:oleObj spid="_x0000_s9350" name="" r:id="rId2" imgW="3854450" imgH="3500120" progId="Visio.Drawing.11">
                  <p:embed/>
                </p:oleObj>
              </mc:Choice>
              <mc:Fallback>
                <p:oleObj name="" r:id="rId2" imgW="3854450" imgH="3500120" progId="Visio.Drawing.11">
                  <p:embed/>
                  <p:pic>
                    <p:nvPicPr>
                      <p:cNvPr id="0" name="图片 3075"/>
                      <p:cNvPicPr/>
                      <p:nvPr/>
                    </p:nvPicPr>
                    <p:blipFill>
                      <a:blip r:embed="rId3"/>
                      <a:stretch>
                        <a:fillRect/>
                      </a:stretch>
                    </p:blipFill>
                    <p:spPr>
                      <a:xfrm>
                        <a:off x="3437255" y="1976120"/>
                        <a:ext cx="4596765" cy="417258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客户管理模块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964565" y="1095375"/>
            <a:ext cx="10236200" cy="9372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a:solidFill>
                  <a:srgbClr val="595959"/>
                </a:solidFill>
                <a:latin typeface="微软雅黑" panose="020B0503020204020204" pitchFamily="34" charset="-122"/>
              </a:rPr>
              <a:t>超级管理员进入后台管理系统后，单击导航栏中的“客户管理”，即可进入客户管理模块的主页面</a:t>
            </a:r>
            <a:r>
              <a:rPr lang="zh-CN" dirty="0">
                <a:solidFill>
                  <a:srgbClr val="595959"/>
                </a:solidFill>
                <a:latin typeface="微软雅黑" panose="020B0503020204020204" pitchFamily="34" charset="-122"/>
              </a:rPr>
              <a:t>。</a:t>
            </a:r>
            <a:endParaRPr lang="zh-CN" dirty="0">
              <a:solidFill>
                <a:srgbClr val="595959"/>
              </a:solidFill>
              <a:latin typeface="微软雅黑" panose="020B0503020204020204" pitchFamily="34" charset="-122"/>
            </a:endParaRPr>
          </a:p>
          <a:p>
            <a:pPr algn="l" defTabSz="1219200">
              <a:lnSpc>
                <a:spcPct val="130000"/>
              </a:lnSpc>
              <a:buClrTx/>
              <a:buSzTx/>
              <a:buFontTx/>
            </a:pPr>
            <a:r>
              <a:rPr lang="zh-CN" dirty="0">
                <a:solidFill>
                  <a:srgbClr val="595959"/>
                </a:solidFill>
                <a:latin typeface="微软雅黑" panose="020B0503020204020204" pitchFamily="34" charset="-122"/>
              </a:rPr>
              <a:t>客户管理模块包括客户信息的添加、修改、删除以及重置密码功能。</a:t>
            </a:r>
            <a:endParaRPr lang="zh-CN" dirty="0">
              <a:solidFill>
                <a:srgbClr val="595959"/>
              </a:solidFill>
              <a:latin typeface="微软雅黑" panose="020B0503020204020204" pitchFamily="34" charset="-122"/>
            </a:endParaRPr>
          </a:p>
        </p:txBody>
      </p:sp>
      <p:pic>
        <p:nvPicPr>
          <p:cNvPr id="18" name="图片 18"/>
          <p:cNvPicPr>
            <a:picLocks noChangeAspect="1"/>
          </p:cNvPicPr>
          <p:nvPr/>
        </p:nvPicPr>
        <p:blipFill>
          <a:blip r:embed="rId2"/>
          <a:stretch>
            <a:fillRect/>
          </a:stretch>
        </p:blipFill>
        <p:spPr>
          <a:xfrm>
            <a:off x="999490" y="2215515"/>
            <a:ext cx="10413365" cy="34220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添加客户功能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259480"/>
            <a:ext cx="5175785"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掌握添加客户功能的实现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499510"/>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添加客户功能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0"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324928" y="1186532"/>
            <a:ext cx="170688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rPr>
              <a:t>添加客户功能</a:t>
            </a:r>
            <a:endParaRPr sz="2000" dirty="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777240" y="1797050"/>
            <a:ext cx="3308350" cy="41078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a:solidFill>
                  <a:srgbClr val="595959"/>
                </a:solidFill>
                <a:latin typeface="微软雅黑" panose="020B0503020204020204" pitchFamily="34" charset="-122"/>
              </a:rPr>
              <a:t>当有新用户注册时，这些用户信息都会保存到数据库中。超级管理员也可以在后台添加客户。</a:t>
            </a:r>
            <a:endParaRPr dirty="0">
              <a:solidFill>
                <a:srgbClr val="595959"/>
              </a:solidFill>
              <a:latin typeface="微软雅黑" panose="020B0503020204020204" pitchFamily="34" charset="-122"/>
            </a:endParaRPr>
          </a:p>
          <a:p>
            <a:pPr algn="l" defTabSz="1219200">
              <a:lnSpc>
                <a:spcPct val="130000"/>
              </a:lnSpc>
              <a:buClrTx/>
              <a:buSzTx/>
              <a:buFontTx/>
            </a:pPr>
            <a:r>
              <a:rPr dirty="0" err="1">
                <a:solidFill>
                  <a:srgbClr val="595959"/>
                </a:solidFill>
                <a:latin typeface="微软雅黑" panose="020B0503020204020204" pitchFamily="34" charset="-122"/>
              </a:rPr>
              <a:t>在客户管理页面上，单击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添加客户</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按钮，打开添加客户信息页面</a:t>
            </a:r>
            <a:r>
              <a:rPr lang="zh-CN" altLang="en-US"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pic>
        <p:nvPicPr>
          <p:cNvPr id="28" name="图片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63415" y="1840865"/>
            <a:ext cx="7037070" cy="3676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添加客户功能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0"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324928" y="1186532"/>
            <a:ext cx="170688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rPr>
              <a:t>添加客户功能</a:t>
            </a:r>
            <a:endParaRPr sz="2000" dirty="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3691255" y="1053465"/>
            <a:ext cx="7176135" cy="8616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填写客户信息，单击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提交保存</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按钮，新添加的客户信息即可在列表页面显示出来</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sp>
        <p:nvSpPr>
          <p:cNvPr id="43" name="形状 42"/>
          <p:cNvSpPr/>
          <p:nvPr/>
        </p:nvSpPr>
        <p:spPr>
          <a:xfrm>
            <a:off x="3790315" y="2920365"/>
            <a:ext cx="4438650" cy="3449955"/>
          </a:xfrm>
          <a:prstGeom prst="leftCircularArrow">
            <a:avLst>
              <a:gd name="adj1" fmla="val 2872"/>
              <a:gd name="adj2" fmla="val -1459367"/>
              <a:gd name="adj3" fmla="val 2126668"/>
              <a:gd name="adj4" fmla="val 10020204"/>
              <a:gd name="adj5" fmla="val 3351"/>
            </a:avLst>
          </a:prstGeom>
          <a:solidFill>
            <a:srgbClr val="0070C0"/>
          </a:solidFill>
          <a:ln w="0">
            <a:solidFill>
              <a:schemeClr val="accent1"/>
            </a:solidFill>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anchor="t">
            <a:noAutofit/>
          </a:bodyPr>
          <a:lstStyle/>
          <a:p>
            <a:pPr marL="0" marR="0" lvl="0" indent="0" algn="l" defTabSz="914400" rtl="0" eaLnBrk="0" fontAlgn="auto" latinLnBrk="0" hangingPunct="1">
              <a:lnSpc>
                <a:spcPct val="100000"/>
              </a:lnSpc>
              <a:spcBef>
                <a:spcPts val="0"/>
              </a:spcBef>
              <a:spcAft>
                <a:spcPts val="0"/>
              </a:spcAft>
              <a:buClrTx/>
              <a:buSzTx/>
              <a:buFontTx/>
              <a:buNone/>
              <a:defRPr/>
            </a:pPr>
            <a:endParaRPr kumimoji="0" lang="ko-KR" altLang="en-US"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lt"/>
            </a:endParaRPr>
          </a:p>
        </p:txBody>
      </p:sp>
      <p:sp>
        <p:nvSpPr>
          <p:cNvPr id="44" name="形状 16501"/>
          <p:cNvSpPr/>
          <p:nvPr/>
        </p:nvSpPr>
        <p:spPr>
          <a:xfrm>
            <a:off x="2464435" y="2764790"/>
            <a:ext cx="3033395" cy="2169795"/>
          </a:xfrm>
          <a:custGeom>
            <a:avLst/>
            <a:gdLst>
              <a:gd name="TX0" fmla="*/ 0 w 1281168"/>
              <a:gd name="TY0" fmla="*/ 105669 h 1056696"/>
              <a:gd name="TX1" fmla="*/ 105669 w 1281168"/>
              <a:gd name="TY1" fmla="*/ 0 h 1056696"/>
              <a:gd name="TX2" fmla="*/ 1175497 w 1281168"/>
              <a:gd name="TY2" fmla="*/ 0 h 1056696"/>
              <a:gd name="TX3" fmla="*/ 1281166 w 1281168"/>
              <a:gd name="TY3" fmla="*/ 105669 h 1056696"/>
              <a:gd name="TX4" fmla="*/ 1281166 w 1281168"/>
              <a:gd name="TY4" fmla="*/ 951025 h 1056696"/>
              <a:gd name="TX5" fmla="*/ 1175497 w 1281168"/>
              <a:gd name="TY5" fmla="*/ 1056694 h 1056696"/>
              <a:gd name="TX6" fmla="*/ 105669 w 1281168"/>
              <a:gd name="TY6" fmla="*/ 1056694 h 1056696"/>
              <a:gd name="TX7" fmla="*/ 0 w 1281168"/>
              <a:gd name="TY7" fmla="*/ 951025 h 1056696"/>
              <a:gd name="TX8" fmla="*/ 0 w 1281168"/>
              <a:gd name="TY8" fmla="*/ 105669 h 1056696"/>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281168" h="1056696">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w="28575" cap="flat" cmpd="sng">
            <a:solidFill>
              <a:srgbClr val="014076"/>
            </a:solidFill>
            <a:prstDash val="solid"/>
            <a:round/>
          </a:ln>
        </p:spPr>
        <p:txBody>
          <a:bodyPr vert="horz" wrap="square" lIns="91440" tIns="66040" rIns="66040" bIns="91440" anchor="t">
            <a:noAutofit/>
          </a:bodyPr>
          <a:lstStyle/>
          <a:p>
            <a:pPr marL="228600" marR="0" lvl="0" indent="-228600" algn="l" defTabSz="977900" rtl="0" eaLnBrk="0" fontAlgn="auto" latinLnBrk="0" hangingPunct="1">
              <a:lnSpc>
                <a:spcPct val="90000"/>
              </a:lnSpc>
              <a:spcBef>
                <a:spcPts val="0"/>
              </a:spcBef>
              <a:spcAft>
                <a:spcPts val="300"/>
              </a:spcAft>
              <a:buClr>
                <a:srgbClr val="000000"/>
              </a:buClr>
              <a:buSzTx/>
              <a:buFont typeface="±¼¸²"/>
              <a:buChar char="•"/>
              <a:defRPr/>
            </a:pPr>
            <a:endParaRPr kumimoji="0" lang="ko-KR"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lt"/>
            </a:endParaRPr>
          </a:p>
        </p:txBody>
      </p:sp>
      <p:sp>
        <p:nvSpPr>
          <p:cNvPr id="45" name="形状 16502"/>
          <p:cNvSpPr/>
          <p:nvPr/>
        </p:nvSpPr>
        <p:spPr>
          <a:xfrm>
            <a:off x="2927985" y="4360545"/>
            <a:ext cx="2696210" cy="548005"/>
          </a:xfrm>
          <a:custGeom>
            <a:avLst/>
            <a:gdLst>
              <a:gd name="TX0" fmla="*/ 0 w 1138816"/>
              <a:gd name="TY0" fmla="*/ 45287 h 452871"/>
              <a:gd name="TX1" fmla="*/ 45287 w 1138816"/>
              <a:gd name="TY1" fmla="*/ 0 h 452871"/>
              <a:gd name="TX2" fmla="*/ 1093527 w 1138816"/>
              <a:gd name="TY2" fmla="*/ 0 h 452871"/>
              <a:gd name="TX3" fmla="*/ 1138814 w 1138816"/>
              <a:gd name="TY3" fmla="*/ 45287 h 452871"/>
              <a:gd name="TX4" fmla="*/ 1138814 w 1138816"/>
              <a:gd name="TY4" fmla="*/ 407582 h 452871"/>
              <a:gd name="TX5" fmla="*/ 1093527 w 1138816"/>
              <a:gd name="TY5" fmla="*/ 452869 h 452871"/>
              <a:gd name="TX6" fmla="*/ 45287 w 1138816"/>
              <a:gd name="TY6" fmla="*/ 452869 h 452871"/>
              <a:gd name="TX7" fmla="*/ 0 w 1138816"/>
              <a:gd name="TY7" fmla="*/ 407582 h 452871"/>
              <a:gd name="TX8" fmla="*/ 0 w 1138816"/>
              <a:gd name="TY8" fmla="*/ 45287 h 452871"/>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138816" h="452871">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0070C0"/>
          </a:solidFill>
          <a:ln w="0">
            <a:noFill/>
          </a:ln>
        </p:spPr>
        <p:txBody>
          <a:bodyPr vert="horz" wrap="square" lIns="60960" tIns="45085" rIns="60960" bIns="45085" anchor="ctr">
            <a:noAutofit/>
          </a:bodyPr>
          <a:lstStyle/>
          <a:p>
            <a:pPr marL="0" marR="0" lvl="0" indent="0" algn="ctr" defTabSz="1111250" rtl="0" eaLnBrk="0" fontAlgn="auto" latinLnBrk="0" hangingPunct="1">
              <a:lnSpc>
                <a:spcPct val="90000"/>
              </a:lnSpc>
              <a:spcBef>
                <a:spcPts val="0"/>
              </a:spcBef>
              <a:spcAft>
                <a:spcPts val="1000"/>
              </a:spcAft>
              <a:buClrTx/>
              <a:buSzTx/>
              <a:buFontTx/>
              <a:buNone/>
              <a:defRPr/>
            </a:pPr>
            <a:endParaRPr kumimoji="0" lang="ko-KR" altLang="en-US"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lt"/>
            </a:endParaRPr>
          </a:p>
        </p:txBody>
      </p:sp>
      <p:sp>
        <p:nvSpPr>
          <p:cNvPr id="47" name="形状 16504"/>
          <p:cNvSpPr/>
          <p:nvPr/>
        </p:nvSpPr>
        <p:spPr>
          <a:xfrm>
            <a:off x="6654800" y="2764155"/>
            <a:ext cx="3033395" cy="2169795"/>
          </a:xfrm>
          <a:custGeom>
            <a:avLst/>
            <a:gdLst>
              <a:gd name="TX0" fmla="*/ 0 w 1281168"/>
              <a:gd name="TY0" fmla="*/ 105669 h 1056696"/>
              <a:gd name="TX1" fmla="*/ 105669 w 1281168"/>
              <a:gd name="TY1" fmla="*/ 0 h 1056696"/>
              <a:gd name="TX2" fmla="*/ 1175497 w 1281168"/>
              <a:gd name="TY2" fmla="*/ 0 h 1056696"/>
              <a:gd name="TX3" fmla="*/ 1281166 w 1281168"/>
              <a:gd name="TY3" fmla="*/ 105669 h 1056696"/>
              <a:gd name="TX4" fmla="*/ 1281166 w 1281168"/>
              <a:gd name="TY4" fmla="*/ 951025 h 1056696"/>
              <a:gd name="TX5" fmla="*/ 1175497 w 1281168"/>
              <a:gd name="TY5" fmla="*/ 1056694 h 1056696"/>
              <a:gd name="TX6" fmla="*/ 105669 w 1281168"/>
              <a:gd name="TY6" fmla="*/ 1056694 h 1056696"/>
              <a:gd name="TX7" fmla="*/ 0 w 1281168"/>
              <a:gd name="TY7" fmla="*/ 951025 h 1056696"/>
              <a:gd name="TX8" fmla="*/ 0 w 1281168"/>
              <a:gd name="TY8" fmla="*/ 105669 h 1056696"/>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281168" h="1056696">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w="28575" cap="flat" cmpd="sng">
            <a:solidFill>
              <a:srgbClr val="014076"/>
            </a:solidFill>
            <a:prstDash val="solid"/>
            <a:round/>
          </a:ln>
        </p:spPr>
        <p:txBody>
          <a:bodyPr vert="horz" wrap="square" lIns="66040" tIns="292735" rIns="66040" bIns="66040" anchor="b">
            <a:noAutofit/>
          </a:bodyPr>
          <a:lstStyle/>
          <a:p>
            <a:pPr marL="228600" marR="0" lvl="0" indent="-228600" algn="l" defTabSz="977900" rtl="0" eaLnBrk="0" fontAlgn="auto" latinLnBrk="0" hangingPunct="1">
              <a:lnSpc>
                <a:spcPct val="90000"/>
              </a:lnSpc>
              <a:spcBef>
                <a:spcPts val="0"/>
              </a:spcBef>
              <a:spcAft>
                <a:spcPts val="300"/>
              </a:spcAft>
              <a:buClr>
                <a:srgbClr val="000000"/>
              </a:buClr>
              <a:buSzTx/>
              <a:buFont typeface="±¼¸²"/>
              <a:buChar char="•"/>
              <a:defRPr/>
            </a:pPr>
            <a:endParaRPr kumimoji="0" lang="ko-KR"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lt"/>
            </a:endParaRPr>
          </a:p>
        </p:txBody>
      </p:sp>
      <p:sp>
        <p:nvSpPr>
          <p:cNvPr id="48" name="形状 16505"/>
          <p:cNvSpPr/>
          <p:nvPr/>
        </p:nvSpPr>
        <p:spPr>
          <a:xfrm>
            <a:off x="7117715" y="2421255"/>
            <a:ext cx="2696210" cy="508635"/>
          </a:xfrm>
          <a:custGeom>
            <a:avLst/>
            <a:gdLst>
              <a:gd name="TX0" fmla="*/ 0 w 1138816"/>
              <a:gd name="TY0" fmla="*/ 45287 h 452871"/>
              <a:gd name="TX1" fmla="*/ 45287 w 1138816"/>
              <a:gd name="TY1" fmla="*/ 0 h 452871"/>
              <a:gd name="TX2" fmla="*/ 1093527 w 1138816"/>
              <a:gd name="TY2" fmla="*/ 0 h 452871"/>
              <a:gd name="TX3" fmla="*/ 1138814 w 1138816"/>
              <a:gd name="TY3" fmla="*/ 45287 h 452871"/>
              <a:gd name="TX4" fmla="*/ 1138814 w 1138816"/>
              <a:gd name="TY4" fmla="*/ 407582 h 452871"/>
              <a:gd name="TX5" fmla="*/ 1093527 w 1138816"/>
              <a:gd name="TY5" fmla="*/ 452869 h 452871"/>
              <a:gd name="TX6" fmla="*/ 45287 w 1138816"/>
              <a:gd name="TY6" fmla="*/ 452869 h 452871"/>
              <a:gd name="TX7" fmla="*/ 0 w 1138816"/>
              <a:gd name="TY7" fmla="*/ 407582 h 452871"/>
              <a:gd name="TX8" fmla="*/ 0 w 1138816"/>
              <a:gd name="TY8" fmla="*/ 45287 h 452871"/>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Lst>
            <a:rect l="l" t="t" r="r" b="b"/>
            <a:pathLst>
              <a:path w="1138816" h="452871">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0070C0"/>
          </a:solidFill>
          <a:ln w="0">
            <a:noFill/>
          </a:ln>
        </p:spPr>
        <p:txBody>
          <a:bodyPr vert="horz" wrap="square" lIns="60960" tIns="45085" rIns="60960" bIns="45085" anchor="ctr">
            <a:noAutofit/>
          </a:bodyPr>
          <a:lstStyle/>
          <a:p>
            <a:pPr marL="0" marR="0" lvl="0" indent="0" algn="ctr" defTabSz="1111250" rtl="0" eaLnBrk="0" fontAlgn="auto" latinLnBrk="0" hangingPunct="1">
              <a:lnSpc>
                <a:spcPct val="90000"/>
              </a:lnSpc>
              <a:spcBef>
                <a:spcPts val="0"/>
              </a:spcBef>
              <a:spcAft>
                <a:spcPts val="1000"/>
              </a:spcAft>
              <a:buClrTx/>
              <a:buSzTx/>
              <a:buFontTx/>
              <a:buNone/>
              <a:defRPr/>
            </a:pPr>
            <a:endParaRPr kumimoji="0" lang="ko-KR" altLang="en-US" sz="16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lt"/>
            </a:endParaRPr>
          </a:p>
        </p:txBody>
      </p:sp>
      <p:sp>
        <p:nvSpPr>
          <p:cNvPr id="53" name="文本框 52"/>
          <p:cNvSpPr txBox="1"/>
          <p:nvPr/>
        </p:nvSpPr>
        <p:spPr>
          <a:xfrm>
            <a:off x="2927350" y="4467225"/>
            <a:ext cx="2474595" cy="337185"/>
          </a:xfrm>
          <a:prstGeom prst="rect">
            <a:avLst/>
          </a:prstGeom>
          <a:noFill/>
        </p:spPr>
        <p:txBody>
          <a:bodyPr vert="horz" wrap="square" lIns="91440" tIns="45720" rIns="91440" bIns="45720" anchor="t">
            <a:spAutoFit/>
          </a:bodyPr>
          <a:lstStyle/>
          <a:p>
            <a:pPr marL="0" marR="0" lvl="0" indent="0" algn="ctr" defTabSz="508000" rtl="0" eaLnBrk="0" fontAlgn="auto" latinLnBrk="0" hangingPunct="1">
              <a:lnSpc>
                <a:spcPct val="100000"/>
              </a:lnSpc>
              <a:spcBef>
                <a:spcPts val="0"/>
              </a:spcBef>
              <a:spcAft>
                <a:spcPts val="0"/>
              </a:spcAft>
              <a:buClrTx/>
              <a:buSzTx/>
              <a:buFontTx/>
              <a:buNone/>
              <a:defRPr/>
            </a:pPr>
            <a:r>
              <a:rPr lang="zh-CN" altLang="en-US" sz="1600" b="1"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创建添加客户页面</a:t>
            </a:r>
            <a:endParaRPr lang="zh-CN" altLang="en-US" sz="1600" b="1"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54" name="文本框 53"/>
          <p:cNvSpPr txBox="1"/>
          <p:nvPr/>
        </p:nvSpPr>
        <p:spPr>
          <a:xfrm>
            <a:off x="7321550" y="2461260"/>
            <a:ext cx="2059940" cy="337185"/>
          </a:xfrm>
          <a:prstGeom prst="rect">
            <a:avLst/>
          </a:prstGeom>
          <a:noFill/>
        </p:spPr>
        <p:txBody>
          <a:bodyPr vert="horz" wrap="square" lIns="91440" tIns="45720" rIns="91440" bIns="45720" anchor="t">
            <a:spAutoFit/>
          </a:bodyPr>
          <a:lstStyle/>
          <a:p>
            <a:pPr marL="0" marR="0" lvl="0" indent="0" algn="ctr" defTabSz="508000" rtl="0" eaLnBrk="0" fontAlgn="auto" latinLnBrk="0" hangingPunct="1">
              <a:lnSpc>
                <a:spcPct val="100000"/>
              </a:lnSpc>
              <a:spcBef>
                <a:spcPts val="0"/>
              </a:spcBef>
              <a:spcAft>
                <a:spcPts val="0"/>
              </a:spcAft>
              <a:buClrTx/>
              <a:buSzTx/>
              <a:buFontTx/>
              <a:buNone/>
              <a:defRPr/>
            </a:pPr>
            <a:r>
              <a:rPr lang="zh-CN" altLang="en-US" sz="1600" b="1"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创建Servlet</a:t>
            </a:r>
            <a:endParaRPr lang="zh-CN" altLang="en-US" sz="1600" b="1"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58" name="文本框 57"/>
          <p:cNvSpPr txBox="1"/>
          <p:nvPr/>
        </p:nvSpPr>
        <p:spPr>
          <a:xfrm>
            <a:off x="2494915" y="3135630"/>
            <a:ext cx="2964815" cy="1016000"/>
          </a:xfrm>
          <a:prstGeom prst="rect">
            <a:avLst/>
          </a:prstGeom>
          <a:noFill/>
          <a:ln w="0">
            <a:noFill/>
          </a:ln>
        </p:spPr>
        <p:txBody>
          <a:bodyPr vert="horz" wrap="square" lIns="89535" tIns="46355" rIns="89535" bIns="46355" anchor="t">
            <a:spAutoFit/>
          </a:bodyPr>
          <a:lstStyle/>
          <a:p>
            <a:pPr marL="0" marR="0" lvl="0" indent="0" algn="l" defTabSz="914400" rtl="0" fontAlgn="auto">
              <a:lnSpc>
                <a:spcPts val="1800"/>
              </a:lnSpc>
              <a:spcBef>
                <a:spcPts val="0"/>
              </a:spcBef>
              <a:spcAft>
                <a:spcPts val="0"/>
              </a:spcAft>
              <a:buClrTx/>
              <a:buSzTx/>
              <a:buFontTx/>
              <a:buNone/>
              <a:defRPr/>
            </a:pP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在web目录下创建一个admin文件夹，</a:t>
            </a:r>
            <a:r>
              <a:rPr lang="zh-CN" altLang="en-US" sz="1600" dirty="0">
                <a:solidFill>
                  <a:srgbClr val="595959"/>
                </a:solidFill>
                <a:latin typeface="微软雅黑" panose="020B0503020204020204" pitchFamily="34" charset="-122"/>
                <a:ea typeface="微软雅黑" panose="020B0503020204020204" pitchFamily="34" charset="-122"/>
                <a:cs typeface="+mn-lt"/>
                <a:sym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admin文件夹下创建user_add.jsp页面，该页面是商品添加页面。</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60" name="文本框 59"/>
          <p:cNvSpPr txBox="1"/>
          <p:nvPr/>
        </p:nvSpPr>
        <p:spPr>
          <a:xfrm>
            <a:off x="6729730" y="3360420"/>
            <a:ext cx="2964815" cy="784860"/>
          </a:xfrm>
          <a:prstGeom prst="rect">
            <a:avLst/>
          </a:prstGeom>
          <a:noFill/>
          <a:ln w="0">
            <a:noFill/>
          </a:ln>
        </p:spPr>
        <p:txBody>
          <a:bodyPr vert="horz" wrap="square" lIns="89535" tIns="46355" rIns="89535" bIns="46355" anchor="t">
            <a:spAutoFit/>
          </a:bodyPr>
          <a:lstStyle/>
          <a:p>
            <a:pPr marL="0" marR="0" lvl="0" indent="0" algn="l" defTabSz="914400" rtl="0" fontAlgn="auto">
              <a:lnSpc>
                <a:spcPts val="1800"/>
              </a:lnSpc>
              <a:spcBef>
                <a:spcPts val="0"/>
              </a:spcBef>
              <a:spcAft>
                <a:spcPts val="0"/>
              </a:spcAft>
              <a:buClrTx/>
              <a:buSzTx/>
              <a:buFontTx/>
              <a:buNone/>
              <a:defRPr/>
            </a:pPr>
            <a:r>
              <a:rPr lang="zh-CN" altLang="en-US" sz="1600" dirty="0">
                <a:solidFill>
                  <a:srgbClr val="595959"/>
                </a:solidFill>
                <a:latin typeface="微软雅黑" panose="020B0503020204020204" pitchFamily="34" charset="-122"/>
                <a:ea typeface="微软雅黑" panose="020B0503020204020204" pitchFamily="34" charset="-122"/>
                <a:sym typeface="+mn-ea"/>
              </a:rPr>
              <a:t>在servlet包中创建AdminUserAddServlet类，用于保存商品信息。</a:t>
            </a:r>
            <a:endParaRPr lang="zh-CN" altLang="en-US" sz="1600" dirty="0">
              <a:solidFill>
                <a:srgbClr val="595959"/>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修改客户信息功能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259480"/>
            <a:ext cx="5175785"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掌握修改客户信息功能的实现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499510"/>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修改客户信息功能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0"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109663" y="1186532"/>
            <a:ext cx="221488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rPr>
              <a:t>修改客户信息功能</a:t>
            </a:r>
            <a:endParaRPr sz="2000" dirty="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3605530" y="1125220"/>
            <a:ext cx="7623175" cy="6407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在客户管理页面上，单击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修改</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按钮，打开修改客户信息页面</a:t>
            </a:r>
            <a:r>
              <a:rPr lang="zh-CN" dirty="0">
                <a:solidFill>
                  <a:srgbClr val="595959"/>
                </a:solidFill>
                <a:latin typeface="微软雅黑" panose="020B0503020204020204" pitchFamily="34" charset="-122"/>
              </a:rPr>
              <a:t>。</a:t>
            </a:r>
            <a:endParaRPr lang="zh-CN" dirty="0">
              <a:solidFill>
                <a:srgbClr val="595959"/>
              </a:solidFill>
              <a:latin typeface="微软雅黑" panose="020B0503020204020204" pitchFamily="34" charset="-122"/>
            </a:endParaRPr>
          </a:p>
        </p:txBody>
      </p:sp>
      <p:pic>
        <p:nvPicPr>
          <p:cNvPr id="29" name="图片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771650" y="1934845"/>
            <a:ext cx="8873490" cy="39484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修改客户信息功能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3" name="Group 337"/>
          <p:cNvGrpSpPr/>
          <p:nvPr/>
        </p:nvGrpSpPr>
        <p:grpSpPr>
          <a:xfrm>
            <a:off x="2251526" y="2287689"/>
            <a:ext cx="2196431" cy="1436124"/>
            <a:chOff x="1" y="0"/>
            <a:chExt cx="4392858" cy="2872248"/>
          </a:xfrm>
        </p:grpSpPr>
        <p:sp>
          <p:nvSpPr>
            <p:cNvPr id="4"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 name="Shape 335"/>
            <p:cNvSpPr/>
            <p:nvPr/>
          </p:nvSpPr>
          <p:spPr>
            <a:xfrm>
              <a:off x="1397981" y="1208122"/>
              <a:ext cx="2244088" cy="491490"/>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创建Servlet</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7" name="Group 342"/>
          <p:cNvGrpSpPr/>
          <p:nvPr/>
        </p:nvGrpSpPr>
        <p:grpSpPr>
          <a:xfrm>
            <a:off x="4810300" y="2287689"/>
            <a:ext cx="2196431" cy="1436124"/>
            <a:chOff x="0" y="0"/>
            <a:chExt cx="4392859" cy="2872248"/>
          </a:xfrm>
        </p:grpSpPr>
        <p:sp>
          <p:nvSpPr>
            <p:cNvPr id="14"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2"/>
            </a:solidFill>
            <a:ln w="12700" cap="flat">
              <a:noFill/>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15"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编写Service层方法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Group 347"/>
          <p:cNvGrpSpPr/>
          <p:nvPr/>
        </p:nvGrpSpPr>
        <p:grpSpPr>
          <a:xfrm>
            <a:off x="7200900" y="2287905"/>
            <a:ext cx="2160270" cy="1436370"/>
            <a:chOff x="0" y="0"/>
            <a:chExt cx="4394151" cy="2872248"/>
          </a:xfrm>
        </p:grpSpPr>
        <p:sp>
          <p:nvSpPr>
            <p:cNvPr id="17"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Shape 345"/>
            <p:cNvSpPr/>
            <p:nvPr/>
          </p:nvSpPr>
          <p:spPr>
            <a:xfrm>
              <a:off x="1086267" y="1290099"/>
              <a:ext cx="3307884" cy="430456"/>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编写DAO层方法</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Group 360"/>
          <p:cNvGrpSpPr/>
          <p:nvPr/>
        </p:nvGrpSpPr>
        <p:grpSpPr>
          <a:xfrm>
            <a:off x="3137093" y="3518564"/>
            <a:ext cx="425297" cy="425297"/>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solidFill>
                    <a:schemeClr val="bg1"/>
                  </a:solidFill>
                  <a:latin typeface="微软雅黑" panose="020B0503020204020204" pitchFamily="34" charset="-122"/>
                  <a:ea typeface="微软雅黑" panose="020B0503020204020204" pitchFamily="34" charset="-122"/>
                  <a:cs typeface="+mn-ea"/>
                  <a:sym typeface="+mn-lt"/>
                </a:rPr>
                <a:t>1</a:t>
              </a:r>
              <a:endParaRPr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0" name="Group 363"/>
          <p:cNvGrpSpPr/>
          <p:nvPr/>
        </p:nvGrpSpPr>
        <p:grpSpPr>
          <a:xfrm>
            <a:off x="5699904" y="3518564"/>
            <a:ext cx="425297" cy="425297"/>
            <a:chOff x="0" y="0"/>
            <a:chExt cx="850594" cy="850594"/>
          </a:xfrm>
        </p:grpSpPr>
        <p:sp>
          <p:nvSpPr>
            <p:cNvPr id="24"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32" name="Shape 362"/>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latin typeface="微软雅黑" panose="020B0503020204020204" pitchFamily="34" charset="-122"/>
                  <a:ea typeface="微软雅黑" panose="020B0503020204020204" pitchFamily="34" charset="-122"/>
                  <a:cs typeface="+mn-ea"/>
                  <a:sym typeface="+mn-lt"/>
                </a:rPr>
                <a:t>2</a:t>
              </a:r>
              <a:endParaRPr sz="1600" dirty="0">
                <a:latin typeface="微软雅黑" panose="020B0503020204020204" pitchFamily="34" charset="-122"/>
                <a:ea typeface="微软雅黑" panose="020B0503020204020204" pitchFamily="34" charset="-122"/>
                <a:cs typeface="+mn-ea"/>
                <a:sym typeface="+mn-lt"/>
              </a:endParaRPr>
            </a:p>
          </p:txBody>
        </p:sp>
      </p:grpSp>
      <p:grpSp>
        <p:nvGrpSpPr>
          <p:cNvPr id="33" name="Group 366"/>
          <p:cNvGrpSpPr/>
          <p:nvPr/>
        </p:nvGrpSpPr>
        <p:grpSpPr>
          <a:xfrm>
            <a:off x="8086638" y="3518564"/>
            <a:ext cx="425297" cy="425297"/>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5" name="Shape 365"/>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微软雅黑" panose="020B0503020204020204" pitchFamily="34" charset="-122"/>
                  <a:ea typeface="微软雅黑" panose="020B0503020204020204" pitchFamily="34" charset="-122"/>
                  <a:cs typeface="+mn-ea"/>
                  <a:sym typeface="+mn-lt"/>
                </a:rPr>
                <a:t>3</a:t>
              </a: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3" name="Shape 373"/>
          <p:cNvSpPr/>
          <p:nvPr/>
        </p:nvSpPr>
        <p:spPr>
          <a:xfrm>
            <a:off x="2251710" y="4291965"/>
            <a:ext cx="1714500" cy="1249125"/>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defTabSz="1219200">
              <a:lnSpc>
                <a:spcPct val="130000"/>
              </a:lnSpc>
              <a:buClrTx/>
              <a:buSzTx/>
              <a:buFontTx/>
            </a:pPr>
            <a:r>
              <a:rPr sz="1600" dirty="0">
                <a:solidFill>
                  <a:srgbClr val="595959"/>
                </a:solidFill>
                <a:latin typeface="微软雅黑" panose="020B0503020204020204" pitchFamily="34" charset="-122"/>
                <a:ea typeface="微软雅黑" panose="020B0503020204020204" pitchFamily="34" charset="-122"/>
                <a:cs typeface="+mn-ea"/>
                <a:sym typeface="+mn-ea"/>
              </a:rPr>
              <a:t>在servlet包中创建AdminUserEditshowServlet类，用于修改客户信息。</a:t>
            </a:r>
            <a:endParaRPr sz="1800"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46" name="Shape 376"/>
          <p:cNvSpPr/>
          <p:nvPr/>
        </p:nvSpPr>
        <p:spPr>
          <a:xfrm>
            <a:off x="4810125" y="4291965"/>
            <a:ext cx="1756410" cy="147447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在UserService类中编写updateUserAddress()方法，用于修改客户</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信息</a:t>
            </a:r>
            <a:r>
              <a:rPr sz="1600" dirty="0">
                <a:solidFill>
                  <a:srgbClr val="595959"/>
                </a:solidFill>
                <a:latin typeface="微软雅黑" panose="020B0503020204020204" pitchFamily="34" charset="-122"/>
                <a:ea typeface="微软雅黑" panose="020B0503020204020204" pitchFamily="34" charset="-122"/>
                <a:cs typeface="+mn-ea"/>
                <a:sym typeface="+mn-lt"/>
              </a:rPr>
              <a:t>。</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9" name="Shape 379"/>
          <p:cNvSpPr/>
          <p:nvPr/>
        </p:nvSpPr>
        <p:spPr>
          <a:xfrm>
            <a:off x="7346950" y="4291965"/>
            <a:ext cx="1872615" cy="117983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600" dirty="0" err="1">
                <a:solidFill>
                  <a:srgbClr val="595959"/>
                </a:solidFill>
                <a:latin typeface="微软雅黑" panose="020B0503020204020204" pitchFamily="34" charset="-122"/>
                <a:ea typeface="微软雅黑" panose="020B0503020204020204" pitchFamily="34" charset="-122"/>
                <a:cs typeface="+mn-ea"/>
                <a:sym typeface="+mn-lt"/>
              </a:rPr>
              <a:t>在UserDao类中编写updateUserAddress</a:t>
            </a:r>
            <a:r>
              <a:rPr sz="1600" dirty="0">
                <a:solidFill>
                  <a:srgbClr val="595959"/>
                </a:solidFill>
                <a:latin typeface="微软雅黑" panose="020B0503020204020204" pitchFamily="34" charset="-122"/>
                <a:ea typeface="微软雅黑" panose="020B0503020204020204" pitchFamily="34" charset="-122"/>
                <a:cs typeface="+mn-ea"/>
                <a:sym typeface="+mn-lt"/>
              </a:rPr>
              <a:t>()</a:t>
            </a:r>
            <a:r>
              <a:rPr sz="1600" dirty="0" err="1">
                <a:solidFill>
                  <a:srgbClr val="595959"/>
                </a:solidFill>
                <a:latin typeface="微软雅黑" panose="020B0503020204020204" pitchFamily="34" charset="-122"/>
                <a:ea typeface="微软雅黑" panose="020B0503020204020204" pitchFamily="34" charset="-122"/>
                <a:cs typeface="+mn-ea"/>
                <a:sym typeface="+mn-lt"/>
              </a:rPr>
              <a:t>方法</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，用于修改客户信息。</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文本框 18"/>
          <p:cNvSpPr txBox="1"/>
          <p:nvPr>
            <p:custDataLst>
              <p:tags r:id="rId1"/>
            </p:custDataLst>
          </p:nvPr>
        </p:nvSpPr>
        <p:spPr>
          <a:xfrm>
            <a:off x="3719195" y="1053465"/>
            <a:ext cx="7510145" cy="9537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修改客户信息后，单击</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提交保存</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按钮，客户管理首页将显示修改后的客户信息</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sp>
        <p:nvSpPr>
          <p:cNvPr id="10" name="Chevron 3"/>
          <p:cNvSpPr/>
          <p:nvPr>
            <p:custDataLst>
              <p:tags r:id="rId2"/>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1" name="文本框 1"/>
          <p:cNvSpPr txBox="1"/>
          <p:nvPr/>
        </p:nvSpPr>
        <p:spPr>
          <a:xfrm>
            <a:off x="1037908" y="1186532"/>
            <a:ext cx="221488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修改客户信息功能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删除客户功能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259480"/>
            <a:ext cx="5175785"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掌握删除客户功能的实现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499510"/>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后台管理系统概述</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483360" y="3024505"/>
            <a:ext cx="1734820" cy="829945"/>
          </a:xfrm>
          <a:prstGeom prst="rect">
            <a:avLst/>
          </a:prstGeom>
          <a:noFill/>
        </p:spPr>
        <p:txBody>
          <a:bodyPr wrap="square" lIns="91443" tIns="45720" rIns="91443" bIns="45720" rtlCol="0">
            <a:spAutoFit/>
          </a:bodyPr>
          <a:lstStyle/>
          <a:p>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zh-CN" sz="4800" b="1" dirty="0">
                <a:solidFill>
                  <a:srgbClr val="FAFAFA"/>
                </a:solidFill>
                <a:latin typeface="微软雅黑" panose="020B0503020204020204" pitchFamily="34" charset="-122"/>
                <a:ea typeface="微软雅黑" panose="020B0503020204020204" pitchFamily="34" charset="-122"/>
                <a:cs typeface="+mn-ea"/>
                <a:sym typeface="+mn-lt"/>
              </a:rPr>
              <a:t>5</a:t>
            </a:r>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4800" b="1" dirty="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48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删除客户功能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文本框 18"/>
          <p:cNvSpPr txBox="1"/>
          <p:nvPr>
            <p:custDataLst>
              <p:tags r:id="rId1"/>
            </p:custDataLst>
          </p:nvPr>
        </p:nvSpPr>
        <p:spPr>
          <a:xfrm>
            <a:off x="3719195" y="1053465"/>
            <a:ext cx="7510145" cy="9537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通过单击客户管理列表页面中客户后面的</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删除</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按钮，实现对应客户的删除功能</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sp>
        <p:nvSpPr>
          <p:cNvPr id="10" name="Chevron 3"/>
          <p:cNvSpPr/>
          <p:nvPr>
            <p:custDataLst>
              <p:tags r:id="rId2"/>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1" name="文本框 1"/>
          <p:cNvSpPr txBox="1"/>
          <p:nvPr/>
        </p:nvSpPr>
        <p:spPr>
          <a:xfrm>
            <a:off x="1037908" y="1186532"/>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删除</a:t>
            </a:r>
            <a:r>
              <a:rPr sz="2000" dirty="0">
                <a:solidFill>
                  <a:srgbClr val="1369B2"/>
                </a:solidFill>
                <a:latin typeface="微软雅黑" panose="020B0503020204020204" pitchFamily="34" charset="-122"/>
                <a:ea typeface="微软雅黑" panose="020B0503020204020204" pitchFamily="34" charset="-122"/>
                <a:sym typeface="+mn-ea"/>
              </a:rPr>
              <a:t>客户信息功能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2" name="文本框 18"/>
          <p:cNvSpPr txBox="1"/>
          <p:nvPr>
            <p:custDataLst>
              <p:tags r:id="rId3"/>
            </p:custDataLst>
          </p:nvPr>
        </p:nvSpPr>
        <p:spPr>
          <a:xfrm>
            <a:off x="832485" y="2437765"/>
            <a:ext cx="9578340" cy="18008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当单击客户管理列表页面中商品后面的</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删除</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按钮后，客户端将发送一个以</a:t>
            </a:r>
            <a:r>
              <a:rPr dirty="0">
                <a:solidFill>
                  <a:srgbClr val="595959"/>
                </a:solidFill>
                <a:latin typeface="微软雅黑" panose="020B0503020204020204" pitchFamily="34" charset="-122"/>
              </a:rPr>
              <a:t>“${pageContext.request.contextPath }/admin/user_delete?id=${u.id }”结尾的URL请求，该请求后面带了一个参数id，用于指定要删除的客户。</a:t>
            </a:r>
            <a:endParaRPr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删除客户功能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3" name="Group 337"/>
          <p:cNvGrpSpPr/>
          <p:nvPr/>
        </p:nvGrpSpPr>
        <p:grpSpPr>
          <a:xfrm>
            <a:off x="2610301" y="2287689"/>
            <a:ext cx="2196431" cy="1436124"/>
            <a:chOff x="1" y="0"/>
            <a:chExt cx="4392858" cy="2872248"/>
          </a:xfrm>
        </p:grpSpPr>
        <p:sp>
          <p:nvSpPr>
            <p:cNvPr id="4"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 name="Shape 335"/>
            <p:cNvSpPr/>
            <p:nvPr/>
          </p:nvSpPr>
          <p:spPr>
            <a:xfrm>
              <a:off x="1397981" y="1208122"/>
              <a:ext cx="2244088" cy="491490"/>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创建Servlet</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7" name="Group 342"/>
          <p:cNvGrpSpPr/>
          <p:nvPr/>
        </p:nvGrpSpPr>
        <p:grpSpPr>
          <a:xfrm>
            <a:off x="5169075" y="2287689"/>
            <a:ext cx="2196431" cy="1436124"/>
            <a:chOff x="0" y="0"/>
            <a:chExt cx="4392859" cy="2872248"/>
          </a:xfrm>
        </p:grpSpPr>
        <p:sp>
          <p:nvSpPr>
            <p:cNvPr id="14"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2"/>
            </a:solidFill>
            <a:ln w="12700" cap="flat">
              <a:noFill/>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15"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编写Service层方法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Group 347"/>
          <p:cNvGrpSpPr/>
          <p:nvPr/>
        </p:nvGrpSpPr>
        <p:grpSpPr>
          <a:xfrm>
            <a:off x="7559675" y="2287905"/>
            <a:ext cx="2160270" cy="1436370"/>
            <a:chOff x="0" y="0"/>
            <a:chExt cx="4394151" cy="2872248"/>
          </a:xfrm>
        </p:grpSpPr>
        <p:sp>
          <p:nvSpPr>
            <p:cNvPr id="17"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Shape 345"/>
            <p:cNvSpPr/>
            <p:nvPr/>
          </p:nvSpPr>
          <p:spPr>
            <a:xfrm>
              <a:off x="1086267" y="1290099"/>
              <a:ext cx="3307884" cy="430456"/>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编写DAO层方法</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Group 360"/>
          <p:cNvGrpSpPr/>
          <p:nvPr/>
        </p:nvGrpSpPr>
        <p:grpSpPr>
          <a:xfrm>
            <a:off x="3495868" y="3518564"/>
            <a:ext cx="425297" cy="425297"/>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solidFill>
                    <a:schemeClr val="bg1"/>
                  </a:solidFill>
                  <a:latin typeface="微软雅黑" panose="020B0503020204020204" pitchFamily="34" charset="-122"/>
                  <a:ea typeface="微软雅黑" panose="020B0503020204020204" pitchFamily="34" charset="-122"/>
                  <a:cs typeface="+mn-ea"/>
                  <a:sym typeface="+mn-lt"/>
                </a:rPr>
                <a:t>1</a:t>
              </a:r>
              <a:endParaRPr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0" name="Group 363"/>
          <p:cNvGrpSpPr/>
          <p:nvPr/>
        </p:nvGrpSpPr>
        <p:grpSpPr>
          <a:xfrm>
            <a:off x="6058679" y="3518564"/>
            <a:ext cx="425297" cy="425297"/>
            <a:chOff x="0" y="0"/>
            <a:chExt cx="850594" cy="850594"/>
          </a:xfrm>
        </p:grpSpPr>
        <p:sp>
          <p:nvSpPr>
            <p:cNvPr id="24"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32" name="Shape 362"/>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latin typeface="微软雅黑" panose="020B0503020204020204" pitchFamily="34" charset="-122"/>
                  <a:ea typeface="微软雅黑" panose="020B0503020204020204" pitchFamily="34" charset="-122"/>
                  <a:cs typeface="+mn-ea"/>
                  <a:sym typeface="+mn-lt"/>
                </a:rPr>
                <a:t>2</a:t>
              </a:r>
              <a:endParaRPr sz="1600" dirty="0">
                <a:latin typeface="微软雅黑" panose="020B0503020204020204" pitchFamily="34" charset="-122"/>
                <a:ea typeface="微软雅黑" panose="020B0503020204020204" pitchFamily="34" charset="-122"/>
                <a:cs typeface="+mn-ea"/>
                <a:sym typeface="+mn-lt"/>
              </a:endParaRPr>
            </a:p>
          </p:txBody>
        </p:sp>
      </p:grpSp>
      <p:grpSp>
        <p:nvGrpSpPr>
          <p:cNvPr id="33" name="Group 366"/>
          <p:cNvGrpSpPr/>
          <p:nvPr/>
        </p:nvGrpSpPr>
        <p:grpSpPr>
          <a:xfrm>
            <a:off x="8445413" y="3518564"/>
            <a:ext cx="425297" cy="425297"/>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5" name="Shape 365"/>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微软雅黑" panose="020B0503020204020204" pitchFamily="34" charset="-122"/>
                  <a:ea typeface="微软雅黑" panose="020B0503020204020204" pitchFamily="34" charset="-122"/>
                  <a:cs typeface="+mn-ea"/>
                  <a:sym typeface="+mn-lt"/>
                </a:rPr>
                <a:t>3</a:t>
              </a: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3" name="Shape 373"/>
          <p:cNvSpPr/>
          <p:nvPr/>
        </p:nvSpPr>
        <p:spPr>
          <a:xfrm>
            <a:off x="2610485" y="4291965"/>
            <a:ext cx="1714500" cy="1249125"/>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defTabSz="1219200">
              <a:lnSpc>
                <a:spcPct val="130000"/>
              </a:lnSpc>
              <a:buClrTx/>
              <a:buSzTx/>
              <a:buFontTx/>
            </a:pPr>
            <a:r>
              <a:rPr sz="1600" dirty="0">
                <a:solidFill>
                  <a:srgbClr val="595959"/>
                </a:solidFill>
                <a:latin typeface="微软雅黑" panose="020B0503020204020204" pitchFamily="34" charset="-122"/>
                <a:ea typeface="微软雅黑" panose="020B0503020204020204" pitchFamily="34" charset="-122"/>
                <a:cs typeface="+mn-ea"/>
                <a:sym typeface="+mn-ea"/>
              </a:rPr>
              <a:t>在servlet包中创建AdminUserDeleteServlet类，用于删除客户信息。</a:t>
            </a:r>
            <a:endParaRPr sz="1600"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46" name="Shape 376"/>
          <p:cNvSpPr/>
          <p:nvPr/>
        </p:nvSpPr>
        <p:spPr>
          <a:xfrm>
            <a:off x="5168900" y="4291965"/>
            <a:ext cx="1756410" cy="895181"/>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在UserService类中创建delete()方法，用于删除客户</a:t>
            </a:r>
            <a:r>
              <a:rPr sz="1800" dirty="0">
                <a:solidFill>
                  <a:srgbClr val="595959"/>
                </a:solidFill>
                <a:latin typeface="微软雅黑" panose="020B0503020204020204" pitchFamily="34" charset="-122"/>
                <a:ea typeface="微软雅黑" panose="020B0503020204020204" pitchFamily="34" charset="-122"/>
                <a:cs typeface="+mn-ea"/>
                <a:sym typeface="+mn-lt"/>
              </a:rPr>
              <a:t>。</a:t>
            </a:r>
            <a:endParaRPr sz="18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9" name="Shape 379"/>
          <p:cNvSpPr/>
          <p:nvPr/>
        </p:nvSpPr>
        <p:spPr>
          <a:xfrm>
            <a:off x="7705725" y="4291965"/>
            <a:ext cx="1872615" cy="824393"/>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400" dirty="0">
                <a:solidFill>
                  <a:srgbClr val="595959"/>
                </a:solidFill>
                <a:latin typeface="微软雅黑" panose="020B0503020204020204" pitchFamily="34" charset="-122"/>
                <a:ea typeface="微软雅黑" panose="020B0503020204020204" pitchFamily="34" charset="-122"/>
                <a:cs typeface="+mn-ea"/>
                <a:sym typeface="+mn-lt"/>
              </a:rPr>
              <a:t>在UserDao类中创建delete()方法</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，用于删除客户信息。</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1" name="文本框 1"/>
          <p:cNvSpPr txBox="1"/>
          <p:nvPr/>
        </p:nvSpPr>
        <p:spPr>
          <a:xfrm>
            <a:off x="1037908" y="1186532"/>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删除</a:t>
            </a:r>
            <a:r>
              <a:rPr sz="2000" dirty="0">
                <a:solidFill>
                  <a:srgbClr val="1369B2"/>
                </a:solidFill>
                <a:latin typeface="微软雅黑" panose="020B0503020204020204" pitchFamily="34" charset="-122"/>
                <a:ea typeface="微软雅黑" panose="020B0503020204020204" pitchFamily="34" charset="-122"/>
                <a:sym typeface="+mn-ea"/>
              </a:rPr>
              <a:t>客户信息功能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重置客户密码功能</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259480"/>
            <a:ext cx="5175785"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掌握重置客户密码功能的实现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499510"/>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重置客户密码功能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0"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109663" y="1186532"/>
            <a:ext cx="221488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rPr>
              <a:t>重置客户密码功能</a:t>
            </a:r>
            <a:endParaRPr sz="2000" dirty="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3605530" y="981710"/>
            <a:ext cx="7623175" cy="7696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err="1">
                <a:solidFill>
                  <a:srgbClr val="595959"/>
                </a:solidFill>
                <a:latin typeface="微软雅黑" panose="020B0503020204020204" pitchFamily="34" charset="-122"/>
              </a:rPr>
              <a:t>通过单击客户管理列表页面中客户后面的</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重置密码</a:t>
            </a:r>
            <a:r>
              <a:rPr lang="zh-CN" altLang="en-US" dirty="0">
                <a:solidFill>
                  <a:srgbClr val="595959"/>
                </a:solidFill>
                <a:latin typeface="微软雅黑" panose="020B0503020204020204" pitchFamily="34" charset="-122"/>
              </a:rPr>
              <a:t>”</a:t>
            </a:r>
            <a:r>
              <a:rPr dirty="0" err="1">
                <a:solidFill>
                  <a:srgbClr val="595959"/>
                </a:solidFill>
                <a:latin typeface="微软雅黑" panose="020B0503020204020204" pitchFamily="34" charset="-122"/>
              </a:rPr>
              <a:t>按钮，可以重置客户密码</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pic>
        <p:nvPicPr>
          <p:cNvPr id="2" name="图片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82725" y="2235200"/>
            <a:ext cx="9615170" cy="32607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重置客户密码功能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Chevron 3"/>
          <p:cNvSpPr/>
          <p:nvPr>
            <p:custDataLst>
              <p:tags r:id="rId1"/>
            </p:custDataLst>
          </p:nvPr>
        </p:nvSpPr>
        <p:spPr>
          <a:xfrm>
            <a:off x="836536" y="1053465"/>
            <a:ext cx="2585934" cy="640398"/>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1" name="文本框 1"/>
          <p:cNvSpPr txBox="1"/>
          <p:nvPr/>
        </p:nvSpPr>
        <p:spPr>
          <a:xfrm>
            <a:off x="1037908" y="1186532"/>
            <a:ext cx="221488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重置客户密码功能</a:t>
            </a:r>
            <a:endParaRPr lang="en-US" altLang="zh-CN" sz="2000" dirty="0">
              <a:solidFill>
                <a:srgbClr val="1369B2"/>
              </a:solidFill>
              <a:latin typeface="微软雅黑" panose="020B0503020204020204" pitchFamily="34" charset="-122"/>
              <a:ea typeface="微软雅黑" panose="020B0503020204020204" pitchFamily="34" charset="-122"/>
            </a:endParaRPr>
          </a:p>
        </p:txBody>
      </p:sp>
      <p:grpSp>
        <p:nvGrpSpPr>
          <p:cNvPr id="6" name="Group 337"/>
          <p:cNvGrpSpPr/>
          <p:nvPr/>
        </p:nvGrpSpPr>
        <p:grpSpPr>
          <a:xfrm>
            <a:off x="1533976" y="2431199"/>
            <a:ext cx="2196431" cy="1436124"/>
            <a:chOff x="1" y="0"/>
            <a:chExt cx="4392858" cy="2872248"/>
          </a:xfrm>
        </p:grpSpPr>
        <p:sp>
          <p:nvSpPr>
            <p:cNvPr id="9"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Shape 335"/>
            <p:cNvSpPr/>
            <p:nvPr/>
          </p:nvSpPr>
          <p:spPr>
            <a:xfrm>
              <a:off x="1037936" y="1208122"/>
              <a:ext cx="3251197" cy="491490"/>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编写重置密码页面</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3" name="Group 342"/>
          <p:cNvGrpSpPr/>
          <p:nvPr/>
        </p:nvGrpSpPr>
        <p:grpSpPr>
          <a:xfrm>
            <a:off x="3877485" y="2431199"/>
            <a:ext cx="2196431" cy="1436124"/>
            <a:chOff x="0" y="0"/>
            <a:chExt cx="4392859" cy="2872248"/>
          </a:xfrm>
        </p:grpSpPr>
        <p:sp>
          <p:nvSpPr>
            <p:cNvPr id="19"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2"/>
            </a:solidFill>
            <a:ln w="12700" cap="flat">
              <a:noFill/>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20"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创建Servlet</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Group 347"/>
          <p:cNvGrpSpPr/>
          <p:nvPr/>
        </p:nvGrpSpPr>
        <p:grpSpPr>
          <a:xfrm>
            <a:off x="6052991" y="2431199"/>
            <a:ext cx="2196431" cy="1436124"/>
            <a:chOff x="0" y="0"/>
            <a:chExt cx="4392859" cy="2872248"/>
          </a:xfrm>
        </p:grpSpPr>
        <p:sp>
          <p:nvSpPr>
            <p:cNvPr id="22"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rgbClr val="0070C0"/>
            </a:solidFill>
            <a:ln w="12700" cap="flat">
              <a:noFill/>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Shape 345"/>
            <p:cNvSpPr/>
            <p:nvPr/>
          </p:nvSpPr>
          <p:spPr>
            <a:xfrm>
              <a:off x="1086541" y="1289712"/>
              <a:ext cx="297247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编写Service层方法</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5" name="Group 352"/>
          <p:cNvGrpSpPr/>
          <p:nvPr/>
        </p:nvGrpSpPr>
        <p:grpSpPr>
          <a:xfrm>
            <a:off x="8212349" y="2431199"/>
            <a:ext cx="2196429" cy="1436124"/>
            <a:chOff x="0" y="0"/>
            <a:chExt cx="4392859" cy="2872248"/>
          </a:xfrm>
        </p:grpSpPr>
        <p:sp>
          <p:nvSpPr>
            <p:cNvPr id="26"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bg2"/>
            </a:solidFill>
            <a:ln w="12700" cap="flat">
              <a:noFill/>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36" name="Shape 350"/>
            <p:cNvSpPr/>
            <p:nvPr/>
          </p:nvSpPr>
          <p:spPr>
            <a:xfrm>
              <a:off x="1099820" y="1290320"/>
              <a:ext cx="3011171" cy="43053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编写DAO层方法</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7" name="Group 360"/>
          <p:cNvGrpSpPr/>
          <p:nvPr/>
        </p:nvGrpSpPr>
        <p:grpSpPr>
          <a:xfrm>
            <a:off x="2419543" y="3662074"/>
            <a:ext cx="425297" cy="425297"/>
            <a:chOff x="0" y="0"/>
            <a:chExt cx="850594" cy="850594"/>
          </a:xfrm>
        </p:grpSpPr>
        <p:sp>
          <p:nvSpPr>
            <p:cNvPr id="3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solidFill>
                    <a:schemeClr val="bg1"/>
                  </a:solidFill>
                  <a:latin typeface="微软雅黑" panose="020B0503020204020204" pitchFamily="34" charset="-122"/>
                  <a:ea typeface="微软雅黑" panose="020B0503020204020204" pitchFamily="34" charset="-122"/>
                  <a:cs typeface="+mn-ea"/>
                  <a:sym typeface="+mn-lt"/>
                </a:rPr>
                <a:t>1</a:t>
              </a:r>
              <a:endParaRPr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0" name="Group 363"/>
          <p:cNvGrpSpPr/>
          <p:nvPr/>
        </p:nvGrpSpPr>
        <p:grpSpPr>
          <a:xfrm>
            <a:off x="4767089" y="3662074"/>
            <a:ext cx="425297" cy="425297"/>
            <a:chOff x="0" y="0"/>
            <a:chExt cx="850594" cy="850594"/>
          </a:xfrm>
        </p:grpSpPr>
        <p:sp>
          <p:nvSpPr>
            <p:cNvPr id="4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42" name="Shape 362"/>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latin typeface="微软雅黑" panose="020B0503020204020204" pitchFamily="34" charset="-122"/>
                  <a:ea typeface="微软雅黑" panose="020B0503020204020204" pitchFamily="34" charset="-122"/>
                  <a:cs typeface="+mn-ea"/>
                  <a:sym typeface="+mn-lt"/>
                </a:rPr>
                <a:t>2</a:t>
              </a:r>
              <a:endParaRPr sz="1600" dirty="0">
                <a:latin typeface="微软雅黑" panose="020B0503020204020204" pitchFamily="34" charset="-122"/>
                <a:ea typeface="微软雅黑" panose="020B0503020204020204" pitchFamily="34" charset="-122"/>
                <a:cs typeface="+mn-ea"/>
                <a:sym typeface="+mn-lt"/>
              </a:endParaRPr>
            </a:p>
          </p:txBody>
        </p:sp>
      </p:grpSp>
      <p:grpSp>
        <p:nvGrpSpPr>
          <p:cNvPr id="44" name="Group 366"/>
          <p:cNvGrpSpPr/>
          <p:nvPr/>
        </p:nvGrpSpPr>
        <p:grpSpPr>
          <a:xfrm>
            <a:off x="6938558" y="3662074"/>
            <a:ext cx="425297" cy="425297"/>
            <a:chOff x="0" y="0"/>
            <a:chExt cx="850594" cy="850594"/>
          </a:xfrm>
        </p:grpSpPr>
        <p:sp>
          <p:nvSpPr>
            <p:cNvPr id="45"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7" name="Shape 365"/>
            <p:cNvSpPr/>
            <p:nvPr/>
          </p:nvSpPr>
          <p:spPr>
            <a:xfrm>
              <a:off x="311486" y="179556"/>
              <a:ext cx="238760" cy="491490"/>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微软雅黑" panose="020B0503020204020204" pitchFamily="34" charset="-122"/>
                  <a:ea typeface="微软雅黑" panose="020B0503020204020204" pitchFamily="34" charset="-122"/>
                  <a:cs typeface="+mn-ea"/>
                  <a:sym typeface="+mn-lt"/>
                </a:rPr>
                <a:t>3</a:t>
              </a:r>
              <a:endParaRPr sz="16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Group 369"/>
          <p:cNvGrpSpPr/>
          <p:nvPr/>
        </p:nvGrpSpPr>
        <p:grpSpPr>
          <a:xfrm>
            <a:off x="9097915" y="3662074"/>
            <a:ext cx="425297" cy="425297"/>
            <a:chOff x="0" y="0"/>
            <a:chExt cx="850594" cy="850594"/>
          </a:xfrm>
        </p:grpSpPr>
        <p:sp>
          <p:nvSpPr>
            <p:cNvPr id="50"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50800" cap="flat">
              <a:solidFill>
                <a:srgbClr val="FBF9FC"/>
              </a:solidFill>
              <a:prstDash val="solid"/>
              <a:miter lim="400000"/>
            </a:ln>
            <a:effectLst/>
          </p:spPr>
          <p:txBody>
            <a:bodyPr wrap="square" lIns="0" tIns="0" rIns="0" bIns="0" numCol="1" anchor="ctr">
              <a:noAutofit/>
            </a:bodyPr>
            <a:lstStyle/>
            <a:p>
              <a:pPr lvl="0">
                <a:defRPr sz="11200"/>
              </a:pPr>
              <a:endParaRPr sz="1600">
                <a:latin typeface="微软雅黑" panose="020B0503020204020204" pitchFamily="34" charset="-122"/>
                <a:ea typeface="微软雅黑" panose="020B0503020204020204" pitchFamily="34" charset="-122"/>
                <a:cs typeface="+mn-ea"/>
                <a:sym typeface="+mn-lt"/>
              </a:endParaRPr>
            </a:p>
          </p:txBody>
        </p:sp>
        <p:sp>
          <p:nvSpPr>
            <p:cNvPr id="51" name="Shape 368"/>
            <p:cNvSpPr/>
            <p:nvPr/>
          </p:nvSpPr>
          <p:spPr>
            <a:xfrm>
              <a:off x="243825" y="114147"/>
              <a:ext cx="362944"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latin typeface="微软雅黑" panose="020B0503020204020204" pitchFamily="34" charset="-122"/>
                  <a:ea typeface="微软雅黑" panose="020B0503020204020204" pitchFamily="34" charset="-122"/>
                  <a:cs typeface="+mn-ea"/>
                  <a:sym typeface="+mn-lt"/>
                </a:rPr>
                <a:t>4</a:t>
              </a:r>
              <a:endParaRPr sz="1600" dirty="0">
                <a:latin typeface="微软雅黑" panose="020B0503020204020204" pitchFamily="34" charset="-122"/>
                <a:ea typeface="微软雅黑" panose="020B0503020204020204" pitchFamily="34" charset="-122"/>
                <a:cs typeface="+mn-ea"/>
                <a:sym typeface="+mn-lt"/>
              </a:endParaRPr>
            </a:p>
          </p:txBody>
        </p:sp>
      </p:grpSp>
      <p:sp>
        <p:nvSpPr>
          <p:cNvPr id="52" name="Shape 373"/>
          <p:cNvSpPr/>
          <p:nvPr/>
        </p:nvSpPr>
        <p:spPr>
          <a:xfrm>
            <a:off x="1678498" y="4435595"/>
            <a:ext cx="1570285" cy="1452257"/>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在admin文件夹下创建user_reset.jsp页面，该页面</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用于</a:t>
            </a:r>
            <a:r>
              <a:rPr sz="1600" dirty="0">
                <a:solidFill>
                  <a:srgbClr val="595959"/>
                </a:solidFill>
                <a:latin typeface="微软雅黑" panose="020B0503020204020204" pitchFamily="34" charset="-122"/>
                <a:ea typeface="微软雅黑" panose="020B0503020204020204" pitchFamily="34" charset="-122"/>
                <a:cs typeface="+mn-ea"/>
                <a:sym typeface="+mn-lt"/>
              </a:rPr>
              <a:t>重置密码页面。</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3" name="Shape 376"/>
          <p:cNvSpPr/>
          <p:nvPr/>
        </p:nvSpPr>
        <p:spPr>
          <a:xfrm>
            <a:off x="3877310" y="4435475"/>
            <a:ext cx="1756410" cy="117983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在servlet包中创建AdminUserResetServlet类，用于重置客户密码。</a:t>
            </a:r>
            <a:endParaRPr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4" name="Shape 379"/>
          <p:cNvSpPr/>
          <p:nvPr/>
        </p:nvSpPr>
        <p:spPr>
          <a:xfrm>
            <a:off x="6198834" y="4435595"/>
            <a:ext cx="1570284" cy="147447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l">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在UserService类中创建updatePwd()方法，</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用于更新客户密码。</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5" name="Shape 382"/>
          <p:cNvSpPr/>
          <p:nvPr/>
        </p:nvSpPr>
        <p:spPr>
          <a:xfrm>
            <a:off x="8396208" y="4435595"/>
            <a:ext cx="1570285" cy="1474470"/>
          </a:xfrm>
          <a:prstGeom prst="rect">
            <a:avLst/>
          </a:prstGeom>
          <a:noFill/>
          <a:ln w="12700" cap="flat">
            <a:noFill/>
            <a:miter lim="400000"/>
          </a:ln>
          <a:effec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sz="1600" dirty="0">
                <a:solidFill>
                  <a:srgbClr val="595959"/>
                </a:solidFill>
                <a:latin typeface="微软雅黑" panose="020B0503020204020204" pitchFamily="34" charset="-122"/>
                <a:ea typeface="微软雅黑" panose="020B0503020204020204" pitchFamily="34" charset="-122"/>
                <a:cs typeface="+mn-ea"/>
                <a:sym typeface="+mn-lt"/>
              </a:rPr>
              <a:t>在UserDao类中创建updatePwd()方法，</a:t>
            </a: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用于更新客户密码。</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商品类目管理模块</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483360" y="3024505"/>
            <a:ext cx="1734820" cy="829945"/>
          </a:xfrm>
          <a:prstGeom prst="rect">
            <a:avLst/>
          </a:prstGeom>
          <a:noFill/>
        </p:spPr>
        <p:txBody>
          <a:bodyPr wrap="square" lIns="91443" tIns="45720" rIns="91443" bIns="45720" rtlCol="0">
            <a:spAutoFit/>
          </a:bodyPr>
          <a:lstStyle/>
          <a:p>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zh-CN" sz="4800" b="1" dirty="0">
                <a:solidFill>
                  <a:srgbClr val="FAFAFA"/>
                </a:solidFill>
                <a:latin typeface="微软雅黑" panose="020B0503020204020204" pitchFamily="34" charset="-122"/>
                <a:ea typeface="微软雅黑" panose="020B0503020204020204" pitchFamily="34" charset="-122"/>
                <a:cs typeface="+mn-ea"/>
                <a:sym typeface="+mn-lt"/>
              </a:rPr>
              <a:t>5</a:t>
            </a:r>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48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48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商品类目管理模块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403496"/>
            <a:ext cx="5175785"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掌握商品类目管理模块功能的实现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64352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商品类目管理模块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964565" y="1095375"/>
            <a:ext cx="10380345" cy="7620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a:solidFill>
                  <a:srgbClr val="595959"/>
                </a:solidFill>
                <a:latin typeface="微软雅黑" panose="020B0503020204020204" pitchFamily="34" charset="-122"/>
              </a:rPr>
              <a:t>网上蛋糕商城后台管理系统中的商品类目管理模块主要功能包括</a:t>
            </a:r>
            <a:r>
              <a:rPr lang="zh-CN" altLang="zh-CN" dirty="0">
                <a:solidFill>
                  <a:srgbClr val="1369B2"/>
                </a:solidFill>
                <a:latin typeface="微软雅黑" panose="020B0503020204020204" pitchFamily="34" charset="-122"/>
              </a:rPr>
              <a:t>添加商品类目</a:t>
            </a:r>
            <a:r>
              <a:rPr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修改商品类目</a:t>
            </a:r>
            <a:r>
              <a:rPr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删除商品类目</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sp>
        <p:nvSpPr>
          <p:cNvPr id="5" name="TextBox 76"/>
          <p:cNvSpPr txBox="1"/>
          <p:nvPr/>
        </p:nvSpPr>
        <p:spPr>
          <a:xfrm>
            <a:off x="4067175" y="6049010"/>
            <a:ext cx="3509010" cy="337185"/>
          </a:xfrm>
          <a:prstGeom prst="rect">
            <a:avLst/>
          </a:prstGeom>
          <a:noFill/>
          <a:effectLst/>
        </p:spPr>
        <p:txBody>
          <a:bodyPr wrap="square" rtlCol="0">
            <a:spAutoFit/>
          </a:bodyPr>
          <a:lstStyle/>
          <a:p>
            <a:pPr algn="ctr"/>
            <a:r>
              <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商品类目管理功能结构</a:t>
            </a:r>
            <a:endPar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2" name="对象 -2147482616"/>
          <p:cNvGraphicFramePr>
            <a:graphicFrameLocks noChangeAspect="1"/>
          </p:cNvGraphicFramePr>
          <p:nvPr/>
        </p:nvGraphicFramePr>
        <p:xfrm>
          <a:off x="4000500" y="1633855"/>
          <a:ext cx="3567430" cy="4415155"/>
        </p:xfrm>
        <a:graphic>
          <a:graphicData uri="http://schemas.openxmlformats.org/presentationml/2006/ole">
            <mc:AlternateContent xmlns:mc="http://schemas.openxmlformats.org/markup-compatibility/2006">
              <mc:Choice xmlns:v="urn:schemas-microsoft-com:vml" Requires="v">
                <p:oleObj spid="_x0000_s9350" name="" r:id="rId2" imgW="2772410" imgH="3411855" progId="Visio.Drawing.11">
                  <p:embed/>
                </p:oleObj>
              </mc:Choice>
              <mc:Fallback>
                <p:oleObj name="" r:id="rId2" imgW="2772410" imgH="3411855" progId="Visio.Drawing.11">
                  <p:embed/>
                  <p:pic>
                    <p:nvPicPr>
                      <p:cNvPr id="0" name="图片 2"/>
                      <p:cNvPicPr/>
                      <p:nvPr/>
                    </p:nvPicPr>
                    <p:blipFill>
                      <a:blip r:embed="rId3"/>
                      <a:stretch>
                        <a:fillRect/>
                      </a:stretch>
                    </p:blipFill>
                    <p:spPr>
                      <a:xfrm>
                        <a:off x="4000500" y="1633855"/>
                        <a:ext cx="3567430" cy="441515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商品类目管理模块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964565" y="1095375"/>
            <a:ext cx="3133090" cy="49904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a:solidFill>
                  <a:srgbClr val="595959"/>
                </a:solidFill>
                <a:latin typeface="微软雅黑" panose="020B0503020204020204" pitchFamily="34" charset="-122"/>
              </a:rPr>
              <a:t>超级管理员进入后台管理系统后，单击导航栏中的“商品类目管理”，即可进入商品类目管理模块的主页面</a:t>
            </a:r>
            <a:r>
              <a:rPr lang="zh-CN" dirty="0">
                <a:solidFill>
                  <a:srgbClr val="595959"/>
                </a:solidFill>
                <a:latin typeface="微软雅黑" panose="020B0503020204020204" pitchFamily="34" charset="-122"/>
              </a:rPr>
              <a:t>。</a:t>
            </a:r>
            <a:endParaRPr lang="zh-CN" dirty="0">
              <a:solidFill>
                <a:srgbClr val="595959"/>
              </a:solidFill>
              <a:latin typeface="微软雅黑" panose="020B0503020204020204" pitchFamily="34" charset="-122"/>
            </a:endParaRPr>
          </a:p>
          <a:p>
            <a:pPr algn="l" defTabSz="1219200">
              <a:lnSpc>
                <a:spcPct val="130000"/>
              </a:lnSpc>
              <a:buClrTx/>
              <a:buSzTx/>
              <a:buFontTx/>
            </a:pPr>
            <a:endParaRPr lang="zh-CN" dirty="0">
              <a:solidFill>
                <a:srgbClr val="595959"/>
              </a:solidFill>
              <a:latin typeface="微软雅黑" panose="020B0503020204020204" pitchFamily="34" charset="-122"/>
            </a:endParaRPr>
          </a:p>
          <a:p>
            <a:pPr algn="l" defTabSz="1219200">
              <a:lnSpc>
                <a:spcPct val="130000"/>
              </a:lnSpc>
              <a:buClrTx/>
              <a:buSzTx/>
              <a:buFontTx/>
            </a:pPr>
            <a:r>
              <a:rPr lang="zh-CN" dirty="0">
                <a:solidFill>
                  <a:srgbClr val="595959"/>
                </a:solidFill>
                <a:latin typeface="微软雅黑" panose="020B0503020204020204" pitchFamily="34" charset="-122"/>
              </a:rPr>
              <a:t>商品类目管理模块类目的</a:t>
            </a:r>
            <a:r>
              <a:rPr lang="zh-CN" altLang="zh-CN" dirty="0">
                <a:solidFill>
                  <a:srgbClr val="1369B2"/>
                </a:solidFill>
                <a:latin typeface="微软雅黑" panose="020B0503020204020204" pitchFamily="34" charset="-122"/>
              </a:rPr>
              <a:t>新增</a:t>
            </a:r>
            <a:r>
              <a:rPr 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修改</a:t>
            </a:r>
            <a:r>
              <a:rPr 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删除</a:t>
            </a:r>
            <a:r>
              <a:rPr lang="zh-CN" dirty="0">
                <a:solidFill>
                  <a:srgbClr val="595959"/>
                </a:solidFill>
                <a:latin typeface="微软雅黑" panose="020B0503020204020204" pitchFamily="34" charset="-122"/>
              </a:rPr>
              <a:t>功能的实现方式与客户管理模块客户信息的新增、修改、删除功能实现逻辑类似，在这里不作讲解。</a:t>
            </a:r>
            <a:endParaRPr lang="zh-CN" dirty="0">
              <a:solidFill>
                <a:srgbClr val="595959"/>
              </a:solidFill>
              <a:latin typeface="微软雅黑" panose="020B0503020204020204" pitchFamily="34" charset="-122"/>
            </a:endParaRPr>
          </a:p>
        </p:txBody>
      </p:sp>
      <p:sp>
        <p:nvSpPr>
          <p:cNvPr id="5" name="TextBox 76"/>
          <p:cNvSpPr txBox="1"/>
          <p:nvPr/>
        </p:nvSpPr>
        <p:spPr>
          <a:xfrm>
            <a:off x="6665595" y="6078220"/>
            <a:ext cx="3509010" cy="337185"/>
          </a:xfrm>
          <a:prstGeom prst="rect">
            <a:avLst/>
          </a:prstGeom>
          <a:noFill/>
          <a:effectLst/>
        </p:spPr>
        <p:txBody>
          <a:bodyPr wrap="square" rtlCol="0">
            <a:spAutoFit/>
          </a:bodyPr>
          <a:lstStyle/>
          <a:p>
            <a:pPr algn="ctr"/>
            <a:r>
              <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商品类目管理模块列表页面</a:t>
            </a:r>
            <a:endPar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4" name="图片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912360" y="1164590"/>
            <a:ext cx="6685280" cy="45961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82" y="266995"/>
            <a:ext cx="3894127" cy="506086"/>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zh-CN" altLang="en-GB"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1198724" y="1810804"/>
            <a:ext cx="9792965" cy="392324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19660"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138386"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857113"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575839"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
        <p:nvSpPr>
          <p:cNvPr id="12" name="TextBox 35"/>
          <p:cNvSpPr txBox="1">
            <a:spLocks noChangeArrowheads="1"/>
          </p:cNvSpPr>
          <p:nvPr/>
        </p:nvSpPr>
        <p:spPr bwMode="auto">
          <a:xfrm>
            <a:off x="1416682" y="2142941"/>
            <a:ext cx="9503060" cy="173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a:t>
            </a:r>
            <a:r>
              <a:rPr altLang="zh-CN" sz="1800" dirty="0" err="1">
                <a:solidFill>
                  <a:srgbClr val="595959"/>
                </a:solidFill>
                <a:latin typeface="微软雅黑" panose="020B0503020204020204" pitchFamily="34" charset="-122"/>
                <a:ea typeface="微软雅黑" panose="020B0503020204020204" pitchFamily="34" charset="-122"/>
                <a:cs typeface="+mn-ea"/>
              </a:rPr>
              <a:t>本章主要</a:t>
            </a:r>
            <a:r>
              <a:rPr lang="zh-CN" altLang="en-US" sz="1800" dirty="0">
                <a:solidFill>
                  <a:srgbClr val="595959"/>
                </a:solidFill>
                <a:latin typeface="微软雅黑" panose="020B0503020204020204" pitchFamily="34" charset="-122"/>
                <a:ea typeface="微软雅黑" panose="020B0503020204020204" pitchFamily="34" charset="-122"/>
                <a:cs typeface="+mn-ea"/>
              </a:rPr>
              <a:t>针对网上蛋糕商城项目的后台管理程序设计进行了详细的讲解。</a:t>
            </a:r>
            <a:r>
              <a:rPr altLang="zh-CN" sz="1800" dirty="0" err="1">
                <a:solidFill>
                  <a:srgbClr val="595959"/>
                </a:solidFill>
                <a:latin typeface="微软雅黑" panose="020B0503020204020204" pitchFamily="34" charset="-122"/>
                <a:ea typeface="微软雅黑" panose="020B0503020204020204" pitchFamily="34" charset="-122"/>
                <a:cs typeface="+mn-ea"/>
              </a:rPr>
              <a:t>通过本章的学习</a:t>
            </a:r>
            <a:r>
              <a:rPr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读者可以掌握网上蛋糕商城项目后台管理系统中</a:t>
            </a:r>
            <a:r>
              <a:rPr lang="zh-CN" altLang="en-US" sz="1800" dirty="0">
                <a:solidFill>
                  <a:srgbClr val="1369B2"/>
                </a:solidFill>
                <a:latin typeface="微软雅黑" panose="020B0503020204020204" pitchFamily="34" charset="-122"/>
                <a:ea typeface="微软雅黑" panose="020B0503020204020204" pitchFamily="34" charset="-122"/>
                <a:cs typeface="+mn-ea"/>
              </a:rPr>
              <a:t>商品管理模块</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1369B2"/>
                </a:solidFill>
                <a:latin typeface="微软雅黑" panose="020B0503020204020204" pitchFamily="34" charset="-122"/>
                <a:ea typeface="微软雅黑" panose="020B0503020204020204" pitchFamily="34" charset="-122"/>
                <a:cs typeface="+mn-ea"/>
              </a:rPr>
              <a:t>订单管理模块</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1369B2"/>
                </a:solidFill>
                <a:latin typeface="微软雅黑" panose="020B0503020204020204" pitchFamily="34" charset="-122"/>
                <a:ea typeface="微软雅黑" panose="020B0503020204020204" pitchFamily="34" charset="-122"/>
                <a:cs typeface="+mn-ea"/>
              </a:rPr>
              <a:t>客户管理</a:t>
            </a:r>
            <a:r>
              <a:rPr lang="zh-CN" altLang="en-US" sz="1800" dirty="0">
                <a:solidFill>
                  <a:srgbClr val="595959"/>
                </a:solidFill>
                <a:latin typeface="微软雅黑" panose="020B0503020204020204" pitchFamily="34" charset="-122"/>
                <a:ea typeface="微软雅黑" panose="020B0503020204020204" pitchFamily="34" charset="-122"/>
                <a:cs typeface="+mn-ea"/>
              </a:rPr>
              <a:t>模块、</a:t>
            </a:r>
            <a:r>
              <a:rPr lang="zh-CN" altLang="en-US" sz="1800" dirty="0">
                <a:solidFill>
                  <a:srgbClr val="1369B2"/>
                </a:solidFill>
                <a:latin typeface="微软雅黑" panose="020B0503020204020204" pitchFamily="34" charset="-122"/>
                <a:ea typeface="微软雅黑" panose="020B0503020204020204" pitchFamily="34" charset="-122"/>
                <a:cs typeface="+mn-ea"/>
              </a:rPr>
              <a:t>商品类目管理模块</a:t>
            </a:r>
            <a:r>
              <a:rPr lang="zh-CN" altLang="en-US" sz="1800" dirty="0">
                <a:solidFill>
                  <a:srgbClr val="595959"/>
                </a:solidFill>
                <a:latin typeface="微软雅黑" panose="020B0503020204020204" pitchFamily="34" charset="-122"/>
                <a:ea typeface="微软雅黑" panose="020B0503020204020204" pitchFamily="34" charset="-122"/>
                <a:cs typeface="+mn-ea"/>
              </a:rPr>
              <a:t>等功能的实现，还</a:t>
            </a:r>
            <a:r>
              <a:rPr altLang="zh-CN" sz="1800" dirty="0" err="1">
                <a:solidFill>
                  <a:srgbClr val="595959"/>
                </a:solidFill>
                <a:latin typeface="微软雅黑" panose="020B0503020204020204" pitchFamily="34" charset="-122"/>
                <a:ea typeface="微软雅黑" panose="020B0503020204020204" pitchFamily="34" charset="-122"/>
                <a:cs typeface="+mn-ea"/>
              </a:rPr>
              <a:t>可以了解后台系统是如何与前台进行</a:t>
            </a:r>
            <a:r>
              <a:rPr lang="zh-CN" altLang="zh-CN" sz="1800" dirty="0">
                <a:solidFill>
                  <a:srgbClr val="1369B2"/>
                </a:solidFill>
                <a:latin typeface="微软雅黑" panose="020B0503020204020204" pitchFamily="34" charset="-122"/>
                <a:ea typeface="微软雅黑" panose="020B0503020204020204" pitchFamily="34" charset="-122"/>
                <a:cs typeface="+mn-ea"/>
              </a:rPr>
              <a:t>交互</a:t>
            </a:r>
            <a:r>
              <a:rPr altLang="zh-CN" sz="1800" dirty="0">
                <a:solidFill>
                  <a:srgbClr val="595959"/>
                </a:solidFill>
                <a:latin typeface="微软雅黑" panose="020B0503020204020204" pitchFamily="34" charset="-122"/>
                <a:ea typeface="微软雅黑" panose="020B0503020204020204" pitchFamily="34" charset="-122"/>
                <a:cs typeface="+mn-ea"/>
              </a:rPr>
              <a:t>并</a:t>
            </a:r>
            <a:r>
              <a:rPr lang="zh-CN" altLang="zh-CN" sz="1800" dirty="0">
                <a:solidFill>
                  <a:srgbClr val="1369B2"/>
                </a:solidFill>
                <a:latin typeface="微软雅黑" panose="020B0503020204020204" pitchFamily="34" charset="-122"/>
                <a:ea typeface="微软雅黑" panose="020B0503020204020204" pitchFamily="34" charset="-122"/>
                <a:cs typeface="+mn-ea"/>
              </a:rPr>
              <a:t>管理前台网站</a:t>
            </a:r>
            <a:r>
              <a:rPr altLang="zh-CN" sz="1800" dirty="0">
                <a:solidFill>
                  <a:srgbClr val="595959"/>
                </a:solidFill>
                <a:latin typeface="微软雅黑" panose="020B0503020204020204" pitchFamily="34" charset="-122"/>
                <a:ea typeface="微软雅黑" panose="020B0503020204020204" pitchFamily="34" charset="-122"/>
                <a:cs typeface="+mn-ea"/>
              </a:rPr>
              <a:t>。</a:t>
            </a:r>
            <a:endParaRPr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后台管理系统概述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5964" y="3259480"/>
            <a:ext cx="5175785"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熟悉后台管理系统的主要功能模块</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499510"/>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后台管理系统概述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007745" y="1101090"/>
            <a:ext cx="10440670" cy="8559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a:solidFill>
                  <a:srgbClr val="595959"/>
                </a:solidFill>
                <a:latin typeface="微软雅黑" panose="020B0503020204020204" pitchFamily="34" charset="-122"/>
              </a:rPr>
              <a:t>通过超级管理员admin</a:t>
            </a:r>
            <a:r>
              <a:rPr lang="zh-CN" altLang="zh-CN" dirty="0">
                <a:solidFill>
                  <a:srgbClr val="1369B2"/>
                </a:solidFill>
                <a:latin typeface="微软雅黑" panose="020B0503020204020204" pitchFamily="34" charset="-122"/>
              </a:rPr>
              <a:t>登录</a:t>
            </a:r>
            <a:r>
              <a:rPr dirty="0">
                <a:solidFill>
                  <a:srgbClr val="595959"/>
                </a:solidFill>
                <a:latin typeface="微软雅黑" panose="020B0503020204020204" pitchFamily="34" charset="-122"/>
              </a:rPr>
              <a:t>网上蛋糕商城，单击网站前台导航栏中的“后台管理”，</a:t>
            </a:r>
            <a:r>
              <a:rPr lang="zh-CN" altLang="zh-CN" dirty="0">
                <a:solidFill>
                  <a:srgbClr val="1369B2"/>
                </a:solidFill>
                <a:latin typeface="微软雅黑" panose="020B0503020204020204" pitchFamily="34" charset="-122"/>
              </a:rPr>
              <a:t>进入</a:t>
            </a:r>
            <a:r>
              <a:rPr dirty="0" err="1">
                <a:solidFill>
                  <a:srgbClr val="595959"/>
                </a:solidFill>
                <a:latin typeface="微软雅黑" panose="020B0503020204020204" pitchFamily="34" charset="-122"/>
              </a:rPr>
              <a:t>后台管理系统</a:t>
            </a:r>
            <a:r>
              <a:rPr lang="zh-CN" altLang="en-US"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pic>
        <p:nvPicPr>
          <p:cNvPr id="16"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27455" y="2179320"/>
            <a:ext cx="9951720" cy="2759710"/>
          </a:xfrm>
          <a:prstGeom prst="rect">
            <a:avLst/>
          </a:prstGeom>
          <a:noFill/>
          <a:ln>
            <a:noFill/>
          </a:ln>
        </p:spPr>
      </p:pic>
      <p:sp>
        <p:nvSpPr>
          <p:cNvPr id="5" name="TextBox 76"/>
          <p:cNvSpPr txBox="1"/>
          <p:nvPr/>
        </p:nvSpPr>
        <p:spPr>
          <a:xfrm>
            <a:off x="4113530" y="5529580"/>
            <a:ext cx="3509010" cy="338554"/>
          </a:xfrm>
          <a:prstGeom prst="rect">
            <a:avLst/>
          </a:prstGeom>
          <a:noFill/>
          <a:effectLst/>
        </p:spPr>
        <p:txBody>
          <a:bodyPr wrap="square" rtlCol="0">
            <a:spAutoFit/>
          </a:bodyPr>
          <a:lstStyle/>
          <a:p>
            <a:pPr algn="ctr"/>
            <a:r>
              <a:rPr sz="1600" b="1" dirty="0">
                <a:solidFill>
                  <a:srgbClr val="595959"/>
                </a:solidFill>
                <a:latin typeface="微软雅黑" panose="020B0503020204020204" pitchFamily="34" charset="-122"/>
                <a:ea typeface="微软雅黑" panose="020B0503020204020204" pitchFamily="34" charset="-122"/>
                <a:cs typeface="+mn-ea"/>
                <a:sym typeface="Arial" panose="020B0604020202020204" pitchFamily="34" charset="0"/>
              </a:rPr>
              <a:t>网上蛋糕商城后台管理系统的主页面</a:t>
            </a:r>
            <a:endParaRPr sz="1600" b="1" dirty="0">
              <a:solidFill>
                <a:srgbClr val="595959"/>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后台管理系统概述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007745" y="1101090"/>
            <a:ext cx="10440670" cy="8559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l" defTabSz="1219200">
              <a:lnSpc>
                <a:spcPct val="130000"/>
              </a:lnSpc>
              <a:buClrTx/>
              <a:buSzTx/>
              <a:buFontTx/>
            </a:pPr>
            <a:r>
              <a:rPr dirty="0">
                <a:solidFill>
                  <a:srgbClr val="595959"/>
                </a:solidFill>
                <a:latin typeface="微软雅黑" panose="020B0503020204020204" pitchFamily="34" charset="-122"/>
              </a:rPr>
              <a:t>通过后台管理系统主页面，可以直观地看出网上蛋糕商城后台管理系统的主要功能模块，包括</a:t>
            </a:r>
            <a:r>
              <a:rPr lang="zh-CN" altLang="zh-CN" dirty="0">
                <a:solidFill>
                  <a:srgbClr val="1369B2"/>
                </a:solidFill>
                <a:latin typeface="微软雅黑" panose="020B0503020204020204" pitchFamily="34" charset="-122"/>
              </a:rPr>
              <a:t>订单管理模块</a:t>
            </a:r>
            <a:r>
              <a:rPr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客户管理模块</a:t>
            </a:r>
            <a:r>
              <a:rPr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商品管理模块</a:t>
            </a:r>
            <a:r>
              <a:rPr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类目管理模块</a:t>
            </a:r>
            <a:r>
              <a:rPr dirty="0">
                <a:solidFill>
                  <a:srgbClr val="595959"/>
                </a:solidFill>
                <a:latin typeface="微软雅黑" panose="020B0503020204020204" pitchFamily="34" charset="-122"/>
              </a:rPr>
              <a:t>。</a:t>
            </a:r>
            <a:endParaRPr dirty="0">
              <a:solidFill>
                <a:srgbClr val="595959"/>
              </a:solidFill>
              <a:latin typeface="微软雅黑" panose="020B0503020204020204" pitchFamily="34" charset="-122"/>
            </a:endParaRPr>
          </a:p>
        </p:txBody>
      </p:sp>
      <p:sp>
        <p:nvSpPr>
          <p:cNvPr id="5" name="TextBox 76"/>
          <p:cNvSpPr txBox="1"/>
          <p:nvPr/>
        </p:nvSpPr>
        <p:spPr>
          <a:xfrm>
            <a:off x="3839845" y="5529580"/>
            <a:ext cx="4214495" cy="337185"/>
          </a:xfrm>
          <a:prstGeom prst="rect">
            <a:avLst/>
          </a:prstGeom>
          <a:noFill/>
          <a:effectLst/>
        </p:spPr>
        <p:txBody>
          <a:bodyPr wrap="square" rtlCol="0">
            <a:spAutoFit/>
          </a:bodyPr>
          <a:lstStyle/>
          <a:p>
            <a:pPr algn="ctr"/>
            <a:r>
              <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网上蛋糕商城后台管理系统源代码目录结构</a:t>
            </a:r>
            <a:endParaRPr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2" name="对象 -2147482619"/>
          <p:cNvGraphicFramePr>
            <a:graphicFrameLocks noChangeAspect="1"/>
          </p:cNvGraphicFramePr>
          <p:nvPr/>
        </p:nvGraphicFramePr>
        <p:xfrm>
          <a:off x="1227455" y="2108835"/>
          <a:ext cx="9759315" cy="3129915"/>
        </p:xfrm>
        <a:graphic>
          <a:graphicData uri="http://schemas.openxmlformats.org/presentationml/2006/ole">
            <mc:AlternateContent xmlns:mc="http://schemas.openxmlformats.org/markup-compatibility/2006">
              <mc:Choice xmlns:v="urn:schemas-microsoft-com:vml" Requires="v">
                <p:oleObj spid="_x0000_s9350" name="" r:id="rId2" imgW="6479540" imgH="2094230" progId="Visio.Drawing.11">
                  <p:embed/>
                </p:oleObj>
              </mc:Choice>
              <mc:Fallback>
                <p:oleObj name="" r:id="rId2" imgW="6479540" imgH="2094230" progId="Visio.Drawing.11">
                  <p:embed/>
                  <p:pic>
                    <p:nvPicPr>
                      <p:cNvPr id="0" name="图片 3075"/>
                      <p:cNvPicPr/>
                      <p:nvPr/>
                    </p:nvPicPr>
                    <p:blipFill>
                      <a:blip r:embed="rId3"/>
                      <a:stretch>
                        <a:fillRect/>
                      </a:stretch>
                    </p:blipFill>
                    <p:spPr>
                      <a:xfrm>
                        <a:off x="1227455" y="2108835"/>
                        <a:ext cx="9759315" cy="312991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后台管理系统概述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3795395" y="1601470"/>
            <a:ext cx="6803390" cy="137033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endParaRPr lang="zh-CN" altLang="en-US" sz="2400">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4871007" y="1383776"/>
            <a:ext cx="4686911" cy="4366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r>
              <a:rPr lang="zh-CN" altLang="en-US" sz="1865" dirty="0">
                <a:latin typeface="微软雅黑" panose="020B0503020204020204" pitchFamily="34" charset="-122"/>
                <a:ea typeface="微软雅黑" panose="020B0503020204020204" pitchFamily="34" charset="-122"/>
                <a:cs typeface="+mn-ea"/>
                <a:sym typeface="+mn-lt"/>
              </a:rPr>
              <a:t>注册</a:t>
            </a:r>
            <a:endParaRPr lang="zh-CN" altLang="en-US" sz="1865" dirty="0">
              <a:latin typeface="微软雅黑" panose="020B0503020204020204" pitchFamily="34" charset="-122"/>
              <a:ea typeface="微软雅黑" panose="020B0503020204020204" pitchFamily="34" charset="-122"/>
              <a:cs typeface="+mn-ea"/>
              <a:sym typeface="+mn-lt"/>
            </a:endParaRPr>
          </a:p>
        </p:txBody>
      </p:sp>
      <p:sp>
        <p:nvSpPr>
          <p:cNvPr id="30" name="六边形 29"/>
          <p:cNvSpPr/>
          <p:nvPr/>
        </p:nvSpPr>
        <p:spPr>
          <a:xfrm>
            <a:off x="1204838" y="3115730"/>
            <a:ext cx="1587263" cy="1368152"/>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r>
              <a:rPr lang="zh-CN" altLang="en-US" sz="2665" b="1" dirty="0">
                <a:latin typeface="微软雅黑" panose="020B0503020204020204" pitchFamily="34" charset="-122"/>
                <a:ea typeface="微软雅黑" panose="020B0503020204020204" pitchFamily="34" charset="-122"/>
                <a:cs typeface="+mn-ea"/>
                <a:sym typeface="+mn-lt"/>
              </a:rPr>
              <a:t>注意</a:t>
            </a:r>
            <a:endParaRPr lang="zh-CN" altLang="en-US" sz="2665" b="1" dirty="0">
              <a:latin typeface="微软雅黑" panose="020B0503020204020204" pitchFamily="34" charset="-122"/>
              <a:ea typeface="微软雅黑" panose="020B0503020204020204" pitchFamily="34" charset="-122"/>
              <a:cs typeface="+mn-ea"/>
              <a:sym typeface="+mn-lt"/>
            </a:endParaRPr>
          </a:p>
        </p:txBody>
      </p:sp>
      <p:cxnSp>
        <p:nvCxnSpPr>
          <p:cNvPr id="3" name="直接箭头连接符 2"/>
          <p:cNvCxnSpPr>
            <a:stCxn id="30" idx="5"/>
            <a:endCxn id="28" idx="1"/>
          </p:cNvCxnSpPr>
          <p:nvPr/>
        </p:nvCxnSpPr>
        <p:spPr>
          <a:xfrm flipV="1">
            <a:off x="2450063" y="2286421"/>
            <a:ext cx="1345565" cy="82931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2450063" y="4484518"/>
            <a:ext cx="1345565" cy="90360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89733" y="1920647"/>
            <a:ext cx="6049460" cy="1021372"/>
          </a:xfrm>
          <a:prstGeom prst="rect">
            <a:avLst/>
          </a:prstGeom>
          <a:noFill/>
        </p:spPr>
        <p:txBody>
          <a:bodyPr wrap="square" lIns="91445" tIns="45721" rIns="91445" bIns="45721" rtlCol="0">
            <a:spAutoFit/>
          </a:bodyPr>
          <a:lstStyle/>
          <a:p>
            <a:pPr>
              <a:lnSpc>
                <a:spcPct val="130000"/>
              </a:lnSpc>
            </a:pP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后台管理系统并没有提供用户注册功能，这是因为在实际企业项目中，后台管理用户通常都是由超级管理员创建和授予权限的，而超级管理员是在开发系统时在数据库中提前创建好的。</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8" name="矩形 37"/>
          <p:cNvSpPr/>
          <p:nvPr/>
        </p:nvSpPr>
        <p:spPr>
          <a:xfrm>
            <a:off x="3795395" y="4399280"/>
            <a:ext cx="6803390" cy="197739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endParaRPr lang="zh-CN" altLang="en-US" sz="2400">
              <a:latin typeface="微软雅黑" panose="020B0503020204020204" pitchFamily="34" charset="-122"/>
              <a:ea typeface="微软雅黑" panose="020B0503020204020204" pitchFamily="34" charset="-122"/>
              <a:cs typeface="+mn-ea"/>
              <a:sym typeface="+mn-lt"/>
            </a:endParaRPr>
          </a:p>
        </p:txBody>
      </p:sp>
      <p:sp>
        <p:nvSpPr>
          <p:cNvPr id="39" name="矩形 38"/>
          <p:cNvSpPr/>
          <p:nvPr/>
        </p:nvSpPr>
        <p:spPr>
          <a:xfrm>
            <a:off x="4871007" y="4192023"/>
            <a:ext cx="4686911" cy="43662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5" tIns="45721" rIns="91445" bIns="45721" numCol="1" spcCol="0" rtlCol="0" fromWordArt="0" anchor="ctr" anchorCtr="0" forceAA="0" compatLnSpc="1">
            <a:noAutofit/>
          </a:bodyPr>
          <a:lstStyle/>
          <a:p>
            <a:pPr lvl="0" algn="ctr"/>
            <a:r>
              <a:rPr lang="zh-CN" altLang="en-US" sz="1865" dirty="0">
                <a:latin typeface="微软雅黑" panose="020B0503020204020204" pitchFamily="34" charset="-122"/>
                <a:ea typeface="微软雅黑" panose="020B0503020204020204" pitchFamily="34" charset="-122"/>
                <a:cs typeface="+mn-ea"/>
                <a:sym typeface="+mn-lt"/>
              </a:rPr>
              <a:t>登录</a:t>
            </a:r>
            <a:endParaRPr lang="zh-CN" altLang="en-US" sz="1865" dirty="0">
              <a:latin typeface="微软雅黑" panose="020B0503020204020204" pitchFamily="34" charset="-122"/>
              <a:ea typeface="微软雅黑" panose="020B0503020204020204" pitchFamily="34" charset="-122"/>
              <a:cs typeface="+mn-ea"/>
              <a:sym typeface="+mn-lt"/>
            </a:endParaRPr>
          </a:p>
        </p:txBody>
      </p:sp>
      <p:sp>
        <p:nvSpPr>
          <p:cNvPr id="40" name="TextBox 39"/>
          <p:cNvSpPr txBox="1"/>
          <p:nvPr/>
        </p:nvSpPr>
        <p:spPr>
          <a:xfrm>
            <a:off x="4189733" y="4684815"/>
            <a:ext cx="6049460" cy="1691005"/>
          </a:xfrm>
          <a:prstGeom prst="rect">
            <a:avLst/>
          </a:prstGeom>
          <a:noFill/>
        </p:spPr>
        <p:txBody>
          <a:bodyPr wrap="square" lIns="91445" tIns="45721" rIns="91445" bIns="45721" rtlCol="0">
            <a:spAutoFit/>
          </a:bodyPr>
          <a:lstStyle/>
          <a:p>
            <a:pPr lvl="0" algn="l">
              <a:lnSpc>
                <a:spcPct val="130000"/>
              </a:lnSpc>
            </a:pPr>
            <a:r>
              <a:rPr lang="zh-CN" altLang="en-US" sz="1600" dirty="0">
                <a:solidFill>
                  <a:srgbClr val="595959"/>
                </a:solidFill>
                <a:latin typeface="微软雅黑" panose="020B0503020204020204" pitchFamily="34" charset="-122"/>
                <a:ea typeface="微软雅黑" panose="020B0503020204020204" pitchFamily="34" charset="-122"/>
                <a:cs typeface="+mn-ea"/>
                <a:sym typeface="+mn-lt"/>
              </a:rPr>
              <a:t>后台管理系统并没有提供专用于后台系统的登录功能，而是共用了前台网站的用户登录功能。在前台网站登录时，系统会判断用户角色是普通用户还是超级管理员，如果是超级管理员，导航栏中会出现“后台管理”选项，单击“后台管理”选项，可以成功登录后台系统。</a:t>
            </a:r>
            <a:endParaRPr lang="zh-CN" altLang="en-US" sz="16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p="http://schemas.openxmlformats.org/presentationml/2006/main">
  <p:tag name="ISPRING_RESOURCE_PATHS_HASH_PRESENTER" val="32f2877298872352ce35b722eb5a2b9c1162d"/>
</p:tagLst>
</file>

<file path=ppt/tags/tag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6250</Words>
  <Application>WPS 演示</Application>
  <PresentationFormat>自定义</PresentationFormat>
  <Paragraphs>615</Paragraphs>
  <Slides>60</Slides>
  <Notes>54</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3</vt:i4>
      </vt:variant>
      <vt:variant>
        <vt:lpstr>幻灯片标题</vt:lpstr>
      </vt:variant>
      <vt:variant>
        <vt:i4>60</vt:i4>
      </vt:variant>
    </vt:vector>
  </HeadingPairs>
  <TitlesOfParts>
    <vt:vector size="85" baseType="lpstr">
      <vt:lpstr>Arial</vt:lpstr>
      <vt:lpstr>宋体</vt:lpstr>
      <vt:lpstr>Wingdings</vt:lpstr>
      <vt:lpstr>微软雅黑</vt:lpstr>
      <vt:lpstr>思源黑体 CN Medium</vt:lpstr>
      <vt:lpstr>黑体</vt:lpstr>
      <vt:lpstr>字魂58号-创中黑</vt:lpstr>
      <vt:lpstr>Source Han Sans K Bold</vt:lpstr>
      <vt:lpstr>Calibri</vt:lpstr>
      <vt:lpstr>MS UI Gothic</vt:lpstr>
      <vt:lpstr>U.S. 101</vt:lpstr>
      <vt:lpstr>Roboto</vt:lpstr>
      <vt:lpstr>Open Sans Light</vt:lpstr>
      <vt:lpstr>字魂105号-简雅黑</vt:lpstr>
      <vt:lpstr>Arial Unicode MS</vt:lpstr>
      <vt:lpstr>STIXGeneral-Bold</vt:lpstr>
      <vt:lpstr>Oxygen</vt:lpstr>
      <vt:lpstr>±¼¸²</vt:lpstr>
      <vt:lpstr>Segoe Print</vt:lpstr>
      <vt:lpstr>Open Sans</vt:lpstr>
      <vt:lpstr>webwppDefTheme</vt:lpstr>
      <vt:lpstr>Office 主题</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甘金龙</cp:lastModifiedBy>
  <cp:revision>1022</cp:revision>
  <dcterms:created xsi:type="dcterms:W3CDTF">2020-11-11T09:29:00Z</dcterms:created>
  <dcterms:modified xsi:type="dcterms:W3CDTF">2021-08-30T03:23:51Z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