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1.xml" ContentType="application/vnd.openxmlformats-officedocument.presentationml.notesSlide+xml"/>
  <Override PartName="/ppt/tags/tag33.xml" ContentType="application/vnd.openxmlformats-officedocument.presentationml.tags+xml"/>
  <Override PartName="/ppt/notesSlides/notesSlide22.xml" ContentType="application/vnd.openxmlformats-officedocument.presentationml.notesSlide+xml"/>
  <Override PartName="/ppt/tags/tag34.xml" ContentType="application/vnd.openxmlformats-officedocument.presentationml.tags+xml"/>
  <Override PartName="/ppt/notesSlides/notesSlide2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3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38.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40.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4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4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43.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4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4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4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4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4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49.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50.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51.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52.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5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54.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55.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107.xml" ContentType="application/vnd.openxmlformats-officedocument.presentationml.tags+xml"/>
  <Override PartName="/ppt/notesSlides/notesSlide58.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59.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60.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61.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66.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67.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68.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69.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7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71.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72.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73.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74.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75.xml" ContentType="application/vnd.openxmlformats-officedocument.presentationml.notesSlide+xml"/>
  <Override PartName="/ppt/tags/tag139.xml" ContentType="application/vnd.openxmlformats-officedocument.presentationml.tags+xml"/>
  <Override PartName="/ppt/notesSlides/notesSlide76.xml" ContentType="application/vnd.openxmlformats-officedocument.presentationml.notesSlide+xml"/>
  <Override PartName="/ppt/tags/tag140.xml" ContentType="application/vnd.openxmlformats-officedocument.presentationml.tags+xml"/>
  <Override PartName="/ppt/notesSlides/notesSlide77.xml" ContentType="application/vnd.openxmlformats-officedocument.presentationml.notesSlide+xml"/>
  <Override PartName="/ppt/tags/tag141.xml" ContentType="application/vnd.openxmlformats-officedocument.presentationml.tags+xml"/>
  <Override PartName="/ppt/notesSlides/notesSlide78.xml" ContentType="application/vnd.openxmlformats-officedocument.presentationml.notesSlide+xml"/>
  <Override PartName="/ppt/tags/tag142.xml" ContentType="application/vnd.openxmlformats-officedocument.presentationml.tags+xml"/>
  <Override PartName="/ppt/notesSlides/notesSlide79.xml" ContentType="application/vnd.openxmlformats-officedocument.presentationml.notesSlide+xml"/>
  <Override PartName="/ppt/tags/tag143.xml" ContentType="application/vnd.openxmlformats-officedocument.presentationml.tags+xml"/>
  <Override PartName="/ppt/notesSlides/notesSlide80.xml" ContentType="application/vnd.openxmlformats-officedocument.presentationml.notesSlide+xml"/>
  <Override PartName="/ppt/tags/tag144.xml" ContentType="application/vnd.openxmlformats-officedocument.presentationml.tags+xml"/>
  <Override PartName="/ppt/notesSlides/notesSlide81.xml" ContentType="application/vnd.openxmlformats-officedocument.presentationml.notesSlide+xml"/>
  <Override PartName="/ppt/tags/tag145.xml" ContentType="application/vnd.openxmlformats-officedocument.presentationml.tags+xml"/>
  <Override PartName="/ppt/notesSlides/notesSlide82.xml" ContentType="application/vnd.openxmlformats-officedocument.presentationml.notesSlide+xml"/>
  <Override PartName="/ppt/tags/tag146.xml" ContentType="application/vnd.openxmlformats-officedocument.presentationml.tags+xml"/>
  <Override PartName="/ppt/notesSlides/notesSlide83.xml" ContentType="application/vnd.openxmlformats-officedocument.presentationml.notesSlide+xml"/>
  <Override PartName="/ppt/tags/tag147.xml" ContentType="application/vnd.openxmlformats-officedocument.presentationml.tags+xml"/>
  <Override PartName="/ppt/notesSlides/notesSlide84.xml" ContentType="application/vnd.openxmlformats-officedocument.presentationml.notesSlide+xml"/>
  <Override PartName="/ppt/tags/tag148.xml" ContentType="application/vnd.openxmlformats-officedocument.presentationml.tags+xml"/>
  <Override PartName="/ppt/notesSlides/notesSlide85.xml" ContentType="application/vnd.openxmlformats-officedocument.presentationml.notesSlide+xml"/>
  <Override PartName="/ppt/tags/tag149.xml" ContentType="application/vnd.openxmlformats-officedocument.presentationml.tags+xml"/>
  <Override PartName="/ppt/notesSlides/notesSlide86.xml" ContentType="application/vnd.openxmlformats-officedocument.presentationml.notesSlide+xml"/>
  <Override PartName="/ppt/tags/tag150.xml" ContentType="application/vnd.openxmlformats-officedocument.presentationml.tags+xml"/>
  <Override PartName="/ppt/notesSlides/notesSlide87.xml" ContentType="application/vnd.openxmlformats-officedocument.presentationml.notesSlide+xml"/>
  <Override PartName="/ppt/tags/tag151.xml" ContentType="application/vnd.openxmlformats-officedocument.presentationml.tags+xml"/>
  <Override PartName="/ppt/notesSlides/notesSlide88.xml" ContentType="application/vnd.openxmlformats-officedocument.presentationml.notesSlide+xml"/>
  <Override PartName="/ppt/tags/tag152.xml" ContentType="application/vnd.openxmlformats-officedocument.presentationml.tags+xml"/>
  <Override PartName="/ppt/notesSlides/notesSlide89.xml" ContentType="application/vnd.openxmlformats-officedocument.presentationml.notesSlide+xml"/>
  <Override PartName="/ppt/tags/tag153.xml" ContentType="application/vnd.openxmlformats-officedocument.presentationml.tags+xml"/>
  <Override PartName="/ppt/notesSlides/notesSlide90.xml" ContentType="application/vnd.openxmlformats-officedocument.presentationml.notesSlide+xml"/>
  <Override PartName="/ppt/tags/tag154.xml" ContentType="application/vnd.openxmlformats-officedocument.presentationml.tags+xml"/>
  <Override PartName="/ppt/notesSlides/notesSlide91.xml" ContentType="application/vnd.openxmlformats-officedocument.presentationml.notesSlide+xml"/>
  <Override PartName="/ppt/tags/tag155.xml" ContentType="application/vnd.openxmlformats-officedocument.presentationml.tags+xml"/>
  <Override PartName="/ppt/notesSlides/notesSlide92.xml" ContentType="application/vnd.openxmlformats-officedocument.presentationml.notesSlide+xml"/>
  <Override PartName="/ppt/tags/tag156.xml" ContentType="application/vnd.openxmlformats-officedocument.presentationml.tags+xml"/>
  <Override PartName="/ppt/notesSlides/notesSlide93.xml" ContentType="application/vnd.openxmlformats-officedocument.presentationml.notesSlide+xml"/>
  <Override PartName="/ppt/tags/tag157.xml" ContentType="application/vnd.openxmlformats-officedocument.presentationml.tags+xml"/>
  <Override PartName="/ppt/notesSlides/notesSlide94.xml" ContentType="application/vnd.openxmlformats-officedocument.presentationml.notesSlide+xml"/>
  <Override PartName="/ppt/tags/tag158.xml" ContentType="application/vnd.openxmlformats-officedocument.presentationml.tags+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8"/>
  </p:notesMasterIdLst>
  <p:sldIdLst>
    <p:sldId id="459" r:id="rId2"/>
    <p:sldId id="460" r:id="rId3"/>
    <p:sldId id="461" r:id="rId4"/>
    <p:sldId id="462" r:id="rId5"/>
    <p:sldId id="463" r:id="rId6"/>
    <p:sldId id="464" r:id="rId7"/>
    <p:sldId id="466" r:id="rId8"/>
    <p:sldId id="467" r:id="rId9"/>
    <p:sldId id="468" r:id="rId10"/>
    <p:sldId id="470" r:id="rId11"/>
    <p:sldId id="471" r:id="rId12"/>
    <p:sldId id="472" r:id="rId13"/>
    <p:sldId id="473"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89" r:id="rId28"/>
    <p:sldId id="488" r:id="rId29"/>
    <p:sldId id="490" r:id="rId30"/>
    <p:sldId id="491" r:id="rId31"/>
    <p:sldId id="492" r:id="rId32"/>
    <p:sldId id="493" r:id="rId33"/>
    <p:sldId id="494" r:id="rId34"/>
    <p:sldId id="496" r:id="rId35"/>
    <p:sldId id="497" r:id="rId36"/>
    <p:sldId id="498" r:id="rId37"/>
    <p:sldId id="499" r:id="rId38"/>
    <p:sldId id="500" r:id="rId39"/>
    <p:sldId id="501" r:id="rId40"/>
    <p:sldId id="502" r:id="rId41"/>
    <p:sldId id="503" r:id="rId42"/>
    <p:sldId id="505" r:id="rId43"/>
    <p:sldId id="504" r:id="rId44"/>
    <p:sldId id="506" r:id="rId45"/>
    <p:sldId id="507" r:id="rId46"/>
    <p:sldId id="508" r:id="rId47"/>
    <p:sldId id="509" r:id="rId48"/>
    <p:sldId id="510" r:id="rId49"/>
    <p:sldId id="511" r:id="rId50"/>
    <p:sldId id="512" r:id="rId51"/>
    <p:sldId id="513" r:id="rId52"/>
    <p:sldId id="514" r:id="rId53"/>
    <p:sldId id="515" r:id="rId54"/>
    <p:sldId id="516" r:id="rId55"/>
    <p:sldId id="517" r:id="rId56"/>
    <p:sldId id="518" r:id="rId57"/>
    <p:sldId id="519" r:id="rId58"/>
    <p:sldId id="521" r:id="rId59"/>
    <p:sldId id="522" r:id="rId60"/>
    <p:sldId id="524" r:id="rId61"/>
    <p:sldId id="525" r:id="rId62"/>
    <p:sldId id="526" r:id="rId63"/>
    <p:sldId id="527" r:id="rId64"/>
    <p:sldId id="529" r:id="rId65"/>
    <p:sldId id="530" r:id="rId66"/>
    <p:sldId id="533" r:id="rId67"/>
    <p:sldId id="534" r:id="rId68"/>
    <p:sldId id="535" r:id="rId69"/>
    <p:sldId id="536" r:id="rId70"/>
    <p:sldId id="537" r:id="rId71"/>
    <p:sldId id="539" r:id="rId72"/>
    <p:sldId id="540" r:id="rId73"/>
    <p:sldId id="541" r:id="rId74"/>
    <p:sldId id="542" r:id="rId75"/>
    <p:sldId id="543" r:id="rId76"/>
    <p:sldId id="544" r:id="rId77"/>
    <p:sldId id="545" r:id="rId78"/>
    <p:sldId id="546" r:id="rId79"/>
    <p:sldId id="548" r:id="rId80"/>
    <p:sldId id="549" r:id="rId81"/>
    <p:sldId id="550" r:id="rId82"/>
    <p:sldId id="551" r:id="rId83"/>
    <p:sldId id="552" r:id="rId84"/>
    <p:sldId id="553" r:id="rId85"/>
    <p:sldId id="554" r:id="rId86"/>
    <p:sldId id="555" r:id="rId87"/>
    <p:sldId id="556" r:id="rId88"/>
    <p:sldId id="557" r:id="rId89"/>
    <p:sldId id="558" r:id="rId90"/>
    <p:sldId id="559" r:id="rId91"/>
    <p:sldId id="560" r:id="rId92"/>
    <p:sldId id="561" r:id="rId93"/>
    <p:sldId id="562" r:id="rId94"/>
    <p:sldId id="563" r:id="rId95"/>
    <p:sldId id="564" r:id="rId96"/>
    <p:sldId id="531" r:id="rId97"/>
  </p:sldIdLst>
  <p:sldSz cx="12192000" cy="6858000"/>
  <p:notesSz cx="6858000" cy="9144000"/>
  <p:custDataLst>
    <p:tags r:id="rId9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9">
          <p15:clr>
            <a:srgbClr val="A4A3A4"/>
          </p15:clr>
        </p15:guide>
        <p15:guide id="2" pos="381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857"/>
  </p:normalViewPr>
  <p:slideViewPr>
    <p:cSldViewPr snapToGrid="0" snapToObjects="1">
      <p:cViewPr varScale="1">
        <p:scale>
          <a:sx n="80" d="100"/>
          <a:sy n="80" d="100"/>
        </p:scale>
        <p:origin x="432" y="62"/>
      </p:cViewPr>
      <p:guideLst>
        <p:guide orient="horz" pos="2139"/>
        <p:guide pos="38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gs" Target="tags/tag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2023-09-09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2023-09-09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2023-09-09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2023-09-09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2023-09-09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2023-09-09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2023-09-09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2023-09-09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2023-09-09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2023-09-09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2023-09-09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2023-09-09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2023-09-09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70"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png"/><Relationship Id="rId5" Type="http://schemas.openxmlformats.org/officeDocument/2006/relationships/notesSlide" Target="../notesSlides/notesSlide10.xml"/><Relationship Id="rId4"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notesSlide" Target="../notesSlides/notesSlide12.xml"/><Relationship Id="rId4"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2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3.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0.xml"/><Relationship Id="rId1" Type="http://schemas.openxmlformats.org/officeDocument/2006/relationships/tags" Target="../tags/tag30.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0.xml"/><Relationship Id="rId1" Type="http://schemas.openxmlformats.org/officeDocument/2006/relationships/tags" Target="../tags/tag33.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0.xml"/><Relationship Id="rId1" Type="http://schemas.openxmlformats.org/officeDocument/2006/relationships/tags" Target="../tags/tag34.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3.png"/><Relationship Id="rId5" Type="http://schemas.openxmlformats.org/officeDocument/2006/relationships/notesSlide" Target="../notesSlides/notesSlide25.xml"/><Relationship Id="rId4"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3.png"/><Relationship Id="rId5" Type="http://schemas.openxmlformats.org/officeDocument/2006/relationships/notesSlide" Target="../notesSlides/notesSlide28.xml"/><Relationship Id="rId4"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3.png"/><Relationship Id="rId5" Type="http://schemas.openxmlformats.org/officeDocument/2006/relationships/notesSlide" Target="../notesSlides/notesSlide36.xml"/><Relationship Id="rId4"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3.png"/><Relationship Id="rId5" Type="http://schemas.openxmlformats.org/officeDocument/2006/relationships/notesSlide" Target="../notesSlides/notesSlide38.xml"/><Relationship Id="rId4"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3.pn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3.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3.png"/><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3.png"/><Relationship Id="rId5" Type="http://schemas.openxmlformats.org/officeDocument/2006/relationships/notesSlide" Target="../notesSlides/notesSlide43.xml"/><Relationship Id="rId4"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3.png"/><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3.png"/><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3.png"/><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3.png"/><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3.png"/><Relationship Id="rId5" Type="http://schemas.openxmlformats.org/officeDocument/2006/relationships/notesSlide" Target="../notesSlides/notesSlide50.xml"/><Relationship Id="rId4"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3.png"/><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3.png"/><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3.png"/><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3.png"/><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3.png"/><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3.png"/><Relationship Id="rId5" Type="http://schemas.openxmlformats.org/officeDocument/2006/relationships/notesSlide" Target="../notesSlides/notesSlide56.xml"/><Relationship Id="rId4"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9.xml"/><Relationship Id="rId1" Type="http://schemas.openxmlformats.org/officeDocument/2006/relationships/tags" Target="../tags/tag107.x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7.png"/><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notesSlide" Target="../notesSlides/notesSlide67.xml"/><Relationship Id="rId4"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image" Target="../media/image8.png"/><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9.png"/><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image" Target="../media/image10.png"/><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image" Target="../media/image11.png"/><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image" Target="../media/image12.png"/><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image" Target="../media/image13.png"/><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9.xml"/><Relationship Id="rId1" Type="http://schemas.openxmlformats.org/officeDocument/2006/relationships/tags" Target="../tags/tag139.xml"/><Relationship Id="rId5" Type="http://schemas.openxmlformats.org/officeDocument/2006/relationships/image" Target="../media/image15.svg"/><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9.xml"/><Relationship Id="rId1" Type="http://schemas.openxmlformats.org/officeDocument/2006/relationships/tags" Target="../tags/tag140.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9.xml"/><Relationship Id="rId1" Type="http://schemas.openxmlformats.org/officeDocument/2006/relationships/tags" Target="../tags/tag141.xml"/><Relationship Id="rId5" Type="http://schemas.openxmlformats.org/officeDocument/2006/relationships/image" Target="../media/image15.svg"/><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1.xml"/><Relationship Id="rId1" Type="http://schemas.openxmlformats.org/officeDocument/2006/relationships/tags" Target="../tags/tag14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notesSlide" Target="../notesSlides/notesSlide8.xml"/><Relationship Id="rId4"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1.xml"/><Relationship Id="rId1" Type="http://schemas.openxmlformats.org/officeDocument/2006/relationships/tags" Target="../tags/tag143.xml"/><Relationship Id="rId4" Type="http://schemas.openxmlformats.org/officeDocument/2006/relationships/image" Target="../media/image18.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1.xml"/><Relationship Id="rId1" Type="http://schemas.openxmlformats.org/officeDocument/2006/relationships/tags" Target="../tags/tag144.xml"/><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1.xml"/><Relationship Id="rId1" Type="http://schemas.openxmlformats.org/officeDocument/2006/relationships/tags" Target="../tags/tag145.xml"/><Relationship Id="rId4" Type="http://schemas.openxmlformats.org/officeDocument/2006/relationships/image" Target="../media/image20.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1.xml"/><Relationship Id="rId1" Type="http://schemas.openxmlformats.org/officeDocument/2006/relationships/tags" Target="../tags/tag146.xml"/><Relationship Id="rId4" Type="http://schemas.openxmlformats.org/officeDocument/2006/relationships/image" Target="../media/image21.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1.xml"/><Relationship Id="rId1" Type="http://schemas.openxmlformats.org/officeDocument/2006/relationships/tags" Target="../tags/tag147.xml"/><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1.xml"/><Relationship Id="rId1" Type="http://schemas.openxmlformats.org/officeDocument/2006/relationships/tags" Target="../tags/tag148.xml"/><Relationship Id="rId4" Type="http://schemas.openxmlformats.org/officeDocument/2006/relationships/image" Target="../media/image23.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1.xml"/><Relationship Id="rId1" Type="http://schemas.openxmlformats.org/officeDocument/2006/relationships/tags" Target="../tags/tag149.xml"/><Relationship Id="rId4" Type="http://schemas.openxmlformats.org/officeDocument/2006/relationships/image" Target="../media/image24.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1.xml"/><Relationship Id="rId1" Type="http://schemas.openxmlformats.org/officeDocument/2006/relationships/tags" Target="../tags/tag150.xml"/><Relationship Id="rId4" Type="http://schemas.openxmlformats.org/officeDocument/2006/relationships/image" Target="../media/image25.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1.xml"/><Relationship Id="rId1" Type="http://schemas.openxmlformats.org/officeDocument/2006/relationships/tags" Target="../tags/tag151.xml"/><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1.xml"/><Relationship Id="rId1" Type="http://schemas.openxmlformats.org/officeDocument/2006/relationships/tags" Target="../tags/tag15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1.xml"/><Relationship Id="rId1" Type="http://schemas.openxmlformats.org/officeDocument/2006/relationships/tags" Target="../tags/tag153.xml"/><Relationship Id="rId4" Type="http://schemas.openxmlformats.org/officeDocument/2006/relationships/image" Target="../media/image28.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1.xml"/><Relationship Id="rId1" Type="http://schemas.openxmlformats.org/officeDocument/2006/relationships/tags" Target="../tags/tag154.xml"/><Relationship Id="rId4" Type="http://schemas.openxmlformats.org/officeDocument/2006/relationships/image" Target="../media/image29.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1.xml"/><Relationship Id="rId1" Type="http://schemas.openxmlformats.org/officeDocument/2006/relationships/tags" Target="../tags/tag155.xml"/><Relationship Id="rId4" Type="http://schemas.openxmlformats.org/officeDocument/2006/relationships/image" Target="../media/image30.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1.xml"/><Relationship Id="rId1" Type="http://schemas.openxmlformats.org/officeDocument/2006/relationships/tags" Target="../tags/tag156.xml"/><Relationship Id="rId4" Type="http://schemas.openxmlformats.org/officeDocument/2006/relationships/image" Target="../media/image31.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1.xml"/><Relationship Id="rId1" Type="http://schemas.openxmlformats.org/officeDocument/2006/relationships/tags" Target="../tags/tag157.xml"/><Relationship Id="rId4" Type="http://schemas.openxmlformats.org/officeDocument/2006/relationships/image" Target="../media/image32.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1.xml"/><Relationship Id="rId1" Type="http://schemas.openxmlformats.org/officeDocument/2006/relationships/tags" Target="../tags/tag158.xml"/><Relationship Id="rId4" Type="http://schemas.openxmlformats.org/officeDocument/2006/relationships/image" Target="../media/image3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95131" y="2515710"/>
            <a:ext cx="7768271" cy="1015428"/>
          </a:xfrm>
          <a:prstGeom prst="rect">
            <a:avLst/>
          </a:prstGeom>
          <a:noFill/>
        </p:spPr>
        <p:txBody>
          <a:bodyPr wrap="square" rtlCol="0">
            <a:spAutoFit/>
          </a:bodyPr>
          <a:lstStyle/>
          <a:p>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2</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Java Web</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概述</a:t>
            </a:r>
          </a:p>
        </p:txBody>
      </p:sp>
      <p:sp>
        <p:nvSpPr>
          <p:cNvPr id="68"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ACBE95B-4B1D-A25D-6A0F-8068CF2EDA9F}"/>
              </a:ext>
            </a:extLst>
          </p:cNvPr>
          <p:cNvSpPr txBox="1"/>
          <p:nvPr/>
        </p:nvSpPr>
        <p:spPr>
          <a:xfrm>
            <a:off x="1857375" y="704850"/>
            <a:ext cx="4838700" cy="769441"/>
          </a:xfrm>
          <a:prstGeom prst="rect">
            <a:avLst/>
          </a:prstGeom>
          <a:noFill/>
        </p:spPr>
        <p:txBody>
          <a:bodyPr wrap="square" rtlCol="0">
            <a:spAutoFit/>
          </a:bodyPr>
          <a:lstStyle/>
          <a:p>
            <a:r>
              <a:rPr lang="en-US" altLang="zh-CN" dirty="0">
                <a:highlight>
                  <a:srgbClr val="FFFF00"/>
                </a:highlight>
              </a:rPr>
              <a:t>P34 Schema</a:t>
            </a:r>
            <a:r>
              <a:rPr lang="zh-CN" altLang="en-US" dirty="0">
                <a:highlight>
                  <a:srgbClr val="FFFF00"/>
                </a:highlight>
              </a:rPr>
              <a:t>约束</a:t>
            </a:r>
            <a:endParaRPr lang="en-US" altLang="zh-CN" dirty="0">
              <a:highlight>
                <a:srgbClr val="FFFF00"/>
              </a:highlight>
            </a:endParaRPr>
          </a:p>
          <a:p>
            <a:r>
              <a:rPr lang="en-US" altLang="zh-CN" dirty="0">
                <a:highlight>
                  <a:srgbClr val="FFFF00"/>
                </a:highlight>
              </a:rPr>
              <a:t>Last IDEA</a:t>
            </a:r>
            <a:r>
              <a:rPr lang="zh-CN" altLang="en-US" dirty="0">
                <a:highlight>
                  <a:srgbClr val="FFFF00"/>
                </a:highlight>
              </a:rPr>
              <a:t>配置</a:t>
            </a:r>
            <a:r>
              <a:rPr lang="en-US" altLang="zh-CN" dirty="0">
                <a:highlight>
                  <a:srgbClr val="FFFF00"/>
                </a:highlight>
              </a:rPr>
              <a:t>Tomcat    </a:t>
            </a:r>
            <a:r>
              <a:rPr lang="zh-CN" altLang="en-US" sz="2600" dirty="0">
                <a:solidFill>
                  <a:srgbClr val="FF0000"/>
                </a:solidFill>
                <a:highlight>
                  <a:srgbClr val="FFFF00"/>
                </a:highlight>
              </a:rPr>
              <a:t>未完成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2"/>
            <a:ext cx="10025729" cy="9330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从</a:t>
            </a:r>
            <a:r>
              <a:rPr lang="en-US" altLang="zh-CN" dirty="0">
                <a:solidFill>
                  <a:srgbClr val="595959"/>
                </a:solidFill>
                <a:latin typeface="微软雅黑" panose="020B0503020204020204" pitchFamily="34" charset="-122"/>
              </a:rPr>
              <a:t>XML 1.1</a:t>
            </a:r>
            <a:r>
              <a:rPr lang="zh-CN" altLang="zh-CN" dirty="0">
                <a:solidFill>
                  <a:srgbClr val="595959"/>
                </a:solidFill>
                <a:latin typeface="微软雅黑" panose="020B0503020204020204" pitchFamily="34" charset="-122"/>
              </a:rPr>
              <a:t>开始，在一个完整的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文档中，必须包含一个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文档的声明，并且该声明必须位于文档的第一行。</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文档声明的语法格式如下所示：</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201369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的文档声明</a:t>
            </a:r>
          </a:p>
        </p:txBody>
      </p:sp>
      <p:pic>
        <p:nvPicPr>
          <p:cNvPr id="9" name="图片 8"/>
          <p:cNvPicPr>
            <a:picLocks noChangeAspect="1"/>
          </p:cNvPicPr>
          <p:nvPr/>
        </p:nvPicPr>
        <p:blipFill>
          <a:blip r:embed="rId6"/>
          <a:stretch>
            <a:fillRect/>
          </a:stretch>
        </p:blipFill>
        <p:spPr>
          <a:xfrm>
            <a:off x="1945793" y="2951526"/>
            <a:ext cx="8424936" cy="682913"/>
          </a:xfrm>
          <a:prstGeom prst="rect">
            <a:avLst/>
          </a:prstGeom>
        </p:spPr>
      </p:pic>
      <p:sp>
        <p:nvSpPr>
          <p:cNvPr id="10" name="矩形 9"/>
          <p:cNvSpPr/>
          <p:nvPr/>
        </p:nvSpPr>
        <p:spPr>
          <a:xfrm>
            <a:off x="2114816" y="3099456"/>
            <a:ext cx="808689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&lt;?xml version="version" encoding="value" standalone="value"?&gt;</a:t>
            </a:r>
          </a:p>
        </p:txBody>
      </p:sp>
      <p:sp>
        <p:nvSpPr>
          <p:cNvPr id="11" name="文本框 18"/>
          <p:cNvSpPr txBox="1"/>
          <p:nvPr>
            <p:custDataLst>
              <p:tags r:id="rId3"/>
            </p:custDataLst>
          </p:nvPr>
        </p:nvSpPr>
        <p:spPr>
          <a:xfrm>
            <a:off x="1134191" y="3756712"/>
            <a:ext cx="10151125" cy="25283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1369B2"/>
                </a:solidFill>
                <a:latin typeface="微软雅黑" panose="020B0503020204020204" pitchFamily="34" charset="-122"/>
              </a:rPr>
              <a:t>version</a:t>
            </a:r>
            <a:r>
              <a:rPr lang="zh-CN" altLang="zh-CN" dirty="0">
                <a:solidFill>
                  <a:srgbClr val="595959"/>
                </a:solidFill>
                <a:latin typeface="微软雅黑" panose="020B0503020204020204" pitchFamily="34" charset="-122"/>
              </a:rPr>
              <a:t>：用于指定遵循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规范的版本号。在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声明中必须包含</a:t>
            </a:r>
            <a:r>
              <a:rPr lang="en-US" altLang="zh-CN" dirty="0">
                <a:solidFill>
                  <a:srgbClr val="595959"/>
                </a:solidFill>
                <a:latin typeface="微软雅黑" panose="020B0503020204020204" pitchFamily="34" charset="-122"/>
              </a:rPr>
              <a:t>version</a:t>
            </a:r>
            <a:r>
              <a:rPr lang="zh-CN" altLang="zh-CN" dirty="0">
                <a:solidFill>
                  <a:srgbClr val="595959"/>
                </a:solidFill>
                <a:latin typeface="微软雅黑" panose="020B0503020204020204" pitchFamily="34" charset="-122"/>
              </a:rPr>
              <a:t>属性，且该属性必须放在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声明中其他属性之前。</a:t>
            </a:r>
          </a:p>
          <a:p>
            <a:pPr>
              <a:lnSpc>
                <a:spcPct val="150000"/>
              </a:lnSpc>
            </a:pPr>
            <a:r>
              <a:rPr lang="en-US" altLang="zh-CN" dirty="0">
                <a:solidFill>
                  <a:srgbClr val="1369B2"/>
                </a:solidFill>
                <a:latin typeface="微软雅黑" panose="020B0503020204020204" pitchFamily="34" charset="-122"/>
              </a:rPr>
              <a:t>encoding</a:t>
            </a:r>
            <a:r>
              <a:rPr lang="zh-CN" altLang="zh-CN" dirty="0">
                <a:solidFill>
                  <a:srgbClr val="595959"/>
                </a:solidFill>
                <a:latin typeface="微软雅黑" panose="020B0503020204020204" pitchFamily="34" charset="-122"/>
              </a:rPr>
              <a:t>：用来指定</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文档所使用的编码集。</a:t>
            </a:r>
          </a:p>
          <a:p>
            <a:pPr>
              <a:lnSpc>
                <a:spcPct val="150000"/>
              </a:lnSpc>
            </a:pPr>
            <a:r>
              <a:rPr lang="en-US" altLang="zh-CN" dirty="0">
                <a:solidFill>
                  <a:srgbClr val="1369B2"/>
                </a:solidFill>
                <a:latin typeface="微软雅黑" panose="020B0503020204020204" pitchFamily="34" charset="-122"/>
              </a:rPr>
              <a:t>standalone</a:t>
            </a:r>
            <a:r>
              <a:rPr lang="zh-CN" altLang="zh-CN" dirty="0">
                <a:solidFill>
                  <a:srgbClr val="595959"/>
                </a:solidFill>
                <a:latin typeface="微软雅黑" panose="020B0503020204020204" pitchFamily="34" charset="-122"/>
              </a:rPr>
              <a:t>：用来指定该</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文档是否和一个外部文档嵌套使用，取值为</a:t>
            </a:r>
            <a:r>
              <a:rPr lang="en-US" altLang="zh-CN" dirty="0">
                <a:solidFill>
                  <a:srgbClr val="595959"/>
                </a:solidFill>
                <a:latin typeface="微软雅黑" panose="020B0503020204020204" pitchFamily="34" charset="-122"/>
              </a:rPr>
              <a:t>yes</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no</a:t>
            </a:r>
            <a:r>
              <a:rPr lang="zh-CN" altLang="zh-CN" dirty="0">
                <a:solidFill>
                  <a:srgbClr val="595959"/>
                </a:solidFill>
                <a:latin typeface="微软雅黑" panose="020B0503020204020204" pitchFamily="34" charset="-122"/>
              </a:rPr>
              <a:t>。如果设置属性值为</a:t>
            </a:r>
            <a:r>
              <a:rPr lang="en-US" altLang="zh-CN" dirty="0">
                <a:solidFill>
                  <a:srgbClr val="595959"/>
                </a:solidFill>
                <a:latin typeface="微软雅黑" panose="020B0503020204020204" pitchFamily="34" charset="-122"/>
              </a:rPr>
              <a:t>yes</a:t>
            </a:r>
            <a:r>
              <a:rPr lang="zh-CN" altLang="zh-CN" dirty="0">
                <a:solidFill>
                  <a:srgbClr val="595959"/>
                </a:solidFill>
                <a:latin typeface="微软雅黑" panose="020B0503020204020204" pitchFamily="34" charset="-122"/>
              </a:rPr>
              <a:t>，说明是一个独立的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文档，与外部文件无关联；如果设置属性值为</a:t>
            </a:r>
            <a:r>
              <a:rPr lang="en-US" altLang="zh-CN" dirty="0">
                <a:solidFill>
                  <a:srgbClr val="595959"/>
                </a:solidFill>
                <a:latin typeface="微软雅黑" panose="020B0503020204020204" pitchFamily="34" charset="-122"/>
              </a:rPr>
              <a:t>no</a:t>
            </a:r>
            <a:r>
              <a:rPr lang="zh-CN" altLang="zh-CN" dirty="0">
                <a:solidFill>
                  <a:srgbClr val="595959"/>
                </a:solidFill>
                <a:latin typeface="微软雅黑" panose="020B0503020204020204" pitchFamily="34" charset="-122"/>
              </a:rPr>
              <a:t>，说明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文档不独立。</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1291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文档中的主体内容都是由元素（</a:t>
            </a:r>
            <a:r>
              <a:rPr lang="en-US" altLang="zh-CN" dirty="0">
                <a:solidFill>
                  <a:srgbClr val="595959"/>
                </a:solidFill>
                <a:latin typeface="微软雅黑" panose="020B0503020204020204" pitchFamily="34" charset="-122"/>
              </a:rPr>
              <a:t>Element</a:t>
            </a:r>
            <a:r>
              <a:rPr lang="zh-CN" altLang="zh-CN" dirty="0">
                <a:solidFill>
                  <a:srgbClr val="595959"/>
                </a:solidFill>
                <a:latin typeface="微软雅黑" panose="020B0503020204020204" pitchFamily="34" charset="-122"/>
              </a:rPr>
              <a:t>）组成的，元素是以树形分层结构排列的，一个元素可以嵌套在另一个元素中。</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文档中有且仅有一个顶层元素，称为文档元素或根元素。元素一般是由开始标签、属性、元素内容和结束标签构成，具体示例如下：</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201369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的元素定义</a:t>
            </a:r>
          </a:p>
        </p:txBody>
      </p:sp>
      <p:pic>
        <p:nvPicPr>
          <p:cNvPr id="9" name="图片 8"/>
          <p:cNvPicPr>
            <a:picLocks noChangeAspect="1"/>
          </p:cNvPicPr>
          <p:nvPr/>
        </p:nvPicPr>
        <p:blipFill>
          <a:blip r:embed="rId5"/>
          <a:stretch>
            <a:fillRect/>
          </a:stretch>
        </p:blipFill>
        <p:spPr>
          <a:xfrm>
            <a:off x="1945793" y="3565001"/>
            <a:ext cx="8424936" cy="682913"/>
          </a:xfrm>
          <a:prstGeom prst="rect">
            <a:avLst/>
          </a:prstGeom>
        </p:spPr>
      </p:pic>
      <p:sp>
        <p:nvSpPr>
          <p:cNvPr id="10" name="矩形 9"/>
          <p:cNvSpPr/>
          <p:nvPr/>
        </p:nvSpPr>
        <p:spPr>
          <a:xfrm>
            <a:off x="2114816" y="3712931"/>
            <a:ext cx="808689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&lt;?xml version="version" encoding="value" standalone="value"?&gt;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1291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文档中，可以为元素定义属性。属性是对元素的进一步描述和说明。在一个元素中，可以自定义多个属性，属性是依附于元素存在的，并且每个属性都有自己的名称和取值，具体示例如下：</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201369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的属性定义</a:t>
            </a:r>
          </a:p>
        </p:txBody>
      </p:sp>
      <p:pic>
        <p:nvPicPr>
          <p:cNvPr id="9" name="图片 8"/>
          <p:cNvPicPr>
            <a:picLocks noChangeAspect="1"/>
          </p:cNvPicPr>
          <p:nvPr/>
        </p:nvPicPr>
        <p:blipFill>
          <a:blip r:embed="rId6"/>
          <a:stretch>
            <a:fillRect/>
          </a:stretch>
        </p:blipFill>
        <p:spPr>
          <a:xfrm>
            <a:off x="1945793" y="3252476"/>
            <a:ext cx="8424936" cy="682913"/>
          </a:xfrm>
          <a:prstGeom prst="rect">
            <a:avLst/>
          </a:prstGeom>
        </p:spPr>
      </p:pic>
      <p:sp>
        <p:nvSpPr>
          <p:cNvPr id="10" name="矩形 9"/>
          <p:cNvSpPr/>
          <p:nvPr/>
        </p:nvSpPr>
        <p:spPr>
          <a:xfrm>
            <a:off x="2114816" y="3400406"/>
            <a:ext cx="808689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&lt;售价 单位="元"&gt;68&lt;/售价&gt;</a:t>
            </a:r>
          </a:p>
        </p:txBody>
      </p:sp>
      <p:sp>
        <p:nvSpPr>
          <p:cNvPr id="8" name="文本框 18"/>
          <p:cNvSpPr txBox="1"/>
          <p:nvPr>
            <p:custDataLst>
              <p:tags r:id="rId3"/>
            </p:custDataLst>
          </p:nvPr>
        </p:nvSpPr>
        <p:spPr>
          <a:xfrm>
            <a:off x="1145396" y="4566894"/>
            <a:ext cx="10025729" cy="9773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文档中，属性的命名规范与元素相同，属性值必须要用</a:t>
            </a:r>
            <a:r>
              <a:rPr lang="zh-CN" altLang="zh-CN" dirty="0">
                <a:solidFill>
                  <a:srgbClr val="1369B2"/>
                </a:solidFill>
                <a:latin typeface="微软雅黑" panose="020B0503020204020204" pitchFamily="34" charset="-122"/>
              </a:rPr>
              <a:t>双引号（</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或者</a:t>
            </a:r>
            <a:r>
              <a:rPr lang="zh-CN" altLang="zh-CN" dirty="0">
                <a:solidFill>
                  <a:srgbClr val="1369B2"/>
                </a:solidFill>
                <a:latin typeface="微软雅黑" panose="020B0503020204020204" pitchFamily="34" charset="-122"/>
              </a:rPr>
              <a:t>单引号（</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引起来，否则被视为错误。</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1291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注释是为了</a:t>
            </a:r>
            <a:r>
              <a:rPr lang="zh-CN" altLang="zh-CN" dirty="0">
                <a:solidFill>
                  <a:srgbClr val="1369B2"/>
                </a:solidFill>
                <a:latin typeface="微软雅黑" panose="020B0503020204020204" pitchFamily="34" charset="-122"/>
              </a:rPr>
              <a:t>便于阅读和理解</a:t>
            </a:r>
            <a:r>
              <a:rPr lang="zh-CN" altLang="zh-CN" dirty="0">
                <a:solidFill>
                  <a:srgbClr val="595959"/>
                </a:solidFill>
                <a:latin typeface="微软雅黑" panose="020B0503020204020204" pitchFamily="34" charset="-122"/>
              </a:rPr>
              <a:t>，如果想在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文档中插入一些附加信息，比如作者姓名、地址或电话等，这些信息是对文档结构或文档内容的解释，不属于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文档的内容，因此</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解析器不会处理注释内容。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文档的注释以字符串“</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”开始，以字符串“</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”结束。具体语法格式如下所示：</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150073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的注释</a:t>
            </a:r>
          </a:p>
        </p:txBody>
      </p:sp>
      <p:pic>
        <p:nvPicPr>
          <p:cNvPr id="9" name="图片 8"/>
          <p:cNvPicPr>
            <a:picLocks noChangeAspect="1"/>
          </p:cNvPicPr>
          <p:nvPr/>
        </p:nvPicPr>
        <p:blipFill>
          <a:blip r:embed="rId5"/>
          <a:stretch>
            <a:fillRect/>
          </a:stretch>
        </p:blipFill>
        <p:spPr>
          <a:xfrm>
            <a:off x="3622876" y="4172702"/>
            <a:ext cx="3718407" cy="682913"/>
          </a:xfrm>
          <a:prstGeom prst="rect">
            <a:avLst/>
          </a:prstGeom>
        </p:spPr>
      </p:pic>
      <p:sp>
        <p:nvSpPr>
          <p:cNvPr id="10" name="矩形 9"/>
          <p:cNvSpPr/>
          <p:nvPr/>
        </p:nvSpPr>
        <p:spPr>
          <a:xfrm>
            <a:off x="3791899" y="4320632"/>
            <a:ext cx="2965184"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&lt;!--注释信息--&gt;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39437" y="2840361"/>
            <a:ext cx="9430295" cy="17663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文档中的标签是可以随意定义的，同一本书出现了两种售价，如果仅根据标签名称区分哪个是原价，哪个是会员价，这是很难实现的。为此，在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文档中，定义了一套规则对文档中的内容进行约束，这套规则称为</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约束</a:t>
            </a:r>
            <a:r>
              <a:rPr lang="zh-CN" altLang="zh-CN" dirty="0">
                <a:solidFill>
                  <a:srgbClr val="595959"/>
                </a:solidFill>
                <a:latin typeface="微软雅黑" panose="020B0503020204020204" pitchFamily="34" charset="-122"/>
              </a:rPr>
              <a:t>。对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文档进行约束时，同样需要遵守一定的语法规则，这种语法规则就形成了</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约束语言</a:t>
            </a:r>
            <a:r>
              <a:rPr lang="zh-CN" altLang="zh-CN" dirty="0">
                <a:solidFill>
                  <a:srgbClr val="595959"/>
                </a:solidFill>
                <a:latin typeface="微软雅黑" panose="020B0503020204020204" pitchFamily="34" charset="-122"/>
              </a:rPr>
              <a:t>。</a:t>
            </a:r>
          </a:p>
        </p:txBody>
      </p:sp>
      <p:sp>
        <p:nvSpPr>
          <p:cNvPr id="2" name="文本框 1"/>
          <p:cNvSpPr txBox="1"/>
          <p:nvPr/>
        </p:nvSpPr>
        <p:spPr>
          <a:xfrm>
            <a:off x="1254062" y="1280539"/>
            <a:ext cx="201369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约束</a:t>
            </a:r>
          </a:p>
        </p:txBody>
      </p:sp>
      <p:sp>
        <p:nvSpPr>
          <p:cNvPr id="8" name="圆角矩形 7"/>
          <p:cNvSpPr/>
          <p:nvPr/>
        </p:nvSpPr>
        <p:spPr>
          <a:xfrm>
            <a:off x="1314630" y="255566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64406" y="24962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777711" y="45604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78337" y="2944536"/>
            <a:ext cx="9430295" cy="12339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约束是早期出现的一种</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约束模式语言，根据它的语法创建的文件称为</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文件。在一个</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文件中，可以包含元素的定义、元素之间关系的定义、元素属性的定义以及实体和符号的定义。</a:t>
            </a:r>
          </a:p>
        </p:txBody>
      </p:sp>
      <p:sp>
        <p:nvSpPr>
          <p:cNvPr id="2" name="文本框 1"/>
          <p:cNvSpPr txBox="1"/>
          <p:nvPr/>
        </p:nvSpPr>
        <p:spPr>
          <a:xfrm>
            <a:off x="1254062" y="1280539"/>
            <a:ext cx="199330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DTD</a:t>
            </a:r>
            <a:r>
              <a:rPr lang="zh-CN" altLang="en-US" sz="2000" dirty="0">
                <a:solidFill>
                  <a:srgbClr val="1369B2"/>
                </a:solidFill>
                <a:latin typeface="微软雅黑" panose="020B0503020204020204" pitchFamily="34" charset="-122"/>
                <a:ea typeface="微软雅黑" panose="020B0503020204020204" pitchFamily="34" charset="-122"/>
              </a:rPr>
              <a:t>约束</a:t>
            </a:r>
          </a:p>
        </p:txBody>
      </p:sp>
      <p:sp>
        <p:nvSpPr>
          <p:cNvPr id="8" name="圆角矩形 7"/>
          <p:cNvSpPr/>
          <p:nvPr/>
        </p:nvSpPr>
        <p:spPr>
          <a:xfrm>
            <a:off x="1453530" y="2694568"/>
            <a:ext cx="9794240" cy="18311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403306" y="26351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916611" y="42132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216141"/>
            <a:ext cx="7938321"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通过一个案例简单认识一下</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约束</a:t>
            </a:r>
            <a:r>
              <a:rPr lang="zh-CN" altLang="en-US"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38393" y="2164467"/>
            <a:ext cx="7464425" cy="3657599"/>
          </a:xfrm>
          <a:prstGeom prst="rect">
            <a:avLst/>
          </a:prstGeom>
        </p:spPr>
      </p:pic>
      <p:sp>
        <p:nvSpPr>
          <p:cNvPr id="16" name="矩形 15"/>
          <p:cNvSpPr/>
          <p:nvPr/>
        </p:nvSpPr>
        <p:spPr>
          <a:xfrm>
            <a:off x="2210477" y="2347130"/>
            <a:ext cx="6169596" cy="32918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&lt;?xml version="1.1" encoding="UTF-8"?&gt;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&lt;书架&gt;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&lt;书名&gt;Java基础案例教程&lt;/书名&gt;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&lt;作者&gt;黑马程序员&lt;/作者&gt;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&lt;售价&gt;54.00元&lt;/售价&gt;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&lt;书名&gt;Java基础入门&lt;/书名&gt;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&lt;作者&gt;黑马程序员&lt;/作者&gt;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&lt;售价&gt;59.00元&lt;/售价&gt;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&lt;/书架&gt;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216141"/>
            <a:ext cx="7938321" cy="461665"/>
          </a:xfrm>
          <a:prstGeom prst="rect">
            <a:avLst/>
          </a:prstGeom>
          <a:noFill/>
          <a:ln>
            <a:noFill/>
          </a:ln>
        </p:spPr>
        <p:txBody>
          <a:bodyPr wrap="square" rtlCol="0">
            <a:spAutoFit/>
          </a:bodyPr>
          <a:lstStyle/>
          <a:p>
            <a:pPr defTabSz="457200">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3079261" y="2398355"/>
            <a:ext cx="4651774" cy="1562581"/>
          </a:xfrm>
          <a:prstGeom prst="rect">
            <a:avLst/>
          </a:prstGeom>
        </p:spPr>
      </p:pic>
      <p:sp>
        <p:nvSpPr>
          <p:cNvPr id="16" name="矩形 15"/>
          <p:cNvSpPr/>
          <p:nvPr/>
        </p:nvSpPr>
        <p:spPr>
          <a:xfrm>
            <a:off x="3437399" y="2474448"/>
            <a:ext cx="3935680"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书架 (书+)&gt;</a:t>
            </a: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书 (书名,作者,售价)&gt;</a:t>
            </a: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书名 (#PCDATA)&gt;</a:t>
            </a: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作者 (#PCDATA)&gt;</a:t>
            </a: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售价 (#PCDATA)&gt;</a:t>
            </a:r>
          </a:p>
        </p:txBody>
      </p:sp>
      <p:sp>
        <p:nvSpPr>
          <p:cNvPr id="8" name="1"/>
          <p:cNvSpPr txBox="1"/>
          <p:nvPr>
            <p:custDataLst>
              <p:tags r:id="rId2"/>
            </p:custDataLst>
          </p:nvPr>
        </p:nvSpPr>
        <p:spPr>
          <a:xfrm>
            <a:off x="1143840" y="4597876"/>
            <a:ext cx="9863684" cy="461665"/>
          </a:xfrm>
          <a:prstGeom prst="rect">
            <a:avLst/>
          </a:prstGeom>
          <a:noFill/>
          <a:ln>
            <a:noFill/>
          </a:ln>
        </p:spPr>
        <p:txBody>
          <a:bodyPr wrap="square" rtlCol="0">
            <a:spAutoFit/>
          </a:bodyPr>
          <a:lstStyle/>
          <a:p>
            <a:pPr defTabSz="457200">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r>
              <a:rPr lang="zh-CN" altLang="zh-CN" sz="1600" dirty="0">
                <a:solidFill>
                  <a:srgbClr val="595959"/>
                </a:solidFill>
                <a:latin typeface="微软雅黑" panose="020B0503020204020204" pitchFamily="34" charset="-122"/>
                <a:ea typeface="微软雅黑" panose="020B0503020204020204" pitchFamily="34" charset="-122"/>
                <a:cs typeface="+mn-ea"/>
              </a:rPr>
              <a:t>是一个简单的</a:t>
            </a:r>
            <a:r>
              <a:rPr lang="en-US" altLang="zh-CN" sz="1600" dirty="0">
                <a:solidFill>
                  <a:srgbClr val="1369B2"/>
                </a:solidFill>
                <a:latin typeface="微软雅黑" panose="020B0503020204020204" pitchFamily="34" charset="-122"/>
                <a:ea typeface="微软雅黑" panose="020B0503020204020204" pitchFamily="34" charset="-122"/>
                <a:cs typeface="+mn-ea"/>
              </a:rPr>
              <a:t>DTD</a:t>
            </a:r>
            <a:r>
              <a:rPr lang="zh-CN" altLang="zh-CN" sz="1600" dirty="0">
                <a:solidFill>
                  <a:srgbClr val="1369B2"/>
                </a:solidFill>
                <a:latin typeface="微软雅黑" panose="020B0503020204020204" pitchFamily="34" charset="-122"/>
                <a:ea typeface="微软雅黑" panose="020B0503020204020204" pitchFamily="34" charset="-122"/>
                <a:cs typeface="+mn-ea"/>
              </a:rPr>
              <a:t>约束文档</a:t>
            </a:r>
            <a:r>
              <a:rPr lang="zh-CN" altLang="zh-CN" sz="1600" dirty="0">
                <a:solidFill>
                  <a:srgbClr val="595959"/>
                </a:solidFill>
                <a:latin typeface="微软雅黑" panose="020B0503020204020204" pitchFamily="34" charset="-122"/>
                <a:ea typeface="微软雅黑" panose="020B0503020204020204" pitchFamily="34" charset="-122"/>
                <a:cs typeface="+mn-ea"/>
              </a:rPr>
              <a:t>。每个元素都是按照</a:t>
            </a: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r>
              <a:rPr lang="zh-CN" altLang="zh-CN" sz="1600" dirty="0">
                <a:solidFill>
                  <a:srgbClr val="595959"/>
                </a:solidFill>
                <a:latin typeface="微软雅黑" panose="020B0503020204020204" pitchFamily="34" charset="-122"/>
                <a:ea typeface="微软雅黑" panose="020B0503020204020204" pitchFamily="34" charset="-122"/>
                <a:cs typeface="+mn-ea"/>
              </a:rPr>
              <a:t>文档所规定的约束进行编写的。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321240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55187" y="2412086"/>
            <a:ext cx="9430295" cy="30117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&lt;!ELEMENT …&gt;</a:t>
            </a:r>
            <a:r>
              <a:rPr lang="zh-CN" altLang="zh-CN" dirty="0">
                <a:solidFill>
                  <a:srgbClr val="595959"/>
                </a:solidFill>
                <a:latin typeface="微软雅黑" panose="020B0503020204020204" pitchFamily="34" charset="-122"/>
              </a:rPr>
              <a:t>语句定义了一个元素，其中“书架”是元素的名称，“</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书</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”表示书架元素中有一个或者多个名称为“书”的元素，其中字符“</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”表示它所修饰的元素必须出现一次或者多次。</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）“书”是元素名称，“</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书名</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作者</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售价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”表示元素书包含书名、作者、售价这三个子元素，并且这些子元素要按照顺序依次出现。</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书名”、“作者”和“售价”都是元素名称，</a:t>
            </a:r>
            <a:r>
              <a:rPr lang="zh-CN" altLang="zh-CN" dirty="0">
                <a:solidFill>
                  <a:srgbClr val="595959"/>
                </a:solidFill>
                <a:highlight>
                  <a:srgbClr val="FFFF00"/>
                </a:highlight>
                <a:latin typeface="微软雅黑" panose="020B0503020204020204" pitchFamily="34" charset="-122"/>
              </a:rPr>
              <a:t>“</a:t>
            </a:r>
            <a:r>
              <a:rPr lang="en-US" altLang="zh-CN" dirty="0">
                <a:solidFill>
                  <a:srgbClr val="595959"/>
                </a:solidFill>
                <a:highlight>
                  <a:srgbClr val="FFFF00"/>
                </a:highlight>
                <a:latin typeface="微软雅黑" panose="020B0503020204020204" pitchFamily="34" charset="-122"/>
              </a:rPr>
              <a:t>(#PCDATA)</a:t>
            </a:r>
            <a:r>
              <a:rPr lang="zh-CN" altLang="zh-CN" dirty="0">
                <a:solidFill>
                  <a:srgbClr val="595959"/>
                </a:solidFill>
                <a:highlight>
                  <a:srgbClr val="FFFF00"/>
                </a:highlight>
                <a:latin typeface="微软雅黑" panose="020B0503020204020204" pitchFamily="34" charset="-122"/>
              </a:rPr>
              <a:t>”表示元素中嵌套的内容是普通的文本字符串。</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250626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DTD</a:t>
            </a:r>
            <a:r>
              <a:rPr lang="zh-CN" altLang="en-US" sz="2000" dirty="0">
                <a:solidFill>
                  <a:srgbClr val="1369B2"/>
                </a:solidFill>
                <a:latin typeface="微软雅黑" panose="020B0503020204020204" pitchFamily="34" charset="-122"/>
                <a:ea typeface="微软雅黑" panose="020B0503020204020204" pitchFamily="34" charset="-122"/>
              </a:rPr>
              <a:t>约束文档的解释</a:t>
            </a:r>
          </a:p>
        </p:txBody>
      </p:sp>
      <p:sp>
        <p:nvSpPr>
          <p:cNvPr id="8" name="圆角矩形 7"/>
          <p:cNvSpPr/>
          <p:nvPr/>
        </p:nvSpPr>
        <p:spPr>
          <a:xfrm>
            <a:off x="1453530" y="2289442"/>
            <a:ext cx="9794240" cy="32432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403306"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936696" y="520863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26328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23690" y="1983830"/>
            <a:ext cx="8692583" cy="5278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文档中引入外部</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文件有两种方式，具体如下</a:t>
            </a:r>
          </a:p>
        </p:txBody>
      </p:sp>
      <p:sp>
        <p:nvSpPr>
          <p:cNvPr id="2" name="文本框 1"/>
          <p:cNvSpPr txBox="1"/>
          <p:nvPr/>
        </p:nvSpPr>
        <p:spPr>
          <a:xfrm>
            <a:off x="1288787" y="1280539"/>
            <a:ext cx="148034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DTD</a:t>
            </a:r>
            <a:r>
              <a:rPr lang="zh-CN" altLang="en-US" sz="2000" dirty="0">
                <a:solidFill>
                  <a:srgbClr val="1369B2"/>
                </a:solidFill>
                <a:latin typeface="微软雅黑" panose="020B0503020204020204" pitchFamily="34" charset="-122"/>
                <a:ea typeface="微软雅黑" panose="020B0503020204020204" pitchFamily="34" charset="-122"/>
              </a:rPr>
              <a:t>的引入</a:t>
            </a:r>
          </a:p>
        </p:txBody>
      </p:sp>
      <p:pic>
        <p:nvPicPr>
          <p:cNvPr id="9" name="图片 8"/>
          <p:cNvPicPr>
            <a:picLocks noChangeAspect="1"/>
          </p:cNvPicPr>
          <p:nvPr/>
        </p:nvPicPr>
        <p:blipFill>
          <a:blip r:embed="rId5"/>
          <a:stretch>
            <a:fillRect/>
          </a:stretch>
        </p:blipFill>
        <p:spPr>
          <a:xfrm>
            <a:off x="1941195" y="2940050"/>
            <a:ext cx="8750935" cy="1181100"/>
          </a:xfrm>
          <a:prstGeom prst="rect">
            <a:avLst/>
          </a:prstGeom>
        </p:spPr>
      </p:pic>
      <p:sp>
        <p:nvSpPr>
          <p:cNvPr id="10" name="矩形 9"/>
          <p:cNvSpPr/>
          <p:nvPr/>
        </p:nvSpPr>
        <p:spPr>
          <a:xfrm>
            <a:off x="1984375" y="3039110"/>
            <a:ext cx="8691880" cy="922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第1种方式： &lt;!DOCTYPE 根元素名称 SYSTEM  "外部DTD文件的URI"&gt;</a:t>
            </a:r>
          </a:p>
          <a:p>
            <a:pPr algn="l" defTabSz="913765">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第2种方式： &lt;!DOCTYPE 根元素名称 PUBLIC "DTD名称" "外部DTD文件的URI"&gt;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1288787" y="4264484"/>
            <a:ext cx="10042828" cy="1338828"/>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第</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种方式用来</a:t>
            </a:r>
            <a:r>
              <a:rPr lang="zh-CN" altLang="zh-CN" dirty="0">
                <a:solidFill>
                  <a:srgbClr val="1369B2"/>
                </a:solidFill>
                <a:latin typeface="微软雅黑" panose="020B0503020204020204" pitchFamily="34" charset="-122"/>
                <a:ea typeface="微软雅黑" panose="020B0503020204020204" pitchFamily="34" charset="-122"/>
                <a:cs typeface="+mn-ea"/>
              </a:rPr>
              <a:t>引用本地的</a:t>
            </a:r>
            <a:r>
              <a:rPr lang="en-US" altLang="zh-CN" dirty="0">
                <a:solidFill>
                  <a:srgbClr val="1369B2"/>
                </a:solidFill>
                <a:latin typeface="微软雅黑" panose="020B0503020204020204" pitchFamily="34" charset="-122"/>
                <a:ea typeface="微软雅黑" panose="020B0503020204020204" pitchFamily="34" charset="-122"/>
                <a:cs typeface="+mn-ea"/>
              </a:rPr>
              <a:t>DTD</a:t>
            </a:r>
            <a:r>
              <a:rPr lang="zh-CN" altLang="zh-CN" dirty="0">
                <a:solidFill>
                  <a:srgbClr val="1369B2"/>
                </a:solidFill>
                <a:latin typeface="微软雅黑" panose="020B0503020204020204" pitchFamily="34" charset="-122"/>
                <a:ea typeface="微软雅黑" panose="020B0503020204020204" pitchFamily="34" charset="-122"/>
                <a:cs typeface="+mn-ea"/>
              </a:rPr>
              <a:t>文件</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第</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种方式用来</a:t>
            </a:r>
            <a:r>
              <a:rPr lang="zh-CN" altLang="zh-CN" dirty="0">
                <a:solidFill>
                  <a:srgbClr val="1369B2"/>
                </a:solidFill>
                <a:latin typeface="微软雅黑" panose="020B0503020204020204" pitchFamily="34" charset="-122"/>
                <a:ea typeface="微软雅黑" panose="020B0503020204020204" pitchFamily="34" charset="-122"/>
                <a:cs typeface="+mn-ea"/>
              </a:rPr>
              <a:t>引用公共的</a:t>
            </a:r>
            <a:r>
              <a:rPr lang="en-US" altLang="zh-CN" dirty="0">
                <a:solidFill>
                  <a:srgbClr val="1369B2"/>
                </a:solidFill>
                <a:latin typeface="微软雅黑" panose="020B0503020204020204" pitchFamily="34" charset="-122"/>
                <a:ea typeface="微软雅黑" panose="020B0503020204020204" pitchFamily="34" charset="-122"/>
                <a:cs typeface="+mn-ea"/>
              </a:rPr>
              <a:t>DTD</a:t>
            </a:r>
            <a:r>
              <a:rPr lang="zh-CN" altLang="zh-CN" dirty="0">
                <a:solidFill>
                  <a:srgbClr val="1369B2"/>
                </a:solidFill>
                <a:latin typeface="微软雅黑" panose="020B0503020204020204" pitchFamily="34" charset="-122"/>
                <a:ea typeface="微软雅黑" panose="020B0503020204020204" pitchFamily="34" charset="-122"/>
                <a:cs typeface="+mn-ea"/>
              </a:rPr>
              <a:t>文件</a:t>
            </a:r>
            <a:r>
              <a:rPr lang="zh-CN" altLang="zh-CN" dirty="0">
                <a:solidFill>
                  <a:srgbClr val="595959"/>
                </a:solidFill>
                <a:latin typeface="微软雅黑" panose="020B0503020204020204" pitchFamily="34" charset="-122"/>
                <a:ea typeface="微软雅黑" panose="020B0503020204020204" pitchFamily="34" charset="-122"/>
                <a:cs typeface="+mn-ea"/>
              </a:rPr>
              <a:t>，其中“外部</a:t>
            </a:r>
            <a:r>
              <a:rPr lang="en-US" altLang="zh-CN" dirty="0">
                <a:solidFill>
                  <a:srgbClr val="595959"/>
                </a:solidFill>
                <a:latin typeface="微软雅黑" panose="020B0503020204020204" pitchFamily="34" charset="-122"/>
                <a:ea typeface="微软雅黑" panose="020B0503020204020204" pitchFamily="34" charset="-122"/>
                <a:cs typeface="+mn-ea"/>
              </a:rPr>
              <a:t>DTD</a:t>
            </a:r>
            <a:r>
              <a:rPr lang="zh-CN" altLang="zh-CN" dirty="0">
                <a:solidFill>
                  <a:srgbClr val="595959"/>
                </a:solidFill>
                <a:latin typeface="微软雅黑" panose="020B0503020204020204" pitchFamily="34" charset="-122"/>
                <a:ea typeface="微软雅黑" panose="020B0503020204020204" pitchFamily="34" charset="-122"/>
                <a:cs typeface="+mn-ea"/>
              </a:rPr>
              <a:t>文件的</a:t>
            </a:r>
            <a:r>
              <a:rPr lang="en-US" altLang="zh-CN" dirty="0">
                <a:solidFill>
                  <a:srgbClr val="595959"/>
                </a:solidFill>
                <a:latin typeface="微软雅黑" panose="020B0503020204020204" pitchFamily="34" charset="-122"/>
                <a:ea typeface="微软雅黑" panose="020B0503020204020204" pitchFamily="34" charset="-122"/>
                <a:cs typeface="+mn-ea"/>
              </a:rPr>
              <a:t>URI</a:t>
            </a:r>
            <a:r>
              <a:rPr lang="zh-CN" altLang="zh-CN" dirty="0">
                <a:solidFill>
                  <a:srgbClr val="595959"/>
                </a:solidFill>
                <a:latin typeface="微软雅黑" panose="020B0503020204020204" pitchFamily="34" charset="-122"/>
                <a:ea typeface="微软雅黑" panose="020B0503020204020204" pitchFamily="34" charset="-122"/>
                <a:cs typeface="+mn-ea"/>
              </a:rPr>
              <a:t>”指的是</a:t>
            </a:r>
            <a:r>
              <a:rPr lang="en-US" altLang="zh-CN" dirty="0">
                <a:solidFill>
                  <a:srgbClr val="595959"/>
                </a:solidFill>
                <a:latin typeface="微软雅黑" panose="020B0503020204020204" pitchFamily="34" charset="-122"/>
                <a:ea typeface="微软雅黑" panose="020B0503020204020204" pitchFamily="34" charset="-122"/>
                <a:cs typeface="+mn-ea"/>
              </a:rPr>
              <a:t>DTD</a:t>
            </a:r>
            <a:r>
              <a:rPr lang="zh-CN" altLang="zh-CN" dirty="0">
                <a:solidFill>
                  <a:srgbClr val="595959"/>
                </a:solidFill>
                <a:latin typeface="微软雅黑" panose="020B0503020204020204" pitchFamily="34" charset="-122"/>
                <a:ea typeface="微软雅黑" panose="020B0503020204020204" pitchFamily="34" charset="-122"/>
                <a:cs typeface="+mn-ea"/>
              </a:rPr>
              <a:t>文件在本地存放的位置，</a:t>
            </a:r>
            <a:r>
              <a:rPr lang="zh-CN" altLang="zh-CN" dirty="0">
                <a:solidFill>
                  <a:srgbClr val="595959"/>
                </a:solidFill>
                <a:highlight>
                  <a:srgbClr val="FFFF00"/>
                </a:highlight>
                <a:latin typeface="微软雅黑" panose="020B0503020204020204" pitchFamily="34" charset="-122"/>
                <a:ea typeface="微软雅黑" panose="020B0503020204020204" pitchFamily="34" charset="-122"/>
                <a:cs typeface="+mn-ea"/>
              </a:rPr>
              <a:t>对于第</a:t>
            </a:r>
            <a:r>
              <a:rPr lang="en-US" altLang="zh-CN" dirty="0">
                <a:solidFill>
                  <a:srgbClr val="595959"/>
                </a:solidFill>
                <a:highlight>
                  <a:srgbClr val="FFFF00"/>
                </a:highlight>
                <a:latin typeface="微软雅黑" panose="020B0503020204020204" pitchFamily="34" charset="-122"/>
                <a:ea typeface="微软雅黑" panose="020B0503020204020204" pitchFamily="34" charset="-122"/>
                <a:cs typeface="+mn-ea"/>
              </a:rPr>
              <a:t>1</a:t>
            </a:r>
            <a:r>
              <a:rPr lang="zh-CN" altLang="zh-CN" dirty="0">
                <a:solidFill>
                  <a:srgbClr val="595959"/>
                </a:solidFill>
                <a:highlight>
                  <a:srgbClr val="FFFF00"/>
                </a:highlight>
                <a:latin typeface="微软雅黑" panose="020B0503020204020204" pitchFamily="34" charset="-122"/>
                <a:ea typeface="微软雅黑" panose="020B0503020204020204" pitchFamily="34" charset="-122"/>
                <a:cs typeface="+mn-ea"/>
              </a:rPr>
              <a:t>种方式，它可以是</a:t>
            </a:r>
            <a:r>
              <a:rPr lang="en-US" altLang="zh-CN" dirty="0">
                <a:solidFill>
                  <a:srgbClr val="1369B2"/>
                </a:solidFill>
                <a:highlight>
                  <a:srgbClr val="FFFF00"/>
                </a:highlight>
                <a:latin typeface="微软雅黑" panose="020B0503020204020204" pitchFamily="34" charset="-122"/>
                <a:ea typeface="微软雅黑" panose="020B0503020204020204" pitchFamily="34" charset="-122"/>
                <a:cs typeface="+mn-ea"/>
              </a:rPr>
              <a:t>XML</a:t>
            </a:r>
            <a:r>
              <a:rPr lang="zh-CN" altLang="zh-CN" dirty="0">
                <a:solidFill>
                  <a:srgbClr val="1369B2"/>
                </a:solidFill>
                <a:highlight>
                  <a:srgbClr val="FFFF00"/>
                </a:highlight>
                <a:latin typeface="微软雅黑" panose="020B0503020204020204" pitchFamily="34" charset="-122"/>
                <a:ea typeface="微软雅黑" panose="020B0503020204020204" pitchFamily="34" charset="-122"/>
                <a:cs typeface="+mn-ea"/>
              </a:rPr>
              <a:t>文档的相对路径</a:t>
            </a:r>
            <a:r>
              <a:rPr lang="zh-CN" altLang="zh-CN" dirty="0">
                <a:solidFill>
                  <a:srgbClr val="595959"/>
                </a:solidFill>
                <a:highlight>
                  <a:srgbClr val="FFFF00"/>
                </a:highlight>
                <a:latin typeface="微软雅黑" panose="020B0503020204020204" pitchFamily="34" charset="-122"/>
                <a:ea typeface="微软雅黑" panose="020B0503020204020204" pitchFamily="34" charset="-122"/>
                <a:cs typeface="+mn-ea"/>
              </a:rPr>
              <a:t>，也可以是一个</a:t>
            </a:r>
            <a:r>
              <a:rPr lang="zh-CN" altLang="zh-CN" dirty="0">
                <a:solidFill>
                  <a:srgbClr val="1369B2"/>
                </a:solidFill>
                <a:highlight>
                  <a:srgbClr val="FFFF00"/>
                </a:highlight>
                <a:latin typeface="微软雅黑" panose="020B0503020204020204" pitchFamily="34" charset="-122"/>
                <a:ea typeface="微软雅黑" panose="020B0503020204020204" pitchFamily="34" charset="-122"/>
                <a:cs typeface="+mn-ea"/>
              </a:rPr>
              <a:t>绝对路径</a:t>
            </a:r>
            <a:r>
              <a:rPr lang="zh-CN" altLang="zh-CN" dirty="0">
                <a:solidFill>
                  <a:srgbClr val="595959"/>
                </a:solidFill>
                <a:highlight>
                  <a:srgbClr val="FFFF00"/>
                </a:highlight>
                <a:latin typeface="微软雅黑" panose="020B0503020204020204" pitchFamily="34" charset="-122"/>
                <a:ea typeface="微软雅黑" panose="020B0503020204020204" pitchFamily="34" charset="-122"/>
                <a:cs typeface="+mn-ea"/>
              </a:rPr>
              <a:t>，对于第</a:t>
            </a:r>
            <a:r>
              <a:rPr lang="en-US" altLang="zh-CN" dirty="0">
                <a:solidFill>
                  <a:srgbClr val="595959"/>
                </a:solidFill>
                <a:highlight>
                  <a:srgbClr val="FFFF00"/>
                </a:highlight>
                <a:latin typeface="微软雅黑" panose="020B0503020204020204" pitchFamily="34" charset="-122"/>
                <a:ea typeface="微软雅黑" panose="020B0503020204020204" pitchFamily="34" charset="-122"/>
                <a:cs typeface="+mn-ea"/>
              </a:rPr>
              <a:t>2</a:t>
            </a:r>
            <a:r>
              <a:rPr lang="zh-CN" altLang="zh-CN" dirty="0">
                <a:solidFill>
                  <a:srgbClr val="595959"/>
                </a:solidFill>
                <a:highlight>
                  <a:srgbClr val="FFFF00"/>
                </a:highlight>
                <a:latin typeface="微软雅黑" panose="020B0503020204020204" pitchFamily="34" charset="-122"/>
                <a:ea typeface="微软雅黑" panose="020B0503020204020204" pitchFamily="34" charset="-122"/>
                <a:cs typeface="+mn-ea"/>
              </a:rPr>
              <a:t>种方式，它是</a:t>
            </a:r>
            <a:r>
              <a:rPr lang="en-US" altLang="zh-CN" dirty="0">
                <a:solidFill>
                  <a:srgbClr val="595959"/>
                </a:solidFill>
                <a:highlight>
                  <a:srgbClr val="FFFF00"/>
                </a:highlight>
                <a:latin typeface="微软雅黑" panose="020B0503020204020204" pitchFamily="34" charset="-122"/>
                <a:ea typeface="微软雅黑" panose="020B0503020204020204" pitchFamily="34" charset="-122"/>
                <a:cs typeface="+mn-ea"/>
              </a:rPr>
              <a:t>Internet</a:t>
            </a:r>
            <a:r>
              <a:rPr lang="zh-CN" altLang="zh-CN" dirty="0">
                <a:solidFill>
                  <a:srgbClr val="595959"/>
                </a:solidFill>
                <a:highlight>
                  <a:srgbClr val="FFFF00"/>
                </a:highlight>
                <a:latin typeface="微软雅黑" panose="020B0503020204020204" pitchFamily="34" charset="-122"/>
                <a:ea typeface="微软雅黑" panose="020B0503020204020204" pitchFamily="34" charset="-122"/>
                <a:cs typeface="+mn-ea"/>
              </a:rPr>
              <a:t>上的一个</a:t>
            </a:r>
            <a:r>
              <a:rPr lang="zh-CN" altLang="zh-CN" dirty="0">
                <a:solidFill>
                  <a:srgbClr val="1369B2"/>
                </a:solidFill>
                <a:highlight>
                  <a:srgbClr val="FFFF00"/>
                </a:highlight>
                <a:latin typeface="微软雅黑" panose="020B0503020204020204" pitchFamily="34" charset="-122"/>
                <a:ea typeface="微软雅黑" panose="020B0503020204020204" pitchFamily="34" charset="-122"/>
                <a:cs typeface="+mn-ea"/>
              </a:rPr>
              <a:t>绝对</a:t>
            </a:r>
            <a:r>
              <a:rPr lang="en-US" altLang="zh-CN" dirty="0">
                <a:solidFill>
                  <a:srgbClr val="1369B2"/>
                </a:solidFill>
                <a:highlight>
                  <a:srgbClr val="FFFF00"/>
                </a:highlight>
                <a:latin typeface="微软雅黑" panose="020B0503020204020204" pitchFamily="34" charset="-122"/>
                <a:ea typeface="微软雅黑" panose="020B0503020204020204" pitchFamily="34" charset="-122"/>
                <a:cs typeface="+mn-ea"/>
              </a:rPr>
              <a:t>URL</a:t>
            </a:r>
            <a:r>
              <a:rPr lang="zh-CN" altLang="zh-CN" dirty="0">
                <a:solidFill>
                  <a:srgbClr val="1369B2"/>
                </a:solidFill>
                <a:highlight>
                  <a:srgbClr val="FFFF00"/>
                </a:highlight>
                <a:latin typeface="微软雅黑" panose="020B0503020204020204" pitchFamily="34" charset="-122"/>
                <a:ea typeface="微软雅黑" panose="020B0503020204020204" pitchFamily="34" charset="-122"/>
                <a:cs typeface="+mn-ea"/>
              </a:rPr>
              <a:t>地址</a:t>
            </a:r>
            <a:r>
              <a:rPr lang="zh-CN" altLang="zh-CN"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20514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XML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的概念</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07522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XML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语法</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394319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DTD</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约束</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2567148" y="4813276"/>
            <a:ext cx="7249419" cy="685800"/>
            <a:chOff x="978872" y="4108725"/>
            <a:chExt cx="5437064" cy="514350"/>
          </a:xfrm>
        </p:grpSpPr>
        <p:sp>
          <p:nvSpPr>
            <p:cNvPr id="90" name="Pentagon 7"/>
            <p:cNvSpPr/>
            <p:nvPr/>
          </p:nvSpPr>
          <p:spPr bwMode="auto">
            <a:xfrm>
              <a:off x="978872" y="410872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Schema</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约束</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143840" y="1037726"/>
            <a:ext cx="7938321"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对文件</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进行修改，在</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文档中引入本地的</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a:t>
            </a: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p>
        </p:txBody>
      </p:sp>
      <p:pic>
        <p:nvPicPr>
          <p:cNvPr id="12" name="图片 11"/>
          <p:cNvPicPr>
            <a:picLocks noChangeAspect="1"/>
          </p:cNvPicPr>
          <p:nvPr/>
        </p:nvPicPr>
        <p:blipFill>
          <a:blip r:embed="rId4"/>
          <a:stretch>
            <a:fillRect/>
          </a:stretch>
        </p:blipFill>
        <p:spPr>
          <a:xfrm>
            <a:off x="2025650" y="1656080"/>
            <a:ext cx="6538595" cy="5071110"/>
          </a:xfrm>
          <a:prstGeom prst="rect">
            <a:avLst/>
          </a:prstGeom>
        </p:spPr>
      </p:pic>
      <p:sp>
        <p:nvSpPr>
          <p:cNvPr id="16" name="矩形 15"/>
          <p:cNvSpPr/>
          <p:nvPr/>
        </p:nvSpPr>
        <p:spPr>
          <a:xfrm>
            <a:off x="2210477" y="1655925"/>
            <a:ext cx="6169596" cy="50158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600" dirty="0">
                <a:solidFill>
                  <a:srgbClr val="595959"/>
                </a:solidFill>
                <a:latin typeface="微软雅黑" panose="020B0503020204020204" pitchFamily="34" charset="-122"/>
                <a:ea typeface="微软雅黑" panose="020B0503020204020204" pitchFamily="34" charset="-122"/>
                <a:cs typeface="+mn-ea"/>
              </a:rPr>
              <a:t>&lt;?xml version="1.1" encoding="UTF-8"?&gt;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&lt;!DOCTYPE </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书架</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SYSTEM "book.dtd"&gt;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&lt;书架&gt;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&lt;书名&gt;Java基础案例教程&lt;/书名&gt;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&lt;作者&gt;黑马程序员&lt;/作者&gt;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&lt;售价&gt;54.00元&lt;/售价&gt;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&lt;书名&gt;Java基础入门&lt;/书名&gt;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&lt;作者&gt;黑马程序员&lt;/作者&gt;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&lt;售价&gt;59.00元&lt;/售价&gt;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&lt;/书架&gt;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143840" y="1205366"/>
            <a:ext cx="10176201"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引入一个公共的</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文件，则需要在</a:t>
            </a:r>
            <a:r>
              <a:rPr lang="en-US" altLang="zh-CN" sz="1600" dirty="0">
                <a:solidFill>
                  <a:srgbClr val="595959"/>
                </a:solidFill>
                <a:latin typeface="微软雅黑" panose="020B0503020204020204" pitchFamily="34" charset="-122"/>
                <a:ea typeface="微软雅黑" panose="020B0503020204020204" pitchFamily="34" charset="-122"/>
                <a:cs typeface="+mn-ea"/>
              </a:rPr>
              <a:t>DOCTYPE</a:t>
            </a:r>
            <a:r>
              <a:rPr lang="zh-CN" altLang="zh-CN" sz="1600" dirty="0">
                <a:solidFill>
                  <a:srgbClr val="595959"/>
                </a:solidFill>
                <a:latin typeface="微软雅黑" panose="020B0503020204020204" pitchFamily="34" charset="-122"/>
                <a:ea typeface="微软雅黑" panose="020B0503020204020204" pitchFamily="34" charset="-122"/>
                <a:cs typeface="+mn-ea"/>
              </a:rPr>
              <a:t>声明语句中使用</a:t>
            </a:r>
            <a:r>
              <a:rPr lang="en-US" altLang="zh-CN" sz="1600" dirty="0">
                <a:solidFill>
                  <a:srgbClr val="595959"/>
                </a:solidFill>
                <a:latin typeface="微软雅黑" panose="020B0503020204020204" pitchFamily="34" charset="-122"/>
                <a:ea typeface="微软雅黑" panose="020B0503020204020204" pitchFamily="34" charset="-122"/>
                <a:cs typeface="+mn-ea"/>
              </a:rPr>
              <a:t>PUBLIC</a:t>
            </a:r>
            <a:r>
              <a:rPr lang="zh-CN" altLang="zh-CN" sz="1600" dirty="0">
                <a:solidFill>
                  <a:srgbClr val="595959"/>
                </a:solidFill>
                <a:latin typeface="微软雅黑" panose="020B0503020204020204" pitchFamily="34" charset="-122"/>
                <a:ea typeface="微软雅黑" panose="020B0503020204020204" pitchFamily="34" charset="-122"/>
                <a:cs typeface="+mn-ea"/>
              </a:rPr>
              <a:t>属性，具体示例如下：</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2049200" y="2118168"/>
            <a:ext cx="7523063" cy="1163334"/>
          </a:xfrm>
          <a:prstGeom prst="rect">
            <a:avLst/>
          </a:prstGeom>
        </p:spPr>
      </p:pic>
      <p:sp>
        <p:nvSpPr>
          <p:cNvPr id="16" name="矩形 15"/>
          <p:cNvSpPr/>
          <p:nvPr/>
        </p:nvSpPr>
        <p:spPr>
          <a:xfrm>
            <a:off x="2210476" y="2254530"/>
            <a:ext cx="7188167" cy="8299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&lt;!DOCTYPE web-app PUBLIC </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"-//Sun Microsystems, Inc.//DTD Web Application 2.3//EN"</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"http://java.sun.com/dtd/web-app_2_3.dtd"&gt;</a:t>
            </a:r>
          </a:p>
        </p:txBody>
      </p:sp>
      <p:sp>
        <p:nvSpPr>
          <p:cNvPr id="6" name="1"/>
          <p:cNvSpPr txBox="1"/>
          <p:nvPr>
            <p:custDataLst>
              <p:tags r:id="rId2"/>
            </p:custDataLst>
          </p:nvPr>
        </p:nvSpPr>
        <p:spPr>
          <a:xfrm>
            <a:off x="1143840" y="3869470"/>
            <a:ext cx="10176201" cy="1154162"/>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其中</a:t>
            </a:r>
            <a:r>
              <a:rPr lang="en-US" altLang="zh-CN" sz="1600" dirty="0">
                <a:solidFill>
                  <a:srgbClr val="595959"/>
                </a:solidFill>
                <a:latin typeface="微软雅黑" panose="020B0503020204020204" pitchFamily="34" charset="-122"/>
                <a:ea typeface="微软雅黑" panose="020B0503020204020204" pitchFamily="34" charset="-122"/>
                <a:cs typeface="+mn-ea"/>
              </a:rPr>
              <a:t>"-//Sun Microsystems, Inc.//DTD Web Application 2.3//EN"</a:t>
            </a:r>
            <a:r>
              <a:rPr lang="zh-CN" altLang="zh-CN" sz="1600" dirty="0">
                <a:solidFill>
                  <a:srgbClr val="595959"/>
                </a:solidFill>
                <a:latin typeface="微软雅黑" panose="020B0503020204020204" pitchFamily="34" charset="-122"/>
                <a:ea typeface="微软雅黑" panose="020B0503020204020204" pitchFamily="34" charset="-122"/>
                <a:cs typeface="+mn-ea"/>
              </a:rPr>
              <a:t>是</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名称，它用于说明</a:t>
            </a:r>
            <a:r>
              <a:rPr lang="en-US" altLang="zh-CN" sz="1600" dirty="0">
                <a:solidFill>
                  <a:srgbClr val="1369B2"/>
                </a:solidFill>
                <a:latin typeface="微软雅黑" panose="020B0503020204020204" pitchFamily="34" charset="-122"/>
                <a:ea typeface="微软雅黑" panose="020B0503020204020204" pitchFamily="34" charset="-122"/>
                <a:cs typeface="+mn-ea"/>
              </a:rPr>
              <a:t>DTD</a:t>
            </a:r>
            <a:r>
              <a:rPr lang="zh-CN" altLang="zh-CN" sz="1600" dirty="0">
                <a:solidFill>
                  <a:srgbClr val="1369B2"/>
                </a:solidFill>
                <a:latin typeface="微软雅黑" panose="020B0503020204020204" pitchFamily="34" charset="-122"/>
                <a:ea typeface="微软雅黑" panose="020B0503020204020204" pitchFamily="34" charset="-122"/>
                <a:cs typeface="+mn-ea"/>
              </a:rPr>
              <a:t>符合的标准</a:t>
            </a:r>
            <a:r>
              <a:rPr lang="zh-CN" altLang="zh-CN" sz="1600" dirty="0">
                <a:solidFill>
                  <a:srgbClr val="595959"/>
                </a:solidFill>
                <a:latin typeface="微软雅黑" panose="020B0503020204020204" pitchFamily="34" charset="-122"/>
                <a:ea typeface="微软雅黑" panose="020B0503020204020204" pitchFamily="34" charset="-122"/>
                <a:cs typeface="+mn-ea"/>
              </a:rPr>
              <a:t>、所有者的名称以及对</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描述的文件进行说明，虽然</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名称看上去比较复杂，但这完全是由</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文件发布者去考虑的事情，</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文件的编写者只要把</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文件发布者事先定义好的</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标识名称进行复制就可以了。</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143840" y="1205366"/>
            <a:ext cx="10176201" cy="787523"/>
          </a:xfrm>
          <a:prstGeom prst="rect">
            <a:avLst/>
          </a:prstGeom>
          <a:noFill/>
          <a:ln>
            <a:noFill/>
          </a:ln>
        </p:spPr>
        <p:txBody>
          <a:bodyPr wrap="square" rtlCol="0">
            <a:spAutoFit/>
          </a:bodyPr>
          <a:lstStyle/>
          <a:p>
            <a:pPr defTabSz="457200">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对</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文档的约束，除了通过外部引入方式实现外，还可以采用内嵌的方式。在</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中直接嵌入</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定义语句的完整语法格式如下所示：</a:t>
            </a:r>
          </a:p>
        </p:txBody>
      </p:sp>
      <p:pic>
        <p:nvPicPr>
          <p:cNvPr id="12" name="图片 11"/>
          <p:cNvPicPr>
            <a:picLocks noChangeAspect="1"/>
          </p:cNvPicPr>
          <p:nvPr/>
        </p:nvPicPr>
        <p:blipFill>
          <a:blip r:embed="rId4"/>
          <a:stretch>
            <a:fillRect/>
          </a:stretch>
        </p:blipFill>
        <p:spPr>
          <a:xfrm>
            <a:off x="2292275" y="2650617"/>
            <a:ext cx="7523063" cy="1597305"/>
          </a:xfrm>
          <a:prstGeom prst="rect">
            <a:avLst/>
          </a:prstGeom>
        </p:spPr>
      </p:pic>
      <p:sp>
        <p:nvSpPr>
          <p:cNvPr id="16" name="矩形 15"/>
          <p:cNvSpPr/>
          <p:nvPr/>
        </p:nvSpPr>
        <p:spPr>
          <a:xfrm>
            <a:off x="2453551" y="2786980"/>
            <a:ext cx="7188167"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&lt;?xml version="1.1"  encoding="UTF-8"  standalone="yes"?&gt;</a:t>
            </a:r>
          </a:p>
          <a:p>
            <a:pPr lvl="0" algn="l">
              <a:buClrTx/>
              <a:buSzTx/>
              <a:buFontTx/>
            </a:pP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sym typeface="+mn-ea"/>
              </a:rPr>
              <a:t>&lt;!DOCTYPE 根元素名 [</a:t>
            </a:r>
          </a:p>
          <a:p>
            <a:pPr lvl="0" algn="l">
              <a:buClrTx/>
              <a:buSzTx/>
              <a:buFontTx/>
            </a:pP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sym typeface="+mn-ea"/>
              </a:rPr>
              <a:t>	   DTD定义语句</a:t>
            </a:r>
          </a:p>
          <a:p>
            <a:pPr lvl="0" algn="l">
              <a:buClrTx/>
              <a:buSzTx/>
              <a:buFontTx/>
            </a:pP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sym typeface="+mn-ea"/>
              </a:rPr>
              <a:t>	   ……</a:t>
            </a:r>
          </a:p>
          <a:p>
            <a:pPr lvl="0" algn="l">
              <a:buClrTx/>
              <a:buSzTx/>
              <a:buFontTx/>
            </a:pPr>
            <a:r>
              <a:rPr lang="zh-CN" altLang="zh-CN" sz="1600" dirty="0">
                <a:solidFill>
                  <a:srgbClr val="595959"/>
                </a:solidFill>
                <a:highlight>
                  <a:srgbClr val="FFFF00"/>
                </a:highlight>
                <a:latin typeface="微软雅黑" panose="020B0503020204020204" pitchFamily="34" charset="-122"/>
                <a:ea typeface="微软雅黑" panose="020B0503020204020204" pitchFamily="34" charset="-122"/>
                <a:cs typeface="+mn-ea"/>
                <a:sym typeface="+mn-ea"/>
              </a:rPr>
              <a: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070722" y="903624"/>
            <a:ext cx="7938321"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对</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进行修改，在</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文档中直接嵌入</a:t>
            </a: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32985" y="1446835"/>
            <a:ext cx="7627716" cy="5127585"/>
          </a:xfrm>
          <a:prstGeom prst="rect">
            <a:avLst/>
          </a:prstGeom>
        </p:spPr>
      </p:pic>
      <p:sp>
        <p:nvSpPr>
          <p:cNvPr id="16" name="矩形 15"/>
          <p:cNvSpPr/>
          <p:nvPr/>
        </p:nvSpPr>
        <p:spPr>
          <a:xfrm>
            <a:off x="2124691" y="1476496"/>
            <a:ext cx="7007747" cy="50158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&lt;?xml version="1.1" encoding="UTF-8" standalone="yes"?&gt;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&lt;!DOCTYPE 书架 [</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	&lt;!ELEMENT 书架 (书+)&gt;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	&lt;!ELEMENT 书 (书名,作者,售价)&gt;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	&lt;!ELEMENT 书名 (#PCDATA)&gt;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	&lt;!ELEMENT 作者 (#PCDATA)&gt;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	&lt;!ELEMENT 售价 (#PCDATA)&gt;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&lt;书架&gt;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&lt;书名&gt;Java基础案例教程&lt;/书名&gt;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&lt;作者&gt;黑马程序员&lt;/作者&gt;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&lt;售价&gt;54.00元&lt;/售价&gt;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&lt;书名&gt;Java基础入门&lt;/书名&gt;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&lt;作者&gt;黑马程序员&lt;/作者&gt;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&lt;售价&gt;59.00元&lt;/售价&gt;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&lt;/书架&gt;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28651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55187" y="2678312"/>
            <a:ext cx="9430295" cy="138440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在编写</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文档时，需要掌握</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语法。同理，在编写</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文档时，也需要遵循</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的语法。</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的结构一般由元素类型定义、属性定义、实体定义、记号定义等构成，一个典型的</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文档类型定义会把将来要创建的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文档的元素结构、属性类型、实体引用等预先进行定义。</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199330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DTD</a:t>
            </a:r>
            <a:r>
              <a:rPr lang="zh-CN" altLang="en-US" sz="2000" dirty="0">
                <a:solidFill>
                  <a:srgbClr val="1369B2"/>
                </a:solidFill>
                <a:latin typeface="微软雅黑" panose="020B0503020204020204" pitchFamily="34" charset="-122"/>
                <a:ea typeface="微软雅黑" panose="020B0503020204020204" pitchFamily="34" charset="-122"/>
              </a:rPr>
              <a:t>约束的语法</a:t>
            </a:r>
          </a:p>
        </p:txBody>
      </p:sp>
      <p:sp>
        <p:nvSpPr>
          <p:cNvPr id="8" name="圆角矩形 7"/>
          <p:cNvSpPr/>
          <p:nvPr/>
        </p:nvSpPr>
        <p:spPr>
          <a:xfrm>
            <a:off x="1453530" y="2289442"/>
            <a:ext cx="9794240" cy="20973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403306"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907203" y="4062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390688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83830"/>
            <a:ext cx="10118326" cy="99086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元素是</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文档的基本组成部分，在</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定义中，每一条</a:t>
            </a:r>
            <a:r>
              <a:rPr lang="en-US" altLang="zh-CN" dirty="0">
                <a:solidFill>
                  <a:srgbClr val="595959"/>
                </a:solidFill>
                <a:latin typeface="微软雅黑" panose="020B0503020204020204" pitchFamily="34" charset="-122"/>
              </a:rPr>
              <a:t>&lt;!ELEMENT…&gt;</a:t>
            </a:r>
            <a:r>
              <a:rPr lang="zh-CN" altLang="zh-CN" dirty="0">
                <a:solidFill>
                  <a:srgbClr val="595959"/>
                </a:solidFill>
                <a:latin typeface="微软雅黑" panose="020B0503020204020204" pitchFamily="34" charset="-122"/>
              </a:rPr>
              <a:t>语句用于定义一个元素，基本语法格式如下所示：</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329654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DTD</a:t>
            </a:r>
            <a:r>
              <a:rPr lang="zh-CN" altLang="en-US" sz="2000" dirty="0">
                <a:solidFill>
                  <a:srgbClr val="1369B2"/>
                </a:solidFill>
                <a:latin typeface="微软雅黑" panose="020B0503020204020204" pitchFamily="34" charset="-122"/>
                <a:ea typeface="微软雅黑" panose="020B0503020204020204" pitchFamily="34" charset="-122"/>
              </a:rPr>
              <a:t>约束的语法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元素定义</a:t>
            </a:r>
          </a:p>
        </p:txBody>
      </p:sp>
      <p:pic>
        <p:nvPicPr>
          <p:cNvPr id="9" name="图片 8"/>
          <p:cNvPicPr>
            <a:picLocks noChangeAspect="1"/>
          </p:cNvPicPr>
          <p:nvPr/>
        </p:nvPicPr>
        <p:blipFill>
          <a:blip r:embed="rId6"/>
          <a:stretch>
            <a:fillRect/>
          </a:stretch>
        </p:blipFill>
        <p:spPr>
          <a:xfrm>
            <a:off x="2292275" y="3275668"/>
            <a:ext cx="7523063" cy="613434"/>
          </a:xfrm>
          <a:prstGeom prst="rect">
            <a:avLst/>
          </a:prstGeom>
        </p:spPr>
      </p:pic>
      <p:sp>
        <p:nvSpPr>
          <p:cNvPr id="10" name="矩形 9"/>
          <p:cNvSpPr/>
          <p:nvPr/>
        </p:nvSpPr>
        <p:spPr>
          <a:xfrm>
            <a:off x="2453551" y="3427270"/>
            <a:ext cx="7188167"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&lt;!ELEMENT 元素名称 元素内容&gt;</a:t>
            </a:r>
          </a:p>
        </p:txBody>
      </p:sp>
      <p:sp>
        <p:nvSpPr>
          <p:cNvPr id="13" name="文本框 18"/>
          <p:cNvSpPr txBox="1"/>
          <p:nvPr>
            <p:custDataLst>
              <p:tags r:id="rId3"/>
            </p:custDataLst>
          </p:nvPr>
        </p:nvSpPr>
        <p:spPr>
          <a:xfrm>
            <a:off x="1296241" y="4416438"/>
            <a:ext cx="10118326" cy="133617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在上面元素的定义语法格式中，包含了“元素名称”和“元素内容”。其中，“元素名称”是被约束的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文档中的元素，“元素内容”是对元素包含内容的声明，其内容包括数据类型和符号两部分。</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82679"/>
            <a:ext cx="1953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994643" y="1983829"/>
            <a:ext cx="10118326" cy="34562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1369B2"/>
                </a:solidFill>
                <a:highlight>
                  <a:srgbClr val="FFFF00"/>
                </a:highlight>
                <a:latin typeface="微软雅黑" panose="020B0503020204020204" pitchFamily="34" charset="-122"/>
              </a:rPr>
              <a:t>#PCDATA</a:t>
            </a:r>
            <a:r>
              <a:rPr lang="zh-CN" altLang="zh-CN" dirty="0">
                <a:solidFill>
                  <a:srgbClr val="595959"/>
                </a:solidFill>
                <a:highlight>
                  <a:srgbClr val="FFFF00"/>
                </a:highlight>
                <a:latin typeface="微软雅黑" panose="020B0503020204020204" pitchFamily="34" charset="-122"/>
              </a:rPr>
              <a:t>：表示元素中嵌套的内容是普通文本字符串，其中关键字</a:t>
            </a:r>
            <a:r>
              <a:rPr lang="en-US" altLang="zh-CN" dirty="0">
                <a:solidFill>
                  <a:srgbClr val="595959"/>
                </a:solidFill>
                <a:highlight>
                  <a:srgbClr val="FFFF00"/>
                </a:highlight>
                <a:latin typeface="微软雅黑" panose="020B0503020204020204" pitchFamily="34" charset="-122"/>
              </a:rPr>
              <a:t>PCDATA</a:t>
            </a:r>
            <a:r>
              <a:rPr lang="zh-CN" altLang="zh-CN" dirty="0">
                <a:solidFill>
                  <a:srgbClr val="595959"/>
                </a:solidFill>
                <a:highlight>
                  <a:srgbClr val="FFFF00"/>
                </a:highlight>
                <a:latin typeface="微软雅黑" panose="020B0503020204020204" pitchFamily="34" charset="-122"/>
              </a:rPr>
              <a:t>是</a:t>
            </a:r>
            <a:r>
              <a:rPr lang="en-US" altLang="zh-CN" dirty="0">
                <a:solidFill>
                  <a:srgbClr val="595959"/>
                </a:solidFill>
                <a:highlight>
                  <a:srgbClr val="FFFF00"/>
                </a:highlight>
                <a:latin typeface="微软雅黑" panose="020B0503020204020204" pitchFamily="34" charset="-122"/>
              </a:rPr>
              <a:t>Parsed Character Data</a:t>
            </a:r>
            <a:r>
              <a:rPr lang="zh-CN" altLang="zh-CN" dirty="0">
                <a:solidFill>
                  <a:srgbClr val="595959"/>
                </a:solidFill>
                <a:highlight>
                  <a:srgbClr val="FFFF00"/>
                </a:highlight>
                <a:latin typeface="微软雅黑" panose="020B0503020204020204" pitchFamily="34" charset="-122"/>
              </a:rPr>
              <a:t>的简写</a:t>
            </a:r>
            <a:r>
              <a:rPr lang="zh-CN" altLang="zh-CN" dirty="0">
                <a:solidFill>
                  <a:srgbClr val="595959"/>
                </a:solidFill>
                <a:latin typeface="微软雅黑" panose="020B0503020204020204" pitchFamily="34" charset="-122"/>
              </a:rPr>
              <a:t>。</a:t>
            </a:r>
          </a:p>
          <a:p>
            <a:pPr>
              <a:lnSpc>
                <a:spcPct val="150000"/>
              </a:lnSpc>
            </a:pP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子元素</a:t>
            </a:r>
            <a:r>
              <a:rPr lang="zh-CN" altLang="zh-CN" dirty="0">
                <a:solidFill>
                  <a:srgbClr val="595959"/>
                </a:solidFill>
                <a:latin typeface="微软雅黑" panose="020B0503020204020204" pitchFamily="34" charset="-122"/>
              </a:rPr>
              <a:t>：说明元素包含其他元素。通常用一对小括号（）将元素中要嵌套的一组子元素括起来。</a:t>
            </a:r>
          </a:p>
          <a:p>
            <a:pPr>
              <a:lnSpc>
                <a:spcPct val="150000"/>
              </a:lnSpc>
            </a:pP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混合内容</a:t>
            </a:r>
            <a:r>
              <a:rPr lang="zh-CN" altLang="zh-CN" dirty="0">
                <a:solidFill>
                  <a:srgbClr val="595959"/>
                </a:solidFill>
                <a:latin typeface="微软雅黑" panose="020B0503020204020204" pitchFamily="34" charset="-122"/>
              </a:rPr>
              <a:t>：表示元素既可以包含字符数据，也可以包含子元素。混合内容必须被定义零个或多个</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EMPTY</a:t>
            </a:r>
            <a:r>
              <a:rPr lang="zh-CN" altLang="zh-CN" dirty="0">
                <a:solidFill>
                  <a:srgbClr val="595959"/>
                </a:solidFill>
                <a:latin typeface="微软雅黑" panose="020B0503020204020204" pitchFamily="34" charset="-122"/>
              </a:rPr>
              <a:t>：表示该元素既不包含字符数据，也不包含子元素，是一个空元素。如果在文档中元素本身已经表明了明确的含义，就可以在</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中用关键字</a:t>
            </a:r>
            <a:r>
              <a:rPr lang="en-US" altLang="zh-CN" dirty="0">
                <a:solidFill>
                  <a:srgbClr val="595959"/>
                </a:solidFill>
                <a:latin typeface="微软雅黑" panose="020B0503020204020204" pitchFamily="34" charset="-122"/>
              </a:rPr>
              <a:t>EMPTY</a:t>
            </a:r>
            <a:r>
              <a:rPr lang="zh-CN" altLang="zh-CN" dirty="0">
                <a:solidFill>
                  <a:srgbClr val="595959"/>
                </a:solidFill>
                <a:latin typeface="微软雅黑" panose="020B0503020204020204" pitchFamily="34" charset="-122"/>
              </a:rPr>
              <a:t>表明空元素。</a:t>
            </a:r>
          </a:p>
          <a:p>
            <a:pPr>
              <a:lnSpc>
                <a:spcPct val="150000"/>
              </a:lnSpc>
            </a:pP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ANY</a:t>
            </a:r>
            <a:r>
              <a:rPr lang="zh-CN" altLang="zh-CN" dirty="0">
                <a:solidFill>
                  <a:srgbClr val="595959"/>
                </a:solidFill>
                <a:latin typeface="微软雅黑" panose="020B0503020204020204" pitchFamily="34" charset="-122"/>
              </a:rPr>
              <a:t>：表示该元素可以包含任何字符数据和子元素。</a:t>
            </a:r>
          </a:p>
        </p:txBody>
      </p:sp>
      <p:sp>
        <p:nvSpPr>
          <p:cNvPr id="2" name="文本框 1"/>
          <p:cNvSpPr txBox="1"/>
          <p:nvPr/>
        </p:nvSpPr>
        <p:spPr>
          <a:xfrm>
            <a:off x="1254062" y="122266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元素内容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34439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981794" y="1983829"/>
            <a:ext cx="10446585" cy="30048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在定义元素时，元素内容可以包含一些符号，不同的符号具有不同的作用，下面介绍一些常见的符号。</a:t>
            </a:r>
            <a:endParaRPr lang="en-US" altLang="zh-CN" dirty="0">
              <a:solidFill>
                <a:srgbClr val="595959"/>
              </a:solidFill>
              <a:latin typeface="微软雅黑" panose="020B0503020204020204" pitchFamily="34" charset="-122"/>
            </a:endParaRPr>
          </a:p>
          <a:p>
            <a:pPr lvl="2">
              <a:lnSpc>
                <a:spcPct val="150000"/>
              </a:lnSpc>
            </a:pPr>
            <a:r>
              <a:rPr lang="zh-CN" altLang="zh-CN" dirty="0">
                <a:solidFill>
                  <a:srgbClr val="1369B2"/>
                </a:solidFill>
                <a:latin typeface="微软雅黑" panose="020B0503020204020204" pitchFamily="34" charset="-122"/>
              </a:rPr>
              <a:t>问号[?]：</a:t>
            </a:r>
            <a:r>
              <a:rPr lang="zh-CN" altLang="zh-CN" dirty="0">
                <a:solidFill>
                  <a:srgbClr val="595959"/>
                </a:solidFill>
                <a:latin typeface="微软雅黑" panose="020B0503020204020204" pitchFamily="34" charset="-122"/>
              </a:rPr>
              <a:t>表示该对象可以出现0次或1次。</a:t>
            </a:r>
          </a:p>
          <a:p>
            <a:pPr lvl="2">
              <a:lnSpc>
                <a:spcPct val="150000"/>
              </a:lnSpc>
            </a:pPr>
            <a:r>
              <a:rPr lang="zh-CN" altLang="zh-CN" dirty="0">
                <a:solidFill>
                  <a:srgbClr val="1369B2"/>
                </a:solidFill>
                <a:latin typeface="微软雅黑" panose="020B0503020204020204" pitchFamily="34" charset="-122"/>
              </a:rPr>
              <a:t>星号[*]：</a:t>
            </a:r>
            <a:r>
              <a:rPr lang="zh-CN" altLang="zh-CN" dirty="0">
                <a:solidFill>
                  <a:srgbClr val="595959"/>
                </a:solidFill>
                <a:latin typeface="微软雅黑" panose="020B0503020204020204" pitchFamily="34" charset="-122"/>
              </a:rPr>
              <a:t>表示该对象可以出现0次或多次。</a:t>
            </a:r>
          </a:p>
          <a:p>
            <a:pPr lvl="2">
              <a:lnSpc>
                <a:spcPct val="150000"/>
              </a:lnSpc>
            </a:pPr>
            <a:r>
              <a:rPr lang="zh-CN" altLang="zh-CN" dirty="0">
                <a:solidFill>
                  <a:srgbClr val="1369B2"/>
                </a:solidFill>
                <a:latin typeface="微软雅黑" panose="020B0503020204020204" pitchFamily="34" charset="-122"/>
              </a:rPr>
              <a:t>加号[+]：</a:t>
            </a:r>
            <a:r>
              <a:rPr lang="zh-CN" altLang="zh-CN" dirty="0">
                <a:solidFill>
                  <a:srgbClr val="595959"/>
                </a:solidFill>
                <a:latin typeface="微软雅黑" panose="020B0503020204020204" pitchFamily="34" charset="-122"/>
              </a:rPr>
              <a:t>表示该对象可以出现1次或多次。</a:t>
            </a:r>
          </a:p>
          <a:p>
            <a:pPr lvl="2">
              <a:lnSpc>
                <a:spcPct val="150000"/>
              </a:lnSpc>
            </a:pPr>
            <a:r>
              <a:rPr lang="zh-CN" altLang="zh-CN" dirty="0">
                <a:solidFill>
                  <a:srgbClr val="1369B2"/>
                </a:solidFill>
                <a:latin typeface="微软雅黑" panose="020B0503020204020204" pitchFamily="34" charset="-122"/>
              </a:rPr>
              <a:t>竖线[|]：</a:t>
            </a:r>
            <a:r>
              <a:rPr lang="zh-CN" altLang="zh-CN" dirty="0">
                <a:solidFill>
                  <a:srgbClr val="595959"/>
                </a:solidFill>
                <a:latin typeface="微软雅黑" panose="020B0503020204020204" pitchFamily="34" charset="-122"/>
              </a:rPr>
              <a:t>表示列出的对象中选择1个。</a:t>
            </a:r>
          </a:p>
          <a:p>
            <a:pPr lvl="2">
              <a:lnSpc>
                <a:spcPct val="150000"/>
              </a:lnSpc>
            </a:pPr>
            <a:r>
              <a:rPr lang="zh-CN" altLang="zh-CN" dirty="0">
                <a:solidFill>
                  <a:srgbClr val="1369B2"/>
                </a:solidFill>
                <a:latin typeface="微软雅黑" panose="020B0503020204020204" pitchFamily="34" charset="-122"/>
              </a:rPr>
              <a:t>逗号[,]：</a:t>
            </a:r>
            <a:r>
              <a:rPr lang="zh-CN" altLang="zh-CN" dirty="0">
                <a:solidFill>
                  <a:srgbClr val="595959"/>
                </a:solidFill>
                <a:latin typeface="微软雅黑" panose="020B0503020204020204" pitchFamily="34" charset="-122"/>
              </a:rPr>
              <a:t>表示对象必须按照指定的顺序出现。</a:t>
            </a:r>
          </a:p>
          <a:p>
            <a:pPr lvl="2">
              <a:lnSpc>
                <a:spcPct val="150000"/>
              </a:lnSpc>
            </a:pPr>
            <a:r>
              <a:rPr lang="zh-CN" altLang="zh-CN" dirty="0">
                <a:solidFill>
                  <a:srgbClr val="1369B2"/>
                </a:solidFill>
                <a:latin typeface="微软雅黑" panose="020B0503020204020204" pitchFamily="34" charset="-122"/>
              </a:rPr>
              <a:t>括号[()]：</a:t>
            </a:r>
            <a:r>
              <a:rPr lang="zh-CN" altLang="zh-CN" dirty="0">
                <a:solidFill>
                  <a:srgbClr val="595959"/>
                </a:solidFill>
                <a:latin typeface="微软雅黑" panose="020B0503020204020204" pitchFamily="34" charset="-122"/>
              </a:rPr>
              <a:t>用于给元素进行分组。</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元素内容中需要注意的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82679"/>
            <a:ext cx="1953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064093" y="1914379"/>
            <a:ext cx="10394846" cy="5163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文档中，定义元素的同时，还可以为元素定义属性。</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属性定义的基本语法格式如下所示：</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属性定义</a:t>
            </a:r>
          </a:p>
        </p:txBody>
      </p:sp>
      <p:pic>
        <p:nvPicPr>
          <p:cNvPr id="6" name="图片 5"/>
          <p:cNvPicPr>
            <a:picLocks noChangeAspect="1"/>
          </p:cNvPicPr>
          <p:nvPr/>
        </p:nvPicPr>
        <p:blipFill>
          <a:blip r:embed="rId6"/>
          <a:stretch>
            <a:fillRect/>
          </a:stretch>
        </p:blipFill>
        <p:spPr>
          <a:xfrm>
            <a:off x="3628803" y="2685342"/>
            <a:ext cx="4427214" cy="1585699"/>
          </a:xfrm>
          <a:prstGeom prst="rect">
            <a:avLst/>
          </a:prstGeom>
        </p:spPr>
      </p:pic>
      <p:sp>
        <p:nvSpPr>
          <p:cNvPr id="7" name="矩形 6"/>
          <p:cNvSpPr/>
          <p:nvPr/>
        </p:nvSpPr>
        <p:spPr>
          <a:xfrm>
            <a:off x="3801653" y="2821705"/>
            <a:ext cx="3802563"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&lt;!ATTLIST 元素名</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属性名1 属性类型 设置说明</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属性名2 属性类型 设置说明</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&gt; </a:t>
            </a:r>
          </a:p>
        </p:txBody>
      </p:sp>
      <p:sp>
        <p:nvSpPr>
          <p:cNvPr id="8" name="文本框 18"/>
          <p:cNvSpPr txBox="1"/>
          <p:nvPr>
            <p:custDataLst>
              <p:tags r:id="rId3"/>
            </p:custDataLst>
          </p:nvPr>
        </p:nvSpPr>
        <p:spPr>
          <a:xfrm>
            <a:off x="1153067" y="4485888"/>
            <a:ext cx="10394846" cy="10352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在上面属性定义的语法格式中，“元素名”是属性所属元素的名字，“属性名”是属性的名称，“属性类型”则是用来指定该属性是属于哪种类型，“设置说明”用来说明该属性是否必须出现。</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71104"/>
            <a:ext cx="207808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设置说明</a:t>
            </a:r>
          </a:p>
        </p:txBody>
      </p:sp>
      <p:graphicFrame>
        <p:nvGraphicFramePr>
          <p:cNvPr id="3" name="表格 2"/>
          <p:cNvGraphicFramePr>
            <a:graphicFrameLocks noGrp="1"/>
          </p:cNvGraphicFramePr>
          <p:nvPr/>
        </p:nvGraphicFramePr>
        <p:xfrm>
          <a:off x="1847794" y="2129751"/>
          <a:ext cx="8766203" cy="3912240"/>
        </p:xfrm>
        <a:graphic>
          <a:graphicData uri="http://schemas.openxmlformats.org/drawingml/2006/table">
            <a:tbl>
              <a:tblPr>
                <a:tableStyleId>{5C22544A-7EE6-4342-B048-85BDC9FD1C3A}</a:tableStyleId>
              </a:tblPr>
              <a:tblGrid>
                <a:gridCol w="1960277">
                  <a:extLst>
                    <a:ext uri="{9D8B030D-6E8A-4147-A177-3AD203B41FA5}">
                      <a16:colId xmlns:a16="http://schemas.microsoft.com/office/drawing/2014/main" val="20000"/>
                    </a:ext>
                  </a:extLst>
                </a:gridCol>
                <a:gridCol w="6805926">
                  <a:extLst>
                    <a:ext uri="{9D8B030D-6E8A-4147-A177-3AD203B41FA5}">
                      <a16:colId xmlns:a16="http://schemas.microsoft.com/office/drawing/2014/main" val="20001"/>
                    </a:ext>
                  </a:extLst>
                </a:gridCol>
              </a:tblGrid>
              <a:tr h="368684">
                <a:tc>
                  <a:txBody>
                    <a:bodyPr/>
                    <a:lstStyle/>
                    <a:p>
                      <a:pPr marL="0" indent="266700" algn="ctr" defTabSz="1219200" rtl="0" eaLnBrk="1" latinLnBrk="0" hangingPunct="1">
                        <a:spcAft>
                          <a:spcPts val="0"/>
                        </a:spcAft>
                        <a:tabLst>
                          <a:tab pos="228600" algn="l"/>
                          <a:tab pos="266700" algn="l"/>
                        </a:tabLst>
                      </a:pPr>
                      <a:r>
                        <a:rPr lang="en-US" sz="1600" b="1" kern="100" dirty="0">
                          <a:solidFill>
                            <a:srgbClr val="595959"/>
                          </a:solidFill>
                          <a:effectLst/>
                          <a:latin typeface="微软雅黑" panose="020B0503020204020204" pitchFamily="34" charset="-122"/>
                          <a:ea typeface="微软雅黑" panose="020B0503020204020204" pitchFamily="34" charset="-122"/>
                          <a:cs typeface="+mn-cs"/>
                        </a:rPr>
                        <a:t>    </a:t>
                      </a:r>
                      <a:r>
                        <a:rPr lang="zh-CN" sz="1600" b="1" kern="100" dirty="0">
                          <a:solidFill>
                            <a:srgbClr val="595959"/>
                          </a:solidFill>
                          <a:effectLst/>
                          <a:latin typeface="微软雅黑" panose="020B0503020204020204" pitchFamily="34" charset="-122"/>
                          <a:ea typeface="微软雅黑" panose="020B0503020204020204" pitchFamily="34" charset="-122"/>
                          <a:cs typeface="+mn-cs"/>
                        </a:rPr>
                        <a:t>设置说明</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含义</a:t>
                      </a:r>
                    </a:p>
                  </a:txBody>
                  <a:tcPr marL="68580" marR="68580" marT="0" marB="0" anchor="ctr"/>
                </a:tc>
                <a:extLst>
                  <a:ext uri="{0D108BD9-81ED-4DB2-BD59-A6C34878D82A}">
                    <a16:rowId xmlns:a16="http://schemas.microsoft.com/office/drawing/2014/main" val="10000"/>
                  </a:ext>
                </a:extLst>
              </a:tr>
              <a:tr h="885889">
                <a:tc>
                  <a:txBody>
                    <a:bodyPr/>
                    <a:lstStyle/>
                    <a:p>
                      <a:pPr marL="0" marR="29210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#REQUIRED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表示元素的该属性是必须的，例如，当定义联系人信息的</a:t>
                      </a:r>
                      <a:r>
                        <a:rPr lang="en-US" sz="1600" b="0" kern="100">
                          <a:solidFill>
                            <a:srgbClr val="595959"/>
                          </a:solidFill>
                          <a:effectLst/>
                          <a:latin typeface="微软雅黑" panose="020B0503020204020204" pitchFamily="34" charset="-122"/>
                          <a:ea typeface="微软雅黑" panose="020B0503020204020204" pitchFamily="34" charset="-122"/>
                          <a:cs typeface="+mn-cs"/>
                        </a:rPr>
                        <a:t>DTD</a:t>
                      </a:r>
                      <a:r>
                        <a:rPr lang="zh-CN" sz="1600" b="0" kern="100">
                          <a:solidFill>
                            <a:srgbClr val="595959"/>
                          </a:solidFill>
                          <a:effectLst/>
                          <a:latin typeface="微软雅黑" panose="020B0503020204020204" pitchFamily="34" charset="-122"/>
                          <a:ea typeface="微软雅黑" panose="020B0503020204020204" pitchFamily="34" charset="-122"/>
                          <a:cs typeface="+mn-cs"/>
                        </a:rPr>
                        <a:t>时，我们希望每一个联系人都有一个联系电话属性，这时，可以在属性声明时，使用</a:t>
                      </a:r>
                      <a:r>
                        <a:rPr lang="en-US" sz="1600" b="0" kern="100">
                          <a:solidFill>
                            <a:srgbClr val="595959"/>
                          </a:solidFill>
                          <a:effectLst/>
                          <a:latin typeface="微软雅黑" panose="020B0503020204020204" pitchFamily="34" charset="-122"/>
                          <a:ea typeface="微软雅黑" panose="020B0503020204020204" pitchFamily="34" charset="-122"/>
                          <a:cs typeface="+mn-cs"/>
                        </a:rPr>
                        <a:t>REQUIRED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885889">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#IMPLIED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表示元素可以包含该属性，也可以不包含该属性。例如，当定义一本书的信息时，发现书的页数属性对读者无关紧要，这时，在属性声明时，可以使用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IMPLIED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885889">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#FIXED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表示一个固定的属性默认值，在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XML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文档中不能将该属性设置为其他值。使用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#FIXED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关键字时，还需要为该属性提供一个默认值。当</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XML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文档中没有定义该属性时，其值将被自动设置为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DTD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中定义的默认值</a:t>
                      </a:r>
                    </a:p>
                  </a:txBody>
                  <a:tcPr marL="68580" marR="68580" marT="0" marB="0" anchor="ctr"/>
                </a:tc>
                <a:extLst>
                  <a:ext uri="{0D108BD9-81ED-4DB2-BD59-A6C34878D82A}">
                    <a16:rowId xmlns:a16="http://schemas.microsoft.com/office/drawing/2014/main" val="10003"/>
                  </a:ext>
                </a:extLst>
              </a:tr>
              <a:tr h="885889">
                <a:tc>
                  <a:txBody>
                    <a:bodyPr/>
                    <a:lstStyle/>
                    <a:p>
                      <a:pPr marL="0" marR="29210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默认值</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FIXED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一样，如果元素不包含该属性，该属性将被自动设置为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DTD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中定义的默认值。不同的是，该属性的值是可以改变的，如果</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XML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文件中设置了该属性，新的属性值会覆盖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DTD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中定义的默认值</a:t>
                      </a: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14855"/>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C/S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体系架构与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B/S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体系架构</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384936"/>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Tomcat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的安装与启动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252901"/>
            <a:ext cx="7249397"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IntelliJ IDEA</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中配置</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Tomcat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服务器的方法</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1954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属性类型</a:t>
            </a:r>
            <a:r>
              <a:rPr lang="en-US" altLang="zh-CN" sz="2000" dirty="0">
                <a:solidFill>
                  <a:srgbClr val="1369B2"/>
                </a:solidFill>
                <a:latin typeface="微软雅黑" panose="020B0503020204020204" pitchFamily="34" charset="-122"/>
                <a:ea typeface="微软雅黑" panose="020B0503020204020204" pitchFamily="34" charset="-122"/>
              </a:rPr>
              <a:t>—CDATA</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67424" y="2632016"/>
            <a:ext cx="9433216" cy="1430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CDATA</a:t>
            </a:r>
            <a:r>
              <a:rPr lang="zh-CN" altLang="zh-CN" dirty="0">
                <a:solidFill>
                  <a:srgbClr val="595959"/>
                </a:solidFill>
                <a:latin typeface="微软雅黑" panose="020B0503020204020204" pitchFamily="34" charset="-122"/>
              </a:rPr>
              <a:t>是最常用的一种属性类型，表明属性类型是字符数据，与元素内容说明中的</a:t>
            </a:r>
            <a:r>
              <a:rPr lang="en-US" altLang="zh-CN" dirty="0">
                <a:solidFill>
                  <a:srgbClr val="595959"/>
                </a:solidFill>
                <a:latin typeface="微软雅黑" panose="020B0503020204020204" pitchFamily="34" charset="-122"/>
              </a:rPr>
              <a:t>#PCDATA</a:t>
            </a:r>
            <a:r>
              <a:rPr lang="zh-CN" altLang="zh-CN" dirty="0">
                <a:solidFill>
                  <a:srgbClr val="595959"/>
                </a:solidFill>
                <a:latin typeface="微软雅黑" panose="020B0503020204020204" pitchFamily="34" charset="-122"/>
              </a:rPr>
              <a:t>相同。当然，在属性设置值中出现的特殊字符，也需要使用其转义字符序列表示，例如，用“</a:t>
            </a:r>
            <a:r>
              <a:rPr lang="en-US" altLang="zh-CN" dirty="0">
                <a:solidFill>
                  <a:srgbClr val="595959"/>
                </a:solidFill>
                <a:latin typeface="微软雅黑" panose="020B0503020204020204" pitchFamily="34" charset="-122"/>
              </a:rPr>
              <a:t>&amp;amp;</a:t>
            </a:r>
            <a:r>
              <a:rPr lang="zh-CN" altLang="zh-CN" dirty="0">
                <a:solidFill>
                  <a:srgbClr val="595959"/>
                </a:solidFill>
                <a:latin typeface="微软雅黑" panose="020B0503020204020204" pitchFamily="34" charset="-122"/>
              </a:rPr>
              <a:t>”表示字符“</a:t>
            </a:r>
            <a:r>
              <a:rPr lang="en-US" altLang="zh-CN" dirty="0">
                <a:solidFill>
                  <a:srgbClr val="595959"/>
                </a:solidFill>
                <a:latin typeface="微软雅黑" panose="020B0503020204020204" pitchFamily="34" charset="-122"/>
              </a:rPr>
              <a:t>&amp;</a:t>
            </a:r>
            <a:r>
              <a:rPr lang="zh-CN" altLang="zh-CN" dirty="0">
                <a:solidFill>
                  <a:srgbClr val="595959"/>
                </a:solidFill>
                <a:latin typeface="微软雅黑" panose="020B0503020204020204" pitchFamily="34" charset="-122"/>
              </a:rPr>
              <a:t>”，用“</a:t>
            </a:r>
            <a:r>
              <a:rPr lang="en-US" altLang="zh-CN" dirty="0">
                <a:solidFill>
                  <a:srgbClr val="595959"/>
                </a:solidFill>
                <a:latin typeface="微软雅黑" panose="020B0503020204020204" pitchFamily="34" charset="-122"/>
              </a:rPr>
              <a:t>&amp;lt;</a:t>
            </a:r>
            <a:r>
              <a:rPr lang="zh-CN" altLang="zh-CN" dirty="0">
                <a:solidFill>
                  <a:srgbClr val="595959"/>
                </a:solidFill>
                <a:latin typeface="微软雅黑" panose="020B0503020204020204" pitchFamily="34" charset="-122"/>
              </a:rPr>
              <a:t>”表示字符“</a:t>
            </a: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”等。</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7" name="圆角矩形 6"/>
          <p:cNvSpPr/>
          <p:nvPr/>
        </p:nvSpPr>
        <p:spPr>
          <a:xfrm>
            <a:off x="1233605" y="2289442"/>
            <a:ext cx="9794240" cy="20973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4062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505278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451386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属性类型</a:t>
            </a:r>
            <a:r>
              <a:rPr lang="en-US" altLang="zh-CN" sz="2000" dirty="0">
                <a:solidFill>
                  <a:srgbClr val="1369B2"/>
                </a:solidFill>
                <a:latin typeface="微软雅黑" panose="020B0503020204020204" pitchFamily="34" charset="-122"/>
                <a:ea typeface="微软雅黑" panose="020B0503020204020204" pitchFamily="34" charset="-122"/>
              </a:rPr>
              <a:t>—Enumerated</a:t>
            </a:r>
            <a:r>
              <a:rPr lang="zh-CN" altLang="zh-CN" sz="2000" dirty="0">
                <a:solidFill>
                  <a:srgbClr val="1369B2"/>
                </a:solidFill>
                <a:latin typeface="微软雅黑" panose="020B0503020204020204" pitchFamily="34" charset="-122"/>
                <a:ea typeface="微软雅黑" panose="020B0503020204020204" pitchFamily="34" charset="-122"/>
              </a:rPr>
              <a:t>（枚举类型）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29324" y="2835217"/>
            <a:ext cx="9433216" cy="103828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在声明属性时，可以限制属性的取值只能从一个列表中选择，这类属性属于</a:t>
            </a:r>
            <a:r>
              <a:rPr lang="en-US" altLang="zh-CN" dirty="0">
                <a:solidFill>
                  <a:srgbClr val="595959"/>
                </a:solidFill>
                <a:latin typeface="微软雅黑" panose="020B0503020204020204" pitchFamily="34" charset="-122"/>
              </a:rPr>
              <a:t>Enumerated</a:t>
            </a:r>
            <a:r>
              <a:rPr lang="zh-CN" altLang="zh-CN" dirty="0">
                <a:solidFill>
                  <a:srgbClr val="595959"/>
                </a:solidFill>
                <a:latin typeface="微软雅黑" panose="020B0503020204020204" pitchFamily="34" charset="-122"/>
              </a:rPr>
              <a:t>（枚举类型）</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7" name="圆角矩形 6"/>
          <p:cNvSpPr/>
          <p:nvPr/>
        </p:nvSpPr>
        <p:spPr>
          <a:xfrm>
            <a:off x="1233605" y="2289442"/>
            <a:ext cx="9794240" cy="20973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4062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5263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75881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属性类型</a:t>
            </a:r>
            <a:r>
              <a:rPr lang="en-US" altLang="zh-CN" sz="2000" dirty="0">
                <a:solidFill>
                  <a:srgbClr val="1369B2"/>
                </a:solidFill>
                <a:latin typeface="微软雅黑" panose="020B0503020204020204" pitchFamily="34" charset="-122"/>
                <a:ea typeface="微软雅黑" panose="020B0503020204020204" pitchFamily="34" charset="-122"/>
              </a:rPr>
              <a:t>—ID</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414117" y="2607054"/>
            <a:ext cx="9433216" cy="172364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t>一</a:t>
            </a:r>
            <a:r>
              <a:rPr lang="zh-CN" altLang="zh-CN" dirty="0">
                <a:solidFill>
                  <a:srgbClr val="595959"/>
                </a:solidFill>
                <a:latin typeface="微软雅黑" panose="020B0503020204020204" pitchFamily="34" charset="-122"/>
              </a:rPr>
              <a:t>个</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类型的属性用于唯一标识</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文档中的某个元素</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类型的属性值必须遵守</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名称定义的规则</a:t>
            </a:r>
            <a:r>
              <a:rPr lang="zh-CN" altLang="zh-CN" dirty="0">
                <a:solidFill>
                  <a:srgbClr val="595959"/>
                </a:solidFill>
                <a:latin typeface="微软雅黑" panose="020B0503020204020204" pitchFamily="34" charset="-122"/>
              </a:rPr>
              <a:t>。一个元素只能有一个</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类型的属性，而且</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类型的属性必须设置为</a:t>
            </a:r>
            <a:r>
              <a:rPr lang="en-US" altLang="zh-CN" dirty="0">
                <a:solidFill>
                  <a:srgbClr val="595959"/>
                </a:solidFill>
                <a:latin typeface="微软雅黑" panose="020B0503020204020204" pitchFamily="34" charset="-122"/>
              </a:rPr>
              <a:t>#IMPLIED</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#REQUIRED</a:t>
            </a:r>
            <a:r>
              <a:rPr lang="zh-CN" altLang="zh-CN" dirty="0">
                <a:solidFill>
                  <a:srgbClr val="595959"/>
                </a:solidFill>
                <a:latin typeface="微软雅黑" panose="020B0503020204020204" pitchFamily="34" charset="-122"/>
              </a:rPr>
              <a:t>。因为</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类型属性的每一个取值都是用来标识一个特定的元素，所以为</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类型的属性提供默认值，特别是固定的默认值是毫无意义的。</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7" name="圆角矩形 6"/>
          <p:cNvSpPr/>
          <p:nvPr/>
        </p:nvSpPr>
        <p:spPr>
          <a:xfrm>
            <a:off x="1233605" y="2289442"/>
            <a:ext cx="9794240" cy="22941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42363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215211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属性类型</a:t>
            </a:r>
          </a:p>
        </p:txBody>
      </p:sp>
      <p:sp>
        <p:nvSpPr>
          <p:cNvPr id="6" name="文本框 18"/>
          <p:cNvSpPr txBox="1"/>
          <p:nvPr>
            <p:custDataLst>
              <p:tags r:id="rId2"/>
            </p:custDataLst>
          </p:nvPr>
        </p:nvSpPr>
        <p:spPr>
          <a:xfrm>
            <a:off x="1567423" y="2671941"/>
            <a:ext cx="9311875" cy="1430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除了</a:t>
            </a:r>
            <a:r>
              <a:rPr lang="zh-CN" altLang="zh-CN" dirty="0">
                <a:solidFill>
                  <a:srgbClr val="595959"/>
                </a:solidFill>
                <a:latin typeface="微软雅黑" panose="020B0503020204020204" pitchFamily="34" charset="-122"/>
              </a:rPr>
              <a:t>讲述的几种属性类型外，</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约束中还有</a:t>
            </a:r>
            <a:r>
              <a:rPr lang="en-US" altLang="zh-CN" dirty="0">
                <a:solidFill>
                  <a:srgbClr val="595959"/>
                </a:solidFill>
                <a:latin typeface="微软雅黑" panose="020B0503020204020204" pitchFamily="34" charset="-122"/>
              </a:rPr>
              <a:t>IDREF</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IDREFS</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NMTOKEN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NMTOKENS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NOTATION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ENTITY</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ENTITYS</a:t>
            </a:r>
            <a:r>
              <a:rPr lang="zh-CN" altLang="zh-CN" dirty="0">
                <a:solidFill>
                  <a:srgbClr val="595959"/>
                </a:solidFill>
                <a:latin typeface="微软雅黑" panose="020B0503020204020204" pitchFamily="34" charset="-122"/>
              </a:rPr>
              <a:t>几种属性类型，由于篇幅有限，此处就不一一列举。</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7" name="圆角矩形 6"/>
          <p:cNvSpPr/>
          <p:nvPr/>
        </p:nvSpPr>
        <p:spPr>
          <a:xfrm>
            <a:off x="1233605" y="2289443"/>
            <a:ext cx="9794240" cy="194690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39353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highlight>
                  <a:srgbClr val="FFFF00"/>
                </a:highlight>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highlight>
                  <a:srgbClr val="FFFF00"/>
                </a:highlight>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highlight>
                <a:srgbClr val="FFFF00"/>
              </a:highlight>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313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42887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约束</a:t>
            </a:r>
          </a:p>
        </p:txBody>
      </p:sp>
      <p:sp>
        <p:nvSpPr>
          <p:cNvPr id="6" name="文本框 18"/>
          <p:cNvSpPr txBox="1"/>
          <p:nvPr>
            <p:custDataLst>
              <p:tags r:id="rId2"/>
            </p:custDataLst>
          </p:nvPr>
        </p:nvSpPr>
        <p:spPr>
          <a:xfrm>
            <a:off x="1523948" y="2614066"/>
            <a:ext cx="9355351" cy="9944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同</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一样，</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也是一种用于定义和描述</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文档结构与内容的模式语言，它的出现克服了</a:t>
            </a:r>
            <a:r>
              <a:rPr lang="en-US" altLang="zh-CN" dirty="0">
                <a:solidFill>
                  <a:srgbClr val="595959"/>
                </a:solidFill>
                <a:latin typeface="微软雅黑" panose="020B0503020204020204" pitchFamily="34" charset="-122"/>
              </a:rPr>
              <a:t>DTD </a:t>
            </a:r>
            <a:r>
              <a:rPr lang="zh-CN" altLang="zh-CN" dirty="0">
                <a:solidFill>
                  <a:srgbClr val="595959"/>
                </a:solidFill>
                <a:latin typeface="微软雅黑" panose="020B0503020204020204" pitchFamily="34" charset="-122"/>
              </a:rPr>
              <a:t>的局限性。</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3" name="圆角矩形 12"/>
          <p:cNvSpPr/>
          <p:nvPr/>
        </p:nvSpPr>
        <p:spPr>
          <a:xfrm>
            <a:off x="1233605" y="2289443"/>
            <a:ext cx="9794240" cy="154177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687278" y="35186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313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19337" y="1211089"/>
            <a:ext cx="2890535" cy="400110"/>
          </a:xfrm>
          <a:prstGeom prst="rect">
            <a:avLst/>
          </a:prstGeom>
          <a:noFill/>
        </p:spPr>
        <p:txBody>
          <a:bodyPr wrap="none" rtlCol="0">
            <a:spAutoFit/>
          </a:bodyPr>
          <a:lstStyle/>
          <a:p>
            <a:pPr lvl="1"/>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约束的优点</a:t>
            </a:r>
          </a:p>
        </p:txBody>
      </p:sp>
      <p:sp>
        <p:nvSpPr>
          <p:cNvPr id="6" name="文本框 18"/>
          <p:cNvSpPr txBox="1"/>
          <p:nvPr>
            <p:custDataLst>
              <p:tags r:id="rId2"/>
            </p:custDataLst>
          </p:nvPr>
        </p:nvSpPr>
        <p:spPr>
          <a:xfrm>
            <a:off x="1442924" y="2000596"/>
            <a:ext cx="9355351" cy="386776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采用的是</a:t>
            </a:r>
            <a:r>
              <a:rPr lang="zh-CN" altLang="zh-CN" dirty="0">
                <a:solidFill>
                  <a:srgbClr val="1369B2"/>
                </a:solidFill>
                <a:latin typeface="微软雅黑" panose="020B0503020204020204" pitchFamily="34" charset="-122"/>
              </a:rPr>
              <a:t>非</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语法格式</a:t>
            </a:r>
            <a:r>
              <a:rPr lang="zh-CN" altLang="zh-CN" dirty="0">
                <a:solidFill>
                  <a:srgbClr val="595959"/>
                </a:solidFill>
                <a:latin typeface="微软雅黑" panose="020B0503020204020204" pitchFamily="34" charset="-122"/>
              </a:rPr>
              <a:t>，缺乏对文档结构、元素、数据类型等全面的描述。</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采用的是</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语法格式，而且它本身也是一种</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文档，因此，</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语法格式比</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更好理解。</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有非常高的</a:t>
            </a:r>
            <a:r>
              <a:rPr lang="zh-CN" altLang="zh-CN" dirty="0">
                <a:solidFill>
                  <a:srgbClr val="1369B2"/>
                </a:solidFill>
                <a:latin typeface="微软雅黑" panose="020B0503020204020204" pitchFamily="34" charset="-122"/>
              </a:rPr>
              <a:t>合法性要求</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 DTD</a:t>
            </a:r>
            <a:r>
              <a:rPr lang="zh-CN" altLang="zh-CN" dirty="0">
                <a:solidFill>
                  <a:srgbClr val="595959"/>
                </a:solidFill>
                <a:latin typeface="微软雅黑" panose="020B0503020204020204" pitchFamily="34" charset="-122"/>
              </a:rPr>
              <a:t>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的描述，往往也被用作验证</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合法性的一个基础，但是</a:t>
            </a:r>
            <a:r>
              <a:rPr lang="en-US" altLang="zh-CN" dirty="0">
                <a:solidFill>
                  <a:srgbClr val="595959"/>
                </a:solidFill>
                <a:latin typeface="微软雅黑" panose="020B0503020204020204" pitchFamily="34" charset="-122"/>
              </a:rPr>
              <a:t>XML DTD</a:t>
            </a:r>
            <a:r>
              <a:rPr lang="zh-CN" altLang="zh-CN" dirty="0">
                <a:solidFill>
                  <a:srgbClr val="595959"/>
                </a:solidFill>
                <a:latin typeface="微软雅黑" panose="020B0503020204020204" pitchFamily="34" charset="-122"/>
              </a:rPr>
              <a:t>本身的合法性却缺少较好的验证机制，必需独立处理。</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则不同，它与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有着同样的合法性验证机制。</a:t>
            </a: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 Schema</a:t>
            </a:r>
            <a:r>
              <a:rPr lang="zh-CN" altLang="zh-CN" dirty="0">
                <a:solidFill>
                  <a:srgbClr val="1369B2"/>
                </a:solidFill>
                <a:latin typeface="微软雅黑" panose="020B0503020204020204" pitchFamily="34" charset="-122"/>
              </a:rPr>
              <a:t>对名称空间支持得非常好</a:t>
            </a:r>
            <a:r>
              <a:rPr lang="zh-CN" altLang="zh-CN" dirty="0">
                <a:solidFill>
                  <a:srgbClr val="595959"/>
                </a:solidFill>
                <a:latin typeface="微软雅黑" panose="020B0503020204020204" pitchFamily="34" charset="-122"/>
              </a:rPr>
              <a:t>，而</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几乎不支持名称空间。</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支持的数据类型</a:t>
            </a:r>
            <a:r>
              <a:rPr lang="zh-CN" altLang="zh-CN" dirty="0">
                <a:solidFill>
                  <a:srgbClr val="1369B2"/>
                </a:solidFill>
                <a:latin typeface="微软雅黑" panose="020B0503020204020204" pitchFamily="34" charset="-122"/>
              </a:rPr>
              <a:t>非常有限</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定义约束的</a:t>
            </a:r>
            <a:r>
              <a:rPr lang="zh-CN" altLang="zh-CN" dirty="0">
                <a:solidFill>
                  <a:srgbClr val="1369B2"/>
                </a:solidFill>
                <a:latin typeface="微软雅黑" panose="020B0503020204020204" pitchFamily="34" charset="-122"/>
              </a:rPr>
              <a:t>能力非常有限</a:t>
            </a:r>
            <a:r>
              <a:rPr lang="zh-CN" altLang="zh-CN" dirty="0">
                <a:solidFill>
                  <a:srgbClr val="595959"/>
                </a:solidFill>
                <a:latin typeface="微软雅黑" panose="020B0503020204020204" pitchFamily="34" charset="-122"/>
              </a:rPr>
              <a:t>，无法对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实例文档作出更细致的语义限制。</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313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19337" y="1211089"/>
            <a:ext cx="242887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约束的文档</a:t>
            </a:r>
          </a:p>
        </p:txBody>
      </p:sp>
      <p:sp>
        <p:nvSpPr>
          <p:cNvPr id="6" name="文本框 18"/>
          <p:cNvSpPr txBox="1"/>
          <p:nvPr>
            <p:custDataLst>
              <p:tags r:id="rId2"/>
            </p:custDataLst>
          </p:nvPr>
        </p:nvSpPr>
        <p:spPr>
          <a:xfrm>
            <a:off x="1143842" y="2000596"/>
            <a:ext cx="9909981" cy="9625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的功能比</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强大很多，但相应的语法也比</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复杂很多。接下来看一个简单的</a:t>
            </a:r>
            <a:r>
              <a:rPr lang="en-US" altLang="zh-CN" dirty="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文档，</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7" name="图片 6"/>
          <p:cNvPicPr>
            <a:picLocks noChangeAspect="1"/>
          </p:cNvPicPr>
          <p:nvPr/>
        </p:nvPicPr>
        <p:blipFill>
          <a:blip r:embed="rId6"/>
          <a:stretch>
            <a:fillRect/>
          </a:stretch>
        </p:blipFill>
        <p:spPr>
          <a:xfrm>
            <a:off x="2791460" y="3216275"/>
            <a:ext cx="6248400" cy="1551305"/>
          </a:xfrm>
          <a:prstGeom prst="rect">
            <a:avLst/>
          </a:prstGeom>
        </p:spPr>
      </p:pic>
      <p:sp>
        <p:nvSpPr>
          <p:cNvPr id="8" name="矩形 7"/>
          <p:cNvSpPr/>
          <p:nvPr/>
        </p:nvSpPr>
        <p:spPr>
          <a:xfrm>
            <a:off x="2921976" y="3320142"/>
            <a:ext cx="5944231"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&lt;?xml version="1.0"?&gt;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&lt;xs:schema xmlns:xs="http://www.w3.org/2001/XMLSchema"&gt;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&lt;xs:element name="root"  type="xs:string"/&gt;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&lt;/xs:schema&gt;</a:t>
            </a:r>
          </a:p>
        </p:txBody>
      </p:sp>
      <p:sp>
        <p:nvSpPr>
          <p:cNvPr id="9" name="文本框 18"/>
          <p:cNvSpPr txBox="1"/>
          <p:nvPr>
            <p:custDataLst>
              <p:tags r:id="rId3"/>
            </p:custDataLst>
          </p:nvPr>
        </p:nvSpPr>
        <p:spPr>
          <a:xfrm>
            <a:off x="1219337" y="4896196"/>
            <a:ext cx="9909981" cy="62492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文档，以</a:t>
            </a:r>
            <a:r>
              <a:rPr lang="en-US" altLang="zh-CN" dirty="0">
                <a:solidFill>
                  <a:srgbClr val="1369B2"/>
                </a:solidFill>
                <a:latin typeface="微软雅黑" panose="020B0503020204020204" pitchFamily="34" charset="-122"/>
              </a:rPr>
              <a:t>xsd</a:t>
            </a:r>
            <a:r>
              <a:rPr lang="zh-CN" altLang="zh-CN" dirty="0">
                <a:solidFill>
                  <a:srgbClr val="595959"/>
                </a:solidFill>
                <a:latin typeface="微软雅黑" panose="020B0503020204020204" pitchFamily="34" charset="-122"/>
              </a:rPr>
              <a:t>作为后缀名</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以</a:t>
            </a:r>
            <a:r>
              <a:rPr lang="en-US" altLang="zh-CN" dirty="0">
                <a:solidFill>
                  <a:srgbClr val="1369B2"/>
                </a:solidFill>
                <a:latin typeface="微软雅黑" panose="020B0503020204020204" pitchFamily="34" charset="-122"/>
              </a:rPr>
              <a:t>xs:schema</a:t>
            </a:r>
            <a:r>
              <a:rPr lang="zh-CN" altLang="zh-CN" dirty="0">
                <a:solidFill>
                  <a:srgbClr val="595959"/>
                </a:solidFill>
                <a:latin typeface="微软雅黑" panose="020B0503020204020204" pitchFamily="34" charset="-122"/>
              </a:rPr>
              <a:t>作为根元素，表示模式定义的开始。</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06651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名称空间</a:t>
            </a:r>
          </a:p>
        </p:txBody>
      </p:sp>
      <p:sp>
        <p:nvSpPr>
          <p:cNvPr id="6" name="文本框 18"/>
          <p:cNvSpPr txBox="1"/>
          <p:nvPr>
            <p:custDataLst>
              <p:tags r:id="rId2"/>
            </p:custDataLst>
          </p:nvPr>
        </p:nvSpPr>
        <p:spPr>
          <a:xfrm>
            <a:off x="1523948" y="2544616"/>
            <a:ext cx="9355351" cy="208525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一个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文档可以</a:t>
            </a:r>
            <a:r>
              <a:rPr lang="zh-CN" altLang="zh-CN" dirty="0">
                <a:solidFill>
                  <a:srgbClr val="1369B2"/>
                </a:solidFill>
                <a:latin typeface="微软雅黑" panose="020B0503020204020204" pitchFamily="34" charset="-122"/>
              </a:rPr>
              <a:t>引入多个约束文档</a:t>
            </a:r>
            <a:r>
              <a:rPr lang="zh-CN" altLang="zh-CN" dirty="0">
                <a:solidFill>
                  <a:srgbClr val="595959"/>
                </a:solidFill>
                <a:latin typeface="微软雅黑" panose="020B0503020204020204" pitchFamily="34" charset="-122"/>
              </a:rPr>
              <a:t>，但是，由于约束文档中的</a:t>
            </a:r>
            <a:r>
              <a:rPr lang="zh-CN" altLang="zh-CN" dirty="0">
                <a:solidFill>
                  <a:srgbClr val="1369B2"/>
                </a:solidFill>
                <a:latin typeface="微软雅黑" panose="020B0503020204020204" pitchFamily="34" charset="-122"/>
              </a:rPr>
              <a:t>元素或属性</a:t>
            </a:r>
            <a:r>
              <a:rPr lang="zh-CN" altLang="zh-CN" dirty="0">
                <a:solidFill>
                  <a:srgbClr val="595959"/>
                </a:solidFill>
                <a:latin typeface="微软雅黑" panose="020B0503020204020204" pitchFamily="34" charset="-122"/>
              </a:rPr>
              <a:t>都是自定义的，所以在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文档中，极有可能出现代表不同含义的同名元素或属性，导致名称发生冲突。为此，在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文档中，提供了</a:t>
            </a:r>
            <a:r>
              <a:rPr lang="zh-CN" altLang="zh-CN" dirty="0">
                <a:solidFill>
                  <a:srgbClr val="1369B2"/>
                </a:solidFill>
                <a:latin typeface="微软雅黑" panose="020B0503020204020204" pitchFamily="34" charset="-122"/>
              </a:rPr>
              <a:t>名称空间</a:t>
            </a:r>
            <a:r>
              <a:rPr lang="zh-CN" altLang="zh-CN" dirty="0">
                <a:solidFill>
                  <a:srgbClr val="595959"/>
                </a:solidFill>
                <a:latin typeface="微软雅黑" panose="020B0503020204020204" pitchFamily="34" charset="-122"/>
              </a:rPr>
              <a:t>，它可以</a:t>
            </a:r>
            <a:r>
              <a:rPr lang="zh-CN" altLang="zh-CN" dirty="0">
                <a:solidFill>
                  <a:srgbClr val="1369B2"/>
                </a:solidFill>
                <a:latin typeface="微软雅黑" panose="020B0503020204020204" pitchFamily="34" charset="-122"/>
              </a:rPr>
              <a:t>唯一</a:t>
            </a:r>
            <a:r>
              <a:rPr lang="zh-CN" altLang="zh-CN" dirty="0">
                <a:solidFill>
                  <a:srgbClr val="595959"/>
                </a:solidFill>
                <a:latin typeface="微软雅黑" panose="020B0503020204020204" pitchFamily="34" charset="-122"/>
              </a:rPr>
              <a:t>标识一个元素或者属性。这就好比打车去小营，由于北京有两个地方叫小营，为了避免司机走错，我们就会说“去亚运村的小营”或者“去清河的小营”。这时的亚运村或者清河就相当于一个</a:t>
            </a:r>
            <a:r>
              <a:rPr lang="zh-CN" altLang="zh-CN" dirty="0">
                <a:solidFill>
                  <a:srgbClr val="1369B2"/>
                </a:solidFill>
                <a:latin typeface="微软雅黑" panose="020B0503020204020204" pitchFamily="34" charset="-122"/>
              </a:rPr>
              <a:t>名称空间</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3" name="圆角矩形 12"/>
          <p:cNvSpPr/>
          <p:nvPr/>
        </p:nvSpPr>
        <p:spPr>
          <a:xfrm>
            <a:off x="1233605" y="2289443"/>
            <a:ext cx="9794240" cy="260664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09525" y="458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429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声明名称空间的格式</a:t>
            </a:r>
          </a:p>
        </p:txBody>
      </p:sp>
      <p:sp>
        <p:nvSpPr>
          <p:cNvPr id="6" name="文本框 18"/>
          <p:cNvSpPr txBox="1"/>
          <p:nvPr>
            <p:custDataLst>
              <p:tags r:id="rId2"/>
            </p:custDataLst>
          </p:nvPr>
        </p:nvSpPr>
        <p:spPr>
          <a:xfrm>
            <a:off x="1143841" y="1908009"/>
            <a:ext cx="10153050" cy="14023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名称空间的声明就是在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文档中为某个模式文档的名称空间指定一个</a:t>
            </a:r>
            <a:r>
              <a:rPr lang="zh-CN" altLang="zh-CN" dirty="0">
                <a:solidFill>
                  <a:srgbClr val="1369B2"/>
                </a:solidFill>
                <a:latin typeface="微软雅黑" panose="020B0503020204020204" pitchFamily="34" charset="-122"/>
              </a:rPr>
              <a:t>临时名称</a:t>
            </a:r>
            <a:r>
              <a:rPr lang="zh-CN" altLang="zh-CN" dirty="0">
                <a:solidFill>
                  <a:srgbClr val="595959"/>
                </a:solidFill>
                <a:latin typeface="微软雅黑" panose="020B0503020204020204" pitchFamily="34" charset="-122"/>
              </a:rPr>
              <a:t>，它通过一系列的保留属性来声明，这种</a:t>
            </a:r>
            <a:r>
              <a:rPr lang="zh-CN" altLang="zh-CN" dirty="0">
                <a:solidFill>
                  <a:srgbClr val="595959"/>
                </a:solidFill>
                <a:highlight>
                  <a:srgbClr val="FFFF00"/>
                </a:highlight>
                <a:latin typeface="微软雅黑" panose="020B0503020204020204" pitchFamily="34" charset="-122"/>
              </a:rPr>
              <a:t>属性的名字必须是以“</a:t>
            </a:r>
            <a:r>
              <a:rPr lang="en-US" altLang="zh-CN" dirty="0">
                <a:solidFill>
                  <a:srgbClr val="1369B2"/>
                </a:solidFill>
                <a:highlight>
                  <a:srgbClr val="FFFF00"/>
                </a:highlight>
                <a:latin typeface="微软雅黑" panose="020B0503020204020204" pitchFamily="34" charset="-122"/>
              </a:rPr>
              <a:t>xmlns</a:t>
            </a:r>
            <a:r>
              <a:rPr lang="zh-CN" altLang="zh-CN" dirty="0">
                <a:solidFill>
                  <a:srgbClr val="595959"/>
                </a:solidFill>
                <a:highlight>
                  <a:srgbClr val="FFFF00"/>
                </a:highlight>
                <a:latin typeface="微软雅黑" panose="020B0503020204020204" pitchFamily="34" charset="-122"/>
              </a:rPr>
              <a:t>”或者以“</a:t>
            </a:r>
            <a:r>
              <a:rPr lang="en-US" altLang="zh-CN" dirty="0">
                <a:solidFill>
                  <a:srgbClr val="1369B2"/>
                </a:solidFill>
                <a:highlight>
                  <a:srgbClr val="FFFF00"/>
                </a:highlight>
                <a:latin typeface="微软雅黑" panose="020B0503020204020204" pitchFamily="34" charset="-122"/>
              </a:rPr>
              <a:t>xmlns:</a:t>
            </a:r>
            <a:r>
              <a:rPr lang="zh-CN" altLang="zh-CN" dirty="0">
                <a:solidFill>
                  <a:srgbClr val="595959"/>
                </a:solidFill>
                <a:highlight>
                  <a:srgbClr val="FFFF00"/>
                </a:highlight>
                <a:latin typeface="微软雅黑" panose="020B0503020204020204" pitchFamily="34" charset="-122"/>
              </a:rPr>
              <a:t>”作为前缀</a:t>
            </a:r>
            <a:r>
              <a:rPr lang="zh-CN" altLang="zh-CN" dirty="0">
                <a:solidFill>
                  <a:srgbClr val="595959"/>
                </a:solidFill>
                <a:latin typeface="微软雅黑" panose="020B0503020204020204" pitchFamily="34" charset="-122"/>
              </a:rPr>
              <a:t>。它与其他任何</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属性一样，都可以通过直接或者使用默认的方式给出。名称空间声明的语法格式如下所示：</a:t>
            </a:r>
            <a:r>
              <a:rPr lang="en-US"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9" name="图片 8"/>
          <p:cNvPicPr>
            <a:picLocks noChangeAspect="1"/>
          </p:cNvPicPr>
          <p:nvPr/>
        </p:nvPicPr>
        <p:blipFill>
          <a:blip r:embed="rId6"/>
          <a:stretch>
            <a:fillRect/>
          </a:stretch>
        </p:blipFill>
        <p:spPr>
          <a:xfrm>
            <a:off x="2791681" y="3528898"/>
            <a:ext cx="6248147" cy="568543"/>
          </a:xfrm>
          <a:prstGeom prst="rect">
            <a:avLst/>
          </a:prstGeom>
        </p:spPr>
      </p:pic>
      <p:sp>
        <p:nvSpPr>
          <p:cNvPr id="10" name="矩形 9"/>
          <p:cNvSpPr/>
          <p:nvPr/>
        </p:nvSpPr>
        <p:spPr>
          <a:xfrm>
            <a:off x="2921976" y="3632667"/>
            <a:ext cx="5944231"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&lt;元素名 xmlns:prefixname="URI"&gt;</a:t>
            </a:r>
          </a:p>
        </p:txBody>
      </p:sp>
      <p:sp>
        <p:nvSpPr>
          <p:cNvPr id="11" name="文本框 18"/>
          <p:cNvSpPr txBox="1"/>
          <p:nvPr>
            <p:custDataLst>
              <p:tags r:id="rId3"/>
            </p:custDataLst>
          </p:nvPr>
        </p:nvSpPr>
        <p:spPr>
          <a:xfrm>
            <a:off x="1254062" y="4491092"/>
            <a:ext cx="10153050" cy="17360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元素名指的是在哪一个元素上声明</a:t>
            </a:r>
            <a:r>
              <a:rPr lang="zh-CN" altLang="zh-CN" dirty="0">
                <a:solidFill>
                  <a:srgbClr val="1369B2"/>
                </a:solidFill>
                <a:latin typeface="微软雅黑" panose="020B0503020204020204" pitchFamily="34" charset="-122"/>
              </a:rPr>
              <a:t>名称空间</a:t>
            </a:r>
            <a:r>
              <a:rPr lang="zh-CN" altLang="zh-CN" dirty="0">
                <a:solidFill>
                  <a:srgbClr val="595959"/>
                </a:solidFill>
                <a:latin typeface="微软雅黑" panose="020B0503020204020204" pitchFamily="34" charset="-122"/>
              </a:rPr>
              <a:t>，在这个元素上声明的名称空间适用于声明它的元素和属性，以及该元素中嵌套的所有元素及其属性。</a:t>
            </a:r>
            <a:r>
              <a:rPr lang="en-US" altLang="zh-CN" dirty="0">
                <a:solidFill>
                  <a:srgbClr val="595959"/>
                </a:solidFill>
                <a:latin typeface="微软雅黑" panose="020B0503020204020204" pitchFamily="34" charset="-122"/>
              </a:rPr>
              <a:t>xmlns:prefixname</a:t>
            </a:r>
            <a:r>
              <a:rPr lang="zh-CN" altLang="zh-CN" dirty="0">
                <a:solidFill>
                  <a:srgbClr val="595959"/>
                </a:solidFill>
                <a:latin typeface="微软雅黑" panose="020B0503020204020204" pitchFamily="34" charset="-122"/>
              </a:rPr>
              <a:t>指的是该元素的</a:t>
            </a:r>
            <a:r>
              <a:rPr lang="zh-CN" altLang="zh-CN" dirty="0">
                <a:solidFill>
                  <a:srgbClr val="1369B2"/>
                </a:solidFill>
                <a:latin typeface="微软雅黑" panose="020B0503020204020204" pitchFamily="34" charset="-122"/>
              </a:rPr>
              <a:t>属性名</a:t>
            </a:r>
            <a:r>
              <a:rPr lang="zh-CN" altLang="zh-CN" dirty="0">
                <a:solidFill>
                  <a:srgbClr val="595959"/>
                </a:solidFill>
                <a:latin typeface="微软雅黑" panose="020B0503020204020204" pitchFamily="34" charset="-122"/>
              </a:rPr>
              <a:t>，它所对应的值是一个</a:t>
            </a:r>
            <a:r>
              <a:rPr lang="en-US" altLang="zh-CN" dirty="0">
                <a:solidFill>
                  <a:srgbClr val="595959"/>
                </a:solidFill>
                <a:latin typeface="微软雅黑" panose="020B0503020204020204" pitchFamily="34" charset="-122"/>
              </a:rPr>
              <a:t>URI</a:t>
            </a:r>
            <a:r>
              <a:rPr lang="zh-CN" altLang="zh-CN" dirty="0">
                <a:solidFill>
                  <a:srgbClr val="595959"/>
                </a:solidFill>
                <a:latin typeface="微软雅黑" panose="020B0503020204020204" pitchFamily="34" charset="-122"/>
              </a:rPr>
              <a:t>引用，用来标识该名称空间的名称。需要注意的是，如果有两个</a:t>
            </a:r>
            <a:r>
              <a:rPr lang="en-US" altLang="zh-CN" dirty="0">
                <a:solidFill>
                  <a:srgbClr val="595959"/>
                </a:solidFill>
                <a:latin typeface="微软雅黑" panose="020B0503020204020204" pitchFamily="34" charset="-122"/>
              </a:rPr>
              <a:t>URI</a:t>
            </a:r>
            <a:r>
              <a:rPr lang="zh-CN" altLang="zh-CN" dirty="0">
                <a:solidFill>
                  <a:srgbClr val="595959"/>
                </a:solidFill>
                <a:latin typeface="微软雅黑" panose="020B0503020204020204" pitchFamily="34" charset="-122"/>
              </a:rPr>
              <a:t>并且其组成的字符完全相同，就可以认为它们标识的是</a:t>
            </a:r>
            <a:r>
              <a:rPr lang="zh-CN" altLang="zh-CN" dirty="0">
                <a:solidFill>
                  <a:srgbClr val="1369B2"/>
                </a:solidFill>
                <a:latin typeface="微软雅黑" panose="020B0503020204020204" pitchFamily="34" charset="-122"/>
              </a:rPr>
              <a:t>同一个名称空间</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070721" y="1101059"/>
            <a:ext cx="7938321" cy="418191"/>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对</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进行修改，在</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文档中学习名称空间的使用</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979236" y="2141323"/>
            <a:ext cx="7627716" cy="2091764"/>
          </a:xfrm>
          <a:prstGeom prst="rect">
            <a:avLst/>
          </a:prstGeom>
        </p:spPr>
      </p:pic>
      <p:sp>
        <p:nvSpPr>
          <p:cNvPr id="16" name="矩形 15"/>
          <p:cNvSpPr/>
          <p:nvPr/>
        </p:nvSpPr>
        <p:spPr>
          <a:xfrm>
            <a:off x="2089917" y="2147833"/>
            <a:ext cx="7007747" cy="25844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&lt;?xml version="1.1" encoding="UTF-8"?&gt;</a:t>
            </a:r>
          </a:p>
          <a:p>
            <a:pPr lvl="0" algn="l">
              <a:buClrTx/>
              <a:buSzTx/>
              <a:buFontTx/>
            </a:pPr>
            <a:r>
              <a:rPr lang="zh-CN" altLang="zh-CN" dirty="0">
                <a:solidFill>
                  <a:srgbClr val="1369B2"/>
                </a:solidFill>
                <a:latin typeface="微软雅黑" panose="020B0503020204020204" pitchFamily="34" charset="-122"/>
                <a:ea typeface="微软雅黑" panose="020B0503020204020204" pitchFamily="34" charset="-122"/>
                <a:cs typeface="+mn-ea"/>
                <a:sym typeface="+mn-ea"/>
              </a:rPr>
              <a:t>&lt;it315:书架 xmlns:it315="http://www.it315.org/xmlbook/schema"&gt;</a:t>
            </a:r>
          </a:p>
          <a:p>
            <a:pPr lvl="0" algn="l">
              <a:buClrTx/>
              <a:buSzTx/>
              <a:buFontTx/>
            </a:pPr>
            <a:r>
              <a:rPr lang="zh-CN" altLang="zh-CN" dirty="0">
                <a:solidFill>
                  <a:srgbClr val="1369B2"/>
                </a:solidFill>
                <a:latin typeface="微软雅黑" panose="020B0503020204020204" pitchFamily="34" charset="-122"/>
                <a:ea typeface="微软雅黑" panose="020B0503020204020204" pitchFamily="34" charset="-122"/>
                <a:cs typeface="+mn-ea"/>
                <a:sym typeface="+mn-ea"/>
              </a:rPr>
              <a:t>	&lt;it315:书&gt;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&lt;it315:书名&gt; Java基础案例教程&lt;/it315:书名&gt;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&lt;it315:作者&gt;黑马程序员&lt;/it315:作者&gt;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&lt;it315:售价&gt;54.00元&lt;/it315:售价&gt;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&lt;/it315:书&gt;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&lt;/it315:书架&gt;</a:t>
            </a:r>
          </a:p>
        </p:txBody>
      </p:sp>
      <p:sp>
        <p:nvSpPr>
          <p:cNvPr id="6" name="1"/>
          <p:cNvSpPr txBox="1"/>
          <p:nvPr>
            <p:custDataLst>
              <p:tags r:id="rId2"/>
            </p:custDataLst>
          </p:nvPr>
        </p:nvSpPr>
        <p:spPr>
          <a:xfrm>
            <a:off x="1070721" y="4586968"/>
            <a:ext cx="10257223" cy="1200329"/>
          </a:xfrm>
          <a:prstGeom prst="rect">
            <a:avLst/>
          </a:prstGeom>
          <a:noFill/>
          <a:ln>
            <a:noFill/>
          </a:ln>
        </p:spPr>
        <p:txBody>
          <a:bodyPr wrap="square" rtlCol="0">
            <a:spAutoFit/>
          </a:bodyPr>
          <a:lstStyle/>
          <a:p>
            <a:pPr defTabSz="457200">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mn-ea"/>
              </a:rPr>
              <a:t>注意：</a:t>
            </a:r>
            <a:r>
              <a:rPr lang="zh-CN" altLang="zh-CN" sz="1600" dirty="0">
                <a:solidFill>
                  <a:srgbClr val="595959"/>
                </a:solidFill>
                <a:latin typeface="微软雅黑" panose="020B0503020204020204" pitchFamily="34" charset="-122"/>
                <a:ea typeface="微软雅黑" panose="020B0503020204020204" pitchFamily="34" charset="-122"/>
                <a:cs typeface="+mn-ea"/>
              </a:rPr>
              <a:t>在声明名称空间时，</a:t>
            </a:r>
            <a:r>
              <a:rPr lang="zh-CN" altLang="zh-CN" sz="1600" dirty="0">
                <a:solidFill>
                  <a:srgbClr val="1369B2"/>
                </a:solidFill>
                <a:latin typeface="微软雅黑" panose="020B0503020204020204" pitchFamily="34" charset="-122"/>
                <a:ea typeface="微软雅黑" panose="020B0503020204020204" pitchFamily="34" charset="-122"/>
                <a:cs typeface="+mn-ea"/>
              </a:rPr>
              <a:t>有两个前缀是不允许使用的</a:t>
            </a:r>
            <a:r>
              <a:rPr lang="zh-CN" altLang="zh-CN" sz="1600" dirty="0">
                <a:solidFill>
                  <a:srgbClr val="595959"/>
                </a:solidFill>
                <a:latin typeface="微软雅黑" panose="020B0503020204020204" pitchFamily="34" charset="-122"/>
                <a:ea typeface="微软雅黑" panose="020B0503020204020204" pitchFamily="34" charset="-122"/>
                <a:cs typeface="+mn-ea"/>
              </a:rPr>
              <a:t>，它们是</a:t>
            </a:r>
            <a:r>
              <a:rPr lang="en-US" altLang="zh-CN" sz="1600" dirty="0">
                <a:solidFill>
                  <a:srgbClr val="1369B2"/>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1369B2"/>
                </a:solidFill>
                <a:latin typeface="微软雅黑" panose="020B0503020204020204" pitchFamily="34" charset="-122"/>
                <a:ea typeface="微软雅黑" panose="020B0503020204020204" pitchFamily="34" charset="-122"/>
                <a:cs typeface="+mn-ea"/>
              </a:rPr>
              <a:t>xmlns</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前缀被定义为与名称空间名字</a:t>
            </a:r>
            <a:r>
              <a:rPr lang="en-US" altLang="zh-CN" sz="1600" dirty="0">
                <a:solidFill>
                  <a:srgbClr val="595959"/>
                </a:solidFill>
                <a:latin typeface="微软雅黑" panose="020B0503020204020204" pitchFamily="34" charset="-122"/>
                <a:ea typeface="微软雅黑" panose="020B0503020204020204" pitchFamily="34" charset="-122"/>
                <a:cs typeface="+mn-ea"/>
              </a:rPr>
              <a:t>http://www.w3.org/XML/1998/namespace</a:t>
            </a:r>
            <a:r>
              <a:rPr lang="zh-CN" altLang="zh-CN" sz="1600" dirty="0">
                <a:solidFill>
                  <a:srgbClr val="595959"/>
                </a:solidFill>
                <a:latin typeface="微软雅黑" panose="020B0503020204020204" pitchFamily="34" charset="-122"/>
                <a:ea typeface="微软雅黑" panose="020B0503020204020204" pitchFamily="34" charset="-122"/>
                <a:cs typeface="+mn-ea"/>
              </a:rPr>
              <a:t>绑定，只能用于</a:t>
            </a:r>
            <a:r>
              <a:rPr lang="en-US" altLang="zh-CN" sz="1600" dirty="0">
                <a:solidFill>
                  <a:srgbClr val="595959"/>
                </a:solidFill>
                <a:latin typeface="微软雅黑" panose="020B0503020204020204" pitchFamily="34" charset="-122"/>
                <a:ea typeface="微软雅黑" panose="020B0503020204020204" pitchFamily="34" charset="-122"/>
                <a:cs typeface="+mn-ea"/>
              </a:rPr>
              <a:t>XML 1.0</a:t>
            </a:r>
            <a:r>
              <a:rPr lang="zh-CN" altLang="zh-CN" sz="1600" dirty="0">
                <a:solidFill>
                  <a:srgbClr val="595959"/>
                </a:solidFill>
                <a:latin typeface="微软雅黑" panose="020B0503020204020204" pitchFamily="34" charset="-122"/>
                <a:ea typeface="微软雅黑" panose="020B0503020204020204" pitchFamily="34" charset="-122"/>
                <a:cs typeface="+mn-ea"/>
              </a:rPr>
              <a:t>规范中定义的</a:t>
            </a:r>
            <a:r>
              <a:rPr lang="en-US" altLang="zh-CN" sz="1600" dirty="0">
                <a:solidFill>
                  <a:srgbClr val="595959"/>
                </a:solidFill>
                <a:latin typeface="微软雅黑" panose="020B0503020204020204" pitchFamily="34" charset="-122"/>
                <a:ea typeface="微软雅黑" panose="020B0503020204020204" pitchFamily="34" charset="-122"/>
                <a:cs typeface="+mn-ea"/>
              </a:rPr>
              <a:t>xml:space</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xml:lang</a:t>
            </a:r>
            <a:r>
              <a:rPr lang="zh-CN" altLang="zh-CN" sz="1600" dirty="0">
                <a:solidFill>
                  <a:srgbClr val="595959"/>
                </a:solidFill>
                <a:latin typeface="微软雅黑" panose="020B0503020204020204" pitchFamily="34" charset="-122"/>
                <a:ea typeface="微软雅黑" panose="020B0503020204020204" pitchFamily="34" charset="-122"/>
                <a:cs typeface="+mn-ea"/>
              </a:rPr>
              <a:t>属性。前缀</a:t>
            </a:r>
            <a:r>
              <a:rPr lang="en-US" altLang="zh-CN" sz="1600" dirty="0">
                <a:solidFill>
                  <a:srgbClr val="595959"/>
                </a:solidFill>
                <a:latin typeface="微软雅黑" panose="020B0503020204020204" pitchFamily="34" charset="-122"/>
                <a:ea typeface="微软雅黑" panose="020B0503020204020204" pitchFamily="34" charset="-122"/>
                <a:cs typeface="+mn-ea"/>
              </a:rPr>
              <a:t>xmlns</a:t>
            </a:r>
            <a:r>
              <a:rPr lang="zh-CN" altLang="zh-CN" sz="1600" dirty="0">
                <a:solidFill>
                  <a:srgbClr val="595959"/>
                </a:solidFill>
                <a:latin typeface="微软雅黑" panose="020B0503020204020204" pitchFamily="34" charset="-122"/>
                <a:ea typeface="微软雅黑" panose="020B0503020204020204" pitchFamily="34" charset="-122"/>
                <a:cs typeface="+mn-ea"/>
              </a:rPr>
              <a:t>仅用于声明名称空间的绑定，它被定义为与名称空间名字</a:t>
            </a:r>
            <a:r>
              <a:rPr lang="en-US" altLang="zh-CN" sz="1600" dirty="0">
                <a:solidFill>
                  <a:srgbClr val="595959"/>
                </a:solidFill>
                <a:latin typeface="微软雅黑" panose="020B0503020204020204" pitchFamily="34" charset="-122"/>
                <a:ea typeface="微软雅黑" panose="020B0503020204020204" pitchFamily="34" charset="-122"/>
                <a:cs typeface="+mn-ea"/>
              </a:rPr>
              <a:t>http://www.w3.org/2000/xmlns</a:t>
            </a:r>
            <a:r>
              <a:rPr lang="zh-CN" altLang="zh-CN" sz="1600" dirty="0">
                <a:solidFill>
                  <a:srgbClr val="595959"/>
                </a:solidFill>
                <a:latin typeface="微软雅黑" panose="020B0503020204020204" pitchFamily="34" charset="-122"/>
                <a:ea typeface="微软雅黑" panose="020B0503020204020204" pitchFamily="34" charset="-122"/>
                <a:cs typeface="+mn-ea"/>
              </a:rPr>
              <a:t>绑定。</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061164"/>
            <a:ext cx="10152454"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Java Web</a:t>
            </a:r>
            <a:r>
              <a:rPr lang="zh-CN" altLang="zh-CN" sz="2000" dirty="0">
                <a:solidFill>
                  <a:srgbClr val="595959"/>
                </a:solidFill>
                <a:latin typeface="微软雅黑" panose="020B0503020204020204" pitchFamily="34" charset="-122"/>
                <a:ea typeface="微软雅黑" panose="020B0503020204020204" pitchFamily="34" charset="-122"/>
              </a:rPr>
              <a:t>是使用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技术解决相关</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互联网领域的技术栈，开发一个完整的</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项目涉及到静态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资源、动态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资源的编写以及项目的部署。在</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中，静态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资源开发技术包括</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zh-CN" sz="2000" dirty="0">
                <a:solidFill>
                  <a:srgbClr val="595959"/>
                </a:solidFill>
                <a:latin typeface="微软雅黑" panose="020B0503020204020204" pitchFamily="34" charset="-122"/>
                <a:ea typeface="微软雅黑" panose="020B0503020204020204" pitchFamily="34" charset="-122"/>
              </a:rPr>
              <a:t>等；动态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资源开发技术包括</a:t>
            </a:r>
            <a:r>
              <a:rPr lang="en-US" altLang="zh-CN" sz="2000" dirty="0">
                <a:solidFill>
                  <a:srgbClr val="595959"/>
                </a:solidFill>
                <a:latin typeface="微软雅黑" panose="020B0503020204020204" pitchFamily="34" charset="-122"/>
                <a:ea typeface="微软雅黑" panose="020B0503020204020204" pitchFamily="34" charset="-122"/>
              </a:rPr>
              <a:t>JSP/Servlet</a:t>
            </a:r>
            <a:r>
              <a:rPr lang="zh-CN" altLang="zh-CN" sz="2000" dirty="0">
                <a:solidFill>
                  <a:srgbClr val="595959"/>
                </a:solidFill>
                <a:latin typeface="微软雅黑" panose="020B0503020204020204" pitchFamily="34" charset="-122"/>
                <a:ea typeface="微软雅黑" panose="020B0503020204020204" pitchFamily="34" charset="-122"/>
              </a:rPr>
              <a:t>等。本章将针对</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开发所用到的</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项目部署服务器</a:t>
            </a:r>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zh-CN" sz="2000" dirty="0">
                <a:solidFill>
                  <a:srgbClr val="595959"/>
                </a:solidFill>
                <a:latin typeface="微软雅黑" panose="020B0503020204020204" pitchFamily="34" charset="-122"/>
                <a:ea typeface="微软雅黑" panose="020B0503020204020204" pitchFamily="34" charset="-122"/>
              </a:rPr>
              <a:t>进行详细地讲解。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84201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1723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引入</a:t>
            </a:r>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文档</a:t>
            </a:r>
          </a:p>
        </p:txBody>
      </p:sp>
      <p:sp>
        <p:nvSpPr>
          <p:cNvPr id="6" name="文本框 18"/>
          <p:cNvSpPr txBox="1"/>
          <p:nvPr>
            <p:custDataLst>
              <p:tags r:id="rId2"/>
            </p:custDataLst>
          </p:nvPr>
        </p:nvSpPr>
        <p:spPr>
          <a:xfrm>
            <a:off x="1041723" y="1964059"/>
            <a:ext cx="10301468" cy="386958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将</a:t>
            </a:r>
            <a:r>
              <a:rPr lang="en-US" altLang="zh-CN" sz="1600" dirty="0">
                <a:solidFill>
                  <a:srgbClr val="595959"/>
                </a:solidFill>
                <a:latin typeface="微软雅黑" panose="020B0503020204020204" pitchFamily="34" charset="-122"/>
                <a:ea typeface="微软雅黑" panose="020B0503020204020204" pitchFamily="34" charset="-122"/>
              </a:rPr>
              <a:t>XML</a:t>
            </a:r>
            <a:r>
              <a:rPr lang="zh-CN" altLang="zh-CN" sz="1600" dirty="0">
                <a:solidFill>
                  <a:srgbClr val="595959"/>
                </a:solidFill>
                <a:latin typeface="微软雅黑" panose="020B0503020204020204" pitchFamily="34" charset="-122"/>
                <a:ea typeface="微软雅黑" panose="020B0503020204020204" pitchFamily="34" charset="-122"/>
              </a:rPr>
              <a:t>文档与</a:t>
            </a:r>
            <a:r>
              <a:rPr lang="en-US" altLang="zh-CN" sz="1600" dirty="0">
                <a:solidFill>
                  <a:srgbClr val="595959"/>
                </a:solidFill>
                <a:latin typeface="微软雅黑" panose="020B0503020204020204" pitchFamily="34" charset="-122"/>
                <a:ea typeface="微软雅黑" panose="020B0503020204020204" pitchFamily="34" charset="-122"/>
              </a:rPr>
              <a:t>Schema</a:t>
            </a:r>
            <a:r>
              <a:rPr lang="zh-CN" altLang="zh-CN" sz="1600" dirty="0">
                <a:solidFill>
                  <a:srgbClr val="595959"/>
                </a:solidFill>
                <a:latin typeface="微软雅黑" panose="020B0503020204020204" pitchFamily="34" charset="-122"/>
                <a:ea typeface="微软雅黑" panose="020B0503020204020204" pitchFamily="34" charset="-122"/>
              </a:rPr>
              <a:t>文件进行关联有两种方式</a:t>
            </a:r>
            <a:r>
              <a:rPr lang="en-US" altLang="zh-CN" sz="1600" dirty="0">
                <a:solidFill>
                  <a:srgbClr val="595959"/>
                </a:solidFill>
                <a:latin typeface="微软雅黑" panose="020B0503020204020204" pitchFamily="34" charset="-122"/>
                <a:ea typeface="微软雅黑" panose="020B0503020204020204" pitchFamily="34" charset="-122"/>
              </a:rPr>
              <a:t>:</a:t>
            </a:r>
          </a:p>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rPr>
              <a:t>（</a:t>
            </a:r>
            <a:r>
              <a:rPr lang="en-US" altLang="zh-CN" sz="1600" dirty="0">
                <a:solidFill>
                  <a:srgbClr val="1369B2"/>
                </a:solidFill>
                <a:latin typeface="微软雅黑" panose="020B0503020204020204" pitchFamily="34" charset="-122"/>
                <a:ea typeface="微软雅黑" panose="020B0503020204020204" pitchFamily="34" charset="-122"/>
              </a:rPr>
              <a:t>1</a:t>
            </a:r>
            <a:r>
              <a:rPr lang="zh-CN" altLang="zh-CN" sz="1600" dirty="0">
                <a:solidFill>
                  <a:srgbClr val="1369B2"/>
                </a:solidFill>
                <a:latin typeface="微软雅黑" panose="020B0503020204020204" pitchFamily="34" charset="-122"/>
                <a:ea typeface="微软雅黑" panose="020B0503020204020204" pitchFamily="34" charset="-122"/>
              </a:rPr>
              <a:t>）使用名称空间引入</a:t>
            </a:r>
            <a:r>
              <a:rPr lang="en-US" altLang="zh-CN" sz="1600" dirty="0">
                <a:solidFill>
                  <a:srgbClr val="1369B2"/>
                </a:solidFill>
                <a:latin typeface="微软雅黑" panose="020B0503020204020204" pitchFamily="34" charset="-122"/>
                <a:ea typeface="微软雅黑" panose="020B0503020204020204" pitchFamily="34" charset="-122"/>
              </a:rPr>
              <a:t>XML Schema</a:t>
            </a:r>
            <a:r>
              <a:rPr lang="zh-CN" altLang="zh-CN" sz="1600" dirty="0">
                <a:solidFill>
                  <a:srgbClr val="1369B2"/>
                </a:solidFill>
                <a:latin typeface="微软雅黑" panose="020B0503020204020204" pitchFamily="34" charset="-122"/>
                <a:ea typeface="微软雅黑" panose="020B0503020204020204" pitchFamily="34" charset="-122"/>
              </a:rPr>
              <a:t>文档</a:t>
            </a:r>
            <a:endParaRPr lang="en-US" altLang="zh-CN" sz="1600" dirty="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在使用名称空间引入</a:t>
            </a:r>
            <a:r>
              <a:rPr lang="en-US" altLang="zh-CN" sz="1600" dirty="0">
                <a:solidFill>
                  <a:srgbClr val="595959"/>
                </a:solidFill>
                <a:latin typeface="微软雅黑" panose="020B0503020204020204" pitchFamily="34" charset="-122"/>
                <a:ea typeface="微软雅黑" panose="020B0503020204020204" pitchFamily="34" charset="-122"/>
              </a:rPr>
              <a:t>XML Schema</a:t>
            </a:r>
            <a:r>
              <a:rPr lang="zh-CN" altLang="zh-CN" sz="1600" dirty="0">
                <a:solidFill>
                  <a:srgbClr val="595959"/>
                </a:solidFill>
                <a:latin typeface="微软雅黑" panose="020B0503020204020204" pitchFamily="34" charset="-122"/>
                <a:ea typeface="微软雅黑" panose="020B0503020204020204" pitchFamily="34" charset="-122"/>
              </a:rPr>
              <a:t>文档时，需要通过属性</a:t>
            </a:r>
            <a:r>
              <a:rPr lang="en-US" altLang="zh-CN" sz="1600" dirty="0">
                <a:solidFill>
                  <a:srgbClr val="595959"/>
                </a:solidFill>
                <a:latin typeface="微软雅黑" panose="020B0503020204020204" pitchFamily="34" charset="-122"/>
                <a:ea typeface="微软雅黑" panose="020B0503020204020204" pitchFamily="34" charset="-122"/>
              </a:rPr>
              <a:t>xsi:schemaLocation</a:t>
            </a:r>
            <a:r>
              <a:rPr lang="zh-CN" altLang="zh-CN" sz="1600" dirty="0">
                <a:solidFill>
                  <a:srgbClr val="595959"/>
                </a:solidFill>
                <a:latin typeface="微软雅黑" panose="020B0503020204020204" pitchFamily="34" charset="-122"/>
                <a:ea typeface="微软雅黑" panose="020B0503020204020204" pitchFamily="34" charset="-122"/>
              </a:rPr>
              <a:t>来声明名称空间的文档，</a:t>
            </a:r>
            <a:r>
              <a:rPr lang="en-US" altLang="zh-CN" sz="1600" dirty="0">
                <a:solidFill>
                  <a:srgbClr val="595959"/>
                </a:solidFill>
                <a:latin typeface="微软雅黑" panose="020B0503020204020204" pitchFamily="34" charset="-122"/>
                <a:ea typeface="微软雅黑" panose="020B0503020204020204" pitchFamily="34" charset="-122"/>
              </a:rPr>
              <a:t>xsi:schemaLocation</a:t>
            </a:r>
            <a:r>
              <a:rPr lang="zh-CN" altLang="zh-CN" sz="1600" dirty="0">
                <a:solidFill>
                  <a:srgbClr val="595959"/>
                </a:solidFill>
                <a:latin typeface="微软雅黑" panose="020B0503020204020204" pitchFamily="34" charset="-122"/>
                <a:ea typeface="微软雅黑" panose="020B0503020204020204" pitchFamily="34" charset="-122"/>
              </a:rPr>
              <a:t>属性是在标准名称空间“</a:t>
            </a:r>
            <a:r>
              <a:rPr lang="en-US" altLang="zh-CN" sz="1600" dirty="0">
                <a:solidFill>
                  <a:srgbClr val="595959"/>
                </a:solidFill>
                <a:latin typeface="微软雅黑" panose="020B0503020204020204" pitchFamily="34" charset="-122"/>
                <a:ea typeface="微软雅黑" panose="020B0503020204020204" pitchFamily="34" charset="-122"/>
              </a:rPr>
              <a:t>http://www.w3.org/2001/XMLSchema-instance</a:t>
            </a:r>
            <a:r>
              <a:rPr lang="zh-CN" altLang="zh-CN" sz="1600" dirty="0">
                <a:solidFill>
                  <a:srgbClr val="595959"/>
                </a:solidFill>
                <a:latin typeface="微软雅黑" panose="020B0503020204020204" pitchFamily="34" charset="-122"/>
                <a:ea typeface="微软雅黑" panose="020B0503020204020204" pitchFamily="34" charset="-122"/>
              </a:rPr>
              <a:t>”中定义的，在该属性中，包含了两个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，这两个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之间用空白符分隔。其中，第一个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是名称空间的名称，第二个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是文档的位置</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rPr>
              <a:t>（</a:t>
            </a:r>
            <a:r>
              <a:rPr lang="en-US" altLang="zh-CN" sz="1600" dirty="0">
                <a:solidFill>
                  <a:srgbClr val="1369B2"/>
                </a:solidFill>
                <a:latin typeface="微软雅黑" panose="020B0503020204020204" pitchFamily="34" charset="-122"/>
                <a:ea typeface="微软雅黑" panose="020B0503020204020204" pitchFamily="34" charset="-122"/>
              </a:rPr>
              <a:t>2</a:t>
            </a:r>
            <a:r>
              <a:rPr lang="zh-CN" altLang="zh-CN" sz="1600" dirty="0">
                <a:solidFill>
                  <a:srgbClr val="1369B2"/>
                </a:solidFill>
                <a:latin typeface="微软雅黑" panose="020B0503020204020204" pitchFamily="34" charset="-122"/>
                <a:ea typeface="微软雅黑" panose="020B0503020204020204" pitchFamily="34" charset="-122"/>
              </a:rPr>
              <a:t>）通过</a:t>
            </a:r>
            <a:r>
              <a:rPr lang="en-US" altLang="zh-CN" sz="1600" dirty="0">
                <a:solidFill>
                  <a:srgbClr val="1369B2"/>
                </a:solidFill>
                <a:latin typeface="微软雅黑" panose="020B0503020204020204" pitchFamily="34" charset="-122"/>
                <a:ea typeface="微软雅黑" panose="020B0503020204020204" pitchFamily="34" charset="-122"/>
              </a:rPr>
              <a:t>xsi:noNamespaceSchemaLocation</a:t>
            </a:r>
            <a:r>
              <a:rPr lang="zh-CN" altLang="zh-CN" sz="1600" dirty="0">
                <a:solidFill>
                  <a:srgbClr val="1369B2"/>
                </a:solidFill>
                <a:latin typeface="微软雅黑" panose="020B0503020204020204" pitchFamily="34" charset="-122"/>
                <a:ea typeface="微软雅黑" panose="020B0503020204020204" pitchFamily="34" charset="-122"/>
              </a:rPr>
              <a:t>属性直接指定</a:t>
            </a:r>
            <a:endParaRPr lang="en-US" altLang="zh-CN" sz="1600" dirty="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通过</a:t>
            </a:r>
            <a:r>
              <a:rPr lang="en-US" altLang="zh-CN" sz="1600" dirty="0">
                <a:solidFill>
                  <a:srgbClr val="595959"/>
                </a:solidFill>
                <a:latin typeface="微软雅黑" panose="020B0503020204020204" pitchFamily="34" charset="-122"/>
                <a:ea typeface="微软雅黑" panose="020B0503020204020204" pitchFamily="34" charset="-122"/>
              </a:rPr>
              <a:t>xsi:noNamespaceSchemaLocation</a:t>
            </a:r>
            <a:r>
              <a:rPr lang="zh-CN" altLang="zh-CN" sz="1600" dirty="0">
                <a:solidFill>
                  <a:srgbClr val="595959"/>
                </a:solidFill>
                <a:latin typeface="微软雅黑" panose="020B0503020204020204" pitchFamily="34" charset="-122"/>
                <a:ea typeface="微软雅黑" panose="020B0503020204020204" pitchFamily="34" charset="-122"/>
              </a:rPr>
              <a:t>属性直接指定，</a:t>
            </a:r>
            <a:r>
              <a:rPr lang="en-US" altLang="zh-CN" sz="1600" dirty="0">
                <a:solidFill>
                  <a:srgbClr val="595959"/>
                </a:solidFill>
                <a:latin typeface="微软雅黑" panose="020B0503020204020204" pitchFamily="34" charset="-122"/>
                <a:ea typeface="微软雅黑" panose="020B0503020204020204" pitchFamily="34" charset="-122"/>
              </a:rPr>
              <a:t>noNamespaceSchemaLocation</a:t>
            </a:r>
            <a:r>
              <a:rPr lang="zh-CN" altLang="zh-CN" sz="1600" dirty="0">
                <a:solidFill>
                  <a:srgbClr val="595959"/>
                </a:solidFill>
                <a:latin typeface="微软雅黑" panose="020B0503020204020204" pitchFamily="34" charset="-122"/>
                <a:ea typeface="微软雅黑" panose="020B0503020204020204" pitchFamily="34" charset="-122"/>
              </a:rPr>
              <a:t>属性也是在标准名称空间“</a:t>
            </a:r>
            <a:r>
              <a:rPr lang="en-US" altLang="zh-CN" sz="1600" dirty="0">
                <a:solidFill>
                  <a:srgbClr val="595959"/>
                </a:solidFill>
                <a:latin typeface="微软雅黑" panose="020B0503020204020204" pitchFamily="34" charset="-122"/>
                <a:ea typeface="微软雅黑" panose="020B0503020204020204" pitchFamily="34" charset="-122"/>
              </a:rPr>
              <a:t>http://www.w3.org/2001/XMLSchema-instance</a:t>
            </a:r>
            <a:r>
              <a:rPr lang="zh-CN" altLang="zh-CN" sz="1600" dirty="0">
                <a:solidFill>
                  <a:srgbClr val="595959"/>
                </a:solidFill>
                <a:latin typeface="微软雅黑" panose="020B0503020204020204" pitchFamily="34" charset="-122"/>
                <a:ea typeface="微软雅黑" panose="020B0503020204020204" pitchFamily="34" charset="-122"/>
              </a:rPr>
              <a:t>”中定义的，它用于定义指定文档的位置。</a:t>
            </a:r>
          </a:p>
          <a:p>
            <a:pPr>
              <a:lnSpc>
                <a:spcPct val="150000"/>
              </a:lnSpc>
            </a:pP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40917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元素定义</a:t>
            </a:r>
          </a:p>
        </p:txBody>
      </p:sp>
      <p:sp>
        <p:nvSpPr>
          <p:cNvPr id="6" name="文本框 18"/>
          <p:cNvSpPr txBox="1"/>
          <p:nvPr>
            <p:custDataLst>
              <p:tags r:id="rId2"/>
            </p:custDataLst>
          </p:nvPr>
        </p:nvSpPr>
        <p:spPr>
          <a:xfrm>
            <a:off x="1254062" y="1954307"/>
            <a:ext cx="9857634" cy="9393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一样，都可以定义</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文档中的元素。在</a:t>
            </a:r>
            <a:r>
              <a:rPr lang="en-US" altLang="zh-CN" dirty="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文档中，元素定义的语法格式如下所示：</a:t>
            </a:r>
          </a:p>
        </p:txBody>
      </p:sp>
      <p:pic>
        <p:nvPicPr>
          <p:cNvPr id="9" name="图片 8"/>
          <p:cNvPicPr>
            <a:picLocks noChangeAspect="1"/>
          </p:cNvPicPr>
          <p:nvPr/>
        </p:nvPicPr>
        <p:blipFill>
          <a:blip r:embed="rId5"/>
          <a:stretch>
            <a:fillRect/>
          </a:stretch>
        </p:blipFill>
        <p:spPr>
          <a:xfrm>
            <a:off x="2753519" y="3046220"/>
            <a:ext cx="6248147" cy="568543"/>
          </a:xfrm>
          <a:prstGeom prst="rect">
            <a:avLst/>
          </a:prstGeom>
        </p:spPr>
      </p:pic>
      <p:sp>
        <p:nvSpPr>
          <p:cNvPr id="10" name="矩形 9"/>
          <p:cNvSpPr/>
          <p:nvPr/>
        </p:nvSpPr>
        <p:spPr>
          <a:xfrm>
            <a:off x="2883814" y="3149989"/>
            <a:ext cx="5944231"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name="名称" type="类型"/&gt;</a:t>
            </a:r>
          </a:p>
        </p:txBody>
      </p:sp>
      <p:sp>
        <p:nvSpPr>
          <p:cNvPr id="3" name="矩形 2"/>
          <p:cNvSpPr/>
          <p:nvPr/>
        </p:nvSpPr>
        <p:spPr>
          <a:xfrm>
            <a:off x="1254062" y="3953563"/>
            <a:ext cx="9857634" cy="2306955"/>
          </a:xfrm>
          <a:prstGeom prst="rect">
            <a:avLst/>
          </a:prstGeom>
        </p:spPr>
        <p:txBody>
          <a:bodyPr wrap="square">
            <a:spAutoFit/>
          </a:bodyPr>
          <a:lstStyle/>
          <a:p>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element</a:t>
            </a:r>
            <a:r>
              <a:rPr lang="en-US" altLang="zh-CN" dirty="0">
                <a:solidFill>
                  <a:srgbClr val="595959"/>
                </a:solidFill>
                <a:latin typeface="微软雅黑" panose="020B0503020204020204" pitchFamily="34" charset="-122"/>
                <a:ea typeface="微软雅黑" panose="020B0503020204020204" pitchFamily="34" charset="-122"/>
                <a:cs typeface="+mn-ea"/>
              </a:rPr>
              <a:t>用于声明一个元素，</a:t>
            </a:r>
            <a:r>
              <a:rPr lang="zh-CN"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名称</a:t>
            </a:r>
            <a:r>
              <a:rPr lang="en-US" altLang="zh-CN" dirty="0">
                <a:solidFill>
                  <a:srgbClr val="595959"/>
                </a:solidFill>
                <a:latin typeface="微软雅黑" panose="020B0503020204020204" pitchFamily="34" charset="-122"/>
                <a:ea typeface="微软雅黑" panose="020B0503020204020204" pitchFamily="34" charset="-122"/>
                <a:cs typeface="+mn-ea"/>
              </a:rPr>
              <a:t>指的是元素的名称，</a:t>
            </a:r>
            <a:r>
              <a:rPr lang="zh-CN"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类型</a:t>
            </a:r>
            <a:r>
              <a:rPr lang="en-US" altLang="zh-CN" dirty="0">
                <a:solidFill>
                  <a:srgbClr val="595959"/>
                </a:solidFill>
                <a:latin typeface="微软雅黑" panose="020B0503020204020204" pitchFamily="34" charset="-122"/>
                <a:ea typeface="微软雅黑" panose="020B0503020204020204" pitchFamily="34" charset="-122"/>
                <a:cs typeface="+mn-ea"/>
              </a:rPr>
              <a:t>指元素的数据类型。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solidFill>
                  <a:srgbClr val="595959"/>
                </a:solidFill>
                <a:latin typeface="微软雅黑" panose="020B0503020204020204" pitchFamily="34" charset="-122"/>
                <a:ea typeface="微软雅黑" panose="020B0503020204020204" pitchFamily="34" charset="-122"/>
                <a:cs typeface="+mn-ea"/>
              </a:rPr>
              <a:t>在XML Schema 中有很多内建的数据类型，其中最常用的有以下几种：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xs:string</a:t>
            </a:r>
            <a:r>
              <a:rPr lang="en-US" altLang="zh-CN" dirty="0">
                <a:solidFill>
                  <a:srgbClr val="595959"/>
                </a:solidFill>
                <a:latin typeface="微软雅黑" panose="020B0503020204020204" pitchFamily="34" charset="-122"/>
                <a:ea typeface="微软雅黑" panose="020B0503020204020204" pitchFamily="34" charset="-122"/>
                <a:cs typeface="+mn-ea"/>
              </a:rPr>
              <a:t>：表示字符串类型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xs:decimal</a:t>
            </a:r>
            <a:r>
              <a:rPr lang="en-US" altLang="zh-CN" dirty="0">
                <a:solidFill>
                  <a:srgbClr val="595959"/>
                </a:solidFill>
                <a:latin typeface="微软雅黑" panose="020B0503020204020204" pitchFamily="34" charset="-122"/>
                <a:ea typeface="微软雅黑" panose="020B0503020204020204" pitchFamily="34" charset="-122"/>
                <a:cs typeface="+mn-ea"/>
              </a:rPr>
              <a:t>：表示小数类型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xs:integer</a:t>
            </a:r>
            <a:r>
              <a:rPr lang="en-US" altLang="zh-CN" dirty="0">
                <a:solidFill>
                  <a:srgbClr val="595959"/>
                </a:solidFill>
                <a:latin typeface="微软雅黑" panose="020B0503020204020204" pitchFamily="34" charset="-122"/>
                <a:ea typeface="微软雅黑" panose="020B0503020204020204" pitchFamily="34" charset="-122"/>
                <a:cs typeface="+mn-ea"/>
              </a:rPr>
              <a:t>：表示整数类型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xs:boolean</a:t>
            </a:r>
            <a:r>
              <a:rPr lang="en-US" altLang="zh-CN" dirty="0">
                <a:solidFill>
                  <a:srgbClr val="595959"/>
                </a:solidFill>
                <a:latin typeface="微软雅黑" panose="020B0503020204020204" pitchFamily="34" charset="-122"/>
                <a:ea typeface="微软雅黑" panose="020B0503020204020204" pitchFamily="34" charset="-122"/>
                <a:cs typeface="+mn-ea"/>
              </a:rPr>
              <a:t>：表示布尔类型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xs:date</a:t>
            </a:r>
            <a:r>
              <a:rPr lang="en-US" altLang="zh-CN" dirty="0">
                <a:solidFill>
                  <a:srgbClr val="595959"/>
                </a:solidFill>
                <a:latin typeface="微软雅黑" panose="020B0503020204020204" pitchFamily="34" charset="-122"/>
                <a:ea typeface="微软雅黑" panose="020B0503020204020204" pitchFamily="34" charset="-122"/>
                <a:cs typeface="+mn-ea"/>
              </a:rPr>
              <a:t>：表示日期类型</a:t>
            </a: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xs:time</a:t>
            </a:r>
            <a:r>
              <a:rPr lang="en-US" altLang="zh-CN" dirty="0">
                <a:solidFill>
                  <a:srgbClr val="595959"/>
                </a:solidFill>
                <a:latin typeface="微软雅黑" panose="020B0503020204020204" pitchFamily="34" charset="-122"/>
                <a:ea typeface="微软雅黑" panose="020B0503020204020204" pitchFamily="34" charset="-122"/>
                <a:cs typeface="+mn-ea"/>
              </a:rPr>
              <a:t>：表示时间类型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 name="Chevron 3"/>
          <p:cNvSpPr/>
          <p:nvPr>
            <p:custDataLst>
              <p:tags r:id="rId1"/>
            </p:custDataLst>
          </p:nvPr>
        </p:nvSpPr>
        <p:spPr>
          <a:xfrm>
            <a:off x="838731" y="1071104"/>
            <a:ext cx="340917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54062" y="12110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元素定义</a:t>
            </a:r>
          </a:p>
        </p:txBody>
      </p:sp>
      <p:sp>
        <p:nvSpPr>
          <p:cNvPr id="6" name="文本框 18"/>
          <p:cNvSpPr txBox="1"/>
          <p:nvPr>
            <p:custDataLst>
              <p:tags r:id="rId2"/>
            </p:custDataLst>
          </p:nvPr>
        </p:nvSpPr>
        <p:spPr>
          <a:xfrm>
            <a:off x="1300362" y="1896432"/>
            <a:ext cx="9857634" cy="5573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chemeClr val="bg2">
                    <a:lumMod val="50000"/>
                  </a:schemeClr>
                </a:solidFill>
                <a:latin typeface="微软雅黑" panose="020B0503020204020204" pitchFamily="34" charset="-122"/>
                <a:cs typeface="微软雅黑" panose="020B0503020204020204" pitchFamily="34" charset="-122"/>
              </a:rPr>
              <a:t>使用</a:t>
            </a:r>
            <a:r>
              <a:rPr lang="zh-CN" altLang="zh-CN" dirty="0">
                <a:solidFill>
                  <a:schemeClr val="bg2">
                    <a:lumMod val="50000"/>
                  </a:schemeClr>
                </a:solidFill>
                <a:latin typeface="微软雅黑" panose="020B0503020204020204" pitchFamily="34" charset="-122"/>
                <a:cs typeface="微软雅黑" panose="020B0503020204020204" pitchFamily="34" charset="-122"/>
              </a:rPr>
              <a:t>元素的定义</a:t>
            </a:r>
            <a:r>
              <a:rPr lang="zh-CN" altLang="en-US" dirty="0">
                <a:solidFill>
                  <a:schemeClr val="bg2">
                    <a:lumMod val="50000"/>
                  </a:schemeClr>
                </a:solidFill>
                <a:latin typeface="微软雅黑" panose="020B0503020204020204" pitchFamily="34" charset="-122"/>
                <a:cs typeface="微软雅黑" panose="020B0503020204020204" pitchFamily="34" charset="-122"/>
              </a:rPr>
              <a:t>的</a:t>
            </a:r>
            <a:r>
              <a:rPr lang="en-US" altLang="zh-CN" dirty="0">
                <a:solidFill>
                  <a:schemeClr val="bg2">
                    <a:lumMod val="50000"/>
                  </a:schemeClr>
                </a:solidFill>
                <a:latin typeface="微软雅黑" panose="020B0503020204020204" pitchFamily="34" charset="-122"/>
                <a:cs typeface="微软雅黑" panose="020B0503020204020204" pitchFamily="34" charset="-122"/>
              </a:rPr>
              <a:t>XML</a:t>
            </a:r>
            <a:r>
              <a:rPr lang="zh-CN" altLang="zh-CN" dirty="0">
                <a:solidFill>
                  <a:schemeClr val="bg2">
                    <a:lumMod val="50000"/>
                  </a:schemeClr>
                </a:solidFill>
                <a:latin typeface="微软雅黑" panose="020B0503020204020204" pitchFamily="34" charset="-122"/>
                <a:cs typeface="微软雅黑" panose="020B0503020204020204" pitchFamily="34" charset="-122"/>
              </a:rPr>
              <a:t>示例代码</a:t>
            </a:r>
          </a:p>
        </p:txBody>
      </p:sp>
      <p:pic>
        <p:nvPicPr>
          <p:cNvPr id="9" name="图片 8"/>
          <p:cNvPicPr>
            <a:picLocks noChangeAspect="1"/>
          </p:cNvPicPr>
          <p:nvPr/>
        </p:nvPicPr>
        <p:blipFill>
          <a:blip r:embed="rId5"/>
          <a:stretch>
            <a:fillRect/>
          </a:stretch>
        </p:blipFill>
        <p:spPr>
          <a:xfrm>
            <a:off x="2973070" y="2512695"/>
            <a:ext cx="4318635" cy="1242060"/>
          </a:xfrm>
          <a:prstGeom prst="rect">
            <a:avLst/>
          </a:prstGeom>
        </p:spPr>
      </p:pic>
      <p:sp>
        <p:nvSpPr>
          <p:cNvPr id="10" name="矩形 9"/>
          <p:cNvSpPr/>
          <p:nvPr/>
        </p:nvSpPr>
        <p:spPr>
          <a:xfrm>
            <a:off x="3103245" y="2555875"/>
            <a:ext cx="4958715" cy="922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&lt;lastname&gt;Smith&lt;/lastname&gt;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&lt;age&gt;28&lt;/age&gt;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&lt;dateborn&gt;1980-03-27&lt;/dateborn&gt;</a:t>
            </a:r>
          </a:p>
        </p:txBody>
      </p:sp>
      <p:sp>
        <p:nvSpPr>
          <p:cNvPr id="5" name="矩形 4"/>
          <p:cNvSpPr/>
          <p:nvPr/>
        </p:nvSpPr>
        <p:spPr>
          <a:xfrm>
            <a:off x="1321864" y="3927241"/>
            <a:ext cx="4339650"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rPr>
              <a:t>这三个元素对应的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Schema</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定义如下所示：</a:t>
            </a:r>
          </a:p>
        </p:txBody>
      </p:sp>
      <p:pic>
        <p:nvPicPr>
          <p:cNvPr id="11" name="图片 10"/>
          <p:cNvPicPr>
            <a:picLocks noChangeAspect="1"/>
          </p:cNvPicPr>
          <p:nvPr/>
        </p:nvPicPr>
        <p:blipFill>
          <a:blip r:embed="rId5"/>
          <a:stretch>
            <a:fillRect/>
          </a:stretch>
        </p:blipFill>
        <p:spPr>
          <a:xfrm>
            <a:off x="2961640" y="4623435"/>
            <a:ext cx="6080760" cy="1163955"/>
          </a:xfrm>
          <a:prstGeom prst="rect">
            <a:avLst/>
          </a:prstGeom>
        </p:spPr>
      </p:pic>
      <p:sp>
        <p:nvSpPr>
          <p:cNvPr id="12" name="矩形 11"/>
          <p:cNvSpPr/>
          <p:nvPr/>
        </p:nvSpPr>
        <p:spPr>
          <a:xfrm>
            <a:off x="3091815" y="4726940"/>
            <a:ext cx="5846445" cy="922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name="lastname" type="xs:string"/&gt;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name="age" type="xs:integer"/&gt;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name="dateborn" type="xs:date"/&gt;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305243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属性的定义</a:t>
            </a:r>
          </a:p>
        </p:txBody>
      </p:sp>
      <p:sp>
        <p:nvSpPr>
          <p:cNvPr id="6" name="文本框 18"/>
          <p:cNvSpPr txBox="1"/>
          <p:nvPr>
            <p:custDataLst>
              <p:tags r:id="rId2"/>
            </p:custDataLst>
          </p:nvPr>
        </p:nvSpPr>
        <p:spPr>
          <a:xfrm>
            <a:off x="1281974" y="1965878"/>
            <a:ext cx="9857634" cy="5573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在</a:t>
            </a:r>
            <a:r>
              <a:rPr lang="en-US" altLang="zh-CN" dirty="0">
                <a:solidFill>
                  <a:schemeClr val="bg2">
                    <a:lumMod val="50000"/>
                  </a:schemeClr>
                </a:solidFill>
              </a:rPr>
              <a:t>Schema</a:t>
            </a:r>
            <a:r>
              <a:rPr lang="zh-CN" altLang="zh-CN" dirty="0">
                <a:solidFill>
                  <a:schemeClr val="bg2">
                    <a:lumMod val="50000"/>
                  </a:schemeClr>
                </a:solidFill>
              </a:rPr>
              <a:t>文档中，属性定义的语法格式如下所示：</a:t>
            </a:r>
          </a:p>
        </p:txBody>
      </p:sp>
      <p:pic>
        <p:nvPicPr>
          <p:cNvPr id="9" name="图片 8"/>
          <p:cNvPicPr>
            <a:picLocks noChangeAspect="1"/>
          </p:cNvPicPr>
          <p:nvPr/>
        </p:nvPicPr>
        <p:blipFill>
          <a:blip r:embed="rId6"/>
          <a:stretch>
            <a:fillRect/>
          </a:stretch>
        </p:blipFill>
        <p:spPr>
          <a:xfrm>
            <a:off x="2950009" y="3151484"/>
            <a:ext cx="4318613" cy="548758"/>
          </a:xfrm>
          <a:prstGeom prst="rect">
            <a:avLst/>
          </a:prstGeom>
        </p:spPr>
      </p:pic>
      <p:sp>
        <p:nvSpPr>
          <p:cNvPr id="10" name="矩形 9"/>
          <p:cNvSpPr/>
          <p:nvPr/>
        </p:nvSpPr>
        <p:spPr>
          <a:xfrm>
            <a:off x="3080304" y="3255252"/>
            <a:ext cx="4350642"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&lt;xs:attribute name="xxx" type="yyy"/&gt;</a:t>
            </a:r>
            <a:endParaRPr lang="zh-CN" altLang="zh-CN" sz="1600" dirty="0"/>
          </a:p>
        </p:txBody>
      </p:sp>
      <p:sp>
        <p:nvSpPr>
          <p:cNvPr id="13" name="文本框 18"/>
          <p:cNvSpPr txBox="1"/>
          <p:nvPr>
            <p:custDataLst>
              <p:tags r:id="rId3"/>
            </p:custDataLst>
          </p:nvPr>
        </p:nvSpPr>
        <p:spPr>
          <a:xfrm>
            <a:off x="1254062" y="4286602"/>
            <a:ext cx="9857634" cy="89492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chemeClr val="bg2">
                    <a:lumMod val="50000"/>
                  </a:schemeClr>
                </a:solidFill>
              </a:rPr>
              <a:t>xxx </a:t>
            </a:r>
            <a:r>
              <a:rPr lang="zh-CN" altLang="zh-CN" dirty="0">
                <a:solidFill>
                  <a:schemeClr val="bg2">
                    <a:lumMod val="50000"/>
                  </a:schemeClr>
                </a:solidFill>
              </a:rPr>
              <a:t>指的是属性</a:t>
            </a:r>
            <a:r>
              <a:rPr lang="zh-CN" altLang="zh-CN" dirty="0">
                <a:solidFill>
                  <a:srgbClr val="FF0000"/>
                </a:solidFill>
              </a:rPr>
              <a:t>名称</a:t>
            </a:r>
            <a:r>
              <a:rPr lang="zh-CN" altLang="zh-CN" dirty="0">
                <a:solidFill>
                  <a:schemeClr val="bg2">
                    <a:lumMod val="50000"/>
                  </a:schemeClr>
                </a:solidFill>
              </a:rPr>
              <a:t>，</a:t>
            </a:r>
            <a:r>
              <a:rPr lang="en-US" altLang="zh-CN" dirty="0">
                <a:solidFill>
                  <a:schemeClr val="bg2">
                    <a:lumMod val="50000"/>
                  </a:schemeClr>
                </a:solidFill>
              </a:rPr>
              <a:t>yyy </a:t>
            </a:r>
            <a:r>
              <a:rPr lang="zh-CN" altLang="zh-CN" dirty="0">
                <a:solidFill>
                  <a:schemeClr val="bg2">
                    <a:lumMod val="50000"/>
                  </a:schemeClr>
                </a:solidFill>
              </a:rPr>
              <a:t>指的是属性的</a:t>
            </a:r>
            <a:r>
              <a:rPr lang="zh-CN" altLang="zh-CN" dirty="0">
                <a:solidFill>
                  <a:srgbClr val="FF0000"/>
                </a:solidFill>
              </a:rPr>
              <a:t>数据类型</a:t>
            </a:r>
            <a:r>
              <a:rPr lang="zh-CN" altLang="zh-CN" dirty="0">
                <a:solidFill>
                  <a:schemeClr val="bg2">
                    <a:lumMod val="50000"/>
                  </a:schemeClr>
                </a:solidFill>
              </a:rPr>
              <a:t>。其中，属性的常用数据类型与元素相同，都使用的是</a:t>
            </a:r>
            <a:r>
              <a:rPr lang="en-US" altLang="zh-CN" dirty="0">
                <a:solidFill>
                  <a:schemeClr val="bg2">
                    <a:lumMod val="50000"/>
                  </a:schemeClr>
                </a:solidFill>
              </a:rPr>
              <a:t>XML Schema</a:t>
            </a:r>
            <a:r>
              <a:rPr lang="zh-CN" altLang="zh-CN" dirty="0">
                <a:solidFill>
                  <a:schemeClr val="bg2">
                    <a:lumMod val="50000"/>
                  </a:schemeClr>
                </a:solidFill>
              </a:rPr>
              <a:t>中内创建的数据类型。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简单类型</a:t>
            </a:r>
          </a:p>
        </p:txBody>
      </p:sp>
      <p:sp>
        <p:nvSpPr>
          <p:cNvPr id="6" name="文本框 18"/>
          <p:cNvSpPr txBox="1"/>
          <p:nvPr>
            <p:custDataLst>
              <p:tags r:id="rId2"/>
            </p:custDataLst>
          </p:nvPr>
        </p:nvSpPr>
        <p:spPr>
          <a:xfrm>
            <a:off x="1143841" y="2486738"/>
            <a:ext cx="10083602" cy="14833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在</a:t>
            </a:r>
            <a:r>
              <a:rPr lang="en-US" altLang="zh-CN" dirty="0">
                <a:solidFill>
                  <a:schemeClr val="bg2">
                    <a:lumMod val="50000"/>
                  </a:schemeClr>
                </a:solidFill>
              </a:rPr>
              <a:t>XML Schema</a:t>
            </a:r>
            <a:r>
              <a:rPr lang="zh-CN" altLang="zh-CN" dirty="0">
                <a:solidFill>
                  <a:schemeClr val="bg2">
                    <a:lumMod val="50000"/>
                  </a:schemeClr>
                </a:solidFill>
              </a:rPr>
              <a:t>文档中，只包含字符数据的元素都是简单类型的。简单类型使用</a:t>
            </a:r>
            <a:r>
              <a:rPr lang="en-US" altLang="zh-CN" dirty="0">
                <a:solidFill>
                  <a:schemeClr val="bg2">
                    <a:lumMod val="50000"/>
                  </a:schemeClr>
                </a:solidFill>
              </a:rPr>
              <a:t> </a:t>
            </a:r>
            <a:r>
              <a:rPr lang="en-US" altLang="zh-CN" dirty="0">
                <a:solidFill>
                  <a:srgbClr val="1369B2"/>
                </a:solidFill>
              </a:rPr>
              <a:t>xs:simpleType</a:t>
            </a:r>
            <a:r>
              <a:rPr lang="zh-CN" altLang="zh-CN" dirty="0">
                <a:solidFill>
                  <a:schemeClr val="bg2">
                    <a:lumMod val="50000"/>
                  </a:schemeClr>
                </a:solidFill>
              </a:rPr>
              <a:t>元素来定义。如果想对现有元素内容的类型进行限制，则需要使用</a:t>
            </a:r>
            <a:r>
              <a:rPr lang="en-US" altLang="zh-CN" dirty="0">
                <a:solidFill>
                  <a:srgbClr val="1369B2"/>
                </a:solidFill>
              </a:rPr>
              <a:t>xs:restriction</a:t>
            </a:r>
            <a:r>
              <a:rPr lang="zh-CN" altLang="zh-CN" dirty="0">
                <a:solidFill>
                  <a:schemeClr val="bg2">
                    <a:lumMod val="50000"/>
                  </a:schemeClr>
                </a:solidFill>
              </a:rPr>
              <a:t>元素。接下来通过以下几种情况详细介绍如何对简单类型元素的内容进行限定</a:t>
            </a:r>
            <a:r>
              <a:rPr lang="zh-CN" altLang="en-US" dirty="0">
                <a:solidFill>
                  <a:schemeClr val="bg2">
                    <a:lumMod val="50000"/>
                  </a:schemeClr>
                </a:solidFill>
              </a:rPr>
              <a:t>。</a:t>
            </a:r>
            <a:endParaRPr lang="zh-CN" altLang="zh-CN" dirty="0">
              <a:solidFill>
                <a:schemeClr val="bg2">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简单类型</a:t>
            </a:r>
          </a:p>
        </p:txBody>
      </p:sp>
      <p:sp>
        <p:nvSpPr>
          <p:cNvPr id="6" name="文本框 18"/>
          <p:cNvSpPr txBox="1"/>
          <p:nvPr>
            <p:custDataLst>
              <p:tags r:id="rId2"/>
            </p:custDataLst>
          </p:nvPr>
        </p:nvSpPr>
        <p:spPr>
          <a:xfrm>
            <a:off x="981796" y="1712095"/>
            <a:ext cx="10396118" cy="14833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a:solidFill>
                  <a:schemeClr val="bg2">
                    <a:lumMod val="50000"/>
                  </a:schemeClr>
                </a:solidFill>
              </a:rPr>
              <a:t>xs:minInclusive</a:t>
            </a:r>
            <a:r>
              <a:rPr lang="zh-CN" altLang="zh-CN" b="1" dirty="0">
                <a:solidFill>
                  <a:schemeClr val="bg2">
                    <a:lumMod val="50000"/>
                  </a:schemeClr>
                </a:solidFill>
              </a:rPr>
              <a:t>和</a:t>
            </a:r>
            <a:r>
              <a:rPr lang="en-US" altLang="zh-CN" b="1" dirty="0">
                <a:solidFill>
                  <a:schemeClr val="bg2">
                    <a:lumMod val="50000"/>
                  </a:schemeClr>
                </a:solidFill>
              </a:rPr>
              <a:t>xs:maxInclusive</a:t>
            </a:r>
            <a:r>
              <a:rPr lang="zh-CN" altLang="zh-CN" b="1" dirty="0">
                <a:solidFill>
                  <a:schemeClr val="bg2">
                    <a:lumMod val="50000"/>
                  </a:schemeClr>
                </a:solidFill>
              </a:rPr>
              <a:t>元素对值的限定</a:t>
            </a:r>
          </a:p>
          <a:p>
            <a:pPr>
              <a:lnSpc>
                <a:spcPct val="150000"/>
              </a:lnSpc>
            </a:pPr>
            <a:r>
              <a:rPr lang="zh-CN" altLang="zh-CN" dirty="0">
                <a:solidFill>
                  <a:schemeClr val="bg2">
                    <a:lumMod val="50000"/>
                  </a:schemeClr>
                </a:solidFill>
              </a:rPr>
              <a:t>例如，当我们定义一个雇员的年龄时，雇员的年龄要求是</a:t>
            </a:r>
            <a:r>
              <a:rPr lang="en-US" altLang="zh-CN" dirty="0">
                <a:solidFill>
                  <a:schemeClr val="bg2">
                    <a:lumMod val="50000"/>
                  </a:schemeClr>
                </a:solidFill>
              </a:rPr>
              <a:t>18~58</a:t>
            </a:r>
            <a:r>
              <a:rPr lang="zh-CN" altLang="zh-CN" dirty="0">
                <a:solidFill>
                  <a:schemeClr val="bg2">
                    <a:lumMod val="50000"/>
                  </a:schemeClr>
                </a:solidFill>
              </a:rPr>
              <a:t>周岁之间，这时，需要对年龄“</a:t>
            </a:r>
            <a:r>
              <a:rPr lang="en-US" altLang="zh-CN" dirty="0">
                <a:solidFill>
                  <a:schemeClr val="bg2">
                    <a:lumMod val="50000"/>
                  </a:schemeClr>
                </a:solidFill>
              </a:rPr>
              <a:t>age</a:t>
            </a:r>
            <a:r>
              <a:rPr lang="zh-CN" altLang="zh-CN" dirty="0">
                <a:solidFill>
                  <a:schemeClr val="bg2">
                    <a:lumMod val="50000"/>
                  </a:schemeClr>
                </a:solidFill>
              </a:rPr>
              <a:t>”这个元素进行限定，具体示例代码如下所示：</a:t>
            </a: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2882265" y="3278505"/>
            <a:ext cx="6170930" cy="2830195"/>
          </a:xfrm>
          <a:prstGeom prst="rect">
            <a:avLst/>
          </a:prstGeom>
        </p:spPr>
      </p:pic>
      <p:sp>
        <p:nvSpPr>
          <p:cNvPr id="8" name="矩形 7"/>
          <p:cNvSpPr/>
          <p:nvPr/>
        </p:nvSpPr>
        <p:spPr>
          <a:xfrm>
            <a:off x="3012342" y="3324680"/>
            <a:ext cx="4592225" cy="23069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&lt;xs:element name="age"&gt;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&lt;xs:simpleType&gt;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&lt;xs:restriction base="xs:integer"&gt;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a:t>
            </a:r>
            <a:r>
              <a:rPr lang="en-US" altLang="zh-CN" dirty="0">
                <a:solidFill>
                  <a:srgbClr val="1369B2"/>
                </a:solidFill>
                <a:latin typeface="微软雅黑" panose="020B0503020204020204" pitchFamily="34" charset="-122"/>
                <a:ea typeface="微软雅黑" panose="020B0503020204020204" pitchFamily="34" charset="-122"/>
                <a:cs typeface="+mn-ea"/>
              </a:rPr>
              <a:t>xs:minInclusive</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value="18"/&gt;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a:t>
            </a:r>
            <a:r>
              <a:rPr lang="en-US" altLang="zh-CN" dirty="0">
                <a:solidFill>
                  <a:srgbClr val="1369B2"/>
                </a:solidFill>
                <a:latin typeface="微软雅黑" panose="020B0503020204020204" pitchFamily="34" charset="-122"/>
                <a:ea typeface="微软雅黑" panose="020B0503020204020204" pitchFamily="34" charset="-122"/>
                <a:cs typeface="+mn-ea"/>
              </a:rPr>
              <a:t>xs:maxInclusive</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value="58"/&gt;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&lt;/xs:restriction&gt;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&lt;/xs:simpleType&gt;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&lt;/xs:element&gt;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简单类型</a:t>
            </a:r>
          </a:p>
        </p:txBody>
      </p:sp>
      <p:sp>
        <p:nvSpPr>
          <p:cNvPr id="6" name="文本框 18"/>
          <p:cNvSpPr txBox="1"/>
          <p:nvPr>
            <p:custDataLst>
              <p:tags r:id="rId2"/>
            </p:custDataLst>
          </p:nvPr>
        </p:nvSpPr>
        <p:spPr>
          <a:xfrm>
            <a:off x="981796" y="1712095"/>
            <a:ext cx="10396118" cy="14833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a:solidFill>
                  <a:schemeClr val="bg2">
                    <a:lumMod val="50000"/>
                  </a:schemeClr>
                </a:solidFill>
              </a:rPr>
              <a:t>xs:enumeration</a:t>
            </a:r>
            <a:r>
              <a:rPr lang="zh-CN" altLang="zh-CN" b="1" dirty="0">
                <a:solidFill>
                  <a:schemeClr val="bg2">
                    <a:lumMod val="50000"/>
                  </a:schemeClr>
                </a:solidFill>
              </a:rPr>
              <a:t>元素对一组值的限定</a:t>
            </a:r>
          </a:p>
          <a:p>
            <a:pPr>
              <a:lnSpc>
                <a:spcPct val="150000"/>
              </a:lnSpc>
            </a:pPr>
            <a:r>
              <a:rPr lang="zh-CN" altLang="zh-CN" dirty="0">
                <a:solidFill>
                  <a:schemeClr val="bg2">
                    <a:lumMod val="50000"/>
                  </a:schemeClr>
                </a:solidFill>
              </a:rPr>
              <a:t>如果希望将</a:t>
            </a:r>
            <a:r>
              <a:rPr lang="en-US" altLang="zh-CN" dirty="0">
                <a:solidFill>
                  <a:schemeClr val="bg2">
                    <a:lumMod val="50000"/>
                  </a:schemeClr>
                </a:solidFill>
              </a:rPr>
              <a:t> XML </a:t>
            </a:r>
            <a:r>
              <a:rPr lang="zh-CN" altLang="zh-CN" dirty="0">
                <a:solidFill>
                  <a:schemeClr val="bg2">
                    <a:lumMod val="50000"/>
                  </a:schemeClr>
                </a:solidFill>
              </a:rPr>
              <a:t>元素的内容限制为一组可接受的值，可以使用枚举约束（</a:t>
            </a:r>
            <a:r>
              <a:rPr lang="en-US" altLang="zh-CN" dirty="0">
                <a:solidFill>
                  <a:schemeClr val="bg2">
                    <a:lumMod val="50000"/>
                  </a:schemeClr>
                </a:solidFill>
              </a:rPr>
              <a:t>enumeration constraint</a:t>
            </a:r>
            <a:r>
              <a:rPr lang="zh-CN" altLang="zh-CN" dirty="0">
                <a:solidFill>
                  <a:schemeClr val="bg2">
                    <a:lumMod val="50000"/>
                  </a:schemeClr>
                </a:solidFill>
              </a:rPr>
              <a:t>），例如，要限定一个元素名为</a:t>
            </a:r>
            <a:r>
              <a:rPr lang="en-US" altLang="zh-CN" dirty="0">
                <a:solidFill>
                  <a:schemeClr val="bg2">
                    <a:lumMod val="50000"/>
                  </a:schemeClr>
                </a:solidFill>
              </a:rPr>
              <a:t>Car</a:t>
            </a:r>
            <a:r>
              <a:rPr lang="zh-CN" altLang="zh-CN" dirty="0">
                <a:solidFill>
                  <a:schemeClr val="bg2">
                    <a:lumMod val="50000"/>
                  </a:schemeClr>
                </a:solidFill>
              </a:rPr>
              <a:t>的元素，可接受的值只有：</a:t>
            </a:r>
            <a:r>
              <a:rPr lang="en-US" altLang="zh-CN" dirty="0">
                <a:solidFill>
                  <a:schemeClr val="bg2">
                    <a:lumMod val="50000"/>
                  </a:schemeClr>
                </a:solidFill>
              </a:rPr>
              <a:t>Audi</a:t>
            </a:r>
            <a:r>
              <a:rPr lang="zh-CN" altLang="zh-CN" dirty="0">
                <a:solidFill>
                  <a:schemeClr val="bg2">
                    <a:lumMod val="50000"/>
                  </a:schemeClr>
                </a:solidFill>
              </a:rPr>
              <a:t>、</a:t>
            </a:r>
            <a:r>
              <a:rPr lang="en-US" altLang="zh-CN" dirty="0">
                <a:solidFill>
                  <a:schemeClr val="bg2">
                    <a:lumMod val="50000"/>
                  </a:schemeClr>
                </a:solidFill>
              </a:rPr>
              <a:t>Golf</a:t>
            </a:r>
            <a:r>
              <a:rPr lang="zh-CN" altLang="zh-CN" dirty="0">
                <a:solidFill>
                  <a:schemeClr val="bg2">
                    <a:lumMod val="50000"/>
                  </a:schemeClr>
                </a:solidFill>
              </a:rPr>
              <a:t>、</a:t>
            </a:r>
            <a:r>
              <a:rPr lang="en-US" altLang="zh-CN" dirty="0">
                <a:solidFill>
                  <a:schemeClr val="bg2">
                    <a:lumMod val="50000"/>
                  </a:schemeClr>
                </a:solidFill>
              </a:rPr>
              <a:t>BMW</a:t>
            </a:r>
            <a:r>
              <a:rPr lang="zh-CN" altLang="zh-CN" dirty="0">
                <a:solidFill>
                  <a:schemeClr val="bg2">
                    <a:lumMod val="50000"/>
                  </a:schemeClr>
                </a:solidFill>
              </a:rPr>
              <a:t>，具体示例如下：</a:t>
            </a:r>
          </a:p>
        </p:txBody>
      </p:sp>
      <p:pic>
        <p:nvPicPr>
          <p:cNvPr id="7" name="图片 6"/>
          <p:cNvPicPr>
            <a:picLocks noChangeAspect="1"/>
          </p:cNvPicPr>
          <p:nvPr/>
        </p:nvPicPr>
        <p:blipFill>
          <a:blip r:embed="rId5"/>
          <a:stretch>
            <a:fillRect/>
          </a:stretch>
        </p:blipFill>
        <p:spPr>
          <a:xfrm>
            <a:off x="2882265" y="3417570"/>
            <a:ext cx="6072505" cy="2992755"/>
          </a:xfrm>
          <a:prstGeom prst="rect">
            <a:avLst/>
          </a:prstGeom>
        </p:spPr>
      </p:pic>
      <p:sp>
        <p:nvSpPr>
          <p:cNvPr id="8" name="矩形 7"/>
          <p:cNvSpPr/>
          <p:nvPr/>
        </p:nvSpPr>
        <p:spPr>
          <a:xfrm>
            <a:off x="3012342" y="3463580"/>
            <a:ext cx="4117663" cy="25844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 name="car"&gt;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 base="xs:string"&gt;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xs:enumeration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value="Audi"/&gt;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xs:enumeration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value="Golf"/&gt;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xs:enumeration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value="BMW"/&gt;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&lt;/xs:element&gt;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简单类型</a:t>
            </a:r>
          </a:p>
        </p:txBody>
      </p:sp>
      <p:sp>
        <p:nvSpPr>
          <p:cNvPr id="6" name="文本框 18"/>
          <p:cNvSpPr txBox="1"/>
          <p:nvPr>
            <p:custDataLst>
              <p:tags r:id="rId2"/>
            </p:custDataLst>
          </p:nvPr>
        </p:nvSpPr>
        <p:spPr>
          <a:xfrm>
            <a:off x="981796" y="1712095"/>
            <a:ext cx="10396118" cy="17055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a:solidFill>
                  <a:schemeClr val="bg2">
                    <a:lumMod val="50000"/>
                  </a:schemeClr>
                </a:solidFill>
              </a:rPr>
              <a:t>xs:pattern</a:t>
            </a:r>
            <a:r>
              <a:rPr lang="zh-CN" altLang="zh-CN" b="1" dirty="0">
                <a:solidFill>
                  <a:schemeClr val="bg2">
                    <a:lumMod val="50000"/>
                  </a:schemeClr>
                </a:solidFill>
              </a:rPr>
              <a:t>元素对一系列值的限定</a:t>
            </a:r>
          </a:p>
          <a:p>
            <a:pPr>
              <a:lnSpc>
                <a:spcPct val="150000"/>
              </a:lnSpc>
            </a:pPr>
            <a:r>
              <a:rPr lang="zh-CN" altLang="zh-CN" dirty="0">
                <a:solidFill>
                  <a:schemeClr val="bg2">
                    <a:lumMod val="50000"/>
                  </a:schemeClr>
                </a:solidFill>
              </a:rPr>
              <a:t>如果希望把</a:t>
            </a:r>
            <a:r>
              <a:rPr lang="en-US" altLang="zh-CN" dirty="0">
                <a:solidFill>
                  <a:schemeClr val="bg2">
                    <a:lumMod val="50000"/>
                  </a:schemeClr>
                </a:solidFill>
              </a:rPr>
              <a:t> XML </a:t>
            </a:r>
            <a:r>
              <a:rPr lang="zh-CN" altLang="zh-CN" dirty="0">
                <a:solidFill>
                  <a:schemeClr val="bg2">
                    <a:lumMod val="50000"/>
                  </a:schemeClr>
                </a:solidFill>
              </a:rPr>
              <a:t>元素的内容限制定义为一系列可使用的数字或字母，可以使用模式约束（</a:t>
            </a:r>
            <a:r>
              <a:rPr lang="en-US" altLang="zh-CN" dirty="0">
                <a:solidFill>
                  <a:schemeClr val="bg2">
                    <a:lumMod val="50000"/>
                  </a:schemeClr>
                </a:solidFill>
              </a:rPr>
              <a:t>pattern constraint</a:t>
            </a:r>
            <a:r>
              <a:rPr lang="zh-CN" altLang="zh-CN" dirty="0">
                <a:solidFill>
                  <a:schemeClr val="bg2">
                    <a:lumMod val="50000"/>
                  </a:schemeClr>
                </a:solidFill>
              </a:rPr>
              <a:t>）。例如，要定义一个带有限定的元素“</a:t>
            </a:r>
            <a:r>
              <a:rPr lang="en-US" altLang="zh-CN" dirty="0">
                <a:solidFill>
                  <a:schemeClr val="bg2">
                    <a:lumMod val="50000"/>
                  </a:schemeClr>
                </a:solidFill>
              </a:rPr>
              <a:t>letter</a:t>
            </a:r>
            <a:r>
              <a:rPr lang="zh-CN" altLang="zh-CN" dirty="0">
                <a:solidFill>
                  <a:schemeClr val="bg2">
                    <a:lumMod val="50000"/>
                  </a:schemeClr>
                </a:solidFill>
              </a:rPr>
              <a:t>”，要求可接受的值只能是字母</a:t>
            </a:r>
            <a:r>
              <a:rPr lang="en-US" altLang="zh-CN" dirty="0">
                <a:solidFill>
                  <a:schemeClr val="bg2">
                    <a:lumMod val="50000"/>
                  </a:schemeClr>
                </a:solidFill>
              </a:rPr>
              <a:t>a-z</a:t>
            </a:r>
            <a:r>
              <a:rPr lang="zh-CN" altLang="zh-CN" dirty="0">
                <a:solidFill>
                  <a:schemeClr val="bg2">
                    <a:lumMod val="50000"/>
                  </a:schemeClr>
                </a:solidFill>
              </a:rPr>
              <a:t>其中一个，具体示例如下：</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3326765" y="3417570"/>
            <a:ext cx="6452235" cy="3081020"/>
          </a:xfrm>
          <a:prstGeom prst="rect">
            <a:avLst/>
          </a:prstGeom>
        </p:spPr>
      </p:pic>
      <p:sp>
        <p:nvSpPr>
          <p:cNvPr id="8" name="矩形 7"/>
          <p:cNvSpPr/>
          <p:nvPr/>
        </p:nvSpPr>
        <p:spPr>
          <a:xfrm>
            <a:off x="3326667" y="3417710"/>
            <a:ext cx="4117663" cy="29997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 name="letter"&gt;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 base="xs:string"&gt;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xs:pattern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value="[a-z]"/&gt;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&lt;/xs:element&gt;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简单类型</a:t>
            </a:r>
          </a:p>
        </p:txBody>
      </p:sp>
      <p:sp>
        <p:nvSpPr>
          <p:cNvPr id="6" name="文本框 18"/>
          <p:cNvSpPr txBox="1"/>
          <p:nvPr>
            <p:custDataLst>
              <p:tags r:id="rId2"/>
            </p:custDataLst>
          </p:nvPr>
        </p:nvSpPr>
        <p:spPr>
          <a:xfrm>
            <a:off x="981796" y="1712095"/>
            <a:ext cx="10396118" cy="17055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a:solidFill>
                  <a:schemeClr val="bg2">
                    <a:lumMod val="50000"/>
                  </a:schemeClr>
                </a:solidFill>
              </a:rPr>
              <a:t>xs:restriction</a:t>
            </a:r>
            <a:r>
              <a:rPr lang="zh-CN" altLang="zh-CN" b="1" dirty="0">
                <a:solidFill>
                  <a:schemeClr val="bg2">
                    <a:lumMod val="50000"/>
                  </a:schemeClr>
                </a:solidFill>
              </a:rPr>
              <a:t>元素对空白字符的限定</a:t>
            </a:r>
          </a:p>
          <a:p>
            <a:pPr>
              <a:lnSpc>
                <a:spcPct val="150000"/>
              </a:lnSpc>
            </a:pPr>
            <a:r>
              <a:rPr lang="zh-CN" altLang="zh-CN" sz="1600" dirty="0">
                <a:solidFill>
                  <a:schemeClr val="bg2">
                    <a:lumMod val="50000"/>
                  </a:schemeClr>
                </a:solidFill>
              </a:rPr>
              <a:t>在</a:t>
            </a:r>
            <a:r>
              <a:rPr lang="en-US" altLang="zh-CN" sz="1600" dirty="0">
                <a:solidFill>
                  <a:schemeClr val="bg2">
                    <a:lumMod val="50000"/>
                  </a:schemeClr>
                </a:solidFill>
              </a:rPr>
              <a:t>XML</a:t>
            </a:r>
            <a:r>
              <a:rPr lang="zh-CN" altLang="zh-CN" sz="1600" dirty="0">
                <a:solidFill>
                  <a:schemeClr val="bg2">
                    <a:lumMod val="50000"/>
                  </a:schemeClr>
                </a:solidFill>
              </a:rPr>
              <a:t>文档中，空白字符比较特殊，如果需要对空白字符（</a:t>
            </a:r>
            <a:r>
              <a:rPr lang="en-US" altLang="zh-CN" sz="1600" dirty="0">
                <a:solidFill>
                  <a:schemeClr val="bg2">
                    <a:lumMod val="50000"/>
                  </a:schemeClr>
                </a:solidFill>
              </a:rPr>
              <a:t>whitespace characters</a:t>
            </a:r>
            <a:r>
              <a:rPr lang="zh-CN" altLang="zh-CN" sz="1600" dirty="0">
                <a:solidFill>
                  <a:schemeClr val="bg2">
                    <a:lumMod val="50000"/>
                  </a:schemeClr>
                </a:solidFill>
              </a:rPr>
              <a:t>）进行处理，可以使用</a:t>
            </a:r>
            <a:r>
              <a:rPr lang="en-US" altLang="zh-CN" sz="1600" dirty="0">
                <a:solidFill>
                  <a:schemeClr val="bg2">
                    <a:lumMod val="50000"/>
                  </a:schemeClr>
                </a:solidFill>
              </a:rPr>
              <a:t>whiteSpace</a:t>
            </a:r>
            <a:r>
              <a:rPr lang="zh-CN" altLang="zh-CN" sz="1600" dirty="0">
                <a:solidFill>
                  <a:schemeClr val="bg2">
                    <a:lumMod val="50000"/>
                  </a:schemeClr>
                </a:solidFill>
              </a:rPr>
              <a:t>元素。</a:t>
            </a:r>
            <a:r>
              <a:rPr lang="en-US" altLang="zh-CN" sz="1600" dirty="0">
                <a:solidFill>
                  <a:schemeClr val="bg2">
                    <a:lumMod val="50000"/>
                  </a:schemeClr>
                </a:solidFill>
              </a:rPr>
              <a:t>whiteSpace</a:t>
            </a:r>
            <a:r>
              <a:rPr lang="zh-CN" altLang="zh-CN" sz="1600" dirty="0">
                <a:solidFill>
                  <a:schemeClr val="bg2">
                    <a:lumMod val="50000"/>
                  </a:schemeClr>
                </a:solidFill>
              </a:rPr>
              <a:t>元素有三个属性值可以设定，分别是</a:t>
            </a:r>
            <a:r>
              <a:rPr lang="en-US" altLang="zh-CN" sz="1600" dirty="0">
                <a:solidFill>
                  <a:schemeClr val="bg2">
                    <a:lumMod val="50000"/>
                  </a:schemeClr>
                </a:solidFill>
              </a:rPr>
              <a:t>preserve</a:t>
            </a:r>
            <a:r>
              <a:rPr lang="zh-CN" altLang="zh-CN" sz="1600" dirty="0">
                <a:solidFill>
                  <a:schemeClr val="bg2">
                    <a:lumMod val="50000"/>
                  </a:schemeClr>
                </a:solidFill>
              </a:rPr>
              <a:t>、</a:t>
            </a:r>
            <a:r>
              <a:rPr lang="en-US" altLang="zh-CN" sz="1600" dirty="0">
                <a:solidFill>
                  <a:schemeClr val="bg2">
                    <a:lumMod val="50000"/>
                  </a:schemeClr>
                </a:solidFill>
              </a:rPr>
              <a:t>replace</a:t>
            </a:r>
            <a:r>
              <a:rPr lang="zh-CN" altLang="zh-CN" sz="1600" dirty="0">
                <a:solidFill>
                  <a:schemeClr val="bg2">
                    <a:lumMod val="50000"/>
                  </a:schemeClr>
                </a:solidFill>
              </a:rPr>
              <a:t>和</a:t>
            </a:r>
            <a:r>
              <a:rPr lang="en-US" altLang="zh-CN" sz="1600" dirty="0">
                <a:solidFill>
                  <a:schemeClr val="bg2">
                    <a:lumMod val="50000"/>
                  </a:schemeClr>
                </a:solidFill>
              </a:rPr>
              <a:t>collapse</a:t>
            </a:r>
            <a:r>
              <a:rPr lang="zh-CN" altLang="zh-CN" sz="1600" dirty="0">
                <a:solidFill>
                  <a:schemeClr val="bg2">
                    <a:lumMod val="50000"/>
                  </a:schemeClr>
                </a:solidFill>
              </a:rPr>
              <a:t>。其中，</a:t>
            </a:r>
            <a:r>
              <a:rPr lang="en-US" altLang="zh-CN" sz="1600" dirty="0">
                <a:solidFill>
                  <a:schemeClr val="bg2">
                    <a:lumMod val="50000"/>
                  </a:schemeClr>
                </a:solidFill>
              </a:rPr>
              <a:t>preserve</a:t>
            </a:r>
            <a:r>
              <a:rPr lang="zh-CN" altLang="zh-CN" sz="1600" dirty="0">
                <a:solidFill>
                  <a:schemeClr val="bg2">
                    <a:lumMod val="50000"/>
                  </a:schemeClr>
                </a:solidFill>
              </a:rPr>
              <a:t>表示不对元素中的任何空白字符进行处理，</a:t>
            </a:r>
            <a:r>
              <a:rPr lang="en-US" altLang="zh-CN" sz="1600" dirty="0">
                <a:solidFill>
                  <a:schemeClr val="bg2">
                    <a:lumMod val="50000"/>
                  </a:schemeClr>
                </a:solidFill>
              </a:rPr>
              <a:t>replace</a:t>
            </a:r>
            <a:r>
              <a:rPr lang="zh-CN" altLang="zh-CN" sz="1600" dirty="0">
                <a:solidFill>
                  <a:schemeClr val="bg2">
                    <a:lumMod val="50000"/>
                  </a:schemeClr>
                </a:solidFill>
              </a:rPr>
              <a:t>表示移除所有的空白字符，</a:t>
            </a:r>
            <a:r>
              <a:rPr lang="en-US" altLang="zh-CN" sz="1600" dirty="0">
                <a:solidFill>
                  <a:schemeClr val="bg2">
                    <a:lumMod val="50000"/>
                  </a:schemeClr>
                </a:solidFill>
              </a:rPr>
              <a:t>collapse</a:t>
            </a:r>
            <a:r>
              <a:rPr lang="zh-CN" altLang="zh-CN" sz="1600" dirty="0">
                <a:solidFill>
                  <a:schemeClr val="bg2">
                    <a:lumMod val="50000"/>
                  </a:schemeClr>
                </a:solidFill>
              </a:rPr>
              <a:t>表示将所有的空白字符缩减为一个单一字符。接下来以</a:t>
            </a:r>
            <a:r>
              <a:rPr lang="en-US" altLang="zh-CN" sz="1600" dirty="0">
                <a:solidFill>
                  <a:schemeClr val="bg2">
                    <a:lumMod val="50000"/>
                  </a:schemeClr>
                </a:solidFill>
              </a:rPr>
              <a:t>preserve</a:t>
            </a:r>
            <a:r>
              <a:rPr lang="zh-CN" altLang="zh-CN" sz="1600" dirty="0">
                <a:solidFill>
                  <a:schemeClr val="bg2">
                    <a:lumMod val="50000"/>
                  </a:schemeClr>
                </a:solidFill>
              </a:rPr>
              <a:t>为例，学习如何对空白字符进行限定，具体示例如下：</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2961640" y="4066540"/>
            <a:ext cx="6268720" cy="2623185"/>
          </a:xfrm>
          <a:prstGeom prst="rect">
            <a:avLst/>
          </a:prstGeom>
        </p:spPr>
      </p:pic>
      <p:sp>
        <p:nvSpPr>
          <p:cNvPr id="8" name="矩形 7"/>
          <p:cNvSpPr/>
          <p:nvPr/>
        </p:nvSpPr>
        <p:spPr>
          <a:xfrm>
            <a:off x="3081792" y="4066640"/>
            <a:ext cx="4117663" cy="27228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&lt;xs:element name="address"&gt;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&lt;xs:simpleType&gt;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xs:restriction</a:t>
            </a: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base="xs:string"&gt;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&lt;xs:whiteSpace value="preserve"/&gt;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/xs:restriction</a:t>
            </a: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&lt;/xs:simpleType&gt;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&lt;/xs:element&gt;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56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55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1143841" y="2104773"/>
            <a:ext cx="10083602" cy="21778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在定义复杂类型时，需要使用</a:t>
            </a:r>
            <a:r>
              <a:rPr lang="en-US" altLang="zh-CN" dirty="0">
                <a:solidFill>
                  <a:srgbClr val="1369B2"/>
                </a:solidFill>
              </a:rPr>
              <a:t>xs:complexContent</a:t>
            </a:r>
            <a:r>
              <a:rPr lang="zh-CN" altLang="zh-CN" dirty="0">
                <a:solidFill>
                  <a:srgbClr val="1369B2"/>
                </a:solidFill>
              </a:rPr>
              <a:t>元素</a:t>
            </a:r>
            <a:r>
              <a:rPr lang="zh-CN" altLang="zh-CN" dirty="0">
                <a:solidFill>
                  <a:schemeClr val="bg2">
                    <a:lumMod val="50000"/>
                  </a:schemeClr>
                </a:solidFill>
              </a:rPr>
              <a:t>来定义。复杂类型的元素可以包含子元素和属性，这样的元素称为复合元素。在定义复合元素时，如果元素的开始标签和结束标签之间只包含字符数据内容，那么这样的内容是简易内容，需要使用</a:t>
            </a:r>
            <a:r>
              <a:rPr lang="en-US" altLang="zh-CN" dirty="0">
                <a:solidFill>
                  <a:srgbClr val="1369B2"/>
                </a:solidFill>
              </a:rPr>
              <a:t>xs:simpleContent</a:t>
            </a:r>
            <a:r>
              <a:rPr lang="zh-CN" altLang="zh-CN" dirty="0">
                <a:solidFill>
                  <a:srgbClr val="1369B2"/>
                </a:solidFill>
              </a:rPr>
              <a:t>元素</a:t>
            </a:r>
            <a:r>
              <a:rPr lang="zh-CN" altLang="zh-CN" dirty="0">
                <a:solidFill>
                  <a:schemeClr val="bg2">
                    <a:lumMod val="50000"/>
                  </a:schemeClr>
                </a:solidFill>
              </a:rPr>
              <a:t>来定义。反之，元素的内容都是复杂内容，需要使用</a:t>
            </a:r>
            <a:r>
              <a:rPr lang="en-US" altLang="zh-CN" dirty="0">
                <a:solidFill>
                  <a:srgbClr val="1369B2"/>
                </a:solidFill>
              </a:rPr>
              <a:t>xs:complexContent</a:t>
            </a:r>
            <a:r>
              <a:rPr lang="zh-CN" altLang="zh-CN" dirty="0">
                <a:solidFill>
                  <a:srgbClr val="1369B2"/>
                </a:solidFill>
              </a:rPr>
              <a:t>元素</a:t>
            </a:r>
            <a:r>
              <a:rPr lang="zh-CN" altLang="zh-CN" dirty="0">
                <a:solidFill>
                  <a:schemeClr val="bg2">
                    <a:lumMod val="50000"/>
                  </a:schemeClr>
                </a:solidFill>
              </a:rPr>
              <a:t>来定义。复合元素有</a:t>
            </a:r>
            <a:r>
              <a:rPr lang="en-US" altLang="zh-CN" dirty="0">
                <a:solidFill>
                  <a:schemeClr val="bg2">
                    <a:lumMod val="50000"/>
                  </a:schemeClr>
                </a:solidFill>
              </a:rPr>
              <a:t>4</a:t>
            </a:r>
            <a:r>
              <a:rPr lang="zh-CN" altLang="zh-CN" dirty="0">
                <a:solidFill>
                  <a:schemeClr val="bg2">
                    <a:lumMod val="50000"/>
                  </a:schemeClr>
                </a:solidFill>
              </a:rPr>
              <a:t>种基本类型，接下来针对这</a:t>
            </a:r>
            <a:r>
              <a:rPr lang="en-US" altLang="zh-CN" dirty="0">
                <a:solidFill>
                  <a:schemeClr val="bg2">
                    <a:lumMod val="50000"/>
                  </a:schemeClr>
                </a:solidFill>
              </a:rPr>
              <a:t>4</a:t>
            </a:r>
            <a:r>
              <a:rPr lang="zh-CN" altLang="zh-CN" dirty="0">
                <a:solidFill>
                  <a:schemeClr val="bg2">
                    <a:lumMod val="50000"/>
                  </a:schemeClr>
                </a:solidFill>
              </a:rPr>
              <a:t>种基本类型分别进行讲解。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1987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4005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47041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59769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XML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2323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程序开发体系架构</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44877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Tomcat</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712095"/>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a:solidFill>
                  <a:schemeClr val="bg2">
                    <a:lumMod val="50000"/>
                  </a:schemeClr>
                </a:solidFill>
              </a:rPr>
              <a:t>空元素</a:t>
            </a:r>
          </a:p>
          <a:p>
            <a:pPr>
              <a:lnSpc>
                <a:spcPct val="150000"/>
              </a:lnSpc>
            </a:pPr>
            <a:r>
              <a:rPr lang="zh-CN" altLang="zh-CN" dirty="0">
                <a:solidFill>
                  <a:schemeClr val="bg2">
                    <a:lumMod val="50000"/>
                  </a:schemeClr>
                </a:solidFill>
              </a:rPr>
              <a:t>这里的空元素指不包含内容，只包含属性的元素，具体示例如下：</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6"/>
          <a:stretch>
            <a:fillRect/>
          </a:stretch>
        </p:blipFill>
        <p:spPr>
          <a:xfrm>
            <a:off x="2527935" y="2873375"/>
            <a:ext cx="4722495" cy="554990"/>
          </a:xfrm>
          <a:prstGeom prst="rect">
            <a:avLst/>
          </a:prstGeom>
        </p:spPr>
      </p:pic>
      <p:sp>
        <p:nvSpPr>
          <p:cNvPr id="8" name="矩形 7"/>
          <p:cNvSpPr/>
          <p:nvPr/>
        </p:nvSpPr>
        <p:spPr>
          <a:xfrm>
            <a:off x="2746117" y="2896405"/>
            <a:ext cx="4592225"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&lt;product prodid="1345" /&gt;</a:t>
            </a:r>
          </a:p>
        </p:txBody>
      </p:sp>
      <p:sp>
        <p:nvSpPr>
          <p:cNvPr id="9" name="文本框 18"/>
          <p:cNvSpPr txBox="1"/>
          <p:nvPr>
            <p:custDataLst>
              <p:tags r:id="rId3"/>
            </p:custDataLst>
          </p:nvPr>
        </p:nvSpPr>
        <p:spPr>
          <a:xfrm>
            <a:off x="1004922" y="3508100"/>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在上面的元素定义中，没有定义元素“</a:t>
            </a:r>
            <a:r>
              <a:rPr lang="en-US" altLang="zh-CN" dirty="0">
                <a:solidFill>
                  <a:schemeClr val="bg2">
                    <a:lumMod val="50000"/>
                  </a:schemeClr>
                </a:solidFill>
              </a:rPr>
              <a:t>product</a:t>
            </a:r>
            <a:r>
              <a:rPr lang="zh-CN" altLang="zh-CN" dirty="0">
                <a:solidFill>
                  <a:schemeClr val="bg2">
                    <a:lumMod val="50000"/>
                  </a:schemeClr>
                </a:solidFill>
              </a:rPr>
              <a:t>”的内容，这时，空元素在</a:t>
            </a:r>
            <a:r>
              <a:rPr lang="en-US" altLang="zh-CN" dirty="0">
                <a:solidFill>
                  <a:schemeClr val="bg2">
                    <a:lumMod val="50000"/>
                  </a:schemeClr>
                </a:solidFill>
              </a:rPr>
              <a:t>XML Schema</a:t>
            </a:r>
            <a:r>
              <a:rPr lang="zh-CN" altLang="zh-CN" dirty="0">
                <a:solidFill>
                  <a:schemeClr val="bg2">
                    <a:lumMod val="50000"/>
                  </a:schemeClr>
                </a:solidFill>
              </a:rPr>
              <a:t>文档中对应的定义方式如下所示：</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10" name="图片 9"/>
          <p:cNvPicPr>
            <a:picLocks noChangeAspect="1"/>
          </p:cNvPicPr>
          <p:nvPr/>
        </p:nvPicPr>
        <p:blipFill>
          <a:blip r:embed="rId6"/>
          <a:stretch>
            <a:fillRect/>
          </a:stretch>
        </p:blipFill>
        <p:spPr>
          <a:xfrm>
            <a:off x="2397760" y="4611370"/>
            <a:ext cx="6618605" cy="2179320"/>
          </a:xfrm>
          <a:prstGeom prst="rect">
            <a:avLst/>
          </a:prstGeom>
        </p:spPr>
      </p:pic>
      <p:sp>
        <p:nvSpPr>
          <p:cNvPr id="11" name="矩形 10"/>
          <p:cNvSpPr/>
          <p:nvPr/>
        </p:nvSpPr>
        <p:spPr>
          <a:xfrm>
            <a:off x="2528134" y="4622962"/>
            <a:ext cx="6361223" cy="21685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 name="product"&gt;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&lt;xs:complexType&gt;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&lt;xs:attribute name="prodid" type="xs:positiveInteger"/&gt;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&lt;/xs:complexType&gt;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932020"/>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a:solidFill>
                  <a:schemeClr val="bg2">
                    <a:lumMod val="50000"/>
                  </a:schemeClr>
                </a:solidFill>
              </a:rPr>
              <a:t>包含其他元素的元素</a:t>
            </a:r>
          </a:p>
          <a:p>
            <a:pPr>
              <a:lnSpc>
                <a:spcPct val="150000"/>
              </a:lnSpc>
            </a:pPr>
            <a:r>
              <a:rPr lang="zh-CN" altLang="zh-CN" dirty="0">
                <a:solidFill>
                  <a:schemeClr val="bg2">
                    <a:lumMod val="50000"/>
                  </a:schemeClr>
                </a:solidFill>
              </a:rPr>
              <a:t>对于</a:t>
            </a:r>
            <a:r>
              <a:rPr lang="en-US" altLang="zh-CN" dirty="0">
                <a:solidFill>
                  <a:schemeClr val="bg2">
                    <a:lumMod val="50000"/>
                  </a:schemeClr>
                </a:solidFill>
              </a:rPr>
              <a:t>XML</a:t>
            </a:r>
            <a:r>
              <a:rPr lang="zh-CN" altLang="zh-CN" dirty="0">
                <a:solidFill>
                  <a:schemeClr val="bg2">
                    <a:lumMod val="50000"/>
                  </a:schemeClr>
                </a:solidFill>
              </a:rPr>
              <a:t>文档中包含其他元素的元素，例如下面的示例代码：</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3136900" y="3452495"/>
            <a:ext cx="4722495" cy="1832610"/>
          </a:xfrm>
          <a:prstGeom prst="rect">
            <a:avLst/>
          </a:prstGeom>
        </p:spPr>
      </p:pic>
      <p:sp>
        <p:nvSpPr>
          <p:cNvPr id="8" name="矩形 7"/>
          <p:cNvSpPr/>
          <p:nvPr/>
        </p:nvSpPr>
        <p:spPr>
          <a:xfrm>
            <a:off x="3266992" y="3463580"/>
            <a:ext cx="4592225" cy="10763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&lt;person&gt;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&lt;firstname&gt;John&lt;/firstname&gt;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&lt;lastname&gt;Smith&lt;/lastname&gt;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&lt;/person&gt;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707886"/>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a:p>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897295"/>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元素</a:t>
            </a:r>
            <a:r>
              <a:rPr lang="en-US" altLang="zh-CN" dirty="0">
                <a:solidFill>
                  <a:schemeClr val="bg2">
                    <a:lumMod val="50000"/>
                  </a:schemeClr>
                </a:solidFill>
              </a:rPr>
              <a:t>person</a:t>
            </a:r>
            <a:r>
              <a:rPr lang="zh-CN" altLang="zh-CN" dirty="0">
                <a:solidFill>
                  <a:schemeClr val="bg2">
                    <a:lumMod val="50000"/>
                  </a:schemeClr>
                </a:solidFill>
              </a:rPr>
              <a:t>嵌套了两个元素，分别是“</a:t>
            </a:r>
            <a:r>
              <a:rPr lang="en-US" altLang="zh-CN" dirty="0">
                <a:solidFill>
                  <a:schemeClr val="bg2">
                    <a:lumMod val="50000"/>
                  </a:schemeClr>
                </a:solidFill>
              </a:rPr>
              <a:t>firstname</a:t>
            </a:r>
            <a:r>
              <a:rPr lang="zh-CN" altLang="zh-CN" dirty="0">
                <a:solidFill>
                  <a:schemeClr val="bg2">
                    <a:lumMod val="50000"/>
                  </a:schemeClr>
                </a:solidFill>
              </a:rPr>
              <a:t>”和“</a:t>
            </a:r>
            <a:r>
              <a:rPr lang="en-US" altLang="zh-CN" dirty="0">
                <a:solidFill>
                  <a:schemeClr val="bg2">
                    <a:lumMod val="50000"/>
                  </a:schemeClr>
                </a:solidFill>
              </a:rPr>
              <a:t>lastname</a:t>
            </a:r>
            <a:r>
              <a:rPr lang="zh-CN" altLang="zh-CN" dirty="0">
                <a:solidFill>
                  <a:schemeClr val="bg2">
                    <a:lumMod val="50000"/>
                  </a:schemeClr>
                </a:solidFill>
              </a:rPr>
              <a:t>”。这时，在</a:t>
            </a:r>
            <a:r>
              <a:rPr lang="en-US" altLang="zh-CN" dirty="0">
                <a:solidFill>
                  <a:schemeClr val="bg2">
                    <a:lumMod val="50000"/>
                  </a:schemeClr>
                </a:solidFill>
              </a:rPr>
              <a:t>Schema</a:t>
            </a:r>
            <a:r>
              <a:rPr lang="zh-CN" altLang="zh-CN" dirty="0">
                <a:solidFill>
                  <a:schemeClr val="bg2">
                    <a:lumMod val="50000"/>
                  </a:schemeClr>
                </a:solidFill>
              </a:rPr>
              <a:t>文档中对应的定义方式如下所示：</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2557780" y="3081020"/>
            <a:ext cx="6285230" cy="3449320"/>
          </a:xfrm>
          <a:prstGeom prst="rect">
            <a:avLst/>
          </a:prstGeom>
        </p:spPr>
      </p:pic>
      <p:sp>
        <p:nvSpPr>
          <p:cNvPr id="8" name="矩形 7"/>
          <p:cNvSpPr/>
          <p:nvPr/>
        </p:nvSpPr>
        <p:spPr>
          <a:xfrm>
            <a:off x="2676667" y="3115565"/>
            <a:ext cx="6039054" cy="34150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 name="person"&gt;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&lt;xs:element </a:t>
            </a:r>
            <a:r>
              <a:rPr lang="zh-CN" altLang="zh-CN" dirty="0">
                <a:solidFill>
                  <a:srgbClr val="1369B2"/>
                </a:solidFill>
                <a:latin typeface="Arial" panose="020B0604020202020204" pitchFamily="34" charset="0"/>
                <a:ea typeface="微软雅黑" panose="020B0503020204020204" pitchFamily="34" charset="-122"/>
                <a:cs typeface="+mn-ea"/>
                <a:sym typeface="+mn-ea"/>
              </a:rPr>
              <a:t>name="firstname" </a:t>
            </a: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type="xs:string"/&gt;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&lt;xs:element </a:t>
            </a:r>
            <a:r>
              <a:rPr lang="zh-CN" altLang="zh-CN" dirty="0">
                <a:solidFill>
                  <a:srgbClr val="1369B2"/>
                </a:solidFill>
                <a:latin typeface="Arial" panose="020B0604020202020204" pitchFamily="34" charset="0"/>
                <a:ea typeface="微软雅黑" panose="020B0503020204020204" pitchFamily="34" charset="-122"/>
                <a:cs typeface="+mn-ea"/>
                <a:sym typeface="+mn-ea"/>
              </a:rPr>
              <a:t>name="lastname"</a:t>
            </a: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type="xs:string"/&gt;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816270"/>
            <a:ext cx="10396118" cy="21306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a:solidFill>
                  <a:schemeClr val="bg2">
                    <a:lumMod val="50000"/>
                  </a:schemeClr>
                </a:solidFill>
              </a:rPr>
              <a:t>仅包含文本的元素</a:t>
            </a:r>
          </a:p>
          <a:p>
            <a:pPr>
              <a:lnSpc>
                <a:spcPct val="150000"/>
              </a:lnSpc>
            </a:pPr>
            <a:r>
              <a:rPr lang="zh-CN" altLang="zh-CN" dirty="0">
                <a:solidFill>
                  <a:schemeClr val="bg2">
                    <a:lumMod val="50000"/>
                  </a:schemeClr>
                </a:solidFill>
              </a:rPr>
              <a:t>对于仅含文本的复合元素，需要使用“</a:t>
            </a:r>
            <a:r>
              <a:rPr lang="en-US" altLang="zh-CN" dirty="0">
                <a:solidFill>
                  <a:srgbClr val="1369B2"/>
                </a:solidFill>
              </a:rPr>
              <a:t>simpleContent</a:t>
            </a:r>
            <a:r>
              <a:rPr lang="zh-CN" altLang="zh-CN" dirty="0">
                <a:solidFill>
                  <a:schemeClr val="bg2">
                    <a:lumMod val="50000"/>
                  </a:schemeClr>
                </a:solidFill>
              </a:rPr>
              <a:t>”元素添加内容。在使用简易内容时，必须在“</a:t>
            </a:r>
            <a:r>
              <a:rPr lang="en-US" altLang="zh-CN" dirty="0">
                <a:solidFill>
                  <a:schemeClr val="bg2">
                    <a:lumMod val="50000"/>
                  </a:schemeClr>
                </a:solidFill>
              </a:rPr>
              <a:t>simpleContent</a:t>
            </a:r>
            <a:r>
              <a:rPr lang="zh-CN" altLang="zh-CN" dirty="0">
                <a:solidFill>
                  <a:schemeClr val="bg2">
                    <a:lumMod val="50000"/>
                  </a:schemeClr>
                </a:solidFill>
              </a:rPr>
              <a:t>”元素内定义扩展或限定，这时，需要使用“</a:t>
            </a:r>
            <a:r>
              <a:rPr lang="en-US" altLang="zh-CN" dirty="0">
                <a:solidFill>
                  <a:srgbClr val="1369B2"/>
                </a:solidFill>
              </a:rPr>
              <a:t>extension</a:t>
            </a:r>
            <a:r>
              <a:rPr lang="zh-CN" altLang="zh-CN" dirty="0">
                <a:solidFill>
                  <a:schemeClr val="bg2">
                    <a:lumMod val="50000"/>
                  </a:schemeClr>
                </a:solidFill>
              </a:rPr>
              <a:t>”或“</a:t>
            </a:r>
            <a:r>
              <a:rPr lang="en-US" altLang="zh-CN" dirty="0">
                <a:solidFill>
                  <a:srgbClr val="1369B2"/>
                </a:solidFill>
              </a:rPr>
              <a:t>restriction</a:t>
            </a:r>
            <a:r>
              <a:rPr lang="zh-CN" altLang="zh-CN" dirty="0">
                <a:solidFill>
                  <a:schemeClr val="bg2">
                    <a:lumMod val="50000"/>
                  </a:schemeClr>
                </a:solidFill>
              </a:rPr>
              <a:t>”元素来扩展或限制元素的基本简易类型。请看一个</a:t>
            </a:r>
            <a:r>
              <a:rPr lang="en-US" altLang="zh-CN" dirty="0">
                <a:solidFill>
                  <a:schemeClr val="bg2">
                    <a:lumMod val="50000"/>
                  </a:schemeClr>
                </a:solidFill>
              </a:rPr>
              <a:t>XML</a:t>
            </a:r>
            <a:r>
              <a:rPr lang="zh-CN" altLang="zh-CN" dirty="0">
                <a:solidFill>
                  <a:schemeClr val="bg2">
                    <a:lumMod val="50000"/>
                  </a:schemeClr>
                </a:solidFill>
              </a:rPr>
              <a:t>的简易例子，其中，“</a:t>
            </a:r>
            <a:r>
              <a:rPr lang="en-US" altLang="zh-CN" dirty="0">
                <a:solidFill>
                  <a:schemeClr val="bg2">
                    <a:lumMod val="50000"/>
                  </a:schemeClr>
                </a:solidFill>
              </a:rPr>
              <a:t>shoesize</a:t>
            </a:r>
            <a:r>
              <a:rPr lang="zh-CN" altLang="zh-CN" dirty="0">
                <a:solidFill>
                  <a:schemeClr val="bg2">
                    <a:lumMod val="50000"/>
                  </a:schemeClr>
                </a:solidFill>
              </a:rPr>
              <a:t>”仅包含文本，具体示例如下：</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3136698" y="4424710"/>
            <a:ext cx="4722520" cy="494537"/>
          </a:xfrm>
          <a:prstGeom prst="rect">
            <a:avLst/>
          </a:prstGeom>
        </p:spPr>
      </p:pic>
      <p:sp>
        <p:nvSpPr>
          <p:cNvPr id="8" name="矩形 7"/>
          <p:cNvSpPr/>
          <p:nvPr/>
        </p:nvSpPr>
        <p:spPr>
          <a:xfrm>
            <a:off x="3266992" y="4440125"/>
            <a:ext cx="4592225" cy="5067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&lt;shoesize country="france"&gt;35&lt;/shoesize&gt;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816271"/>
            <a:ext cx="10396118" cy="103110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元素“</a:t>
            </a:r>
            <a:r>
              <a:rPr lang="en-US" altLang="zh-CN" dirty="0">
                <a:solidFill>
                  <a:schemeClr val="bg2">
                    <a:lumMod val="50000"/>
                  </a:schemeClr>
                </a:solidFill>
              </a:rPr>
              <a:t>shoesize</a:t>
            </a:r>
            <a:r>
              <a:rPr lang="zh-CN" altLang="zh-CN" dirty="0">
                <a:solidFill>
                  <a:schemeClr val="bg2">
                    <a:lumMod val="50000"/>
                  </a:schemeClr>
                </a:solidFill>
              </a:rPr>
              <a:t>”包含了属性以及元素内容，针对这种仅包含文本的元素，需要使用</a:t>
            </a:r>
            <a:r>
              <a:rPr lang="en-US" altLang="zh-CN" dirty="0">
                <a:solidFill>
                  <a:schemeClr val="bg2">
                    <a:lumMod val="50000"/>
                  </a:schemeClr>
                </a:solidFill>
              </a:rPr>
              <a:t>extension</a:t>
            </a:r>
            <a:r>
              <a:rPr lang="zh-CN" altLang="zh-CN" dirty="0">
                <a:solidFill>
                  <a:schemeClr val="bg2">
                    <a:lumMod val="50000"/>
                  </a:schemeClr>
                </a:solidFill>
              </a:rPr>
              <a:t>来对元素的类型进行扩展，在</a:t>
            </a:r>
            <a:r>
              <a:rPr lang="en-US" altLang="zh-CN" dirty="0">
                <a:solidFill>
                  <a:schemeClr val="bg2">
                    <a:lumMod val="50000"/>
                  </a:schemeClr>
                </a:solidFill>
              </a:rPr>
              <a:t>Schema</a:t>
            </a:r>
            <a:r>
              <a:rPr lang="zh-CN" altLang="zh-CN" dirty="0">
                <a:solidFill>
                  <a:schemeClr val="bg2">
                    <a:lumMod val="50000"/>
                  </a:schemeClr>
                </a:solidFill>
              </a:rPr>
              <a:t>文档中对应的定义方式如下所示：</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2685415" y="2772410"/>
            <a:ext cx="6583680" cy="3860800"/>
          </a:xfrm>
          <a:prstGeom prst="rect">
            <a:avLst/>
          </a:prstGeom>
        </p:spPr>
      </p:pic>
      <p:sp>
        <p:nvSpPr>
          <p:cNvPr id="8" name="矩形 7"/>
          <p:cNvSpPr/>
          <p:nvPr/>
        </p:nvSpPr>
        <p:spPr>
          <a:xfrm>
            <a:off x="2840538" y="2802399"/>
            <a:ext cx="5979351" cy="38309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 name="shoesize"&gt;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&lt;xs:simpleContent&gt;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&lt;xs:extension base="xs:integer"&gt;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&lt;xs:attribute name="country" type="xs:string" /&gt;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&lt;/xs:extension&gt;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&lt;/xs:simpleContent&gt;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816271"/>
            <a:ext cx="10396118" cy="106534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a:solidFill>
                  <a:schemeClr val="bg2">
                    <a:lumMod val="50000"/>
                  </a:schemeClr>
                </a:solidFill>
              </a:rPr>
              <a:t>包含元素和文本的元素</a:t>
            </a:r>
          </a:p>
          <a:p>
            <a:pPr>
              <a:lnSpc>
                <a:spcPct val="150000"/>
              </a:lnSpc>
            </a:pPr>
            <a:r>
              <a:rPr lang="zh-CN" altLang="zh-CN" dirty="0">
                <a:solidFill>
                  <a:schemeClr val="bg2">
                    <a:lumMod val="50000"/>
                  </a:schemeClr>
                </a:solidFill>
              </a:rPr>
              <a:t>在</a:t>
            </a:r>
            <a:r>
              <a:rPr lang="en-US" altLang="zh-CN" dirty="0">
                <a:solidFill>
                  <a:schemeClr val="bg2">
                    <a:lumMod val="50000"/>
                  </a:schemeClr>
                </a:solidFill>
              </a:rPr>
              <a:t>XML</a:t>
            </a:r>
            <a:r>
              <a:rPr lang="zh-CN" altLang="zh-CN" dirty="0">
                <a:solidFill>
                  <a:schemeClr val="bg2">
                    <a:lumMod val="50000"/>
                  </a:schemeClr>
                </a:solidFill>
              </a:rPr>
              <a:t>文档中，某些元素经常需要包含文本以及其他元素，例如，下面的这段</a:t>
            </a:r>
            <a:r>
              <a:rPr lang="en-US" altLang="zh-CN" dirty="0">
                <a:solidFill>
                  <a:schemeClr val="bg2">
                    <a:lumMod val="50000"/>
                  </a:schemeClr>
                </a:solidFill>
              </a:rPr>
              <a:t>XML</a:t>
            </a:r>
            <a:r>
              <a:rPr lang="zh-CN" altLang="zh-CN" dirty="0">
                <a:solidFill>
                  <a:schemeClr val="bg2">
                    <a:lumMod val="50000"/>
                  </a:schemeClr>
                </a:solidFill>
              </a:rPr>
              <a:t>文档：</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2604135" y="3406140"/>
            <a:ext cx="6099810" cy="2279015"/>
          </a:xfrm>
          <a:prstGeom prst="rect">
            <a:avLst/>
          </a:prstGeom>
        </p:spPr>
      </p:pic>
      <p:sp>
        <p:nvSpPr>
          <p:cNvPr id="8" name="矩形 7"/>
          <p:cNvSpPr/>
          <p:nvPr/>
        </p:nvSpPr>
        <p:spPr>
          <a:xfrm>
            <a:off x="2719998" y="3417989"/>
            <a:ext cx="5787383" cy="21685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&lt;letter&gt;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Dear Mr.&lt;name&gt;John Smith&lt;/name&gt;.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Your order &lt;orderid&gt;1032&lt;/orderid&gt;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will be shipped on &lt;shipdate&gt;2001-07-13&lt;/shipdate&gt;.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&lt;/letter&gt;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701101"/>
            <a:ext cx="10396118" cy="106534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a:solidFill>
                  <a:schemeClr val="bg2">
                    <a:lumMod val="50000"/>
                  </a:schemeClr>
                </a:solidFill>
              </a:rPr>
              <a:t>包含元素和文本的元素</a:t>
            </a:r>
          </a:p>
          <a:p>
            <a:pPr>
              <a:lnSpc>
                <a:spcPct val="150000"/>
              </a:lnSpc>
            </a:pPr>
            <a:r>
              <a:rPr lang="zh-CN" altLang="zh-CN" dirty="0">
                <a:solidFill>
                  <a:schemeClr val="bg2">
                    <a:lumMod val="50000"/>
                  </a:schemeClr>
                </a:solidFill>
              </a:rPr>
              <a:t>在</a:t>
            </a:r>
            <a:r>
              <a:rPr lang="en-US" altLang="zh-CN" dirty="0">
                <a:solidFill>
                  <a:schemeClr val="bg2">
                    <a:lumMod val="50000"/>
                  </a:schemeClr>
                </a:solidFill>
              </a:rPr>
              <a:t>Schema</a:t>
            </a:r>
            <a:r>
              <a:rPr lang="zh-CN" altLang="zh-CN" dirty="0">
                <a:solidFill>
                  <a:schemeClr val="bg2">
                    <a:lumMod val="50000"/>
                  </a:schemeClr>
                </a:solidFill>
              </a:rPr>
              <a:t>文档中对应的定义方式如下所示：</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6"/>
          <a:stretch>
            <a:fillRect/>
          </a:stretch>
        </p:blipFill>
        <p:spPr>
          <a:xfrm>
            <a:off x="2291715" y="2649220"/>
            <a:ext cx="7211060" cy="3253740"/>
          </a:xfrm>
          <a:prstGeom prst="rect">
            <a:avLst/>
          </a:prstGeom>
        </p:spPr>
      </p:pic>
      <p:sp>
        <p:nvSpPr>
          <p:cNvPr id="8" name="矩形 7"/>
          <p:cNvSpPr/>
          <p:nvPr/>
        </p:nvSpPr>
        <p:spPr>
          <a:xfrm>
            <a:off x="2291903" y="2487394"/>
            <a:ext cx="6724944" cy="34150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&lt;xs:element name="letter"&gt;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 mixed="true"&gt;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&lt;xs:element name="name" type="xs:string"/&gt;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&lt;xs:element name="orderid" type="xs:positiveInteger"/&gt;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&lt;xs:element name="shipdate" type="xs:date"/&gt;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&lt;/xs:element&gt;</a:t>
            </a:r>
          </a:p>
        </p:txBody>
      </p:sp>
      <p:sp>
        <p:nvSpPr>
          <p:cNvPr id="9" name="文本框 18"/>
          <p:cNvSpPr txBox="1"/>
          <p:nvPr>
            <p:custDataLst>
              <p:tags r:id="rId3"/>
            </p:custDataLst>
          </p:nvPr>
        </p:nvSpPr>
        <p:spPr>
          <a:xfrm>
            <a:off x="923861" y="5753205"/>
            <a:ext cx="10396118" cy="9828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rPr>
              <a:t>需要注意的是</a:t>
            </a:r>
            <a:r>
              <a:rPr lang="zh-CN" altLang="zh-CN" dirty="0">
                <a:solidFill>
                  <a:schemeClr val="bg2">
                    <a:lumMod val="50000"/>
                  </a:schemeClr>
                </a:solidFill>
              </a:rPr>
              <a:t>，为了使字符数据可以出现在“</a:t>
            </a:r>
            <a:r>
              <a:rPr lang="en-US" altLang="zh-CN" dirty="0">
                <a:solidFill>
                  <a:schemeClr val="bg2">
                    <a:lumMod val="50000"/>
                  </a:schemeClr>
                </a:solidFill>
              </a:rPr>
              <a:t>letter</a:t>
            </a:r>
            <a:r>
              <a:rPr lang="zh-CN" altLang="zh-CN" dirty="0">
                <a:solidFill>
                  <a:schemeClr val="bg2">
                    <a:lumMod val="50000"/>
                  </a:schemeClr>
                </a:solidFill>
              </a:rPr>
              <a:t>”元素的子元素之间，使用了</a:t>
            </a:r>
            <a:r>
              <a:rPr lang="en-US" altLang="zh-CN" dirty="0">
                <a:solidFill>
                  <a:schemeClr val="bg2">
                    <a:lumMod val="50000"/>
                  </a:schemeClr>
                </a:solidFill>
              </a:rPr>
              <a:t>mixed</a:t>
            </a:r>
            <a:r>
              <a:rPr lang="zh-CN" altLang="zh-CN" dirty="0">
                <a:solidFill>
                  <a:schemeClr val="bg2">
                    <a:lumMod val="50000"/>
                  </a:schemeClr>
                </a:solidFill>
              </a:rPr>
              <a:t>属性，该属性用来规定是否允许字符数据出现在复杂类型的子元素之间，默认情况下</a:t>
            </a:r>
            <a:r>
              <a:rPr lang="en-US" altLang="zh-CN" dirty="0">
                <a:solidFill>
                  <a:schemeClr val="bg2">
                    <a:lumMod val="50000"/>
                  </a:schemeClr>
                </a:solidFill>
              </a:rPr>
              <a:t>mixed</a:t>
            </a:r>
            <a:r>
              <a:rPr lang="zh-CN" altLang="zh-CN" dirty="0">
                <a:solidFill>
                  <a:schemeClr val="bg2">
                    <a:lumMod val="50000"/>
                  </a:schemeClr>
                </a:solidFill>
              </a:rPr>
              <a:t>的值为</a:t>
            </a:r>
            <a:r>
              <a:rPr lang="en-US" altLang="zh-CN" dirty="0">
                <a:solidFill>
                  <a:schemeClr val="bg2">
                    <a:lumMod val="50000"/>
                  </a:schemeClr>
                </a:solidFill>
              </a:rPr>
              <a:t>false</a:t>
            </a:r>
            <a:r>
              <a:rPr lang="zh-CN" altLang="zh-CN" dirty="0">
                <a:solidFill>
                  <a:schemeClr val="bg2">
                    <a:lumMod val="50000"/>
                  </a:schemeClr>
                </a:solidFill>
              </a:rPr>
              <a:t>。</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程序开发体系架构</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C/S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18"/>
          <p:cNvSpPr txBox="1"/>
          <p:nvPr>
            <p:custDataLst>
              <p:tags r:id="rId1"/>
            </p:custDataLst>
          </p:nvPr>
        </p:nvSpPr>
        <p:spPr>
          <a:xfrm>
            <a:off x="1037216" y="1110721"/>
            <a:ext cx="10396118" cy="106534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chemeClr val="bg2">
                    <a:lumMod val="50000"/>
                  </a:schemeClr>
                </a:solidFill>
              </a:rPr>
              <a:t>C/S</a:t>
            </a:r>
            <a:r>
              <a:rPr lang="zh-CN" altLang="zh-CN" dirty="0">
                <a:solidFill>
                  <a:schemeClr val="bg2">
                    <a:lumMod val="50000"/>
                  </a:schemeClr>
                </a:solidFill>
              </a:rPr>
              <a:t>是</a:t>
            </a:r>
            <a:r>
              <a:rPr lang="en-US" altLang="zh-CN" dirty="0">
                <a:solidFill>
                  <a:schemeClr val="bg2">
                    <a:lumMod val="50000"/>
                  </a:schemeClr>
                </a:solidFill>
              </a:rPr>
              <a:t>Client/Server</a:t>
            </a:r>
            <a:r>
              <a:rPr lang="zh-CN" altLang="zh-CN" dirty="0">
                <a:solidFill>
                  <a:schemeClr val="bg2">
                    <a:lumMod val="50000"/>
                  </a:schemeClr>
                </a:solidFill>
              </a:rPr>
              <a:t>的缩写，即客户端</a:t>
            </a:r>
            <a:r>
              <a:rPr lang="en-US" altLang="zh-CN" dirty="0">
                <a:solidFill>
                  <a:schemeClr val="bg2">
                    <a:lumMod val="50000"/>
                  </a:schemeClr>
                </a:solidFill>
              </a:rPr>
              <a:t>/</a:t>
            </a:r>
            <a:r>
              <a:rPr lang="zh-CN" altLang="zh-CN" dirty="0">
                <a:solidFill>
                  <a:schemeClr val="bg2">
                    <a:lumMod val="50000"/>
                  </a:schemeClr>
                </a:solidFill>
              </a:rPr>
              <a:t>服务器架构。在开发的过程中，客户端需要安装相应的软件才能连接服务器，并且客户端软件承担所有的逻辑和运算，服务器只提供数据交互的一种体系架构。</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172165" y="2415890"/>
          <a:ext cx="5057435" cy="4025984"/>
        </p:xfrm>
        <a:graphic>
          <a:graphicData uri="http://schemas.openxmlformats.org/presentationml/2006/ole">
            <mc:AlternateContent xmlns:mc="http://schemas.openxmlformats.org/markup-compatibility/2006">
              <mc:Choice xmlns:v="urn:schemas-microsoft-com:vml" Requires="v">
                <p:oleObj r:id="rId4" imgW="4089400" imgH="3255645" progId="Visio.Drawing.11">
                  <p:embed/>
                </p:oleObj>
              </mc:Choice>
              <mc:Fallback>
                <p:oleObj r:id="rId4" imgW="4089400" imgH="3255645"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2165" y="2415890"/>
                        <a:ext cx="5057435" cy="4025984"/>
                      </a:xfrm>
                      <a:prstGeom prst="rect">
                        <a:avLst/>
                      </a:prstGeom>
                      <a:noFill/>
                    </p:spPr>
                  </p:pic>
                </p:oleObj>
              </mc:Fallback>
            </mc:AlternateContent>
          </a:graphicData>
        </a:graphic>
      </p:graphicFrame>
      <p:sp>
        <p:nvSpPr>
          <p:cNvPr id="4"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C/S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30500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40803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C/S</a:t>
            </a:r>
            <a:r>
              <a:rPr lang="zh-CN" altLang="en-US" sz="2000" dirty="0">
                <a:solidFill>
                  <a:srgbClr val="1369B2"/>
                </a:solidFill>
                <a:latin typeface="微软雅黑" panose="020B0503020204020204" pitchFamily="34" charset="-122"/>
                <a:ea typeface="微软雅黑" panose="020B0503020204020204" pitchFamily="34" charset="-122"/>
              </a:rPr>
              <a:t>架构的致命缺点</a:t>
            </a:r>
          </a:p>
        </p:txBody>
      </p:sp>
      <p:sp>
        <p:nvSpPr>
          <p:cNvPr id="6" name="文本框 18"/>
          <p:cNvSpPr txBox="1"/>
          <p:nvPr>
            <p:custDataLst>
              <p:tags r:id="rId2"/>
            </p:custDataLst>
          </p:nvPr>
        </p:nvSpPr>
        <p:spPr>
          <a:xfrm>
            <a:off x="1143841" y="1999628"/>
            <a:ext cx="10083602" cy="221344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chemeClr val="bg2">
                    <a:lumMod val="50000"/>
                  </a:schemeClr>
                </a:solidFill>
              </a:rPr>
              <a:t>（</a:t>
            </a:r>
            <a:r>
              <a:rPr lang="en-US" altLang="zh-CN" dirty="0">
                <a:solidFill>
                  <a:schemeClr val="bg2">
                    <a:lumMod val="50000"/>
                  </a:schemeClr>
                </a:solidFill>
              </a:rPr>
              <a:t>1</a:t>
            </a:r>
            <a:r>
              <a:rPr lang="zh-CN" altLang="en-US" dirty="0">
                <a:solidFill>
                  <a:schemeClr val="bg2">
                    <a:lumMod val="50000"/>
                  </a:schemeClr>
                </a:solidFill>
              </a:rPr>
              <a:t>）</a:t>
            </a:r>
            <a:r>
              <a:rPr lang="en-US" altLang="zh-CN" dirty="0">
                <a:solidFill>
                  <a:schemeClr val="bg2">
                    <a:lumMod val="50000"/>
                  </a:schemeClr>
                </a:solidFill>
              </a:rPr>
              <a:t>C/S</a:t>
            </a:r>
            <a:r>
              <a:rPr lang="zh-CN" altLang="zh-CN" dirty="0">
                <a:solidFill>
                  <a:schemeClr val="bg2">
                    <a:lumMod val="50000"/>
                  </a:schemeClr>
                </a:solidFill>
              </a:rPr>
              <a:t>架构的</a:t>
            </a:r>
            <a:r>
              <a:rPr lang="zh-CN" altLang="zh-CN" dirty="0">
                <a:solidFill>
                  <a:srgbClr val="1369B2"/>
                </a:solidFill>
              </a:rPr>
              <a:t>客户端程序安装在客户机上</a:t>
            </a:r>
            <a:r>
              <a:rPr lang="zh-CN" altLang="zh-CN" dirty="0">
                <a:solidFill>
                  <a:schemeClr val="bg2">
                    <a:lumMod val="50000"/>
                  </a:schemeClr>
                </a:solidFill>
              </a:rPr>
              <a:t>，如果有很多人使用，则安装的工作量非常巨大。</a:t>
            </a:r>
          </a:p>
          <a:p>
            <a:pPr lvl="0">
              <a:lnSpc>
                <a:spcPct val="150000"/>
              </a:lnSpc>
            </a:pPr>
            <a:r>
              <a:rPr lang="zh-CN" altLang="en-US" dirty="0">
                <a:solidFill>
                  <a:schemeClr val="bg2">
                    <a:lumMod val="50000"/>
                  </a:schemeClr>
                </a:solidFill>
              </a:rPr>
              <a:t>（</a:t>
            </a:r>
            <a:r>
              <a:rPr lang="en-US" altLang="zh-CN" dirty="0">
                <a:solidFill>
                  <a:schemeClr val="bg2">
                    <a:lumMod val="50000"/>
                  </a:schemeClr>
                </a:solidFill>
              </a:rPr>
              <a:t>2</a:t>
            </a:r>
            <a:r>
              <a:rPr lang="zh-CN" altLang="en-US" dirty="0">
                <a:solidFill>
                  <a:schemeClr val="bg2">
                    <a:lumMod val="50000"/>
                  </a:schemeClr>
                </a:solidFill>
              </a:rPr>
              <a:t>）</a:t>
            </a:r>
            <a:r>
              <a:rPr lang="en-US" altLang="zh-CN" dirty="0">
                <a:solidFill>
                  <a:schemeClr val="bg2">
                    <a:lumMod val="50000"/>
                  </a:schemeClr>
                </a:solidFill>
              </a:rPr>
              <a:t>C/S</a:t>
            </a:r>
            <a:r>
              <a:rPr lang="zh-CN" altLang="zh-CN" dirty="0">
                <a:solidFill>
                  <a:schemeClr val="bg2">
                    <a:lumMod val="50000"/>
                  </a:schemeClr>
                </a:solidFill>
              </a:rPr>
              <a:t>架构的客户端程序</a:t>
            </a:r>
            <a:r>
              <a:rPr lang="zh-CN" altLang="zh-CN" dirty="0">
                <a:solidFill>
                  <a:srgbClr val="1369B2"/>
                </a:solidFill>
              </a:rPr>
              <a:t>负责整个业务逻辑和界面显示</a:t>
            </a:r>
            <a:r>
              <a:rPr lang="zh-CN" altLang="zh-CN" dirty="0">
                <a:solidFill>
                  <a:schemeClr val="bg2">
                    <a:lumMod val="50000"/>
                  </a:schemeClr>
                </a:solidFill>
              </a:rPr>
              <a:t>，一旦对其进行修改，则必须对整个客户端程序进行修改，不利于软件的升级与维护。</a:t>
            </a:r>
          </a:p>
          <a:p>
            <a:pPr lvl="0">
              <a:lnSpc>
                <a:spcPct val="150000"/>
              </a:lnSpc>
            </a:pPr>
            <a:r>
              <a:rPr lang="zh-CN" altLang="en-US" dirty="0">
                <a:solidFill>
                  <a:schemeClr val="bg2">
                    <a:lumMod val="50000"/>
                  </a:schemeClr>
                </a:solidFill>
              </a:rPr>
              <a:t>（</a:t>
            </a:r>
            <a:r>
              <a:rPr lang="en-US" altLang="zh-CN" dirty="0">
                <a:solidFill>
                  <a:schemeClr val="bg2">
                    <a:lumMod val="50000"/>
                  </a:schemeClr>
                </a:solidFill>
              </a:rPr>
              <a:t>3</a:t>
            </a:r>
            <a:r>
              <a:rPr lang="zh-CN" altLang="en-US" dirty="0">
                <a:solidFill>
                  <a:schemeClr val="bg2">
                    <a:lumMod val="50000"/>
                  </a:schemeClr>
                </a:solidFill>
              </a:rPr>
              <a:t>）</a:t>
            </a:r>
            <a:r>
              <a:rPr lang="en-US" altLang="zh-CN" dirty="0">
                <a:solidFill>
                  <a:schemeClr val="bg2">
                    <a:lumMod val="50000"/>
                  </a:schemeClr>
                </a:solidFill>
              </a:rPr>
              <a:t>C/S</a:t>
            </a:r>
            <a:r>
              <a:rPr lang="zh-CN" altLang="zh-CN" dirty="0">
                <a:solidFill>
                  <a:schemeClr val="bg2">
                    <a:lumMod val="50000"/>
                  </a:schemeClr>
                </a:solidFill>
              </a:rPr>
              <a:t>架构的客户端程序</a:t>
            </a:r>
            <a:r>
              <a:rPr lang="zh-CN" altLang="zh-CN" dirty="0">
                <a:solidFill>
                  <a:srgbClr val="1369B2"/>
                </a:solidFill>
              </a:rPr>
              <a:t>直接与数据库服务器端建立连接</a:t>
            </a:r>
            <a:r>
              <a:rPr lang="zh-CN" altLang="zh-CN" dirty="0">
                <a:solidFill>
                  <a:schemeClr val="bg2">
                    <a:lumMod val="50000"/>
                  </a:schemeClr>
                </a:solidFill>
              </a:rPr>
              <a:t>，而数据库服务器支持的并发连接数量有限，这样就限制了客户端程序可以同时运行的数量。</a:t>
            </a:r>
          </a:p>
          <a:p>
            <a:pPr>
              <a:lnSpc>
                <a:spcPct val="150000"/>
              </a:lnSpc>
            </a:pPr>
            <a:endParaRPr lang="zh-CN" altLang="zh-CN" dirty="0">
              <a:solidFill>
                <a:schemeClr val="bg2">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XML</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B/S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140379"/>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80364"/>
            <a:ext cx="23968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B/S</a:t>
            </a:r>
            <a:r>
              <a:rPr lang="zh-CN" altLang="en-US" sz="2000" dirty="0">
                <a:solidFill>
                  <a:srgbClr val="1369B2"/>
                </a:solidFill>
                <a:latin typeface="微软雅黑" panose="020B0503020204020204" pitchFamily="34" charset="-122"/>
                <a:ea typeface="微软雅黑" panose="020B0503020204020204" pitchFamily="34" charset="-122"/>
              </a:rPr>
              <a:t>体系架构</a:t>
            </a:r>
          </a:p>
        </p:txBody>
      </p:sp>
      <p:sp>
        <p:nvSpPr>
          <p:cNvPr id="6" name="文本框 18"/>
          <p:cNvSpPr txBox="1"/>
          <p:nvPr>
            <p:custDataLst>
              <p:tags r:id="rId2"/>
            </p:custDataLst>
          </p:nvPr>
        </p:nvSpPr>
        <p:spPr>
          <a:xfrm>
            <a:off x="1523948" y="2544616"/>
            <a:ext cx="9355351" cy="208525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Browser/Server</a:t>
            </a:r>
            <a:r>
              <a:rPr lang="zh-CN" altLang="zh-CN" dirty="0">
                <a:solidFill>
                  <a:srgbClr val="595959"/>
                </a:solidFill>
                <a:latin typeface="微软雅黑" panose="020B0503020204020204" pitchFamily="34" charset="-122"/>
              </a:rPr>
              <a:t>的缩写，即</a:t>
            </a:r>
            <a:r>
              <a:rPr lang="zh-CN" altLang="zh-CN" dirty="0">
                <a:solidFill>
                  <a:srgbClr val="1369B2"/>
                </a:solidFill>
                <a:latin typeface="微软雅黑" panose="020B0503020204020204" pitchFamily="34" charset="-122"/>
              </a:rPr>
              <a:t>浏览器</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服务器架构</a:t>
            </a:r>
            <a:r>
              <a:rPr lang="zh-CN" altLang="zh-CN" dirty="0">
                <a:solidFill>
                  <a:srgbClr val="595959"/>
                </a:solidFill>
                <a:latin typeface="微软雅黑" panose="020B0503020204020204" pitchFamily="34" charset="-122"/>
              </a:rPr>
              <a:t>。在开发过程中，客户端只需要一个浏览器，即可以实现与服务器交互，服务器承担所有的逻辑和计算，浏览器只负责将结果显示在屏幕上的一种体系架构。</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架构最大的优点是客户机上无需安装专门的客户端程序，程序中的业务逻辑处理都集中到了</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服务器</a:t>
            </a:r>
            <a:r>
              <a:rPr lang="zh-CN" altLang="zh-CN" dirty="0">
                <a:solidFill>
                  <a:srgbClr val="595959"/>
                </a:solidFill>
                <a:latin typeface="微软雅黑" panose="020B0503020204020204" pitchFamily="34" charset="-122"/>
              </a:rPr>
              <a:t>上，客户机只要安装一个浏览器就能通过</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服务器与数据库进行交互，并将交互的结果以网页的形式展现在</a:t>
            </a:r>
            <a:r>
              <a:rPr lang="zh-CN" altLang="zh-CN" dirty="0">
                <a:solidFill>
                  <a:srgbClr val="1369B2"/>
                </a:solidFill>
                <a:latin typeface="微软雅黑" panose="020B0503020204020204" pitchFamily="34" charset="-122"/>
              </a:rPr>
              <a:t>浏览器</a:t>
            </a:r>
            <a:r>
              <a:rPr lang="zh-CN" altLang="zh-CN" dirty="0">
                <a:solidFill>
                  <a:srgbClr val="595959"/>
                </a:solidFill>
                <a:latin typeface="微软雅黑" panose="020B0503020204020204" pitchFamily="34" charset="-122"/>
              </a:rPr>
              <a:t>中。</a:t>
            </a:r>
          </a:p>
        </p:txBody>
      </p:sp>
      <p:sp>
        <p:nvSpPr>
          <p:cNvPr id="13" name="圆角矩形 12"/>
          <p:cNvSpPr/>
          <p:nvPr/>
        </p:nvSpPr>
        <p:spPr>
          <a:xfrm>
            <a:off x="1233605" y="2289443"/>
            <a:ext cx="9794240" cy="260664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09525" y="458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B/S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968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B/S</a:t>
            </a:r>
            <a:r>
              <a:rPr lang="zh-CN" altLang="en-US" sz="2000" dirty="0">
                <a:solidFill>
                  <a:srgbClr val="1369B2"/>
                </a:solidFill>
                <a:latin typeface="微软雅黑" panose="020B0503020204020204" pitchFamily="34" charset="-122"/>
                <a:ea typeface="微软雅黑" panose="020B0503020204020204" pitchFamily="34" charset="-122"/>
              </a:rPr>
              <a:t>体系架构</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3303631" y="1922262"/>
          <a:ext cx="5111164" cy="3204409"/>
        </p:xfrm>
        <a:graphic>
          <a:graphicData uri="http://schemas.openxmlformats.org/presentationml/2006/ole">
            <mc:AlternateContent xmlns:mc="http://schemas.openxmlformats.org/markup-compatibility/2006">
              <mc:Choice xmlns:v="urn:schemas-microsoft-com:vml" Requires="v">
                <p:oleObj r:id="rId5" imgW="5194935" imgH="3255645" progId="Visio.Drawing.11">
                  <p:embed/>
                </p:oleObj>
              </mc:Choice>
              <mc:Fallback>
                <p:oleObj r:id="rId5" imgW="5194935" imgH="3255645" progId="Visio.Drawing.11">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3631" y="1922262"/>
                        <a:ext cx="5111164" cy="3204409"/>
                      </a:xfrm>
                      <a:prstGeom prst="rect">
                        <a:avLst/>
                      </a:prstGeom>
                      <a:noFill/>
                    </p:spPr>
                  </p:pic>
                </p:oleObj>
              </mc:Fallback>
            </mc:AlternateContent>
          </a:graphicData>
        </a:graphic>
      </p:graphicFrame>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2"/>
            </p:custDataLst>
          </p:nvPr>
        </p:nvSpPr>
        <p:spPr>
          <a:xfrm>
            <a:off x="1143841" y="5276244"/>
            <a:ext cx="10083602" cy="92778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浏览器并不是直接与数据库服务器建立连接，而是通过</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服务器与数据库服务器需要建立连接</a:t>
            </a:r>
            <a:r>
              <a:rPr lang="zh-CN" altLang="zh-CN" dirty="0">
                <a:solidFill>
                  <a:srgbClr val="595959"/>
                </a:solidFill>
                <a:latin typeface="微软雅黑" panose="020B0503020204020204" pitchFamily="34" charset="-122"/>
              </a:rPr>
              <a:t>。由此可见，</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架构可以有效地解决</a:t>
            </a:r>
            <a:r>
              <a:rPr lang="zh-CN" altLang="zh-CN" dirty="0">
                <a:solidFill>
                  <a:srgbClr val="1369B2"/>
                </a:solidFill>
                <a:latin typeface="微软雅黑" panose="020B0503020204020204" pitchFamily="34" charset="-122"/>
              </a:rPr>
              <a:t>数据库并发数量有限</a:t>
            </a:r>
            <a:r>
              <a:rPr lang="zh-CN" altLang="zh-CN" dirty="0">
                <a:solidFill>
                  <a:srgbClr val="595959"/>
                </a:solidFill>
                <a:latin typeface="微软雅黑" panose="020B0503020204020204" pitchFamily="34" charset="-122"/>
              </a:rPr>
              <a:t>的问题。</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B/S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9681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B/S</a:t>
            </a:r>
            <a:r>
              <a:rPr lang="zh-CN" altLang="en-US" sz="2000" dirty="0">
                <a:solidFill>
                  <a:srgbClr val="1369B2"/>
                </a:solidFill>
                <a:latin typeface="微软雅黑" panose="020B0503020204020204" pitchFamily="34" charset="-122"/>
                <a:ea typeface="微软雅黑" panose="020B0503020204020204" pitchFamily="34" charset="-122"/>
              </a:rPr>
              <a:t>体系架构的优点</a:t>
            </a:r>
          </a:p>
        </p:txBody>
      </p:sp>
      <p:sp>
        <p:nvSpPr>
          <p:cNvPr id="6" name="文本框 18"/>
          <p:cNvSpPr txBox="1"/>
          <p:nvPr>
            <p:custDataLst>
              <p:tags r:id="rId2"/>
            </p:custDataLst>
          </p:nvPr>
        </p:nvSpPr>
        <p:spPr>
          <a:xfrm>
            <a:off x="1593398" y="2947461"/>
            <a:ext cx="9355351" cy="15065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C/S</a:t>
            </a:r>
            <a:r>
              <a:rPr lang="zh-CN" altLang="zh-CN" dirty="0">
                <a:solidFill>
                  <a:srgbClr val="595959"/>
                </a:solidFill>
                <a:latin typeface="微软雅黑" panose="020B0503020204020204" pitchFamily="34" charset="-122"/>
              </a:rPr>
              <a:t>架构相比，</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架构中用户操作的界面是由</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服务器创建的，当要修改系统提供的用户操作界面时，只需要在</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服务器端修改相应的网页文档即可。由于</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架构有诸多优点，所以</a:t>
            </a:r>
            <a:r>
              <a:rPr lang="en-US" altLang="zh-CN" dirty="0">
                <a:solidFill>
                  <a:srgbClr val="595959"/>
                </a:solidFill>
                <a:highlight>
                  <a:srgbClr val="FFFF00"/>
                </a:highlight>
                <a:latin typeface="微软雅黑" panose="020B0503020204020204" pitchFamily="34" charset="-122"/>
              </a:rPr>
              <a:t>B/S</a:t>
            </a:r>
            <a:r>
              <a:rPr lang="zh-CN" altLang="zh-CN" dirty="0">
                <a:solidFill>
                  <a:srgbClr val="595959"/>
                </a:solidFill>
                <a:highlight>
                  <a:srgbClr val="FFFF00"/>
                </a:highlight>
                <a:latin typeface="微软雅黑" panose="020B0503020204020204" pitchFamily="34" charset="-122"/>
              </a:rPr>
              <a:t>架构是目前各类信息管理系统的首选体系架构</a:t>
            </a:r>
            <a:r>
              <a:rPr lang="zh-CN" altLang="zh-CN" dirty="0">
                <a:solidFill>
                  <a:srgbClr val="595959"/>
                </a:solidFill>
                <a:latin typeface="微软雅黑" panose="020B0503020204020204" pitchFamily="34" charset="-122"/>
              </a:rPr>
              <a:t>，它基本上全面取代了</a:t>
            </a:r>
            <a:r>
              <a:rPr lang="en-US" altLang="zh-CN" dirty="0">
                <a:solidFill>
                  <a:srgbClr val="595959"/>
                </a:solidFill>
                <a:latin typeface="微软雅黑" panose="020B0503020204020204" pitchFamily="34" charset="-122"/>
              </a:rPr>
              <a:t>C/S</a:t>
            </a:r>
            <a:r>
              <a:rPr lang="zh-CN" altLang="zh-CN" dirty="0">
                <a:solidFill>
                  <a:srgbClr val="595959"/>
                </a:solidFill>
                <a:latin typeface="微软雅黑" panose="020B0503020204020204" pitchFamily="34" charset="-122"/>
              </a:rPr>
              <a:t>架构。</a:t>
            </a:r>
          </a:p>
          <a:p>
            <a:pPr>
              <a:lnSpc>
                <a:spcPct val="150000"/>
              </a:lnSpc>
            </a:pP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645988"/>
            <a:ext cx="9794240" cy="19584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5865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2803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Tomcat</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163704"/>
            <a:ext cx="271469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303689"/>
            <a:ext cx="184249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Tomcat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93398" y="2660366"/>
            <a:ext cx="9355351" cy="21846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Apache</a:t>
            </a:r>
            <a:r>
              <a:rPr lang="zh-CN" altLang="zh-CN" dirty="0">
                <a:solidFill>
                  <a:srgbClr val="595959"/>
                </a:solidFill>
                <a:latin typeface="微软雅黑" panose="020B0503020204020204" pitchFamily="34" charset="-122"/>
              </a:rPr>
              <a:t>组织的</a:t>
            </a:r>
            <a:r>
              <a:rPr lang="en-US" altLang="zh-CN" dirty="0">
                <a:solidFill>
                  <a:srgbClr val="595959"/>
                </a:solidFill>
                <a:latin typeface="微软雅黑" panose="020B0503020204020204" pitchFamily="34" charset="-122"/>
              </a:rPr>
              <a:t>Jakarta</a:t>
            </a:r>
            <a:r>
              <a:rPr lang="zh-CN" altLang="zh-CN" dirty="0">
                <a:solidFill>
                  <a:srgbClr val="595959"/>
                </a:solidFill>
                <a:latin typeface="微软雅黑" panose="020B0503020204020204" pitchFamily="34" charset="-122"/>
              </a:rPr>
              <a:t>项目中的一个重要子项目，它是</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公司（已被</a:t>
            </a:r>
            <a:r>
              <a:rPr lang="en-US" altLang="zh-CN" dirty="0">
                <a:solidFill>
                  <a:srgbClr val="595959"/>
                </a:solidFill>
                <a:latin typeface="微软雅黑" panose="020B0503020204020204" pitchFamily="34" charset="-122"/>
              </a:rPr>
              <a:t>Oracle</a:t>
            </a:r>
            <a:r>
              <a:rPr lang="zh-CN" altLang="zh-CN" dirty="0">
                <a:solidFill>
                  <a:srgbClr val="595959"/>
                </a:solidFill>
                <a:latin typeface="微软雅黑" panose="020B0503020204020204" pitchFamily="34" charset="-122"/>
              </a:rPr>
              <a:t>收购）推荐的运行</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的容器（引擎），其源代码是完全公开的。</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不仅具有</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服务器的基本功能，还提供了</a:t>
            </a:r>
            <a:r>
              <a:rPr lang="zh-CN" altLang="zh-CN" dirty="0">
                <a:solidFill>
                  <a:srgbClr val="1369B2"/>
                </a:solidFill>
                <a:latin typeface="微软雅黑" panose="020B0503020204020204" pitchFamily="34" charset="-122"/>
              </a:rPr>
              <a:t>数据库连接池</a:t>
            </a:r>
            <a:r>
              <a:rPr lang="zh-CN" altLang="zh-CN" dirty="0">
                <a:solidFill>
                  <a:srgbClr val="595959"/>
                </a:solidFill>
                <a:latin typeface="微软雅黑" panose="020B0503020204020204" pitchFamily="34" charset="-122"/>
              </a:rPr>
              <a:t>等许多通用组件功能。</a:t>
            </a:r>
          </a:p>
          <a:p>
            <a:pPr>
              <a:lnSpc>
                <a:spcPct val="150000"/>
              </a:lnSpc>
            </a:pP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运行</a:t>
            </a:r>
            <a:r>
              <a:rPr lang="zh-CN" altLang="zh-CN" dirty="0">
                <a:solidFill>
                  <a:srgbClr val="1369B2"/>
                </a:solidFill>
                <a:latin typeface="微软雅黑" panose="020B0503020204020204" pitchFamily="34" charset="-122"/>
              </a:rPr>
              <a:t>稳定、可靠、效率高</a:t>
            </a:r>
            <a:r>
              <a:rPr lang="zh-CN" altLang="zh-CN" dirty="0">
                <a:solidFill>
                  <a:srgbClr val="595959"/>
                </a:solidFill>
                <a:latin typeface="微软雅黑" panose="020B0503020204020204" pitchFamily="34" charset="-122"/>
              </a:rPr>
              <a:t>，不仅可以和目前大部分主流的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服务器（如</a:t>
            </a:r>
            <a:r>
              <a:rPr lang="en-US" altLang="zh-CN" dirty="0">
                <a:solidFill>
                  <a:srgbClr val="595959"/>
                </a:solidFill>
                <a:latin typeface="微软雅黑" panose="020B0503020204020204" pitchFamily="34" charset="-122"/>
              </a:rPr>
              <a:t>Apache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IIS</a:t>
            </a:r>
            <a:r>
              <a:rPr lang="zh-CN" altLang="zh-CN" dirty="0">
                <a:solidFill>
                  <a:srgbClr val="595959"/>
                </a:solidFill>
                <a:latin typeface="微软雅黑" panose="020B0503020204020204" pitchFamily="34" charset="-122"/>
              </a:rPr>
              <a:t>服务器）一起工作，还可以作为独立的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服务器软件。</a:t>
            </a:r>
          </a:p>
          <a:p>
            <a:pPr>
              <a:lnSpc>
                <a:spcPct val="150000"/>
              </a:lnSpc>
            </a:pP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439917"/>
            <a:ext cx="9794240" cy="25140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6530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6702977" y="3194484"/>
            <a:ext cx="3199933"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1369B2"/>
                </a:solidFill>
                <a:latin typeface="微软雅黑" panose="020B0503020204020204" pitchFamily="34" charset="-122"/>
                <a:ea typeface="微软雅黑" panose="020B0503020204020204" pitchFamily="34" charset="-122"/>
              </a:rPr>
              <a:t>Tomcat</a:t>
            </a:r>
            <a:r>
              <a:rPr lang="zh-CN" altLang="en-US" dirty="0">
                <a:solidFill>
                  <a:srgbClr val="595959"/>
                </a:solidFill>
                <a:latin typeface="微软雅黑" panose="020B0503020204020204" pitchFamily="34" charset="-122"/>
                <a:ea typeface="微软雅黑" panose="020B0503020204020204" pitchFamily="34" charset="-122"/>
              </a:rPr>
              <a:t>的目录</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35"/>
          <p:cNvSpPr txBox="1">
            <a:spLocks noChangeArrowheads="1"/>
          </p:cNvSpPr>
          <p:nvPr/>
        </p:nvSpPr>
        <p:spPr bwMode="auto">
          <a:xfrm>
            <a:off x="6744257" y="4041365"/>
            <a:ext cx="3199933"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1369B2"/>
                </a:solidFill>
                <a:latin typeface="微软雅黑" panose="020B0503020204020204" pitchFamily="34" charset="-122"/>
                <a:ea typeface="微软雅黑" panose="020B0503020204020204" pitchFamily="34" charset="-122"/>
              </a:rPr>
              <a:t>Tomcat</a:t>
            </a:r>
            <a:r>
              <a:rPr lang="zh-CN" altLang="en-US" dirty="0">
                <a:solidFill>
                  <a:srgbClr val="595959"/>
                </a:solidFill>
                <a:latin typeface="微软雅黑" panose="020B0503020204020204" pitchFamily="34" charset="-122"/>
                <a:ea typeface="微软雅黑" panose="020B0503020204020204" pitchFamily="34" charset="-122"/>
              </a:rPr>
              <a:t>的启动</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6294100" y="4137879"/>
            <a:ext cx="405183" cy="405036"/>
            <a:chOff x="8881" y="4685"/>
            <a:chExt cx="638" cy="638"/>
          </a:xfrm>
        </p:grpSpPr>
        <p:sp>
          <p:nvSpPr>
            <p:cNvPr id="20" name="椭圆 19"/>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8424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的目录</a:t>
            </a:r>
          </a:p>
        </p:txBody>
      </p:sp>
      <p:sp>
        <p:nvSpPr>
          <p:cNvPr id="6" name="文本框 18"/>
          <p:cNvSpPr txBox="1"/>
          <p:nvPr>
            <p:custDataLst>
              <p:tags r:id="rId2"/>
            </p:custDataLst>
          </p:nvPr>
        </p:nvSpPr>
        <p:spPr>
          <a:xfrm>
            <a:off x="1254062" y="1768184"/>
            <a:ext cx="9857634" cy="137920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下载好</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压缩文件之后，直接解压到指定的目录便可完成</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的安装。这里将</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压缩文件直接解压到</a:t>
            </a:r>
            <a:r>
              <a:rPr lang="en-US" altLang="zh-CN" dirty="0">
                <a:solidFill>
                  <a:srgbClr val="595959"/>
                </a:solidFill>
                <a:latin typeface="微软雅黑" panose="020B0503020204020204" pitchFamily="34" charset="-122"/>
              </a:rPr>
              <a:t>D</a:t>
            </a:r>
            <a:r>
              <a:rPr lang="zh-CN" altLang="zh-CN" dirty="0">
                <a:solidFill>
                  <a:srgbClr val="595959"/>
                </a:solidFill>
                <a:latin typeface="微软雅黑" panose="020B0503020204020204" pitchFamily="34" charset="-122"/>
              </a:rPr>
              <a:t>盘的</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文件夹下，解压后会产生了一个</a:t>
            </a:r>
            <a:r>
              <a:rPr lang="en-US" altLang="zh-CN" dirty="0">
                <a:solidFill>
                  <a:srgbClr val="595959"/>
                </a:solidFill>
                <a:latin typeface="微软雅黑" panose="020B0503020204020204" pitchFamily="34" charset="-122"/>
              </a:rPr>
              <a:t>apache-tomcat-8.5.16</a:t>
            </a:r>
            <a:r>
              <a:rPr lang="zh-CN" altLang="zh-CN" dirty="0">
                <a:solidFill>
                  <a:srgbClr val="595959"/>
                </a:solidFill>
                <a:latin typeface="微软雅黑" panose="020B0503020204020204" pitchFamily="34" charset="-122"/>
              </a:rPr>
              <a:t>文件夹，打开这个文件夹可以看到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的目录结构</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3074" name="图片 4" descr="F7ACAF`U]S[Q1FO6DM3B%_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6554" y="3147385"/>
            <a:ext cx="5547386" cy="3417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41200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0165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41639"/>
            <a:ext cx="18424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的目录</a:t>
            </a:r>
          </a:p>
        </p:txBody>
      </p:sp>
      <p:sp>
        <p:nvSpPr>
          <p:cNvPr id="6" name="文本框 18"/>
          <p:cNvSpPr txBox="1"/>
          <p:nvPr>
            <p:custDataLst>
              <p:tags r:id="rId2"/>
            </p:custDataLst>
          </p:nvPr>
        </p:nvSpPr>
        <p:spPr>
          <a:xfrm>
            <a:off x="1254062" y="1768184"/>
            <a:ext cx="9857634" cy="5814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安装目录中包含一系列的子目录，这些子目录分别用于存放不同功能的文件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7" name="文本框 18"/>
          <p:cNvSpPr txBox="1"/>
          <p:nvPr>
            <p:custDataLst>
              <p:tags r:id="rId3"/>
            </p:custDataLst>
          </p:nvPr>
        </p:nvSpPr>
        <p:spPr>
          <a:xfrm>
            <a:off x="1255987" y="2372008"/>
            <a:ext cx="9857634" cy="29986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bin</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的可执行文件和脚本文件（扩展名为</a:t>
            </a:r>
            <a:r>
              <a:rPr lang="en-US" altLang="zh-CN" dirty="0">
                <a:solidFill>
                  <a:srgbClr val="595959"/>
                </a:solidFill>
                <a:latin typeface="微软雅黑" panose="020B0503020204020204" pitchFamily="34" charset="-122"/>
              </a:rPr>
              <a:t>bat</a:t>
            </a:r>
            <a:r>
              <a:rPr lang="zh-CN" altLang="zh-CN" dirty="0">
                <a:solidFill>
                  <a:srgbClr val="595959"/>
                </a:solidFill>
                <a:latin typeface="微软雅黑" panose="020B0503020204020204" pitchFamily="34" charset="-122"/>
              </a:rPr>
              <a:t>的文件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conf</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的各种配置文件，如</a:t>
            </a:r>
            <a:r>
              <a:rPr lang="en-US" altLang="zh-CN" dirty="0">
                <a:solidFill>
                  <a:srgbClr val="595959"/>
                </a:solidFill>
                <a:latin typeface="微软雅黑" panose="020B0503020204020204" pitchFamily="34" charset="-122"/>
              </a:rPr>
              <a:t>web.xml</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server.xml</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lib</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服务器和所有</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应用程序需要访问的</a:t>
            </a:r>
            <a:r>
              <a:rPr lang="en-US" altLang="zh-CN" dirty="0">
                <a:solidFill>
                  <a:srgbClr val="595959"/>
                </a:solidFill>
                <a:latin typeface="微软雅黑" panose="020B0503020204020204" pitchFamily="34" charset="-122"/>
              </a:rPr>
              <a:t>JAR</a:t>
            </a:r>
            <a:r>
              <a:rPr lang="zh-CN" altLang="zh-CN" dirty="0">
                <a:solidFill>
                  <a:srgbClr val="595959"/>
                </a:solidFill>
                <a:latin typeface="微软雅黑" panose="020B0503020204020204" pitchFamily="34" charset="-122"/>
              </a:rPr>
              <a:t>文件。</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logs</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的日志文件。</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temp</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运行时产生的临时文件。</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6</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webapps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应用程序的主要发布目录，通常将要发布的应用程序放到这个目录下。</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7</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work</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的工作目录，</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编译生成的</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源文件和字节码文件放到这个目录下。</a:t>
            </a:r>
            <a:r>
              <a:rPr lang="en-US"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2797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3767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椭圆 9"/>
          <p:cNvSpPr/>
          <p:nvPr/>
        </p:nvSpPr>
        <p:spPr>
          <a:xfrm>
            <a:off x="1730420" y="4678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5817993" y="1120208"/>
            <a:ext cx="1761066" cy="46037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启动步骤</a:t>
            </a:r>
          </a:p>
        </p:txBody>
      </p:sp>
      <p:grpSp>
        <p:nvGrpSpPr>
          <p:cNvPr id="13" name="组合 12"/>
          <p:cNvGrpSpPr/>
          <p:nvPr/>
        </p:nvGrpSpPr>
        <p:grpSpPr>
          <a:xfrm>
            <a:off x="5895341" y="1614449"/>
            <a:ext cx="1654387" cy="45722"/>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合 16"/>
          <p:cNvGrpSpPr/>
          <p:nvPr/>
        </p:nvGrpSpPr>
        <p:grpSpPr>
          <a:xfrm>
            <a:off x="-2086" y="2598678"/>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1</a:t>
              </a:r>
              <a:endParaRPr lang="zh-CN" altLang="en-US" sz="2400" dirty="0">
                <a:solidFill>
                  <a:schemeClr val="bg1"/>
                </a:solidFill>
                <a:latin typeface="+mn-ea"/>
              </a:endParaRPr>
            </a:p>
          </p:txBody>
        </p:sp>
      </p:grpSp>
      <p:sp>
        <p:nvSpPr>
          <p:cNvPr id="20" name="文本框 32"/>
          <p:cNvSpPr txBox="1"/>
          <p:nvPr/>
        </p:nvSpPr>
        <p:spPr>
          <a:xfrm>
            <a:off x="0" y="3557783"/>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1" name="文本框 34"/>
          <p:cNvSpPr txBox="1"/>
          <p:nvPr/>
        </p:nvSpPr>
        <p:spPr>
          <a:xfrm>
            <a:off x="-2086" y="4462556"/>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3" name="文本框 18"/>
          <p:cNvSpPr txBox="1"/>
          <p:nvPr>
            <p:custDataLst>
              <p:tags r:id="rId2"/>
            </p:custDataLst>
          </p:nvPr>
        </p:nvSpPr>
        <p:spPr>
          <a:xfrm>
            <a:off x="2388391" y="199310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Tomcat</a:t>
            </a:r>
            <a:r>
              <a:rPr lang="zh-CN" altLang="en-US" dirty="0">
                <a:solidFill>
                  <a:srgbClr val="595959"/>
                </a:solidFill>
                <a:latin typeface="微软雅黑" panose="020B0503020204020204" pitchFamily="34" charset="-122"/>
              </a:rPr>
              <a:t>安装目录的</a:t>
            </a:r>
            <a:r>
              <a:rPr lang="en-US" altLang="zh-CN" dirty="0">
                <a:solidFill>
                  <a:srgbClr val="595959"/>
                </a:solidFill>
                <a:latin typeface="微软雅黑" panose="020B0503020204020204" pitchFamily="34" charset="-122"/>
              </a:rPr>
              <a:t>bin</a:t>
            </a:r>
            <a:r>
              <a:rPr lang="zh-CN" altLang="en-US" dirty="0">
                <a:solidFill>
                  <a:srgbClr val="595959"/>
                </a:solidFill>
                <a:latin typeface="微软雅黑" panose="020B0503020204020204" pitchFamily="34" charset="-122"/>
              </a:rPr>
              <a:t>目录下</a:t>
            </a:r>
            <a:r>
              <a:rPr lang="zh-CN" altLang="zh-CN" dirty="0">
                <a:solidFill>
                  <a:srgbClr val="595959"/>
                </a:solidFill>
                <a:latin typeface="微软雅黑" panose="020B0503020204020204" pitchFamily="34" charset="-122"/>
              </a:rPr>
              <a:t>存放了许多脚本文件，其中，</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就是启动</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的脚本文件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4098" name="图片 5" descr="X}2@H2}_1XZB@87ZL`NV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7021" y="2961687"/>
            <a:ext cx="5283010" cy="325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4" name="椭圆 23"/>
          <p:cNvSpPr/>
          <p:nvPr/>
        </p:nvSpPr>
        <p:spPr>
          <a:xfrm>
            <a:off x="1730420" y="2670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25" name="组合 24"/>
          <p:cNvGrpSpPr/>
          <p:nvPr/>
        </p:nvGrpSpPr>
        <p:grpSpPr>
          <a:xfrm>
            <a:off x="32886" y="3434762"/>
            <a:ext cx="1697534" cy="515997"/>
            <a:chOff x="-2086" y="2141478"/>
            <a:chExt cx="1697534" cy="515997"/>
          </a:xfrm>
        </p:grpSpPr>
        <p:sp>
          <p:nvSpPr>
            <p:cNvPr id="26"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7"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2</a:t>
              </a:r>
              <a:endParaRPr lang="zh-CN" altLang="en-US" sz="2400" dirty="0">
                <a:solidFill>
                  <a:schemeClr val="bg1"/>
                </a:solidFill>
                <a:latin typeface="+mn-ea"/>
              </a:endParaRPr>
            </a:p>
          </p:txBody>
        </p:sp>
      </p:grpSp>
      <p:sp>
        <p:nvSpPr>
          <p:cNvPr id="28" name="文本框 32"/>
          <p:cNvSpPr txBox="1"/>
          <p:nvPr/>
        </p:nvSpPr>
        <p:spPr>
          <a:xfrm>
            <a:off x="0" y="249944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9" name="文本框 34"/>
          <p:cNvSpPr txBox="1"/>
          <p:nvPr/>
        </p:nvSpPr>
        <p:spPr>
          <a:xfrm>
            <a:off x="-2086" y="4335556"/>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32" name="椭圆 31"/>
          <p:cNvSpPr/>
          <p:nvPr/>
        </p:nvSpPr>
        <p:spPr>
          <a:xfrm>
            <a:off x="1730420" y="3640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椭圆 32"/>
          <p:cNvSpPr/>
          <p:nvPr/>
        </p:nvSpPr>
        <p:spPr>
          <a:xfrm>
            <a:off x="1730420" y="4551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5" name="1"/>
          <p:cNvSpPr txBox="1"/>
          <p:nvPr>
            <p:custDataLst>
              <p:tags r:id="rId1"/>
            </p:custDataLst>
          </p:nvPr>
        </p:nvSpPr>
        <p:spPr>
          <a:xfrm>
            <a:off x="5875868" y="946583"/>
            <a:ext cx="1761066" cy="460375"/>
          </a:xfrm>
          <a:prstGeom prst="rect">
            <a:avLst/>
          </a:prstGeom>
          <a:noFill/>
          <a:ln>
            <a:noFill/>
          </a:ln>
        </p:spPr>
        <p:txBody>
          <a:bodyPr wrap="square" rtlCol="0">
            <a:spAutoFit/>
          </a:bodyPr>
          <a:lstStyle/>
          <a:p>
            <a:pPr lvl="0" algn="ctr" defTabSz="457200">
              <a:defRPr/>
            </a:pP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启动步骤</a:t>
            </a:r>
          </a:p>
        </p:txBody>
      </p:sp>
      <p:grpSp>
        <p:nvGrpSpPr>
          <p:cNvPr id="36" name="组合 35"/>
          <p:cNvGrpSpPr/>
          <p:nvPr/>
        </p:nvGrpSpPr>
        <p:grpSpPr>
          <a:xfrm>
            <a:off x="5895341" y="1440824"/>
            <a:ext cx="1654387" cy="45722"/>
            <a:chOff x="5367867" y="3100583"/>
            <a:chExt cx="1654387" cy="45722"/>
          </a:xfrm>
        </p:grpSpPr>
        <p:cxnSp>
          <p:nvCxnSpPr>
            <p:cNvPr id="37" name="直线连接符 20"/>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40" name="直接连接符 27"/>
          <p:cNvCxnSpPr/>
          <p:nvPr/>
        </p:nvCxnSpPr>
        <p:spPr>
          <a:xfrm>
            <a:off x="1789658" y="162335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41" name="文本框 18"/>
          <p:cNvSpPr txBox="1"/>
          <p:nvPr>
            <p:custDataLst>
              <p:tags r:id="rId2"/>
            </p:custDataLst>
          </p:nvPr>
        </p:nvSpPr>
        <p:spPr>
          <a:xfrm>
            <a:off x="2388391" y="169215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双击</a:t>
            </a:r>
            <a:r>
              <a:rPr lang="en-US" altLang="zh-CN" dirty="0">
                <a:solidFill>
                  <a:srgbClr val="595959"/>
                </a:solidFill>
                <a:latin typeface="微软雅黑" panose="020B0503020204020204" pitchFamily="34" charset="-122"/>
              </a:rPr>
              <a:t>bin</a:t>
            </a:r>
            <a:r>
              <a:rPr lang="zh-CN" altLang="en-US" dirty="0">
                <a:solidFill>
                  <a:srgbClr val="595959"/>
                </a:solidFill>
                <a:latin typeface="微软雅黑" panose="020B0503020204020204" pitchFamily="34" charset="-122"/>
              </a:rPr>
              <a:t>目标</a:t>
            </a:r>
            <a:r>
              <a:rPr lang="zh-CN" altLang="zh-CN" dirty="0">
                <a:solidFill>
                  <a:srgbClr val="595959"/>
                </a:solidFill>
                <a:latin typeface="微软雅黑" panose="020B0503020204020204" pitchFamily="34" charset="-122"/>
              </a:rPr>
              <a:t>中的</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文件，便会启动</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服务器，此时，可以在弹出的命令行看到一些启动信息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5122" name="图片 6" descr="59)JT@U[LWYB)%K0VHX7T5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1876" y="2595383"/>
            <a:ext cx="5528000" cy="360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41"/>
          <p:cNvSpPr/>
          <p:nvPr/>
        </p:nvSpPr>
        <p:spPr>
          <a:xfrm>
            <a:off x="3620926" y="5734051"/>
            <a:ext cx="5275424" cy="247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43" name="直线箭头连接符 5"/>
          <p:cNvCxnSpPr/>
          <p:nvPr/>
        </p:nvCxnSpPr>
        <p:spPr>
          <a:xfrm flipV="1">
            <a:off x="8896350" y="5857876"/>
            <a:ext cx="835299" cy="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731649" y="5562600"/>
            <a:ext cx="1145901" cy="59610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rPr>
              <a:t>Tomcat</a:t>
            </a:r>
            <a:r>
              <a:rPr kumimoji="1" lang="zh-CN" altLang="en-US" dirty="0">
                <a:ln>
                  <a:solidFill>
                    <a:srgbClr val="FF0000"/>
                  </a:solidFill>
                </a:ln>
                <a:solidFill>
                  <a:srgbClr val="FF0000"/>
                </a:solidFill>
              </a:rPr>
              <a:t>启动成功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279454"/>
            <a:ext cx="2043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43336" y="2889711"/>
            <a:ext cx="9414276" cy="140288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EXtensible Markup Language</a:t>
            </a:r>
            <a:r>
              <a:rPr lang="zh-CN" altLang="zh-CN" dirty="0">
                <a:solidFill>
                  <a:srgbClr val="595959"/>
                </a:solidFill>
                <a:latin typeface="微软雅黑" panose="020B0503020204020204" pitchFamily="34" charset="-122"/>
              </a:rPr>
              <a:t>的缩写，它是一种类似于</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的标记语言</a:t>
            </a:r>
            <a:r>
              <a:rPr lang="zh-CN" altLang="zh-CN" dirty="0">
                <a:solidFill>
                  <a:srgbClr val="595959"/>
                </a:solidFill>
                <a:latin typeface="微软雅黑" panose="020B0503020204020204" pitchFamily="34" charset="-122"/>
              </a:rPr>
              <a:t>，称为可</a:t>
            </a:r>
            <a:r>
              <a:rPr lang="zh-CN" altLang="zh-CN" dirty="0">
                <a:solidFill>
                  <a:srgbClr val="1369B2"/>
                </a:solidFill>
                <a:latin typeface="微软雅黑" panose="020B0503020204020204" pitchFamily="34" charset="-122"/>
              </a:rPr>
              <a:t>扩展标记语言</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用于</a:t>
            </a:r>
            <a:r>
              <a:rPr lang="zh-CN" altLang="zh-CN" dirty="0">
                <a:solidFill>
                  <a:srgbClr val="1369B2"/>
                </a:solidFill>
                <a:latin typeface="微软雅黑" panose="020B0503020204020204" pitchFamily="34" charset="-122"/>
              </a:rPr>
              <a:t>提供数据描述格式</a:t>
            </a:r>
            <a:r>
              <a:rPr lang="zh-CN" altLang="zh-CN" dirty="0">
                <a:solidFill>
                  <a:srgbClr val="595959"/>
                </a:solidFill>
                <a:latin typeface="微软雅黑" panose="020B0503020204020204" pitchFamily="34" charset="-122"/>
              </a:rPr>
              <a:t>，适用于不同应用程序之间的数据交换，而且这种交换不以预先定义的一组数据结构为前提，增强了可扩展性。</a:t>
            </a:r>
          </a:p>
        </p:txBody>
      </p:sp>
      <p:sp>
        <p:nvSpPr>
          <p:cNvPr id="2" name="文本框 1"/>
          <p:cNvSpPr txBox="1"/>
          <p:nvPr/>
        </p:nvSpPr>
        <p:spPr>
          <a:xfrm>
            <a:off x="1508712" y="1419439"/>
            <a:ext cx="73129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圆角矩形 5"/>
          <p:cNvSpPr/>
          <p:nvPr/>
        </p:nvSpPr>
        <p:spPr>
          <a:xfrm>
            <a:off x="1198880" y="243991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矩形 93"/>
          <p:cNvSpPr/>
          <p:nvPr/>
        </p:nvSpPr>
        <p:spPr>
          <a:xfrm>
            <a:off x="1148656"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rot="10800000">
            <a:off x="10661961" y="44447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4" name="椭圆 23"/>
          <p:cNvSpPr/>
          <p:nvPr/>
        </p:nvSpPr>
        <p:spPr>
          <a:xfrm>
            <a:off x="1730420" y="27720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文本框 32"/>
          <p:cNvSpPr txBox="1"/>
          <p:nvPr/>
        </p:nvSpPr>
        <p:spPr>
          <a:xfrm>
            <a:off x="0" y="260104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32" name="椭圆 31"/>
          <p:cNvSpPr/>
          <p:nvPr/>
        </p:nvSpPr>
        <p:spPr>
          <a:xfrm>
            <a:off x="1730420" y="37423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椭圆 32"/>
          <p:cNvSpPr/>
          <p:nvPr/>
        </p:nvSpPr>
        <p:spPr>
          <a:xfrm>
            <a:off x="1730420" y="46533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5" name="1"/>
          <p:cNvSpPr txBox="1"/>
          <p:nvPr>
            <p:custDataLst>
              <p:tags r:id="rId1"/>
            </p:custDataLst>
          </p:nvPr>
        </p:nvSpPr>
        <p:spPr>
          <a:xfrm>
            <a:off x="5875868" y="946583"/>
            <a:ext cx="1761066" cy="460375"/>
          </a:xfrm>
          <a:prstGeom prst="rect">
            <a:avLst/>
          </a:prstGeom>
          <a:noFill/>
          <a:ln>
            <a:noFill/>
          </a:ln>
        </p:spPr>
        <p:txBody>
          <a:bodyPr wrap="square" rtlCol="0">
            <a:spAutoFit/>
          </a:bodyPr>
          <a:lstStyle/>
          <a:p>
            <a:pPr lvl="0" algn="ctr" defTabSz="457200">
              <a:defRPr/>
            </a:pP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启动步骤</a:t>
            </a:r>
          </a:p>
        </p:txBody>
      </p:sp>
      <p:grpSp>
        <p:nvGrpSpPr>
          <p:cNvPr id="36" name="组合 35"/>
          <p:cNvGrpSpPr/>
          <p:nvPr/>
        </p:nvGrpSpPr>
        <p:grpSpPr>
          <a:xfrm>
            <a:off x="5895341" y="1440824"/>
            <a:ext cx="1654387" cy="45722"/>
            <a:chOff x="5367867" y="3100583"/>
            <a:chExt cx="1654387" cy="45722"/>
          </a:xfrm>
        </p:grpSpPr>
        <p:cxnSp>
          <p:nvCxnSpPr>
            <p:cNvPr id="37" name="直线连接符 20"/>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40" name="直接连接符 27"/>
          <p:cNvCxnSpPr/>
          <p:nvPr/>
        </p:nvCxnSpPr>
        <p:spPr>
          <a:xfrm>
            <a:off x="1789659" y="1692154"/>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45282" y="4448521"/>
            <a:ext cx="1697534" cy="515997"/>
            <a:chOff x="-2086" y="2141478"/>
            <a:chExt cx="1697534" cy="515997"/>
          </a:xfrm>
        </p:grpSpPr>
        <p:sp>
          <p:nvSpPr>
            <p:cNvPr id="46"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7"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3</a:t>
              </a:r>
              <a:endParaRPr lang="zh-CN" altLang="en-US" sz="2400" dirty="0">
                <a:solidFill>
                  <a:schemeClr val="bg1"/>
                </a:solidFill>
                <a:latin typeface="+mn-ea"/>
              </a:endParaRPr>
            </a:p>
          </p:txBody>
        </p:sp>
      </p:grpSp>
      <p:sp>
        <p:nvSpPr>
          <p:cNvPr id="48" name="文本框 34"/>
          <p:cNvSpPr txBox="1"/>
          <p:nvPr/>
        </p:nvSpPr>
        <p:spPr>
          <a:xfrm>
            <a:off x="-2086" y="3573560"/>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49" name="文本框 18"/>
          <p:cNvSpPr txBox="1"/>
          <p:nvPr>
            <p:custDataLst>
              <p:tags r:id="rId2"/>
            </p:custDataLst>
          </p:nvPr>
        </p:nvSpPr>
        <p:spPr>
          <a:xfrm>
            <a:off x="2388390" y="1692154"/>
            <a:ext cx="9105109"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服务器启动后，在浏览器的地址栏中输入</a:t>
            </a:r>
            <a:r>
              <a:rPr lang="en-US" altLang="zh-CN" dirty="0">
                <a:solidFill>
                  <a:srgbClr val="595959"/>
                </a:solidFill>
                <a:latin typeface="微软雅黑" panose="020B0503020204020204" pitchFamily="34" charset="-122"/>
              </a:rPr>
              <a:t>http://localhost:8080</a:t>
            </a:r>
            <a:r>
              <a:rPr lang="zh-CN" altLang="zh-CN" dirty="0">
                <a:solidFill>
                  <a:srgbClr val="595959"/>
                </a:solidFill>
                <a:latin typeface="微软雅黑" panose="020B0503020204020204" pitchFamily="34" charset="-122"/>
              </a:rPr>
              <a:t>或者</a:t>
            </a:r>
            <a:r>
              <a:rPr lang="en-US" altLang="zh-CN" dirty="0">
                <a:solidFill>
                  <a:srgbClr val="595959"/>
                </a:solidFill>
                <a:latin typeface="微软雅黑" panose="020B0503020204020204" pitchFamily="34" charset="-122"/>
              </a:rPr>
              <a:t>http://127.0.0.1:8080</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localhost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127.0.0.1</a:t>
            </a:r>
            <a:r>
              <a:rPr lang="zh-CN" altLang="zh-CN" dirty="0">
                <a:solidFill>
                  <a:srgbClr val="595959"/>
                </a:solidFill>
                <a:latin typeface="微软雅黑" panose="020B0503020204020204" pitchFamily="34" charset="-122"/>
              </a:rPr>
              <a:t>都表示本地计算机）访问</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6146"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0518" y="2683926"/>
            <a:ext cx="5518947" cy="3913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20304"/>
            <a:ext cx="32760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0289"/>
            <a:ext cx="235545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启动的问题</a:t>
            </a:r>
          </a:p>
        </p:txBody>
      </p:sp>
      <p:sp>
        <p:nvSpPr>
          <p:cNvPr id="6" name="文本框 18"/>
          <p:cNvSpPr txBox="1"/>
          <p:nvPr>
            <p:custDataLst>
              <p:tags r:id="rId2"/>
            </p:custDataLst>
          </p:nvPr>
        </p:nvSpPr>
        <p:spPr>
          <a:xfrm>
            <a:off x="1003300" y="1755484"/>
            <a:ext cx="10286999" cy="17751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双击</a:t>
            </a:r>
            <a:r>
              <a:rPr lang="en-US" altLang="zh-CN" dirty="0">
                <a:solidFill>
                  <a:srgbClr val="595959"/>
                </a:solidFill>
                <a:latin typeface="微软雅黑" panose="020B0503020204020204" pitchFamily="34" charset="-122"/>
              </a:rPr>
              <a:t>bin</a:t>
            </a:r>
            <a:r>
              <a:rPr lang="zh-CN" altLang="zh-CN" dirty="0">
                <a:solidFill>
                  <a:srgbClr val="595959"/>
                </a:solidFill>
                <a:latin typeface="微软雅黑" panose="020B0503020204020204" pitchFamily="34" charset="-122"/>
              </a:rPr>
              <a:t>目录中的</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脚本文件时，命令行窗口一闪而过。在这种情况下，由于无法查看到错误信息，所以无法对</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进行诊断，分析出错原因。这时，可以先启动一个命令行窗口，在这个命令行窗口中，将目录切换到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安装目录中的</a:t>
            </a:r>
            <a:r>
              <a:rPr lang="en-US" altLang="zh-CN" dirty="0">
                <a:solidFill>
                  <a:srgbClr val="595959"/>
                </a:solidFill>
                <a:latin typeface="微软雅黑" panose="020B0503020204020204" pitchFamily="34" charset="-122"/>
              </a:rPr>
              <a:t>bin</a:t>
            </a:r>
            <a:r>
              <a:rPr lang="zh-CN" altLang="zh-CN" dirty="0">
                <a:solidFill>
                  <a:srgbClr val="595959"/>
                </a:solidFill>
                <a:latin typeface="微软雅黑" panose="020B0503020204020204" pitchFamily="34" charset="-122"/>
              </a:rPr>
              <a:t>目录，然后在该窗口中执行</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命令，就会看到错误信息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7170" name="图片 8" descr="@PDQ%7MR`Y4J~K_2[F7HQ[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157" y="3721100"/>
            <a:ext cx="6467739" cy="268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846259" y="5438775"/>
            <a:ext cx="5275424" cy="3143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9" name="直线箭头连接符 5"/>
          <p:cNvCxnSpPr/>
          <p:nvPr/>
        </p:nvCxnSpPr>
        <p:spPr>
          <a:xfrm flipV="1">
            <a:off x="8121683" y="5595939"/>
            <a:ext cx="145756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579248" y="5297885"/>
            <a:ext cx="1672951" cy="59610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rPr>
              <a:t>Tomcat</a:t>
            </a:r>
            <a:r>
              <a:rPr kumimoji="1" lang="zh-CN" altLang="en-US" dirty="0">
                <a:ln>
                  <a:solidFill>
                    <a:srgbClr val="FF0000"/>
                  </a:solidFill>
                </a:ln>
                <a:solidFill>
                  <a:srgbClr val="FF0000"/>
                </a:solidFill>
              </a:rPr>
              <a:t>启动时的错误信息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20304"/>
            <a:ext cx="32760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0289"/>
            <a:ext cx="235545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启动的问题</a:t>
            </a:r>
          </a:p>
        </p:txBody>
      </p:sp>
      <p:sp>
        <p:nvSpPr>
          <p:cNvPr id="6" name="文本框 18"/>
          <p:cNvSpPr txBox="1"/>
          <p:nvPr>
            <p:custDataLst>
              <p:tags r:id="rId2"/>
            </p:custDataLst>
          </p:nvPr>
        </p:nvSpPr>
        <p:spPr>
          <a:xfrm>
            <a:off x="1725774" y="2840741"/>
            <a:ext cx="9142101" cy="17751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看到错误提示为“</a:t>
            </a:r>
            <a:r>
              <a:rPr lang="en-US" altLang="zh-CN" dirty="0">
                <a:solidFill>
                  <a:srgbClr val="595959"/>
                </a:solidFill>
                <a:latin typeface="微软雅黑" panose="020B0503020204020204" pitchFamily="34" charset="-122"/>
              </a:rPr>
              <a:t>JRE_HOME</a:t>
            </a:r>
            <a:r>
              <a:rPr lang="zh-CN" altLang="zh-CN" dirty="0">
                <a:solidFill>
                  <a:srgbClr val="595959"/>
                </a:solidFill>
                <a:latin typeface="微软雅黑" panose="020B0503020204020204" pitchFamily="34" charset="-122"/>
              </a:rPr>
              <a:t>环境变量配置不正确，运行该程序需要此环境变量”。这是因为</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服务器是由</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语言</a:t>
            </a:r>
            <a:r>
              <a:rPr lang="zh-CN" altLang="zh-CN" dirty="0">
                <a:solidFill>
                  <a:srgbClr val="595959"/>
                </a:solidFill>
                <a:latin typeface="微软雅黑" panose="020B0503020204020204" pitchFamily="34" charset="-122"/>
              </a:rPr>
              <a:t>开发的，它在运行时需要根据</a:t>
            </a:r>
            <a:r>
              <a:rPr lang="en-US" altLang="zh-CN" dirty="0">
                <a:solidFill>
                  <a:srgbClr val="1369B2"/>
                </a:solidFill>
                <a:latin typeface="微软雅黑" panose="020B0503020204020204" pitchFamily="34" charset="-122"/>
              </a:rPr>
              <a:t>JAVA_HOME</a:t>
            </a:r>
            <a:r>
              <a:rPr lang="zh-CN" altLang="zh-CN" dirty="0">
                <a:solidFill>
                  <a:srgbClr val="595959"/>
                </a:solidFill>
                <a:latin typeface="微软雅黑" panose="020B0503020204020204" pitchFamily="34" charset="-122"/>
              </a:rPr>
              <a:t>或</a:t>
            </a:r>
            <a:r>
              <a:rPr lang="en-US" altLang="zh-CN" dirty="0">
                <a:solidFill>
                  <a:srgbClr val="1369B2"/>
                </a:solidFill>
                <a:latin typeface="微软雅黑" panose="020B0503020204020204" pitchFamily="34" charset="-122"/>
              </a:rPr>
              <a:t>JRE_HOME</a:t>
            </a:r>
            <a:r>
              <a:rPr lang="zh-CN" altLang="zh-CN" dirty="0">
                <a:solidFill>
                  <a:srgbClr val="595959"/>
                </a:solidFill>
                <a:latin typeface="微软雅黑" panose="020B0503020204020204" pitchFamily="34" charset="-122"/>
              </a:rPr>
              <a:t>环境变量来获得</a:t>
            </a:r>
            <a:r>
              <a:rPr lang="en-US" altLang="zh-CN" dirty="0">
                <a:solidFill>
                  <a:srgbClr val="595959"/>
                </a:solidFill>
                <a:latin typeface="微软雅黑" panose="020B0503020204020204" pitchFamily="34" charset="-122"/>
              </a:rPr>
              <a:t>JRE</a:t>
            </a:r>
            <a:r>
              <a:rPr lang="zh-CN" altLang="zh-CN" dirty="0">
                <a:solidFill>
                  <a:srgbClr val="595959"/>
                </a:solidFill>
                <a:latin typeface="微软雅黑" panose="020B0503020204020204" pitchFamily="34" charset="-122"/>
              </a:rPr>
              <a:t>的安装位置，从而利用</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虚拟机来运行</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。要解决这个问题，只需要将</a:t>
            </a:r>
            <a:r>
              <a:rPr lang="en-US" altLang="zh-CN" dirty="0">
                <a:solidFill>
                  <a:srgbClr val="1369B2"/>
                </a:solidFill>
                <a:latin typeface="微软雅黑" panose="020B0503020204020204" pitchFamily="34" charset="-122"/>
              </a:rPr>
              <a:t>JAVA_HOME</a:t>
            </a:r>
            <a:r>
              <a:rPr lang="zh-CN" altLang="zh-CN" dirty="0">
                <a:solidFill>
                  <a:srgbClr val="1369B2"/>
                </a:solidFill>
                <a:latin typeface="微软雅黑" panose="020B0503020204020204" pitchFamily="34" charset="-122"/>
              </a:rPr>
              <a:t>环境变量配置成</a:t>
            </a:r>
            <a:r>
              <a:rPr lang="en-US" altLang="zh-CN" dirty="0">
                <a:solidFill>
                  <a:srgbClr val="1369B2"/>
                </a:solidFill>
                <a:latin typeface="微软雅黑" panose="020B0503020204020204" pitchFamily="34" charset="-122"/>
              </a:rPr>
              <a:t>JDK</a:t>
            </a:r>
            <a:r>
              <a:rPr lang="zh-CN" altLang="zh-CN" dirty="0">
                <a:solidFill>
                  <a:srgbClr val="1369B2"/>
                </a:solidFill>
                <a:latin typeface="微软雅黑" panose="020B0503020204020204" pitchFamily="34" charset="-122"/>
              </a:rPr>
              <a:t>的安装目录</a:t>
            </a:r>
            <a:r>
              <a:rPr lang="zh-CN" altLang="zh-CN" dirty="0">
                <a:solidFill>
                  <a:srgbClr val="595959"/>
                </a:solidFill>
                <a:latin typeface="微软雅黑" panose="020B0503020204020204" pitchFamily="34" charset="-122"/>
              </a:rPr>
              <a:t>。</a:t>
            </a:r>
          </a:p>
        </p:txBody>
      </p:sp>
      <p:sp>
        <p:nvSpPr>
          <p:cNvPr id="11" name="圆角矩形 10"/>
          <p:cNvSpPr/>
          <p:nvPr/>
        </p:nvSpPr>
        <p:spPr>
          <a:xfrm>
            <a:off x="1303055" y="2439917"/>
            <a:ext cx="9794240" cy="25140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2831"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778975" y="46530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3051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4021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4084732" y="1120208"/>
            <a:ext cx="5283010"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JAVA_HOME</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环境变量的步骤</a:t>
            </a: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合 16"/>
          <p:cNvGrpSpPr/>
          <p:nvPr/>
        </p:nvGrpSpPr>
        <p:grpSpPr>
          <a:xfrm>
            <a:off x="-2086" y="2852678"/>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1</a:t>
              </a:r>
              <a:endParaRPr lang="zh-CN" altLang="en-US" sz="2400" dirty="0">
                <a:solidFill>
                  <a:schemeClr val="bg1"/>
                </a:solidFill>
                <a:latin typeface="+mn-ea"/>
              </a:endParaRPr>
            </a:p>
          </p:txBody>
        </p:sp>
      </p:grpSp>
      <p:sp>
        <p:nvSpPr>
          <p:cNvPr id="23" name="文本框 18"/>
          <p:cNvSpPr txBox="1"/>
          <p:nvPr>
            <p:custDataLst>
              <p:tags r:id="rId2"/>
            </p:custDataLst>
          </p:nvPr>
        </p:nvSpPr>
        <p:spPr>
          <a:xfrm>
            <a:off x="2388391" y="187880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右击桌面图标【计算机】</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【属性】</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【系统】</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【高级系统设置】，在弹出窗口中单击</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环境变量</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按钮，此时会显示一个环境变量</a:t>
            </a:r>
            <a:r>
              <a:rPr lang="zh-CN" altLang="en-US" dirty="0">
                <a:solidFill>
                  <a:srgbClr val="595959"/>
                </a:solidFill>
                <a:latin typeface="微软雅黑" panose="020B0503020204020204" pitchFamily="34" charset="-122"/>
              </a:rPr>
              <a:t>对话框。</a:t>
            </a:r>
            <a:endParaRPr lang="zh-CN" altLang="zh-CN" dirty="0">
              <a:solidFill>
                <a:srgbClr val="595959"/>
              </a:solidFill>
              <a:latin typeface="微软雅黑" panose="020B0503020204020204" pitchFamily="34" charset="-122"/>
            </a:endParaRPr>
          </a:p>
        </p:txBody>
      </p:sp>
      <p:pic>
        <p:nvPicPr>
          <p:cNvPr id="8194"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879842"/>
            <a:ext cx="3591382" cy="368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34"/>
          <p:cNvSpPr txBox="1"/>
          <p:nvPr/>
        </p:nvSpPr>
        <p:spPr>
          <a:xfrm>
            <a:off x="-2086" y="3827560"/>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3051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4021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4084732" y="1120208"/>
            <a:ext cx="5283010"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JAVA_HOME</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环境变量的步骤</a:t>
            </a: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3" name="文本框 18"/>
          <p:cNvSpPr txBox="1"/>
          <p:nvPr>
            <p:custDataLst>
              <p:tags r:id="rId2"/>
            </p:custDataLst>
          </p:nvPr>
        </p:nvSpPr>
        <p:spPr>
          <a:xfrm>
            <a:off x="2388390" y="1866104"/>
            <a:ext cx="8901909" cy="129110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单击“系统变量”区域的</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新建</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按钮，弹出编辑系统变量对话框，将变量名的文本区域值设置为“</a:t>
            </a:r>
            <a:r>
              <a:rPr lang="en-US" altLang="zh-CN" dirty="0">
                <a:solidFill>
                  <a:srgbClr val="595959"/>
                </a:solidFill>
                <a:latin typeface="微软雅黑" panose="020B0503020204020204" pitchFamily="34" charset="-122"/>
              </a:rPr>
              <a:t>JAVA_HOME</a:t>
            </a:r>
            <a:r>
              <a:rPr lang="zh-CN" altLang="zh-CN" dirty="0">
                <a:solidFill>
                  <a:srgbClr val="595959"/>
                </a:solidFill>
                <a:latin typeface="微软雅黑" panose="020B0503020204020204" pitchFamily="34" charset="-122"/>
              </a:rPr>
              <a:t>”，变量的文本区域值设置为</a:t>
            </a:r>
            <a:r>
              <a:rPr lang="en-US" altLang="zh-CN" dirty="0">
                <a:solidFill>
                  <a:srgbClr val="595959"/>
                </a:solidFill>
                <a:latin typeface="微软雅黑" panose="020B0503020204020204" pitchFamily="34" charset="-122"/>
              </a:rPr>
              <a:t>JDK</a:t>
            </a:r>
            <a:r>
              <a:rPr lang="zh-CN" altLang="zh-CN" dirty="0">
                <a:solidFill>
                  <a:srgbClr val="595959"/>
                </a:solidFill>
                <a:latin typeface="微软雅黑" panose="020B0503020204020204" pitchFamily="34" charset="-122"/>
              </a:rPr>
              <a:t>的安装目录“</a:t>
            </a:r>
            <a:r>
              <a:rPr lang="en-US" altLang="zh-CN" dirty="0">
                <a:solidFill>
                  <a:srgbClr val="595959"/>
                </a:solidFill>
                <a:latin typeface="微软雅黑" panose="020B0503020204020204" pitchFamily="34" charset="-122"/>
              </a:rPr>
              <a:t>D:\ Java\jdk1.8.0_201</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grpSp>
        <p:nvGrpSpPr>
          <p:cNvPr id="25" name="组合 24"/>
          <p:cNvGrpSpPr/>
          <p:nvPr/>
        </p:nvGrpSpPr>
        <p:grpSpPr>
          <a:xfrm>
            <a:off x="32886" y="3828462"/>
            <a:ext cx="1697534" cy="515997"/>
            <a:chOff x="-2086" y="2141478"/>
            <a:chExt cx="1697534" cy="515997"/>
          </a:xfrm>
        </p:grpSpPr>
        <p:sp>
          <p:nvSpPr>
            <p:cNvPr id="26"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7"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2</a:t>
              </a:r>
              <a:endParaRPr lang="zh-CN" altLang="en-US" sz="2400" dirty="0">
                <a:solidFill>
                  <a:schemeClr val="bg1"/>
                </a:solidFill>
                <a:latin typeface="+mn-ea"/>
              </a:endParaRPr>
            </a:p>
          </p:txBody>
        </p:sp>
      </p:grpSp>
      <p:sp>
        <p:nvSpPr>
          <p:cNvPr id="28" name="文本框 32"/>
          <p:cNvSpPr txBox="1"/>
          <p:nvPr/>
        </p:nvSpPr>
        <p:spPr>
          <a:xfrm>
            <a:off x="0" y="288044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pic>
        <p:nvPicPr>
          <p:cNvPr id="921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620" y="3500702"/>
            <a:ext cx="5248004" cy="213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121904"/>
            <a:ext cx="32760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61889"/>
            <a:ext cx="235545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启动的问题</a:t>
            </a:r>
          </a:p>
        </p:txBody>
      </p:sp>
      <p:sp>
        <p:nvSpPr>
          <p:cNvPr id="6" name="文本框 18"/>
          <p:cNvSpPr txBox="1"/>
          <p:nvPr>
            <p:custDataLst>
              <p:tags r:id="rId2"/>
            </p:custDataLst>
          </p:nvPr>
        </p:nvSpPr>
        <p:spPr>
          <a:xfrm>
            <a:off x="1642644" y="2496680"/>
            <a:ext cx="9142101" cy="21132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需要注意的是，配置完JAVA_HOME后，可将原来配置在Path环境变量中的JDK安装路径替换为</a:t>
            </a:r>
            <a:r>
              <a:rPr lang="zh-CN" altLang="zh-CN" dirty="0">
                <a:solidFill>
                  <a:srgbClr val="1369B2"/>
                </a:solidFill>
                <a:latin typeface="微软雅黑" panose="020B0503020204020204" pitchFamily="34" charset="-122"/>
              </a:rPr>
              <a:t>“%JAVA_HOME%\bin;</a:t>
            </a:r>
            <a:r>
              <a:rPr lang="zh-CN" altLang="zh-CN" dirty="0">
                <a:solidFill>
                  <a:srgbClr val="595959"/>
                </a:solidFill>
                <a:latin typeface="微软雅黑" panose="020B0503020204020204" pitchFamily="34" charset="-122"/>
              </a:rPr>
              <a:t>”，其中%JAVA_HOME%代表环境变量JAVA_HOME的当前值。路径末尾用英文半角分号（</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）结束，与其他Path变量值路径隔开。这样做的好处是，当JDK的版本或安装路径发生变化时，只需修改</a:t>
            </a:r>
            <a:r>
              <a:rPr lang="zh-CN" altLang="zh-CN" dirty="0">
                <a:solidFill>
                  <a:srgbClr val="1369B2"/>
                </a:solidFill>
                <a:latin typeface="微软雅黑" panose="020B0503020204020204" pitchFamily="34" charset="-122"/>
              </a:rPr>
              <a:t>JAVA_HOME</a:t>
            </a:r>
            <a:r>
              <a:rPr lang="zh-CN" altLang="zh-CN" dirty="0">
                <a:solidFill>
                  <a:srgbClr val="595959"/>
                </a:solidFill>
                <a:latin typeface="微软雅黑" panose="020B0503020204020204" pitchFamily="34" charset="-122"/>
              </a:rPr>
              <a:t>的变量值，而Path环境变量和其他引用“</a:t>
            </a:r>
            <a:r>
              <a:rPr lang="zh-CN" altLang="zh-CN" dirty="0">
                <a:solidFill>
                  <a:srgbClr val="1369B2"/>
                </a:solidFill>
                <a:latin typeface="微软雅黑" panose="020B0503020204020204" pitchFamily="34" charset="-122"/>
              </a:rPr>
              <a:t>JAVA_HOME</a:t>
            </a:r>
            <a:r>
              <a:rPr lang="zh-CN" altLang="zh-CN" dirty="0">
                <a:solidFill>
                  <a:srgbClr val="595959"/>
                </a:solidFill>
                <a:latin typeface="微软雅黑" panose="020B0503020204020204" pitchFamily="34" charset="-122"/>
              </a:rPr>
              <a:t>”的位置不需要改变。</a:t>
            </a:r>
          </a:p>
        </p:txBody>
      </p:sp>
      <p:sp>
        <p:nvSpPr>
          <p:cNvPr id="11" name="圆角矩形 10"/>
          <p:cNvSpPr/>
          <p:nvPr/>
        </p:nvSpPr>
        <p:spPr>
          <a:xfrm>
            <a:off x="1303055" y="2273657"/>
            <a:ext cx="9794240" cy="25140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2831" y="22142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778975" y="44867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054839"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Tomcat</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端口号被占用</a:t>
            </a: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2662940"/>
            <a:ext cx="9142101" cy="21132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在启动时可能会出现启动失败的情况，这种情况还可能是因为</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服务器所使用的网络监听端口被其他服务程序占用所导致。现在很多安全工具都提供查看网络监听端口的功能，如</a:t>
            </a:r>
            <a:r>
              <a:rPr lang="en-US" altLang="zh-CN" dirty="0">
                <a:solidFill>
                  <a:srgbClr val="595959"/>
                </a:solidFill>
                <a:latin typeface="微软雅黑" panose="020B0503020204020204" pitchFamily="34" charset="-122"/>
              </a:rPr>
              <a:t>360</a:t>
            </a:r>
            <a:r>
              <a:rPr lang="zh-CN" altLang="zh-CN" dirty="0">
                <a:solidFill>
                  <a:srgbClr val="595959"/>
                </a:solidFill>
                <a:latin typeface="微软雅黑" panose="020B0503020204020204" pitchFamily="34" charset="-122"/>
              </a:rPr>
              <a:t>安全卫士、</a:t>
            </a:r>
            <a:r>
              <a:rPr lang="en-US" altLang="zh-CN" dirty="0">
                <a:solidFill>
                  <a:srgbClr val="595959"/>
                </a:solidFill>
                <a:latin typeface="微软雅黑" panose="020B0503020204020204" pitchFamily="34" charset="-122"/>
              </a:rPr>
              <a:t>QQ</a:t>
            </a:r>
            <a:r>
              <a:rPr lang="zh-CN" altLang="zh-CN" dirty="0">
                <a:solidFill>
                  <a:srgbClr val="595959"/>
                </a:solidFill>
                <a:latin typeface="微软雅黑" panose="020B0503020204020204" pitchFamily="34" charset="-122"/>
              </a:rPr>
              <a:t>管家等。此外，也可以通过在命令行窗口中输入“</a:t>
            </a:r>
            <a:r>
              <a:rPr lang="en-US" altLang="zh-CN" dirty="0">
                <a:solidFill>
                  <a:srgbClr val="595959"/>
                </a:solidFill>
                <a:latin typeface="微软雅黑" panose="020B0503020204020204" pitchFamily="34" charset="-122"/>
              </a:rPr>
              <a:t>netstat -na</a:t>
            </a:r>
            <a:r>
              <a:rPr lang="zh-CN" altLang="zh-CN" dirty="0">
                <a:solidFill>
                  <a:srgbClr val="595959"/>
                </a:solidFill>
                <a:latin typeface="微软雅黑" panose="020B0503020204020204" pitchFamily="34" charset="-122"/>
              </a:rPr>
              <a:t>”命令，查看本机运行的程序都占用了哪些端口，如果有程序占用了</a:t>
            </a:r>
            <a:r>
              <a:rPr lang="en-US" altLang="zh-CN" dirty="0">
                <a:solidFill>
                  <a:srgbClr val="595959"/>
                </a:solidFill>
                <a:latin typeface="微软雅黑" panose="020B0503020204020204" pitchFamily="34" charset="-122"/>
              </a:rPr>
              <a:t>8080</a:t>
            </a:r>
            <a:r>
              <a:rPr lang="zh-CN" altLang="zh-CN" dirty="0">
                <a:solidFill>
                  <a:srgbClr val="595959"/>
                </a:solidFill>
                <a:latin typeface="微软雅黑" panose="020B0503020204020204" pitchFamily="34" charset="-122"/>
              </a:rPr>
              <a:t>端口，则可以在任务管理器的“进程”选项卡中结束它的进程，之后重新启动</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服务器，在浏览器中输入</a:t>
            </a:r>
            <a:r>
              <a:rPr lang="en-US" altLang="zh-CN" dirty="0">
                <a:solidFill>
                  <a:srgbClr val="595959"/>
                </a:solidFill>
                <a:latin typeface="微软雅黑" panose="020B0503020204020204" pitchFamily="34" charset="-122"/>
              </a:rPr>
              <a:t>http://localhost:8080</a:t>
            </a:r>
            <a:r>
              <a:rPr lang="zh-CN" altLang="zh-CN" dirty="0">
                <a:solidFill>
                  <a:srgbClr val="595959"/>
                </a:solidFill>
                <a:latin typeface="微软雅黑" panose="020B0503020204020204" pitchFamily="34" charset="-122"/>
              </a:rPr>
              <a:t>就能看到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的首页。</a:t>
            </a:r>
          </a:p>
          <a:p>
            <a:pPr>
              <a:lnSpc>
                <a:spcPct val="150000"/>
              </a:lnSpc>
            </a:pP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439917"/>
            <a:ext cx="9794240" cy="30210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51483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2710" y="94755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923560" y="1211041"/>
            <a:ext cx="3054839"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Tomcat</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端口号被占用</a:t>
            </a: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181100" y="1964440"/>
            <a:ext cx="10198100" cy="15661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1600" dirty="0">
                <a:solidFill>
                  <a:srgbClr val="595959"/>
                </a:solidFill>
                <a:latin typeface="微软雅黑" panose="020B0503020204020204" pitchFamily="34" charset="-122"/>
              </a:rPr>
              <a:t>如果在“进程”选项卡中无法结束占用</a:t>
            </a:r>
            <a:r>
              <a:rPr lang="en-US" altLang="zh-CN" sz="1600" dirty="0">
                <a:solidFill>
                  <a:srgbClr val="595959"/>
                </a:solidFill>
                <a:latin typeface="微软雅黑" panose="020B0503020204020204" pitchFamily="34" charset="-122"/>
              </a:rPr>
              <a:t>8080</a:t>
            </a:r>
            <a:r>
              <a:rPr lang="zh-CN" altLang="zh-CN" sz="1600" dirty="0">
                <a:solidFill>
                  <a:srgbClr val="595959"/>
                </a:solidFill>
                <a:latin typeface="微软雅黑" panose="020B0503020204020204" pitchFamily="34" charset="-122"/>
              </a:rPr>
              <a:t>端口的程序，就需要在</a:t>
            </a:r>
            <a:r>
              <a:rPr lang="en-US" altLang="zh-CN" sz="1600" dirty="0">
                <a:solidFill>
                  <a:srgbClr val="595959"/>
                </a:solidFill>
                <a:latin typeface="微软雅黑" panose="020B0503020204020204" pitchFamily="34" charset="-122"/>
              </a:rPr>
              <a:t>Tomcat</a:t>
            </a:r>
            <a:r>
              <a:rPr lang="zh-CN" altLang="zh-CN" sz="1600" dirty="0">
                <a:solidFill>
                  <a:srgbClr val="595959"/>
                </a:solidFill>
                <a:latin typeface="微软雅黑" panose="020B0503020204020204" pitchFamily="34" charset="-122"/>
              </a:rPr>
              <a:t>的</a:t>
            </a:r>
            <a:r>
              <a:rPr lang="en-US" altLang="zh-CN" sz="1600" dirty="0">
                <a:solidFill>
                  <a:srgbClr val="595959"/>
                </a:solidFill>
                <a:latin typeface="微软雅黑" panose="020B0503020204020204" pitchFamily="34" charset="-122"/>
              </a:rPr>
              <a:t>server.xml</a:t>
            </a:r>
            <a:r>
              <a:rPr lang="zh-CN" altLang="en-US" sz="1600" dirty="0">
                <a:solidFill>
                  <a:srgbClr val="595959"/>
                </a:solidFill>
                <a:latin typeface="微软雅黑" panose="020B0503020204020204" pitchFamily="34" charset="-122"/>
              </a:rPr>
              <a:t>的</a:t>
            </a:r>
            <a:r>
              <a:rPr lang="zh-CN" altLang="zh-CN" sz="1600" dirty="0">
                <a:solidFill>
                  <a:srgbClr val="595959"/>
                </a:solidFill>
                <a:latin typeface="微软雅黑" panose="020B0503020204020204" pitchFamily="34" charset="-122"/>
              </a:rPr>
              <a:t>配置文件中修改</a:t>
            </a:r>
            <a:r>
              <a:rPr lang="en-US" altLang="zh-CN" sz="1600" dirty="0">
                <a:solidFill>
                  <a:srgbClr val="595959"/>
                </a:solidFill>
                <a:latin typeface="微软雅黑" panose="020B0503020204020204" pitchFamily="34" charset="-122"/>
              </a:rPr>
              <a:t>Tomcat</a:t>
            </a:r>
            <a:r>
              <a:rPr lang="zh-CN" altLang="zh-CN" sz="1600" dirty="0">
                <a:solidFill>
                  <a:srgbClr val="595959"/>
                </a:solidFill>
                <a:latin typeface="微软雅黑" panose="020B0503020204020204" pitchFamily="34" charset="-122"/>
              </a:rPr>
              <a:t>监听的端口号。</a:t>
            </a:r>
            <a:r>
              <a:rPr lang="zh-CN" altLang="en-US" sz="1600" dirty="0">
                <a:solidFill>
                  <a:srgbClr val="595959"/>
                </a:solidFill>
                <a:latin typeface="微软雅黑" panose="020B0503020204020204" pitchFamily="34" charset="-122"/>
              </a:rPr>
              <a:t>使用记事本打开</a:t>
            </a:r>
            <a:r>
              <a:rPr lang="en-US" altLang="zh-CN" sz="1600" dirty="0">
                <a:solidFill>
                  <a:srgbClr val="1369B2"/>
                </a:solidFill>
                <a:latin typeface="微软雅黑" panose="020B0503020204020204" pitchFamily="34" charset="-122"/>
              </a:rPr>
              <a:t>server.xml</a:t>
            </a:r>
            <a:r>
              <a:rPr lang="zh-CN" altLang="en-US" sz="1600" dirty="0">
                <a:solidFill>
                  <a:srgbClr val="595959"/>
                </a:solidFill>
                <a:latin typeface="微软雅黑" panose="020B0503020204020204" pitchFamily="34" charset="-122"/>
              </a:rPr>
              <a:t>文件，在</a:t>
            </a:r>
            <a:r>
              <a:rPr lang="en-US" altLang="zh-CN" sz="1600" dirty="0">
                <a:solidFill>
                  <a:srgbClr val="595959"/>
                </a:solidFill>
                <a:latin typeface="微软雅黑" panose="020B0503020204020204" pitchFamily="34" charset="-122"/>
              </a:rPr>
              <a:t>server.xml</a:t>
            </a:r>
            <a:r>
              <a:rPr lang="zh-CN" altLang="zh-CN" sz="1600" dirty="0">
                <a:solidFill>
                  <a:srgbClr val="595959"/>
                </a:solidFill>
                <a:latin typeface="微软雅黑" panose="020B0503020204020204" pitchFamily="34" charset="-122"/>
              </a:rPr>
              <a:t>文件中有一个</a:t>
            </a:r>
            <a:r>
              <a:rPr lang="en-US" altLang="zh-CN" sz="1600" dirty="0">
                <a:solidFill>
                  <a:srgbClr val="1369B2"/>
                </a:solidFill>
                <a:latin typeface="微软雅黑" panose="020B0503020204020204" pitchFamily="34" charset="-122"/>
              </a:rPr>
              <a:t>&lt;Connector&gt;</a:t>
            </a:r>
            <a:r>
              <a:rPr lang="zh-CN" altLang="zh-CN" sz="1600" dirty="0">
                <a:solidFill>
                  <a:srgbClr val="1369B2"/>
                </a:solidFill>
                <a:latin typeface="微软雅黑" panose="020B0503020204020204" pitchFamily="34" charset="-122"/>
              </a:rPr>
              <a:t>元素</a:t>
            </a:r>
            <a:r>
              <a:rPr lang="zh-CN" altLang="zh-CN" sz="1600" dirty="0">
                <a:solidFill>
                  <a:srgbClr val="595959"/>
                </a:solidFill>
                <a:latin typeface="微软雅黑" panose="020B0503020204020204" pitchFamily="34" charset="-122"/>
              </a:rPr>
              <a:t>，该元素中有一个</a:t>
            </a:r>
            <a:r>
              <a:rPr lang="en-US" altLang="zh-CN" sz="1600" dirty="0">
                <a:solidFill>
                  <a:srgbClr val="1369B2"/>
                </a:solidFill>
                <a:latin typeface="微软雅黑" panose="020B0503020204020204" pitchFamily="34" charset="-122"/>
              </a:rPr>
              <a:t>port</a:t>
            </a:r>
            <a:r>
              <a:rPr lang="zh-CN" altLang="zh-CN" sz="1600" dirty="0">
                <a:solidFill>
                  <a:srgbClr val="1369B2"/>
                </a:solidFill>
                <a:latin typeface="微软雅黑" panose="020B0503020204020204" pitchFamily="34" charset="-122"/>
              </a:rPr>
              <a:t>属性</a:t>
            </a:r>
            <a:r>
              <a:rPr lang="zh-CN" altLang="zh-CN" sz="1600" dirty="0">
                <a:solidFill>
                  <a:srgbClr val="595959"/>
                </a:solidFill>
                <a:latin typeface="微软雅黑" panose="020B0503020204020204" pitchFamily="34" charset="-122"/>
              </a:rPr>
              <a:t>，这个属性就是用于配置</a:t>
            </a:r>
            <a:r>
              <a:rPr lang="en-US" altLang="zh-CN" sz="1600" dirty="0">
                <a:solidFill>
                  <a:srgbClr val="1369B2"/>
                </a:solidFill>
                <a:latin typeface="微软雅黑" panose="020B0503020204020204" pitchFamily="34" charset="-122"/>
              </a:rPr>
              <a:t>Tomcat</a:t>
            </a:r>
            <a:r>
              <a:rPr lang="zh-CN" altLang="zh-CN" sz="1600" dirty="0">
                <a:solidFill>
                  <a:srgbClr val="1369B2"/>
                </a:solidFill>
                <a:latin typeface="微软雅黑" panose="020B0503020204020204" pitchFamily="34" charset="-122"/>
              </a:rPr>
              <a:t>服务器监听的端口号</a:t>
            </a:r>
            <a:r>
              <a:rPr lang="zh-CN" altLang="zh-CN" sz="1600" dirty="0">
                <a:solidFill>
                  <a:srgbClr val="595959"/>
                </a:solidFill>
                <a:latin typeface="微软雅黑" panose="020B0503020204020204" pitchFamily="34" charset="-122"/>
              </a:rPr>
              <a:t>。</a:t>
            </a:r>
            <a:r>
              <a:rPr lang="en-US" altLang="zh-CN" sz="1600" dirty="0">
                <a:solidFill>
                  <a:srgbClr val="595959"/>
                </a:solidFill>
                <a:latin typeface="微软雅黑" panose="020B0503020204020204" pitchFamily="34" charset="-122"/>
              </a:rPr>
              <a:t>Tomcat</a:t>
            </a:r>
            <a:r>
              <a:rPr lang="zh-CN" altLang="zh-CN" sz="1600" dirty="0">
                <a:solidFill>
                  <a:srgbClr val="595959"/>
                </a:solidFill>
                <a:latin typeface="微软雅黑" panose="020B0503020204020204" pitchFamily="34" charset="-122"/>
              </a:rPr>
              <a:t>监听的端口号可以是</a:t>
            </a:r>
            <a:r>
              <a:rPr lang="en-US" altLang="zh-CN" sz="1600" dirty="0">
                <a:solidFill>
                  <a:srgbClr val="1369B2"/>
                </a:solidFill>
                <a:latin typeface="微软雅黑" panose="020B0503020204020204" pitchFamily="34" charset="-122"/>
              </a:rPr>
              <a:t>0</a:t>
            </a:r>
            <a:r>
              <a:rPr lang="zh-CN" altLang="zh-CN" sz="1600" dirty="0">
                <a:solidFill>
                  <a:srgbClr val="1369B2"/>
                </a:solidFill>
                <a:latin typeface="微软雅黑" panose="020B0503020204020204" pitchFamily="34" charset="-122"/>
              </a:rPr>
              <a:t>～</a:t>
            </a:r>
            <a:r>
              <a:rPr lang="en-US" altLang="zh-CN" sz="1600" dirty="0">
                <a:solidFill>
                  <a:srgbClr val="1369B2"/>
                </a:solidFill>
                <a:latin typeface="微软雅黑" panose="020B0503020204020204" pitchFamily="34" charset="-122"/>
              </a:rPr>
              <a:t>65535</a:t>
            </a:r>
            <a:r>
              <a:rPr lang="zh-CN" altLang="zh-CN" sz="1600" dirty="0">
                <a:solidFill>
                  <a:srgbClr val="595959"/>
                </a:solidFill>
                <a:latin typeface="微软雅黑" panose="020B0503020204020204" pitchFamily="34" charset="-122"/>
              </a:rPr>
              <a:t>之间的任意一个整数，如果出现端口号被占用的情况，就可以修改这个</a:t>
            </a:r>
            <a:r>
              <a:rPr lang="en-US" altLang="zh-CN" sz="1600" dirty="0">
                <a:solidFill>
                  <a:srgbClr val="595959"/>
                </a:solidFill>
                <a:latin typeface="微软雅黑" panose="020B0503020204020204" pitchFamily="34" charset="-122"/>
              </a:rPr>
              <a:t>port</a:t>
            </a:r>
            <a:r>
              <a:rPr lang="zh-CN" altLang="zh-CN" sz="1600" dirty="0">
                <a:solidFill>
                  <a:srgbClr val="595959"/>
                </a:solidFill>
                <a:latin typeface="微软雅黑" panose="020B0503020204020204" pitchFamily="34" charset="-122"/>
              </a:rPr>
              <a:t>属性的值来修改端口号。</a:t>
            </a:r>
          </a:p>
        </p:txBody>
      </p:sp>
      <p:pic>
        <p:nvPicPr>
          <p:cNvPr id="3074"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1798" y="3556000"/>
            <a:ext cx="6129002" cy="2898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2710" y="94755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923560" y="1211041"/>
            <a:ext cx="3054839"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Tomcat</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端口号被占用</a:t>
            </a: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2881151"/>
            <a:ext cx="9142101" cy="181381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如果将</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服务器的端口号修改为</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，那么在浏览器地址栏中输入</a:t>
            </a:r>
            <a:r>
              <a:rPr lang="en-US" altLang="zh-CN" dirty="0">
                <a:solidFill>
                  <a:srgbClr val="595959"/>
                </a:solidFill>
                <a:latin typeface="微软雅黑" panose="020B0503020204020204" pitchFamily="34" charset="-122"/>
              </a:rPr>
              <a:t>http://localhost:80</a:t>
            </a:r>
            <a:r>
              <a:rPr lang="zh-CN" altLang="zh-CN" dirty="0">
                <a:solidFill>
                  <a:srgbClr val="595959"/>
                </a:solidFill>
                <a:latin typeface="微软雅黑" panose="020B0503020204020204" pitchFamily="34" charset="-122"/>
              </a:rPr>
              <a:t>访问</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服务器，此时会发现</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端口号自动消失了，这是因为</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规定</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服务器使用的默认端口为</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，访问监听</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端口的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应用时，端口号可以省略不写，即输入</a:t>
            </a:r>
            <a:r>
              <a:rPr lang="en-US" altLang="zh-CN" dirty="0">
                <a:solidFill>
                  <a:srgbClr val="595959"/>
                </a:solidFill>
                <a:latin typeface="微软雅黑" panose="020B0503020204020204" pitchFamily="34" charset="-122"/>
              </a:rPr>
              <a:t>http://localhost</a:t>
            </a:r>
            <a:r>
              <a:rPr lang="zh-CN" altLang="zh-CN" dirty="0">
                <a:solidFill>
                  <a:srgbClr val="595959"/>
                </a:solidFill>
                <a:latin typeface="微软雅黑" panose="020B0503020204020204" pitchFamily="34" charset="-122"/>
              </a:rPr>
              <a:t>就可访问</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630417"/>
            <a:ext cx="9794240" cy="21701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5709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4752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highlight>
                  <a:srgbClr val="FFFF00"/>
                </a:highlight>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highlight>
                  <a:srgbClr val="FFFF00"/>
                </a:highlight>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highlight>
                  <a:srgbClr val="FFFF00"/>
                </a:highlight>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highlight>
                  <a:srgbClr val="FFFF00"/>
                </a:highlight>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highlight>
                  <a:srgbClr val="FFFF00"/>
                </a:highlight>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highlight>
                <a:srgbClr val="FFFF00"/>
              </a:highlight>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7886"/>
            <a:ext cx="7938321"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启动</a:t>
            </a:r>
            <a:r>
              <a:rPr lang="en-US" altLang="zh-CN" sz="1600" dirty="0">
                <a:solidFill>
                  <a:srgbClr val="595959"/>
                </a:solidFill>
                <a:latin typeface="微软雅黑" panose="020B0503020204020204" pitchFamily="34" charset="-122"/>
                <a:ea typeface="微软雅黑" panose="020B0503020204020204" pitchFamily="34" charset="-122"/>
                <a:cs typeface="+mn-ea"/>
              </a:rPr>
              <a:t>IntelliJ IDEA</a:t>
            </a:r>
            <a:r>
              <a:rPr lang="zh-CN" altLang="zh-CN" sz="1600" dirty="0">
                <a:solidFill>
                  <a:srgbClr val="595959"/>
                </a:solidFill>
                <a:latin typeface="微软雅黑" panose="020B0503020204020204" pitchFamily="34" charset="-122"/>
                <a:ea typeface="微软雅黑" panose="020B0503020204020204" pitchFamily="34" charset="-122"/>
                <a:cs typeface="+mn-ea"/>
              </a:rPr>
              <a:t>开发工具，单击工具栏中的【</a:t>
            </a:r>
            <a:r>
              <a:rPr lang="en-US" altLang="zh-CN" sz="1600" dirty="0">
                <a:solidFill>
                  <a:srgbClr val="595959"/>
                </a:solidFill>
                <a:latin typeface="微软雅黑" panose="020B0503020204020204" pitchFamily="34" charset="-122"/>
                <a:ea typeface="微软雅黑" panose="020B0503020204020204" pitchFamily="34" charset="-122"/>
                <a:cs typeface="+mn-ea"/>
              </a:rPr>
              <a:t>File</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new</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Project</a:t>
            </a:r>
            <a:r>
              <a:rPr lang="zh-CN" altLang="zh-CN" sz="1600" dirty="0">
                <a:solidFill>
                  <a:srgbClr val="595959"/>
                </a:solidFill>
                <a:latin typeface="微软雅黑" panose="020B0503020204020204" pitchFamily="34" charset="-122"/>
                <a:ea typeface="微软雅黑" panose="020B0503020204020204" pitchFamily="34" charset="-122"/>
                <a:cs typeface="+mn-ea"/>
              </a:rPr>
              <a:t>】选项，此时会弹出一个</a:t>
            </a:r>
            <a:r>
              <a:rPr lang="en-US" altLang="zh-CN" sz="1600" dirty="0">
                <a:solidFill>
                  <a:srgbClr val="595959"/>
                </a:solidFill>
                <a:latin typeface="微软雅黑" panose="020B0503020204020204" pitchFamily="34" charset="-122"/>
                <a:ea typeface="微软雅黑" panose="020B0503020204020204" pitchFamily="34" charset="-122"/>
                <a:cs typeface="+mn-ea"/>
              </a:rPr>
              <a:t>New Project</a:t>
            </a:r>
            <a:r>
              <a:rPr lang="zh-CN" altLang="zh-CN" sz="1600" dirty="0">
                <a:solidFill>
                  <a:srgbClr val="595959"/>
                </a:solidFill>
                <a:latin typeface="微软雅黑" panose="020B0503020204020204" pitchFamily="34" charset="-122"/>
                <a:ea typeface="微软雅黑" panose="020B0503020204020204" pitchFamily="34" charset="-122"/>
                <a:cs typeface="+mn-ea"/>
              </a:rPr>
              <a:t>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409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1981199"/>
            <a:ext cx="6061784" cy="451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17404"/>
            <a:ext cx="221698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838732" y="1879637"/>
            <a:ext cx="10031580" cy="9561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在现实生活中，很多事物之间都存在着一定的层次关系，例如中国有很多省份，每个省份下又有很多城市，这些中国与所辖省、市之间的层次关系可以通过一张树状结构图描述</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566587" y="1257389"/>
            <a:ext cx="73129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1026"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8905" y="2835775"/>
            <a:ext cx="4147156" cy="222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18"/>
          <p:cNvSpPr txBox="1"/>
          <p:nvPr>
            <p:custDataLst>
              <p:tags r:id="rId3"/>
            </p:custDataLst>
          </p:nvPr>
        </p:nvSpPr>
        <p:spPr>
          <a:xfrm>
            <a:off x="838732" y="5157218"/>
            <a:ext cx="10031580" cy="9561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文档中，通过元素的嵌套关系可以很准确地描述具有树状层次结构的复杂信息，因此，越来越多的应用程序都采用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格式存放相关的配置信息，以便于读取和修改配置信息。</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27886"/>
            <a:ext cx="7938321"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New Project</a:t>
            </a:r>
            <a:r>
              <a:rPr lang="zh-CN" altLang="zh-CN" sz="1600" dirty="0">
                <a:solidFill>
                  <a:srgbClr val="595959"/>
                </a:solidFill>
                <a:latin typeface="微软雅黑" panose="020B0503020204020204" pitchFamily="34" charset="-122"/>
                <a:ea typeface="微软雅黑" panose="020B0503020204020204" pitchFamily="34" charset="-122"/>
                <a:cs typeface="+mn-ea"/>
              </a:rPr>
              <a:t>界面中，单击左边菜单中的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Java</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选项，在展开的菜单中选择</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Web Application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Next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按钮，进入</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项目命名界面。</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512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035175"/>
            <a:ext cx="5964293" cy="432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03060" y="869711"/>
            <a:ext cx="8677740" cy="119888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Project name</a:t>
            </a:r>
            <a:r>
              <a:rPr lang="zh-CN" altLang="zh-CN" sz="1600" dirty="0">
                <a:solidFill>
                  <a:srgbClr val="595959"/>
                </a:solidFill>
                <a:latin typeface="微软雅黑" panose="020B0503020204020204" pitchFamily="34" charset="-122"/>
                <a:ea typeface="微软雅黑" panose="020B0503020204020204" pitchFamily="34" charset="-122"/>
                <a:cs typeface="+mn-ea"/>
              </a:rPr>
              <a:t>文本框中对</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项目命名，单击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Finish</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，项目创建完成。项目创建成功之后，接下来开始配置项目。在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的工具栏中，单击【</a:t>
            </a:r>
            <a:r>
              <a:rPr lang="en-US" altLang="zh-CN" sz="1600" dirty="0">
                <a:solidFill>
                  <a:srgbClr val="595959"/>
                </a:solidFill>
                <a:latin typeface="微软雅黑" panose="020B0503020204020204" pitchFamily="34" charset="-122"/>
                <a:ea typeface="微软雅黑" panose="020B0503020204020204" pitchFamily="34" charset="-122"/>
                <a:cs typeface="+mn-ea"/>
              </a:rPr>
              <a:t>File</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】选项，进入</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3270250" y="2317750"/>
            <a:ext cx="6059134" cy="428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03060" y="1027886"/>
            <a:ext cx="86777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单击左侧菜单中的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Modules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Source”</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文件夹下的</a:t>
            </a:r>
            <a:r>
              <a:rPr lang="en-US" altLang="zh-CN" sz="1600" dirty="0">
                <a:solidFill>
                  <a:srgbClr val="595959"/>
                </a:solidFill>
                <a:latin typeface="微软雅黑" panose="020B0503020204020204" pitchFamily="34" charset="-122"/>
                <a:ea typeface="微软雅黑" panose="020B0503020204020204" pitchFamily="34" charset="-122"/>
                <a:cs typeface="+mn-ea"/>
              </a:rPr>
              <a:t>WEB-INF</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classes</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lib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717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132013"/>
            <a:ext cx="6751814" cy="425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03060" y="875486"/>
            <a:ext cx="8677740" cy="119888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Paths”</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配置项，将</a:t>
            </a:r>
            <a:r>
              <a:rPr lang="en-US" altLang="zh-CN" sz="1600" dirty="0">
                <a:solidFill>
                  <a:srgbClr val="595959"/>
                </a:solidFill>
                <a:latin typeface="微软雅黑" panose="020B0503020204020204" pitchFamily="34" charset="-122"/>
                <a:ea typeface="微软雅黑" panose="020B0503020204020204" pitchFamily="34" charset="-122"/>
                <a:cs typeface="+mn-ea"/>
              </a:rPr>
              <a:t>output path</a:t>
            </a:r>
            <a:r>
              <a:rPr lang="zh-CN" altLang="zh-CN" sz="1600" dirty="0">
                <a:solidFill>
                  <a:srgbClr val="595959"/>
                </a:solidFill>
                <a:latin typeface="微软雅黑" panose="020B0503020204020204" pitchFamily="34" charset="-122"/>
                <a:ea typeface="微软雅黑" panose="020B0503020204020204" pitchFamily="34" charset="-122"/>
                <a:cs typeface="+mn-ea"/>
              </a:rPr>
              <a:t>与</a:t>
            </a:r>
            <a:r>
              <a:rPr lang="en-US" altLang="zh-CN" sz="1600" dirty="0">
                <a:solidFill>
                  <a:srgbClr val="595959"/>
                </a:solidFill>
                <a:latin typeface="微软雅黑" panose="020B0503020204020204" pitchFamily="34" charset="-122"/>
                <a:ea typeface="微软雅黑" panose="020B0503020204020204" pitchFamily="34" charset="-122"/>
                <a:cs typeface="+mn-ea"/>
              </a:rPr>
              <a:t>Test output path</a:t>
            </a:r>
            <a:r>
              <a:rPr lang="zh-CN" altLang="zh-CN" sz="1600" dirty="0">
                <a:solidFill>
                  <a:srgbClr val="595959"/>
                </a:solidFill>
                <a:latin typeface="微软雅黑" panose="020B0503020204020204" pitchFamily="34" charset="-122"/>
                <a:ea typeface="微软雅黑" panose="020B0503020204020204" pitchFamily="34" charset="-122"/>
                <a:cs typeface="+mn-ea"/>
              </a:rPr>
              <a:t>的地址修改为</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创建的</a:t>
            </a:r>
            <a:r>
              <a:rPr lang="en-US" altLang="zh-CN" sz="1600" dirty="0">
                <a:solidFill>
                  <a:srgbClr val="595959"/>
                </a:solidFill>
                <a:latin typeface="微软雅黑" panose="020B0503020204020204" pitchFamily="34" charset="-122"/>
                <a:ea typeface="微软雅黑" panose="020B0503020204020204" pitchFamily="34" charset="-122"/>
                <a:cs typeface="+mn-ea"/>
              </a:rPr>
              <a:t>classes</a:t>
            </a:r>
            <a:r>
              <a:rPr lang="zh-CN" altLang="zh-CN" sz="1600" dirty="0">
                <a:solidFill>
                  <a:srgbClr val="595959"/>
                </a:solidFill>
                <a:latin typeface="微软雅黑" panose="020B0503020204020204" pitchFamily="34" charset="-122"/>
                <a:ea typeface="微软雅黑" panose="020B0503020204020204" pitchFamily="34" charset="-122"/>
                <a:cs typeface="+mn-ea"/>
              </a:rPr>
              <a:t>的地址，该操作的作用是配置所有编译为</a:t>
            </a:r>
            <a:r>
              <a:rPr lang="en-US" altLang="zh-CN" sz="1600" dirty="0">
                <a:solidFill>
                  <a:srgbClr val="595959"/>
                </a:solidFill>
                <a:latin typeface="微软雅黑" panose="020B0503020204020204" pitchFamily="34" charset="-122"/>
                <a:ea typeface="微软雅黑" panose="020B0503020204020204" pitchFamily="34" charset="-122"/>
                <a:cs typeface="+mn-ea"/>
              </a:rPr>
              <a:t>.class</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的文件都编译输出在此文件夹下</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19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2076" y="2209800"/>
            <a:ext cx="6281914" cy="421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803060" y="1180286"/>
            <a:ext cx="8677740" cy="46037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界面中的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Dependencies”</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配置项，关联项目所需</a:t>
            </a:r>
            <a:r>
              <a:rPr lang="en-US" altLang="zh-CN" sz="1600" dirty="0">
                <a:solidFill>
                  <a:srgbClr val="595959"/>
                </a:solidFill>
                <a:latin typeface="微软雅黑" panose="020B0503020204020204" pitchFamily="34" charset="-122"/>
                <a:ea typeface="微软雅黑" panose="020B0503020204020204" pitchFamily="34" charset="-122"/>
                <a:cs typeface="+mn-ea"/>
              </a:rPr>
              <a:t>Jar</a:t>
            </a:r>
            <a:r>
              <a:rPr lang="zh-CN" altLang="zh-CN" sz="1600" dirty="0">
                <a:solidFill>
                  <a:srgbClr val="595959"/>
                </a:solidFill>
                <a:latin typeface="微软雅黑" panose="020B0503020204020204" pitchFamily="34" charset="-122"/>
                <a:ea typeface="微软雅黑" panose="020B0503020204020204" pitchFamily="34" charset="-122"/>
                <a:cs typeface="+mn-ea"/>
              </a:rPr>
              <a:t>包。</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921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886" y="2043113"/>
            <a:ext cx="7450314" cy="428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sp>
        <p:nvSpPr>
          <p:cNvPr id="11" name="1"/>
          <p:cNvSpPr txBox="1"/>
          <p:nvPr>
            <p:custDataLst>
              <p:tags r:id="rId1"/>
            </p:custDataLst>
          </p:nvPr>
        </p:nvSpPr>
        <p:spPr>
          <a:xfrm>
            <a:off x="2803060" y="1027886"/>
            <a:ext cx="86777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界面中的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Dependencies”</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配置项中，单击右侧【＋】→【</a:t>
            </a:r>
            <a:r>
              <a:rPr lang="en-US" altLang="zh-CN" sz="1600" dirty="0">
                <a:solidFill>
                  <a:srgbClr val="595959"/>
                </a:solidFill>
                <a:latin typeface="微软雅黑" panose="020B0503020204020204" pitchFamily="34" charset="-122"/>
                <a:ea typeface="微软雅黑" panose="020B0503020204020204" pitchFamily="34" charset="-122"/>
                <a:cs typeface="+mn-ea"/>
              </a:rPr>
              <a:t>JARs or directories</a:t>
            </a:r>
            <a:r>
              <a:rPr lang="zh-CN" altLang="zh-CN" sz="1600" dirty="0">
                <a:solidFill>
                  <a:srgbClr val="595959"/>
                </a:solidFill>
                <a:latin typeface="微软雅黑" panose="020B0503020204020204" pitchFamily="34" charset="-122"/>
                <a:ea typeface="微软雅黑" panose="020B0503020204020204" pitchFamily="34" charset="-122"/>
                <a:cs typeface="+mn-ea"/>
              </a:rPr>
              <a:t>…】，会弹出一个</a:t>
            </a:r>
            <a:r>
              <a:rPr lang="en-US" altLang="zh-CN" sz="1600" dirty="0">
                <a:solidFill>
                  <a:srgbClr val="595959"/>
                </a:solidFill>
                <a:latin typeface="微软雅黑" panose="020B0503020204020204" pitchFamily="34" charset="-122"/>
                <a:ea typeface="微软雅黑" panose="020B0503020204020204" pitchFamily="34" charset="-122"/>
                <a:cs typeface="+mn-ea"/>
              </a:rPr>
              <a:t>Select Library Files</a:t>
            </a:r>
            <a:r>
              <a:rPr lang="zh-CN" altLang="en-US" sz="1600" dirty="0">
                <a:solidFill>
                  <a:srgbClr val="595959"/>
                </a:solidFill>
                <a:latin typeface="微软雅黑" panose="020B0503020204020204" pitchFamily="34" charset="-122"/>
                <a:ea typeface="微软雅黑" panose="020B0503020204020204" pitchFamily="34" charset="-122"/>
                <a:cs typeface="+mn-ea"/>
              </a:rPr>
              <a:t>对话框。</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024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588" y="2166938"/>
            <a:ext cx="6980612" cy="408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p>
        </p:txBody>
      </p:sp>
      <p:sp>
        <p:nvSpPr>
          <p:cNvPr id="11" name="1"/>
          <p:cNvSpPr txBox="1"/>
          <p:nvPr>
            <p:custDataLst>
              <p:tags r:id="rId1"/>
            </p:custDataLst>
          </p:nvPr>
        </p:nvSpPr>
        <p:spPr>
          <a:xfrm>
            <a:off x="2803060" y="1027886"/>
            <a:ext cx="86777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Select Library Files</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对话框</a:t>
            </a:r>
            <a:r>
              <a:rPr lang="zh-CN" altLang="zh-CN" sz="1600" dirty="0">
                <a:solidFill>
                  <a:srgbClr val="595959"/>
                </a:solidFill>
                <a:latin typeface="微软雅黑" panose="020B0503020204020204" pitchFamily="34" charset="-122"/>
                <a:ea typeface="微软雅黑" panose="020B0503020204020204" pitchFamily="34" charset="-122"/>
                <a:cs typeface="+mn-ea"/>
              </a:rPr>
              <a:t>中找到创建的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项目，选中项目的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lib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OK”</a:t>
            </a:r>
            <a:r>
              <a:rPr lang="zh-CN" altLang="zh-CN" sz="1600" dirty="0">
                <a:solidFill>
                  <a:srgbClr val="595959"/>
                </a:solidFill>
                <a:latin typeface="微软雅黑" panose="020B0503020204020204" pitchFamily="34" charset="-122"/>
                <a:ea typeface="微软雅黑" panose="020B0503020204020204" pitchFamily="34" charset="-122"/>
                <a:cs typeface="+mn-ea"/>
              </a:rPr>
              <a:t>按钮，会弹出一个</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Choose Categories of Selected Files</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界面</a:t>
            </a:r>
            <a:r>
              <a:rPr lang="zh-CN"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126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827" y="2118736"/>
            <a:ext cx="3979863"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587127" y="3147236"/>
            <a:ext cx="2518273" cy="157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3" name="直线箭头连接符 5"/>
          <p:cNvCxnSpPr/>
          <p:nvPr/>
        </p:nvCxnSpPr>
        <p:spPr>
          <a:xfrm flipV="1">
            <a:off x="5660735" y="6223018"/>
            <a:ext cx="145756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118300" y="5219700"/>
            <a:ext cx="2454035" cy="130136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zh-CN" dirty="0">
                <a:ln>
                  <a:solidFill>
                    <a:srgbClr val="FF0000"/>
                  </a:solidFill>
                </a:ln>
                <a:solidFill>
                  <a:srgbClr val="FF0000"/>
                </a:solidFill>
              </a:rPr>
              <a:t>选中【Jar Directory】选项，单击【OK】，使项目关联本地Jar包，项目就配置完成了。</a:t>
            </a:r>
            <a:endParaRPr kumimoji="1" lang="zh-CN" altLang="en-US" dirty="0">
              <a:ln>
                <a:solidFill>
                  <a:srgbClr val="FF0000"/>
                </a:solidFill>
              </a:ln>
              <a:solidFill>
                <a:srgbClr val="FF0000"/>
              </a:solidFill>
            </a:endParaRPr>
          </a:p>
        </p:txBody>
      </p:sp>
      <p:sp>
        <p:nvSpPr>
          <p:cNvPr id="15" name="矩形 14"/>
          <p:cNvSpPr/>
          <p:nvPr/>
        </p:nvSpPr>
        <p:spPr>
          <a:xfrm>
            <a:off x="5063835" y="6144436"/>
            <a:ext cx="596900" cy="157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09</a:t>
            </a:r>
          </a:p>
        </p:txBody>
      </p:sp>
      <p:sp>
        <p:nvSpPr>
          <p:cNvPr id="11" name="1"/>
          <p:cNvSpPr txBox="1"/>
          <p:nvPr>
            <p:custDataLst>
              <p:tags r:id="rId1"/>
            </p:custDataLst>
          </p:nvPr>
        </p:nvSpPr>
        <p:spPr>
          <a:xfrm>
            <a:off x="2739560" y="102788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项目配置完成之后，接下来需要配置Tomcat，将项目部署在Tomcat上。首先，在IDEA的菜单栏中单击【Run】→【Edit Configurations…】，会弹出一个</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Run/Debug Configuration界面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3149600" y="1858010"/>
            <a:ext cx="6761197" cy="48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10</a:t>
            </a:r>
          </a:p>
        </p:txBody>
      </p:sp>
      <p:sp>
        <p:nvSpPr>
          <p:cNvPr id="11" name="1"/>
          <p:cNvSpPr txBox="1"/>
          <p:nvPr>
            <p:custDataLst>
              <p:tags r:id="rId1"/>
            </p:custDataLst>
          </p:nvPr>
        </p:nvSpPr>
        <p:spPr>
          <a:xfrm>
            <a:off x="2739560" y="102788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在Run/Debug Configuration</a:t>
            </a:r>
            <a:r>
              <a:rPr lang="zh-CN" altLang="en-US" sz="1600" dirty="0">
                <a:solidFill>
                  <a:srgbClr val="595959"/>
                </a:solidFill>
                <a:latin typeface="微软雅黑" panose="020B0503020204020204" pitchFamily="34" charset="-122"/>
                <a:ea typeface="微软雅黑" panose="020B0503020204020204" pitchFamily="34" charset="-122"/>
                <a:cs typeface="+mn-ea"/>
              </a:rPr>
              <a:t>界面</a:t>
            </a:r>
            <a:r>
              <a:rPr lang="zh-CN" altLang="zh-CN" sz="1600" dirty="0">
                <a:solidFill>
                  <a:srgbClr val="595959"/>
                </a:solidFill>
                <a:latin typeface="微软雅黑" panose="020B0503020204020204" pitchFamily="34" charset="-122"/>
                <a:ea typeface="微软雅黑" panose="020B0503020204020204" pitchFamily="34" charset="-122"/>
                <a:cs typeface="+mn-ea"/>
              </a:rPr>
              <a:t>中，单击【Run/Debug Configuration】窗口左上角的【＋】按钮，会弹出一个Add New Configuration菜单栏界面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3644900" y="1858010"/>
            <a:ext cx="5522367" cy="48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11</a:t>
            </a:r>
          </a:p>
        </p:txBody>
      </p:sp>
      <p:sp>
        <p:nvSpPr>
          <p:cNvPr id="11" name="1"/>
          <p:cNvSpPr txBox="1"/>
          <p:nvPr>
            <p:custDataLst>
              <p:tags r:id="rId1"/>
            </p:custDataLst>
          </p:nvPr>
        </p:nvSpPr>
        <p:spPr>
          <a:xfrm>
            <a:off x="2739560" y="102788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在弹出的Add New Configuration菜单栏窗口选择【Tomcat Server】→【Local】，在IDEA配置一个Tomcat服务器</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433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675" y="1925638"/>
            <a:ext cx="5977114" cy="454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175279"/>
            <a:ext cx="317768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315264"/>
            <a:ext cx="24849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与</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en-US" sz="2000" dirty="0">
                <a:solidFill>
                  <a:srgbClr val="1369B2"/>
                </a:solidFill>
                <a:latin typeface="微软雅黑" panose="020B0503020204020204" pitchFamily="34" charset="-122"/>
                <a:ea typeface="微软雅黑" panose="020B0503020204020204" pitchFamily="34" charset="-122"/>
              </a:rPr>
              <a:t>的比较</a:t>
            </a:r>
          </a:p>
        </p:txBody>
      </p:sp>
      <p:sp>
        <p:nvSpPr>
          <p:cNvPr id="7" name="文本框 18"/>
          <p:cNvSpPr txBox="1"/>
          <p:nvPr>
            <p:custDataLst>
              <p:tags r:id="rId2"/>
            </p:custDataLst>
          </p:nvPr>
        </p:nvSpPr>
        <p:spPr>
          <a:xfrm>
            <a:off x="1209137" y="2342636"/>
            <a:ext cx="10031580" cy="23103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用于显示数据，</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用于传输和存储数据。</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标签不区分大小写，而</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标记严格区分大小写。</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可以有多个根元素，而格式良好的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有且只能有一个根元素。</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中，空格是自动过滤的，而在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中，空格不会自动过滤。</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中的标签是预定义的标签，而</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中的标记可以根据需要自己定义，并且可扩展。</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1421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2778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12</a:t>
            </a:r>
          </a:p>
        </p:txBody>
      </p:sp>
      <p:sp>
        <p:nvSpPr>
          <p:cNvPr id="11" name="1"/>
          <p:cNvSpPr txBox="1"/>
          <p:nvPr>
            <p:custDataLst>
              <p:tags r:id="rId1"/>
            </p:custDataLst>
          </p:nvPr>
        </p:nvSpPr>
        <p:spPr>
          <a:xfrm>
            <a:off x="2726860" y="938986"/>
            <a:ext cx="8855540" cy="119888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Add New Configuration</a:t>
            </a:r>
            <a:r>
              <a:rPr lang="zh-CN" altLang="en-US" sz="1600" dirty="0">
                <a:solidFill>
                  <a:srgbClr val="595959"/>
                </a:solidFill>
                <a:latin typeface="微软雅黑" panose="020B0503020204020204" pitchFamily="34" charset="-122"/>
                <a:ea typeface="微软雅黑" panose="020B0503020204020204" pitchFamily="34" charset="-122"/>
                <a:cs typeface="+mn-ea"/>
              </a:rPr>
              <a:t>界面</a:t>
            </a:r>
            <a:r>
              <a:rPr lang="zh-CN" altLang="zh-CN" sz="1600" dirty="0">
                <a:solidFill>
                  <a:srgbClr val="595959"/>
                </a:solidFill>
                <a:latin typeface="微软雅黑" panose="020B0503020204020204" pitchFamily="34" charset="-122"/>
                <a:ea typeface="微软雅黑" panose="020B0503020204020204" pitchFamily="34" charset="-122"/>
                <a:cs typeface="+mn-ea"/>
              </a:rPr>
              <a:t>中，</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Name</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后的文本框用于给配置的Tomcat命名；</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HTTP port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后的文本框可以设置Tomcat的端口号，默认是8080；</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Configure</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按钮用于配置本地Tomcat的路径，单击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Configure</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按钮，会弹出</a:t>
            </a:r>
            <a:r>
              <a:rPr lang="en-US" altLang="zh-CN" sz="1600" dirty="0">
                <a:solidFill>
                  <a:srgbClr val="595959"/>
                </a:solidFill>
                <a:latin typeface="微软雅黑" panose="020B0503020204020204" pitchFamily="34" charset="-122"/>
                <a:ea typeface="微软雅黑" panose="020B0503020204020204" pitchFamily="34" charset="-122"/>
                <a:cs typeface="+mn-ea"/>
              </a:rPr>
              <a:t>Tomcat </a:t>
            </a:r>
            <a:r>
              <a:rPr lang="zh-CN" altLang="zh-CN" sz="1600" dirty="0">
                <a:solidFill>
                  <a:srgbClr val="595959"/>
                </a:solidFill>
                <a:latin typeface="微软雅黑" panose="020B0503020204020204" pitchFamily="34" charset="-122"/>
                <a:ea typeface="微软雅黑" panose="020B0503020204020204" pitchFamily="34" charset="-122"/>
                <a:cs typeface="+mn-ea"/>
              </a:rPr>
              <a:t>Servers界面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3300730" y="2138045"/>
            <a:ext cx="5591175" cy="43910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1421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2778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13</a:t>
            </a:r>
          </a:p>
        </p:txBody>
      </p:sp>
      <p:sp>
        <p:nvSpPr>
          <p:cNvPr id="11" name="1"/>
          <p:cNvSpPr txBox="1"/>
          <p:nvPr>
            <p:custDataLst>
              <p:tags r:id="rId1"/>
            </p:custDataLst>
          </p:nvPr>
        </p:nvSpPr>
        <p:spPr>
          <a:xfrm>
            <a:off x="2726860" y="93898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在Tomcat Home中关联一个本地安装的Tomcat路径，单击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OK</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按钮，就成功的关联了本地Tomcat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638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6085" y="2184741"/>
            <a:ext cx="5324940" cy="433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14</a:t>
            </a:r>
          </a:p>
        </p:txBody>
      </p:sp>
      <p:sp>
        <p:nvSpPr>
          <p:cNvPr id="11" name="1"/>
          <p:cNvSpPr txBox="1"/>
          <p:nvPr>
            <p:custDataLst>
              <p:tags r:id="rId1"/>
            </p:custDataLst>
          </p:nvPr>
        </p:nvSpPr>
        <p:spPr>
          <a:xfrm>
            <a:off x="2726860" y="1065986"/>
            <a:ext cx="7774885"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在Run/Debug Configuration界面，</a:t>
            </a:r>
            <a:r>
              <a:rPr lang="zh-CN" altLang="en-US"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”Deployment“</a:t>
            </a:r>
            <a:r>
              <a:rPr lang="zh-CN" altLang="en-US" sz="1600" dirty="0">
                <a:solidFill>
                  <a:srgbClr val="595959"/>
                </a:solidFill>
                <a:latin typeface="微软雅黑" panose="020B0503020204020204" pitchFamily="34" charset="-122"/>
                <a:ea typeface="微软雅黑" panose="020B0503020204020204" pitchFamily="34" charset="-122"/>
                <a:cs typeface="+mn-ea"/>
              </a:rPr>
              <a:t>选项，进入</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Deployment</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配置项界面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3" name="图片 2"/>
          <p:cNvPicPr>
            <a:picLocks noChangeAspect="1"/>
          </p:cNvPicPr>
          <p:nvPr/>
        </p:nvPicPr>
        <p:blipFill>
          <a:blip r:embed="rId4"/>
          <a:stretch>
            <a:fillRect/>
          </a:stretch>
        </p:blipFill>
        <p:spPr>
          <a:xfrm>
            <a:off x="2726690" y="1826260"/>
            <a:ext cx="7022003" cy="48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15</a:t>
            </a:r>
          </a:p>
        </p:txBody>
      </p:sp>
      <p:sp>
        <p:nvSpPr>
          <p:cNvPr id="11" name="1"/>
          <p:cNvSpPr txBox="1"/>
          <p:nvPr>
            <p:custDataLst>
              <p:tags r:id="rId1"/>
            </p:custDataLst>
          </p:nvPr>
        </p:nvSpPr>
        <p:spPr>
          <a:xfrm>
            <a:off x="2726860" y="103827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Deployment</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配置项界面</a:t>
            </a:r>
            <a:r>
              <a:rPr lang="zh-CN" altLang="zh-CN" sz="1600" dirty="0">
                <a:solidFill>
                  <a:srgbClr val="595959"/>
                </a:solidFill>
                <a:latin typeface="微软雅黑" panose="020B0503020204020204" pitchFamily="34" charset="-122"/>
                <a:ea typeface="微软雅黑" panose="020B0503020204020204" pitchFamily="34" charset="-122"/>
                <a:cs typeface="+mn-ea"/>
              </a:rPr>
              <a:t>中，单击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Deployment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，单击右侧【＋】→【Artifact 】将项目部署在Tomcat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843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786" y="1965325"/>
            <a:ext cx="6053314" cy="456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16</a:t>
            </a:r>
          </a:p>
        </p:txBody>
      </p:sp>
      <p:sp>
        <p:nvSpPr>
          <p:cNvPr id="11" name="1"/>
          <p:cNvSpPr txBox="1"/>
          <p:nvPr>
            <p:custDataLst>
              <p:tags r:id="rId1"/>
            </p:custDataLst>
          </p:nvPr>
        </p:nvSpPr>
        <p:spPr>
          <a:xfrm>
            <a:off x="2726860" y="1065986"/>
            <a:ext cx="8855540" cy="830997"/>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在IDEA菜单栏中单击的【Run】→【Run Tomcat 】启动Tomcat进行测试。在浏览器输入项目资源地址</a:t>
            </a:r>
            <a:r>
              <a:rPr lang="en-US" altLang="zh-CN" sz="1600" dirty="0">
                <a:solidFill>
                  <a:srgbClr val="595959"/>
                </a:solidFill>
                <a:latin typeface="微软雅黑" panose="020B0503020204020204" pitchFamily="34" charset="-122"/>
                <a:ea typeface="微软雅黑" panose="020B0503020204020204" pitchFamily="34" charset="-122"/>
                <a:cs typeface="+mn-ea"/>
              </a:rPr>
              <a:t>localhost:8080/WebTest_war_exploded/index.jsp</a:t>
            </a:r>
            <a:r>
              <a:rPr lang="zh-CN" altLang="zh-CN" sz="1600" dirty="0">
                <a:solidFill>
                  <a:srgbClr val="595959"/>
                </a:solidFill>
                <a:latin typeface="微软雅黑" panose="020B0503020204020204" pitchFamily="34" charset="-122"/>
                <a:ea typeface="微软雅黑" panose="020B0503020204020204" pitchFamily="34" charset="-122"/>
                <a:cs typeface="+mn-ea"/>
              </a:rPr>
              <a:t>进行访问。</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45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511" y="2667000"/>
            <a:ext cx="7657518"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17</a:t>
            </a:r>
          </a:p>
        </p:txBody>
      </p:sp>
      <p:sp>
        <p:nvSpPr>
          <p:cNvPr id="11" name="1"/>
          <p:cNvSpPr txBox="1"/>
          <p:nvPr>
            <p:custDataLst>
              <p:tags r:id="rId1"/>
            </p:custDataLst>
          </p:nvPr>
        </p:nvSpPr>
        <p:spPr>
          <a:xfrm>
            <a:off x="2726860" y="106598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如果想要修改项目访问路径，可以在</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Run/Debug Configuration“</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界面</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Application context”</a:t>
            </a:r>
            <a:r>
              <a:rPr lang="zh-CN" altLang="zh-CN" sz="1600" dirty="0">
                <a:solidFill>
                  <a:srgbClr val="595959"/>
                </a:solidFill>
                <a:latin typeface="微软雅黑" panose="020B0503020204020204" pitchFamily="34" charset="-122"/>
                <a:ea typeface="微软雅黑" panose="020B0503020204020204" pitchFamily="34" charset="-122"/>
                <a:cs typeface="+mn-ea"/>
              </a:rPr>
              <a:t>文本框进行修改</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048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786" y="2035749"/>
            <a:ext cx="6828014" cy="44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223470"/>
            <a:ext cx="9504297" cy="298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Java Web</a:t>
            </a:r>
            <a:r>
              <a:rPr lang="zh-CN" altLang="zh-CN" dirty="0">
                <a:solidFill>
                  <a:srgbClr val="595959"/>
                </a:solidFill>
                <a:latin typeface="微软雅黑" panose="020B0503020204020204" pitchFamily="34" charset="-122"/>
                <a:ea typeface="微软雅黑" panose="020B0503020204020204" pitchFamily="34" charset="-122"/>
              </a:rPr>
              <a:t>的基础知识。首先讲解了有关</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的相关知识，包括</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概述、</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语法、</a:t>
            </a:r>
            <a:r>
              <a:rPr lang="en-US" altLang="zh-CN" dirty="0">
                <a:solidFill>
                  <a:srgbClr val="595959"/>
                </a:solidFill>
                <a:latin typeface="微软雅黑" panose="020B0503020204020204" pitchFamily="34" charset="-122"/>
                <a:ea typeface="微软雅黑" panose="020B0503020204020204" pitchFamily="34" charset="-122"/>
              </a:rPr>
              <a:t>DTD</a:t>
            </a:r>
            <a:r>
              <a:rPr lang="zh-CN" altLang="zh-CN" dirty="0">
                <a:solidFill>
                  <a:srgbClr val="595959"/>
                </a:solidFill>
                <a:latin typeface="微软雅黑" panose="020B0503020204020204" pitchFamily="34" charset="-122"/>
                <a:ea typeface="微软雅黑" panose="020B0503020204020204" pitchFamily="34" charset="-122"/>
              </a:rPr>
              <a:t>约束和</a:t>
            </a:r>
            <a:r>
              <a:rPr lang="en-US" altLang="zh-CN" dirty="0">
                <a:solidFill>
                  <a:srgbClr val="595959"/>
                </a:solidFill>
                <a:latin typeface="微软雅黑" panose="020B0503020204020204" pitchFamily="34" charset="-122"/>
                <a:ea typeface="微软雅黑" panose="020B0503020204020204" pitchFamily="34" charset="-122"/>
              </a:rPr>
              <a:t>Schema</a:t>
            </a:r>
            <a:r>
              <a:rPr lang="zh-CN" altLang="zh-CN" dirty="0">
                <a:solidFill>
                  <a:srgbClr val="595959"/>
                </a:solidFill>
                <a:latin typeface="微软雅黑" panose="020B0503020204020204" pitchFamily="34" charset="-122"/>
                <a:ea typeface="微软雅黑" panose="020B0503020204020204" pitchFamily="34" charset="-122"/>
              </a:rPr>
              <a:t>约束；然后介绍了程序开发体系架构，包括</a:t>
            </a:r>
            <a:r>
              <a:rPr lang="en-US" altLang="zh-CN" dirty="0">
                <a:solidFill>
                  <a:srgbClr val="595959"/>
                </a:solidFill>
                <a:latin typeface="微软雅黑" panose="020B0503020204020204" pitchFamily="34" charset="-122"/>
                <a:ea typeface="微软雅黑" panose="020B0503020204020204" pitchFamily="34" charset="-122"/>
              </a:rPr>
              <a:t>C/S</a:t>
            </a:r>
            <a:r>
              <a:rPr lang="zh-CN" altLang="zh-CN" dirty="0">
                <a:solidFill>
                  <a:srgbClr val="595959"/>
                </a:solidFill>
                <a:latin typeface="微软雅黑" panose="020B0503020204020204" pitchFamily="34" charset="-122"/>
                <a:ea typeface="微软雅黑" panose="020B0503020204020204" pitchFamily="34" charset="-122"/>
              </a:rPr>
              <a:t>架构和</a:t>
            </a:r>
            <a:r>
              <a:rPr lang="en-US" altLang="zh-CN" dirty="0">
                <a:solidFill>
                  <a:srgbClr val="595959"/>
                </a:solidFill>
                <a:latin typeface="微软雅黑" panose="020B0503020204020204" pitchFamily="34" charset="-122"/>
                <a:ea typeface="微软雅黑" panose="020B0503020204020204" pitchFamily="34" charset="-122"/>
              </a:rPr>
              <a:t>B/S</a:t>
            </a:r>
            <a:r>
              <a:rPr lang="zh-CN" altLang="zh-CN" dirty="0">
                <a:solidFill>
                  <a:srgbClr val="595959"/>
                </a:solidFill>
                <a:latin typeface="微软雅黑" panose="020B0503020204020204" pitchFamily="34" charset="-122"/>
                <a:ea typeface="微软雅黑" panose="020B0503020204020204" pitchFamily="34" charset="-122"/>
              </a:rPr>
              <a:t>架构；最后介绍了</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的相关知识，包括</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的简介、</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的安装和启动和</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诊断，以及</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IntelliJ IDEA</a:t>
            </a:r>
            <a:r>
              <a:rPr lang="zh-CN" altLang="zh-CN" dirty="0">
                <a:solidFill>
                  <a:srgbClr val="595959"/>
                </a:solidFill>
                <a:latin typeface="微软雅黑" panose="020B0503020204020204" pitchFamily="34" charset="-122"/>
                <a:ea typeface="微软雅黑" panose="020B0503020204020204" pitchFamily="34" charset="-122"/>
              </a:rPr>
              <a:t>中的配置。通过本章的学习，初学者能够了解</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的概念，了解</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与</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zh-CN" dirty="0">
                <a:solidFill>
                  <a:srgbClr val="595959"/>
                </a:solidFill>
                <a:latin typeface="微软雅黑" panose="020B0503020204020204" pitchFamily="34" charset="-122"/>
                <a:ea typeface="微软雅黑" panose="020B0503020204020204" pitchFamily="34" charset="-122"/>
              </a:rPr>
              <a:t>的不同，掌握</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语法，掌握使用</a:t>
            </a:r>
            <a:r>
              <a:rPr lang="en-US" altLang="zh-CN" dirty="0">
                <a:solidFill>
                  <a:srgbClr val="595959"/>
                </a:solidFill>
                <a:latin typeface="微软雅黑" panose="020B0503020204020204" pitchFamily="34" charset="-122"/>
                <a:ea typeface="微软雅黑" panose="020B0503020204020204" pitchFamily="34" charset="-122"/>
              </a:rPr>
              <a:t>DTD</a:t>
            </a:r>
            <a:r>
              <a:rPr lang="zh-CN" altLang="zh-CN" dirty="0">
                <a:solidFill>
                  <a:srgbClr val="595959"/>
                </a:solidFill>
                <a:latin typeface="微软雅黑" panose="020B0503020204020204" pitchFamily="34" charset="-122"/>
                <a:ea typeface="微软雅黑" panose="020B0503020204020204" pitchFamily="34" charset="-122"/>
              </a:rPr>
              <a:t>约束对</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文档进行约束，掌握使用</a:t>
            </a:r>
            <a:r>
              <a:rPr lang="en-US" altLang="zh-CN" dirty="0">
                <a:solidFill>
                  <a:srgbClr val="595959"/>
                </a:solidFill>
                <a:latin typeface="微软雅黑" panose="020B0503020204020204" pitchFamily="34" charset="-122"/>
                <a:ea typeface="微软雅黑" panose="020B0503020204020204" pitchFamily="34" charset="-122"/>
              </a:rPr>
              <a:t>Schema</a:t>
            </a:r>
            <a:r>
              <a:rPr lang="zh-CN" altLang="zh-CN" dirty="0">
                <a:solidFill>
                  <a:srgbClr val="595959"/>
                </a:solidFill>
                <a:latin typeface="微软雅黑" panose="020B0503020204020204" pitchFamily="34" charset="-122"/>
                <a:ea typeface="微软雅黑" panose="020B0503020204020204" pitchFamily="34" charset="-122"/>
              </a:rPr>
              <a:t>约束</a:t>
            </a:r>
            <a:r>
              <a:rPr lang="en-US" altLang="zh-CN" dirty="0">
                <a:solidFill>
                  <a:srgbClr val="595959"/>
                </a:solidFill>
                <a:latin typeface="微软雅黑" panose="020B0503020204020204" pitchFamily="34" charset="-122"/>
                <a:ea typeface="微软雅黑" panose="020B0503020204020204" pitchFamily="34" charset="-122"/>
              </a:rPr>
              <a:t>Schema</a:t>
            </a:r>
            <a:r>
              <a:rPr lang="zh-CN" altLang="zh-CN" dirty="0">
                <a:solidFill>
                  <a:srgbClr val="595959"/>
                </a:solidFill>
                <a:latin typeface="微软雅黑" panose="020B0503020204020204" pitchFamily="34" charset="-122"/>
                <a:ea typeface="微软雅黑" panose="020B0503020204020204" pitchFamily="34" charset="-122"/>
              </a:rPr>
              <a:t>对</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进行约束，熟悉</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的安装、启动与诊断，并能够掌握在</a:t>
            </a:r>
            <a:r>
              <a:rPr lang="en-US" altLang="zh-CN" dirty="0">
                <a:solidFill>
                  <a:srgbClr val="595959"/>
                </a:solidFill>
                <a:latin typeface="微软雅黑" panose="020B0503020204020204" pitchFamily="34" charset="-122"/>
                <a:ea typeface="微软雅黑" panose="020B0503020204020204" pitchFamily="34" charset="-122"/>
              </a:rPr>
              <a:t>IntelliJ IDEA</a:t>
            </a:r>
            <a:r>
              <a:rPr lang="zh-CN" altLang="zh-CN" dirty="0">
                <a:solidFill>
                  <a:srgbClr val="595959"/>
                </a:solidFill>
                <a:latin typeface="微软雅黑" panose="020B0503020204020204" pitchFamily="34" charset="-122"/>
                <a:ea typeface="微软雅黑" panose="020B0503020204020204" pitchFamily="34" charset="-122"/>
              </a:rPr>
              <a:t>中配置</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服务器的方法。</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8720</Words>
  <Application>Microsoft Office PowerPoint</Application>
  <PresentationFormat>宽屏</PresentationFormat>
  <Paragraphs>662</Paragraphs>
  <Slides>96</Slides>
  <Notes>95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104" baseType="lpstr">
      <vt:lpstr>Source Han Sans K Bold</vt:lpstr>
      <vt:lpstr>等线</vt:lpstr>
      <vt:lpstr>等线 Light</vt:lpstr>
      <vt:lpstr>微软雅黑</vt:lpstr>
      <vt:lpstr>Arial</vt:lpstr>
      <vt:lpstr>Impact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映松 陈</cp:lastModifiedBy>
  <cp:revision>472</cp:revision>
  <dcterms:created xsi:type="dcterms:W3CDTF">2020-11-25T06:00:00Z</dcterms:created>
  <dcterms:modified xsi:type="dcterms:W3CDTF">2023-09-10T01:24:01Z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