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8.xml" ContentType="application/vnd.openxmlformats-officedocument.presentationml.notesSlide+xml"/>
  <Override PartName="/ppt/tags/tag33.xml" ContentType="application/vnd.openxmlformats-officedocument.presentationml.tags+xml"/>
  <Override PartName="/ppt/notesSlides/notesSlide3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tags/tag41.xml" ContentType="application/vnd.openxmlformats-officedocument.presentationml.tags+xml"/>
  <Override PartName="/ppt/notesSlides/notesSlide44.xml" ContentType="application/vnd.openxmlformats-officedocument.presentationml.notesSlide+xml"/>
  <Override PartName="/ppt/tags/tag42.xml" ContentType="application/vnd.openxmlformats-officedocument.presentationml.tags+xml"/>
  <Override PartName="/ppt/notesSlides/notesSlide45.xml" ContentType="application/vnd.openxmlformats-officedocument.presentationml.notesSlide+xml"/>
  <Override PartName="/ppt/tags/tag43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8.xml" ContentType="application/vnd.openxmlformats-officedocument.presentationml.notesSlide+xml"/>
  <Override PartName="/ppt/tags/tag46.xml" ContentType="application/vnd.openxmlformats-officedocument.presentationml.tags+xml"/>
  <Override PartName="/ppt/notesSlides/notesSlide49.xml" ContentType="application/vnd.openxmlformats-officedocument.presentationml.notesSlide+xml"/>
  <Override PartName="/ppt/tags/tag47.xml" ContentType="application/vnd.openxmlformats-officedocument.presentationml.tags+xml"/>
  <Override PartName="/ppt/notesSlides/notesSlide5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5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1.xml" ContentType="application/vnd.openxmlformats-officedocument.presentationml.notesSlide+xml"/>
  <Override PartName="/ppt/tags/tag64.xml" ContentType="application/vnd.openxmlformats-officedocument.presentationml.tags+xml"/>
  <Override PartName="/ppt/notesSlides/notesSlide62.xml" ContentType="application/vnd.openxmlformats-officedocument.presentationml.notesSlide+xml"/>
  <Override PartName="/ppt/tags/tag65.xml" ContentType="application/vnd.openxmlformats-officedocument.presentationml.tags+xml"/>
  <Override PartName="/ppt/notesSlides/notesSlide63.xml" ContentType="application/vnd.openxmlformats-officedocument.presentationml.notesSlide+xml"/>
  <Override PartName="/ppt/tags/tag66.xml" ContentType="application/vnd.openxmlformats-officedocument.presentationml.tags+xml"/>
  <Override PartName="/ppt/notesSlides/notesSlide64.xml" ContentType="application/vnd.openxmlformats-officedocument.presentationml.notesSlide+xml"/>
  <Override PartName="/ppt/tags/tag67.xml" ContentType="application/vnd.openxmlformats-officedocument.presentationml.tags+xml"/>
  <Override PartName="/ppt/notesSlides/notesSlide65.xml" ContentType="application/vnd.openxmlformats-officedocument.presentationml.notesSlide+xml"/>
  <Override PartName="/ppt/tags/tag68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7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1.xml" ContentType="application/vnd.openxmlformats-officedocument.presentationml.notesSlide+xml"/>
  <Override PartName="/ppt/tags/tag77.xml" ContentType="application/vnd.openxmlformats-officedocument.presentationml.tags+xml"/>
  <Override PartName="/ppt/notesSlides/notesSlide72.xml" ContentType="application/vnd.openxmlformats-officedocument.presentationml.notesSlide+xml"/>
  <Override PartName="/ppt/tags/tag78.xml" ContentType="application/vnd.openxmlformats-officedocument.presentationml.tags+xml"/>
  <Override PartName="/ppt/notesSlides/notesSlide7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7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7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7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7.xml" ContentType="application/vnd.openxmlformats-officedocument.presentationml.notesSlide+xml"/>
  <Override PartName="/ppt/tags/tag87.xml" ContentType="application/vnd.openxmlformats-officedocument.presentationml.tags+xml"/>
  <Override PartName="/ppt/notesSlides/notesSlide78.xml" ContentType="application/vnd.openxmlformats-officedocument.presentationml.notesSlide+xml"/>
  <Override PartName="/ppt/tags/tag88.xml" ContentType="application/vnd.openxmlformats-officedocument.presentationml.tags+xml"/>
  <Override PartName="/ppt/notesSlides/notesSlide79.xml" ContentType="application/vnd.openxmlformats-officedocument.presentationml.notesSlide+xml"/>
  <Override PartName="/ppt/tags/tag89.xml" ContentType="application/vnd.openxmlformats-officedocument.presentationml.tags+xml"/>
  <Override PartName="/ppt/notesSlides/notesSlide80.xml" ContentType="application/vnd.openxmlformats-officedocument.presentationml.notesSlide+xml"/>
  <Override PartName="/ppt/tags/tag90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8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4.xml" ContentType="application/vnd.openxmlformats-officedocument.presentationml.notesSlide+xml"/>
  <Override PartName="/ppt/tags/tag95.xml" ContentType="application/vnd.openxmlformats-officedocument.presentationml.tags+xml"/>
  <Override PartName="/ppt/notesSlides/notesSlide85.xml" ContentType="application/vnd.openxmlformats-officedocument.presentationml.notesSlide+xml"/>
  <Override PartName="/ppt/tags/tag96.xml" ContentType="application/vnd.openxmlformats-officedocument.presentationml.tags+xml"/>
  <Override PartName="/ppt/notesSlides/notesSlide86.xml" ContentType="application/vnd.openxmlformats-officedocument.presentationml.notesSlide+xml"/>
  <Override PartName="/ppt/tags/tag97.xml" ContentType="application/vnd.openxmlformats-officedocument.presentationml.tags+xml"/>
  <Override PartName="/ppt/notesSlides/notesSlide87.xml" ContentType="application/vnd.openxmlformats-officedocument.presentationml.notesSlide+xml"/>
  <Override PartName="/ppt/tags/tag98.xml" ContentType="application/vnd.openxmlformats-officedocument.presentationml.tags+xml"/>
  <Override PartName="/ppt/notesSlides/notesSlide88.xml" ContentType="application/vnd.openxmlformats-officedocument.presentationml.notesSlide+xml"/>
  <Override PartName="/ppt/tags/tag99.xml" ContentType="application/vnd.openxmlformats-officedocument.presentationml.tags+xml"/>
  <Override PartName="/ppt/notesSlides/notesSlide89.xml" ContentType="application/vnd.openxmlformats-officedocument.presentationml.notesSlide+xml"/>
  <Override PartName="/ppt/tags/tag100.xml" ContentType="application/vnd.openxmlformats-officedocument.presentationml.tags+xml"/>
  <Override PartName="/ppt/notesSlides/notesSlide9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91.xml" ContentType="application/vnd.openxmlformats-officedocument.presentationml.notesSlide+xml"/>
  <Override PartName="/ppt/tags/tag103.xml" ContentType="application/vnd.openxmlformats-officedocument.presentationml.tags+xml"/>
  <Override PartName="/ppt/notesSlides/notesSlide92.xml" ContentType="application/vnd.openxmlformats-officedocument.presentationml.notesSlide+xml"/>
  <Override PartName="/ppt/tags/tag104.xml" ContentType="application/vnd.openxmlformats-officedocument.presentationml.tags+xml"/>
  <Override PartName="/ppt/notesSlides/notesSlide9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9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9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9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9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9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99.xml" ContentType="application/vnd.openxmlformats-officedocument.presentationml.notesSlide+xml"/>
  <Override PartName="/ppt/tags/tag117.xml" ContentType="application/vnd.openxmlformats-officedocument.presentationml.tags+xml"/>
  <Override PartName="/ppt/notesSlides/notesSlide100.xml" ContentType="application/vnd.openxmlformats-officedocument.presentationml.notesSlide+xml"/>
  <Override PartName="/ppt/tags/tag118.xml" ContentType="application/vnd.openxmlformats-officedocument.presentationml.tags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0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04.xml" ContentType="application/vnd.openxmlformats-officedocument.presentationml.notesSlide+xml"/>
  <Override PartName="/ppt/tags/tag123.xml" ContentType="application/vnd.openxmlformats-officedocument.presentationml.tags+xml"/>
  <Override PartName="/ppt/notesSlides/notesSlide105.xml" ContentType="application/vnd.openxmlformats-officedocument.presentationml.notesSlide+xml"/>
  <Override PartName="/ppt/tags/tag124.xml" ContentType="application/vnd.openxmlformats-officedocument.presentationml.tags+xml"/>
  <Override PartName="/ppt/notesSlides/notesSlide106.xml" ContentType="application/vnd.openxmlformats-officedocument.presentationml.notesSlide+xml"/>
  <Override PartName="/ppt/tags/tag125.xml" ContentType="application/vnd.openxmlformats-officedocument.presentationml.tags+xml"/>
  <Override PartName="/ppt/notesSlides/notesSlide107.xml" ContentType="application/vnd.openxmlformats-officedocument.presentationml.notesSlide+xml"/>
  <Override PartName="/ppt/tags/tag126.xml" ContentType="application/vnd.openxmlformats-officedocument.presentationml.tags+xml"/>
  <Override PartName="/ppt/notesSlides/notesSlide108.xml" ContentType="application/vnd.openxmlformats-officedocument.presentationml.notesSlide+xml"/>
  <Override PartName="/ppt/tags/tag127.xml" ContentType="application/vnd.openxmlformats-officedocument.presentationml.tags+xml"/>
  <Override PartName="/ppt/notesSlides/notesSlide109.xml" ContentType="application/vnd.openxmlformats-officedocument.presentationml.notesSlide+xml"/>
  <Override PartName="/ppt/tags/tag128.xml" ContentType="application/vnd.openxmlformats-officedocument.presentationml.tags+xml"/>
  <Override PartName="/ppt/notesSlides/notesSlide11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11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1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13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14.xml" ContentType="application/vnd.openxmlformats-officedocument.presentationml.notesSlide+xml"/>
  <Override PartName="/ppt/tags/tag137.xml" ContentType="application/vnd.openxmlformats-officedocument.presentationml.tags+xml"/>
  <Override PartName="/ppt/notesSlides/notesSlide115.xml" ContentType="application/vnd.openxmlformats-officedocument.presentationml.notesSlide+xml"/>
  <Override PartName="/ppt/tags/tag138.xml" ContentType="application/vnd.openxmlformats-officedocument.presentationml.tags+xml"/>
  <Override PartName="/ppt/notesSlides/notesSlide116.xml" ContentType="application/vnd.openxmlformats-officedocument.presentationml.notesSlide+xml"/>
  <Override PartName="/ppt/tags/tag139.xml" ContentType="application/vnd.openxmlformats-officedocument.presentationml.tags+xml"/>
  <Override PartName="/ppt/notesSlides/notesSlide11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18.xml" ContentType="application/vnd.openxmlformats-officedocument.presentationml.notesSlide+xml"/>
  <Override PartName="/ppt/tags/tag142.xml" ContentType="application/vnd.openxmlformats-officedocument.presentationml.tags+xml"/>
  <Override PartName="/ppt/notesSlides/notesSlide119.xml" ContentType="application/vnd.openxmlformats-officedocument.presentationml.notesSlide+xml"/>
  <Override PartName="/ppt/tags/tag143.xml" ContentType="application/vnd.openxmlformats-officedocument.presentationml.tags+xml"/>
  <Override PartName="/ppt/notesSlides/notesSlide120.xml" ContentType="application/vnd.openxmlformats-officedocument.presentationml.notesSlide+xml"/>
  <Override PartName="/ppt/tags/tag144.xml" ContentType="application/vnd.openxmlformats-officedocument.presentationml.tags+xml"/>
  <Override PartName="/ppt/notesSlides/notesSlide121.xml" ContentType="application/vnd.openxmlformats-officedocument.presentationml.notesSlide+xml"/>
  <Override PartName="/ppt/tags/tag145.xml" ContentType="application/vnd.openxmlformats-officedocument.presentationml.tags+xml"/>
  <Override PartName="/ppt/notesSlides/notesSlide122.xml" ContentType="application/vnd.openxmlformats-officedocument.presentationml.notesSlide+xml"/>
  <Override PartName="/ppt/tags/tag146.xml" ContentType="application/vnd.openxmlformats-officedocument.presentationml.tags+xml"/>
  <Override PartName="/ppt/notesSlides/notesSlide12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24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25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26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27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28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9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30.xml" ContentType="application/vnd.openxmlformats-officedocument.presentationml.notesSlide+xml"/>
  <Override PartName="/ppt/tags/tag162.xml" ContentType="application/vnd.openxmlformats-officedocument.presentationml.tags+xml"/>
  <Override PartName="/ppt/notesSlides/notesSlide131.xml" ContentType="application/vnd.openxmlformats-officedocument.presentationml.notesSlide+xml"/>
  <Override PartName="/ppt/tags/tag163.xml" ContentType="application/vnd.openxmlformats-officedocument.presentationml.tags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5"/>
  </p:notesMasterIdLst>
  <p:sldIdLst>
    <p:sldId id="459" r:id="rId2"/>
    <p:sldId id="461" r:id="rId3"/>
    <p:sldId id="581" r:id="rId4"/>
    <p:sldId id="463" r:id="rId5"/>
    <p:sldId id="582" r:id="rId6"/>
    <p:sldId id="464" r:id="rId7"/>
    <p:sldId id="583" r:id="rId8"/>
    <p:sldId id="584" r:id="rId9"/>
    <p:sldId id="585" r:id="rId10"/>
    <p:sldId id="588" r:id="rId11"/>
    <p:sldId id="590" r:id="rId12"/>
    <p:sldId id="594" r:id="rId13"/>
    <p:sldId id="596" r:id="rId14"/>
    <p:sldId id="595" r:id="rId15"/>
    <p:sldId id="597" r:id="rId16"/>
    <p:sldId id="598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9" r:id="rId26"/>
    <p:sldId id="608" r:id="rId27"/>
    <p:sldId id="610" r:id="rId28"/>
    <p:sldId id="611" r:id="rId29"/>
    <p:sldId id="612" r:id="rId30"/>
    <p:sldId id="613" r:id="rId31"/>
    <p:sldId id="614" r:id="rId32"/>
    <p:sldId id="615" r:id="rId33"/>
    <p:sldId id="617" r:id="rId34"/>
    <p:sldId id="618" r:id="rId35"/>
    <p:sldId id="619" r:id="rId36"/>
    <p:sldId id="620" r:id="rId37"/>
    <p:sldId id="621" r:id="rId38"/>
    <p:sldId id="622" r:id="rId39"/>
    <p:sldId id="624" r:id="rId40"/>
    <p:sldId id="625" r:id="rId41"/>
    <p:sldId id="626" r:id="rId42"/>
    <p:sldId id="627" r:id="rId43"/>
    <p:sldId id="629" r:id="rId44"/>
    <p:sldId id="630" r:id="rId45"/>
    <p:sldId id="632" r:id="rId46"/>
    <p:sldId id="631" r:id="rId47"/>
    <p:sldId id="633" r:id="rId48"/>
    <p:sldId id="640" r:id="rId49"/>
    <p:sldId id="641" r:id="rId50"/>
    <p:sldId id="642" r:id="rId51"/>
    <p:sldId id="635" r:id="rId52"/>
    <p:sldId id="636" r:id="rId53"/>
    <p:sldId id="637" r:id="rId54"/>
    <p:sldId id="638" r:id="rId55"/>
    <p:sldId id="639" r:id="rId56"/>
    <p:sldId id="643" r:id="rId57"/>
    <p:sldId id="645" r:id="rId58"/>
    <p:sldId id="646" r:id="rId59"/>
    <p:sldId id="647" r:id="rId60"/>
    <p:sldId id="648" r:id="rId61"/>
    <p:sldId id="649" r:id="rId62"/>
    <p:sldId id="650" r:id="rId63"/>
    <p:sldId id="651" r:id="rId64"/>
    <p:sldId id="652" r:id="rId65"/>
    <p:sldId id="653" r:id="rId66"/>
    <p:sldId id="654" r:id="rId67"/>
    <p:sldId id="655" r:id="rId68"/>
    <p:sldId id="657" r:id="rId69"/>
    <p:sldId id="658" r:id="rId70"/>
    <p:sldId id="659" r:id="rId71"/>
    <p:sldId id="660" r:id="rId72"/>
    <p:sldId id="662" r:id="rId73"/>
    <p:sldId id="663" r:id="rId74"/>
    <p:sldId id="664" r:id="rId75"/>
    <p:sldId id="666" r:id="rId76"/>
    <p:sldId id="667" r:id="rId77"/>
    <p:sldId id="668" r:id="rId78"/>
    <p:sldId id="669" r:id="rId79"/>
    <p:sldId id="670" r:id="rId80"/>
    <p:sldId id="671" r:id="rId81"/>
    <p:sldId id="672" r:id="rId82"/>
    <p:sldId id="673" r:id="rId83"/>
    <p:sldId id="675" r:id="rId84"/>
    <p:sldId id="676" r:id="rId85"/>
    <p:sldId id="677" r:id="rId86"/>
    <p:sldId id="678" r:id="rId87"/>
    <p:sldId id="679" r:id="rId88"/>
    <p:sldId id="680" r:id="rId89"/>
    <p:sldId id="681" r:id="rId90"/>
    <p:sldId id="683" r:id="rId91"/>
    <p:sldId id="685" r:id="rId92"/>
    <p:sldId id="686" r:id="rId93"/>
    <p:sldId id="687" r:id="rId94"/>
    <p:sldId id="688" r:id="rId95"/>
    <p:sldId id="689" r:id="rId96"/>
    <p:sldId id="690" r:id="rId97"/>
    <p:sldId id="691" r:id="rId98"/>
    <p:sldId id="692" r:id="rId99"/>
    <p:sldId id="693" r:id="rId100"/>
    <p:sldId id="694" r:id="rId101"/>
    <p:sldId id="695" r:id="rId102"/>
    <p:sldId id="696" r:id="rId103"/>
    <p:sldId id="699" r:id="rId104"/>
    <p:sldId id="739" r:id="rId105"/>
    <p:sldId id="700" r:id="rId106"/>
    <p:sldId id="701" r:id="rId107"/>
    <p:sldId id="702" r:id="rId108"/>
    <p:sldId id="704" r:id="rId109"/>
    <p:sldId id="705" r:id="rId110"/>
    <p:sldId id="706" r:id="rId111"/>
    <p:sldId id="708" r:id="rId112"/>
    <p:sldId id="709" r:id="rId113"/>
    <p:sldId id="710" r:id="rId114"/>
    <p:sldId id="711" r:id="rId115"/>
    <p:sldId id="712" r:id="rId116"/>
    <p:sldId id="713" r:id="rId117"/>
    <p:sldId id="714" r:id="rId118"/>
    <p:sldId id="715" r:id="rId119"/>
    <p:sldId id="717" r:id="rId120"/>
    <p:sldId id="718" r:id="rId121"/>
    <p:sldId id="719" r:id="rId122"/>
    <p:sldId id="720" r:id="rId123"/>
    <p:sldId id="721" r:id="rId124"/>
    <p:sldId id="723" r:id="rId125"/>
    <p:sldId id="724" r:id="rId126"/>
    <p:sldId id="725" r:id="rId127"/>
    <p:sldId id="726" r:id="rId128"/>
    <p:sldId id="727" r:id="rId129"/>
    <p:sldId id="729" r:id="rId130"/>
    <p:sldId id="730" r:id="rId131"/>
    <p:sldId id="731" r:id="rId132"/>
    <p:sldId id="732" r:id="rId133"/>
    <p:sldId id="682" r:id="rId134"/>
  </p:sldIdLst>
  <p:sldSz cx="12192000" cy="6858000"/>
  <p:notesSz cx="6858000" cy="9144000"/>
  <p:custDataLst>
    <p:tags r:id="rId1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857"/>
  </p:normalViewPr>
  <p:slideViewPr>
    <p:cSldViewPr snapToGrid="0" snapToObjects="1">
      <p:cViewPr varScale="1">
        <p:scale>
          <a:sx n="110" d="100"/>
          <a:sy n="110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7.xml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8.xml"/><Relationship Id="rId4" Type="http://schemas.openxmlformats.org/officeDocument/2006/relationships/image" Target="../media/image3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3.xml"/><Relationship Id="rId4" Type="http://schemas.openxmlformats.org/officeDocument/2006/relationships/image" Target="../media/image1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4.xml"/><Relationship Id="rId4" Type="http://schemas.openxmlformats.org/officeDocument/2006/relationships/image" Target="../media/image1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5.xml"/><Relationship Id="rId4" Type="http://schemas.openxmlformats.org/officeDocument/2006/relationships/image" Target="../media/image3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8.xml"/><Relationship Id="rId4" Type="http://schemas.openxmlformats.org/officeDocument/2006/relationships/image" Target="../media/image3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7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8.xml"/><Relationship Id="rId4" Type="http://schemas.openxmlformats.org/officeDocument/2006/relationships/image" Target="../media/image1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9.xml"/><Relationship Id="rId4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3.xml"/><Relationship Id="rId4" Type="http://schemas.openxmlformats.org/officeDocument/2006/relationships/image" Target="../media/image1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4.xml"/><Relationship Id="rId4" Type="http://schemas.openxmlformats.org/officeDocument/2006/relationships/image" Target="../media/image1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5.xml"/><Relationship Id="rId4" Type="http://schemas.openxmlformats.org/officeDocument/2006/relationships/image" Target="../media/image3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6.xml"/><Relationship Id="rId4" Type="http://schemas.openxmlformats.org/officeDocument/2006/relationships/image" Target="../media/image4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1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2.xml"/><Relationship Id="rId4" Type="http://schemas.openxmlformats.org/officeDocument/2006/relationships/image" Target="../media/image1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3.xml"/><Relationship Id="rId4" Type="http://schemas.openxmlformats.org/officeDocument/2006/relationships/image" Target="../media/image43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5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9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Relationship Id="rId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9.xml"/><Relationship Id="rId4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5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6.xml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7.xml"/><Relationship Id="rId4" Type="http://schemas.openxmlformats.org/officeDocument/2006/relationships/image" Target="../media/image1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Relationship Id="rId4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9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0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3.xml"/><Relationship Id="rId4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4.xml"/><Relationship Id="rId4" Type="http://schemas.openxmlformats.org/officeDocument/2006/relationships/image" Target="../media/image3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810435" y="2515710"/>
            <a:ext cx="675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4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Servlet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基础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31537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71935" y="2768688"/>
            <a:ext cx="9414276" cy="21870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Servlet采用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Java语言编写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，它可以调用Java API中的对象及方法，此外，Servlet对象对Web应用进行了封装，提供了Servlet对Web应用的编程接口，还可以对HTTP请求进行相应的处理，如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处理提交数据、会话跟踪、读取和设置HTTP头信息等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。由于Servlet既拥有Java 提供的API，而且还可以调用Servlet封装的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 API编程接口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，所以，它在业务功能方面十分强大。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984" y="1271522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功能强大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27479" y="2439917"/>
            <a:ext cx="9794240" cy="277754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77255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90560" y="48884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为了使代码更加简洁，会采用第二种方式。对chineseServlet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对象的第二种方式解决乱码问题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60" y="2580961"/>
            <a:ext cx="9264188" cy="29026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80107" y="2621303"/>
            <a:ext cx="9016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"chineseServlet",urlPatterns = "/chineseServlet")</a:t>
            </a:r>
            <a:endParaRPr lang="zh-CN" altLang="zh-CN" dirty="0"/>
          </a:p>
          <a:p>
            <a:pPr lvl="0"/>
            <a:r>
              <a:rPr lang="en-US" altLang="zh-CN" dirty="0"/>
              <a:t>public class chineseServlet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 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        //</a:t>
            </a:r>
            <a:r>
              <a:rPr lang="zh-CN" altLang="zh-CN" dirty="0"/>
              <a:t>设置字符编码</a:t>
            </a:r>
          </a:p>
          <a:p>
            <a:pPr lvl="0"/>
            <a:r>
              <a:rPr lang="en-US" altLang="zh-CN" dirty="0"/>
              <a:t>    </a:t>
            </a:r>
            <a:r>
              <a:rPr lang="en-US" altLang="zh-CN" dirty="0">
                <a:solidFill>
                  <a:srgbClr val="1369B2"/>
                </a:solidFill>
              </a:rPr>
              <a:t>     response.setContentType("text/html;charset=utf-8");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 String data="</a:t>
            </a:r>
            <a:r>
              <a:rPr lang="zh-CN" altLang="zh-CN" dirty="0"/>
              <a:t>中国</a:t>
            </a:r>
            <a:r>
              <a:rPr lang="en-US" altLang="zh-CN" dirty="0"/>
              <a:t>";</a:t>
            </a:r>
            <a:endParaRPr lang="zh-CN" altLang="zh-CN" dirty="0"/>
          </a:p>
          <a:p>
            <a:pPr lvl="0"/>
            <a:r>
              <a:rPr lang="en-US" altLang="zh-CN" dirty="0"/>
              <a:t>	 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	 out.println(data);</a:t>
            </a:r>
            <a:endParaRPr lang="zh-CN" altLang="zh-CN" dirty="0"/>
          </a:p>
          <a:p>
            <a:pPr lvl="0"/>
            <a:r>
              <a:rPr lang="en-US" altLang="zh-CN" dirty="0"/>
              <a:t>       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33757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在IDEA中启动Tomcat服务器，在浏览器的地址栏中输入地址“http://localhost:8080/chapter04/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hineseServlet，浏览器显示出了正确的中文字符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5602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75966"/>
            <a:ext cx="8560353" cy="23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931031"/>
            <a:ext cx="797035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6328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565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61460" y="1882587"/>
          <a:ext cx="10214752" cy="4424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buClrTx/>
                        <a:buSzTx/>
                        <a:buFontTx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getMethod(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该方法用于获取HTTP请求消息中的请求方式（如GET、POST等）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getRequestURI(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该方法用于获取请求行中资源名称部分，即位于URL的主机和端口之后、参数部分之前的数据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getQueryString(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该方法用于获取请求行中的参数部分，也就是资源路径后面问号（?）以后的所有内容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getProtocol(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该方法用于获取请求行中的协议名和版本，例如HTTP/1.0或HTTP/1.1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getContextPath(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该方法用于获取请求URL中属于Web应用程序的路径，这个路径以“/”开头，表示相对于整个Web站点的根目录，路径结尾不含“/”。如果请求URL属于Web站点的根目录，那么返回结果为空字符串（""）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getServletPath(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该方法用于获取Servlet的名称或Servlet所映射的路径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getRemoteAddr(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该方法用于获取请求客户端的IP地址，其格式类似于“192.168.0.3”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getRemoteHost( 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2100" indent="266700" algn="ctr" defTabSz="1219200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该方法用于获取请求客户端的完整主机名，其格式类似于“pc1.itcast.cn”。需要注意的是，如果无法解析出客户机的完整主机名，该方法将会返回客户端的IP地址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6328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565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接口获取请求行的相关方法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61460" y="1882587"/>
          <a:ext cx="10214752" cy="4624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getRemotePort()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该方法用于获取请求客户端网络连接的端口号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getLocalAddr()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服务器上接收当前请求网络连接的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getLocalName()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所对应的主机名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getLocalPort()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服务器上接收当前网络连接的端口号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getServerName()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该方法用于获取当前请求所指向的主机名，即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头字段所对应的主机名部分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getServerPort()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该方法用于获取当前请求所连接的服务器端口号，即如果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头字段所对应的端口号部分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getScheme()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该方法用于获取请求的协议名，例如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ftp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12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 getRequestURL()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该方法用于获取客户端发出请求时的完整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，包括协议、服务器名、端口号、资源路径等信息，但不包括后面的查询参数部分。注意，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getRequestURL()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方法返回的结果是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类型，而不是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类型，这样更便于对结果进行修改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128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的类，在该类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中编写了用于获取请求行中相关信息的方法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60" y="2235201"/>
            <a:ext cx="9047540" cy="3898900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2360" y="2294661"/>
            <a:ext cx="8717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 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	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PrintWriter out = response.getWriter();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// </a:t>
            </a:r>
            <a:r>
              <a:rPr lang="zh-CN" altLang="zh-CN" sz="1600" dirty="0"/>
              <a:t>获取请求行的相关信息</a:t>
            </a:r>
          </a:p>
          <a:p>
            <a:pPr lvl="0"/>
            <a:r>
              <a:rPr lang="en-US" altLang="zh-CN" sz="1600" dirty="0"/>
              <a:t>	   out.println("getMethod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request.getMethod()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out.println("getRequestURI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request.getRequestURI()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out.println("getQueryString:"+</a:t>
            </a:r>
            <a:r>
              <a:rPr lang="en-US" altLang="zh-CN" sz="1600" dirty="0">
                <a:solidFill>
                  <a:srgbClr val="1369B2"/>
                </a:solidFill>
              </a:rPr>
              <a:t>request.getQueryString()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out.println("getProtocol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request.getProtocol()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out.println("getContextPath:"+</a:t>
            </a:r>
            <a:r>
              <a:rPr lang="en-US" altLang="zh-CN" sz="1600" dirty="0">
                <a:solidFill>
                  <a:srgbClr val="1369B2"/>
                </a:solidFill>
              </a:rPr>
              <a:t>request.getContextPath()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out.println("getPathInfo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request.getPathInfo()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out.println("getPathTranslated : "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          + </a:t>
            </a:r>
            <a:r>
              <a:rPr lang="en-US" altLang="zh-CN" sz="1600" dirty="0">
                <a:solidFill>
                  <a:srgbClr val="1369B2"/>
                </a:solidFill>
              </a:rPr>
              <a:t>request.getPathTranslated()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out.println("getServletPath:"+</a:t>
            </a:r>
            <a:r>
              <a:rPr lang="en-US" altLang="zh-CN" sz="1600" dirty="0">
                <a:solidFill>
                  <a:srgbClr val="1369B2"/>
                </a:solidFill>
              </a:rPr>
              <a:t>request.getServletPath() </a:t>
            </a:r>
            <a:r>
              <a:rPr lang="en-US" altLang="zh-CN" sz="1600" dirty="0"/>
              <a:t>+ "&lt;br /&gt;");</a:t>
            </a:r>
          </a:p>
          <a:p>
            <a:pPr lvl="0"/>
            <a:r>
              <a:rPr lang="en-US" altLang="zh-CN" sz="1600" dirty="0"/>
              <a:t>      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128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的类，在该类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中编写了用于获取请求行中相关信息的方法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360" y="2616201"/>
            <a:ext cx="8577640" cy="2730499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665949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	   out.println("getRemoteAddr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request.getRemoteAddr()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out.println("getRemoteHost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request.getRemoteHost()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out.println("getRemotePort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request.getRemotePort()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out.println("getLocalAddr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request.getLocalAddr()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out.println("getLocalName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request.getLocalName()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out.println("getLocalPort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request.getLocalPort()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out.println("getServerName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request.getServerName()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out.println("getServerPort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request.getServerPort()</a:t>
            </a:r>
            <a:r>
              <a:rPr lang="en-US" altLang="zh-CN" sz="1600" dirty="0"/>
              <a:t> 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out.println("getScheme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request.getScheme()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	   out.println("getRequestURL : " + </a:t>
            </a:r>
            <a:r>
              <a:rPr lang="en-US" altLang="zh-CN" sz="1600" dirty="0">
                <a:solidFill>
                  <a:srgbClr val="1369B2"/>
                </a:solidFill>
              </a:rPr>
              <a:t>request.getRequestURL() </a:t>
            </a:r>
            <a:r>
              <a:rPr lang="en-US" altLang="zh-CN" sz="1600" dirty="0"/>
              <a:t>+ "&lt;br /&gt;");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3983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http://localhost:8080/chapter04/RequestLineServlet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RequestLineServlet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获取请求行信息的相关方法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9698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70" y="2349500"/>
            <a:ext cx="5114130" cy="398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8" y="1037408"/>
            <a:ext cx="67401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67307" y="1163946"/>
            <a:ext cx="630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8438" y="1847076"/>
          <a:ext cx="10286162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getHeader(String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该方法用于获取一个指定头字段的值，如果请求消息中没有包含指定的头字段，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；如果请求消息中包含有多个指定名称的头字段，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方法返回其中第一个头字段的值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getHeaders(String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集合对象，该集合对象由请求消息中出现的某个指定名称的所有头字段值组成。在多数情况下，一个头字段名在请求消息中只出现一次，但有时候可能会出现多次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getHeaderNames()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该方法用于获取一个包含所有请求头字段的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getIntHeader(String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该方法用于获取指定名称的头字段，并且将其值转为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类型。需要注意的是，如果指定名称的头字段不存在，返回值为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；如果获取到的头字段的值不能转为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类型，将发生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NumberFormatException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09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 getDateHeader(String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该方法用于获取指定头字段的值，并将其按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时间格式转换成一个代表日期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时间的长整数，这个长整数是自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秒算起的以毫秒为单位的时间值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getContentLength()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95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getCharacterEncoding()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该方法用于返回请求消息的实体部分的字符集编码，通常是从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头字段中进行提取，结果为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6968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RequestHeadersServlet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的类，该类调用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getHeaderNames()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方法获取请求头信息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60" y="2302436"/>
            <a:ext cx="9047540" cy="36526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20418" y="2348449"/>
            <a:ext cx="87876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@WebServlet(name = "RequestHeadersServlet",urlPatterns = "/RequestHeadersServlet")</a:t>
            </a:r>
            <a:endParaRPr lang="zh-CN" altLang="zh-CN" sz="1600" dirty="0"/>
          </a:p>
          <a:p>
            <a:r>
              <a:rPr lang="en-US" altLang="zh-CN" sz="1600" dirty="0"/>
              <a:t>public class RequestHeadersServlet extends HttpServlet {</a:t>
            </a:r>
            <a:endParaRPr lang="zh-CN" altLang="zh-CN" sz="1600" dirty="0"/>
          </a:p>
          <a:p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r>
              <a:rPr lang="en-US" altLang="zh-CN" sz="1600" dirty="0"/>
              <a:t>        HttpServletResponse response)throws ServletException, IOException {</a:t>
            </a:r>
            <a:endParaRPr lang="zh-CN" altLang="zh-CN" sz="1600" dirty="0"/>
          </a:p>
          <a:p>
            <a:r>
              <a:rPr lang="en-US" altLang="zh-CN" sz="1600" dirty="0"/>
              <a:t>		response.setContentType("text/html;charset=utf-8");</a:t>
            </a:r>
            <a:endParaRPr lang="zh-CN" altLang="zh-CN" sz="1600" dirty="0"/>
          </a:p>
          <a:p>
            <a:r>
              <a:rPr lang="en-US" altLang="zh-CN" sz="1600" dirty="0"/>
              <a:t>		PrintWriter out = response.getWriter();</a:t>
            </a:r>
            <a:endParaRPr lang="zh-CN" altLang="zh-CN" sz="1600" dirty="0"/>
          </a:p>
          <a:p>
            <a:r>
              <a:rPr lang="en-US" altLang="zh-CN" sz="1600" dirty="0"/>
              <a:t>		Enumeration headerNames = request.getHeaderNames();</a:t>
            </a:r>
            <a:endParaRPr lang="zh-CN" altLang="zh-CN" sz="1600" dirty="0"/>
          </a:p>
          <a:p>
            <a:r>
              <a:rPr lang="en-US" altLang="zh-CN" sz="1600" dirty="0"/>
              <a:t>	// </a:t>
            </a:r>
            <a:r>
              <a:rPr lang="zh-CN" altLang="zh-CN" sz="1600" dirty="0"/>
              <a:t>使用循环遍历所有请求头，并通过</a:t>
            </a:r>
            <a:r>
              <a:rPr lang="en-US" altLang="zh-CN" sz="1600" dirty="0"/>
              <a:t>getHeader()</a:t>
            </a:r>
            <a:r>
              <a:rPr lang="zh-CN" altLang="zh-CN" sz="1600" dirty="0"/>
              <a:t>方法获取一个指定名称的头字段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while (headerNames.hasMoreElements()) {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	String headerName = (String) headerNames.nextElement();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	out.print(headerName + " : "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                       + request.getHeader(headerName)+ "&lt;br /&gt;");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>
                <a:solidFill>
                  <a:srgbClr val="1369B2"/>
                </a:solidFill>
              </a:rPr>
              <a:t>		}</a:t>
            </a:r>
            <a:endParaRPr lang="zh-CN" altLang="zh-CN" sz="1600" dirty="0">
              <a:solidFill>
                <a:srgbClr val="1369B2"/>
              </a:solidFill>
            </a:endParaRPr>
          </a:p>
          <a:p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802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的特点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85325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89711"/>
            <a:ext cx="9414276" cy="180210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Servlet对象在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Servlet容器启动时被初始化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，当Servlet对象第一次被请求时，Servlet 容器将Servlet对象实例化，此时Servlet对象驻存于内存中。如果存在多个请求，Servlet 不会再被实例化，仍然由第一次被实例化的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对象处理其他请求。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每一个请求是一个线程，而不是一个进程。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5984" y="1325310"/>
            <a:ext cx="310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性能高效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3691" y="2668516"/>
            <a:ext cx="9794240" cy="21589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323467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52424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06968"/>
            <a:ext cx="91312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http://localhost:8080/chapter04/RequestHeadersServlet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RequestHeadersServlet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300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获取请求头的相关方法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22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79" y="2420470"/>
            <a:ext cx="7853765" cy="293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021977" y="1854994"/>
            <a:ext cx="10408024" cy="17353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之间可以相互跳转，利用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的跳转可以很容易地把一项任务按模块分开，例如，使用一个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实现用户登录，然后跳转到另外一个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实现用户资料修改。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的跳转要通过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接口的实例对象实现。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方法的具体格式如下所示。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6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getRequestDispatcher()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208" y="4195483"/>
            <a:ext cx="6310316" cy="4065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86603" y="4217592"/>
            <a:ext cx="5611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 RequestDispatcher getRequestDispatcher(String path)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6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getRequestDispatcher()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getRequestDispatcher()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方法返回封装了某条路径所指定资源的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path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必须以“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”开头，用于表示当前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应用的根目录。需要注意的是，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WEB-INF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目录中的内容对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对象也是可见的。因此，传递给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getRequestDispatcher(String path)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的资源可以是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WEB-INF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目录中的文件。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021977" y="1854993"/>
            <a:ext cx="10408024" cy="13857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获取到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对象后，如果当前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资源不想处理请求，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方法，该方法可以将当前请求传递给其他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资源对这些信息进行处理并响应给客户端，这种方式称为请求转发。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方法的具体格式如下所示。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1" y="1091196"/>
            <a:ext cx="26575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66666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20" y="3993778"/>
            <a:ext cx="6861651" cy="4065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4216" y="4015887"/>
            <a:ext cx="6061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forward(ServletRequest request,ServletResponse response)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方法用于将请求从一个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传递给另一个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Web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中，可以对请求做一个初步处理，然后通过调用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方法，将请求传递给其他资源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进行响应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。需要注意的是，该方法必须在响应提交给客户端之前被调用，否则将抛出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IllegalStateException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异常。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217734"/>
            <a:ext cx="18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2187" y="2944905"/>
          <a:ext cx="4755365" cy="346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852400" imgH="9398000" progId="Visio.Drawing.11">
                  <p:embed/>
                </p:oleObj>
              </mc:Choice>
              <mc:Fallback>
                <p:oleObj r:id="rId4" imgW="12852400" imgH="9398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87" y="2944905"/>
                        <a:ext cx="4755365" cy="3467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53218" y="1869194"/>
            <a:ext cx="1005575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当浏览器访问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方法将请求转发给其他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资源，其他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资源处理完请求后，直接将响应结果返回到浏览器。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forword()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方法将请求转发到一个新的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0"/>
            <a:ext cx="8931019" cy="2704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845988"/>
            <a:ext cx="87876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"RequestForwardServlet",urlPatterns = "/RequestForwardServlet")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RequestForwardServlet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public void doGet(HttpServletRequest request,HttpServletResponse </a:t>
            </a:r>
            <a:endParaRPr lang="zh-CN" altLang="zh-CN" sz="1600" dirty="0"/>
          </a:p>
          <a:p>
            <a:pPr lvl="0"/>
            <a:r>
              <a:rPr lang="en-US" altLang="zh-CN" sz="1600" dirty="0"/>
              <a:t>		  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request.setAttribute("username", "</a:t>
            </a:r>
            <a:r>
              <a:rPr lang="zh-CN" altLang="zh-CN" sz="1600" dirty="0"/>
              <a:t>张三</a:t>
            </a:r>
            <a:r>
              <a:rPr lang="en-US" altLang="zh-CN" sz="1600" dirty="0"/>
              <a:t>");//</a:t>
            </a:r>
            <a:r>
              <a:rPr lang="zh-CN" altLang="zh-CN" sz="1600" dirty="0"/>
              <a:t>将数据存储到</a:t>
            </a:r>
            <a:r>
              <a:rPr lang="en-US" altLang="zh-CN" sz="1600" dirty="0"/>
              <a:t>request</a:t>
            </a:r>
            <a:r>
              <a:rPr lang="zh-CN" altLang="zh-CN" sz="1600" dirty="0"/>
              <a:t>对象中</a:t>
            </a:r>
          </a:p>
          <a:p>
            <a:pPr lvl="0"/>
            <a:r>
              <a:rPr lang="en-US" altLang="zh-CN" sz="1600" dirty="0"/>
              <a:t>       RequestDispatcher dispatcher = </a:t>
            </a:r>
            <a:endParaRPr lang="zh-CN" altLang="zh-CN" sz="1600" dirty="0"/>
          </a:p>
          <a:p>
            <a:pPr lvl="0"/>
            <a:r>
              <a:rPr lang="en-US" altLang="zh-CN" sz="1600" dirty="0"/>
              <a:t>	                request.getRequestDispatcher("/ResultServlet");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1369B2"/>
                </a:solidFill>
              </a:rPr>
              <a:t>dispatcher.forward(request,response);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60756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类中存储在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对象中的数据并输出。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1"/>
            <a:ext cx="8931019" cy="29438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845988"/>
            <a:ext cx="87876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"ResultServlet",urlPatterns = "/ResultServlet")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ResultServlet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public void doGet(HttpServletRequest request, HttpServletResponse </a:t>
            </a:r>
            <a:endParaRPr lang="zh-CN" altLang="zh-CN" sz="1600" dirty="0"/>
          </a:p>
          <a:p>
            <a:pPr lvl="0"/>
            <a:r>
              <a:rPr lang="en-US" altLang="zh-CN" sz="1600" dirty="0"/>
              <a:t>			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response.setContentType("text/html;charset=utf-8");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PrintWriter out = response.getWriter();</a:t>
            </a:r>
            <a:endParaRPr lang="zh-CN" altLang="zh-CN" sz="1600" dirty="0"/>
          </a:p>
          <a:p>
            <a:pPr lvl="0"/>
            <a:r>
              <a:rPr lang="en-US" altLang="zh-CN" sz="1600" dirty="0">
                <a:solidFill>
                  <a:srgbClr val="1369B2"/>
                </a:solidFill>
              </a:rPr>
              <a:t>        String username = (String) request.getAttribute("username");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        if (username != null)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out.println("</a:t>
            </a:r>
            <a:r>
              <a:rPr lang="zh-CN" altLang="zh-CN" sz="1600" dirty="0"/>
              <a:t>用户名：</a:t>
            </a:r>
            <a:r>
              <a:rPr lang="en-US" altLang="zh-CN" sz="1600" dirty="0"/>
              <a:t>" + username + "&lt;br/&gt;");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}</a:t>
            </a:r>
            <a:endParaRPr lang="zh-CN" altLang="zh-CN" sz="1600" dirty="0"/>
          </a:p>
          <a:p>
            <a:pPr lvl="0"/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1454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http://localhost:8080/chapter04/RequestForwardServlet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RequestForwardServlet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25993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请求转发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198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6" y="2371818"/>
            <a:ext cx="7099499" cy="22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143838" y="4978334"/>
            <a:ext cx="10205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地址栏中显示的仍然是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的请求路径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，但是浏览器却显示出了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ResultServlet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中要输出的内容。这是因为请求转发是发生在服务器内部的行为，从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RequestForwardServlet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ResultServlet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属于一次请求，在一次请求中可以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 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属性进行数据共享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519899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217734"/>
            <a:ext cx="513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中获取请求参数的方法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02741" y="2270210"/>
          <a:ext cx="8968350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getParameter(String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该方法用于获取某个指定名称的参数值，如果请求消息中没有包含指定名称的参数，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；如果指定名称的参数存在但没有设置值，则返回一个空串；如果请求消息中包含有多个该指定名称的参数，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方法返回第一个出现的参数值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6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getParameterValues(String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类型的数组，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请求消息中可以有多个相同名称的参数（通常由一个包含有多个同名的字段元素的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表单生成），如果要获得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请求消息中的同一个参数名所对应的所有参数值，那么就应该使用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getParameterValues()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getParameterNames()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该方法用于返回一个包含请求消息中所有参数名的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对象，在此基础上，可以对请求消息中的所有参数进行遍历处理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 getParameterMap()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该方法用于将请求消息中的所有参数名和值装入进一个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5" y="1171878"/>
            <a:ext cx="229443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311863"/>
            <a:ext cx="1545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024181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技术的开发，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公司提供了一系列接口和类，其中最重要的是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javax.servlet.Servlet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就是一种实现了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接口的类，它由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容器负责创建并调用，用于接收和响应用户的请求。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5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2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getParameter()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方法用于获取某个指定的参数，而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getParameterValues()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方法用于获取多个同名的参数。下面通过一个具体的案例，分步骤讲解这两个方法的使用。在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根目录下编写一个表单文件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78" y="2580038"/>
            <a:ext cx="9226857" cy="3269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87682" y="2684623"/>
            <a:ext cx="87203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&lt;body&gt;</a:t>
            </a:r>
            <a:endParaRPr lang="zh-CN" altLang="zh-CN" sz="1600" dirty="0"/>
          </a:p>
          <a:p>
            <a:r>
              <a:rPr lang="en-US" altLang="zh-CN" sz="1600" dirty="0"/>
              <a:t> 	&lt;form action</a:t>
            </a:r>
            <a:r>
              <a:rPr lang="en-US" altLang="zh-CN" sz="1600" dirty="0">
                <a:solidFill>
                  <a:srgbClr val="1369B2"/>
                </a:solidFill>
              </a:rPr>
              <a:t>="/chapter04/RequestParamsServlet</a:t>
            </a:r>
            <a:r>
              <a:rPr lang="en-US" altLang="zh-CN" sz="1600" dirty="0"/>
              <a:t>" method="POST"&gt;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用户名：</a:t>
            </a:r>
            <a:r>
              <a:rPr lang="en-US" altLang="zh-CN" sz="1600" dirty="0"/>
              <a:t>&lt;input type="text" name="username"&gt;&lt;br /&gt;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密</a:t>
            </a:r>
            <a:r>
              <a:rPr lang="en-US" altLang="zh-CN" sz="1600" dirty="0"/>
              <a:t>&amp;nbsp;&amp;nbsp;&amp;nbsp;</a:t>
            </a:r>
            <a:r>
              <a:rPr lang="zh-CN" altLang="zh-CN" sz="1600" dirty="0"/>
              <a:t>码：</a:t>
            </a:r>
            <a:r>
              <a:rPr lang="en-US" altLang="zh-CN" sz="1600" dirty="0"/>
              <a:t>&lt;input type="password" name="password"&gt;</a:t>
            </a:r>
            <a:endParaRPr lang="zh-CN" altLang="zh-CN" sz="1600" dirty="0"/>
          </a:p>
          <a:p>
            <a:r>
              <a:rPr lang="en-US" altLang="zh-CN" sz="1600" dirty="0"/>
              <a:t>         &lt;br /&gt;</a:t>
            </a:r>
            <a:endParaRPr lang="zh-CN" altLang="zh-CN" sz="1600" dirty="0"/>
          </a:p>
          <a:p>
            <a:r>
              <a:rPr lang="en-US" altLang="zh-CN" sz="1600" dirty="0"/>
              <a:t> 	 	</a:t>
            </a:r>
            <a:r>
              <a:rPr lang="zh-CN" altLang="zh-CN" sz="1600" dirty="0"/>
              <a:t>爱好：</a:t>
            </a:r>
          </a:p>
          <a:p>
            <a:r>
              <a:rPr lang="en-US" altLang="zh-CN" sz="1600" dirty="0"/>
              <a:t> 	 	&lt;input type="checkbox" name="hobby" value="sing"&gt;</a:t>
            </a:r>
            <a:r>
              <a:rPr lang="zh-CN" altLang="zh-CN" sz="1600" dirty="0"/>
              <a:t>唱歌</a:t>
            </a:r>
          </a:p>
          <a:p>
            <a:r>
              <a:rPr lang="en-US" altLang="zh-CN" sz="1600" dirty="0"/>
              <a:t> 	 	&lt;input type="checkbox" name="hobby" value="dance"&gt;</a:t>
            </a:r>
            <a:r>
              <a:rPr lang="zh-CN" altLang="zh-CN" sz="1600" dirty="0"/>
              <a:t>跳舞</a:t>
            </a:r>
          </a:p>
          <a:p>
            <a:r>
              <a:rPr lang="en-US" altLang="zh-CN" sz="1600" dirty="0"/>
              <a:t> 	 	&lt;input type="checkbox" name="hobby" value="football"&gt;</a:t>
            </a:r>
            <a:r>
              <a:rPr lang="zh-CN" altLang="zh-CN" sz="1600" dirty="0"/>
              <a:t>足球</a:t>
            </a:r>
            <a:r>
              <a:rPr lang="en-US" altLang="zh-CN" sz="1600" dirty="0"/>
              <a:t>&lt;br /&gt;</a:t>
            </a:r>
            <a:endParaRPr lang="zh-CN" altLang="zh-CN" sz="1600" dirty="0"/>
          </a:p>
          <a:p>
            <a:r>
              <a:rPr lang="en-US" altLang="zh-CN" sz="1600" dirty="0"/>
              <a:t> 	 	&lt;input type="submit" value="</a:t>
            </a:r>
            <a:r>
              <a:rPr lang="zh-CN" altLang="zh-CN" sz="1600" dirty="0"/>
              <a:t>提交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/>
              <a:t> 	&lt;/form&gt;</a:t>
            </a:r>
            <a:endParaRPr lang="zh-CN" altLang="zh-CN" sz="1600" dirty="0"/>
          </a:p>
          <a:p>
            <a:r>
              <a:rPr lang="en-US" altLang="zh-CN" sz="1600" dirty="0"/>
              <a:t>&lt;/body&gt;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2799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包中编写一个名称为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RequestParamsServlet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类，使用该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获取请求参数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RequestParamsServlet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2" y="2326341"/>
            <a:ext cx="8780929" cy="40475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9046" y="2335001"/>
            <a:ext cx="8518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"RequestParamsServlet",urlPatterns = " </a:t>
            </a:r>
            <a:endParaRPr lang="zh-CN" altLang="zh-CN" sz="1600" dirty="0"/>
          </a:p>
          <a:p>
            <a:pPr lvl="0"/>
            <a:r>
              <a:rPr lang="en-US" altLang="zh-CN" sz="1600" dirty="0"/>
              <a:t>					/RequestParamsServlet")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RequestParamsServlet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name = request.getParameter("username");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password = request.getParameter("password");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用户名</a:t>
            </a:r>
            <a:r>
              <a:rPr lang="en-US" altLang="zh-CN" sz="1600" dirty="0"/>
              <a:t>:" + name);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密</a:t>
            </a:r>
            <a:r>
              <a:rPr lang="en-US" altLang="zh-CN" sz="1600" dirty="0"/>
              <a:t>  </a:t>
            </a:r>
            <a:r>
              <a:rPr lang="zh-CN" altLang="zh-CN" sz="1600" dirty="0"/>
              <a:t>码</a:t>
            </a:r>
            <a:r>
              <a:rPr lang="en-US" altLang="zh-CN" sz="1600" dirty="0"/>
              <a:t>:" + password);</a:t>
            </a:r>
            <a:endParaRPr lang="zh-CN" altLang="zh-CN" sz="1600" dirty="0"/>
          </a:p>
          <a:p>
            <a:pPr lvl="0"/>
            <a:r>
              <a:rPr lang="en-US" altLang="zh-CN" sz="1600" dirty="0"/>
              <a:t>		// </a:t>
            </a:r>
            <a:r>
              <a:rPr lang="zh-CN" altLang="zh-CN" sz="1600" dirty="0"/>
              <a:t>获取参数名为“</a:t>
            </a:r>
            <a:r>
              <a:rPr lang="en-US" altLang="zh-CN" sz="1600" dirty="0"/>
              <a:t>hobby</a:t>
            </a:r>
            <a:r>
              <a:rPr lang="zh-CN" altLang="zh-CN" sz="1600" dirty="0"/>
              <a:t>”的值</a:t>
            </a:r>
          </a:p>
          <a:p>
            <a:pPr lvl="0"/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String[] hobbys = request.getParameterValues("hobby");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		System.out.print("</a:t>
            </a:r>
            <a:r>
              <a:rPr lang="zh-CN" altLang="zh-CN" sz="1600" dirty="0"/>
              <a:t>爱好</a:t>
            </a:r>
            <a:r>
              <a:rPr lang="en-US" altLang="zh-CN" sz="1600" dirty="0"/>
              <a:t>:");</a:t>
            </a:r>
            <a:endParaRPr lang="zh-CN" altLang="zh-CN" sz="1600" dirty="0"/>
          </a:p>
          <a:p>
            <a:pPr lvl="0"/>
            <a:r>
              <a:rPr lang="en-US" altLang="zh-CN" sz="1600" dirty="0"/>
              <a:t>		for (int i = 0; i &lt; hobbys.length; i++) {</a:t>
            </a:r>
            <a:endParaRPr lang="zh-CN" altLang="zh-CN" sz="1600" dirty="0"/>
          </a:p>
          <a:p>
            <a:pPr lvl="0"/>
            <a:r>
              <a:rPr lang="en-US" altLang="zh-CN" sz="1600" dirty="0"/>
              <a:t>			System.out.print(hobbys[i] + ", ");</a:t>
            </a:r>
            <a:endParaRPr lang="zh-CN" altLang="zh-CN" sz="1600" dirty="0"/>
          </a:p>
          <a:p>
            <a:pPr lvl="0"/>
            <a:r>
              <a:rPr lang="en-US" altLang="zh-CN" sz="1600" dirty="0"/>
              <a:t>		}</a:t>
            </a:r>
            <a:endParaRPr lang="zh-CN" altLang="zh-CN" sz="1600" dirty="0"/>
          </a:p>
          <a:p>
            <a:pPr lvl="0"/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127991"/>
            <a:ext cx="86605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页面，并填写表单相关信息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6082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04" y="2702859"/>
            <a:ext cx="7114700" cy="266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89355"/>
            <a:ext cx="86605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所示的“提交”按钮，在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的控制台打印出了用户登录的信息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33340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获取请求参数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7106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41" y="3067331"/>
            <a:ext cx="7188829" cy="208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854992"/>
            <a:ext cx="10205480" cy="9823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方法用于将一个对象与一个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关联后存储进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对象中，其完整声明定义如下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6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537614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void setAttribute(String name,Object o);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1"/>
            </p:custDataLst>
          </p:nvPr>
        </p:nvSpPr>
        <p:spPr>
          <a:xfrm>
            <a:off x="1604700" y="2554238"/>
            <a:ext cx="9414276" cy="21241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的参数列表的第一个参数接收的是一个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，第二个参数接收的是一个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Object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。需要注意的是，如果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中已经存在指定名称的属性，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将会先删除原来的属性，然后再添加新的属性。如果传递给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方法的属性值对象为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，则删除指定名称的属性，这时的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效果等同于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removeAttribute()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60244" y="2393574"/>
            <a:ext cx="9865885" cy="24070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909321" y="44728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sp>
        <p:nvSpPr>
          <p:cNvPr id="14" name="Chevron 3"/>
          <p:cNvSpPr/>
          <p:nvPr>
            <p:custDataLst>
              <p:tags r:id="rId2"/>
            </p:custDataLst>
          </p:nvPr>
        </p:nvSpPr>
        <p:spPr>
          <a:xfrm>
            <a:off x="892519" y="1064302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1253219" y="1190840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0071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37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2056698"/>
            <a:ext cx="10205480" cy="4911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对象中返回指定名称的属性对象，其完整声明如下：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6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537614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Object getAttribute(String name);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49122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288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removeAttribute()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2056698"/>
            <a:ext cx="10205480" cy="4911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removeAttribute()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对象中删除指定名称的属性，其完整声明如下：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36" y="3456932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537614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void removeAttribute(String name);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867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53219" y="1190840"/>
            <a:ext cx="32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getAttributeNames()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5675"/>
            <a:ext cx="10205480" cy="13857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方法用于返回一个包含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对象中的所有属性名的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Enumeration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对象，在此基础上，可以对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对象中的所有属性进行遍历处理。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getAttributeNames()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方法声明如下：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838" y="266933"/>
            <a:ext cx="483002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对象传递数据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836" y="3793107"/>
            <a:ext cx="6494929" cy="50995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90341" y="3873789"/>
            <a:ext cx="5076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Enumeration getAttributeNames();</a:t>
            </a:r>
            <a:endParaRPr lang="zh-CN" altLang="zh-CN" sz="1600" dirty="0"/>
          </a:p>
        </p:txBody>
      </p:sp>
      <p:sp>
        <p:nvSpPr>
          <p:cNvPr id="11" name="文本框 18"/>
          <p:cNvSpPr txBox="1"/>
          <p:nvPr>
            <p:custDataLst>
              <p:tags r:id="rId3"/>
            </p:custDataLst>
          </p:nvPr>
        </p:nvSpPr>
        <p:spPr>
          <a:xfrm>
            <a:off x="1253219" y="5180899"/>
            <a:ext cx="10205480" cy="57444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，只有属于同一个请求中的数据才可以通过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传递数据。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706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1972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请求参数的中文乱码问题</a:t>
            </a: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5675"/>
            <a:ext cx="10205480" cy="13857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在填写表单数据时，难免会输入中文，如姓名、公司名称等。在浏览器的地址栏中输入地址“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http://localhost:8080/chapter04/form.html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”再次访问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页面，输入用户名为“传智播客”以及相关表单信息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813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94" y="3697939"/>
            <a:ext cx="6179443" cy="233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997067"/>
            <a:ext cx="31147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137052"/>
            <a:ext cx="231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62500" y="2043849"/>
          <a:ext cx="9490984" cy="415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init(ServletConfig config)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实例化后，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容器调用该方法完成初始化工作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 getServletConfig()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对象的配置信息，返回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getServletInfo()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返回一个字符串，其中包含关于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的信息，例如，作者、版本和版权等信息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12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service(ServletRequest 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 response)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负责响应用户的请求，当容器接收到客户端访问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对象的请求时，就会调用此方法。容器会构造一个表示客户端请求信息的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对象和一个用于响应客户端的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对象作为参数传递给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方法中，可以通过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对象得到客户端的相关信息和请求信息，在对请求进行处理后，调用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对象的方法设置响应信息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destroy()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负责释放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对象占用的资源。当服务器关闭或者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对象被移除时，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对象会被销毁，容器会调用此方法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64302"/>
            <a:ext cx="3706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1972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请求参数的中文乱码问题</a:t>
            </a: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35675"/>
            <a:ext cx="10205480" cy="59237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form.html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中的“提交”按钮，这时，控制台打印出了每个参数的值。</a:t>
            </a:r>
          </a:p>
        </p:txBody>
      </p:sp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65" y="3173505"/>
            <a:ext cx="7566285" cy="197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线箭头连接符 5"/>
          <p:cNvCxnSpPr/>
          <p:nvPr/>
        </p:nvCxnSpPr>
        <p:spPr>
          <a:xfrm>
            <a:off x="7624479" y="4364922"/>
            <a:ext cx="1815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439831" y="4140983"/>
            <a:ext cx="1331259" cy="3934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中文乱码</a:t>
            </a:r>
          </a:p>
        </p:txBody>
      </p:sp>
      <p:sp>
        <p:nvSpPr>
          <p:cNvPr id="10" name="矩形 9"/>
          <p:cNvSpPr/>
          <p:nvPr/>
        </p:nvSpPr>
        <p:spPr>
          <a:xfrm>
            <a:off x="6441859" y="4248060"/>
            <a:ext cx="1182620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接口中，提供了一个setCharacterEncoding()方法，该方法用于设置request对象的解码方式，接下来，对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RequestParamsServlet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进行修改，修改后的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所示。该方法用于返回请求消息的实体部分的字符集编码。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04" y="2364884"/>
            <a:ext cx="8998261" cy="4096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81783" y="2429129"/>
            <a:ext cx="87741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@WebServlet(name = "RequestParamsServlet",urlPatterns = "/RequestParamsServlet")</a:t>
            </a:r>
            <a:endParaRPr lang="zh-CN" altLang="zh-CN" sz="1600" dirty="0"/>
          </a:p>
          <a:p>
            <a:pPr lvl="0"/>
            <a:r>
              <a:rPr lang="en-US" altLang="zh-CN" sz="1600" dirty="0"/>
              <a:t>public class RequestParamsServlet extends HttpServlet {</a:t>
            </a:r>
            <a:endParaRPr lang="zh-CN" altLang="zh-CN" sz="1600" dirty="0"/>
          </a:p>
          <a:p>
            <a:pPr lvl="0"/>
            <a:r>
              <a:rPr lang="en-US" altLang="zh-CN" sz="1600" dirty="0"/>
              <a:t>	public void doGet(HttpServletRequest request,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HttpServletResponse response)throws ServletException, IOException {</a:t>
            </a:r>
            <a:endParaRPr lang="zh-CN" altLang="zh-CN" sz="1600" dirty="0"/>
          </a:p>
          <a:p>
            <a:pPr lvl="0"/>
            <a:r>
              <a:rPr lang="en-US" altLang="zh-CN" sz="1600" dirty="0"/>
              <a:t>                  </a:t>
            </a:r>
            <a:r>
              <a:rPr lang="zh-CN" altLang="zh-CN" sz="1600" dirty="0"/>
              <a:t>request.setCharacterEncoding("utf-8");</a:t>
            </a:r>
          </a:p>
          <a:p>
            <a:pPr lvl="0"/>
            <a:r>
              <a:rPr lang="en-US" altLang="zh-CN" sz="1600" dirty="0"/>
              <a:t>		String name = request.getParameter("username");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String password = request.getParameter("password");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用户名</a:t>
            </a:r>
            <a:r>
              <a:rPr lang="en-US" altLang="zh-CN" sz="1600" dirty="0"/>
              <a:t>:" + name);</a:t>
            </a:r>
            <a:endParaRPr lang="zh-CN" altLang="zh-CN" sz="1600" dirty="0"/>
          </a:p>
          <a:p>
            <a:pPr lvl="0"/>
            <a:r>
              <a:rPr lang="en-US" altLang="zh-CN" sz="1600" dirty="0"/>
              <a:t>		System.out.println("</a:t>
            </a:r>
            <a:r>
              <a:rPr lang="zh-CN" altLang="zh-CN" sz="1600" dirty="0"/>
              <a:t>密</a:t>
            </a:r>
            <a:r>
              <a:rPr lang="en-US" altLang="zh-CN" sz="1600" dirty="0"/>
              <a:t>  </a:t>
            </a:r>
            <a:r>
              <a:rPr lang="zh-CN" altLang="zh-CN" sz="1600" dirty="0"/>
              <a:t>码</a:t>
            </a:r>
            <a:r>
              <a:rPr lang="en-US" altLang="zh-CN" sz="1600" dirty="0"/>
              <a:t>:" + password);</a:t>
            </a:r>
            <a:endParaRPr lang="zh-CN" altLang="zh-CN" sz="1600" dirty="0"/>
          </a:p>
          <a:p>
            <a:pPr lvl="0"/>
            <a:r>
              <a:rPr lang="en-US" altLang="zh-CN" sz="1600" dirty="0"/>
              <a:t>		//</a:t>
            </a:r>
            <a:r>
              <a:rPr lang="zh-CN" altLang="zh-CN" sz="1600" dirty="0"/>
              <a:t>获取参数名为“</a:t>
            </a:r>
            <a:r>
              <a:rPr lang="en-US" altLang="zh-CN" sz="1600" dirty="0"/>
              <a:t>hobby</a:t>
            </a:r>
            <a:r>
              <a:rPr lang="zh-CN" altLang="zh-CN" sz="1600" dirty="0"/>
              <a:t>”的值</a:t>
            </a:r>
          </a:p>
          <a:p>
            <a:pPr lvl="0"/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1369B2"/>
                </a:solidFill>
              </a:rPr>
              <a:t>String[] hobbys = request.getParameterValues("hobby");</a:t>
            </a:r>
            <a:endParaRPr lang="zh-CN" altLang="zh-CN" sz="1600" dirty="0">
              <a:solidFill>
                <a:srgbClr val="1369B2"/>
              </a:solidFill>
            </a:endParaRPr>
          </a:p>
          <a:p>
            <a:pPr lvl="0"/>
            <a:r>
              <a:rPr lang="en-US" altLang="zh-CN" sz="1600" dirty="0"/>
              <a:t>		System.out.print("</a:t>
            </a:r>
            <a:r>
              <a:rPr lang="zh-CN" altLang="zh-CN" sz="1600" dirty="0"/>
              <a:t>爱好</a:t>
            </a:r>
            <a:r>
              <a:rPr lang="en-US" altLang="zh-CN" sz="1600" dirty="0"/>
              <a:t>:");</a:t>
            </a:r>
            <a:endParaRPr lang="zh-CN" altLang="zh-CN" sz="1600" dirty="0"/>
          </a:p>
          <a:p>
            <a:pPr lvl="0"/>
            <a:r>
              <a:rPr lang="en-US" altLang="zh-CN" sz="1600" dirty="0"/>
              <a:t>		for (int i = 0; i &lt; hobbys.length; i++) {</a:t>
            </a:r>
            <a:endParaRPr lang="zh-CN" altLang="zh-CN" sz="1600" dirty="0"/>
          </a:p>
          <a:p>
            <a:pPr lvl="0"/>
            <a:r>
              <a:rPr lang="en-US" altLang="zh-CN" sz="1600" dirty="0"/>
              <a:t>			System.out.print(hobbys[i] + ", ");</a:t>
            </a:r>
            <a:endParaRPr lang="zh-CN" altLang="zh-CN" sz="1600" dirty="0"/>
          </a:p>
          <a:p>
            <a:pPr lvl="0"/>
            <a:r>
              <a:rPr lang="en-US" altLang="zh-CN" sz="1600" dirty="0"/>
              <a:t>		}</a:t>
            </a:r>
            <a:endParaRPr lang="zh-CN" altLang="zh-CN" sz="1600" dirty="0"/>
          </a:p>
          <a:p>
            <a:pPr lvl="0"/>
            <a:r>
              <a:rPr lang="en-US" altLang="zh-CN" sz="1600" dirty="0"/>
              <a:t>	}</a:t>
            </a:r>
            <a:endParaRPr lang="zh-CN" altLang="zh-CN" sz="1600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41438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在IDEA中启动Tomcat服务器，再次访问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页面，输入中文用户名“传智播客”以及相关表单信息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在提交，可以在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控制台看到如下效果。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72374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4.6.6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动手实践：解决请求参数的中文乱码问题</a:t>
            </a:r>
          </a:p>
        </p:txBody>
      </p:sp>
      <p:pic>
        <p:nvPicPr>
          <p:cNvPr id="501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54" y="3157537"/>
            <a:ext cx="7740934" cy="205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235821" y="2254478"/>
            <a:ext cx="9794240" cy="320502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5717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17599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89481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13635" y="184553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373125" y="2694115"/>
            <a:ext cx="9504297" cy="256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的基础知识。首先讲解了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概念、特点和常用接口；其次讲解了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开发入门知识，包括实现第一个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接口的用法；接着讲解了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HtttpServletReponse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对象和应用；最后讲解了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对象和应用。通过本章的学习，读者应该熟练掌握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HtttpServletReponse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225666"/>
            <a:ext cx="455354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72537" y="1365651"/>
            <a:ext cx="385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接口中的生命周期的方法</a:t>
            </a: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85382" y="2916605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个方法中，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这三个方法可以表现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的生命周期，它们会在某个特定的时刻被调用。需要注意的是，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容器指的</a:t>
            </a:r>
            <a:r>
              <a:rPr lang="zh-CN" altLang="en-US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就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服务器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27479" y="2560941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5" y="2501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2" y="4284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171878"/>
            <a:ext cx="320883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72537" y="1311863"/>
            <a:ext cx="2571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85382" y="2889711"/>
            <a:ext cx="9414276" cy="16907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公司提供了两个默认的接口实现类：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是一个抽象类，该类为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接口提供了部分实现，它并没有实现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的子类，它继承了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GenericServlet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的所有方法，并且为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等类型提供了具体的操作方法。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27479" y="2534046"/>
            <a:ext cx="9794240" cy="23606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5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2" y="45804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10543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65624" y="1104643"/>
            <a:ext cx="443251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44628"/>
            <a:ext cx="389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类的常用方法及功能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0540" y="2278032"/>
          <a:ext cx="9076765" cy="3638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protected void doGet(HttpServletRequest req, HttpServletResponse resp)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protected void doPost(HttpServletRequest req, HttpServletResponse resp)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42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protected void doPut(HttpServletRequest req, HttpServletResponse resp)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用于处理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Servlet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开发入门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6"/>
            <a:ext cx="40022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422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3024181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在实际开发中，通常都会使用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Eclipse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等）工具完成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的开发，本书中是使用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的开发，因为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不仅会自动编译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，还会自动创建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文件信息，完成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虚拟路径的映射。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26685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5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2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42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05" y="2856674"/>
            <a:ext cx="3856414" cy="331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2598678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57783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462556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8042" y="2041821"/>
            <a:ext cx="737482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主页的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“Create New Project”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选项，进入新建项目的界面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72809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的基本概念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142892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的特点及其接口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010858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IDEA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工具开发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346" y="4875953"/>
            <a:ext cx="7249397" cy="687920"/>
            <a:chOff x="978872" y="3318616"/>
            <a:chExt cx="5437064" cy="515939"/>
          </a:xfrm>
        </p:grpSpPr>
        <p:sp>
          <p:nvSpPr>
            <p:cNvPr id="14" name="Pentagon 6"/>
            <p:cNvSpPr/>
            <p:nvPr/>
          </p:nvSpPr>
          <p:spPr bwMode="auto">
            <a:xfrm>
              <a:off x="978872" y="331861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的配置以及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的生命周期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MH_Others_1"/>
            <p:cNvSpPr/>
            <p:nvPr/>
          </p:nvSpPr>
          <p:spPr bwMode="auto">
            <a:xfrm>
              <a:off x="985222" y="331861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97741" y="1947692"/>
            <a:ext cx="915744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Projec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中，选择左侧栏的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选项，然后勾选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 Application”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选项。选择完毕之后，单击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Next”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按钮进入填写项目信息的界面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0" name="椭圆 29"/>
          <p:cNvSpPr/>
          <p:nvPr/>
        </p:nvSpPr>
        <p:spPr>
          <a:xfrm>
            <a:off x="1730420" y="272422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886" y="3488550"/>
            <a:ext cx="1697534" cy="515997"/>
            <a:chOff x="-2086" y="2141478"/>
            <a:chExt cx="1697534" cy="515997"/>
          </a:xfrm>
        </p:grpSpPr>
        <p:sp>
          <p:nvSpPr>
            <p:cNvPr id="32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3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4" name="文本框 32"/>
          <p:cNvSpPr txBox="1"/>
          <p:nvPr/>
        </p:nvSpPr>
        <p:spPr>
          <a:xfrm>
            <a:off x="0" y="2553237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6" y="4389344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730420" y="369451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460555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050" name="图片 53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26" y="3014902"/>
            <a:ext cx="359727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412147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121759"/>
            <a:ext cx="388443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项目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97741" y="1867010"/>
            <a:ext cx="915744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Projec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Project name”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选项用于指项目的名称，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Project localtion”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项目的根目录。这里采用默认设置的目录，将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项目的名称。设置完成之后，单击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Finish”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按钮，进入开发界面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6" name="椭圆 15"/>
          <p:cNvSpPr/>
          <p:nvPr/>
        </p:nvSpPr>
        <p:spPr>
          <a:xfrm>
            <a:off x="1730420" y="285271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文本框 32"/>
          <p:cNvSpPr txBox="1"/>
          <p:nvPr/>
        </p:nvSpPr>
        <p:spPr>
          <a:xfrm>
            <a:off x="0" y="2681731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30420" y="382300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30420" y="473405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282" y="4529203"/>
            <a:ext cx="1697534" cy="515997"/>
            <a:chOff x="-2086" y="2141478"/>
            <a:chExt cx="1697534" cy="515997"/>
          </a:xfrm>
        </p:grpSpPr>
        <p:sp>
          <p:nvSpPr>
            <p:cNvPr id="21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2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文本框 34"/>
          <p:cNvSpPr txBox="1"/>
          <p:nvPr/>
        </p:nvSpPr>
        <p:spPr>
          <a:xfrm>
            <a:off x="-2086" y="3654242"/>
            <a:ext cx="16268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3074" name="图片 54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875" y="2912563"/>
            <a:ext cx="43211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项目后，接下来，需要在项目中添加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开发工具右上角的“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”按钮，进入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4098" name="图片 53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2" y="2812666"/>
            <a:ext cx="5599300" cy="339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4" y="2315370"/>
            <a:ext cx="17303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 Structure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界面中，单击【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Libraries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】，弹出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Select Library Files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5122" name="图片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30" y="1927949"/>
            <a:ext cx="328894" cy="3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55" descr="社交网站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3" y="2797069"/>
            <a:ext cx="5994933" cy="341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Library Files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界面，选择项目所在的目录后单击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按钮，弹出选择项目类型界面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6147" name="图片 59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76" y="2590947"/>
            <a:ext cx="3402573" cy="361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选择项目类型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界面，选中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按钮，会显示项目名称界面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Choose Modules”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Choose Modules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界面直接单击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按钮，此时项目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开发工具中了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8194" name="图片 56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81" y="2984874"/>
            <a:ext cx="43211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单击标记的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+”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按钮，查找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，将其导入到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7171" name="图片 60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93" y="2701600"/>
            <a:ext cx="4981253" cy="339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6730203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889272" y="1121759"/>
            <a:ext cx="684278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  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Tomcat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Servlet-api.jar</a:t>
            </a:r>
            <a:r>
              <a:rPr lang="zh-CN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</a:rPr>
              <a:t>包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OK”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按钮后，就可以将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Servlet-api.jar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的项目中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218" name="图片 57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409" y="2313403"/>
            <a:ext cx="5472955" cy="365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907351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文件，选择【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New 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】选项，进入创建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类的界面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42" name="图片 62" descr="社交网站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23" y="2810436"/>
            <a:ext cx="4531659" cy="323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线箭头连接符 5"/>
          <p:cNvCxnSpPr/>
          <p:nvPr/>
        </p:nvCxnSpPr>
        <p:spPr>
          <a:xfrm flipH="1">
            <a:off x="4907779" y="3469787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98724" y="3039035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用于指定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类的名称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5688106" y="3342423"/>
            <a:ext cx="578224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21" name="直线箭头连接符 5"/>
          <p:cNvCxnSpPr/>
          <p:nvPr/>
        </p:nvCxnSpPr>
        <p:spPr>
          <a:xfrm flipH="1">
            <a:off x="4867835" y="3988730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48161" y="3861366"/>
            <a:ext cx="846767" cy="281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54163" y="3789968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用于指定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所在包的名称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4" name="直线箭头连接符 5"/>
          <p:cNvCxnSpPr/>
          <p:nvPr/>
        </p:nvCxnSpPr>
        <p:spPr>
          <a:xfrm flipH="1">
            <a:off x="4907780" y="4679012"/>
            <a:ext cx="7332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41042" y="4551648"/>
            <a:ext cx="625287" cy="24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81835" y="4485256"/>
            <a:ext cx="2321725" cy="10414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【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Class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】是根据【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Name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】自动生成的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类的名称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工具会自动生成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代码，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40" y="2711450"/>
            <a:ext cx="9050020" cy="25755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4856" y="2755612"/>
            <a:ext cx="928272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"TestServlet01")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TestServlet01 extends HttpServlet {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    protected void doPost(HttpServletRequest request, HttpServletResponse 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             response) throws ServletException, IOException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protected void doGet(HttpServletRequest request, HttpServletResponse 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             response) throws ServletException, IOException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    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14855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ServletConfig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ServletContext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接口的使用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384936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HttpServletRequest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252901"/>
            <a:ext cx="7249397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HttpServletResponse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为了更好的演示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的运行效果，接下来在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方法中添加一些代码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6647"/>
            <a:ext cx="9049871" cy="3453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01068" y="2893554"/>
            <a:ext cx="89868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"TestServlet01",</a:t>
            </a:r>
            <a:r>
              <a:rPr lang="en-US" altLang="zh-CN" dirty="0">
                <a:solidFill>
                  <a:srgbClr val="1369B2"/>
                </a:solidFill>
              </a:rPr>
              <a:t>urlPatterns="/TestServlet01")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TestServlet01 extends HttpServlet {</a:t>
            </a:r>
            <a:endParaRPr lang="zh-CN" altLang="zh-CN" dirty="0"/>
          </a:p>
          <a:p>
            <a:r>
              <a:rPr lang="en-US" altLang="zh-CN" dirty="0"/>
              <a:t>protected void doPost(HttpServletRequest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ServletException,IOException{</a:t>
            </a:r>
            <a:endParaRPr lang="zh-CN" altLang="zh-CN" dirty="0"/>
          </a:p>
          <a:p>
            <a:r>
              <a:rPr lang="en-US" altLang="zh-CN" dirty="0"/>
              <a:t>	       PrintWriter out = response.getWriter();</a:t>
            </a:r>
            <a:endParaRPr lang="zh-CN" altLang="zh-CN" dirty="0"/>
          </a:p>
          <a:p>
            <a:r>
              <a:rPr lang="en-US" altLang="zh-CN" dirty="0"/>
              <a:t>	       out.print("Hello Servlet");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protected void doGet(HttpServletRequest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 IOException {</a:t>
            </a:r>
            <a:endParaRPr lang="zh-CN" altLang="zh-CN" dirty="0"/>
          </a:p>
          <a:p>
            <a:r>
              <a:rPr lang="en-US" altLang="zh-CN" dirty="0"/>
              <a:t>	       this.doPost(request, response);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开发工具中单击启动按钮选择使用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，启动成功后，在页面中访问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localhost:8080/chapter04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43" descr="社交网络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04" y="2982822"/>
            <a:ext cx="7095560" cy="301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86051"/>
            <a:ext cx="3865979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29613" y="1121759"/>
            <a:ext cx="3938222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 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endParaRPr lang="en-US" altLang="zh-CN" sz="20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584608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27"/>
          <p:cNvCxnSpPr/>
          <p:nvPr/>
        </p:nvCxnSpPr>
        <p:spPr>
          <a:xfrm>
            <a:off x="1789659" y="2075866"/>
            <a:ext cx="0" cy="413443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30420" y="367149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086" y="3472733"/>
            <a:ext cx="1697534" cy="515997"/>
            <a:chOff x="-2086" y="2141478"/>
            <a:chExt cx="169753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-2086" y="2168643"/>
              <a:ext cx="14906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0165" y="1853563"/>
            <a:ext cx="925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在页面访问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类的地址“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8080/chapter04/TestServlet01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”，此处访问地址中的项目名是根据第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章操作方式修改了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打包后的项目名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290" name="图片 44" descr="社交网络的手机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26" y="3094842"/>
            <a:ext cx="6511218" cy="24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8"/>
          <p:cNvSpPr txBox="1"/>
          <p:nvPr>
            <p:custDataLst>
              <p:tags r:id="rId1"/>
            </p:custDataLst>
          </p:nvPr>
        </p:nvSpPr>
        <p:spPr>
          <a:xfrm>
            <a:off x="1671935" y="2236781"/>
            <a:ext cx="9414276" cy="13852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若想让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正确地运行在服务器中并处理请求信息，必须进行适当的配置，关于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的配置主要有两种方式，分别是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应用的配置文件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来完成配置和使用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的方式完成。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27479" y="1881117"/>
            <a:ext cx="9794240" cy="203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矩形 93"/>
          <p:cNvSpPr/>
          <p:nvPr/>
        </p:nvSpPr>
        <p:spPr>
          <a:xfrm>
            <a:off x="1377255" y="18216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0906212" y="36048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6"/>
            <a:ext cx="37601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143838" y="1975311"/>
            <a:ext cx="9414276" cy="6926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标签进行注册，在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标签下包含若干个子元素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38083" y="3227294"/>
          <a:ext cx="7619990" cy="2259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5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1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的名称，一般与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类名相同，要求唯一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&lt;servlet-class&gt;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类的位置，包括包名与类名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&lt;display-name&gt;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91196"/>
            <a:ext cx="37601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31181"/>
            <a:ext cx="3070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1143837" y="1867735"/>
            <a:ext cx="10044115" cy="13730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地址，使用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&lt;servlet-mapping&gt;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标签进行映射，使用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子标签指定要映射的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名称，名称要和之前在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标签下注册的相同；使用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&lt;url-pattern&gt;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子标签映射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地址，地址前必须加“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”，否则访问不到。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082" y="3576918"/>
            <a:ext cx="7705166" cy="24608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5059" y="3630706"/>
            <a:ext cx="7568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&lt;servlet&gt;</a:t>
            </a:r>
            <a:endParaRPr lang="zh-CN" altLang="zh-CN" dirty="0"/>
          </a:p>
          <a:p>
            <a:r>
              <a:rPr lang="en-US" altLang="zh-CN" dirty="0"/>
              <a:t>    &lt;servlet-name&gt;HelloServlet&lt;/servlet-name&gt;</a:t>
            </a:r>
            <a:endParaRPr lang="zh-CN" altLang="zh-CN" dirty="0"/>
          </a:p>
          <a:p>
            <a:r>
              <a:rPr lang="en-US" altLang="zh-CN" dirty="0"/>
              <a:t>    &lt;servlet-class&gt;web.controller.HelloServlet&lt;/servlet-class&gt;</a:t>
            </a:r>
            <a:endParaRPr lang="zh-CN" altLang="zh-CN" dirty="0"/>
          </a:p>
          <a:p>
            <a:r>
              <a:rPr lang="en-US" altLang="zh-CN" dirty="0"/>
              <a:t>&lt;/servlet&gt;</a:t>
            </a:r>
            <a:endParaRPr lang="zh-CN" altLang="zh-CN" dirty="0"/>
          </a:p>
          <a:p>
            <a:r>
              <a:rPr lang="en-US" altLang="zh-CN" dirty="0"/>
              <a:t>&lt;servlet-mapping&gt;</a:t>
            </a:r>
            <a:endParaRPr lang="zh-CN" altLang="zh-CN" dirty="0"/>
          </a:p>
          <a:p>
            <a:r>
              <a:rPr lang="en-US" altLang="zh-CN" dirty="0"/>
              <a:t>    &lt;servlet-name&gt;HelloServlet&lt;/servlet-name&gt;</a:t>
            </a:r>
            <a:endParaRPr lang="zh-CN" altLang="zh-CN" dirty="0"/>
          </a:p>
          <a:p>
            <a:r>
              <a:rPr lang="en-US" altLang="zh-CN" dirty="0"/>
              <a:t>    &lt;url-pattern&gt;/servlet/HelloServlet&lt;/url-pattern&gt;</a:t>
            </a:r>
            <a:endParaRPr lang="zh-CN" altLang="zh-CN" dirty="0"/>
          </a:p>
          <a:p>
            <a:r>
              <a:rPr lang="en-US" altLang="zh-CN" dirty="0"/>
              <a:t>&lt;/servlet-mapping&gt;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10514"/>
            <a:ext cx="34777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150499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注解属性</a:t>
            </a: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879072" y="1745306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注解用于代替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等标签，该注解将会在项目部署时被容器处理，容器将根据具体的属性配置将相应的类部署为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注解提供了一些属性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97625" y="2852246"/>
          <a:ext cx="9990327" cy="344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748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</a:t>
                      </a: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9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&lt;servlet-name&gt;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。如果没有显式指定，则该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的取值即为类的全限定名。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value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urlPatterns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匹配模式。等价于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&lt;url-pattern&gt;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loadOnStartup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的加载顺序，等价于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&lt;load-on-startup&gt;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WebInitParam[]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初始化参数，等价于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&lt;init-param&gt;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9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   </a:t>
                      </a: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asyncSupported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声明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是否支持异步操作模式，等价于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&lt;async-supported&gt; 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48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description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的描述信息，等价于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&lt;description&gt;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496"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</a:p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displayName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的显示名，通常配合工具使用，等价于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&lt;display-name&gt;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010514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150499"/>
            <a:ext cx="308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使用注解方式配置</a:t>
            </a:r>
            <a:r>
              <a:rPr lang="en-US" altLang="zh-CN" sz="2000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8"/>
          <p:cNvSpPr txBox="1"/>
          <p:nvPr>
            <p:custDataLst>
              <p:tags r:id="rId2"/>
            </p:custDataLst>
          </p:nvPr>
        </p:nvSpPr>
        <p:spPr>
          <a:xfrm>
            <a:off x="879072" y="1745306"/>
            <a:ext cx="10497140" cy="9037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注解可以标注在任意一个继承了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HttpServlet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类的类之上，属于类级别的注解。下面使用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注解标注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ActionServlet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highlight>
                <a:srgbClr val="FF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325" y="2783542"/>
            <a:ext cx="9813709" cy="28642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78587" y="2901130"/>
            <a:ext cx="96614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@WebServlet(name = "HelloServlet",urlPatterns = "/HelloServlet") </a:t>
            </a:r>
            <a:r>
              <a:rPr lang="en-US" altLang="zh-CN" dirty="0"/>
              <a:t>	 </a:t>
            </a:r>
            <a:endParaRPr lang="zh-CN" altLang="zh-CN" dirty="0"/>
          </a:p>
          <a:p>
            <a:r>
              <a:rPr lang="en-US" altLang="zh-CN" dirty="0"/>
              <a:t>public class HelloServlet extends  HttpServlet{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//</a:t>
            </a:r>
            <a:r>
              <a:rPr lang="zh-CN" altLang="zh-CN" dirty="0"/>
              <a:t>处理</a:t>
            </a:r>
            <a:r>
              <a:rPr lang="en-US" altLang="zh-CN" dirty="0"/>
              <a:t>GET</a:t>
            </a:r>
            <a:r>
              <a:rPr lang="zh-CN" altLang="zh-CN" dirty="0"/>
              <a:t>方法请求的方法</a:t>
            </a:r>
          </a:p>
          <a:p>
            <a:r>
              <a:rPr lang="zh-CN" altLang="zh-CN" dirty="0"/>
              <a:t>　　</a:t>
            </a:r>
            <a:r>
              <a:rPr lang="en-US" altLang="zh-CN" dirty="0"/>
              <a:t>public void doGet(HttpServletRequest request, HttpServletResponse 				response) throws ServletException, IOException {}</a:t>
            </a:r>
            <a:endParaRPr lang="zh-CN" altLang="zh-CN" dirty="0"/>
          </a:p>
          <a:p>
            <a:r>
              <a:rPr lang="zh-CN" altLang="zh-CN" dirty="0"/>
              <a:t>　　</a:t>
            </a:r>
            <a:r>
              <a:rPr lang="en-US" altLang="zh-CN" dirty="0"/>
              <a:t>//</a:t>
            </a:r>
            <a:r>
              <a:rPr lang="zh-CN" altLang="zh-CN" dirty="0"/>
              <a:t>处理</a:t>
            </a:r>
            <a:r>
              <a:rPr lang="en-US" altLang="zh-CN" dirty="0"/>
              <a:t>POST</a:t>
            </a:r>
            <a:r>
              <a:rPr lang="zh-CN" altLang="zh-CN" dirty="0"/>
              <a:t>方法请求的方法</a:t>
            </a:r>
          </a:p>
          <a:p>
            <a:r>
              <a:rPr lang="zh-CN" altLang="zh-CN" dirty="0"/>
              <a:t>　　</a:t>
            </a:r>
            <a:r>
              <a:rPr lang="en-US" altLang="zh-CN" dirty="0"/>
              <a:t>protected void doPost(HttpServletRequest request, HttpServletResponse 					response) throws ServletException, IOException {}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79072" y="1104643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26325" y="1244628"/>
            <a:ext cx="308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使用注解方式配置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671935" y="2526642"/>
            <a:ext cx="9414276" cy="260892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HelloServlet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类标注为一个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属性值用于指定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属性，等价于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&lt;Servlet-name&gt;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，如果没有设置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属性，其默认值是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的类完整名称。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urlPatterns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属性值用于指定一组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的匹配模式，等价于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&lt;url-pattern&gt;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标签。如果需要在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中设置多个属性，属性之间用逗号隔开。通过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注解能极大地简化了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的配置步骤，降低了开发人员的开发难度。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27479" y="2286000"/>
            <a:ext cx="9794240" cy="30390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1377255" y="22594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矩形 93"/>
          <p:cNvSpPr/>
          <p:nvPr/>
        </p:nvSpPr>
        <p:spPr>
          <a:xfrm rot="10800000">
            <a:off x="10906212" y="4997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47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69" y="2035643"/>
            <a:ext cx="4877639" cy="396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077749"/>
            <a:ext cx="32491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217734"/>
            <a:ext cx="231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1987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4005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47041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59769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基础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2323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开发入门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44877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020473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ServletConfig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ServletContext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5535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387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初始化阶段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456783" y="2714900"/>
            <a:ext cx="9414276" cy="18302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当客户端向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容器发出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容器首先会解析请求，检查内存中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是否已经有了该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，如果有，直接使用该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对象；如果没有，就创建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实例对象，然后通过调用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的初始化。需要注意的是，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的整个生命周期内，它的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方法只被调用一次。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12327" y="2433917"/>
            <a:ext cx="9794240" cy="23397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162103" y="24073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691060" y="44460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5535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361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运行阶段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456783" y="2580430"/>
            <a:ext cx="9414276" cy="298544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生命周期中最重要的阶段，在这个阶段，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容器会为客户端请求创建代表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和代表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，然后将它们作为参数传递给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对象中获得客户端请求信息并处理该请求，通过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对象生成响应结果。在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的整个生命周期内，对于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的每一次访问请求，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容器都会调用一次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，并且创建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，也就是说，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的整个生命周期中会被调用多次。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12327" y="2380128"/>
            <a:ext cx="9794240" cy="332142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162103" y="23536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691060" y="53738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3787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53219" y="1284969"/>
            <a:ext cx="361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销毁阶段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524018" y="2741794"/>
            <a:ext cx="9414276" cy="220672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当服务器关闭或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应用被移除出容器时，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应用的销毁而销毁。在销毁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容器会调用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方法，以便让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对象释放它所占用的资源。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的整个生命周期中，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方法也只被调用一次。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对象一旦创建就会驻留在内存中等待客户端的访问，直到服务器关闭，或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应用被移除出容器时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对象才会销毁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79562" y="2541492"/>
            <a:ext cx="9794240" cy="25280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758295" y="4755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5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方法并重写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生命周期方法的执行效果。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1" y="2256573"/>
            <a:ext cx="9628093" cy="4247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0198" y="2256574"/>
            <a:ext cx="9453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javax.servlet.annotation.WebServlet;</a:t>
            </a:r>
            <a:endParaRPr lang="zh-CN" altLang="zh-CN" dirty="0"/>
          </a:p>
          <a:p>
            <a:r>
              <a:rPr lang="en-US" altLang="zh-CN" dirty="0"/>
              <a:t>import javax.servlet.*;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@WebServlet(name = "TestServlet02",urlPatterns="/TestServlet02")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TestServlet02 extends GenericServlet {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	public void init(ServletConfig config) throws ServletException 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System.out.println("init methed is called");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public void service(ServletRequest request, ServletResponse response)</a:t>
            </a:r>
            <a:endParaRPr lang="zh-CN" altLang="zh-CN" dirty="0"/>
          </a:p>
          <a:p>
            <a:r>
              <a:rPr lang="en-US" altLang="zh-CN" dirty="0"/>
              <a:t>			throws ServletException{</a:t>
            </a:r>
            <a:endParaRPr lang="zh-CN" altLang="zh-CN" dirty="0"/>
          </a:p>
          <a:p>
            <a:r>
              <a:rPr lang="en-US" altLang="zh-CN" dirty="0"/>
              <a:t>		System.out.println("Hello World");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	public void destroy(){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System.out.println("destroy method is called");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}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5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charter01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项目，在浏览器的地址栏输入地址“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45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27" y="2716307"/>
            <a:ext cx="8092888" cy="26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83379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刷新浏览器，多次访问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控制台的打印结果如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46" descr="手机截图图社交软件的信息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33" y="2950303"/>
            <a:ext cx="7254297" cy="26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线箭头连接符 5"/>
          <p:cNvCxnSpPr/>
          <p:nvPr/>
        </p:nvCxnSpPr>
        <p:spPr>
          <a:xfrm flipH="1">
            <a:off x="3496235" y="4841387"/>
            <a:ext cx="3053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43839" y="4155141"/>
            <a:ext cx="2352396" cy="14442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init()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方法只在第一次访问时执行，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service()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方法则在每次访问时都被执行。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03913" y="1122015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移除，可以在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中停止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项目，此时，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destroy method is called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7107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1" name="图片 47" descr="社交网站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74" y="2682684"/>
            <a:ext cx="8138568" cy="26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2796561"/>
            <a:ext cx="6733878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ServletConfig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332985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235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43837" y="1934971"/>
            <a:ext cx="10192033" cy="18033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运行期间，经常需要一些配置信息，例如，文件使用的编码等，这些信息都可以在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注解的属性中配置。当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时，会将该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的配置信息封装到一个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init(ServletConfig config)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定义了一系列获取配置信息的方法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63269" y="4007222"/>
          <a:ext cx="8780929" cy="2339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7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根据初始化参数名返回对应的初始化参数值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getInitParameterNames()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对象，其中包含了所有的初始化参数名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4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返回一个代表当前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7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getServletName()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0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getInitParameter()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方法为例，分步骤讲解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方法的调用。在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8" y="2124635"/>
            <a:ext cx="9614647" cy="4349824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5951" y="2227142"/>
            <a:ext cx="91372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"TestServlet03",urlPatterns="/TestServlet03"</a:t>
            </a:r>
            <a:r>
              <a:rPr lang="zh-CN" altLang="zh-CN" dirty="0">
                <a:solidFill>
                  <a:srgbClr val="1369B2"/>
                </a:solidFill>
              </a:rPr>
              <a:t>，</a:t>
            </a:r>
          </a:p>
          <a:p>
            <a:r>
              <a:rPr lang="en-US" altLang="zh-CN" dirty="0">
                <a:solidFill>
                  <a:srgbClr val="1369B2"/>
                </a:solidFill>
              </a:rPr>
              <a:t>     initParams = {@WebInitParam(name = "encoding",value = "UFT-8"),})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TestServlet03 extends HttpServlet {</a:t>
            </a:r>
            <a:endParaRPr lang="zh-CN" altLang="zh-CN" dirty="0"/>
          </a:p>
          <a:p>
            <a:r>
              <a:rPr lang="en-US" altLang="zh-CN" dirty="0"/>
              <a:t> protected void doGet(HttpServletRequest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ServletException,IOException{</a:t>
            </a:r>
            <a:endParaRPr lang="zh-CN" altLang="zh-CN" dirty="0"/>
          </a:p>
          <a:p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r>
              <a:rPr lang="en-US" altLang="zh-CN" dirty="0"/>
              <a:t>		ServletConfig config = this.getServletConfig();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param = config.getInitParameter("encoding");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        out.println("encoding="+param);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   protected void doPost(HttpServletRequest request,</a:t>
            </a:r>
            <a:endParaRPr lang="zh-CN" altLang="zh-CN" dirty="0"/>
          </a:p>
          <a:p>
            <a:r>
              <a:rPr lang="en-US" altLang="zh-CN" dirty="0"/>
              <a:t>	HttpServletResponse response) throws ServletException, IOException {</a:t>
            </a:r>
            <a:endParaRPr lang="zh-CN" altLang="zh-CN" dirty="0"/>
          </a:p>
          <a:p>
            <a:r>
              <a:rPr lang="en-US" altLang="zh-CN" dirty="0"/>
              <a:t>		this.doGet(request, response);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1987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4005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47041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59769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HttpServletResponse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2323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HttpServletResponse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应用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44877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020473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HttpServletRequest对象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0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ServletConfig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图片 48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22" y="2888971"/>
            <a:ext cx="7123691" cy="27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18"/>
          <p:cNvSpPr txBox="1"/>
          <p:nvPr>
            <p:custDataLst>
              <p:tags r:id="rId1"/>
            </p:custDataLst>
          </p:nvPr>
        </p:nvSpPr>
        <p:spPr>
          <a:xfrm>
            <a:off x="1524018" y="2835923"/>
            <a:ext cx="9414276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容器启动时，会为每个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应用创建一个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唯一的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代表当前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对象不仅封装了当前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应用的所有信息，而且实现了多个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之间数据的共享。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79562" y="2541492"/>
            <a:ext cx="9794240" cy="190948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7" name="矩形 93"/>
          <p:cNvSpPr/>
          <p:nvPr/>
        </p:nvSpPr>
        <p:spPr>
          <a:xfrm>
            <a:off x="1229338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矩形 93"/>
          <p:cNvSpPr/>
          <p:nvPr/>
        </p:nvSpPr>
        <p:spPr>
          <a:xfrm rot="10800000">
            <a:off x="10758295" y="41232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Chevron 3"/>
          <p:cNvSpPr/>
          <p:nvPr>
            <p:custDataLst>
              <p:tags r:id="rId2"/>
            </p:custDataLst>
          </p:nvPr>
        </p:nvSpPr>
        <p:spPr>
          <a:xfrm>
            <a:off x="879072" y="1144984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41" y="3402106"/>
            <a:ext cx="5342965" cy="2458526"/>
          </a:xfrm>
          <a:prstGeom prst="rect">
            <a:avLst/>
          </a:prstGeom>
        </p:spPr>
      </p:pic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43838" y="2002206"/>
            <a:ext cx="10165138" cy="10099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文件中，可以配置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的初始化信息，还可以配置整个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应用的初始化信息。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应用初始化参数的配置方式具体如下所示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741" y="34716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&lt;context-param&gt;</a:t>
            </a:r>
            <a:endParaRPr lang="zh-CN" altLang="zh-CN" dirty="0"/>
          </a:p>
          <a:p>
            <a:r>
              <a:rPr lang="en-US" altLang="zh-CN" dirty="0"/>
              <a:t>      &lt;param-name&gt;</a:t>
            </a:r>
            <a:r>
              <a:rPr lang="zh-CN" altLang="zh-CN" dirty="0"/>
              <a:t>参数名</a:t>
            </a:r>
            <a:r>
              <a:rPr lang="en-US" altLang="zh-CN" dirty="0"/>
              <a:t>&lt;/param-name&gt;</a:t>
            </a:r>
            <a:endParaRPr lang="zh-CN" altLang="zh-CN" dirty="0"/>
          </a:p>
          <a:p>
            <a:r>
              <a:rPr lang="en-US" altLang="zh-CN" dirty="0"/>
              <a:t>      &lt;param-value&gt;</a:t>
            </a:r>
            <a:r>
              <a:rPr lang="zh-CN" altLang="zh-CN" dirty="0"/>
              <a:t>参数值</a:t>
            </a:r>
            <a:r>
              <a:rPr lang="en-US" altLang="zh-CN" dirty="0"/>
              <a:t>&lt;/param-value&gt;</a:t>
            </a:r>
            <a:endParaRPr lang="zh-CN" altLang="zh-CN" dirty="0"/>
          </a:p>
          <a:p>
            <a:r>
              <a:rPr lang="en-US" altLang="zh-CN" dirty="0"/>
              <a:t>  &lt;/context-param&gt;</a:t>
            </a:r>
            <a:endParaRPr lang="zh-CN" altLang="zh-CN" dirty="0"/>
          </a:p>
          <a:p>
            <a:r>
              <a:rPr lang="en-US" altLang="zh-CN" dirty="0"/>
              <a:t>  &lt;context-param&gt;</a:t>
            </a:r>
            <a:endParaRPr lang="zh-CN" altLang="zh-CN" dirty="0"/>
          </a:p>
          <a:p>
            <a:r>
              <a:rPr lang="en-US" altLang="zh-CN" dirty="0"/>
              <a:t>      &lt;param-name&gt;</a:t>
            </a:r>
            <a:r>
              <a:rPr lang="zh-CN" altLang="zh-CN" dirty="0"/>
              <a:t>参数名</a:t>
            </a:r>
            <a:r>
              <a:rPr lang="en-US" altLang="zh-CN" dirty="0"/>
              <a:t>&lt;/param-name&gt;</a:t>
            </a:r>
            <a:endParaRPr lang="zh-CN" altLang="zh-CN" dirty="0"/>
          </a:p>
          <a:p>
            <a:r>
              <a:rPr lang="en-US" altLang="zh-CN" dirty="0"/>
              <a:t>      &lt;param-value&gt;</a:t>
            </a:r>
            <a:r>
              <a:rPr lang="zh-CN" altLang="zh-CN" dirty="0"/>
              <a:t>参数值</a:t>
            </a:r>
            <a:r>
              <a:rPr lang="en-US" altLang="zh-CN" dirty="0"/>
              <a:t>&lt;/param-value&gt;</a:t>
            </a:r>
            <a:endParaRPr lang="zh-CN" altLang="zh-CN" dirty="0"/>
          </a:p>
          <a:p>
            <a:r>
              <a:rPr lang="en-US" altLang="zh-CN" dirty="0"/>
              <a:t>   &lt;/context-param&gt;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53219" y="1284969"/>
            <a:ext cx="3826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应用程序的初始化参数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35923"/>
            <a:ext cx="9414276" cy="1677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&lt;context-param&gt;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位于根元素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&lt;web-app&gt;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中，它的子元素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&lt;param-name&gt;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&lt;param-value&gt;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分别用来指定参数的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名字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参数值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。可以通过调用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getInitParameterNames()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getInitParameter(String name)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方法，分别获取参数名和参数值。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73691" y="2541491"/>
            <a:ext cx="9794240" cy="22994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0855533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2015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通过一个案例演示如何使用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应用程序的初始化参数。在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文件中，配置初始化参数信息和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信息，其代码如下所示。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63" y="2810435"/>
            <a:ext cx="6145455" cy="25952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90466" y="2939836"/>
            <a:ext cx="53250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&lt;context-param&gt;</a:t>
            </a:r>
            <a:endParaRPr lang="zh-CN" altLang="zh-CN" dirty="0"/>
          </a:p>
          <a:p>
            <a:r>
              <a:rPr lang="en-US" altLang="zh-CN" dirty="0"/>
              <a:t>    &lt;param-name&gt;companyName&lt;/param-name&gt;</a:t>
            </a:r>
            <a:endParaRPr lang="zh-CN" altLang="zh-CN" dirty="0"/>
          </a:p>
          <a:p>
            <a:r>
              <a:rPr lang="en-US" altLang="zh-CN" dirty="0"/>
              <a:t>    &lt;param-value&gt;itcast&lt;/param-value&gt;</a:t>
            </a:r>
            <a:endParaRPr lang="zh-CN" altLang="zh-CN" dirty="0"/>
          </a:p>
          <a:p>
            <a:r>
              <a:rPr lang="en-US" altLang="zh-CN" dirty="0"/>
              <a:t>&lt;/context-param&gt;</a:t>
            </a:r>
            <a:endParaRPr lang="zh-CN" altLang="zh-CN" dirty="0"/>
          </a:p>
          <a:p>
            <a:r>
              <a:rPr lang="en-US" altLang="zh-CN" dirty="0"/>
              <a:t>&lt;context-param&gt;</a:t>
            </a:r>
            <a:endParaRPr lang="zh-CN" altLang="zh-CN" dirty="0"/>
          </a:p>
          <a:p>
            <a:r>
              <a:rPr lang="en-US" altLang="zh-CN" dirty="0"/>
              <a:t>    &lt;param-name&gt;address&lt;/param-name&gt;</a:t>
            </a:r>
            <a:endParaRPr lang="zh-CN" altLang="zh-CN" dirty="0"/>
          </a:p>
          <a:p>
            <a:r>
              <a:rPr lang="en-US" altLang="zh-CN" dirty="0"/>
              <a:t>    &lt;param-value&gt;beijing&lt;/param-value&gt;</a:t>
            </a:r>
            <a:endParaRPr lang="zh-CN" altLang="zh-CN" dirty="0"/>
          </a:p>
          <a:p>
            <a:r>
              <a:rPr lang="en-US" altLang="zh-CN" dirty="0"/>
              <a:t>&lt;/context-param&gt;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1443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接口来获取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78" y="1947348"/>
            <a:ext cx="9486851" cy="46686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78373" y="2001136"/>
            <a:ext cx="93658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"TestServlet04",urlPatterns=”/TestServlet04”)</a:t>
            </a:r>
            <a:endParaRPr lang="zh-CN" altLang="zh-CN" dirty="0"/>
          </a:p>
          <a:p>
            <a:r>
              <a:rPr lang="en-US" altLang="zh-CN" dirty="0"/>
              <a:t>public class TestServlet04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                response.setContentType("text/html;charset=utf-8");</a:t>
            </a:r>
            <a:endParaRPr lang="zh-CN" altLang="zh-CN" dirty="0"/>
          </a:p>
          <a:p>
            <a:r>
              <a:rPr lang="en-US" altLang="zh-CN" dirty="0"/>
              <a:t>                PrintWriter out = response.getWriter();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ServletContext context = this.getServletContext();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Enumeration&lt;String&gt; paramNames = context.getInitParameterNames();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out.println("all the paramName and paramValue are following:");</a:t>
            </a:r>
            <a:endParaRPr lang="zh-CN" altLang="zh-CN" dirty="0"/>
          </a:p>
          <a:p>
            <a:r>
              <a:rPr lang="en-US" altLang="zh-CN" dirty="0"/>
              <a:t>		while (paramNames.hasMoreElements()) {</a:t>
            </a:r>
            <a:endParaRPr lang="zh-CN" altLang="zh-CN" dirty="0"/>
          </a:p>
          <a:p>
            <a:r>
              <a:rPr lang="en-US" altLang="zh-CN" dirty="0"/>
              <a:t>			String name = paramNames.nextElement();</a:t>
            </a:r>
            <a:endParaRPr lang="zh-CN" altLang="zh-CN" dirty="0"/>
          </a:p>
          <a:p>
            <a:r>
              <a:rPr lang="en-US" altLang="zh-CN" dirty="0"/>
              <a:t>			String value = context.getInitParameter(name);</a:t>
            </a:r>
            <a:endParaRPr lang="zh-CN" altLang="zh-CN" dirty="0"/>
          </a:p>
          <a:p>
            <a:r>
              <a:rPr lang="en-US" altLang="zh-CN" dirty="0"/>
              <a:t>			out.println(name + ":" + value);</a:t>
            </a:r>
            <a:endParaRPr lang="zh-CN" altLang="zh-CN" dirty="0"/>
          </a:p>
          <a:p>
            <a:r>
              <a:rPr lang="en-US" altLang="zh-CN" dirty="0"/>
              <a:t>                        out.println("&lt;br /&gt;");</a:t>
            </a:r>
            <a:endParaRPr lang="zh-CN" altLang="zh-CN" dirty="0"/>
          </a:p>
          <a:p>
            <a:r>
              <a:rPr lang="en-US" altLang="zh-CN" dirty="0"/>
              <a:t>         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线箭头连接符 5"/>
          <p:cNvCxnSpPr/>
          <p:nvPr/>
        </p:nvCxnSpPr>
        <p:spPr>
          <a:xfrm flipH="1">
            <a:off x="2363703" y="3827996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1329" y="3065930"/>
            <a:ext cx="1830637" cy="87607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获取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ServletContext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对象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4030" y="3717570"/>
            <a:ext cx="5919288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61960" y="4004440"/>
            <a:ext cx="7474664" cy="23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17" name="直线箭头连接符 5"/>
          <p:cNvCxnSpPr/>
          <p:nvPr/>
        </p:nvCxnSpPr>
        <p:spPr>
          <a:xfrm flipH="1">
            <a:off x="2363702" y="4184443"/>
            <a:ext cx="78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6518" y="3984809"/>
            <a:ext cx="2009931" cy="87607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得到包含所有初始化参数名的</a:t>
            </a:r>
            <a:r>
              <a:rPr kumimoji="1"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Enumeration</a:t>
            </a:r>
            <a:r>
              <a:rPr kumimoji="1" lang="zh-CN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对象</a:t>
            </a:r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47415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83123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4890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图片 49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71" y="2740679"/>
            <a:ext cx="7019473" cy="269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42308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99431" y="1177393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对象共享数据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74394" y="1813948"/>
            <a:ext cx="10107688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共享同一个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对象的域属性可以被该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访问。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接口中定义了用于增加、删除、设置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域属性的四个方法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43474" y="3469339"/>
          <a:ext cx="9121749" cy="2756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getAttributeNames()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对象，该对象包含了所有存放在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中的所有域属性名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getAttibute(String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根据参数指定的属性名返回一个与之匹配的域属性值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removeAttribute(String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根据参数指定的域属性名，从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中删除匹配的域属性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setAttribute(String name,Object obj)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的域属性，其中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是域属性名，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TestServlet05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类中调用了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接口中的方法设置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38" y="2299447"/>
            <a:ext cx="9035585" cy="37471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8109" y="2353235"/>
            <a:ext cx="9149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"TestServlet05",urlPatterns= "/TestServlet05 ")</a:t>
            </a:r>
            <a:endParaRPr lang="zh-CN" altLang="zh-CN" dirty="0"/>
          </a:p>
          <a:p>
            <a:r>
              <a:rPr lang="en-US" altLang="zh-CN" dirty="0"/>
              <a:t>public class TestServlet05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ServletContext context = this.getServletContext();</a:t>
            </a:r>
            <a:endParaRPr lang="zh-CN" altLang="zh-CN" dirty="0"/>
          </a:p>
          <a:p>
            <a:r>
              <a:rPr lang="en-US" altLang="zh-CN" dirty="0">
                <a:solidFill>
                  <a:srgbClr val="1369B2"/>
                </a:solidFill>
              </a:rPr>
              <a:t>                // </a:t>
            </a:r>
            <a:r>
              <a:rPr lang="zh-CN" altLang="zh-CN" dirty="0">
                <a:solidFill>
                  <a:srgbClr val="1369B2"/>
                </a:solidFill>
              </a:rPr>
              <a:t>通过</a:t>
            </a:r>
            <a:r>
              <a:rPr lang="en-US" altLang="zh-CN" dirty="0">
                <a:solidFill>
                  <a:srgbClr val="1369B2"/>
                </a:solidFill>
              </a:rPr>
              <a:t>setAttribute()</a:t>
            </a:r>
            <a:r>
              <a:rPr lang="zh-CN" altLang="zh-CN" dirty="0">
                <a:solidFill>
                  <a:srgbClr val="1369B2"/>
                </a:solidFill>
              </a:rPr>
              <a:t>方法设置属性值</a:t>
            </a:r>
          </a:p>
          <a:p>
            <a:r>
              <a:rPr lang="en-US" altLang="zh-CN" dirty="0">
                <a:solidFill>
                  <a:srgbClr val="1369B2"/>
                </a:solidFill>
              </a:rPr>
              <a:t>		context.setAttribute("data", "this servlet save data");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public void doPost(HttpServletRequest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this.doGet(request, response);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类中调用了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接口中的方法获取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907" y="2124636"/>
            <a:ext cx="9291080" cy="428765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1178" y="2164977"/>
            <a:ext cx="91499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"TestServlet06",urlPatterns=”/TestServlet06”)</a:t>
            </a:r>
            <a:endParaRPr lang="zh-CN" altLang="zh-CN" dirty="0"/>
          </a:p>
          <a:p>
            <a:pPr lvl="0"/>
            <a:r>
              <a:rPr lang="en-US" altLang="zh-CN" dirty="0"/>
              <a:t>public class TestServlet06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ServletException,IOException{</a:t>
            </a:r>
            <a:endParaRPr lang="zh-CN" altLang="zh-CN" dirty="0"/>
          </a:p>
          <a:p>
            <a:pPr lvl="0"/>
            <a:r>
              <a:rPr lang="en-US" altLang="zh-CN" dirty="0"/>
              <a:t>                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		ServletContext context = this.getServletContext();</a:t>
            </a:r>
            <a:endParaRPr lang="zh-CN" altLang="zh-CN" dirty="0"/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                // </a:t>
            </a:r>
            <a:r>
              <a:rPr lang="zh-CN" altLang="zh-CN" dirty="0">
                <a:solidFill>
                  <a:srgbClr val="1369B2"/>
                </a:solidFill>
              </a:rPr>
              <a:t>通过</a:t>
            </a:r>
            <a:r>
              <a:rPr lang="en-US" altLang="zh-CN" dirty="0">
                <a:solidFill>
                  <a:srgbClr val="1369B2"/>
                </a:solidFill>
              </a:rPr>
              <a:t>getAttribute()</a:t>
            </a:r>
            <a:r>
              <a:rPr lang="zh-CN" altLang="zh-CN" dirty="0">
                <a:solidFill>
                  <a:srgbClr val="1369B2"/>
                </a:solidFill>
              </a:rPr>
              <a:t>方法获取属性值</a:t>
            </a:r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		String data = (String)context.getAttribute("data");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	out.println(data);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pPr lvl="0"/>
            <a:r>
              <a:rPr lang="en-US" altLang="zh-CN" dirty="0"/>
              <a:t>	public void doPost(HttpServletRequest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ServletException,IOException{</a:t>
            </a:r>
            <a:endParaRPr lang="zh-CN" altLang="zh-CN" dirty="0"/>
          </a:p>
          <a:p>
            <a:pPr lvl="0"/>
            <a:r>
              <a:rPr lang="en-US" altLang="zh-CN" dirty="0"/>
              <a:t>		this.doGet(request,response);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Servlet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基础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0125" y="1081674"/>
            <a:ext cx="8485746" cy="18955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为了验证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对象是否可以实现多个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数据的共享，在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服务器，首先在浏览器的地址栏中输入地址“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，将数据存入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对象，然后在浏览器的地址栏中输入地址“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50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03" y="3386512"/>
            <a:ext cx="7018495" cy="26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9349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226325" y="1177393"/>
            <a:ext cx="3313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应用下的资源文件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8"/>
          <p:cNvSpPr txBox="1"/>
          <p:nvPr>
            <p:custDataLst>
              <p:tags r:id="rId2"/>
            </p:custDataLst>
          </p:nvPr>
        </p:nvSpPr>
        <p:spPr>
          <a:xfrm>
            <a:off x="1174394" y="1760160"/>
            <a:ext cx="10107688" cy="138645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接口定义了一些读取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资源的方法，这些方法是依靠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来实现的。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容器根据资源文件相对于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应用的路径，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返回关联资源文件的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流、资源文件在文件系统的绝对路径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20454" y="3213846"/>
          <a:ext cx="9921287" cy="3258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getResourcePaths(String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集合，集合中包含资源目录中子目录和文件的路径名称。参数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开始，指定匹配资源的部分路径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getRealPath(String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返回资源文件在服务器文件系统上的真实路径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文件的绝对路径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代表资源文件的虚拟路径，它应该以正斜线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应用的根目录，如果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容器不能将虚拟路径转换为文件系统的真实路径，则返回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 getResource(String path)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”表示当前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 getResourceAsStream(String path)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输入流对象。参数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传递规则和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方法完全一致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74098"/>
            <a:ext cx="8485746" cy="15261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接下来通过一个案例，分步骤演示如何使用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对象读取资源文件。创建一个资源文件。在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项目中右击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目录，选择【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→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】选项，新建一个名称为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itcast.properties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的资源文件。在创建好的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itcast.properties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文件中，输入如下所示的配置信息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16" y="3307977"/>
            <a:ext cx="3603812" cy="9278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02572" y="3445987"/>
            <a:ext cx="2372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Company = itcast</a:t>
            </a:r>
            <a:endParaRPr lang="zh-CN" altLang="zh-CN" dirty="0"/>
          </a:p>
          <a:p>
            <a:r>
              <a:rPr lang="en-US" altLang="zh-CN" dirty="0"/>
              <a:t>Address = Beijing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itcast.properties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TestServlet07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39" y="2121453"/>
            <a:ext cx="10096973" cy="42473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0640" y="2134900"/>
            <a:ext cx="9828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69B2"/>
                </a:solidFill>
              </a:rPr>
              <a:t>@WebServlet(name = "TestServlet07",urlPatterns="/TestServlet07")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public class TestServlet07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response.setContentType("text/html;charset=utf-8");</a:t>
            </a:r>
            <a:endParaRPr lang="zh-CN" altLang="zh-CN" dirty="0"/>
          </a:p>
          <a:p>
            <a:r>
              <a:rPr lang="en-US" altLang="zh-CN" dirty="0"/>
              <a:t>                ServletContext context = this.getServletContext();</a:t>
            </a:r>
            <a:endParaRPr lang="zh-CN" altLang="zh-CN" dirty="0"/>
          </a:p>
          <a:p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InputStream in = context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	.getResourceAsStream("/WEB-INF/classes/itcast.properties");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Properties pros = new Properties();</a:t>
            </a:r>
            <a:endParaRPr lang="zh-CN" altLang="zh-CN" dirty="0"/>
          </a:p>
          <a:p>
            <a:r>
              <a:rPr lang="en-US" altLang="zh-CN" dirty="0"/>
              <a:t>		pros.load(in);</a:t>
            </a:r>
            <a:endParaRPr lang="zh-CN" altLang="zh-CN" dirty="0"/>
          </a:p>
          <a:p>
            <a:r>
              <a:rPr lang="en-US" altLang="zh-CN" dirty="0"/>
              <a:t>		out.println("Company=" + pros.getProperty("Company") + "&lt;br /&gt;");</a:t>
            </a:r>
            <a:endParaRPr lang="zh-CN" altLang="zh-CN" dirty="0"/>
          </a:p>
          <a:p>
            <a:r>
              <a:rPr lang="en-US" altLang="zh-CN" dirty="0"/>
              <a:t>		out.println("Address=" + pros.getProperty("Address") + "&lt;br /&gt;");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1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http://localhost:8080/chapter04/TestServlet07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TestServlet07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42" name="图片 52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6" y="2770095"/>
            <a:ext cx="6548717" cy="26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33757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项目开发中开发者可能需要获取的是资源的绝对路径。在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类，通过调用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getRealPath(String path)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方法获取资源文件的绝对路径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97" y="2188688"/>
            <a:ext cx="10096973" cy="4247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8898" y="2202135"/>
            <a:ext cx="9828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1369B2"/>
                </a:solidFill>
              </a:rPr>
              <a:t>@WebServlet(name = "TestServlet08",urlPatterns="/TestServlet08")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public class TestServlet08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PrintWriter out = response.getWriter();</a:t>
            </a:r>
            <a:endParaRPr lang="zh-CN" altLang="zh-CN" dirty="0"/>
          </a:p>
          <a:p>
            <a:pPr lvl="0"/>
            <a:r>
              <a:rPr lang="en-US" altLang="zh-CN" dirty="0"/>
              <a:t>                ServletContext context = this.getServletContext();</a:t>
            </a:r>
            <a:endParaRPr lang="zh-CN" altLang="zh-CN" dirty="0"/>
          </a:p>
          <a:p>
            <a:pPr lvl="0"/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path = context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>
                <a:solidFill>
                  <a:srgbClr val="1369B2"/>
                </a:solidFill>
              </a:rPr>
              <a:t>                        .getRealPath("/WEB-INF/classes/itcast.properties");</a:t>
            </a:r>
            <a:endParaRPr lang="zh-CN" altLang="zh-CN" dirty="0">
              <a:solidFill>
                <a:srgbClr val="1369B2"/>
              </a:solidFill>
            </a:endParaRPr>
          </a:p>
          <a:p>
            <a:pPr lvl="0"/>
            <a:r>
              <a:rPr lang="en-US" altLang="zh-CN" dirty="0"/>
              <a:t>		FileInputStream in = new FileInputStream(path);</a:t>
            </a:r>
            <a:endParaRPr lang="zh-CN" altLang="zh-CN" dirty="0"/>
          </a:p>
          <a:p>
            <a:pPr lvl="0"/>
            <a:r>
              <a:rPr lang="en-US" altLang="zh-CN" dirty="0"/>
              <a:t>		Properties pros = new Properties();</a:t>
            </a:r>
            <a:endParaRPr lang="zh-CN" altLang="zh-CN" dirty="0"/>
          </a:p>
          <a:p>
            <a:pPr lvl="0"/>
            <a:r>
              <a:rPr lang="en-US" altLang="zh-CN" dirty="0"/>
              <a:t>		pros.load(in);</a:t>
            </a:r>
            <a:endParaRPr lang="zh-CN" altLang="zh-CN" dirty="0"/>
          </a:p>
          <a:p>
            <a:pPr lvl="0"/>
            <a:r>
              <a:rPr lang="en-US" altLang="zh-CN" dirty="0"/>
              <a:t>		out.println("Company=" + pros.getProperty("Company") +);</a:t>
            </a:r>
            <a:endParaRPr lang="zh-CN" altLang="zh-CN" dirty="0"/>
          </a:p>
          <a:p>
            <a:pPr lvl="0"/>
            <a:r>
              <a:rPr lang="en-US" altLang="zh-CN" dirty="0"/>
              <a:t>		out.println("Address=" + pros.getProperty("Address") +);</a:t>
            </a:r>
            <a:endParaRPr lang="zh-CN" altLang="zh-CN" dirty="0"/>
          </a:p>
          <a:p>
            <a:pPr lvl="0"/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95121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服务器，在浏览器的地址栏中再次输入地址“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http://localhost:8080/chapter04/TestServlet08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TestServlet08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ServletContext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42" name="图片 52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6" y="2689413"/>
            <a:ext cx="6548717" cy="26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931031"/>
            <a:ext cx="797035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2" y="1144984"/>
            <a:ext cx="58713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532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定义的状态码方法</a:t>
            </a: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971095"/>
            <a:ext cx="9414276" cy="9561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向客户端回送响应消息时，需要在响应消息中设置状态码，状态码代表着客户端请求服务器的结果。为此，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个发送状态码的方法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182880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0291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4"/>
            <a:ext cx="702779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6472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—setStatus(int status)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769390"/>
            <a:ext cx="9414276" cy="17353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方法用于设置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响应消息的状态码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，并生成响应状态行。由于响应状态行中的状态描述信息直接与状态码相关，而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版本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由服务器确定，所以，只要通过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setStatus(int status)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设置了状态码，即可实现状态行的发送。例如，正常情况下，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服务器会默认产生一个状态码为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的状态行。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22187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3255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26575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14900"/>
            <a:ext cx="9414276" cy="17470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是运行在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服务器端的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应用程序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，它使用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语言编写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程序的区别是，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对象主要封装了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请求的处理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，并且它的运行需要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容器的支持。在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应用方面，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的应用占有十分重要的地位，它在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请求的处理功能方面也非常强大。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901" y="1419439"/>
            <a:ext cx="1802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794240" cy="23168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661961" y="44447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4"/>
            <a:ext cx="66084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84969"/>
            <a:ext cx="6048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—sendError(int sc)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3024883"/>
            <a:ext cx="9414276" cy="98234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sendError(int sc)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用于发送表示错误信息的状态码，例如，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404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状态码表示找不到客户端请求的资源。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18910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0983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46700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发送状态码相关的方法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79071" y="1144984"/>
            <a:ext cx="91927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7" y="1284969"/>
            <a:ext cx="9819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—sendError(int code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message)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>
            <p:custDataLst>
              <p:tags r:id="rId2"/>
            </p:custDataLst>
          </p:nvPr>
        </p:nvSpPr>
        <p:spPr>
          <a:xfrm>
            <a:off x="1618147" y="2809731"/>
            <a:ext cx="9414276" cy="21656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sendError(int code, String message)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除了设置状态码，还会向客户端发出一条错误信息。服务器默认会创建一个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格式的错误服务页面作为响应结果，其中包含参数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指定的文本信息，这个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页面的内容类型为“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text/html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”，保留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和其他未修改的响应头信息。如果一个对应于传入的错误码的错误页面已经在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中声明，那么这个声明的错误页面会将优先建议的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message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服务于客户端。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541491"/>
            <a:ext cx="9794240" cy="26087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514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822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118090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244628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47348" y="2420473"/>
          <a:ext cx="9921287" cy="3488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4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addHeader(String name, String 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这两个方法都是用来设置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协议的响应头字段，其中，参数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用于指定响应头字段的名称，参数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用于指定响应头字段的值。不同的是，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方法可以增加同名的响应头字段，而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方法则会覆盖同名的头字段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setHeader(String name, String 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addIntHeader(String name,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这两个方法专门用于设置包含整数值的响应头。避免了调用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setHeader()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方法时，需要将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类型的设置值转换为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类型的麻烦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setIntHeader(String name,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 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9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setContentLength(int len)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该方法用于设置响应消息的实体内容的大小，单位为字节。对于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协议来说，这个方法就是设置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发送响应消息头相关的方法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023961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150499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3201" y="1936380"/>
          <a:ext cx="10497139" cy="4479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0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方法说明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9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setContentType(String type)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输出内容的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类型，对于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响应头字段的值。例如，如果发送到客户端的内容是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格式的图像数据，就需要将响应头字段的类型设置为“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”。需要注意的是，如果响应的内容为文本，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方法的还可以设置字符编码，如：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text/html;charset=UTF-8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4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setLocale(Locale loc)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该方法用于设置响应消息的本地化信息。对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Content-Language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响应头字段和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头字段中的字符集编码部分。需要注意的是，如果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消息没有设置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消息的响应头中，如果调用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方法指定了响应内容的字符集编码，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方法将不再具有指定字符集编码的功能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1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setCharacterEncoding(String charset)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该方法用于设置输出内容使用的字符编码，对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协议来说，就是设置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头字段中的字符集编码部分。如果没有设置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方法设置的字符集编码不会出现在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消息的响应头中。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方法的优先权高，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setCharacterEncoding()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方法的设置结果将覆盖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setLocale()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方法所设置的字符码表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发送响应消息头相关的方法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需要注意的是，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addIntHeader()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setIntHeader()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方法都是用于设置各种头字段的，而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setContetType()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setLoacale()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setCharacterEncoding()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方法用于设置字符编码，这些设置字符编码的方法可以有效解决中文字符乱码问题。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171878"/>
            <a:ext cx="700090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98416"/>
            <a:ext cx="6494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响应头字段的方法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发送响应消息头相关的方法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响应消息中，大量的数据都是通过响应消息体传递的，所以，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遵循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流传递大量数据的设计理念。在发送响应消息体时，定义了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两个与输出流相关的方法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171878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98416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发送响应消息体相关的方法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方法所获取的字节输出流对象为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ServletOutputStream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OutputStream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的子类，它可以直接输出字节数组中的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二进制数据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。所以，要想输出二进制格式的响应正文，就需要调用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getOutputStream()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171878"/>
            <a:ext cx="37736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39772" y="1298416"/>
            <a:ext cx="3011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getOutputStream()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3024884"/>
            <a:ext cx="9414276" cy="13723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方法所获取的字符输出流对象为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PrintWriter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类型的对象可以直接输出字符文本内容，所以，要想输出内容为字符文本的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网页文档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，需要调用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getWriter()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649068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62254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40566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27785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39772" y="1217734"/>
            <a:ext cx="20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getWriter()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74098"/>
            <a:ext cx="8485746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面通过一个案例学习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对象发送响应消息体的两个方法的使用。在项目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目录下，新建一个名称为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cn.itcast.chapter04.response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类，在该类中调用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getOutPutStream()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方法获取输出流对象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的主要代码如下。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52" y="2891474"/>
            <a:ext cx="9311295" cy="3025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0482" y="2945262"/>
            <a:ext cx="8928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"PrintServlet",urlPatterns = "/PrintServlet")</a:t>
            </a:r>
            <a:endParaRPr lang="zh-CN" altLang="zh-CN" dirty="0"/>
          </a:p>
          <a:p>
            <a:pPr lvl="0"/>
            <a:r>
              <a:rPr lang="en-US" altLang="zh-CN" dirty="0"/>
              <a:t>public class PrintServlet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String data = "itcast";</a:t>
            </a:r>
            <a:endParaRPr lang="zh-CN" altLang="zh-CN" dirty="0"/>
          </a:p>
          <a:p>
            <a:pPr lvl="0"/>
            <a:r>
              <a:rPr lang="en-US" altLang="zh-CN" dirty="0"/>
              <a:t>		 // </a:t>
            </a:r>
            <a:r>
              <a:rPr lang="zh-CN" altLang="zh-CN" dirty="0"/>
              <a:t>获取字节输出流对象</a:t>
            </a:r>
          </a:p>
          <a:p>
            <a:pPr lvl="0"/>
            <a:r>
              <a:rPr lang="en-US" altLang="zh-CN" dirty="0"/>
              <a:t>		OutputStream out = response.getOutputStream();</a:t>
            </a:r>
            <a:endParaRPr lang="zh-CN" altLang="zh-CN" dirty="0"/>
          </a:p>
          <a:p>
            <a:pPr lvl="0"/>
            <a:r>
              <a:rPr lang="en-US" altLang="zh-CN" dirty="0"/>
              <a:t>		out.write(data.getBytes());// </a:t>
            </a:r>
            <a:r>
              <a:rPr lang="zh-CN" altLang="zh-CN" dirty="0"/>
              <a:t>输出信息</a:t>
            </a:r>
          </a:p>
          <a:p>
            <a:pPr lvl="0"/>
            <a:r>
              <a:rPr lang="en-US" altLang="zh-CN" dirty="0"/>
              <a:t>	}</a:t>
            </a:r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  <p:pic>
        <p:nvPicPr>
          <p:cNvPr id="11266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88" y="2868519"/>
            <a:ext cx="6946784" cy="20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252303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14900"/>
            <a:ext cx="9414276" cy="17470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提供，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容器是指提供了</a:t>
            </a:r>
            <a:r>
              <a:rPr lang="en-US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功能的服务器（本书中指</a:t>
            </a:r>
            <a:r>
              <a:rPr lang="en-US" altLang="zh-CN" dirty="0">
                <a:solidFill>
                  <a:srgbClr val="1369B2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动态地加载到服务器上。与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协议相关的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响应与客户端进行交互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。因此，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容器支持所有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协议的请求和响应。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901" y="1419439"/>
            <a:ext cx="1545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794240" cy="23168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661961" y="44447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08568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进行修改，调用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getWriter()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方法发送消息体，修改后的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代码如文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26" y="2286355"/>
            <a:ext cx="9311295" cy="3025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0481" y="2367038"/>
            <a:ext cx="8928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@WebServlet(name = "PrintServlet",urlPatterns = "/PrintServlet")</a:t>
            </a:r>
            <a:endParaRPr lang="zh-CN" altLang="zh-CN" dirty="0"/>
          </a:p>
          <a:p>
            <a:pPr lvl="0"/>
            <a:r>
              <a:rPr lang="en-US" altLang="zh-CN" dirty="0"/>
              <a:t>public class PrintServlet extends HttpServlet {</a:t>
            </a:r>
            <a:endParaRPr lang="zh-CN" altLang="zh-CN" dirty="0"/>
          </a:p>
          <a:p>
            <a:pPr lvl="0"/>
            <a:r>
              <a:rPr lang="en-US" altLang="zh-CN" dirty="0"/>
              <a:t>	public void doGet(HttpServletRequest request, </a:t>
            </a:r>
            <a:endParaRPr lang="zh-CN" altLang="zh-CN" dirty="0"/>
          </a:p>
          <a:p>
            <a:pPr lvl="0"/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pPr lvl="0"/>
            <a:r>
              <a:rPr lang="en-US" altLang="zh-CN" dirty="0"/>
              <a:t>		String data = "itcast";</a:t>
            </a:r>
            <a:endParaRPr lang="zh-CN" altLang="zh-CN" dirty="0"/>
          </a:p>
          <a:p>
            <a:pPr lvl="0"/>
            <a:r>
              <a:rPr lang="en-US" altLang="zh-CN" dirty="0"/>
              <a:t>		// </a:t>
            </a:r>
            <a:r>
              <a:rPr lang="zh-CN" altLang="zh-CN" dirty="0"/>
              <a:t>获取字符输出流对象</a:t>
            </a:r>
          </a:p>
          <a:p>
            <a:pPr lvl="0"/>
            <a:r>
              <a:rPr lang="en-US" altLang="zh-CN" dirty="0"/>
              <a:t>		PrintWriter print = response.getWriter(); </a:t>
            </a:r>
            <a:endParaRPr lang="zh-CN" altLang="zh-CN" dirty="0"/>
          </a:p>
          <a:p>
            <a:pPr lvl="0"/>
            <a:r>
              <a:rPr lang="en-US" altLang="zh-CN" dirty="0"/>
              <a:t>		print.write(data); // </a:t>
            </a:r>
            <a:r>
              <a:rPr lang="zh-CN" altLang="zh-CN" dirty="0"/>
              <a:t>输出信息</a:t>
            </a:r>
          </a:p>
          <a:p>
            <a:pPr lvl="0"/>
            <a:r>
              <a:rPr lang="en-US" altLang="zh-CN" dirty="0"/>
              <a:t>	}</a:t>
            </a:r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2052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56229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 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http://localhost:8080/chapter04/PrintServlet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”再次访问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8611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发送响应消息体相关的方法</a:t>
            </a:r>
          </a:p>
        </p:txBody>
      </p:sp>
      <p:pic>
        <p:nvPicPr>
          <p:cNvPr id="11266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88" y="2868519"/>
            <a:ext cx="6946784" cy="20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931031"/>
            <a:ext cx="7970354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13635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2634920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在某些情况下，针对客户端的请求，一个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类可能无法完成全部工作。这时，可以使用请求重定向来完成。所谓请求重定向，指的是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服务器接收到客户端的请求后，可能由于某些条件限制，不能访问当前请求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所指向的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资源，而是指定了一个新的资源路径，让客户端重新发送请求。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407022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636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232132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请求重定向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59090" y="1935674"/>
            <a:ext cx="10163334" cy="138575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为了实现请求重定向，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接口定义了一个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sendRedirect()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方法，该方法用于生成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302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Location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响应头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，从而通知客户端重新访问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响应头中指定的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sendRedirect()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的完整声明如下所示：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63285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59090" y="1217734"/>
            <a:ext cx="582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—sendRedirect()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964" y="3536575"/>
            <a:ext cx="7512280" cy="87405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8665" y="3631056"/>
            <a:ext cx="615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void sendRedirect(java.lang.String location)</a:t>
            </a:r>
            <a:endParaRPr lang="zh-CN" altLang="zh-CN" dirty="0"/>
          </a:p>
          <a:p>
            <a:r>
              <a:rPr lang="en-US" altLang="zh-CN" dirty="0"/>
              <a:t>		throws java.io.IOException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349188" y="4903711"/>
            <a:ext cx="9946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可以使用相对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服务器会自动将相对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翻译成绝对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，再生成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1" y="1091196"/>
            <a:ext cx="4257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59090" y="1217734"/>
            <a:ext cx="373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sendRedirect()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方法的工作原理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8764" y="2283611"/>
          <a:ext cx="7467680" cy="368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51830" imgH="2851150" progId="Visio.Drawing.11">
                  <p:embed/>
                </p:oleObj>
              </mc:Choice>
              <mc:Fallback>
                <p:oleObj r:id="rId4" imgW="5751830" imgH="2851150" progId="Visio.Drawing.11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764" y="2283611"/>
                        <a:ext cx="7467680" cy="3684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3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通过一个用户登录的案例，分步骤讲解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sendRedirect()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目录下编写用户登录的页面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71" y="1969560"/>
            <a:ext cx="9560023" cy="45243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80107" y="1996453"/>
            <a:ext cx="964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 PUBLIC "-//W3C//DTD HTML 4.01 Transitional//EN" </a:t>
            </a:r>
            <a:endParaRPr lang="zh-CN" altLang="zh-CN" dirty="0"/>
          </a:p>
          <a:p>
            <a:r>
              <a:rPr lang="en-US" altLang="zh-CN" dirty="0"/>
              <a:t>                            "http://www.w3.org/TR/html4/loose.dtd"&gt;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http-equiv="Content-Type" content="text/html; charset=UTF-8"&gt;</a:t>
            </a:r>
            <a:endParaRPr lang="zh-CN" altLang="zh-CN" dirty="0"/>
          </a:p>
          <a:p>
            <a:r>
              <a:rPr lang="en-US" altLang="zh-CN" dirty="0"/>
              <a:t>&lt;title&gt;Insert title here&lt;/title&gt;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&lt;!--</a:t>
            </a:r>
            <a:r>
              <a:rPr lang="zh-CN" altLang="zh-CN" dirty="0"/>
              <a:t>把表单内容提交到</a:t>
            </a:r>
            <a:r>
              <a:rPr lang="en-US" altLang="zh-CN" dirty="0"/>
              <a:t>chapter04</a:t>
            </a:r>
            <a:r>
              <a:rPr lang="zh-CN" altLang="zh-CN" dirty="0"/>
              <a:t>工程下的</a:t>
            </a:r>
            <a:r>
              <a:rPr lang="en-US" altLang="zh-CN" dirty="0"/>
              <a:t>LoginServlet--&gt;</a:t>
            </a:r>
            <a:endParaRPr lang="zh-CN" altLang="zh-CN" dirty="0"/>
          </a:p>
          <a:p>
            <a:r>
              <a:rPr lang="en-US" altLang="zh-CN" dirty="0"/>
              <a:t>	&lt;form action="</a:t>
            </a:r>
            <a:r>
              <a:rPr lang="en-US" altLang="zh-CN" dirty="0">
                <a:solidFill>
                  <a:srgbClr val="1369B2"/>
                </a:solidFill>
              </a:rPr>
              <a:t>/chapter04/LoginServlet</a:t>
            </a:r>
            <a:r>
              <a:rPr lang="en-US" altLang="zh-CN" dirty="0"/>
              <a:t>" method="post"&gt;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zh-CN" altLang="zh-CN" dirty="0"/>
              <a:t>用户名：</a:t>
            </a:r>
            <a:r>
              <a:rPr lang="en-US" altLang="zh-CN" dirty="0"/>
              <a:t> &lt;input type="text" name="username" /&gt;&lt;br /&gt; 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zh-CN" altLang="zh-CN" dirty="0"/>
              <a:t>密</a:t>
            </a:r>
            <a:r>
              <a:rPr lang="en-US" altLang="zh-CN" dirty="0"/>
              <a:t>&amp;nbsp;&amp;nbsp;&amp;nbsp;</a:t>
            </a:r>
            <a:r>
              <a:rPr lang="zh-CN" altLang="zh-CN" dirty="0"/>
              <a:t>码：</a:t>
            </a:r>
            <a:r>
              <a:rPr lang="en-US" altLang="zh-CN" dirty="0"/>
              <a:t>&lt;input type="password" name="password"/&gt;&lt;br /&gt; </a:t>
            </a:r>
            <a:endParaRPr lang="zh-CN" altLang="zh-CN" dirty="0"/>
          </a:p>
          <a:p>
            <a:r>
              <a:rPr lang="en-US" altLang="zh-CN" dirty="0"/>
              <a:t>		&lt;input type="submit" value="</a:t>
            </a:r>
            <a:r>
              <a:rPr lang="zh-CN" altLang="zh-CN" dirty="0"/>
              <a:t>登录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	&lt;/form&gt;</a:t>
            </a:r>
            <a:endParaRPr lang="zh-CN" altLang="zh-CN" dirty="0"/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89250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目录下编写登录成功的页面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welcome.html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01" y="2359523"/>
            <a:ext cx="8941458" cy="32603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74236" y="2426757"/>
            <a:ext cx="84245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 PUBLIC "-//W3C//DTD HTML 4.01 Transitional//EN" </a:t>
            </a:r>
            <a:endParaRPr lang="zh-CN" altLang="zh-CN" dirty="0"/>
          </a:p>
          <a:p>
            <a:r>
              <a:rPr lang="en-US" altLang="zh-CN" dirty="0"/>
              <a:t>                          "http://www.w3.org/TR/html4/loose.dtd"&gt;</a:t>
            </a:r>
            <a:endParaRPr lang="zh-CN" altLang="zh-CN" dirty="0"/>
          </a:p>
          <a:p>
            <a:r>
              <a:rPr lang="en-US" altLang="zh-CN" dirty="0"/>
              <a:t>&lt;html&gt;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http-equiv="Content-Type" content="text/html; charset=UTF-8"&gt;</a:t>
            </a:r>
            <a:endParaRPr lang="zh-CN" altLang="zh-CN" dirty="0"/>
          </a:p>
          <a:p>
            <a:r>
              <a:rPr lang="en-US" altLang="zh-CN" dirty="0"/>
              <a:t>&lt;title&gt;Insert title here&lt;/title&gt;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欢迎你，登录成功！</a:t>
            </a:r>
          </a:p>
          <a:p>
            <a:r>
              <a:rPr lang="en-US" altLang="zh-CN" dirty="0"/>
              <a:t>&lt;/body&gt;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项目的cn.itcast.chapter04.response包中编写一个名为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的类，用于处理用户登录请求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38" y="2184709"/>
            <a:ext cx="9722225" cy="41085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9173" y="2251945"/>
            <a:ext cx="948017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@WebServlet(name = "LoginServlet ",urlPatterns = "/LoginServlet")</a:t>
            </a:r>
            <a:endParaRPr lang="zh-CN" altLang="zh-CN" dirty="0"/>
          </a:p>
          <a:p>
            <a:r>
              <a:rPr lang="en-US" altLang="zh-CN" dirty="0"/>
              <a:t>public class LoginServlet extends HttpServlet {</a:t>
            </a:r>
            <a:endParaRPr lang="zh-CN" altLang="zh-CN" dirty="0"/>
          </a:p>
          <a:p>
            <a:r>
              <a:rPr lang="en-US" altLang="zh-CN" dirty="0"/>
              <a:t>	public void doGet(HttpServletRequest request,</a:t>
            </a:r>
            <a:endParaRPr lang="zh-CN" altLang="zh-CN" dirty="0"/>
          </a:p>
          <a:p>
            <a:r>
              <a:rPr lang="en-US" altLang="zh-CN" dirty="0"/>
              <a:t>        HttpServletResponse response)throws ServletException, IOException {</a:t>
            </a:r>
            <a:endParaRPr lang="zh-CN" altLang="zh-CN" dirty="0"/>
          </a:p>
          <a:p>
            <a:r>
              <a:rPr lang="en-US" altLang="zh-CN" dirty="0"/>
              <a:t>		response.setContentType("text/html;charset=utf-8");</a:t>
            </a:r>
            <a:endParaRPr lang="zh-CN" altLang="zh-CN" dirty="0"/>
          </a:p>
          <a:p>
            <a:r>
              <a:rPr lang="en-US" altLang="zh-CN" dirty="0"/>
              <a:t>		// </a:t>
            </a:r>
            <a:r>
              <a:rPr lang="zh-CN" altLang="zh-CN" dirty="0"/>
              <a:t>用</a:t>
            </a:r>
            <a:r>
              <a:rPr lang="en-US" altLang="zh-CN" dirty="0"/>
              <a:t>HttpServletRequest</a:t>
            </a:r>
            <a:r>
              <a:rPr lang="zh-CN" altLang="zh-CN" dirty="0"/>
              <a:t>对象的</a:t>
            </a:r>
            <a:r>
              <a:rPr lang="en-US" altLang="zh-CN" dirty="0"/>
              <a:t>getParameter()</a:t>
            </a:r>
            <a:r>
              <a:rPr lang="zh-CN" altLang="zh-CN" dirty="0"/>
              <a:t>方法获取用户名和密码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1369B2"/>
                </a:solidFill>
              </a:rPr>
              <a:t>String username = request.getParameter("username");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>
                <a:solidFill>
                  <a:srgbClr val="1369B2"/>
                </a:solidFill>
              </a:rPr>
              <a:t>		String password = request.getParameter("password");</a:t>
            </a:r>
            <a:endParaRPr lang="zh-CN" altLang="zh-CN" dirty="0">
              <a:solidFill>
                <a:srgbClr val="1369B2"/>
              </a:solidFill>
            </a:endParaRPr>
          </a:p>
          <a:p>
            <a:r>
              <a:rPr lang="en-US" altLang="zh-CN" dirty="0"/>
              <a:t>		if (("itcast").equals(username) &amp;&amp;("123").equals(password)) {</a:t>
            </a:r>
            <a:endParaRPr lang="zh-CN" altLang="zh-CN" dirty="0"/>
          </a:p>
          <a:p>
            <a:r>
              <a:rPr lang="en-US" altLang="zh-CN" dirty="0"/>
              <a:t>                        		response.sendRedirect("/chapter04/welcome.html");</a:t>
            </a:r>
            <a:endParaRPr lang="zh-CN" altLang="zh-CN" dirty="0"/>
          </a:p>
          <a:p>
            <a:r>
              <a:rPr lang="en-US" altLang="zh-CN" dirty="0"/>
              <a:t>		} else {</a:t>
            </a:r>
            <a:endParaRPr lang="zh-CN" altLang="zh-CN" dirty="0"/>
          </a:p>
          <a:p>
            <a:r>
              <a:rPr lang="en-US" altLang="zh-CN" dirty="0"/>
              <a:t>			response.sendRedirect("/chapter04/login.html");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http://localhost:8080/chapter04/login.html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314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93" y="2823882"/>
            <a:ext cx="7506769" cy="250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  Servlet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835" y="1077595"/>
            <a:ext cx="3803015" cy="6318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143841" y="1921524"/>
            <a:ext cx="10205477" cy="14133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Servlet的请求首先会被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HTTP服务器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（如Apache）接收，HTTP服务器只负责静态HTML页面的解析，对于Servlet的请求转交给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，Servlet容器会根据web.xml文件中的映射关系，调用相应的Servlet，Servlet将处理的结果返回给Servlet容器，并通过HTTP服务器将响应传输给客户端。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8801" y="1217734"/>
            <a:ext cx="330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Servlet应用程序的体系结构</a:t>
            </a:r>
          </a:p>
        </p:txBody>
      </p:sp>
      <p:pic>
        <p:nvPicPr>
          <p:cNvPr id="1026" name="图片 4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38" y="3709988"/>
            <a:ext cx="7246879" cy="21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89250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面填写用户名“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”，密码“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”，单击登录按钮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9" y="266933"/>
            <a:ext cx="32802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实现请求重定向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338" name="图片 1" descr="社交网络的手机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66" y="2788304"/>
            <a:ext cx="7906978" cy="249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618147" y="2594579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由于计算机中的数据都是以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二进制形式存储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的，所以，当传输文本时，就会发生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字符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之间的转换。字符与字节之间的转换是通过查码表完成的，将字符转换成字节的过程称为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编码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，将字节转换成字符的过程称为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，如果编码和解码使用的码表不一致，就会导致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乱码问题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73691" y="2407022"/>
            <a:ext cx="9794240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323467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855533" y="41636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26037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项目的cn.itcast.chapter04.response包中编写一个名为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hineseServlet的类，在该类中定义一个中文字符串，然后使用字符输出流输出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36" y="2769220"/>
            <a:ext cx="9264188" cy="2354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87683" y="2809561"/>
            <a:ext cx="901617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@WebServlet</a:t>
            </a:r>
            <a:r>
              <a:rPr lang="zh-CN" altLang="zh-CN" dirty="0"/>
              <a:t>(name = "</a:t>
            </a:r>
            <a:r>
              <a:rPr lang="zh-CN" altLang="zh-CN" dirty="0">
                <a:sym typeface="+mn-ea"/>
              </a:rPr>
              <a:t>ChineseServlet</a:t>
            </a:r>
            <a:r>
              <a:rPr lang="zh-CN" altLang="zh-CN" dirty="0"/>
              <a:t>",urlPatterns = "/</a:t>
            </a:r>
            <a:r>
              <a:rPr lang="zh-CN" altLang="zh-CN" dirty="0">
                <a:sym typeface="+mn-ea"/>
              </a:rPr>
              <a:t>ChineseServlet</a:t>
            </a:r>
            <a:r>
              <a:rPr lang="zh-CN" altLang="zh-CN" dirty="0"/>
              <a:t>")</a:t>
            </a:r>
          </a:p>
          <a:p>
            <a:pPr lvl="0"/>
            <a:r>
              <a:rPr lang="zh-CN" altLang="zh-CN" dirty="0"/>
              <a:t>public class </a:t>
            </a:r>
            <a:r>
              <a:rPr lang="zh-CN" altLang="zh-CN" dirty="0">
                <a:sym typeface="+mn-ea"/>
              </a:rPr>
              <a:t>ChineseServlet </a:t>
            </a:r>
            <a:r>
              <a:rPr lang="zh-CN" altLang="zh-CN" dirty="0"/>
              <a:t>extends HttpServlet {</a:t>
            </a:r>
          </a:p>
          <a:p>
            <a:pPr lvl="0"/>
            <a:r>
              <a:rPr lang="zh-CN" altLang="zh-CN" dirty="0"/>
              <a:t>	public void doGet(HttpServletRequest request, </a:t>
            </a:r>
          </a:p>
          <a:p>
            <a:pPr lvl="0"/>
            <a:r>
              <a:rPr lang="zh-CN" altLang="zh-CN" dirty="0"/>
              <a:t>       </a:t>
            </a:r>
            <a:r>
              <a:rPr lang="en-US" altLang="zh-CN" dirty="0"/>
              <a:t>  </a:t>
            </a:r>
            <a:r>
              <a:rPr lang="zh-CN" altLang="zh-CN" dirty="0"/>
              <a:t> HttpServletResponse response)throws ServletException, IOException {</a:t>
            </a:r>
          </a:p>
          <a:p>
            <a:pPr lvl="0"/>
            <a:r>
              <a:rPr lang="zh-CN" altLang="zh-CN" dirty="0"/>
              <a:t>		String data = "中国";</a:t>
            </a:r>
          </a:p>
          <a:p>
            <a:pPr lvl="0"/>
            <a:r>
              <a:rPr lang="zh-CN" altLang="zh-CN" dirty="0"/>
              <a:t>		</a:t>
            </a:r>
            <a:r>
              <a:rPr lang="zh-CN" altLang="zh-CN" dirty="0">
                <a:solidFill>
                  <a:srgbClr val="1369B2"/>
                </a:solidFill>
              </a:rPr>
              <a:t>PrintWriter out = response.getWriter();</a:t>
            </a:r>
          </a:p>
          <a:p>
            <a:pPr lvl="0"/>
            <a:r>
              <a:rPr lang="zh-CN" altLang="zh-CN" dirty="0"/>
              <a:t>		out.println(data);</a:t>
            </a:r>
          </a:p>
          <a:p>
            <a:pPr lvl="0"/>
            <a:r>
              <a:rPr lang="zh-CN" altLang="zh-CN" dirty="0"/>
              <a:t>	}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03983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175547"/>
            <a:ext cx="1625177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1443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在IDEA中启动Tomcat服务器，在浏览器的地址栏中输入地址“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http://localhost:8080/chapter04 /ChineseServlet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ChineseServlet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5362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853674"/>
            <a:ext cx="7253800" cy="200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43838" y="1908779"/>
            <a:ext cx="10232374" cy="21375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浏览器显示的内容都是“??”，说明发生了乱码问题。此处产生乱码的原因是response对象的字符输出流在编码时，采用的是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ISO-8859-1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的字符码表，该码表并不兼容中文，会将“中国”编码为“63 63”(在ISO-8859-1的码表中查不到的字符就会显示63)。当浏览器对接收到的数据进行解码时，会采用默认的码表GB2312，将“63 ”解码为“?”，因此，浏览器将“中国”两个字符显示成了“??”。</a:t>
            </a: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4499" y="4464423"/>
          <a:ext cx="9083001" cy="164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209915" imgH="1494790" progId="Visio.Drawing.11">
                  <p:embed/>
                </p:oleObj>
              </mc:Choice>
              <mc:Fallback>
                <p:oleObj r:id="rId5" imgW="8209915" imgH="1494790" progId="Visio.Drawing.11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499" y="4464423"/>
                        <a:ext cx="9083001" cy="1640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7" y="1801203"/>
            <a:ext cx="10232374" cy="13185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setCharacterEncoding()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方法，该方法用于设置字符的编码方式，接下来对chineseServlet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进行修改，在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代码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 data = “中国”;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增加一行代码，设置字符编码使用的码表为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915" y="3925668"/>
            <a:ext cx="7126942" cy="4849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63442" y="3979456"/>
            <a:ext cx="5775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response.setCharacterEncoding("utf-8");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7" y="1801203"/>
            <a:ext cx="10232374" cy="8882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在浏览器的地址栏中输入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http://localhost:8080/chapter04/ChineseServlet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”再次访问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hineseServlet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2530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82" y="3283650"/>
            <a:ext cx="7466435" cy="205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43838" y="1908780"/>
            <a:ext cx="10232374" cy="10687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浏览器中显示的乱码虽然不是“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??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”，但也不是需要输出的“中国”，这是由于浏览器解码错误导致的。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对象的字符输出流设置的编码方式为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，而浏览器使用的解码方式是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GB2312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20" y="1091196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2177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16953" y="3751729"/>
          <a:ext cx="7758094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857990" imgH="1651635" progId="Visio.Drawing.11">
                  <p:embed/>
                </p:oleObj>
              </mc:Choice>
              <mc:Fallback>
                <p:oleObj r:id="rId5" imgW="11857990" imgH="1651635" progId="Visio.Drawing.11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53" y="3751729"/>
                        <a:ext cx="7758094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90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66197" y="1801203"/>
            <a:ext cx="10232374" cy="8882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对于浏览器编码问题，可以通过修改浏览器的解码方式解决。在浏览器中单击菜单栏中的【开发者工具】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【编码】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Unicode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）】选项，将浏览器的编码方式设置为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4578" name="图片 1" descr="手机屏幕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73" y="3414527"/>
            <a:ext cx="7683054" cy="209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103495" y="1801202"/>
            <a:ext cx="10339951" cy="13454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浏览器的显示内容没有出现乱码，说明通过修改浏览器的编码方式可以解决乱码。但是，这样的做法仍然是不可取的，因为不能让用户每次都设置浏览器编码。为此，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接口提供了两种解决乱码的方案，具体如下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hevron 3"/>
          <p:cNvSpPr/>
          <p:nvPr>
            <p:custDataLst>
              <p:tags r:id="rId2"/>
            </p:custDataLst>
          </p:nvPr>
        </p:nvSpPr>
        <p:spPr>
          <a:xfrm>
            <a:off x="892519" y="1037408"/>
            <a:ext cx="351811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07007" y="116394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解决页面中的乱码问题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37" y="266933"/>
            <a:ext cx="587552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动手实践：解决中文输出乱码问题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90" y="3254189"/>
            <a:ext cx="7758117" cy="13070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3784" y="3320547"/>
            <a:ext cx="7335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设置</a:t>
            </a:r>
            <a:r>
              <a:rPr lang="en-US" altLang="zh-CN" dirty="0"/>
              <a:t>HttpServletResponse</a:t>
            </a:r>
            <a:r>
              <a:rPr lang="zh-CN" altLang="zh-CN" dirty="0"/>
              <a:t>使用</a:t>
            </a:r>
            <a:r>
              <a:rPr lang="en-US" altLang="zh-CN" dirty="0"/>
              <a:t>utf-8</a:t>
            </a:r>
            <a:r>
              <a:rPr lang="zh-CN" altLang="zh-CN" dirty="0"/>
              <a:t>编码</a:t>
            </a:r>
          </a:p>
          <a:p>
            <a:r>
              <a:rPr lang="en-US" altLang="zh-CN" dirty="0"/>
              <a:t>response.setCharacterEncoding("utf-8"); 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通知浏览器使用</a:t>
            </a:r>
            <a:r>
              <a:rPr lang="en-US" altLang="zh-CN" dirty="0"/>
              <a:t>utf-8</a:t>
            </a:r>
            <a:r>
              <a:rPr lang="zh-CN" altLang="zh-CN" dirty="0"/>
              <a:t>解码</a:t>
            </a:r>
          </a:p>
          <a:p>
            <a:r>
              <a:rPr lang="en-US" altLang="zh-CN" dirty="0"/>
              <a:t>response.setHeader("Content-Type","text/html;charset=utf-8"); </a:t>
            </a:r>
            <a:endParaRPr lang="zh-CN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90" y="5127813"/>
            <a:ext cx="7758117" cy="7126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03784" y="5153830"/>
            <a:ext cx="733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zh-CN" dirty="0"/>
              <a:t>包含第一种方式的两个功能</a:t>
            </a:r>
          </a:p>
          <a:p>
            <a:r>
              <a:rPr lang="zh-CN" altLang="zh-CN" dirty="0"/>
              <a:t>respons</a:t>
            </a:r>
            <a:r>
              <a:rPr lang="en-US" altLang="zh-CN" dirty="0"/>
              <a:t>e.setContentType("text/html;charset=utf-8"); 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360795" y="3723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第一种：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9553" y="5299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第二种：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5dfe2a99ae244ec673dda9b6dd16427113b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d8d957f-c296-4a7e-8cc9-7ddb16e72f01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0277d0-9e15-409c-9182-fbef1b05c4fa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12514</Words>
  <Application>Microsoft Office PowerPoint</Application>
  <PresentationFormat>宽屏</PresentationFormat>
  <Paragraphs>1085</Paragraphs>
  <Slides>133</Slides>
  <Notes>132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133</vt:i4>
      </vt:variant>
    </vt:vector>
  </HeadingPairs>
  <TitlesOfParts>
    <vt:vector size="141" baseType="lpstr">
      <vt:lpstr>Source Han Sans K Bold</vt:lpstr>
      <vt:lpstr>等线</vt:lpstr>
      <vt:lpstr>等线 Light</vt:lpstr>
      <vt:lpstr>微软雅黑</vt:lpstr>
      <vt:lpstr>Arial</vt:lpstr>
      <vt:lpstr>Impact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jay joey</cp:lastModifiedBy>
  <cp:revision>1083</cp:revision>
  <dcterms:created xsi:type="dcterms:W3CDTF">2020-11-25T06:00:00Z</dcterms:created>
  <dcterms:modified xsi:type="dcterms:W3CDTF">2023-12-02T06:51:46Z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