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2.xml" ContentType="application/vnd.openxmlformats-officedocument.presentationml.notesSlide+xml"/>
  <Override PartName="/ppt/tags/tag38.xml" ContentType="application/vnd.openxmlformats-officedocument.presentationml.tags+xml"/>
  <Override PartName="/ppt/notesSlides/notesSlide33.xml" ContentType="application/vnd.openxmlformats-officedocument.presentationml.notesSlide+xml"/>
  <Override PartName="/ppt/tags/tag39.xml" ContentType="application/vnd.openxmlformats-officedocument.presentationml.tags+xml"/>
  <Override PartName="/ppt/notesSlides/notesSlide3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6.xml" ContentType="application/vnd.openxmlformats-officedocument.presentationml.notesSlide+xml"/>
  <Override PartName="/ppt/tags/tag44.xml" ContentType="application/vnd.openxmlformats-officedocument.presentationml.tags+xml"/>
  <Override PartName="/ppt/notesSlides/notesSlide3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8.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39.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40.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41.xml" ContentType="application/vnd.openxmlformats-officedocument.presentationml.notesSlide+xml"/>
  <Override PartName="/ppt/tags/tag54.xml" ContentType="application/vnd.openxmlformats-officedocument.presentationml.tags+xml"/>
  <Override PartName="/ppt/notesSlides/notesSlide42.xml" ContentType="application/vnd.openxmlformats-officedocument.presentationml.notesSlide+xml"/>
  <Override PartName="/ppt/tags/tag55.xml" ContentType="application/vnd.openxmlformats-officedocument.presentationml.tags+xml"/>
  <Override PartName="/ppt/notesSlides/notesSlide4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4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45.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46.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47.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48.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49.xml" ContentType="application/vnd.openxmlformats-officedocument.presentationml.notesSlide+xml"/>
  <Override PartName="/ppt/tags/tag70.xml" ContentType="application/vnd.openxmlformats-officedocument.presentationml.tags+xml"/>
  <Override PartName="/ppt/notesSlides/notesSlide50.xml" ContentType="application/vnd.openxmlformats-officedocument.presentationml.notesSlide+xml"/>
  <Override PartName="/ppt/tags/tag71.xml" ContentType="application/vnd.openxmlformats-officedocument.presentationml.tags+xml"/>
  <Override PartName="/ppt/notesSlides/notesSlide51.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52.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53.xml" ContentType="application/vnd.openxmlformats-officedocument.presentationml.notesSlide+xml"/>
  <Override PartName="/ppt/tags/tag77.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56.xml" ContentType="application/vnd.openxmlformats-officedocument.presentationml.notesSlide+xml"/>
  <Override PartName="/ppt/tags/tag81.xml" ContentType="application/vnd.openxmlformats-officedocument.presentationml.tags+xml"/>
  <Override PartName="/ppt/notesSlides/notesSlide57.xml" ContentType="application/vnd.openxmlformats-officedocument.presentationml.notesSlide+xml"/>
  <Override PartName="/ppt/tags/tag82.xml" ContentType="application/vnd.openxmlformats-officedocument.presentationml.tags+xml"/>
  <Override PartName="/ppt/notesSlides/notesSlide58.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59.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60.xml" ContentType="application/vnd.openxmlformats-officedocument.presentationml.notesSlide+xml"/>
  <Override PartName="/ppt/tags/tag89.xml" ContentType="application/vnd.openxmlformats-officedocument.presentationml.tags+xml"/>
  <Override PartName="/ppt/notesSlides/notesSlide61.xml" ContentType="application/vnd.openxmlformats-officedocument.presentationml.notesSlide+xml"/>
  <Override PartName="/ppt/tags/tag90.xml" ContentType="application/vnd.openxmlformats-officedocument.presentationml.tags+xml"/>
  <Override PartName="/ppt/notesSlides/notesSlide62.xml" ContentType="application/vnd.openxmlformats-officedocument.presentationml.notesSlide+xml"/>
  <Override PartName="/ppt/tags/tag91.xml" ContentType="application/vnd.openxmlformats-officedocument.presentationml.tags+xml"/>
  <Override PartName="/ppt/notesSlides/notesSlide63.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64.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67.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68.xml" ContentType="application/vnd.openxmlformats-officedocument.presentationml.notesSlide+xml"/>
  <Override PartName="/ppt/tags/tag103.xml" ContentType="application/vnd.openxmlformats-officedocument.presentationml.tags+xml"/>
  <Override PartName="/ppt/notesSlides/notesSlide69.xml" ContentType="application/vnd.openxmlformats-officedocument.presentationml.notesSlide+xml"/>
  <Override PartName="/ppt/tags/tag104.xml" ContentType="application/vnd.openxmlformats-officedocument.presentationml.tags+xml"/>
  <Override PartName="/ppt/notesSlides/notesSlide70.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71.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72.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73.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74.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77.xml" ContentType="application/vnd.openxmlformats-officedocument.presentationml.notesSlide+xml"/>
  <Override PartName="/ppt/tags/tag118.xml" ContentType="application/vnd.openxmlformats-officedocument.presentationml.tags+xml"/>
  <Override PartName="/ppt/notesSlides/notesSlide78.xml" ContentType="application/vnd.openxmlformats-officedocument.presentationml.notesSlide+xml"/>
  <Override PartName="/ppt/tags/tag119.xml" ContentType="application/vnd.openxmlformats-officedocument.presentationml.tags+xml"/>
  <Override PartName="/ppt/notesSlides/notesSlide79.xml" ContentType="application/vnd.openxmlformats-officedocument.presentationml.notesSlide+xml"/>
  <Override PartName="/ppt/tags/tag120.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notesSlides/notesSlide83.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notesSlides/notesSlide84.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notesSlides/notesSlide87.xml" ContentType="application/vnd.openxmlformats-officedocument.presentationml.notesSlide+xml"/>
  <Override PartName="/ppt/tags/tag129.xml" ContentType="application/vnd.openxmlformats-officedocument.presentationml.tags+xml"/>
  <Override PartName="/ppt/notesSlides/notesSlide88.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notesSlides/notesSlide89.xml" ContentType="application/vnd.openxmlformats-officedocument.presentationml.notesSlide+xml"/>
  <Override PartName="/ppt/tags/tag132.xml" ContentType="application/vnd.openxmlformats-officedocument.presentationml.tags+xml"/>
  <Override PartName="/ppt/notesSlides/notesSlide90.xml" ContentType="application/vnd.openxmlformats-officedocument.presentationml.notesSlide+xml"/>
  <Override PartName="/ppt/tags/tag133.xml" ContentType="application/vnd.openxmlformats-officedocument.presentationml.tags+xml"/>
  <Override PartName="/ppt/notesSlides/notesSlide91.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92.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93.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notesSlides/notesSlide94.xml" ContentType="application/vnd.openxmlformats-officedocument.presentationml.notesSlide+xml"/>
  <Override PartName="/ppt/tags/tag141.xml" ContentType="application/vnd.openxmlformats-officedocument.presentationml.tags+xml"/>
  <Override PartName="/ppt/notesSlides/notesSlide95.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notesSlides/notesSlide96.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97.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notesSlides/notesSlide98.xml" ContentType="application/vnd.openxmlformats-officedocument.presentationml.notesSlide+xml"/>
  <Override PartName="/ppt/tags/tag149.xml" ContentType="application/vnd.openxmlformats-officedocument.presentationml.tags+xml"/>
  <Override PartName="/ppt/notesSlides/notesSlide99.xml" ContentType="application/vnd.openxmlformats-officedocument.presentationml.notesSlide+xml"/>
  <Override PartName="/ppt/tags/tag150.xml" ContentType="application/vnd.openxmlformats-officedocument.presentationml.tags+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notesSlides/notesSlide102.xml" ContentType="application/vnd.openxmlformats-officedocument.presentationml.notesSlide+xml"/>
  <Override PartName="/ppt/tags/tag153.xml" ContentType="application/vnd.openxmlformats-officedocument.presentationml.tags+xml"/>
  <Override PartName="/ppt/notesSlides/notesSlide103.xml" ContentType="application/vnd.openxmlformats-officedocument.presentationml.notesSlide+xml"/>
  <Override PartName="/ppt/tags/tag154.xml" ContentType="application/vnd.openxmlformats-officedocument.presentationml.tags+xml"/>
  <Override PartName="/ppt/notesSlides/notesSlide104.xml" ContentType="application/vnd.openxmlformats-officedocument.presentationml.notesSlide+xml"/>
  <Override PartName="/ppt/tags/tag155.xml" ContentType="application/vnd.openxmlformats-officedocument.presentationml.tags+xml"/>
  <Override PartName="/ppt/notesSlides/notesSlide105.xml" ContentType="application/vnd.openxmlformats-officedocument.presentationml.notesSlide+xml"/>
  <Override PartName="/ppt/tags/tag156.xml" ContentType="application/vnd.openxmlformats-officedocument.presentationml.tags+xml"/>
  <Override PartName="/ppt/notesSlides/notesSlide106.xml" ContentType="application/vnd.openxmlformats-officedocument.presentationml.notesSlide+xml"/>
  <Override PartName="/ppt/tags/tag157.xml" ContentType="application/vnd.openxmlformats-officedocument.presentationml.tags+xml"/>
  <Override PartName="/ppt/notesSlides/notesSlide107.xml" ContentType="application/vnd.openxmlformats-officedocument.presentationml.notesSlide+xml"/>
  <Override PartName="/ppt/tags/tag158.xml" ContentType="application/vnd.openxmlformats-officedocument.presentationml.tags+xml"/>
  <Override PartName="/ppt/notesSlides/notesSlide108.xml" ContentType="application/vnd.openxmlformats-officedocument.presentationml.notesSlide+xml"/>
  <Override PartName="/ppt/tags/tag159.xml" ContentType="application/vnd.openxmlformats-officedocument.presentationml.tags+xml"/>
  <Override PartName="/ppt/notesSlides/notesSlide109.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notesSlides/notesSlide110.xml" ContentType="application/vnd.openxmlformats-officedocument.presentationml.notesSlide+xml"/>
  <Override PartName="/ppt/tags/tag162.xml" ContentType="application/vnd.openxmlformats-officedocument.presentationml.tags+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tags/tag163.xml" ContentType="application/vnd.openxmlformats-officedocument.presentationml.tags+xml"/>
  <Override PartName="/ppt/notesSlides/notesSlide114.xml" ContentType="application/vnd.openxmlformats-officedocument.presentationml.notesSlide+xml"/>
  <Override PartName="/ppt/tags/tag164.xml" ContentType="application/vnd.openxmlformats-officedocument.presentationml.tags+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tags/tag165.xml" ContentType="application/vnd.openxmlformats-officedocument.presentationml.tags+xml"/>
  <Override PartName="/ppt/notesSlides/notesSlide1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4"/>
  </p:notesMasterIdLst>
  <p:sldIdLst>
    <p:sldId id="459" r:id="rId2"/>
    <p:sldId id="461" r:id="rId3"/>
    <p:sldId id="537" r:id="rId4"/>
    <p:sldId id="462" r:id="rId5"/>
    <p:sldId id="464" r:id="rId6"/>
    <p:sldId id="533" r:id="rId7"/>
    <p:sldId id="538" r:id="rId8"/>
    <p:sldId id="539" r:id="rId9"/>
    <p:sldId id="540" r:id="rId10"/>
    <p:sldId id="541" r:id="rId11"/>
    <p:sldId id="544" r:id="rId12"/>
    <p:sldId id="545" r:id="rId13"/>
    <p:sldId id="546" r:id="rId14"/>
    <p:sldId id="547" r:id="rId15"/>
    <p:sldId id="548" r:id="rId16"/>
    <p:sldId id="550" r:id="rId17"/>
    <p:sldId id="551" r:id="rId18"/>
    <p:sldId id="552" r:id="rId19"/>
    <p:sldId id="553" r:id="rId20"/>
    <p:sldId id="554" r:id="rId21"/>
    <p:sldId id="555" r:id="rId22"/>
    <p:sldId id="556" r:id="rId23"/>
    <p:sldId id="557" r:id="rId24"/>
    <p:sldId id="558" r:id="rId25"/>
    <p:sldId id="559" r:id="rId26"/>
    <p:sldId id="560" r:id="rId27"/>
    <p:sldId id="561" r:id="rId28"/>
    <p:sldId id="563" r:id="rId29"/>
    <p:sldId id="564" r:id="rId30"/>
    <p:sldId id="565" r:id="rId31"/>
    <p:sldId id="567" r:id="rId32"/>
    <p:sldId id="568" r:id="rId33"/>
    <p:sldId id="569" r:id="rId34"/>
    <p:sldId id="570" r:id="rId35"/>
    <p:sldId id="571" r:id="rId36"/>
    <p:sldId id="572" r:id="rId37"/>
    <p:sldId id="573" r:id="rId38"/>
    <p:sldId id="574" r:id="rId39"/>
    <p:sldId id="575" r:id="rId40"/>
    <p:sldId id="576" r:id="rId41"/>
    <p:sldId id="577" r:id="rId42"/>
    <p:sldId id="578" r:id="rId43"/>
    <p:sldId id="579" r:id="rId44"/>
    <p:sldId id="580" r:id="rId45"/>
    <p:sldId id="582" r:id="rId46"/>
    <p:sldId id="583" r:id="rId47"/>
    <p:sldId id="656" r:id="rId48"/>
    <p:sldId id="657" r:id="rId49"/>
    <p:sldId id="584" r:id="rId50"/>
    <p:sldId id="585" r:id="rId51"/>
    <p:sldId id="586" r:id="rId52"/>
    <p:sldId id="587" r:id="rId53"/>
    <p:sldId id="589" r:id="rId54"/>
    <p:sldId id="590" r:id="rId55"/>
    <p:sldId id="591" r:id="rId56"/>
    <p:sldId id="593" r:id="rId57"/>
    <p:sldId id="594" r:id="rId58"/>
    <p:sldId id="595" r:id="rId59"/>
    <p:sldId id="596" r:id="rId60"/>
    <p:sldId id="598" r:id="rId61"/>
    <p:sldId id="599" r:id="rId62"/>
    <p:sldId id="600" r:id="rId63"/>
    <p:sldId id="601" r:id="rId64"/>
    <p:sldId id="602" r:id="rId65"/>
    <p:sldId id="604" r:id="rId66"/>
    <p:sldId id="605" r:id="rId67"/>
    <p:sldId id="607" r:id="rId68"/>
    <p:sldId id="608" r:id="rId69"/>
    <p:sldId id="609" r:id="rId70"/>
    <p:sldId id="610" r:id="rId71"/>
    <p:sldId id="611" r:id="rId72"/>
    <p:sldId id="612" r:id="rId73"/>
    <p:sldId id="613" r:id="rId74"/>
    <p:sldId id="614" r:id="rId75"/>
    <p:sldId id="615" r:id="rId76"/>
    <p:sldId id="616" r:id="rId77"/>
    <p:sldId id="617" r:id="rId78"/>
    <p:sldId id="618" r:id="rId79"/>
    <p:sldId id="619" r:id="rId80"/>
    <p:sldId id="620" r:id="rId81"/>
    <p:sldId id="621" r:id="rId82"/>
    <p:sldId id="622" r:id="rId83"/>
    <p:sldId id="623" r:id="rId84"/>
    <p:sldId id="624" r:id="rId85"/>
    <p:sldId id="625" r:id="rId86"/>
    <p:sldId id="626" r:id="rId87"/>
    <p:sldId id="627" r:id="rId88"/>
    <p:sldId id="628" r:id="rId89"/>
    <p:sldId id="629" r:id="rId90"/>
    <p:sldId id="630" r:id="rId91"/>
    <p:sldId id="631" r:id="rId92"/>
    <p:sldId id="632" r:id="rId93"/>
    <p:sldId id="633" r:id="rId94"/>
    <p:sldId id="634" r:id="rId95"/>
    <p:sldId id="635" r:id="rId96"/>
    <p:sldId id="636" r:id="rId97"/>
    <p:sldId id="637" r:id="rId98"/>
    <p:sldId id="638" r:id="rId99"/>
    <p:sldId id="639" r:id="rId100"/>
    <p:sldId id="640" r:id="rId101"/>
    <p:sldId id="641" r:id="rId102"/>
    <p:sldId id="642" r:id="rId103"/>
    <p:sldId id="643" r:id="rId104"/>
    <p:sldId id="644" r:id="rId105"/>
    <p:sldId id="645" r:id="rId106"/>
    <p:sldId id="646" r:id="rId107"/>
    <p:sldId id="647" r:id="rId108"/>
    <p:sldId id="648" r:id="rId109"/>
    <p:sldId id="650" r:id="rId110"/>
    <p:sldId id="658" r:id="rId111"/>
    <p:sldId id="659" r:id="rId112"/>
    <p:sldId id="660" r:id="rId113"/>
    <p:sldId id="651" r:id="rId114"/>
    <p:sldId id="661" r:id="rId115"/>
    <p:sldId id="662" r:id="rId116"/>
    <p:sldId id="663" r:id="rId117"/>
    <p:sldId id="664" r:id="rId118"/>
    <p:sldId id="665" r:id="rId119"/>
    <p:sldId id="669" r:id="rId120"/>
    <p:sldId id="666" r:id="rId121"/>
    <p:sldId id="670" r:id="rId122"/>
    <p:sldId id="531" r:id="rId123"/>
  </p:sldIdLst>
  <p:sldSz cx="12192000" cy="6858000"/>
  <p:notesSz cx="6858000" cy="9144000"/>
  <p:custDataLst>
    <p:tags r:id="rId1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蒙蒙" initials="xmm"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94" autoAdjust="0"/>
    <p:restoredTop sz="94857"/>
  </p:normalViewPr>
  <p:slideViewPr>
    <p:cSldViewPr snapToGrid="0" snapToObjects="1">
      <p:cViewPr varScale="1">
        <p:scale>
          <a:sx n="110" d="100"/>
          <a:sy n="110" d="100"/>
        </p:scale>
        <p:origin x="498" y="108"/>
      </p:cViewPr>
      <p:guideLst>
        <p:guide orient="horz" pos="2160"/>
        <p:guide pos="38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2023/11/12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116</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2023/11/12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2023/11/12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2023/11/12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2023/11/12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2023/11/12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2023/11/12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2023/11/12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2023/11/12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2023/11/12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2023/11/12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2023/11/12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2023/11/12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7" r:id="rId17"/>
    <p:sldLayoutId id="2147483668" r:id="rId18"/>
    <p:sldLayoutId id="214748366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5" Type="http://schemas.openxmlformats.org/officeDocument/2006/relationships/notesSlide" Target="../notesSlides/notesSlide97.xml"/><Relationship Id="rId4"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notesSlide" Target="../notesSlides/notesSlide98.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8.xml"/><Relationship Id="rId1" Type="http://schemas.openxmlformats.org/officeDocument/2006/relationships/tags" Target="../tags/tag149.xml"/><Relationship Id="rId4" Type="http://schemas.openxmlformats.org/officeDocument/2006/relationships/image" Target="../media/image6.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8.xml"/><Relationship Id="rId1" Type="http://schemas.openxmlformats.org/officeDocument/2006/relationships/tags" Target="../tags/tag150.xml"/><Relationship Id="rId4" Type="http://schemas.openxmlformats.org/officeDocument/2006/relationships/image" Target="../media/image21.png"/></Relationships>
</file>

<file path=ppt/slides/_rels/slide10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1.xml"/><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notesSlide" Target="../notesSlides/notesSlide10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8.xml"/><Relationship Id="rId1" Type="http://schemas.openxmlformats.org/officeDocument/2006/relationships/tags" Target="../tags/tag153.xml"/><Relationship Id="rId4" Type="http://schemas.openxmlformats.org/officeDocument/2006/relationships/image" Target="../media/image6.pn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8.xml"/><Relationship Id="rId1" Type="http://schemas.openxmlformats.org/officeDocument/2006/relationships/tags" Target="../tags/tag154.xml"/><Relationship Id="rId4" Type="http://schemas.openxmlformats.org/officeDocument/2006/relationships/image" Target="../media/image6.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8.xml"/><Relationship Id="rId1" Type="http://schemas.openxmlformats.org/officeDocument/2006/relationships/tags" Target="../tags/tag155.xml"/><Relationship Id="rId4" Type="http://schemas.openxmlformats.org/officeDocument/2006/relationships/image" Target="../media/image22.png"/></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9.xml"/><Relationship Id="rId1" Type="http://schemas.openxmlformats.org/officeDocument/2006/relationships/tags" Target="../tags/tag15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12.xml"/><Relationship Id="rId4" Type="http://schemas.openxmlformats.org/officeDocument/2006/relationships/image" Target="../media/image2.png"/></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18.xml"/><Relationship Id="rId1" Type="http://schemas.openxmlformats.org/officeDocument/2006/relationships/tags" Target="../tags/tag157.xml"/><Relationship Id="rId4" Type="http://schemas.openxmlformats.org/officeDocument/2006/relationships/image" Target="../media/image6.png"/></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8.xml"/><Relationship Id="rId1" Type="http://schemas.openxmlformats.org/officeDocument/2006/relationships/tags" Target="../tags/tag158.xml"/><Relationship Id="rId4" Type="http://schemas.openxmlformats.org/officeDocument/2006/relationships/image" Target="../media/image6.png"/></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18.xml"/><Relationship Id="rId1" Type="http://schemas.openxmlformats.org/officeDocument/2006/relationships/tags" Target="../tags/tag159.xml"/><Relationship Id="rId4" Type="http://schemas.openxmlformats.org/officeDocument/2006/relationships/image" Target="../media/image23.png"/></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61.xml"/><Relationship Id="rId1" Type="http://schemas.openxmlformats.org/officeDocument/2006/relationships/tags" Target="../tags/tag160.xml"/><Relationship Id="rId5" Type="http://schemas.openxmlformats.org/officeDocument/2006/relationships/image" Target="../media/image24.png"/><Relationship Id="rId4" Type="http://schemas.openxmlformats.org/officeDocument/2006/relationships/notesSlide" Target="../notesSlides/notesSlide110.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18.xml"/><Relationship Id="rId1" Type="http://schemas.openxmlformats.org/officeDocument/2006/relationships/tags" Target="../tags/tag162.xml"/><Relationship Id="rId4" Type="http://schemas.openxmlformats.org/officeDocument/2006/relationships/image" Target="../media/image6.png"/></Relationships>
</file>

<file path=ppt/slides/_rels/slide1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2.xml"/><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3.xml"/><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18.xml"/><Relationship Id="rId1" Type="http://schemas.openxmlformats.org/officeDocument/2006/relationships/tags" Target="../tags/tag163.xml"/><Relationship Id="rId4" Type="http://schemas.openxmlformats.org/officeDocument/2006/relationships/image" Target="../media/image6.png"/></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18.xml"/><Relationship Id="rId1" Type="http://schemas.openxmlformats.org/officeDocument/2006/relationships/tags" Target="../tags/tag164.xml"/><Relationship Id="rId4" Type="http://schemas.openxmlformats.org/officeDocument/2006/relationships/image" Target="../media/image6.png"/></Relationships>
</file>

<file path=ppt/slides/_rels/slide1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13.xml"/><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7.xml"/><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18.xml"/><Relationship Id="rId1" Type="http://schemas.openxmlformats.org/officeDocument/2006/relationships/tags" Target="../tags/tag165.xml"/><Relationship Id="rId4" Type="http://schemas.openxmlformats.org/officeDocument/2006/relationships/image" Target="../media/image25.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ags" Target="../tags/tag15.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tags" Target="../tags/tag19.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8.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8.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8.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8.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8.xml"/><Relationship Id="rId1" Type="http://schemas.openxmlformats.org/officeDocument/2006/relationships/tags" Target="../tags/tag3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8.xml"/><Relationship Id="rId1" Type="http://schemas.openxmlformats.org/officeDocument/2006/relationships/tags" Target="../tags/tag33.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6.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8.xml"/><Relationship Id="rId1" Type="http://schemas.openxmlformats.org/officeDocument/2006/relationships/tags" Target="../tags/tag38.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8.xml"/><Relationship Id="rId1" Type="http://schemas.openxmlformats.org/officeDocument/2006/relationships/tags" Target="../tags/tag39.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6.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8.xml"/><Relationship Id="rId1" Type="http://schemas.openxmlformats.org/officeDocument/2006/relationships/tags" Target="../tags/tag44.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9.pn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6.png"/><Relationship Id="rId5" Type="http://schemas.openxmlformats.org/officeDocument/2006/relationships/notesSlide" Target="../notesSlides/notesSlide41.xml"/><Relationship Id="rId4"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8.xml"/><Relationship Id="rId1" Type="http://schemas.openxmlformats.org/officeDocument/2006/relationships/tags" Target="../tags/tag54.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8.xml"/><Relationship Id="rId1" Type="http://schemas.openxmlformats.org/officeDocument/2006/relationships/tags" Target="../tags/tag55.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6.png"/><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6.png"/><Relationship Id="rId5" Type="http://schemas.openxmlformats.org/officeDocument/2006/relationships/notesSlide" Target="../notesSlides/notesSlide46.xml"/><Relationship Id="rId4"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6.png"/><Relationship Id="rId5" Type="http://schemas.openxmlformats.org/officeDocument/2006/relationships/notesSlide" Target="../notesSlides/notesSlide47.xml"/><Relationship Id="rId4"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6.png"/><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8.xml"/><Relationship Id="rId1" Type="http://schemas.openxmlformats.org/officeDocument/2006/relationships/tags" Target="../tags/tag70.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8.xml"/><Relationship Id="rId1" Type="http://schemas.openxmlformats.org/officeDocument/2006/relationships/tags" Target="../tags/tag71.xml"/><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6.png"/><Relationship Id="rId5" Type="http://schemas.openxmlformats.org/officeDocument/2006/relationships/notesSlide" Target="../notesSlides/notesSlide53.xml"/><Relationship Id="rId4"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8.xml"/><Relationship Id="rId1" Type="http://schemas.openxmlformats.org/officeDocument/2006/relationships/tags" Target="../tags/tag77.xml"/><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6.png"/><Relationship Id="rId5" Type="http://schemas.openxmlformats.org/officeDocument/2006/relationships/notesSlide" Target="../notesSlides/notesSlide56.xml"/><Relationship Id="rId4"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8.xml"/><Relationship Id="rId1" Type="http://schemas.openxmlformats.org/officeDocument/2006/relationships/tags" Target="../tags/tag8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8.xml"/><Relationship Id="rId1" Type="http://schemas.openxmlformats.org/officeDocument/2006/relationships/tags" Target="../tags/tag82.xml"/></Relationships>
</file>

<file path=ppt/slides/_rels/slide59.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6.png"/><Relationship Id="rId5" Type="http://schemas.openxmlformats.org/officeDocument/2006/relationships/notesSlide" Target="../notesSlides/notesSlide59.xml"/><Relationship Id="rId4"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6.png"/><Relationship Id="rId5" Type="http://schemas.openxmlformats.org/officeDocument/2006/relationships/notesSlide" Target="../notesSlides/notesSlide60.xml"/><Relationship Id="rId4"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8.xml"/><Relationship Id="rId1" Type="http://schemas.openxmlformats.org/officeDocument/2006/relationships/tags" Target="../tags/tag89.xml"/><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8.xml"/><Relationship Id="rId1" Type="http://schemas.openxmlformats.org/officeDocument/2006/relationships/tags" Target="../tags/tag90.xml"/><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8.xml"/><Relationship Id="rId1" Type="http://schemas.openxmlformats.org/officeDocument/2006/relationships/tags" Target="../tags/tag91.xml"/><Relationship Id="rId4" Type="http://schemas.openxmlformats.org/officeDocument/2006/relationships/image" Target="../media/image12.png"/></Relationships>
</file>

<file path=ppt/slides/_rels/slide6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notesSlide" Target="../notesSlides/notesSlide64.xml"/><Relationship Id="rId4"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6.png"/><Relationship Id="rId5" Type="http://schemas.openxmlformats.org/officeDocument/2006/relationships/notesSlide" Target="../notesSlides/notesSlide65.xml"/><Relationship Id="rId4"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6.png"/><Relationship Id="rId5" Type="http://schemas.openxmlformats.org/officeDocument/2006/relationships/notesSlide" Target="../notesSlides/notesSlide67.xml"/><Relationship Id="rId4"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8.xml"/><Relationship Id="rId1" Type="http://schemas.openxmlformats.org/officeDocument/2006/relationships/tags" Target="../tags/tag10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8.xml"/><Relationship Id="rId1" Type="http://schemas.openxmlformats.org/officeDocument/2006/relationships/tags" Target="../tags/tag104.xml"/><Relationship Id="rId4" Type="http://schemas.openxmlformats.org/officeDocument/2006/relationships/image" Target="../media/image6.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image" Target="../media/image13.png"/><Relationship Id="rId4"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6.xml"/><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6.png"/><Relationship Id="rId5" Type="http://schemas.openxmlformats.org/officeDocument/2006/relationships/notesSlide" Target="../notesSlides/notesSlide77.xml"/><Relationship Id="rId4"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8.xml"/><Relationship Id="rId1" Type="http://schemas.openxmlformats.org/officeDocument/2006/relationships/tags" Target="../tags/tag118.xml"/><Relationship Id="rId4" Type="http://schemas.openxmlformats.org/officeDocument/2006/relationships/image" Target="../media/image6.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8.xml"/><Relationship Id="rId1" Type="http://schemas.openxmlformats.org/officeDocument/2006/relationships/tags" Target="../tags/tag119.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8.xml"/><Relationship Id="rId1" Type="http://schemas.openxmlformats.org/officeDocument/2006/relationships/tags" Target="../tags/tag120.xml"/><Relationship Id="rId4" Type="http://schemas.openxmlformats.org/officeDocument/2006/relationships/image" Target="../media/image15.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2.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6.xml"/><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6.xml"/><Relationship Id="rId1" Type="http://schemas.openxmlformats.org/officeDocument/2006/relationships/tags" Target="../tags/tag129.x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31.xml"/><Relationship Id="rId1" Type="http://schemas.openxmlformats.org/officeDocument/2006/relationships/tags" Target="../tags/tag130.xml"/><Relationship Id="rId4"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8.xml"/><Relationship Id="rId1" Type="http://schemas.openxmlformats.org/officeDocument/2006/relationships/tags" Target="../tags/tag132.xml"/><Relationship Id="rId4" Type="http://schemas.openxmlformats.org/officeDocument/2006/relationships/image" Target="../media/image6.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8.xml"/><Relationship Id="rId1" Type="http://schemas.openxmlformats.org/officeDocument/2006/relationships/tags" Target="../tags/tag133.xml"/><Relationship Id="rId4" Type="http://schemas.openxmlformats.org/officeDocument/2006/relationships/image" Target="../media/image17.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6.xml"/><Relationship Id="rId1" Type="http://schemas.openxmlformats.org/officeDocument/2006/relationships/tags" Target="../tags/tag136.xml"/><Relationship Id="rId5" Type="http://schemas.openxmlformats.org/officeDocument/2006/relationships/image" Target="../media/image6.png"/><Relationship Id="rId4" Type="http://schemas.openxmlformats.org/officeDocument/2006/relationships/image" Target="../media/image19.svg"/></Relationships>
</file>

<file path=ppt/slides/_rels/slide9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6.xml"/><Relationship Id="rId1" Type="http://schemas.openxmlformats.org/officeDocument/2006/relationships/tags" Target="../tags/tag137.xml"/><Relationship Id="rId5" Type="http://schemas.openxmlformats.org/officeDocument/2006/relationships/image" Target="../media/image20.png"/><Relationship Id="rId4" Type="http://schemas.openxmlformats.org/officeDocument/2006/relationships/image" Target="../media/image19.svg"/></Relationships>
</file>

<file path=ppt/slides/_rels/slide9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6.xml"/><Relationship Id="rId1" Type="http://schemas.openxmlformats.org/officeDocument/2006/relationships/tags" Target="../tags/tag138.xml"/><Relationship Id="rId4" Type="http://schemas.openxmlformats.org/officeDocument/2006/relationships/image" Target="../media/image19.svg"/></Relationships>
</file>

<file path=ppt/slides/_rels/slide9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3.xml"/><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notesSlide" Target="../notesSlides/notesSlide94.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6.xml"/><Relationship Id="rId1" Type="http://schemas.openxmlformats.org/officeDocument/2006/relationships/tags" Target="../tags/tag141.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43.xml"/><Relationship Id="rId1" Type="http://schemas.openxmlformats.org/officeDocument/2006/relationships/tags" Target="../tags/tag142.xml"/><Relationship Id="rId4" Type="http://schemas.openxmlformats.org/officeDocument/2006/relationships/notesSlide" Target="../notesSlides/notesSlide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3388656" y="2515710"/>
            <a:ext cx="5446058" cy="1015663"/>
          </a:xfrm>
          <a:prstGeom prst="rect">
            <a:avLst/>
          </a:prstGeom>
          <a:noFill/>
        </p:spPr>
        <p:txBody>
          <a:bodyPr wrap="square" rtlCol="0">
            <a:spAutoFit/>
          </a:bodyPr>
          <a:lstStyle/>
          <a:p>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6</a:t>
            </a:r>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JSP</a:t>
            </a:r>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技术</a:t>
            </a:r>
          </a:p>
        </p:txBody>
      </p:sp>
      <p:sp>
        <p:nvSpPr>
          <p:cNvPr id="4" name="Rectangle 4"/>
          <p:cNvSpPr txBox="1">
            <a:spLocks noChangeArrowheads="1"/>
          </p:cNvSpPr>
          <p:nvPr/>
        </p:nvSpPr>
        <p:spPr>
          <a:xfrm>
            <a:off x="5537200" y="3860695"/>
            <a:ext cx="452100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91196"/>
            <a:ext cx="310125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55076" y="3073589"/>
            <a:ext cx="9407280" cy="15118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预编译就是在用户第一次通过浏览器访问</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页面时，服务器将对</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页面代码进行编译，并且</a:t>
            </a:r>
            <a:r>
              <a:rPr lang="zh-CN" altLang="zh-CN" dirty="0">
                <a:solidFill>
                  <a:srgbClr val="1369B2"/>
                </a:solidFill>
                <a:latin typeface="微软雅黑" panose="020B0503020204020204" pitchFamily="34" charset="-122"/>
              </a:rPr>
              <a:t>仅执行一次编译</a:t>
            </a:r>
            <a:r>
              <a:rPr lang="zh-CN" altLang="zh-CN" dirty="0">
                <a:solidFill>
                  <a:srgbClr val="595959"/>
                </a:solidFill>
                <a:latin typeface="微软雅黑" panose="020B0503020204020204" pitchFamily="34" charset="-122"/>
              </a:rPr>
              <a:t>。编译好的代码将被保存，在用户下一次访问时，会直接执行编译好的代码。这样不仅节约了服务器的</a:t>
            </a:r>
            <a:r>
              <a:rPr lang="en-US" altLang="zh-CN" dirty="0">
                <a:solidFill>
                  <a:srgbClr val="595959"/>
                </a:solidFill>
                <a:latin typeface="微软雅黑" panose="020B0503020204020204" pitchFamily="34" charset="-122"/>
              </a:rPr>
              <a:t>CPU</a:t>
            </a:r>
            <a:r>
              <a:rPr lang="zh-CN" altLang="zh-CN" dirty="0">
                <a:solidFill>
                  <a:srgbClr val="595959"/>
                </a:solidFill>
                <a:latin typeface="微软雅黑" panose="020B0503020204020204" pitchFamily="34" charset="-122"/>
              </a:rPr>
              <a:t>资源，还大大提升了</a:t>
            </a:r>
            <a:r>
              <a:rPr lang="zh-CN" altLang="zh-CN" dirty="0">
                <a:solidFill>
                  <a:srgbClr val="1369B2"/>
                </a:solidFill>
                <a:latin typeface="微软雅黑" panose="020B0503020204020204" pitchFamily="34" charset="-122"/>
              </a:rPr>
              <a:t>客户端的访问速度</a:t>
            </a:r>
            <a:r>
              <a:rPr lang="zh-CN" altLang="zh-CN" dirty="0">
                <a:solidFill>
                  <a:srgbClr val="595959"/>
                </a:solidFill>
                <a:latin typeface="微软雅黑" panose="020B0503020204020204" pitchFamily="34" charset="-122"/>
              </a:rPr>
              <a:t>。</a:t>
            </a:r>
          </a:p>
        </p:txBody>
      </p:sp>
      <p:sp>
        <p:nvSpPr>
          <p:cNvPr id="2" name="文本框 1"/>
          <p:cNvSpPr txBox="1"/>
          <p:nvPr/>
        </p:nvSpPr>
        <p:spPr>
          <a:xfrm>
            <a:off x="1159090" y="1231181"/>
            <a:ext cx="241123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的特征</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预编译</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716303"/>
            <a:ext cx="9865885" cy="21062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68977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5132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文本框 18"/>
          <p:cNvSpPr txBox="1"/>
          <p:nvPr>
            <p:custDataLst>
              <p:tags r:id="rId1"/>
            </p:custDataLst>
          </p:nvPr>
        </p:nvSpPr>
        <p:spPr>
          <a:xfrm>
            <a:off x="1143840" y="2101560"/>
            <a:ext cx="10178583" cy="10181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pageContext</a:t>
            </a:r>
            <a:r>
              <a:rPr lang="zh-CN" altLang="zh-CN" dirty="0">
                <a:solidFill>
                  <a:srgbClr val="595959"/>
                </a:solidFill>
                <a:latin typeface="微软雅黑" panose="020B0503020204020204" pitchFamily="34" charset="-122"/>
              </a:rPr>
              <a:t>操作属性的相关方法</a:t>
            </a:r>
            <a:r>
              <a:rPr lang="zh-CN" altLang="en-US" dirty="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参数</a:t>
            </a:r>
            <a:r>
              <a:rPr lang="en-US" altLang="zh-CN" dirty="0">
                <a:solidFill>
                  <a:srgbClr val="1369B2"/>
                </a:solidFill>
                <a:latin typeface="微软雅黑" panose="020B0503020204020204" pitchFamily="34" charset="-122"/>
              </a:rPr>
              <a:t>name</a:t>
            </a:r>
            <a:r>
              <a:rPr lang="zh-CN" altLang="zh-CN" dirty="0">
                <a:solidFill>
                  <a:srgbClr val="595959"/>
                </a:solidFill>
                <a:latin typeface="微软雅黑" panose="020B0503020204020204" pitchFamily="34" charset="-122"/>
              </a:rPr>
              <a:t>指定的是属性名称，参数</a:t>
            </a:r>
            <a:r>
              <a:rPr lang="en-US" altLang="zh-CN" dirty="0">
                <a:solidFill>
                  <a:srgbClr val="1369B2"/>
                </a:solidFill>
                <a:latin typeface="微软雅黑" panose="020B0503020204020204" pitchFamily="34" charset="-122"/>
              </a:rPr>
              <a:t>scope</a:t>
            </a:r>
            <a:r>
              <a:rPr lang="zh-CN" altLang="zh-CN" dirty="0">
                <a:solidFill>
                  <a:srgbClr val="595959"/>
                </a:solidFill>
                <a:latin typeface="微软雅黑" panose="020B0503020204020204" pitchFamily="34" charset="-122"/>
              </a:rPr>
              <a:t>指定的是属性的作用范围。</a:t>
            </a:r>
            <a:r>
              <a:rPr lang="en-US" altLang="zh-CN" dirty="0">
                <a:solidFill>
                  <a:srgbClr val="595959"/>
                </a:solidFill>
                <a:latin typeface="微软雅黑" panose="020B0503020204020204" pitchFamily="34" charset="-122"/>
              </a:rPr>
              <a:t>pageContext</a:t>
            </a:r>
            <a:r>
              <a:rPr lang="zh-CN" altLang="zh-CN" dirty="0">
                <a:solidFill>
                  <a:srgbClr val="595959"/>
                </a:solidFill>
                <a:latin typeface="微软雅黑" panose="020B0503020204020204" pitchFamily="34" charset="-122"/>
              </a:rPr>
              <a:t>对象的作用范围有</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个值，具体如下：</a:t>
            </a:r>
          </a:p>
        </p:txBody>
      </p:sp>
      <p:sp>
        <p:nvSpPr>
          <p:cNvPr id="10" name="文本框 18"/>
          <p:cNvSpPr txBox="1"/>
          <p:nvPr>
            <p:custDataLst>
              <p:tags r:id="rId2"/>
            </p:custDataLst>
          </p:nvPr>
        </p:nvSpPr>
        <p:spPr>
          <a:xfrm>
            <a:off x="2461645" y="3544879"/>
            <a:ext cx="7193337" cy="17667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1369B2"/>
                </a:solidFill>
                <a:latin typeface="微软雅黑" panose="020B0503020204020204" pitchFamily="34" charset="-122"/>
              </a:rPr>
              <a:t>pageContext.PAGE_SCOPE</a:t>
            </a:r>
            <a:r>
              <a:rPr lang="zh-CN" altLang="zh-CN" dirty="0">
                <a:solidFill>
                  <a:srgbClr val="595959"/>
                </a:solidFill>
                <a:latin typeface="微软雅黑" panose="020B0503020204020204" pitchFamily="34" charset="-122"/>
              </a:rPr>
              <a:t>：表示页面范围。</a:t>
            </a:r>
          </a:p>
          <a:p>
            <a:pPr lvl="0">
              <a:lnSpc>
                <a:spcPct val="150000"/>
              </a:lnSpc>
            </a:pPr>
            <a:r>
              <a:rPr lang="en-US" altLang="zh-CN" dirty="0">
                <a:solidFill>
                  <a:srgbClr val="1369B2"/>
                </a:solidFill>
                <a:latin typeface="微软雅黑" panose="020B0503020204020204" pitchFamily="34" charset="-122"/>
              </a:rPr>
              <a:t>pageContext.REQUEST_SCOPE</a:t>
            </a:r>
            <a:r>
              <a:rPr lang="zh-CN" altLang="zh-CN" dirty="0">
                <a:solidFill>
                  <a:srgbClr val="595959"/>
                </a:solidFill>
                <a:latin typeface="微软雅黑" panose="020B0503020204020204" pitchFamily="34" charset="-122"/>
              </a:rPr>
              <a:t>：表示请求范围。</a:t>
            </a:r>
          </a:p>
          <a:p>
            <a:pPr lvl="0">
              <a:lnSpc>
                <a:spcPct val="150000"/>
              </a:lnSpc>
            </a:pPr>
            <a:r>
              <a:rPr lang="en-US" altLang="zh-CN" dirty="0">
                <a:solidFill>
                  <a:srgbClr val="1369B2"/>
                </a:solidFill>
                <a:latin typeface="微软雅黑" panose="020B0503020204020204" pitchFamily="34" charset="-122"/>
              </a:rPr>
              <a:t>pageContext.SESSION_SCOPE</a:t>
            </a:r>
            <a:r>
              <a:rPr lang="zh-CN" altLang="zh-CN" dirty="0">
                <a:solidFill>
                  <a:srgbClr val="595959"/>
                </a:solidFill>
                <a:latin typeface="微软雅黑" panose="020B0503020204020204" pitchFamily="34" charset="-122"/>
              </a:rPr>
              <a:t>：表示会话范围。</a:t>
            </a:r>
          </a:p>
          <a:p>
            <a:pPr lvl="0">
              <a:lnSpc>
                <a:spcPct val="150000"/>
              </a:lnSpc>
            </a:pPr>
            <a:r>
              <a:rPr lang="en-US" altLang="zh-CN" dirty="0">
                <a:solidFill>
                  <a:srgbClr val="1369B2"/>
                </a:solidFill>
                <a:latin typeface="微软雅黑" panose="020B0503020204020204" pitchFamily="34" charset="-122"/>
              </a:rPr>
              <a:t>pageContext.APPLICATION_SCOPE</a:t>
            </a:r>
            <a:r>
              <a:rPr lang="zh-CN" altLang="zh-CN" dirty="0">
                <a:solidFill>
                  <a:srgbClr val="595959"/>
                </a:solidFill>
                <a:latin typeface="微软雅黑" panose="020B0503020204020204" pitchFamily="34" charset="-122"/>
              </a:rPr>
              <a:t>：表示</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应用程序范围。</a:t>
            </a:r>
          </a:p>
          <a:p>
            <a:pPr>
              <a:lnSpc>
                <a:spcPct val="150000"/>
              </a:lnSpc>
            </a:pPr>
            <a:endParaRPr lang="zh-CN" altLang="zh-CN" dirty="0">
              <a:solidFill>
                <a:srgbClr val="595959"/>
              </a:solidFill>
              <a:latin typeface="微软雅黑" panose="020B0503020204020204" pitchFamily="34" charset="-122"/>
            </a:endParaRPr>
          </a:p>
        </p:txBody>
      </p:sp>
      <p:sp>
        <p:nvSpPr>
          <p:cNvPr id="11" name="Chevron 3"/>
          <p:cNvSpPr/>
          <p:nvPr>
            <p:custDataLst>
              <p:tags r:id="rId3"/>
            </p:custDataLst>
          </p:nvPr>
        </p:nvSpPr>
        <p:spPr>
          <a:xfrm>
            <a:off x="852177" y="1091196"/>
            <a:ext cx="420391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72537" y="1231181"/>
            <a:ext cx="3550011" cy="400110"/>
          </a:xfrm>
          <a:prstGeom prst="rect">
            <a:avLst/>
          </a:prstGeom>
          <a:noFill/>
        </p:spPr>
        <p:txBody>
          <a:bodyPr wrap="none" rtlCol="0">
            <a:spAutoFit/>
          </a:bodyPr>
          <a:lstStyle/>
          <a:p>
            <a:pPr lvl="0"/>
            <a:r>
              <a:rPr lang="en-US" altLang="zh-CN" sz="2000" dirty="0">
                <a:solidFill>
                  <a:srgbClr val="1369B2"/>
                </a:solidFill>
                <a:latin typeface="微软雅黑" panose="020B0503020204020204" pitchFamily="34" charset="-122"/>
                <a:ea typeface="微软雅黑" panose="020B0503020204020204" pitchFamily="34" charset="-122"/>
              </a:rPr>
              <a:t>pageContext</a:t>
            </a:r>
            <a:r>
              <a:rPr lang="zh-CN" altLang="zh-CN" sz="2000" dirty="0">
                <a:solidFill>
                  <a:srgbClr val="1369B2"/>
                </a:solidFill>
                <a:latin typeface="微软雅黑" panose="020B0503020204020204" pitchFamily="34" charset="-122"/>
                <a:ea typeface="微软雅黑" panose="020B0503020204020204" pitchFamily="34" charset="-122"/>
              </a:rPr>
              <a:t>对象的作用范围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8" name="Chevron 3"/>
          <p:cNvSpPr/>
          <p:nvPr>
            <p:custDataLst>
              <p:tags r:id="rId1"/>
            </p:custDataLst>
          </p:nvPr>
        </p:nvSpPr>
        <p:spPr>
          <a:xfrm>
            <a:off x="852177" y="1091196"/>
            <a:ext cx="420391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172537" y="1231181"/>
            <a:ext cx="3550011" cy="400110"/>
          </a:xfrm>
          <a:prstGeom prst="rect">
            <a:avLst/>
          </a:prstGeom>
          <a:noFill/>
        </p:spPr>
        <p:txBody>
          <a:bodyPr wrap="none" rtlCol="0">
            <a:spAutoFit/>
          </a:bodyPr>
          <a:lstStyle/>
          <a:p>
            <a:pPr lvl="0"/>
            <a:r>
              <a:rPr lang="en-US" altLang="zh-CN" sz="2000" dirty="0">
                <a:solidFill>
                  <a:srgbClr val="1369B2"/>
                </a:solidFill>
                <a:latin typeface="微软雅黑" panose="020B0503020204020204" pitchFamily="34" charset="-122"/>
                <a:ea typeface="微软雅黑" panose="020B0503020204020204" pitchFamily="34" charset="-122"/>
              </a:rPr>
              <a:t>pageContext</a:t>
            </a:r>
            <a:r>
              <a:rPr lang="zh-CN" altLang="zh-CN" sz="2000" dirty="0">
                <a:solidFill>
                  <a:srgbClr val="1369B2"/>
                </a:solidFill>
                <a:latin typeface="微软雅黑" panose="020B0503020204020204" pitchFamily="34" charset="-122"/>
                <a:ea typeface="微软雅黑" panose="020B0503020204020204" pitchFamily="34" charset="-122"/>
              </a:rPr>
              <a:t>对象的作用范围</a:t>
            </a:r>
          </a:p>
        </p:txBody>
      </p:sp>
      <p:sp>
        <p:nvSpPr>
          <p:cNvPr id="6" name="文本框 18"/>
          <p:cNvSpPr txBox="1"/>
          <p:nvPr>
            <p:custDataLst>
              <p:tags r:id="rId2"/>
            </p:custDataLst>
          </p:nvPr>
        </p:nvSpPr>
        <p:spPr>
          <a:xfrm>
            <a:off x="1640275" y="3002515"/>
            <a:ext cx="9215258" cy="136777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，当调用</a:t>
            </a:r>
            <a:r>
              <a:rPr lang="en-US" altLang="zh-CN" dirty="0">
                <a:solidFill>
                  <a:srgbClr val="595959"/>
                </a:solidFill>
                <a:latin typeface="微软雅黑" panose="020B0503020204020204" pitchFamily="34" charset="-122"/>
              </a:rPr>
              <a:t>findAttribute()</a:t>
            </a:r>
            <a:r>
              <a:rPr lang="zh-CN" altLang="zh-CN" dirty="0">
                <a:solidFill>
                  <a:srgbClr val="595959"/>
                </a:solidFill>
                <a:latin typeface="微软雅黑" panose="020B0503020204020204" pitchFamily="34" charset="-122"/>
              </a:rPr>
              <a:t>方法查找名称为</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的属性时，会按照</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application</a:t>
            </a:r>
            <a:r>
              <a:rPr lang="zh-CN" altLang="zh-CN" dirty="0">
                <a:solidFill>
                  <a:srgbClr val="595959"/>
                </a:solidFill>
                <a:latin typeface="微软雅黑" panose="020B0503020204020204" pitchFamily="34" charset="-122"/>
              </a:rPr>
              <a:t>的顺序依次进行查找，如果找到，则返回属性的名称，否则返回</a:t>
            </a:r>
            <a:r>
              <a:rPr lang="en-US" altLang="zh-CN" dirty="0">
                <a:solidFill>
                  <a:srgbClr val="1369B2"/>
                </a:solidFill>
                <a:latin typeface="微软雅黑" panose="020B0503020204020204" pitchFamily="34" charset="-122"/>
              </a:rPr>
              <a:t>null</a:t>
            </a:r>
            <a:r>
              <a:rPr lang="zh-CN" altLang="zh-CN" dirty="0">
                <a:solidFill>
                  <a:srgbClr val="595959"/>
                </a:solidFill>
                <a:latin typeface="微软雅黑" panose="020B0503020204020204" pitchFamily="34" charset="-122"/>
              </a:rPr>
              <a:t>。</a:t>
            </a:r>
          </a:p>
        </p:txBody>
      </p:sp>
      <p:sp>
        <p:nvSpPr>
          <p:cNvPr id="7" name="圆角矩形 6"/>
          <p:cNvSpPr/>
          <p:nvPr/>
        </p:nvSpPr>
        <p:spPr>
          <a:xfrm>
            <a:off x="1306456" y="2578069"/>
            <a:ext cx="9865885" cy="204987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256232" y="253809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rot="10800000">
            <a:off x="10855533" y="430521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53286"/>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下面通过一个案例演示</a:t>
            </a:r>
            <a:r>
              <a:rPr lang="en-US" altLang="zh-CN" sz="1600" dirty="0">
                <a:solidFill>
                  <a:srgbClr val="595959"/>
                </a:solidFill>
                <a:latin typeface="微软雅黑" panose="020B0503020204020204" pitchFamily="34" charset="-122"/>
                <a:ea typeface="微软雅黑" panose="020B0503020204020204" pitchFamily="34" charset="-122"/>
                <a:cs typeface="+mn-ea"/>
              </a:rPr>
              <a:t>pageContext</a:t>
            </a:r>
            <a:r>
              <a:rPr lang="zh-CN" altLang="zh-CN" sz="1600" dirty="0">
                <a:solidFill>
                  <a:srgbClr val="595959"/>
                </a:solidFill>
                <a:latin typeface="微软雅黑" panose="020B0503020204020204" pitchFamily="34" charset="-122"/>
                <a:ea typeface="微软雅黑" panose="020B0503020204020204" pitchFamily="34" charset="-122"/>
                <a:cs typeface="+mn-ea"/>
              </a:rPr>
              <a:t>对象的使用。在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pageContext.jsp</a:t>
            </a:r>
            <a:r>
              <a:rPr lang="zh-CN" altLang="zh-CN" sz="1600" dirty="0">
                <a:solidFill>
                  <a:srgbClr val="595959"/>
                </a:solidFill>
                <a:latin typeface="微软雅黑" panose="020B0503020204020204" pitchFamily="34" charset="-122"/>
                <a:ea typeface="微软雅黑" panose="020B0503020204020204" pitchFamily="34" charset="-122"/>
                <a:cs typeface="+mn-ea"/>
              </a:rPr>
              <a:t>的页面，</a:t>
            </a:r>
            <a:r>
              <a:rPr lang="zh-CN" altLang="en-US" sz="1600" dirty="0">
                <a:solidFill>
                  <a:srgbClr val="595959"/>
                </a:solidFill>
                <a:latin typeface="微软雅黑" panose="020B0503020204020204" pitchFamily="34" charset="-122"/>
                <a:ea typeface="微软雅黑" panose="020B0503020204020204" pitchFamily="34" charset="-122"/>
                <a:cs typeface="+mn-ea"/>
              </a:rPr>
              <a:t>具体代码</a:t>
            </a:r>
            <a:r>
              <a:rPr lang="zh-CN" altLang="zh-CN" sz="1600" dirty="0">
                <a:solidFill>
                  <a:srgbClr val="595959"/>
                </a:solidFill>
                <a:latin typeface="微软雅黑" panose="020B0503020204020204" pitchFamily="34" charset="-122"/>
                <a:ea typeface="微软雅黑" panose="020B0503020204020204" pitchFamily="34" charset="-122"/>
                <a:cs typeface="+mn-ea"/>
              </a:rPr>
              <a:t>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023320" y="2108711"/>
            <a:ext cx="10379785" cy="4278094"/>
          </a:xfrm>
          <a:prstGeom prst="rect">
            <a:avLst/>
          </a:prstGeom>
        </p:spPr>
      </p:pic>
      <p:sp>
        <p:nvSpPr>
          <p:cNvPr id="2" name="矩形 1"/>
          <p:cNvSpPr/>
          <p:nvPr/>
        </p:nvSpPr>
        <p:spPr>
          <a:xfrm>
            <a:off x="1090556" y="2108710"/>
            <a:ext cx="10285655" cy="4278094"/>
          </a:xfrm>
          <a:prstGeom prst="rect">
            <a:avLst/>
          </a:prstGeom>
        </p:spPr>
        <p:txBody>
          <a:bodyPr wrap="square">
            <a:spAutoFit/>
          </a:bodyPr>
          <a:lstStyle/>
          <a:p>
            <a:r>
              <a:rPr lang="en-US" altLang="zh-CN" sz="1600" dirty="0"/>
              <a:t>&lt;body&gt;</a:t>
            </a:r>
            <a:endParaRPr lang="zh-CN" altLang="zh-CN" sz="1600" dirty="0"/>
          </a:p>
          <a:p>
            <a:pPr lvl="0"/>
            <a:r>
              <a:rPr lang="en-US" altLang="zh-CN" sz="1600" dirty="0"/>
              <a:t>	&lt;%</a:t>
            </a:r>
            <a:endParaRPr lang="zh-CN" altLang="zh-CN" sz="1600" dirty="0"/>
          </a:p>
          <a:p>
            <a:pPr lvl="0"/>
            <a:r>
              <a:rPr lang="en-US" altLang="zh-CN" sz="1600" dirty="0"/>
              <a:t>		//</a:t>
            </a:r>
            <a:r>
              <a:rPr lang="zh-CN" altLang="zh-CN" sz="1600" dirty="0"/>
              <a:t>获取</a:t>
            </a:r>
            <a:r>
              <a:rPr lang="en-US" altLang="zh-CN" sz="1600" dirty="0"/>
              <a:t>request</a:t>
            </a:r>
            <a:r>
              <a:rPr lang="zh-CN" altLang="zh-CN" sz="1600" dirty="0"/>
              <a:t>对象</a:t>
            </a:r>
          </a:p>
          <a:p>
            <a:r>
              <a:rPr lang="en-US" altLang="zh-CN" sz="1600" dirty="0"/>
              <a:t>		</a:t>
            </a:r>
            <a:r>
              <a:rPr lang="en-US" altLang="zh-CN" sz="1600" dirty="0">
                <a:solidFill>
                  <a:srgbClr val="1369B2"/>
                </a:solidFill>
              </a:rPr>
              <a:t>HttpServletRequest req = (HttpServletRequest) pageContext.getRequest();</a:t>
            </a:r>
            <a:endParaRPr lang="zh-CN" altLang="zh-CN" sz="1600" dirty="0">
              <a:solidFill>
                <a:srgbClr val="1369B2"/>
              </a:solidFill>
            </a:endParaRPr>
          </a:p>
          <a:p>
            <a:pPr lvl="0"/>
            <a:r>
              <a:rPr lang="en-US" altLang="zh-CN" sz="1600" dirty="0"/>
              <a:t>		//</a:t>
            </a:r>
            <a:r>
              <a:rPr lang="zh-CN" altLang="zh-CN" sz="1600" dirty="0"/>
              <a:t>设置</a:t>
            </a:r>
            <a:r>
              <a:rPr lang="en-US" altLang="zh-CN" sz="1600" dirty="0"/>
              <a:t>page</a:t>
            </a:r>
            <a:r>
              <a:rPr lang="zh-CN" altLang="zh-CN" sz="1600" dirty="0"/>
              <a:t>范围内属性</a:t>
            </a:r>
          </a:p>
          <a:p>
            <a:pPr lvl="0"/>
            <a:r>
              <a:rPr lang="en-US" altLang="zh-CN" sz="1600" dirty="0"/>
              <a:t>		</a:t>
            </a:r>
            <a:r>
              <a:rPr lang="en-US" altLang="zh-CN" sz="1600" dirty="0">
                <a:solidFill>
                  <a:srgbClr val="1369B2"/>
                </a:solidFill>
              </a:rPr>
              <a:t>pageContext.setAttribute("str", "Java",pageContext.PAGE_SCOPE);</a:t>
            </a:r>
            <a:endParaRPr lang="zh-CN" altLang="zh-CN" sz="1600" dirty="0">
              <a:solidFill>
                <a:srgbClr val="1369B2"/>
              </a:solidFill>
            </a:endParaRPr>
          </a:p>
          <a:p>
            <a:pPr lvl="0"/>
            <a:r>
              <a:rPr lang="en-US" altLang="zh-CN" sz="1600" dirty="0"/>
              <a:t>		//</a:t>
            </a:r>
            <a:r>
              <a:rPr lang="zh-CN" altLang="zh-CN" sz="1600" dirty="0"/>
              <a:t>设置</a:t>
            </a:r>
            <a:r>
              <a:rPr lang="en-US" altLang="zh-CN" sz="1600" dirty="0"/>
              <a:t>request</a:t>
            </a:r>
            <a:r>
              <a:rPr lang="zh-CN" altLang="zh-CN" sz="1600" dirty="0"/>
              <a:t>范围内属性</a:t>
            </a:r>
            <a:r>
              <a:rPr lang="en-US" altLang="zh-CN" sz="1600" dirty="0"/>
              <a:t>		</a:t>
            </a:r>
            <a:endParaRPr lang="zh-CN" altLang="zh-CN" sz="1600" dirty="0"/>
          </a:p>
          <a:p>
            <a:pPr lvl="0"/>
            <a:r>
              <a:rPr lang="en-US" altLang="zh-CN" sz="1600" dirty="0"/>
              <a:t>		</a:t>
            </a:r>
            <a:r>
              <a:rPr lang="en-US" altLang="zh-CN" sz="1600" dirty="0">
                <a:solidFill>
                  <a:srgbClr val="1369B2"/>
                </a:solidFill>
              </a:rPr>
              <a:t>req.setAttribute("str", "Java Web");</a:t>
            </a:r>
            <a:endParaRPr lang="zh-CN" altLang="zh-CN" sz="1600" dirty="0">
              <a:solidFill>
                <a:srgbClr val="1369B2"/>
              </a:solidFill>
            </a:endParaRPr>
          </a:p>
          <a:p>
            <a:pPr lvl="0"/>
            <a:r>
              <a:rPr lang="en-US" altLang="zh-CN" sz="1600" dirty="0"/>
              <a:t>		//</a:t>
            </a:r>
            <a:r>
              <a:rPr lang="zh-CN" altLang="zh-CN" sz="1600" dirty="0"/>
              <a:t>获得的</a:t>
            </a:r>
            <a:r>
              <a:rPr lang="en-US" altLang="zh-CN" sz="1600" dirty="0"/>
              <a:t>page</a:t>
            </a:r>
            <a:r>
              <a:rPr lang="zh-CN" altLang="zh-CN" sz="1600" dirty="0"/>
              <a:t>范围属性</a:t>
            </a:r>
          </a:p>
          <a:p>
            <a:r>
              <a:rPr lang="en-US" altLang="zh-CN" sz="1600" dirty="0"/>
              <a:t>		</a:t>
            </a:r>
            <a:r>
              <a:rPr lang="en-US" altLang="zh-CN" sz="1600" dirty="0">
                <a:solidFill>
                  <a:srgbClr val="1369B2"/>
                </a:solidFill>
              </a:rPr>
              <a:t>String str1 = (String)pageContext.getAttribute("str", pageContext.PAGE_SCOPE);</a:t>
            </a:r>
            <a:endParaRPr lang="zh-CN" altLang="zh-CN" sz="1600" dirty="0">
              <a:solidFill>
                <a:srgbClr val="1369B2"/>
              </a:solidFill>
            </a:endParaRPr>
          </a:p>
          <a:p>
            <a:pPr lvl="0"/>
            <a:r>
              <a:rPr lang="en-US" altLang="zh-CN" sz="1600" dirty="0"/>
              <a:t>		//</a:t>
            </a:r>
            <a:r>
              <a:rPr lang="zh-CN" altLang="zh-CN" sz="1600" dirty="0"/>
              <a:t>获得的</a:t>
            </a:r>
            <a:r>
              <a:rPr lang="en-US" altLang="zh-CN" sz="1600" dirty="0"/>
              <a:t>request</a:t>
            </a:r>
            <a:r>
              <a:rPr lang="zh-CN" altLang="zh-CN" sz="1600" dirty="0"/>
              <a:t>范围属性</a:t>
            </a:r>
          </a:p>
          <a:p>
            <a:r>
              <a:rPr lang="en-US" altLang="zh-CN" sz="1600" dirty="0"/>
              <a:t>		</a:t>
            </a:r>
            <a:r>
              <a:rPr lang="en-US" altLang="zh-CN" sz="1600" dirty="0">
                <a:solidFill>
                  <a:srgbClr val="1369B2"/>
                </a:solidFill>
              </a:rPr>
              <a:t>String str2 = (String)pageContext.getAttribute("str", pageContext.REQUEST_SCOPE);</a:t>
            </a:r>
            <a:endParaRPr lang="zh-CN" altLang="zh-CN" sz="1600" dirty="0">
              <a:solidFill>
                <a:srgbClr val="1369B2"/>
              </a:solidFill>
            </a:endParaRPr>
          </a:p>
          <a:p>
            <a:pPr lvl="0"/>
            <a:r>
              <a:rPr lang="en-US" altLang="zh-CN" sz="1600" dirty="0"/>
              <a:t>	%&gt;</a:t>
            </a:r>
            <a:endParaRPr lang="zh-CN" altLang="zh-CN" sz="1600" dirty="0"/>
          </a:p>
          <a:p>
            <a:pPr lvl="0"/>
            <a:r>
              <a:rPr lang="en-US" altLang="zh-CN" sz="1600" dirty="0"/>
              <a:t>	</a:t>
            </a:r>
            <a:r>
              <a:rPr lang="en-US" altLang="zh-CN" sz="1600" dirty="0">
                <a:solidFill>
                  <a:srgbClr val="1369B2"/>
                </a:solidFill>
              </a:rPr>
              <a:t>&lt;%="page</a:t>
            </a:r>
            <a:r>
              <a:rPr lang="zh-CN" altLang="zh-CN" sz="1600" dirty="0">
                <a:solidFill>
                  <a:srgbClr val="1369B2"/>
                </a:solidFill>
              </a:rPr>
              <a:t>范围：</a:t>
            </a:r>
            <a:r>
              <a:rPr lang="en-US" altLang="zh-CN" sz="1600" dirty="0">
                <a:solidFill>
                  <a:srgbClr val="1369B2"/>
                </a:solidFill>
              </a:rPr>
              <a:t>"+str1 %&gt;&lt;br /&gt;</a:t>
            </a:r>
            <a:endParaRPr lang="zh-CN" altLang="zh-CN" sz="1600" dirty="0">
              <a:solidFill>
                <a:srgbClr val="1369B2"/>
              </a:solidFill>
            </a:endParaRPr>
          </a:p>
          <a:p>
            <a:pPr lvl="0"/>
            <a:r>
              <a:rPr lang="en-US" altLang="zh-CN" sz="1600" dirty="0">
                <a:solidFill>
                  <a:srgbClr val="1369B2"/>
                </a:solidFill>
              </a:rPr>
              <a:t>	&lt;%="request</a:t>
            </a:r>
            <a:r>
              <a:rPr lang="zh-CN" altLang="zh-CN" sz="1600" dirty="0">
                <a:solidFill>
                  <a:srgbClr val="1369B2"/>
                </a:solidFill>
              </a:rPr>
              <a:t>范围：</a:t>
            </a:r>
            <a:r>
              <a:rPr lang="en-US" altLang="zh-CN" sz="1600" dirty="0">
                <a:solidFill>
                  <a:srgbClr val="1369B2"/>
                </a:solidFill>
              </a:rPr>
              <a:t>"+str2 %&gt;&lt;br /&gt;</a:t>
            </a:r>
            <a:endParaRPr lang="zh-CN" altLang="zh-CN" sz="1600" dirty="0">
              <a:solidFill>
                <a:srgbClr val="1369B2"/>
              </a:solidFill>
            </a:endParaRPr>
          </a:p>
          <a:p>
            <a:r>
              <a:rPr lang="en-US" altLang="zh-CN" sz="1600" dirty="0"/>
              <a:t>	</a:t>
            </a:r>
            <a:endParaRPr lang="zh-CN" altLang="zh-CN" sz="1600" dirty="0"/>
          </a:p>
          <a:p>
            <a:r>
              <a:rPr lang="en-US" altLang="zh-CN" sz="1600" dirty="0"/>
              <a:t>&lt;/body&gt;</a:t>
            </a:r>
            <a:endParaRPr lang="zh-CN" altLang="zh-CN" sz="1600" dirty="0"/>
          </a:p>
        </p:txBody>
      </p:sp>
      <p:sp>
        <p:nvSpPr>
          <p:cNvPr id="8"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133968"/>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http://localhost:8080/chapter06/pageContext.jsp</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”，浏览器显示的结果如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7"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29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168" y="2712384"/>
            <a:ext cx="7743727" cy="243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30713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6.5.4  exception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93238" y="2649797"/>
            <a:ext cx="4107209"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熟悉在</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页面中</a:t>
            </a:r>
            <a:r>
              <a:rPr lang="zh-CN" altLang="zh-CN" dirty="0">
                <a:solidFill>
                  <a:srgbClr val="595959"/>
                </a:solidFill>
                <a:latin typeface="微软雅黑" panose="020B0503020204020204" pitchFamily="34" charset="-122"/>
                <a:ea typeface="微软雅黑" panose="020B0503020204020204" pitchFamily="34" charset="-122"/>
              </a:rPr>
              <a:t>使用</a:t>
            </a:r>
            <a:r>
              <a:rPr lang="en-US" altLang="zh-CN" dirty="0">
                <a:solidFill>
                  <a:srgbClr val="1369B2"/>
                </a:solidFill>
                <a:latin typeface="微软雅黑" panose="020B0503020204020204" pitchFamily="34" charset="-122"/>
                <a:ea typeface="微软雅黑" panose="020B0503020204020204" pitchFamily="34" charset="-122"/>
              </a:rPr>
              <a:t>exception</a:t>
            </a:r>
            <a:r>
              <a:rPr lang="zh-CN" altLang="zh-CN" dirty="0">
                <a:solidFill>
                  <a:srgbClr val="1369B2"/>
                </a:solidFill>
                <a:latin typeface="微软雅黑" panose="020B0503020204020204" pitchFamily="34" charset="-122"/>
                <a:ea typeface="微软雅黑" panose="020B0503020204020204" pitchFamily="34" charset="-122"/>
              </a:rPr>
              <a:t>对象</a:t>
            </a:r>
            <a:r>
              <a:rPr lang="zh-CN" altLang="zh-CN" dirty="0">
                <a:solidFill>
                  <a:srgbClr val="595959"/>
                </a:solidFill>
                <a:latin typeface="微软雅黑" panose="020B0503020204020204" pitchFamily="34" charset="-122"/>
                <a:ea typeface="微软雅黑" panose="020B0503020204020204" pitchFamily="34" charset="-122"/>
              </a:rPr>
              <a:t>处理异常信息</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528337" y="2970716"/>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hevron 3"/>
          <p:cNvSpPr/>
          <p:nvPr>
            <p:custDataLst>
              <p:tags r:id="rId1"/>
            </p:custDataLst>
          </p:nvPr>
        </p:nvSpPr>
        <p:spPr>
          <a:xfrm>
            <a:off x="852177" y="1091196"/>
            <a:ext cx="326262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172537" y="1231181"/>
            <a:ext cx="2665602" cy="400110"/>
          </a:xfrm>
          <a:prstGeom prst="rect">
            <a:avLst/>
          </a:prstGeom>
          <a:noFill/>
        </p:spPr>
        <p:txBody>
          <a:bodyPr wrap="none" rtlCol="0">
            <a:spAutoFit/>
          </a:bodyPr>
          <a:lstStyle/>
          <a:p>
            <a:pPr lvl="0"/>
            <a:r>
              <a:rPr lang="en-US" altLang="zh-CN" sz="2000" dirty="0">
                <a:solidFill>
                  <a:srgbClr val="1369B2"/>
                </a:solidFill>
                <a:latin typeface="微软雅黑" panose="020B0503020204020204" pitchFamily="34" charset="-122"/>
                <a:ea typeface="微软雅黑" panose="020B0503020204020204" pitchFamily="34" charset="-122"/>
              </a:rPr>
              <a:t>exception</a:t>
            </a:r>
            <a:r>
              <a:rPr lang="zh-CN" altLang="zh-CN" sz="2000" dirty="0">
                <a:solidFill>
                  <a:srgbClr val="1369B2"/>
                </a:solidFill>
                <a:latin typeface="微软雅黑" panose="020B0503020204020204" pitchFamily="34" charset="-122"/>
                <a:ea typeface="微软雅黑" panose="020B0503020204020204" pitchFamily="34" charset="-122"/>
              </a:rPr>
              <a:t>对象的</a:t>
            </a:r>
            <a:r>
              <a:rPr lang="zh-CN" altLang="en-US" sz="2000" dirty="0">
                <a:solidFill>
                  <a:srgbClr val="1369B2"/>
                </a:solidFill>
                <a:latin typeface="微软雅黑" panose="020B0503020204020204" pitchFamily="34" charset="-122"/>
                <a:ea typeface="微软雅黑" panose="020B0503020204020204" pitchFamily="34" charset="-122"/>
              </a:rPr>
              <a:t>概述</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640275" y="2827704"/>
            <a:ext cx="9215258" cy="178679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页面中，经常需要处理一些异常信息，处理异常信息可以通过</a:t>
            </a:r>
            <a:r>
              <a:rPr lang="en-US" altLang="zh-CN" dirty="0">
                <a:solidFill>
                  <a:srgbClr val="1369B2"/>
                </a:solidFill>
                <a:latin typeface="微软雅黑" panose="020B0503020204020204" pitchFamily="34" charset="-122"/>
              </a:rPr>
              <a:t>exception</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实现。</a:t>
            </a:r>
            <a:r>
              <a:rPr lang="en-US" altLang="zh-CN" dirty="0">
                <a:solidFill>
                  <a:srgbClr val="595959"/>
                </a:solidFill>
                <a:latin typeface="微软雅黑" panose="020B0503020204020204" pitchFamily="34" charset="-122"/>
              </a:rPr>
              <a:t>exception</a:t>
            </a:r>
            <a:r>
              <a:rPr lang="zh-CN" altLang="zh-CN" dirty="0">
                <a:solidFill>
                  <a:srgbClr val="595959"/>
                </a:solidFill>
                <a:latin typeface="微软雅黑" panose="020B0503020204020204" pitchFamily="34" charset="-122"/>
              </a:rPr>
              <a:t>对象是</a:t>
            </a:r>
            <a:r>
              <a:rPr lang="en-US" altLang="zh-CN" dirty="0">
                <a:solidFill>
                  <a:srgbClr val="1369B2"/>
                </a:solidFill>
                <a:latin typeface="微软雅黑" panose="020B0503020204020204" pitchFamily="34" charset="-122"/>
              </a:rPr>
              <a:t>java.lang.Exception</a:t>
            </a:r>
            <a:r>
              <a:rPr lang="zh-CN" altLang="zh-CN" dirty="0">
                <a:solidFill>
                  <a:srgbClr val="1369B2"/>
                </a:solidFill>
                <a:latin typeface="微软雅黑" panose="020B0503020204020204" pitchFamily="34" charset="-122"/>
              </a:rPr>
              <a:t>类</a:t>
            </a:r>
            <a:r>
              <a:rPr lang="zh-CN" altLang="zh-CN" dirty="0">
                <a:solidFill>
                  <a:srgbClr val="595959"/>
                </a:solidFill>
                <a:latin typeface="微软雅黑" panose="020B0503020204020204" pitchFamily="34" charset="-122"/>
              </a:rPr>
              <a:t>的实例对象，它用于封装</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中抛出的异常信息。需要注意的是，</a:t>
            </a:r>
            <a:r>
              <a:rPr lang="en-US" altLang="zh-CN" dirty="0">
                <a:solidFill>
                  <a:srgbClr val="595959"/>
                </a:solidFill>
                <a:latin typeface="微软雅黑" panose="020B0503020204020204" pitchFamily="34" charset="-122"/>
              </a:rPr>
              <a:t>exception</a:t>
            </a:r>
            <a:r>
              <a:rPr lang="zh-CN" altLang="zh-CN" dirty="0">
                <a:solidFill>
                  <a:srgbClr val="595959"/>
                </a:solidFill>
                <a:latin typeface="微软雅黑" panose="020B0503020204020204" pitchFamily="34" charset="-122"/>
              </a:rPr>
              <a:t>对象只有在错误处理页面才可以使用，即</a:t>
            </a:r>
            <a:r>
              <a:rPr lang="en-US" altLang="zh-CN" dirty="0">
                <a:solidFill>
                  <a:srgbClr val="1369B2"/>
                </a:solidFill>
                <a:latin typeface="微软雅黑" panose="020B0503020204020204" pitchFamily="34" charset="-122"/>
              </a:rPr>
              <a:t>page</a:t>
            </a:r>
            <a:r>
              <a:rPr lang="zh-CN" altLang="zh-CN" dirty="0">
                <a:solidFill>
                  <a:srgbClr val="1369B2"/>
                </a:solidFill>
                <a:latin typeface="微软雅黑" panose="020B0503020204020204" pitchFamily="34" charset="-122"/>
              </a:rPr>
              <a:t>指令</a:t>
            </a:r>
            <a:r>
              <a:rPr lang="zh-CN" altLang="zh-CN" dirty="0">
                <a:solidFill>
                  <a:srgbClr val="595959"/>
                </a:solidFill>
                <a:latin typeface="微软雅黑" panose="020B0503020204020204" pitchFamily="34" charset="-122"/>
              </a:rPr>
              <a:t>中指定了属性</a:t>
            </a:r>
            <a:r>
              <a:rPr lang="en-US" altLang="zh-CN" dirty="0">
                <a:solidFill>
                  <a:srgbClr val="595959"/>
                </a:solidFill>
                <a:latin typeface="微软雅黑" panose="020B0503020204020204" pitchFamily="34" charset="-122"/>
              </a:rPr>
              <a:t>&lt;%@ page isErrorPage="true"%&gt;</a:t>
            </a:r>
            <a:r>
              <a:rPr lang="zh-CN" altLang="zh-CN" dirty="0">
                <a:solidFill>
                  <a:srgbClr val="595959"/>
                </a:solidFill>
                <a:latin typeface="微软雅黑" panose="020B0503020204020204" pitchFamily="34" charset="-122"/>
              </a:rPr>
              <a:t>的页面。</a:t>
            </a:r>
          </a:p>
          <a:p>
            <a:pPr>
              <a:lnSpc>
                <a:spcPct val="150000"/>
              </a:lnSpc>
            </a:pPr>
            <a:endParaRPr lang="zh-CN" altLang="zh-CN" dirty="0">
              <a:solidFill>
                <a:srgbClr val="595959"/>
              </a:solidFill>
              <a:latin typeface="微软雅黑" panose="020B0503020204020204" pitchFamily="34" charset="-122"/>
            </a:endParaRPr>
          </a:p>
        </p:txBody>
      </p:sp>
      <p:sp>
        <p:nvSpPr>
          <p:cNvPr id="7" name="圆角矩形 6"/>
          <p:cNvSpPr/>
          <p:nvPr/>
        </p:nvSpPr>
        <p:spPr>
          <a:xfrm>
            <a:off x="1306456" y="2510834"/>
            <a:ext cx="9865885" cy="23838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256232" y="247086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rot="10800000">
            <a:off x="10855533" y="457415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Title 1"/>
          <p:cNvSpPr txBox="1"/>
          <p:nvPr/>
        </p:nvSpPr>
        <p:spPr>
          <a:xfrm>
            <a:off x="1143841" y="266933"/>
            <a:ext cx="330713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6.5.4  exception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26392"/>
            <a:ext cx="8485746"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下面通过一个案例学习</a:t>
            </a:r>
            <a:r>
              <a:rPr lang="en-US" altLang="zh-CN" sz="1600" dirty="0">
                <a:solidFill>
                  <a:srgbClr val="595959"/>
                </a:solidFill>
                <a:latin typeface="微软雅黑" panose="020B0503020204020204" pitchFamily="34" charset="-122"/>
                <a:ea typeface="微软雅黑" panose="020B0503020204020204" pitchFamily="34" charset="-122"/>
                <a:cs typeface="+mn-ea"/>
              </a:rPr>
              <a:t>exception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对象的使用。在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exception</a:t>
            </a:r>
            <a:r>
              <a:rPr lang="zh-CN" altLang="en-US"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页面，在其中编写发生异常的代码</a:t>
            </a:r>
            <a:r>
              <a:rPr lang="zh-CN" altLang="en-US" sz="16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10332" y="2108711"/>
            <a:ext cx="8310283" cy="4318983"/>
          </a:xfrm>
          <a:prstGeom prst="rect">
            <a:avLst/>
          </a:prstGeom>
        </p:spPr>
      </p:pic>
      <p:sp>
        <p:nvSpPr>
          <p:cNvPr id="2" name="矩形 1"/>
          <p:cNvSpPr/>
          <p:nvPr/>
        </p:nvSpPr>
        <p:spPr>
          <a:xfrm>
            <a:off x="2064120" y="2122158"/>
            <a:ext cx="8054789" cy="4431983"/>
          </a:xfrm>
          <a:prstGeom prst="rect">
            <a:avLst/>
          </a:prstGeom>
        </p:spPr>
        <p:txBody>
          <a:bodyPr wrap="square">
            <a:spAutoFit/>
          </a:bodyPr>
          <a:lstStyle/>
          <a:p>
            <a:pPr lvl="0"/>
            <a:r>
              <a:rPr lang="en-US" altLang="zh-CN" sz="1600" dirty="0"/>
              <a:t>&lt;%@ page language="java" contentType="text/html; charset=UTF-8"</a:t>
            </a:r>
            <a:endParaRPr lang="zh-CN" altLang="zh-CN" sz="1600" dirty="0"/>
          </a:p>
          <a:p>
            <a:pPr lvl="0"/>
            <a:r>
              <a:rPr lang="en-US" altLang="zh-CN" sz="1600" dirty="0"/>
              <a:t>	                   pageEncoding="UTF-8" errorPage="error.jsp"%&gt;</a:t>
            </a:r>
            <a:endParaRPr lang="zh-CN" altLang="zh-CN" sz="1600" dirty="0"/>
          </a:p>
          <a:p>
            <a:pPr lvl="0"/>
            <a:r>
              <a:rPr lang="en-US" altLang="zh-CN" sz="1600" dirty="0"/>
              <a:t>&lt;!DOCTYPE html PUBLIC "-//W3C//DTD HTML 4.01 Transitional//EN" </a:t>
            </a:r>
            <a:endParaRPr lang="zh-CN" altLang="zh-CN" sz="1600" dirty="0"/>
          </a:p>
          <a:p>
            <a:pPr lvl="0"/>
            <a:r>
              <a:rPr lang="en-US" altLang="zh-CN" sz="1600" dirty="0"/>
              <a:t>                        "http://www.w3.org/TR/html4/loose.dtd"&gt;</a:t>
            </a:r>
            <a:endParaRPr lang="zh-CN" altLang="zh-CN" sz="1600" dirty="0"/>
          </a:p>
          <a:p>
            <a:pPr lvl="0"/>
            <a:r>
              <a:rPr lang="en-US" altLang="zh-CN" sz="1600" dirty="0"/>
              <a:t>&lt;html&gt;</a:t>
            </a:r>
            <a:endParaRPr lang="zh-CN" altLang="zh-CN" sz="1600" dirty="0"/>
          </a:p>
          <a:p>
            <a:pPr lvl="0"/>
            <a:r>
              <a:rPr lang="en-US" altLang="zh-CN" sz="1600" dirty="0"/>
              <a:t>&lt;head&gt;</a:t>
            </a:r>
            <a:endParaRPr lang="zh-CN" altLang="zh-CN" sz="1600" dirty="0"/>
          </a:p>
          <a:p>
            <a:pPr lvl="0"/>
            <a:r>
              <a:rPr lang="en-US" altLang="zh-CN" sz="1600" dirty="0"/>
              <a:t>&lt;meta http-equiv="Content-Type" content="text/html; charset=UTF-8"&gt;</a:t>
            </a:r>
            <a:endParaRPr lang="zh-CN" altLang="zh-CN" sz="1600" dirty="0"/>
          </a:p>
          <a:p>
            <a:pPr lvl="0"/>
            <a:r>
              <a:rPr lang="en-US" altLang="zh-CN" sz="1600" dirty="0"/>
              <a:t>&lt;title&gt;exception object test&lt;/title&gt;</a:t>
            </a:r>
            <a:endParaRPr lang="zh-CN" altLang="zh-CN" sz="1600" dirty="0"/>
          </a:p>
          <a:p>
            <a:pPr lvl="0"/>
            <a:r>
              <a:rPr lang="en-US" altLang="zh-CN" sz="1600" dirty="0"/>
              <a:t>&lt;/head&gt;</a:t>
            </a:r>
            <a:endParaRPr lang="zh-CN" altLang="zh-CN" sz="1600" dirty="0"/>
          </a:p>
          <a:p>
            <a:pPr lvl="0"/>
            <a:r>
              <a:rPr lang="en-US" altLang="zh-CN" sz="1600" dirty="0"/>
              <a:t>&lt;body&gt;</a:t>
            </a:r>
            <a:endParaRPr lang="zh-CN" altLang="zh-CN" sz="1600" dirty="0"/>
          </a:p>
          <a:p>
            <a:pPr lvl="0"/>
            <a:r>
              <a:rPr lang="en-US" altLang="zh-CN" sz="1600" dirty="0"/>
              <a:t>	</a:t>
            </a:r>
            <a:r>
              <a:rPr lang="en-US" altLang="zh-CN" sz="1600" dirty="0">
                <a:solidFill>
                  <a:srgbClr val="1369B2"/>
                </a:solidFill>
              </a:rPr>
              <a:t>&lt;%</a:t>
            </a:r>
            <a:endParaRPr lang="zh-CN" altLang="zh-CN" sz="1600" dirty="0">
              <a:solidFill>
                <a:srgbClr val="1369B2"/>
              </a:solidFill>
            </a:endParaRPr>
          </a:p>
          <a:p>
            <a:pPr lvl="0"/>
            <a:r>
              <a:rPr lang="en-US" altLang="zh-CN" sz="1600" dirty="0">
                <a:solidFill>
                  <a:srgbClr val="1369B2"/>
                </a:solidFill>
              </a:rPr>
              <a:t>		int a = 3;</a:t>
            </a:r>
            <a:endParaRPr lang="zh-CN" altLang="zh-CN" sz="1600" dirty="0">
              <a:solidFill>
                <a:srgbClr val="1369B2"/>
              </a:solidFill>
            </a:endParaRPr>
          </a:p>
          <a:p>
            <a:pPr lvl="0"/>
            <a:r>
              <a:rPr lang="en-US" altLang="zh-CN" sz="1600" dirty="0">
                <a:solidFill>
                  <a:srgbClr val="1369B2"/>
                </a:solidFill>
              </a:rPr>
              <a:t>		int b = 0;</a:t>
            </a:r>
            <a:endParaRPr lang="zh-CN" altLang="zh-CN" sz="1600" dirty="0">
              <a:solidFill>
                <a:srgbClr val="1369B2"/>
              </a:solidFill>
            </a:endParaRPr>
          </a:p>
          <a:p>
            <a:pPr lvl="0"/>
            <a:r>
              <a:rPr lang="en-US" altLang="zh-CN" sz="1600" dirty="0">
                <a:solidFill>
                  <a:srgbClr val="1369B2"/>
                </a:solidFill>
              </a:rPr>
              <a:t>	%&gt;</a:t>
            </a:r>
            <a:endParaRPr lang="zh-CN" altLang="zh-CN" sz="1600" dirty="0">
              <a:solidFill>
                <a:srgbClr val="1369B2"/>
              </a:solidFill>
            </a:endParaRPr>
          </a:p>
          <a:p>
            <a:pPr lvl="0"/>
            <a:r>
              <a:rPr lang="en-US" altLang="zh-CN" sz="1600" dirty="0">
                <a:solidFill>
                  <a:srgbClr val="1369B2"/>
                </a:solidFill>
              </a:rPr>
              <a:t>	</a:t>
            </a:r>
            <a:r>
              <a:rPr lang="zh-CN" altLang="zh-CN" sz="1600" dirty="0">
                <a:solidFill>
                  <a:srgbClr val="1369B2"/>
                </a:solidFill>
              </a:rPr>
              <a:t>输出结果为：</a:t>
            </a:r>
            <a:r>
              <a:rPr lang="en-US" altLang="zh-CN" sz="1600" dirty="0">
                <a:solidFill>
                  <a:srgbClr val="1369B2"/>
                </a:solidFill>
              </a:rPr>
              <a:t>&lt;%=(a / b)%&gt;&lt;!--</a:t>
            </a:r>
            <a:r>
              <a:rPr lang="zh-CN" altLang="zh-CN" sz="1600" dirty="0">
                <a:solidFill>
                  <a:srgbClr val="1369B2"/>
                </a:solidFill>
              </a:rPr>
              <a:t>此处会产生异常</a:t>
            </a:r>
            <a:r>
              <a:rPr lang="en-US" altLang="zh-CN" sz="1600" dirty="0">
                <a:solidFill>
                  <a:srgbClr val="1369B2"/>
                </a:solidFill>
              </a:rPr>
              <a:t>  --&gt;</a:t>
            </a:r>
            <a:endParaRPr lang="zh-CN" altLang="zh-CN" sz="1600" dirty="0">
              <a:solidFill>
                <a:srgbClr val="1369B2"/>
              </a:solidFill>
            </a:endParaRPr>
          </a:p>
          <a:p>
            <a:pPr lvl="0"/>
            <a:r>
              <a:rPr lang="en-US" altLang="zh-CN" sz="1600" dirty="0"/>
              <a:t>&lt;/body&gt;</a:t>
            </a:r>
            <a:endParaRPr lang="zh-CN" altLang="zh-CN" sz="1600" dirty="0"/>
          </a:p>
          <a:p>
            <a:pPr lvl="0"/>
            <a:r>
              <a:rPr lang="en-US" altLang="zh-CN" sz="1600" dirty="0"/>
              <a:t>&lt;/html&gt;</a:t>
            </a:r>
            <a:endParaRPr lang="zh-CN" altLang="zh-CN" sz="1600" dirty="0"/>
          </a:p>
        </p:txBody>
      </p:sp>
      <p:sp>
        <p:nvSpPr>
          <p:cNvPr id="8" name="Title 1"/>
          <p:cNvSpPr txBox="1"/>
          <p:nvPr/>
        </p:nvSpPr>
        <p:spPr>
          <a:xfrm>
            <a:off x="1143841" y="266933"/>
            <a:ext cx="330713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6.5.4  exception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891922"/>
            <a:ext cx="8485746" cy="119888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error</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页面，获取从</a:t>
            </a:r>
            <a:r>
              <a:rPr lang="en-US" altLang="zh-CN" sz="1600" dirty="0">
                <a:solidFill>
                  <a:srgbClr val="595959"/>
                </a:solidFill>
                <a:latin typeface="微软雅黑" panose="020B0503020204020204" pitchFamily="34" charset="-122"/>
                <a:ea typeface="微软雅黑" panose="020B0503020204020204" pitchFamily="34" charset="-122"/>
                <a:cs typeface="+mn-ea"/>
              </a:rPr>
              <a:t>exception.jsp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页面中传递过来的</a:t>
            </a:r>
            <a:r>
              <a:rPr lang="en-US" altLang="zh-CN" sz="1600" dirty="0">
                <a:solidFill>
                  <a:srgbClr val="595959"/>
                </a:solidFill>
                <a:latin typeface="微软雅黑" panose="020B0503020204020204" pitchFamily="34" charset="-122"/>
                <a:ea typeface="微软雅黑" panose="020B0503020204020204" pitchFamily="34" charset="-122"/>
                <a:cs typeface="+mn-ea"/>
              </a:rPr>
              <a:t>exception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对象。需要注意的是，在</a:t>
            </a:r>
            <a:r>
              <a:rPr lang="en-US" altLang="zh-CN" sz="1600" dirty="0">
                <a:solidFill>
                  <a:srgbClr val="595959"/>
                </a:solidFill>
                <a:latin typeface="微软雅黑" panose="020B0503020204020204" pitchFamily="34" charset="-122"/>
                <a:ea typeface="微软雅黑" panose="020B0503020204020204" pitchFamily="34" charset="-122"/>
                <a:cs typeface="+mn-ea"/>
              </a:rPr>
              <a:t>error.jsp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页面的</a:t>
            </a:r>
            <a:r>
              <a:rPr lang="en-US" altLang="zh-CN" sz="1600" dirty="0">
                <a:solidFill>
                  <a:srgbClr val="595959"/>
                </a:solidFill>
                <a:latin typeface="微软雅黑" panose="020B0503020204020204" pitchFamily="34" charset="-122"/>
                <a:ea typeface="微软雅黑" panose="020B0503020204020204" pitchFamily="34" charset="-122"/>
                <a:cs typeface="+mn-ea"/>
              </a:rPr>
              <a:t>page</a:t>
            </a:r>
            <a:r>
              <a:rPr lang="zh-CN" altLang="zh-CN" sz="1600" dirty="0">
                <a:solidFill>
                  <a:srgbClr val="595959"/>
                </a:solidFill>
                <a:latin typeface="微软雅黑" panose="020B0503020204020204" pitchFamily="34" charset="-122"/>
                <a:ea typeface="微软雅黑" panose="020B0503020204020204" pitchFamily="34" charset="-122"/>
                <a:cs typeface="+mn-ea"/>
              </a:rPr>
              <a:t>指令中要将</a:t>
            </a:r>
            <a:r>
              <a:rPr lang="en-US" altLang="zh-CN" sz="1600" dirty="0">
                <a:solidFill>
                  <a:srgbClr val="595959"/>
                </a:solidFill>
                <a:latin typeface="微软雅黑" panose="020B0503020204020204" pitchFamily="34" charset="-122"/>
                <a:ea typeface="微软雅黑" panose="020B0503020204020204" pitchFamily="34" charset="-122"/>
                <a:cs typeface="+mn-ea"/>
              </a:rPr>
              <a:t>isErrorPage</a:t>
            </a:r>
            <a:r>
              <a:rPr lang="zh-CN" altLang="zh-CN" sz="1600" dirty="0">
                <a:solidFill>
                  <a:srgbClr val="595959"/>
                </a:solidFill>
                <a:latin typeface="微软雅黑" panose="020B0503020204020204" pitchFamily="34" charset="-122"/>
                <a:ea typeface="微软雅黑" panose="020B0503020204020204" pitchFamily="34" charset="-122"/>
                <a:cs typeface="+mn-ea"/>
              </a:rPr>
              <a:t>属性设置为</a:t>
            </a:r>
            <a:r>
              <a:rPr lang="en-US" altLang="zh-CN" sz="1600" dirty="0">
                <a:solidFill>
                  <a:srgbClr val="595959"/>
                </a:solidFill>
                <a:latin typeface="微软雅黑" panose="020B0503020204020204" pitchFamily="34" charset="-122"/>
                <a:ea typeface="微软雅黑" panose="020B0503020204020204" pitchFamily="34" charset="-122"/>
                <a:cs typeface="+mn-ea"/>
              </a:rPr>
              <a:t>true</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具体代码如下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2144802" y="2498674"/>
            <a:ext cx="8310283" cy="3619738"/>
          </a:xfrm>
          <a:prstGeom prst="rect">
            <a:avLst/>
          </a:prstGeom>
        </p:spPr>
      </p:pic>
      <p:sp>
        <p:nvSpPr>
          <p:cNvPr id="2" name="矩形 1"/>
          <p:cNvSpPr/>
          <p:nvPr/>
        </p:nvSpPr>
        <p:spPr>
          <a:xfrm>
            <a:off x="2198590" y="2525568"/>
            <a:ext cx="8054789" cy="3662541"/>
          </a:xfrm>
          <a:prstGeom prst="rect">
            <a:avLst/>
          </a:prstGeom>
        </p:spPr>
        <p:txBody>
          <a:bodyPr wrap="square">
            <a:spAutoFit/>
          </a:bodyPr>
          <a:lstStyle/>
          <a:p>
            <a:pPr lvl="0"/>
            <a:r>
              <a:rPr lang="en-US" altLang="zh-CN" sz="1600" dirty="0"/>
              <a:t>&lt;%@ page language="java" contentType="text/html; charset=UTF-8"</a:t>
            </a:r>
            <a:endParaRPr lang="zh-CN" altLang="zh-CN" sz="1600" dirty="0"/>
          </a:p>
          <a:p>
            <a:pPr lvl="0"/>
            <a:r>
              <a:rPr lang="en-US" altLang="zh-CN" sz="1600" dirty="0"/>
              <a:t>    pageEncoding="UTF-8" </a:t>
            </a:r>
            <a:r>
              <a:rPr lang="en-US" altLang="zh-CN" sz="1600" dirty="0">
                <a:solidFill>
                  <a:srgbClr val="1369B2"/>
                </a:solidFill>
              </a:rPr>
              <a:t>isErrorPage="true "</a:t>
            </a:r>
            <a:r>
              <a:rPr lang="en-US" altLang="zh-CN" sz="1600" dirty="0"/>
              <a:t>%&gt;</a:t>
            </a:r>
            <a:endParaRPr lang="zh-CN" altLang="zh-CN" sz="1600" dirty="0"/>
          </a:p>
          <a:p>
            <a:pPr lvl="0"/>
            <a:r>
              <a:rPr lang="en-US" altLang="zh-CN" sz="1600" dirty="0"/>
              <a:t>&lt;!DOCTYPE html PUBLIC "-//W3C//DTD HTML 4.01 Transitional//EN"</a:t>
            </a:r>
            <a:endParaRPr lang="zh-CN" altLang="zh-CN" sz="1600" dirty="0"/>
          </a:p>
          <a:p>
            <a:pPr lvl="0"/>
            <a:r>
              <a:rPr lang="en-US" altLang="zh-CN" sz="1600" dirty="0"/>
              <a:t>                       "http://www.w3.org/TR/html4/loose.dtd"&gt;</a:t>
            </a:r>
            <a:endParaRPr lang="zh-CN" altLang="zh-CN" sz="1600" dirty="0"/>
          </a:p>
          <a:p>
            <a:pPr lvl="0"/>
            <a:r>
              <a:rPr lang="en-US" altLang="zh-CN" sz="1600" dirty="0"/>
              <a:t>&lt;html&gt;</a:t>
            </a:r>
            <a:endParaRPr lang="zh-CN" altLang="zh-CN" sz="1600" dirty="0"/>
          </a:p>
          <a:p>
            <a:pPr lvl="0"/>
            <a:r>
              <a:rPr lang="en-US" altLang="zh-CN" sz="1600" dirty="0"/>
              <a:t>&lt;head&gt;</a:t>
            </a:r>
            <a:endParaRPr lang="zh-CN" altLang="zh-CN" sz="1600" dirty="0"/>
          </a:p>
          <a:p>
            <a:pPr lvl="0"/>
            <a:r>
              <a:rPr lang="en-US" altLang="zh-CN" sz="1600" dirty="0"/>
              <a:t>&lt;meta http-equiv="Content-Type" content="text/html; charset=UTF-8"&gt;</a:t>
            </a:r>
            <a:endParaRPr lang="zh-CN" altLang="zh-CN" sz="1600" dirty="0"/>
          </a:p>
          <a:p>
            <a:pPr lvl="0"/>
            <a:r>
              <a:rPr lang="en-US" altLang="zh-CN" sz="1600" dirty="0"/>
              <a:t>&lt;title&gt;error page&lt;/title&gt;</a:t>
            </a:r>
            <a:endParaRPr lang="zh-CN" altLang="zh-CN" sz="1600" dirty="0"/>
          </a:p>
          <a:p>
            <a:pPr lvl="0"/>
            <a:r>
              <a:rPr lang="en-US" altLang="zh-CN" sz="1600" dirty="0"/>
              <a:t>&lt;/head&gt;</a:t>
            </a:r>
            <a:endParaRPr lang="zh-CN" altLang="zh-CN" sz="1600" dirty="0"/>
          </a:p>
          <a:p>
            <a:pPr lvl="0"/>
            <a:r>
              <a:rPr lang="en-US" altLang="zh-CN" sz="1600" dirty="0"/>
              <a:t>&lt;body&gt;</a:t>
            </a:r>
            <a:endParaRPr lang="zh-CN" altLang="zh-CN" sz="1600" dirty="0"/>
          </a:p>
          <a:p>
            <a:pPr lvl="0"/>
            <a:r>
              <a:rPr lang="en-US" altLang="zh-CN" sz="1600" dirty="0"/>
              <a:t>     &lt;!-- </a:t>
            </a:r>
            <a:r>
              <a:rPr lang="zh-CN" altLang="zh-CN" sz="1600" dirty="0"/>
              <a:t>显示异常信息</a:t>
            </a:r>
            <a:r>
              <a:rPr lang="en-US" altLang="zh-CN" sz="1600" dirty="0"/>
              <a:t> --&gt;</a:t>
            </a:r>
            <a:endParaRPr lang="zh-CN" altLang="zh-CN" sz="1600" dirty="0"/>
          </a:p>
          <a:p>
            <a:pPr lvl="0"/>
            <a:r>
              <a:rPr lang="en-US" altLang="zh-CN" sz="1600" dirty="0"/>
              <a:t>     &lt;%=exception.getMessage()%&gt;&lt;br /&gt;</a:t>
            </a:r>
            <a:endParaRPr lang="zh-CN" altLang="zh-CN" sz="1600" dirty="0"/>
          </a:p>
          <a:p>
            <a:pPr lvl="0"/>
            <a:r>
              <a:rPr lang="en-US" altLang="zh-CN" sz="1600" dirty="0"/>
              <a:t>&lt;/body&gt;</a:t>
            </a:r>
            <a:endParaRPr lang="zh-CN" altLang="zh-CN" sz="1600" dirty="0"/>
          </a:p>
          <a:p>
            <a:pPr lvl="0"/>
            <a:r>
              <a:rPr lang="en-US" altLang="zh-CN" sz="1600" dirty="0"/>
              <a:t>&lt;/html&gt;</a:t>
            </a:r>
            <a:endParaRPr lang="zh-CN" altLang="zh-CN" sz="1600" dirty="0"/>
          </a:p>
        </p:txBody>
      </p:sp>
      <p:sp>
        <p:nvSpPr>
          <p:cNvPr id="8" name="Title 1"/>
          <p:cNvSpPr txBox="1"/>
          <p:nvPr/>
        </p:nvSpPr>
        <p:spPr>
          <a:xfrm>
            <a:off x="1143841" y="266933"/>
            <a:ext cx="330713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6.5.4  exception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1026392"/>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http://localhost:8080/chapter06/exception.jsp</a:t>
            </a:r>
            <a:r>
              <a:rPr lang="zh-CN" altLang="zh-CN" sz="1600" dirty="0">
                <a:solidFill>
                  <a:srgbClr val="595959"/>
                </a:solidFill>
                <a:latin typeface="微软雅黑" panose="020B0503020204020204" pitchFamily="34" charset="-122"/>
                <a:ea typeface="微软雅黑" panose="020B0503020204020204" pitchFamily="34" charset="-122"/>
                <a:cs typeface="+mn-ea"/>
              </a:rPr>
              <a:t>”，效果如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8" name="Title 1"/>
          <p:cNvSpPr txBox="1"/>
          <p:nvPr/>
        </p:nvSpPr>
        <p:spPr>
          <a:xfrm>
            <a:off x="1143841" y="266933"/>
            <a:ext cx="330713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6.5.4  exception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819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850" y="2756646"/>
            <a:ext cx="7017222" cy="2097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78631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将页面转发到用户登录页面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p:cNvSpPr txBox="1"/>
          <p:nvPr>
            <p:custDataLst>
              <p:tags r:id="rId1"/>
            </p:custDataLst>
          </p:nvPr>
        </p:nvSpPr>
        <p:spPr>
          <a:xfrm>
            <a:off x="1560988" y="1835257"/>
            <a:ext cx="9317683" cy="1569660"/>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在实际的项目开发过程中，</a:t>
            </a:r>
            <a:r>
              <a:rPr lang="en-US" altLang="zh-CN" sz="1600" dirty="0">
                <a:solidFill>
                  <a:srgbClr val="595959"/>
                </a:solidFill>
                <a:latin typeface="微软雅黑" panose="020B0503020204020204" pitchFamily="34" charset="-122"/>
                <a:ea typeface="微软雅黑" panose="020B0503020204020204" pitchFamily="34" charset="-122"/>
                <a:cs typeface="+mn-ea"/>
              </a:rPr>
              <a:t>Servlet </a:t>
            </a:r>
            <a:r>
              <a:rPr lang="zh-CN" altLang="zh-CN" sz="1600" dirty="0">
                <a:solidFill>
                  <a:srgbClr val="595959"/>
                </a:solidFill>
                <a:latin typeface="微软雅黑" panose="020B0503020204020204" pitchFamily="34" charset="-122"/>
                <a:ea typeface="微软雅黑" panose="020B0503020204020204" pitchFamily="34" charset="-122"/>
                <a:cs typeface="+mn-ea"/>
              </a:rPr>
              <a:t>中的</a:t>
            </a:r>
            <a:r>
              <a:rPr lang="en-US" altLang="zh-CN" sz="1600" dirty="0">
                <a:solidFill>
                  <a:srgbClr val="595959"/>
                </a:solidFill>
                <a:latin typeface="微软雅黑" panose="020B0503020204020204" pitchFamily="34" charset="-122"/>
                <a:ea typeface="微软雅黑" panose="020B0503020204020204" pitchFamily="34" charset="-122"/>
                <a:cs typeface="+mn-ea"/>
              </a:rPr>
              <a:t>service() </a:t>
            </a:r>
            <a:r>
              <a:rPr lang="zh-CN" altLang="zh-CN" sz="1600" dirty="0">
                <a:solidFill>
                  <a:srgbClr val="595959"/>
                </a:solidFill>
                <a:latin typeface="微软雅黑" panose="020B0503020204020204" pitchFamily="34" charset="-122"/>
                <a:ea typeface="微软雅黑" panose="020B0503020204020204" pitchFamily="34" charset="-122"/>
                <a:cs typeface="+mn-ea"/>
              </a:rPr>
              <a:t>方法由</a:t>
            </a:r>
            <a:r>
              <a:rPr lang="en-US" altLang="zh-CN" sz="1600" dirty="0">
                <a:solidFill>
                  <a:srgbClr val="595959"/>
                </a:solidFill>
                <a:latin typeface="微软雅黑" panose="020B0503020204020204" pitchFamily="34" charset="-122"/>
                <a:ea typeface="微软雅黑" panose="020B0503020204020204" pitchFamily="34" charset="-122"/>
                <a:cs typeface="+mn-ea"/>
              </a:rPr>
              <a:t>Servlet </a:t>
            </a:r>
            <a:r>
              <a:rPr lang="zh-CN" altLang="zh-CN" sz="1600" dirty="0">
                <a:solidFill>
                  <a:srgbClr val="595959"/>
                </a:solidFill>
                <a:latin typeface="微软雅黑" panose="020B0503020204020204" pitchFamily="34" charset="-122"/>
                <a:ea typeface="微软雅黑" panose="020B0503020204020204" pitchFamily="34" charset="-122"/>
                <a:cs typeface="+mn-ea"/>
              </a:rPr>
              <a:t>容器调用，所以一个</a:t>
            </a:r>
            <a:r>
              <a:rPr lang="en-US" altLang="zh-CN" sz="1600" dirty="0">
                <a:solidFill>
                  <a:srgbClr val="595959"/>
                </a:solidFill>
                <a:latin typeface="微软雅黑" panose="020B0503020204020204" pitchFamily="34" charset="-122"/>
                <a:ea typeface="微软雅黑" panose="020B0503020204020204" pitchFamily="34" charset="-122"/>
                <a:cs typeface="+mn-ea"/>
              </a:rPr>
              <a:t> Servlet </a:t>
            </a:r>
            <a:r>
              <a:rPr lang="zh-CN" altLang="zh-CN" sz="1600" dirty="0">
                <a:solidFill>
                  <a:srgbClr val="595959"/>
                </a:solidFill>
                <a:latin typeface="微软雅黑" panose="020B0503020204020204" pitchFamily="34" charset="-122"/>
                <a:ea typeface="微软雅黑" panose="020B0503020204020204" pitchFamily="34" charset="-122"/>
                <a:cs typeface="+mn-ea"/>
              </a:rPr>
              <a:t>的对象是无法调用另一个</a:t>
            </a:r>
            <a:r>
              <a:rPr lang="en-US" altLang="zh-CN" sz="1600" dirty="0">
                <a:solidFill>
                  <a:srgbClr val="595959"/>
                </a:solidFill>
                <a:latin typeface="微软雅黑" panose="020B0503020204020204" pitchFamily="34" charset="-122"/>
                <a:ea typeface="微软雅黑" panose="020B0503020204020204" pitchFamily="34" charset="-122"/>
                <a:cs typeface="+mn-ea"/>
              </a:rPr>
              <a:t> Servlet </a:t>
            </a:r>
            <a:r>
              <a:rPr lang="zh-CN" altLang="zh-CN" sz="1600" dirty="0">
                <a:solidFill>
                  <a:srgbClr val="595959"/>
                </a:solidFill>
                <a:latin typeface="微软雅黑" panose="020B0503020204020204" pitchFamily="34" charset="-122"/>
                <a:ea typeface="微软雅黑" panose="020B0503020204020204" pitchFamily="34" charset="-122"/>
                <a:cs typeface="+mn-ea"/>
              </a:rPr>
              <a:t>的方法的，但是在实际项目中，对于客户端请求做出的响应可能会比较复杂，例如用户登录，需要多个</a:t>
            </a:r>
            <a:r>
              <a:rPr lang="en-US" altLang="zh-CN" sz="1600" dirty="0">
                <a:solidFill>
                  <a:srgbClr val="595959"/>
                </a:solidFill>
                <a:latin typeface="微软雅黑" panose="020B0503020204020204" pitchFamily="34" charset="-122"/>
                <a:ea typeface="微软雅黑" panose="020B0503020204020204" pitchFamily="34" charset="-122"/>
                <a:cs typeface="+mn-ea"/>
              </a:rPr>
              <a:t>Servlet </a:t>
            </a:r>
            <a:r>
              <a:rPr lang="zh-CN" altLang="zh-CN" sz="1600" dirty="0">
                <a:solidFill>
                  <a:srgbClr val="595959"/>
                </a:solidFill>
                <a:latin typeface="微软雅黑" panose="020B0503020204020204" pitchFamily="34" charset="-122"/>
                <a:ea typeface="微软雅黑" panose="020B0503020204020204" pitchFamily="34" charset="-122"/>
                <a:cs typeface="+mn-ea"/>
              </a:rPr>
              <a:t>来协作完成，这就需要使用请求转发技术了。本任务要求使用</a:t>
            </a:r>
            <a:r>
              <a:rPr lang="en-US" altLang="zh-CN" sz="1600" dirty="0">
                <a:solidFill>
                  <a:srgbClr val="595959"/>
                </a:solidFill>
                <a:latin typeface="微软雅黑" panose="020B0503020204020204" pitchFamily="34" charset="-122"/>
                <a:ea typeface="微软雅黑" panose="020B0503020204020204" pitchFamily="34" charset="-122"/>
                <a:cs typeface="+mn-ea"/>
              </a:rPr>
              <a:t>&lt;jsp:forward&gt;</a:t>
            </a:r>
            <a:r>
              <a:rPr lang="zh-CN" altLang="zh-CN" sz="1600" dirty="0">
                <a:solidFill>
                  <a:srgbClr val="595959"/>
                </a:solidFill>
                <a:latin typeface="微软雅黑" panose="020B0503020204020204" pitchFamily="34" charset="-122"/>
                <a:ea typeface="微软雅黑" panose="020B0503020204020204" pitchFamily="34" charset="-122"/>
                <a:cs typeface="+mn-ea"/>
              </a:rPr>
              <a:t>请求转发动作元素将页面转发到用户登录页面。</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122015"/>
            <a:ext cx="8485746" cy="787523"/>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项目，然后右击项目中的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new</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JSP/JSPX</a:t>
            </a:r>
            <a:r>
              <a:rPr lang="zh-CN" altLang="zh-CN" sz="1600" dirty="0">
                <a:solidFill>
                  <a:srgbClr val="595959"/>
                </a:solidFill>
                <a:latin typeface="微软雅黑" panose="020B0503020204020204" pitchFamily="34" charset="-122"/>
                <a:ea typeface="微软雅黑" panose="020B0503020204020204" pitchFamily="34" charset="-122"/>
                <a:cs typeface="+mn-ea"/>
              </a:rPr>
              <a:t>】，弹出一个名称为“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Create JSP/JSPX page</a:t>
            </a:r>
            <a:r>
              <a:rPr lang="zh-CN" altLang="zh-CN" sz="1600" dirty="0">
                <a:solidFill>
                  <a:srgbClr val="595959"/>
                </a:solidFill>
                <a:latin typeface="微软雅黑" panose="020B0503020204020204" pitchFamily="34" charset="-122"/>
                <a:ea typeface="微软雅黑" panose="020B0503020204020204" pitchFamily="34" charset="-122"/>
                <a:cs typeface="+mn-ea"/>
              </a:rPr>
              <a:t>”的对话框</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编写第一个</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7898" y="2958352"/>
            <a:ext cx="6273422" cy="240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26392"/>
            <a:ext cx="8485746" cy="829945"/>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编写中转页面</a:t>
            </a:r>
            <a:r>
              <a:rPr lang="zh-CN" sz="1600" dirty="0">
                <a:solidFill>
                  <a:srgbClr val="595959"/>
                </a:solidFill>
                <a:latin typeface="微软雅黑" panose="020B0503020204020204" pitchFamily="34" charset="-122"/>
                <a:ea typeface="微软雅黑" panose="020B0503020204020204" pitchFamily="34" charset="-122"/>
                <a:cs typeface="+mn-ea"/>
              </a:rPr>
              <a:t>。</a:t>
            </a:r>
            <a:r>
              <a:rPr sz="1600" dirty="0">
                <a:solidFill>
                  <a:srgbClr val="595959"/>
                </a:solidFill>
                <a:latin typeface="微软雅黑" panose="020B0503020204020204" pitchFamily="34" charset="-122"/>
                <a:ea typeface="微软雅黑" panose="020B0503020204020204" pitchFamily="34" charset="-122"/>
                <a:cs typeface="+mn-ea"/>
              </a:rPr>
              <a:t>在项目的web目录下创建forward.jsp文件，在forward.jsp文件中使用&lt;jsp:forward&gt;动作元素将请求转发到login.jsp页面</a:t>
            </a:r>
            <a:r>
              <a:rPr 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10410" y="2400300"/>
            <a:ext cx="8310245" cy="2320290"/>
          </a:xfrm>
          <a:prstGeom prst="rect">
            <a:avLst/>
          </a:prstGeom>
        </p:spPr>
      </p:pic>
      <p:sp>
        <p:nvSpPr>
          <p:cNvPr id="2" name="矩形 1"/>
          <p:cNvSpPr/>
          <p:nvPr/>
        </p:nvSpPr>
        <p:spPr>
          <a:xfrm>
            <a:off x="2064120" y="2413623"/>
            <a:ext cx="8054789" cy="2306955"/>
          </a:xfrm>
          <a:prstGeom prst="rect">
            <a:avLst/>
          </a:prstGeom>
        </p:spPr>
        <p:txBody>
          <a:bodyPr wrap="square">
            <a:spAutoFit/>
          </a:bodyPr>
          <a:lstStyle/>
          <a:p>
            <a:pPr lvl="0"/>
            <a:r>
              <a:rPr lang="en-US" altLang="zh-CN" sz="1600" dirty="0"/>
              <a:t>&lt;%@ page contentType="text/html;charset=UTF-8" language="java" %&gt;</a:t>
            </a:r>
          </a:p>
          <a:p>
            <a:pPr lvl="0"/>
            <a:r>
              <a:rPr lang="en-US" altLang="zh-CN" sz="1600" dirty="0"/>
              <a:t>&lt;html&gt;</a:t>
            </a:r>
          </a:p>
          <a:p>
            <a:pPr lvl="0"/>
            <a:r>
              <a:rPr lang="en-US" altLang="zh-CN" sz="1600" dirty="0"/>
              <a:t>&lt;head&gt;</a:t>
            </a:r>
          </a:p>
          <a:p>
            <a:pPr lvl="0"/>
            <a:r>
              <a:rPr lang="en-US" altLang="zh-CN" sz="1600" dirty="0"/>
              <a:t>    &lt;title&gt;中转页&lt;/title&gt;</a:t>
            </a:r>
          </a:p>
          <a:p>
            <a:pPr lvl="0"/>
            <a:r>
              <a:rPr lang="en-US" altLang="zh-CN" sz="1600" dirty="0"/>
              <a:t>&lt;/head&gt;</a:t>
            </a:r>
          </a:p>
          <a:p>
            <a:pPr lvl="0"/>
            <a:r>
              <a:rPr lang="en-US" altLang="zh-CN" sz="1600" dirty="0"/>
              <a:t>&lt;body&gt;</a:t>
            </a:r>
          </a:p>
          <a:p>
            <a:pPr lvl="0"/>
            <a:r>
              <a:rPr lang="en-US" altLang="zh-CN" sz="1600" dirty="0"/>
              <a:t>&lt;jsp:forward page="login.jsp"/&gt;</a:t>
            </a:r>
          </a:p>
          <a:p>
            <a:pPr lvl="0"/>
            <a:r>
              <a:rPr lang="en-US" altLang="zh-CN" sz="1600" dirty="0"/>
              <a:t>&lt;/body&gt;</a:t>
            </a:r>
          </a:p>
          <a:p>
            <a:pPr lvl="0"/>
            <a:r>
              <a:rPr lang="en-US" altLang="zh-CN" sz="1600" dirty="0"/>
              <a:t>&lt;/html&gt;</a:t>
            </a: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将页面转发到用户登录页面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26392"/>
            <a:ext cx="8485746" cy="829945"/>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编写用户登录页面</a:t>
            </a:r>
            <a:r>
              <a:rPr lang="zh-CN" sz="1600" dirty="0">
                <a:solidFill>
                  <a:srgbClr val="595959"/>
                </a:solidFill>
                <a:latin typeface="微软雅黑" panose="020B0503020204020204" pitchFamily="34" charset="-122"/>
                <a:ea typeface="微软雅黑" panose="020B0503020204020204" pitchFamily="34" charset="-122"/>
                <a:cs typeface="+mn-ea"/>
              </a:rPr>
              <a:t>。</a:t>
            </a:r>
            <a:r>
              <a:rPr sz="1600" dirty="0">
                <a:solidFill>
                  <a:srgbClr val="595959"/>
                </a:solidFill>
                <a:latin typeface="微软雅黑" panose="020B0503020204020204" pitchFamily="34" charset="-122"/>
                <a:ea typeface="微软雅黑" panose="020B0503020204020204" pitchFamily="34" charset="-122"/>
                <a:cs typeface="+mn-ea"/>
              </a:rPr>
              <a:t>在项目的web目录下创建login.jsp文件，在该文件中添加用于用户填写登录信息的表单及表单元素</a:t>
            </a:r>
            <a:r>
              <a:rPr 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10410" y="2400300"/>
            <a:ext cx="8310245" cy="3797935"/>
          </a:xfrm>
          <a:prstGeom prst="rect">
            <a:avLst/>
          </a:prstGeom>
        </p:spPr>
      </p:pic>
      <p:sp>
        <p:nvSpPr>
          <p:cNvPr id="2" name="矩形 1"/>
          <p:cNvSpPr/>
          <p:nvPr/>
        </p:nvSpPr>
        <p:spPr>
          <a:xfrm>
            <a:off x="2064120" y="2413623"/>
            <a:ext cx="8054789" cy="3784600"/>
          </a:xfrm>
          <a:prstGeom prst="rect">
            <a:avLst/>
          </a:prstGeom>
        </p:spPr>
        <p:txBody>
          <a:bodyPr wrap="square">
            <a:spAutoFit/>
          </a:bodyPr>
          <a:lstStyle/>
          <a:p>
            <a:pPr lvl="0"/>
            <a:r>
              <a:rPr lang="en-US" altLang="zh-CN" sz="1600" dirty="0"/>
              <a:t>&lt;%@ page contentType="text/html;charset=UTF-8" language="java" %&gt;</a:t>
            </a:r>
          </a:p>
          <a:p>
            <a:pPr lvl="0"/>
            <a:r>
              <a:rPr lang="en-US" altLang="zh-CN" sz="1600" dirty="0"/>
              <a:t>&lt;html&gt;</a:t>
            </a:r>
          </a:p>
          <a:p>
            <a:pPr lvl="0"/>
            <a:r>
              <a:rPr lang="en-US" altLang="zh-CN" sz="1600" dirty="0"/>
              <a:t>&lt;head&gt;</a:t>
            </a:r>
          </a:p>
          <a:p>
            <a:pPr lvl="0"/>
            <a:r>
              <a:rPr lang="en-US" altLang="zh-CN" sz="1600" dirty="0"/>
              <a:t>    &lt;title&gt;用户登录&lt;/title&gt;</a:t>
            </a:r>
          </a:p>
          <a:p>
            <a:pPr lvl="0"/>
            <a:r>
              <a:rPr lang="en-US" altLang="zh-CN" sz="1600" dirty="0"/>
              <a:t>&lt;/head&gt;</a:t>
            </a:r>
          </a:p>
          <a:p>
            <a:pPr lvl="0"/>
            <a:r>
              <a:rPr lang="en-US" altLang="zh-CN" sz="1600" dirty="0"/>
              <a:t>&lt;body&gt;</a:t>
            </a:r>
          </a:p>
          <a:p>
            <a:pPr lvl="0"/>
            <a:r>
              <a:rPr lang="en-US" altLang="zh-CN" sz="1600" dirty="0"/>
              <a:t>   &lt;form name="form1" method="post" action=""&gt;</a:t>
            </a:r>
          </a:p>
          <a:p>
            <a:pPr lvl="0"/>
            <a:r>
              <a:rPr lang="en-US" altLang="zh-CN" sz="1600" dirty="0"/>
              <a:t>       用户名：  &lt;input name="name" type="text" id="name" style="width: </a:t>
            </a:r>
          </a:p>
          <a:p>
            <a:pPr lvl="0"/>
            <a:r>
              <a:rPr lang="en-US" altLang="zh-CN" sz="1600" dirty="0"/>
              <a:t>	  200px"&gt;&lt;br&gt;&lt;br&gt;</a:t>
            </a:r>
          </a:p>
          <a:p>
            <a:pPr lvl="0"/>
            <a:r>
              <a:rPr lang="en-US" altLang="zh-CN" sz="1600" dirty="0"/>
              <a:t>       密&amp;nbsp;&amp;nbsp;&amp;nbsp;码：  &lt;input name="pwd" type="password" id="pwd" </a:t>
            </a:r>
          </a:p>
          <a:p>
            <a:pPr lvl="0"/>
            <a:r>
              <a:rPr lang="en-US" altLang="zh-CN" sz="1600" dirty="0"/>
              <a:t>	  style="width: 200px"&gt;&lt;br&gt;&lt;br&gt;</a:t>
            </a:r>
          </a:p>
          <a:p>
            <a:pPr lvl="0"/>
            <a:r>
              <a:rPr lang="en-US" altLang="zh-CN" sz="1600" dirty="0"/>
              <a:t>       &lt;input type="submit" name="Submit" value="提交"&gt;</a:t>
            </a:r>
          </a:p>
          <a:p>
            <a:pPr lvl="0"/>
            <a:r>
              <a:rPr lang="en-US" altLang="zh-CN" sz="1600" dirty="0"/>
              <a:t>   &lt;/form&gt;</a:t>
            </a:r>
          </a:p>
          <a:p>
            <a:pPr lvl="0"/>
            <a:r>
              <a:rPr lang="en-US" altLang="zh-CN" sz="1600" dirty="0"/>
              <a:t>&lt;/body&gt;</a:t>
            </a:r>
          </a:p>
          <a:p>
            <a:pPr lvl="0"/>
            <a:r>
              <a:rPr lang="en-US" altLang="zh-CN" sz="1600" dirty="0"/>
              <a:t>&lt;/html&gt;</a:t>
            </a: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将页面转发到用户登录页面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1026392"/>
            <a:ext cx="8485746" cy="829945"/>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在IDEA中启动Tomcat服务器，然后在浏览器中访问地址http://localhost:8080/ chapter06/forward.jsp，会自动重定向到用户登录界面</a:t>
            </a:r>
            <a:r>
              <a:rPr 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运行结果如下所示。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将页面转发到用户登录页面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1"/>
          <p:cNvPicPr>
            <a:picLocks noChangeAspect="1"/>
          </p:cNvPicPr>
          <p:nvPr/>
        </p:nvPicPr>
        <p:blipFill>
          <a:blip r:embed="rId4"/>
          <a:stretch>
            <a:fillRect/>
          </a:stretch>
        </p:blipFill>
        <p:spPr>
          <a:xfrm>
            <a:off x="2523808" y="2651443"/>
            <a:ext cx="7143520" cy="291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20808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网上蛋糕商城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p:cNvSpPr txBox="1"/>
          <p:nvPr>
            <p:custDataLst>
              <p:tags r:id="rId1"/>
            </p:custDataLst>
          </p:nvPr>
        </p:nvSpPr>
        <p:spPr>
          <a:xfrm>
            <a:off x="1143840" y="997270"/>
            <a:ext cx="10245819"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通过所学</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知识，</a:t>
            </a:r>
            <a:r>
              <a:rPr altLang="zh-CN" sz="1600" dirty="0">
                <a:solidFill>
                  <a:srgbClr val="595959"/>
                </a:solidFill>
                <a:latin typeface="微软雅黑" panose="020B0503020204020204" pitchFamily="34" charset="-122"/>
                <a:ea typeface="微软雅黑" panose="020B0503020204020204" pitchFamily="34" charset="-122"/>
                <a:cs typeface="+mn-ea"/>
              </a:rPr>
              <a:t>根据第1章实现的用户注册页面，使用JSP页面实现网上蛋糕商城注册页面</a:t>
            </a:r>
            <a:r>
              <a:rPr lang="zh-CN" altLang="zh-CN" sz="1600" dirty="0">
                <a:solidFill>
                  <a:srgbClr val="595959"/>
                </a:solidFill>
                <a:latin typeface="微软雅黑" panose="020B0503020204020204" pitchFamily="34" charset="-122"/>
                <a:ea typeface="微软雅黑" panose="020B0503020204020204" pitchFamily="34" charset="-122"/>
                <a:cs typeface="+mn-ea"/>
              </a:rPr>
              <a:t>。网上蛋糕商城注册页面实现效果如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5" name="1"/>
          <p:cNvSpPr txBox="1"/>
          <p:nvPr>
            <p:custDataLst>
              <p:tags r:id="rId2"/>
            </p:custDataLst>
          </p:nvPr>
        </p:nvSpPr>
        <p:spPr>
          <a:xfrm>
            <a:off x="1143839" y="5573752"/>
            <a:ext cx="10245819" cy="1198880"/>
          </a:xfrm>
          <a:prstGeom prst="rect">
            <a:avLst/>
          </a:prstGeom>
          <a:noFill/>
          <a:ln>
            <a:noFill/>
          </a:ln>
        </p:spPr>
        <p:txBody>
          <a:bodyPr wrap="square" rtlCol="0">
            <a:spAutoFit/>
          </a:bodyPr>
          <a:lstStyle/>
          <a:p>
            <a:pPr defTabSz="457200">
              <a:lnSpc>
                <a:spcPct val="150000"/>
              </a:lnSpc>
              <a:defRPr/>
            </a:pPr>
            <a:r>
              <a:rPr lang="zh-CN" altLang="en-US" sz="1600" dirty="0">
                <a:solidFill>
                  <a:srgbClr val="595959"/>
                </a:solidFill>
                <a:latin typeface="微软雅黑" panose="020B0503020204020204" pitchFamily="34" charset="-122"/>
                <a:ea typeface="微软雅黑" panose="020B0503020204020204" pitchFamily="34" charset="-122"/>
                <a:cs typeface="+mn-ea"/>
              </a:rPr>
              <a:t>注意</a:t>
            </a:r>
            <a:r>
              <a:rPr lang="zh-CN" altLang="zh-CN" sz="1600" dirty="0">
                <a:solidFill>
                  <a:srgbClr val="595959"/>
                </a:solidFill>
                <a:latin typeface="微软雅黑" panose="020B0503020204020204" pitchFamily="34" charset="-122"/>
                <a:ea typeface="微软雅黑" panose="020B0503020204020204" pitchFamily="34" charset="-122"/>
                <a:cs typeface="+mn-ea"/>
              </a:rPr>
              <a:t>，网上蛋糕商城注册页面由3部分组成，分别为顶部导航栏、注册表单和底部提示信息栏。顶部导航栏和底部提示信息栏在网上蛋糕商城的其他页面中也是固定的位置和内容，因此可以将这两部分提取成单独的2个页面，有其他页面引入即可。</a:t>
            </a:r>
          </a:p>
        </p:txBody>
      </p:sp>
      <p:pic>
        <p:nvPicPr>
          <p:cNvPr id="4" name="图片 4"/>
          <p:cNvPicPr>
            <a:picLocks noChangeAspect="1"/>
          </p:cNvPicPr>
          <p:nvPr/>
        </p:nvPicPr>
        <p:blipFill>
          <a:blip r:embed="rId5"/>
          <a:stretch>
            <a:fillRect/>
          </a:stretch>
        </p:blipFill>
        <p:spPr>
          <a:xfrm>
            <a:off x="3917633" y="1605915"/>
            <a:ext cx="4356000" cy="396820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197842"/>
            <a:ext cx="8485746" cy="460375"/>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创建顶部文件</a:t>
            </a:r>
            <a:r>
              <a:rPr lang="zh-CN" sz="1600" dirty="0">
                <a:solidFill>
                  <a:srgbClr val="595959"/>
                </a:solidFill>
                <a:latin typeface="微软雅黑" panose="020B0503020204020204" pitchFamily="34" charset="-122"/>
                <a:ea typeface="微软雅黑" panose="020B0503020204020204" pitchFamily="34" charset="-122"/>
                <a:cs typeface="+mn-ea"/>
              </a:rPr>
              <a:t>。</a:t>
            </a:r>
            <a:r>
              <a:rPr sz="1600" dirty="0">
                <a:solidFill>
                  <a:srgbClr val="595959"/>
                </a:solidFill>
                <a:latin typeface="微软雅黑" panose="020B0503020204020204" pitchFamily="34" charset="-122"/>
                <a:ea typeface="微软雅黑" panose="020B0503020204020204" pitchFamily="34" charset="-122"/>
                <a:cs typeface="+mn-ea"/>
              </a:rPr>
              <a:t>创建用于显示页面导航栏的顶部文件header.jsp</a:t>
            </a:r>
            <a:r>
              <a:rPr 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10410" y="1931670"/>
            <a:ext cx="8310245" cy="4512945"/>
          </a:xfrm>
          <a:prstGeom prst="rect">
            <a:avLst/>
          </a:prstGeom>
        </p:spPr>
      </p:pic>
      <p:sp>
        <p:nvSpPr>
          <p:cNvPr id="2" name="矩形 1"/>
          <p:cNvSpPr/>
          <p:nvPr/>
        </p:nvSpPr>
        <p:spPr>
          <a:xfrm>
            <a:off x="2064120" y="1950708"/>
            <a:ext cx="8054789" cy="4523105"/>
          </a:xfrm>
          <a:prstGeom prst="rect">
            <a:avLst/>
          </a:prstGeom>
        </p:spPr>
        <p:txBody>
          <a:bodyPr wrap="square">
            <a:spAutoFit/>
          </a:bodyPr>
          <a:lstStyle/>
          <a:p>
            <a:pPr lvl="0"/>
            <a:r>
              <a:rPr lang="en-US" altLang="zh-CN" sz="1600" dirty="0"/>
              <a:t>&lt;%@ page contentType="text/html;charset=UTF-8" language="java" %&gt;</a:t>
            </a:r>
          </a:p>
          <a:p>
            <a:pPr lvl="0"/>
            <a:r>
              <a:rPr lang="en-US" altLang="zh-CN" sz="1600" dirty="0"/>
              <a:t>&lt;div class="header"&gt;</a:t>
            </a:r>
          </a:p>
          <a:p>
            <a:pPr lvl="0"/>
            <a:r>
              <a:rPr lang="en-US" altLang="zh-CN" sz="1600" dirty="0"/>
              <a:t>    &lt;div class="container"&gt;</a:t>
            </a:r>
          </a:p>
          <a:p>
            <a:pPr lvl="0"/>
            <a:r>
              <a:rPr lang="en-US" altLang="zh-CN" sz="1600" dirty="0"/>
              <a:t>        &lt;nav class="navbar navbar-default" role="navigation"&gt;</a:t>
            </a:r>
          </a:p>
          <a:p>
            <a:pPr lvl="0"/>
            <a:r>
              <a:rPr lang="en-US" altLang="zh-CN" sz="1600" dirty="0"/>
              <a:t>            &lt;!--navbar-header--&gt;</a:t>
            </a:r>
          </a:p>
          <a:p>
            <a:pPr lvl="0"/>
            <a:r>
              <a:rPr lang="en-US" altLang="zh-CN" sz="1600" dirty="0"/>
              <a:t>            &lt;div class="collapse navbar-collapse" </a:t>
            </a:r>
          </a:p>
          <a:p>
            <a:pPr lvl="0"/>
            <a:r>
              <a:rPr lang="en-US" altLang="zh-CN" sz="1600" dirty="0"/>
              <a:t>                             id="bs-example-navbar-collapse-1"&gt;</a:t>
            </a:r>
          </a:p>
          <a:p>
            <a:pPr lvl="0"/>
            <a:r>
              <a:rPr lang="en-US" altLang="zh-CN" sz="1600" dirty="0"/>
              <a:t>                &lt;ul class="nav navbar-nav"&gt;</a:t>
            </a:r>
          </a:p>
          <a:p>
            <a:pPr lvl="0"/>
            <a:r>
              <a:rPr lang="en-US" altLang="zh-CN" sz="1600" dirty="0"/>
              <a:t>                    &lt;li&gt;&lt;a href="/index" &gt;首页&lt;/a&gt;&lt;/li&gt;</a:t>
            </a:r>
          </a:p>
          <a:p>
            <a:pPr lvl="0"/>
            <a:r>
              <a:rPr lang="en-US" altLang="zh-CN" sz="1600" dirty="0"/>
              <a:t>                    &lt;li class="dropdown"&gt;</a:t>
            </a:r>
          </a:p>
          <a:p>
            <a:pPr lvl="0"/>
            <a:r>
              <a:rPr lang="en-US" altLang="zh-CN" sz="1600" dirty="0"/>
              <a:t>                        &lt;a href="#" class="dropdown-toggle " </a:t>
            </a:r>
          </a:p>
          <a:p>
            <a:pPr lvl="0"/>
            <a:r>
              <a:rPr lang="en-US" altLang="zh-CN" sz="1600" dirty="0"/>
              <a:t>                                  data-toggle="dropdown"&gt;商品分类</a:t>
            </a:r>
          </a:p>
          <a:p>
            <a:pPr lvl="0"/>
            <a:r>
              <a:rPr lang="en-US" altLang="zh-CN" sz="1600" dirty="0"/>
              <a:t>                            &lt;b class="caret"&gt;&lt;/b&gt;</a:t>
            </a:r>
          </a:p>
          <a:p>
            <a:pPr lvl="0"/>
            <a:r>
              <a:rPr lang="en-US" altLang="zh-CN" sz="1600" dirty="0"/>
              <a:t>                        &lt;/a&gt;</a:t>
            </a:r>
          </a:p>
          <a:p>
            <a:pPr lvl="0"/>
            <a:r>
              <a:rPr lang="en-US" altLang="zh-CN" sz="1600" dirty="0"/>
              <a:t>                        &lt;ul class="dropdown-menu multi-column columns-2"&gt;</a:t>
            </a:r>
          </a:p>
          <a:p>
            <a:pPr lvl="0"/>
            <a:r>
              <a:rPr lang="en-US" altLang="zh-CN" sz="1600" dirty="0">
                <a:sym typeface="+mn-ea"/>
              </a:rPr>
              <a:t>                            &lt;li&gt;</a:t>
            </a:r>
            <a:endParaRPr lang="en-US" altLang="zh-CN" sz="1600" dirty="0"/>
          </a:p>
          <a:p>
            <a:pPr lvl="0"/>
            <a:r>
              <a:rPr lang="en-US" altLang="zh-CN" sz="1600" dirty="0">
                <a:sym typeface="+mn-ea"/>
              </a:rPr>
              <a:t>                                &lt;div class="row"&gt;</a:t>
            </a:r>
            <a:endParaRPr lang="en-US" altLang="zh-CN" sz="1600" dirty="0"/>
          </a:p>
          <a:p>
            <a:pPr lvl="0"/>
            <a:r>
              <a:rPr lang="en-US" altLang="zh-CN" sz="1600" dirty="0">
                <a:sym typeface="+mn-ea"/>
              </a:rPr>
              <a:t>                                    &lt;div class="col-sm-12"&gt;</a:t>
            </a:r>
            <a:endParaRPr lang="zh-CN" altLang="en-US" sz="1600" dirty="0"/>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网上蛋糕商城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2010410" y="922655"/>
            <a:ext cx="8310245" cy="5694680"/>
          </a:xfrm>
          <a:prstGeom prst="rect">
            <a:avLst/>
          </a:prstGeom>
        </p:spPr>
      </p:pic>
      <p:sp>
        <p:nvSpPr>
          <p:cNvPr id="2" name="矩形 1"/>
          <p:cNvSpPr/>
          <p:nvPr/>
        </p:nvSpPr>
        <p:spPr>
          <a:xfrm>
            <a:off x="2064120" y="939153"/>
            <a:ext cx="8054789" cy="5754370"/>
          </a:xfrm>
          <a:prstGeom prst="rect">
            <a:avLst/>
          </a:prstGeom>
        </p:spPr>
        <p:txBody>
          <a:bodyPr wrap="square">
            <a:spAutoFit/>
          </a:bodyPr>
          <a:lstStyle/>
          <a:p>
            <a:pPr lvl="0"/>
            <a:r>
              <a:rPr lang="en-US" altLang="zh-CN" sz="1600" dirty="0"/>
              <a:t>                                        &lt;h4&gt;商品分类&lt;/h4&gt;</a:t>
            </a:r>
          </a:p>
          <a:p>
            <a:pPr lvl="0"/>
            <a:r>
              <a:rPr lang="en-US" altLang="zh-CN" sz="1600" dirty="0"/>
              <a:t>                                    &lt;/div&gt;</a:t>
            </a:r>
          </a:p>
          <a:p>
            <a:pPr lvl="0"/>
            <a:r>
              <a:rPr lang="en-US" altLang="zh-CN" sz="1600" dirty="0"/>
              <a:t>                                &lt;/div&gt;</a:t>
            </a:r>
          </a:p>
          <a:p>
            <a:pPr lvl="0"/>
            <a:r>
              <a:rPr lang="en-US" altLang="zh-CN" sz="1600" dirty="0"/>
              <a:t>                            &lt;/li&gt;</a:t>
            </a:r>
          </a:p>
          <a:p>
            <a:pPr lvl="0"/>
            <a:r>
              <a:rPr lang="en-US" altLang="zh-CN" sz="1600" dirty="0"/>
              <a:t>                        &lt;/ul&gt;</a:t>
            </a:r>
          </a:p>
          <a:p>
            <a:pPr lvl="0"/>
            <a:r>
              <a:rPr lang="en-US" altLang="zh-CN" sz="1600" dirty="0"/>
              <a:t>                    &lt;/li&gt;</a:t>
            </a:r>
          </a:p>
          <a:p>
            <a:pPr lvl="0"/>
            <a:r>
              <a:rPr lang="en-US" altLang="zh-CN" sz="1600" dirty="0"/>
              <a:t>                    &lt;li&gt;&lt;a href="#" &gt;热销&lt;/a&gt;&lt;/li&gt;</a:t>
            </a:r>
          </a:p>
          <a:p>
            <a:pPr lvl="0"/>
            <a:r>
              <a:rPr lang="en-US" altLang="zh-CN" sz="1600" dirty="0"/>
              <a:t>                    &lt;li&gt;&lt;a href="#" &gt;新品&lt;/a&gt;&lt;/li&gt;</a:t>
            </a:r>
          </a:p>
          <a:p>
            <a:pPr lvl="0"/>
            <a:r>
              <a:rPr lang="en-US" altLang="zh-CN" sz="1600" dirty="0"/>
              <a:t>                    &lt;li&gt;&lt;a href="#" class="active"&gt;注册&lt;/a&gt;&lt;/li&gt;</a:t>
            </a:r>
          </a:p>
          <a:p>
            <a:pPr lvl="0"/>
            <a:r>
              <a:rPr lang="en-US" altLang="zh-CN" sz="1600" dirty="0"/>
              <a:t>                    &lt;li&gt;&lt;a href="#" &gt;登录&lt;/a&gt;&lt;/li&gt;</a:t>
            </a:r>
          </a:p>
          <a:p>
            <a:pPr lvl="0"/>
            <a:r>
              <a:rPr lang="en-US" altLang="zh-CN" sz="1600" dirty="0"/>
              <a:t>                &lt;/ul&gt;</a:t>
            </a:r>
          </a:p>
          <a:p>
            <a:pPr lvl="0"/>
            <a:r>
              <a:rPr lang="en-US" altLang="zh-CN" sz="1600" dirty="0"/>
              <a:t>                &lt;!--/.navbar-collapse--&gt;</a:t>
            </a:r>
          </a:p>
          <a:p>
            <a:pPr lvl="0"/>
            <a:r>
              <a:rPr lang="en-US" altLang="zh-CN" sz="1600" dirty="0"/>
              <a:t>            &lt;/div&gt;</a:t>
            </a:r>
          </a:p>
          <a:p>
            <a:pPr lvl="0"/>
            <a:r>
              <a:rPr lang="en-US" altLang="zh-CN" sz="1600" dirty="0"/>
              <a:t>            &lt;!--//navbar-header--&gt;</a:t>
            </a:r>
          </a:p>
          <a:p>
            <a:pPr lvl="0"/>
            <a:r>
              <a:rPr lang="en-US" altLang="zh-CN" sz="1600" dirty="0"/>
              <a:t>        &lt;/nav&gt;</a:t>
            </a:r>
          </a:p>
          <a:p>
            <a:pPr lvl="0"/>
            <a:r>
              <a:rPr lang="en-US" altLang="zh-CN" sz="1600" dirty="0"/>
              <a:t>        &lt;div class="header-info"&gt;</a:t>
            </a:r>
          </a:p>
          <a:p>
            <a:pPr lvl="0"/>
            <a:r>
              <a:rPr lang="en-US" altLang="zh-CN" sz="1600" dirty="0"/>
              <a:t>            &lt;div class="header-right search-box"&gt;</a:t>
            </a:r>
          </a:p>
          <a:p>
            <a:pPr lvl="0"/>
            <a:r>
              <a:rPr lang="en-US" altLang="zh-CN" sz="1600" dirty="0"/>
              <a:t>                &lt;a href="javascript:;"&gt;</a:t>
            </a:r>
          </a:p>
          <a:p>
            <a:pPr lvl="0"/>
            <a:r>
              <a:rPr lang="en-US" altLang="zh-CN" sz="1600" dirty="0"/>
              <a:t>                    &lt;span class="glyphicon glyphicon-search" </a:t>
            </a:r>
          </a:p>
          <a:p>
            <a:pPr lvl="0"/>
            <a:r>
              <a:rPr lang="en-US" altLang="zh-CN" sz="1600" dirty="0">
                <a:sym typeface="+mn-ea"/>
              </a:rPr>
              <a:t>                            aria-hidden="true"&gt;&lt;/span&gt;</a:t>
            </a:r>
            <a:endParaRPr lang="en-US" altLang="zh-CN" sz="1600" dirty="0"/>
          </a:p>
          <a:p>
            <a:pPr lvl="0"/>
            <a:r>
              <a:rPr lang="en-US" altLang="zh-CN" sz="1600" dirty="0">
                <a:sym typeface="+mn-ea"/>
              </a:rPr>
              <a:t>                &lt;/a&gt;</a:t>
            </a:r>
            <a:endParaRPr lang="en-US" altLang="zh-CN" sz="1600" dirty="0"/>
          </a:p>
          <a:p>
            <a:pPr lvl="0"/>
            <a:r>
              <a:rPr lang="en-US" altLang="zh-CN" sz="1600" dirty="0">
                <a:sym typeface="+mn-ea"/>
              </a:rPr>
              <a:t>                &lt;div class="search"&gt;</a:t>
            </a:r>
          </a:p>
          <a:p>
            <a:pPr lvl="0"/>
            <a:r>
              <a:rPr lang="en-US" altLang="zh-CN" sz="1600" dirty="0">
                <a:sym typeface="+mn-ea"/>
              </a:rPr>
              <a:t>                    &lt;form class="navbar-form" action="/"&gt;</a:t>
            </a:r>
            <a:endParaRPr lang="en-US" altLang="zh-CN" sz="1600" dirty="0"/>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网上蛋糕商城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2010410" y="940435"/>
            <a:ext cx="8310245" cy="5676900"/>
          </a:xfrm>
          <a:prstGeom prst="rect">
            <a:avLst/>
          </a:prstGeom>
        </p:spPr>
      </p:pic>
      <p:sp>
        <p:nvSpPr>
          <p:cNvPr id="2" name="矩形 1"/>
          <p:cNvSpPr/>
          <p:nvPr/>
        </p:nvSpPr>
        <p:spPr>
          <a:xfrm>
            <a:off x="2064120" y="973443"/>
            <a:ext cx="8054789" cy="5754370"/>
          </a:xfrm>
          <a:prstGeom prst="rect">
            <a:avLst/>
          </a:prstGeom>
        </p:spPr>
        <p:txBody>
          <a:bodyPr wrap="square">
            <a:spAutoFit/>
          </a:bodyPr>
          <a:lstStyle/>
          <a:p>
            <a:pPr lvl="0"/>
            <a:r>
              <a:rPr lang="en-US" altLang="zh-CN" sz="1600" dirty="0"/>
              <a:t>                        &lt;input type="text" class="form-control" </a:t>
            </a:r>
          </a:p>
          <a:p>
            <a:pPr lvl="0"/>
            <a:r>
              <a:rPr lang="en-US" altLang="zh-CN" sz="1600" dirty="0"/>
              <a:t>    								name="keyword"&gt;</a:t>
            </a:r>
          </a:p>
          <a:p>
            <a:pPr lvl="0"/>
            <a:r>
              <a:rPr lang="en-US" altLang="zh-CN" sz="1600" dirty="0"/>
              <a:t>                        &lt;button type="submit" class="btn btn-default" </a:t>
            </a:r>
          </a:p>
          <a:p>
            <a:pPr lvl="0"/>
            <a:r>
              <a:rPr lang="en-US" altLang="zh-CN" sz="1600" dirty="0"/>
              <a:t>                                      aria-label="Left Align"&gt;搜索</a:t>
            </a:r>
          </a:p>
          <a:p>
            <a:pPr lvl="0"/>
            <a:r>
              <a:rPr lang="en-US" altLang="zh-CN" sz="1600" dirty="0"/>
              <a:t>                        &lt;/button&gt;</a:t>
            </a:r>
          </a:p>
          <a:p>
            <a:pPr lvl="0"/>
            <a:r>
              <a:rPr lang="en-US" altLang="zh-CN" sz="1600" dirty="0"/>
              <a:t>                    &lt;/form&gt;</a:t>
            </a:r>
          </a:p>
          <a:p>
            <a:pPr lvl="0"/>
            <a:r>
              <a:rPr lang="en-US" altLang="zh-CN" sz="1600" dirty="0"/>
              <a:t>                &lt;/div&gt;</a:t>
            </a:r>
          </a:p>
          <a:p>
            <a:pPr lvl="0"/>
            <a:r>
              <a:rPr lang="en-US" altLang="zh-CN" sz="1600" dirty="0"/>
              <a:t>            &lt;/div&gt;</a:t>
            </a:r>
          </a:p>
          <a:p>
            <a:pPr lvl="0"/>
            <a:r>
              <a:rPr lang="en-US" altLang="zh-CN" sz="1600" dirty="0"/>
              <a:t>            &lt;div class="header-right cart"&gt;</a:t>
            </a:r>
          </a:p>
          <a:p>
            <a:pPr lvl="0"/>
            <a:r>
              <a:rPr lang="en-US" altLang="zh-CN" sz="1600" dirty="0"/>
              <a:t>                &lt;a href="goods_cart.jsp"&gt;</a:t>
            </a:r>
          </a:p>
          <a:p>
            <a:pPr lvl="0"/>
            <a:r>
              <a:rPr lang="en-US" altLang="zh-CN" sz="1600" dirty="0"/>
              <a:t>                    &lt;span class="glyphicon glyphicon-shopping-cart " </a:t>
            </a:r>
          </a:p>
          <a:p>
            <a:pPr lvl="0"/>
            <a:r>
              <a:rPr lang="en-US" altLang="zh-CN" sz="1600" dirty="0"/>
              <a:t>                                              aria-hidden="true"&gt;</a:t>
            </a:r>
          </a:p>
          <a:p>
            <a:pPr lvl="0"/>
            <a:r>
              <a:rPr lang="en-US" altLang="zh-CN" sz="1600" dirty="0"/>
              <a:t>                        &lt;span class="card_num"&gt;&lt;/span&gt;</a:t>
            </a:r>
          </a:p>
          <a:p>
            <a:pPr lvl="0"/>
            <a:r>
              <a:rPr lang="en-US" altLang="zh-CN" sz="1600" dirty="0"/>
              <a:t>                    &lt;/span&gt;</a:t>
            </a:r>
          </a:p>
          <a:p>
            <a:pPr lvl="0"/>
            <a:r>
              <a:rPr lang="en-US" altLang="zh-CN" sz="1600" dirty="0"/>
              <a:t>                &lt;/a&gt;</a:t>
            </a:r>
          </a:p>
          <a:p>
            <a:pPr lvl="0"/>
            <a:r>
              <a:rPr lang="en-US" altLang="zh-CN" sz="1600" dirty="0"/>
              <a:t>            &lt;/div&gt;</a:t>
            </a:r>
          </a:p>
          <a:p>
            <a:pPr lvl="0"/>
            <a:r>
              <a:rPr lang="en-US" altLang="zh-CN" sz="1600" dirty="0"/>
              <a:t>            &lt;div class="clearfix"&gt; &lt;/div&gt;</a:t>
            </a:r>
          </a:p>
          <a:p>
            <a:pPr lvl="0"/>
            <a:r>
              <a:rPr lang="en-US" altLang="zh-CN" sz="1600" dirty="0"/>
              <a:t>        &lt;/div&gt;</a:t>
            </a:r>
          </a:p>
          <a:p>
            <a:pPr lvl="0"/>
            <a:r>
              <a:rPr lang="en-US" altLang="zh-CN" sz="1600" dirty="0"/>
              <a:t>        &lt;div class="clearfix"&gt; &lt;/div&gt;</a:t>
            </a:r>
          </a:p>
          <a:p>
            <a:pPr lvl="0"/>
            <a:r>
              <a:rPr lang="en-US" altLang="zh-CN" sz="1600" dirty="0"/>
              <a:t>    &lt;/div&gt;</a:t>
            </a:r>
          </a:p>
          <a:p>
            <a:pPr lvl="0"/>
            <a:r>
              <a:rPr lang="en-US" altLang="zh-CN" sz="1600" dirty="0"/>
              <a:t>&lt;/div&gt;</a:t>
            </a:r>
          </a:p>
          <a:p>
            <a:pPr lvl="0"/>
            <a:r>
              <a:rPr lang="en-US" altLang="zh-CN" sz="1600" dirty="0"/>
              <a:t>&lt;!--//header--&gt;</a:t>
            </a: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网上蛋糕商城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197842"/>
            <a:ext cx="8485746" cy="460375"/>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创建底部文件</a:t>
            </a:r>
            <a:r>
              <a:rPr lang="zh-CN" sz="1600" dirty="0">
                <a:solidFill>
                  <a:srgbClr val="595959"/>
                </a:solidFill>
                <a:latin typeface="微软雅黑" panose="020B0503020204020204" pitchFamily="34" charset="-122"/>
                <a:ea typeface="微软雅黑" panose="020B0503020204020204" pitchFamily="34" charset="-122"/>
                <a:cs typeface="+mn-ea"/>
              </a:rPr>
              <a:t>。</a:t>
            </a:r>
            <a:r>
              <a:rPr sz="1600" dirty="0">
                <a:solidFill>
                  <a:srgbClr val="595959"/>
                </a:solidFill>
                <a:latin typeface="微软雅黑" panose="020B0503020204020204" pitchFamily="34" charset="-122"/>
                <a:ea typeface="微软雅黑" panose="020B0503020204020204" pitchFamily="34" charset="-122"/>
                <a:cs typeface="+mn-ea"/>
              </a:rPr>
              <a:t>创建用于显示提示信息的底部文件footer.jsp</a:t>
            </a:r>
            <a:r>
              <a:rPr 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10410" y="2463165"/>
            <a:ext cx="8310245" cy="2757170"/>
          </a:xfrm>
          <a:prstGeom prst="rect">
            <a:avLst/>
          </a:prstGeom>
        </p:spPr>
      </p:pic>
      <p:sp>
        <p:nvSpPr>
          <p:cNvPr id="2" name="矩形 1"/>
          <p:cNvSpPr/>
          <p:nvPr/>
        </p:nvSpPr>
        <p:spPr>
          <a:xfrm>
            <a:off x="2064120" y="2482203"/>
            <a:ext cx="8054789" cy="2553335"/>
          </a:xfrm>
          <a:prstGeom prst="rect">
            <a:avLst/>
          </a:prstGeom>
        </p:spPr>
        <p:txBody>
          <a:bodyPr wrap="square">
            <a:spAutoFit/>
          </a:bodyPr>
          <a:lstStyle/>
          <a:p>
            <a:pPr lvl="0"/>
            <a:r>
              <a:rPr lang="en-US" altLang="zh-CN" sz="1600" dirty="0"/>
              <a:t>&lt;%@ page contentType="text/html;charset=UTF-8" language="java" %&gt;</a:t>
            </a:r>
          </a:p>
          <a:p>
            <a:pPr lvl="0"/>
            <a:r>
              <a:rPr lang="en-US" altLang="zh-CN" sz="1600" dirty="0"/>
              <a:t>&lt;!--footer--&gt;</a:t>
            </a:r>
          </a:p>
          <a:p>
            <a:pPr lvl="0"/>
            <a:r>
              <a:rPr lang="en-US" altLang="zh-CN" sz="1600" dirty="0"/>
              <a:t>&lt;div class="footer"&gt;</a:t>
            </a:r>
          </a:p>
          <a:p>
            <a:pPr lvl="0"/>
            <a:r>
              <a:rPr lang="en-US" altLang="zh-CN" sz="1600" dirty="0"/>
              <a:t>    &lt;div class="container"&gt;</a:t>
            </a:r>
          </a:p>
          <a:p>
            <a:pPr lvl="0"/>
            <a:r>
              <a:rPr lang="en-US" altLang="zh-CN" sz="1600" dirty="0"/>
              <a:t>        &lt;div class="text-center"&gt;</a:t>
            </a:r>
          </a:p>
          <a:p>
            <a:pPr lvl="0"/>
            <a:r>
              <a:rPr lang="en-US" altLang="zh-CN" sz="1600" dirty="0"/>
              <a:t>            &lt;p&gt;heima www.itcast.cn © All rights Reseverd&lt;/p&gt;</a:t>
            </a:r>
          </a:p>
          <a:p>
            <a:pPr lvl="0"/>
            <a:r>
              <a:rPr lang="en-US" altLang="zh-CN" sz="1600" dirty="0"/>
              <a:t>        &lt;/div&gt;</a:t>
            </a:r>
          </a:p>
          <a:p>
            <a:pPr lvl="0"/>
            <a:r>
              <a:rPr lang="en-US" altLang="zh-CN" sz="1600" dirty="0"/>
              <a:t>    &lt;/div&gt;</a:t>
            </a:r>
          </a:p>
          <a:p>
            <a:pPr lvl="0"/>
            <a:r>
              <a:rPr lang="en-US" altLang="zh-CN" sz="1600" dirty="0"/>
              <a:t>&lt;/div&gt;</a:t>
            </a:r>
          </a:p>
          <a:p>
            <a:pPr lvl="0"/>
            <a:r>
              <a:rPr lang="en-US" altLang="zh-CN" sz="1600" dirty="0"/>
              <a:t>&lt;!--//footer--&gt;</a:t>
            </a: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网上蛋糕商城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786362"/>
            <a:ext cx="8485746" cy="1198880"/>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创建用户注册文件</a:t>
            </a:r>
            <a:r>
              <a:rPr lang="zh-CN" sz="1600" dirty="0">
                <a:solidFill>
                  <a:srgbClr val="595959"/>
                </a:solidFill>
                <a:latin typeface="微软雅黑" panose="020B0503020204020204" pitchFamily="34" charset="-122"/>
                <a:ea typeface="微软雅黑" panose="020B0503020204020204" pitchFamily="34" charset="-122"/>
                <a:cs typeface="+mn-ea"/>
              </a:rPr>
              <a:t>。</a:t>
            </a:r>
            <a:r>
              <a:rPr sz="1600" dirty="0">
                <a:solidFill>
                  <a:srgbClr val="595959"/>
                </a:solidFill>
                <a:latin typeface="微软雅黑" panose="020B0503020204020204" pitchFamily="34" charset="-122"/>
                <a:ea typeface="微软雅黑" panose="020B0503020204020204" pitchFamily="34" charset="-122"/>
                <a:cs typeface="+mn-ea"/>
              </a:rPr>
              <a:t>创建用于用户注册的文件user_register.jsp，页面中编写用户注册的表单，并在表单的顶端和低端分别引入页面的顶部文件和底部文件，其中页面所需的样式在资源中已经提供</a:t>
            </a:r>
            <a:r>
              <a:rPr 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10410" y="1931670"/>
            <a:ext cx="8310245" cy="4512945"/>
          </a:xfrm>
          <a:prstGeom prst="rect">
            <a:avLst/>
          </a:prstGeom>
        </p:spPr>
      </p:pic>
      <p:sp>
        <p:nvSpPr>
          <p:cNvPr id="2" name="矩形 1"/>
          <p:cNvSpPr/>
          <p:nvPr/>
        </p:nvSpPr>
        <p:spPr>
          <a:xfrm>
            <a:off x="2064120" y="1950708"/>
            <a:ext cx="8054789" cy="4523105"/>
          </a:xfrm>
          <a:prstGeom prst="rect">
            <a:avLst/>
          </a:prstGeom>
        </p:spPr>
        <p:txBody>
          <a:bodyPr wrap="square">
            <a:spAutoFit/>
          </a:bodyPr>
          <a:lstStyle/>
          <a:p>
            <a:pPr lvl="0"/>
            <a:r>
              <a:rPr lang="en-US" altLang="zh-CN" sz="1600" dirty="0"/>
              <a:t>&lt;%@ page contentType="text/html;charset=UTF-8" language="java" %&gt;</a:t>
            </a:r>
          </a:p>
          <a:p>
            <a:pPr lvl="0"/>
            <a:r>
              <a:rPr lang="en-US" altLang="zh-CN" sz="1600" dirty="0"/>
              <a:t>&lt;!DOCTYPE html&gt;</a:t>
            </a:r>
          </a:p>
          <a:p>
            <a:pPr lvl="0"/>
            <a:r>
              <a:rPr lang="en-US" altLang="zh-CN" sz="1600" dirty="0"/>
              <a:t>&lt;html&gt;</a:t>
            </a:r>
          </a:p>
          <a:p>
            <a:pPr lvl="0"/>
            <a:r>
              <a:rPr lang="en-US" altLang="zh-CN" sz="1600" dirty="0"/>
              <a:t>&lt;head&gt;</a:t>
            </a:r>
          </a:p>
          <a:p>
            <a:pPr lvl="0"/>
            <a:r>
              <a:rPr lang="en-US" altLang="zh-CN" sz="1600" dirty="0"/>
              <a:t>	&lt;title&gt;用户注册&lt;/title&gt;</a:t>
            </a:r>
          </a:p>
          <a:p>
            <a:pPr lvl="0"/>
            <a:r>
              <a:rPr lang="en-US" altLang="zh-CN" sz="1600" dirty="0"/>
              <a:t>	&lt;meta name="viewport" content="width=device-width, initial-scale=1"&gt;</a:t>
            </a:r>
          </a:p>
          <a:p>
            <a:pPr lvl="0"/>
            <a:r>
              <a:rPr lang="en-US" altLang="zh-CN" sz="1600" dirty="0"/>
              <a:t>	&lt;meta http-equiv="Content-Type" content="text/html; charset=utf-8"&gt;</a:t>
            </a:r>
          </a:p>
          <a:p>
            <a:pPr lvl="0"/>
            <a:r>
              <a:rPr lang="en-US" altLang="zh-CN" sz="1600" dirty="0"/>
              <a:t>	&lt;link type="text/css" rel="stylesheet" href="css/bootstrap.css"&gt;</a:t>
            </a:r>
          </a:p>
          <a:p>
            <a:pPr lvl="0"/>
            <a:r>
              <a:rPr lang="en-US" altLang="zh-CN" sz="1600" dirty="0"/>
              <a:t>	&lt;link type="text/css" rel="stylesheet" href="css/style.css"&gt;</a:t>
            </a:r>
          </a:p>
          <a:p>
            <a:pPr lvl="0"/>
            <a:r>
              <a:rPr lang="en-US" altLang="zh-CN" sz="1600" dirty="0"/>
              <a:t>&lt;/head&gt;</a:t>
            </a:r>
          </a:p>
          <a:p>
            <a:pPr lvl="0"/>
            <a:r>
              <a:rPr lang="en-US" altLang="zh-CN" sz="1600" dirty="0"/>
              <a:t>&lt;body&gt;</a:t>
            </a:r>
          </a:p>
          <a:p>
            <a:pPr lvl="0"/>
            <a:r>
              <a:rPr lang="en-US" altLang="zh-CN" sz="1600" dirty="0"/>
              <a:t>	&lt;!--header--&gt;</a:t>
            </a:r>
          </a:p>
          <a:p>
            <a:pPr lvl="0"/>
            <a:r>
              <a:rPr lang="en-US" altLang="zh-CN" sz="1600" dirty="0"/>
              <a:t>	&lt;jsp:include page="/header.jsp"/&gt;</a:t>
            </a:r>
          </a:p>
          <a:p>
            <a:pPr lvl="0"/>
            <a:r>
              <a:rPr lang="en-US" altLang="zh-CN" sz="1600" dirty="0"/>
              <a:t>	&lt;!--//header--&gt;</a:t>
            </a:r>
          </a:p>
          <a:p>
            <a:pPr lvl="0"/>
            <a:r>
              <a:rPr lang="en-US" altLang="zh-CN" sz="1600" dirty="0"/>
              <a:t>	&lt;!--account--&gt;</a:t>
            </a:r>
          </a:p>
          <a:p>
            <a:pPr lvl="0"/>
            <a:r>
              <a:rPr lang="en-US" altLang="zh-CN" sz="1600" dirty="0"/>
              <a:t>	&lt;div class="account"&gt;</a:t>
            </a:r>
          </a:p>
          <a:p>
            <a:pPr lvl="0"/>
            <a:r>
              <a:rPr lang="en-US" altLang="zh-CN" sz="1600" dirty="0"/>
              <a:t>		&lt;div class="container"&gt;</a:t>
            </a:r>
          </a:p>
          <a:p>
            <a:pPr lvl="0"/>
            <a:r>
              <a:rPr lang="en-US" altLang="zh-CN" sz="1600" dirty="0"/>
              <a:t>			&lt;div class="register"&gt;</a:t>
            </a: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网上蛋糕商城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66470" y="922655"/>
            <a:ext cx="10457180" cy="5694680"/>
          </a:xfrm>
          <a:prstGeom prst="rect">
            <a:avLst/>
          </a:prstGeom>
        </p:spPr>
      </p:pic>
      <p:sp>
        <p:nvSpPr>
          <p:cNvPr id="2" name="矩形 1"/>
          <p:cNvSpPr/>
          <p:nvPr/>
        </p:nvSpPr>
        <p:spPr>
          <a:xfrm>
            <a:off x="1144270" y="939165"/>
            <a:ext cx="10280015" cy="5754370"/>
          </a:xfrm>
          <a:prstGeom prst="rect">
            <a:avLst/>
          </a:prstGeom>
        </p:spPr>
        <p:txBody>
          <a:bodyPr wrap="square">
            <a:spAutoFit/>
          </a:bodyPr>
          <a:lstStyle/>
          <a:p>
            <a:pPr lvl="0"/>
            <a:r>
              <a:rPr lang="en-US" altLang="zh-CN" sz="1600" dirty="0"/>
              <a:t>&lt;form action="/user_rigister" method="post"&gt;</a:t>
            </a:r>
          </a:p>
          <a:p>
            <a:pPr lvl="0"/>
            <a:r>
              <a:rPr lang="en-US" altLang="zh-CN" sz="1600" dirty="0"/>
              <a:t>	&lt;div class="register-top-grid"&gt;</a:t>
            </a:r>
          </a:p>
          <a:p>
            <a:pPr lvl="0"/>
            <a:r>
              <a:rPr lang="en-US" altLang="zh-CN" sz="1600" dirty="0"/>
              <a:t>		&lt;h3&gt;注册新用户&lt;/h3&gt;</a:t>
            </a:r>
          </a:p>
          <a:p>
            <a:pPr lvl="0"/>
            <a:r>
              <a:rPr lang="en-US" altLang="zh-CN" sz="1600" dirty="0"/>
              <a:t>		&lt;div class="input"&gt;</a:t>
            </a:r>
          </a:p>
          <a:p>
            <a:pPr lvl="0"/>
            <a:r>
              <a:rPr lang="en-US" altLang="zh-CN" sz="1600" dirty="0"/>
              <a:t>			&lt;span&gt;用户名 &lt;label style="color:red;"&gt;*&lt;/label&gt;&lt;/span&gt;</a:t>
            </a:r>
          </a:p>
          <a:p>
            <a:pPr lvl="0"/>
            <a:r>
              <a:rPr lang="en-US" altLang="zh-CN" sz="1600" dirty="0"/>
              <a:t>			&lt;input type="text" name="username" placeholder="请输入用户名" required="required"&gt;</a:t>
            </a:r>
          </a:p>
          <a:p>
            <a:pPr lvl="0"/>
            <a:r>
              <a:rPr lang="en-US" altLang="zh-CN" sz="1600" dirty="0"/>
              <a:t>		&lt;/div&gt;</a:t>
            </a:r>
          </a:p>
          <a:p>
            <a:pPr lvl="0"/>
            <a:r>
              <a:rPr lang="en-US" altLang="zh-CN" sz="1600" dirty="0"/>
              <a:t>		&lt;div class="input"&gt;</a:t>
            </a:r>
          </a:p>
          <a:p>
            <a:pPr lvl="0"/>
            <a:r>
              <a:rPr lang="en-US" altLang="zh-CN" sz="1600" dirty="0"/>
              <a:t>			&lt;span&gt;邮箱 &lt;label style="color:red;"&gt;*&lt;/label&gt;&lt;/span&gt;</a:t>
            </a:r>
          </a:p>
          <a:p>
            <a:pPr lvl="0"/>
            <a:r>
              <a:rPr lang="en-US" altLang="zh-CN" sz="1600" dirty="0"/>
              <a:t>			&lt;input type="text" name="email" placeholder="请输入邮箱" required="required"&gt;</a:t>
            </a:r>
          </a:p>
          <a:p>
            <a:pPr lvl="0"/>
            <a:r>
              <a:rPr lang="en-US" altLang="zh-CN" sz="1600" dirty="0"/>
              <a:t>		&lt;/div&gt;</a:t>
            </a:r>
          </a:p>
          <a:p>
            <a:pPr lvl="0"/>
            <a:r>
              <a:rPr lang="en-US" altLang="zh-CN" sz="1600" dirty="0"/>
              <a:t>		&lt;div class="input"&gt;</a:t>
            </a:r>
          </a:p>
          <a:p>
            <a:pPr lvl="0"/>
            <a:r>
              <a:rPr lang="en-US" altLang="zh-CN" sz="1600" dirty="0"/>
              <a:t>			&lt;span&gt;密码 &lt;label style="color:red;"&gt;*&lt;/label&gt;&lt;/span&gt;</a:t>
            </a:r>
          </a:p>
          <a:p>
            <a:pPr lvl="0"/>
            <a:r>
              <a:rPr lang="en-US" altLang="zh-CN" sz="1600" dirty="0"/>
              <a:t>			&lt;input type="password" name="password" placeholder="请输入密码" required="required"&gt;</a:t>
            </a:r>
          </a:p>
          <a:p>
            <a:pPr lvl="0"/>
            <a:r>
              <a:rPr lang="en-US" altLang="zh-CN" sz="1600" dirty="0"/>
              <a:t>		&lt;/div&gt;</a:t>
            </a:r>
          </a:p>
          <a:p>
            <a:pPr lvl="0"/>
            <a:r>
              <a:rPr lang="en-US" altLang="zh-CN" sz="1600" dirty="0"/>
              <a:t>		&lt;div class="input"&gt;</a:t>
            </a:r>
          </a:p>
          <a:p>
            <a:pPr lvl="0"/>
            <a:r>
              <a:rPr lang="en-US" altLang="zh-CN" sz="1600" dirty="0"/>
              <a:t>			&lt;span&gt;收货人&lt;label&gt;&lt;/label&gt;&lt;/span&gt;</a:t>
            </a:r>
          </a:p>
          <a:p>
            <a:pPr lvl="0"/>
            <a:r>
              <a:rPr lang="en-US" altLang="zh-CN" sz="1600" dirty="0"/>
              <a:t>			&lt;input type="text" name="name" placeholder="请输入收货"&gt;</a:t>
            </a:r>
          </a:p>
          <a:p>
            <a:pPr lvl="0"/>
            <a:r>
              <a:rPr lang="en-US" altLang="zh-CN" sz="1600" dirty="0"/>
              <a:t>		&lt;/div&gt;</a:t>
            </a:r>
          </a:p>
          <a:p>
            <a:pPr lvl="0"/>
            <a:r>
              <a:rPr lang="en-US" altLang="zh-CN" sz="1600" dirty="0"/>
              <a:t>		&lt;div class="input"&gt;</a:t>
            </a:r>
          </a:p>
          <a:p>
            <a:pPr lvl="0"/>
            <a:r>
              <a:rPr lang="en-US" altLang="zh-CN" sz="1600" dirty="0">
                <a:sym typeface="+mn-ea"/>
              </a:rPr>
              <a:t>			&lt;span&gt;收货电话&lt;label&gt;&lt;/label&gt;&lt;/span&gt;</a:t>
            </a:r>
            <a:endParaRPr lang="en-US" altLang="zh-CN" sz="1600" dirty="0"/>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网上蛋糕商城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122015"/>
            <a:ext cx="8485746"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Create JSP/JSPX page</a:t>
            </a:r>
            <a:r>
              <a:rPr lang="zh-CN" altLang="zh-CN" sz="1600" dirty="0">
                <a:solidFill>
                  <a:srgbClr val="595959"/>
                </a:solidFill>
                <a:latin typeface="微软雅黑" panose="020B0503020204020204" pitchFamily="34" charset="-122"/>
                <a:ea typeface="微软雅黑" panose="020B0503020204020204" pitchFamily="34" charset="-122"/>
                <a:cs typeface="+mn-ea"/>
              </a:rPr>
              <a:t>” 对话框的</a:t>
            </a:r>
            <a:r>
              <a:rPr lang="en-US" altLang="zh-CN" sz="1600" dirty="0">
                <a:solidFill>
                  <a:srgbClr val="595959"/>
                </a:solidFill>
                <a:latin typeface="微软雅黑" panose="020B0503020204020204" pitchFamily="34" charset="-122"/>
                <a:ea typeface="微软雅黑" panose="020B0503020204020204" pitchFamily="34" charset="-122"/>
                <a:cs typeface="+mn-ea"/>
              </a:rPr>
              <a:t>Name</a:t>
            </a:r>
            <a:r>
              <a:rPr lang="zh-CN" altLang="zh-CN" sz="1600" dirty="0">
                <a:solidFill>
                  <a:srgbClr val="595959"/>
                </a:solidFill>
                <a:latin typeface="微软雅黑" panose="020B0503020204020204" pitchFamily="34" charset="-122"/>
                <a:ea typeface="微软雅黑" panose="020B0503020204020204" pitchFamily="34" charset="-122"/>
                <a:cs typeface="+mn-ea"/>
              </a:rPr>
              <a:t>文本框中填写</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文件名称</a:t>
            </a:r>
            <a:r>
              <a:rPr lang="en-US" altLang="zh-CN" sz="1600" dirty="0">
                <a:solidFill>
                  <a:srgbClr val="595959"/>
                </a:solidFill>
                <a:latin typeface="微软雅黑" panose="020B0503020204020204" pitchFamily="34" charset="-122"/>
                <a:ea typeface="微软雅黑" panose="020B0503020204020204" pitchFamily="34" charset="-122"/>
                <a:cs typeface="+mn-ea"/>
              </a:rPr>
              <a:t>helloworld</a:t>
            </a:r>
            <a:r>
              <a:rPr lang="zh-CN" altLang="zh-CN" sz="1600" dirty="0">
                <a:solidFill>
                  <a:srgbClr val="595959"/>
                </a:solidFill>
                <a:latin typeface="微软雅黑" panose="020B0503020204020204" pitchFamily="34" charset="-122"/>
                <a:ea typeface="微软雅黑" panose="020B0503020204020204" pitchFamily="34" charset="-122"/>
                <a:cs typeface="+mn-ea"/>
              </a:rPr>
              <a:t>，单击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OK”</a:t>
            </a:r>
            <a:r>
              <a:rPr lang="zh-CN" altLang="zh-CN" sz="1600" dirty="0">
                <a:solidFill>
                  <a:srgbClr val="595959"/>
                </a:solidFill>
                <a:latin typeface="微软雅黑" panose="020B0503020204020204" pitchFamily="34" charset="-122"/>
                <a:ea typeface="微软雅黑" panose="020B0503020204020204" pitchFamily="34" charset="-122"/>
                <a:cs typeface="+mn-ea"/>
              </a:rPr>
              <a:t>按钮，</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页面就创建完成了。创建好的</a:t>
            </a:r>
            <a:r>
              <a:rPr lang="en-US" altLang="zh-CN" sz="1600" dirty="0">
                <a:solidFill>
                  <a:srgbClr val="595959"/>
                </a:solidFill>
                <a:latin typeface="微软雅黑" panose="020B0503020204020204" pitchFamily="34" charset="-122"/>
                <a:ea typeface="微软雅黑" panose="020B0503020204020204" pitchFamily="34" charset="-122"/>
                <a:cs typeface="+mn-ea"/>
              </a:rPr>
              <a:t>helloworld.jsp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编写第一个</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05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816" y="2716303"/>
            <a:ext cx="6658492" cy="310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66470" y="922655"/>
            <a:ext cx="10457180" cy="5694680"/>
          </a:xfrm>
          <a:prstGeom prst="rect">
            <a:avLst/>
          </a:prstGeom>
        </p:spPr>
      </p:pic>
      <p:sp>
        <p:nvSpPr>
          <p:cNvPr id="2" name="矩形 1"/>
          <p:cNvSpPr/>
          <p:nvPr/>
        </p:nvSpPr>
        <p:spPr>
          <a:xfrm>
            <a:off x="1144270" y="939165"/>
            <a:ext cx="10280015" cy="5754370"/>
          </a:xfrm>
          <a:prstGeom prst="rect">
            <a:avLst/>
          </a:prstGeom>
        </p:spPr>
        <p:txBody>
          <a:bodyPr wrap="square">
            <a:spAutoFit/>
          </a:bodyPr>
          <a:lstStyle/>
          <a:p>
            <a:pPr lvl="0"/>
            <a:r>
              <a:rPr lang="en-US" altLang="zh-CN" sz="1600" dirty="0"/>
              <a:t>			&lt;input type="text" name="phone" placeholder="请输入收货电话"&gt;</a:t>
            </a:r>
          </a:p>
          <a:p>
            <a:pPr lvl="0"/>
            <a:r>
              <a:rPr lang="en-US" altLang="zh-CN" sz="1600" dirty="0"/>
              <a:t>		&lt;/div&gt;</a:t>
            </a:r>
          </a:p>
          <a:p>
            <a:pPr lvl="0"/>
            <a:r>
              <a:rPr lang="en-US" altLang="zh-CN" sz="1600" dirty="0"/>
              <a:t>		&lt;div class="input"&gt;</a:t>
            </a:r>
          </a:p>
          <a:p>
            <a:pPr lvl="0"/>
            <a:r>
              <a:rPr lang="en-US" altLang="zh-CN" sz="1600" dirty="0"/>
              <a:t>			&lt;span&gt;收货地址&lt;label&gt;&lt;/label&gt;&lt;/span&gt;</a:t>
            </a:r>
          </a:p>
          <a:p>
            <a:pPr lvl="0"/>
            <a:r>
              <a:rPr lang="en-US" altLang="zh-CN" sz="1600" dirty="0"/>
              <a:t>			&lt;input type="text" name="address" placeholder="请输入收货地址"&gt;</a:t>
            </a:r>
          </a:p>
          <a:p>
            <a:pPr lvl="0"/>
            <a:r>
              <a:rPr lang="en-US" altLang="zh-CN" sz="1600" dirty="0"/>
              <a:t>		&lt;/div&gt;</a:t>
            </a:r>
          </a:p>
          <a:p>
            <a:pPr lvl="0"/>
            <a:r>
              <a:rPr lang="en-US" altLang="zh-CN" sz="1600" dirty="0"/>
              <a:t>		&lt;div class="clearfix"&gt; &lt;/div&gt;</a:t>
            </a:r>
          </a:p>
          <a:p>
            <a:pPr lvl="0"/>
            <a:r>
              <a:rPr lang="en-US" altLang="zh-CN" sz="1600" dirty="0"/>
              <a:t>	&lt;/div&gt;</a:t>
            </a:r>
          </a:p>
          <a:p>
            <a:pPr lvl="0"/>
            <a:r>
              <a:rPr lang="en-US" altLang="zh-CN" sz="1600" dirty="0"/>
              <a:t>	&lt;div class="register-but text-center"&gt;</a:t>
            </a:r>
          </a:p>
          <a:p>
            <a:pPr lvl="0"/>
            <a:r>
              <a:rPr lang="en-US" altLang="zh-CN" sz="1600" dirty="0"/>
              <a:t>		&lt;input type="submit" value="提交"&gt;</a:t>
            </a:r>
          </a:p>
          <a:p>
            <a:pPr lvl="0"/>
            <a:r>
              <a:rPr lang="en-US" altLang="zh-CN" sz="1600" dirty="0"/>
              <a:t>		&lt;div class="clearfix"&gt; &lt;/div&gt;</a:t>
            </a:r>
          </a:p>
          <a:p>
            <a:pPr lvl="0"/>
            <a:r>
              <a:rPr lang="en-US" altLang="zh-CN" sz="1600" dirty="0"/>
              <a:t>	&lt;/div&gt;</a:t>
            </a:r>
          </a:p>
          <a:p>
            <a:pPr lvl="0"/>
            <a:r>
              <a:rPr lang="en-US" altLang="zh-CN" sz="1600" dirty="0"/>
              <a:t>&lt;/form&gt;</a:t>
            </a:r>
          </a:p>
          <a:p>
            <a:pPr lvl="0"/>
            <a:r>
              <a:rPr lang="en-US" altLang="zh-CN" sz="1600" dirty="0"/>
              <a:t>&lt;div class="clearfix"&gt; &lt;/div&gt;</a:t>
            </a:r>
          </a:p>
          <a:p>
            <a:pPr lvl="0"/>
            <a:r>
              <a:rPr lang="en-US" altLang="zh-CN" sz="1600" dirty="0"/>
              <a:t>&lt;/div&gt;</a:t>
            </a:r>
          </a:p>
          <a:p>
            <a:pPr lvl="0"/>
            <a:r>
              <a:rPr lang="en-US" altLang="zh-CN" sz="1600" dirty="0"/>
              <a:t>&lt;/div&gt;</a:t>
            </a:r>
          </a:p>
          <a:p>
            <a:pPr lvl="0"/>
            <a:r>
              <a:rPr lang="en-US" altLang="zh-CN" sz="1600" dirty="0"/>
              <a:t>&lt;/div&gt;</a:t>
            </a:r>
          </a:p>
          <a:p>
            <a:pPr lvl="0"/>
            <a:r>
              <a:rPr lang="en-US" altLang="zh-CN" sz="1600" dirty="0"/>
              <a:t>	&lt;!--//account--&gt;</a:t>
            </a:r>
          </a:p>
          <a:p>
            <a:pPr lvl="0"/>
            <a:r>
              <a:rPr lang="en-US" altLang="zh-CN" sz="1600" dirty="0"/>
              <a:t>	&lt;!--footer--&gt;</a:t>
            </a:r>
          </a:p>
          <a:p>
            <a:pPr lvl="0"/>
            <a:r>
              <a:rPr lang="en-US" altLang="zh-CN" sz="1600" dirty="0"/>
              <a:t>	&lt;jsp:include page="/footer.jsp"/&gt;</a:t>
            </a:r>
          </a:p>
          <a:p>
            <a:pPr lvl="0"/>
            <a:r>
              <a:rPr lang="en-US" altLang="zh-CN" sz="1600" dirty="0"/>
              <a:t>	&lt;!--//footer--&gt;</a:t>
            </a:r>
          </a:p>
          <a:p>
            <a:pPr lvl="0"/>
            <a:r>
              <a:rPr lang="en-US" altLang="zh-CN" sz="1600" dirty="0"/>
              <a:t>&lt;/body&gt;</a:t>
            </a:r>
          </a:p>
          <a:p>
            <a:pPr lvl="0"/>
            <a:r>
              <a:rPr lang="en-US" altLang="zh-CN" sz="1600" dirty="0"/>
              <a:t>&lt;/html&gt;</a:t>
            </a: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网上蛋糕商城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967561"/>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03269"/>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917360" y="837797"/>
            <a:ext cx="8485746" cy="829945"/>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在IDEA中启动Tomcat服务器，在浏览器中访问网上蛋糕商城注册页面的地址http://localhost:8080/chapter06/user_register.jsp</a:t>
            </a:r>
            <a:r>
              <a:rPr lang="zh-CN" sz="1600" dirty="0">
                <a:solidFill>
                  <a:srgbClr val="595959"/>
                </a:solidFill>
                <a:latin typeface="微软雅黑" panose="020B0503020204020204" pitchFamily="34" charset="-122"/>
                <a:ea typeface="微软雅黑" panose="020B0503020204020204" pitchFamily="34" charset="-122"/>
                <a:cs typeface="+mn-ea"/>
              </a:rPr>
              <a:t>。如下图</a:t>
            </a:r>
            <a:r>
              <a:rPr lang="zh-CN" altLang="en-US" sz="1600" dirty="0">
                <a:solidFill>
                  <a:srgbClr val="595959"/>
                </a:solidFill>
                <a:latin typeface="微软雅黑" panose="020B0503020204020204" pitchFamily="34" charset="-122"/>
                <a:ea typeface="微软雅黑" panose="020B0503020204020204" pitchFamily="34" charset="-122"/>
                <a:cs typeface="+mn-ea"/>
              </a:rPr>
              <a:t>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网上蛋糕商城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1"/>
          <p:cNvPicPr>
            <a:picLocks noChangeAspect="1"/>
          </p:cNvPicPr>
          <p:nvPr/>
        </p:nvPicPr>
        <p:blipFill>
          <a:blip r:embed="rId4"/>
          <a:stretch>
            <a:fillRect/>
          </a:stretch>
        </p:blipFill>
        <p:spPr>
          <a:xfrm>
            <a:off x="3778568" y="1826260"/>
            <a:ext cx="4633394" cy="4644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56844" y="2254479"/>
            <a:ext cx="9794240" cy="3110897"/>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7819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9701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601583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73465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494148" y="2653774"/>
            <a:ext cx="9504297" cy="256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本章主要讲解了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技术。首先讲解了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的概述，包括了什么是</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、使用</a:t>
            </a:r>
            <a:r>
              <a:rPr lang="en-US" altLang="zh-CN" dirty="0">
                <a:solidFill>
                  <a:srgbClr val="595959"/>
                </a:solidFill>
                <a:latin typeface="微软雅黑" panose="020B0503020204020204" pitchFamily="34" charset="-122"/>
                <a:ea typeface="微软雅黑" panose="020B0503020204020204" pitchFamily="34" charset="-122"/>
              </a:rPr>
              <a:t>IDEA</a:t>
            </a:r>
            <a:r>
              <a:rPr lang="zh-CN" altLang="zh-CN" dirty="0">
                <a:solidFill>
                  <a:srgbClr val="595959"/>
                </a:solidFill>
                <a:latin typeface="微软雅黑" panose="020B0503020204020204" pitchFamily="34" charset="-122"/>
                <a:ea typeface="微软雅黑" panose="020B0503020204020204" pitchFamily="34" charset="-122"/>
              </a:rPr>
              <a:t>编写</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文件和</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的运行原理；其次讲解了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的基本语法，包括了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页面的基本构成、</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的脚本元素和</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的注释；然后讲解了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的指令，包括了</a:t>
            </a:r>
            <a:r>
              <a:rPr lang="en-US" altLang="zh-CN" dirty="0">
                <a:solidFill>
                  <a:srgbClr val="595959"/>
                </a:solidFill>
                <a:latin typeface="微软雅黑" panose="020B0503020204020204" pitchFamily="34" charset="-122"/>
                <a:ea typeface="微软雅黑" panose="020B0503020204020204" pitchFamily="34" charset="-122"/>
              </a:rPr>
              <a:t>page</a:t>
            </a:r>
            <a:r>
              <a:rPr lang="zh-CN" altLang="zh-CN" dirty="0">
                <a:solidFill>
                  <a:srgbClr val="595959"/>
                </a:solidFill>
                <a:latin typeface="微软雅黑" panose="020B0503020204020204" pitchFamily="34" charset="-122"/>
                <a:ea typeface="微软雅黑" panose="020B0503020204020204" pitchFamily="34" charset="-122"/>
              </a:rPr>
              <a:t>指令、</a:t>
            </a:r>
            <a:r>
              <a:rPr lang="en-US" altLang="zh-CN" dirty="0">
                <a:solidFill>
                  <a:srgbClr val="595959"/>
                </a:solidFill>
                <a:latin typeface="微软雅黑" panose="020B0503020204020204" pitchFamily="34" charset="-122"/>
                <a:ea typeface="微软雅黑" panose="020B0503020204020204" pitchFamily="34" charset="-122"/>
              </a:rPr>
              <a:t>include</a:t>
            </a:r>
            <a:r>
              <a:rPr lang="zh-CN" altLang="zh-CN" dirty="0">
                <a:solidFill>
                  <a:srgbClr val="595959"/>
                </a:solidFill>
                <a:latin typeface="微软雅黑" panose="020B0503020204020204" pitchFamily="34" charset="-122"/>
                <a:ea typeface="微软雅黑" panose="020B0503020204020204" pitchFamily="34" charset="-122"/>
              </a:rPr>
              <a:t>指令和</a:t>
            </a:r>
            <a:r>
              <a:rPr lang="en-US" altLang="zh-CN" dirty="0">
                <a:solidFill>
                  <a:srgbClr val="595959"/>
                </a:solidFill>
                <a:latin typeface="微软雅黑" panose="020B0503020204020204" pitchFamily="34" charset="-122"/>
                <a:ea typeface="微软雅黑" panose="020B0503020204020204" pitchFamily="34" charset="-122"/>
              </a:rPr>
              <a:t>taglib</a:t>
            </a:r>
            <a:r>
              <a:rPr lang="zh-CN" altLang="zh-CN" dirty="0">
                <a:solidFill>
                  <a:srgbClr val="595959"/>
                </a:solidFill>
                <a:latin typeface="微软雅黑" panose="020B0503020204020204" pitchFamily="34" charset="-122"/>
                <a:ea typeface="微软雅黑" panose="020B0503020204020204" pitchFamily="34" charset="-122"/>
              </a:rPr>
              <a:t>指令；接着讲解了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动作元素，包括了包含文件元素的</a:t>
            </a:r>
            <a:r>
              <a:rPr lang="en-US" altLang="zh-CN" dirty="0">
                <a:solidFill>
                  <a:srgbClr val="595959"/>
                </a:solidFill>
                <a:latin typeface="微软雅黑" panose="020B0503020204020204" pitchFamily="34" charset="-122"/>
                <a:ea typeface="微软雅黑" panose="020B0503020204020204" pitchFamily="34" charset="-122"/>
              </a:rPr>
              <a:t>&lt;jsp:include&gt;</a:t>
            </a:r>
            <a:r>
              <a:rPr lang="zh-CN" altLang="zh-CN" dirty="0">
                <a:solidFill>
                  <a:srgbClr val="595959"/>
                </a:solidFill>
                <a:latin typeface="微软雅黑" panose="020B0503020204020204" pitchFamily="34" charset="-122"/>
                <a:ea typeface="微软雅黑" panose="020B0503020204020204" pitchFamily="34" charset="-122"/>
              </a:rPr>
              <a:t>和请求转发元素的</a:t>
            </a:r>
            <a:r>
              <a:rPr lang="en-US" altLang="zh-CN" dirty="0">
                <a:solidFill>
                  <a:srgbClr val="595959"/>
                </a:solidFill>
                <a:latin typeface="微软雅黑" panose="020B0503020204020204" pitchFamily="34" charset="-122"/>
                <a:ea typeface="微软雅黑" panose="020B0503020204020204" pitchFamily="34" charset="-122"/>
              </a:rPr>
              <a:t>&lt;jsp:forward&gt;</a:t>
            </a:r>
            <a:r>
              <a:rPr lang="zh-CN" altLang="zh-CN" dirty="0">
                <a:solidFill>
                  <a:srgbClr val="595959"/>
                </a:solidFill>
                <a:latin typeface="微软雅黑" panose="020B0503020204020204" pitchFamily="34" charset="-122"/>
                <a:ea typeface="微软雅黑" panose="020B0503020204020204" pitchFamily="34" charset="-122"/>
              </a:rPr>
              <a:t>；最后讲解了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隐式对象。通过本章的学习，读者可以在动态网页开发中熟练使用</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技术。</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667169" y="2801021"/>
            <a:ext cx="9215258" cy="1338828"/>
          </a:xfrm>
          <a:prstGeom prst="rect">
            <a:avLst/>
          </a:prstGeom>
          <a:noFill/>
          <a:ln>
            <a:noFill/>
          </a:ln>
        </p:spPr>
        <p:txBody>
          <a:bodyPr wrap="square" rtlCol="0">
            <a:spAutoFit/>
          </a:bodyPr>
          <a:lstStyle/>
          <a:p>
            <a:pPr defTabSz="457200">
              <a:lnSpc>
                <a:spcPct val="150000"/>
              </a:lnSpc>
              <a:defRPr/>
            </a:pPr>
            <a:r>
              <a:rPr lang="zh-CN" altLang="en-US" dirty="0">
                <a:solidFill>
                  <a:srgbClr val="FF0000"/>
                </a:solidFill>
                <a:latin typeface="微软雅黑" panose="020B0503020204020204" pitchFamily="34" charset="-122"/>
                <a:ea typeface="微软雅黑" panose="020B0503020204020204" pitchFamily="34" charset="-122"/>
                <a:cs typeface="+mn-ea"/>
              </a:rPr>
              <a:t>注意</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由</a:t>
            </a:r>
            <a:r>
              <a:rPr lang="en-US" altLang="zh-CN" dirty="0">
                <a:solidFill>
                  <a:srgbClr val="595959"/>
                </a:solidFill>
                <a:latin typeface="微软雅黑" panose="020B0503020204020204" pitchFamily="34" charset="-122"/>
                <a:ea typeface="微软雅黑" panose="020B0503020204020204" pitchFamily="34" charset="-122"/>
                <a:cs typeface="+mn-ea"/>
              </a:rPr>
              <a:t>helloworld.jsp</a:t>
            </a:r>
            <a:r>
              <a:rPr lang="zh-CN" altLang="zh-CN" dirty="0">
                <a:solidFill>
                  <a:srgbClr val="595959"/>
                </a:solidFill>
                <a:latin typeface="微软雅黑" panose="020B0503020204020204" pitchFamily="34" charset="-122"/>
                <a:ea typeface="微软雅黑" panose="020B0503020204020204" pitchFamily="34" charset="-122"/>
                <a:cs typeface="+mn-ea"/>
              </a:rPr>
              <a:t>页面可知，新创建的</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文件与传统的</a:t>
            </a:r>
            <a:r>
              <a:rPr lang="en-US" altLang="zh-CN" dirty="0">
                <a:solidFill>
                  <a:srgbClr val="595959"/>
                </a:solidFill>
                <a:latin typeface="微软雅黑" panose="020B0503020204020204" pitchFamily="34" charset="-122"/>
                <a:ea typeface="微软雅黑" panose="020B0503020204020204" pitchFamily="34" charset="-122"/>
                <a:cs typeface="+mn-ea"/>
              </a:rPr>
              <a:t>HTML</a:t>
            </a:r>
            <a:r>
              <a:rPr lang="zh-CN" altLang="zh-CN" dirty="0">
                <a:solidFill>
                  <a:srgbClr val="595959"/>
                </a:solidFill>
                <a:latin typeface="微软雅黑" panose="020B0503020204020204" pitchFamily="34" charset="-122"/>
                <a:ea typeface="微软雅黑" panose="020B0503020204020204" pitchFamily="34" charset="-122"/>
                <a:cs typeface="+mn-ea"/>
              </a:rPr>
              <a:t>文件几乎没有什么区别，唯一的区别是默认创建时，页面代码最上方多了一条</a:t>
            </a:r>
            <a:r>
              <a:rPr lang="en-US" altLang="zh-CN" dirty="0">
                <a:solidFill>
                  <a:srgbClr val="595959"/>
                </a:solidFill>
                <a:latin typeface="微软雅黑" panose="020B0503020204020204" pitchFamily="34" charset="-122"/>
                <a:ea typeface="微软雅黑" panose="020B0503020204020204" pitchFamily="34" charset="-122"/>
                <a:cs typeface="+mn-ea"/>
              </a:rPr>
              <a:t>page</a:t>
            </a:r>
            <a:r>
              <a:rPr lang="zh-CN" altLang="zh-CN" dirty="0">
                <a:solidFill>
                  <a:srgbClr val="595959"/>
                </a:solidFill>
                <a:latin typeface="微软雅黑" panose="020B0503020204020204" pitchFamily="34" charset="-122"/>
                <a:ea typeface="微软雅黑" panose="020B0503020204020204" pitchFamily="34" charset="-122"/>
                <a:cs typeface="+mn-ea"/>
              </a:rPr>
              <a:t>指令，并且该文件的后缀名是</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，而不是</a:t>
            </a:r>
            <a:r>
              <a:rPr lang="en-US" altLang="zh-CN"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a:t>
            </a:r>
          </a:p>
        </p:txBody>
      </p:sp>
      <p:sp>
        <p:nvSpPr>
          <p:cNvPr id="13"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编写第一个</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圆角矩形 6"/>
          <p:cNvSpPr/>
          <p:nvPr/>
        </p:nvSpPr>
        <p:spPr>
          <a:xfrm>
            <a:off x="1333350" y="2420469"/>
            <a:ext cx="9865885" cy="21062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283126"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882427" y="42174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947204"/>
            <a:ext cx="8485746" cy="1569660"/>
          </a:xfrm>
          <a:prstGeom prst="rect">
            <a:avLst/>
          </a:prstGeom>
          <a:noFill/>
          <a:ln>
            <a:noFill/>
          </a:ln>
        </p:spPr>
        <p:txBody>
          <a:bodyPr wrap="square" rtlCol="0">
            <a:spAutoFit/>
          </a:bodyPr>
          <a:lstStyle/>
          <a:p>
            <a:pPr defTabSz="457200">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文件必须发布到</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容器的某个</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应用中才能显示出效果。在</a:t>
            </a:r>
            <a:r>
              <a:rPr lang="en-US" altLang="zh-CN" sz="1600" dirty="0">
                <a:solidFill>
                  <a:srgbClr val="595959"/>
                </a:solidFill>
                <a:latin typeface="微软雅黑" panose="020B0503020204020204" pitchFamily="34" charset="-122"/>
                <a:ea typeface="微软雅黑" panose="020B0503020204020204" pitchFamily="34" charset="-122"/>
                <a:cs typeface="+mn-ea"/>
              </a:rPr>
              <a:t>helloworld.jsp</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r>
              <a:rPr lang="zh-CN" altLang="zh-CN" sz="1600" dirty="0">
                <a:solidFill>
                  <a:srgbClr val="595959"/>
                </a:solidFill>
                <a:latin typeface="微软雅黑" panose="020B0503020204020204" pitchFamily="34" charset="-122"/>
                <a:ea typeface="微软雅黑" panose="020B0503020204020204" pitchFamily="34" charset="-122"/>
                <a:cs typeface="+mn-ea"/>
              </a:rPr>
              <a:t>标签内添加上文字“</a:t>
            </a:r>
            <a:r>
              <a:rPr lang="en-US" altLang="zh-CN" sz="1600" dirty="0">
                <a:solidFill>
                  <a:srgbClr val="595959"/>
                </a:solidFill>
                <a:latin typeface="微软雅黑" panose="020B0503020204020204" pitchFamily="34" charset="-122"/>
                <a:ea typeface="微软雅黑" panose="020B0503020204020204" pitchFamily="34" charset="-122"/>
                <a:cs typeface="+mn-ea"/>
              </a:rPr>
              <a:t>My First JSP</a:t>
            </a:r>
            <a:r>
              <a:rPr lang="zh-CN" altLang="zh-CN" sz="1600" dirty="0">
                <a:solidFill>
                  <a:srgbClr val="595959"/>
                </a:solidFill>
                <a:latin typeface="微软雅黑" panose="020B0503020204020204" pitchFamily="34" charset="-122"/>
                <a:ea typeface="微软雅黑" panose="020B0503020204020204" pitchFamily="34" charset="-122"/>
                <a:cs typeface="+mn-ea"/>
              </a:rPr>
              <a:t>”并保存，在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并在浏览器中访问“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http://localhost:8080/chapter06/helloworld.jsp</a:t>
            </a:r>
            <a:r>
              <a:rPr lang="zh-CN" altLang="zh-CN" sz="1600" dirty="0">
                <a:solidFill>
                  <a:srgbClr val="595959"/>
                </a:solidFill>
                <a:latin typeface="微软雅黑" panose="020B0503020204020204" pitchFamily="34" charset="-122"/>
                <a:ea typeface="微软雅黑" panose="020B0503020204020204" pitchFamily="34" charset="-122"/>
                <a:cs typeface="+mn-ea"/>
              </a:rPr>
              <a:t>”，此时浏览器的显示效果如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编写第一个</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07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063" y="3254190"/>
            <a:ext cx="8050513" cy="2191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667169" y="2801021"/>
            <a:ext cx="9215258" cy="1338828"/>
          </a:xfrm>
          <a:prstGeom prst="rect">
            <a:avLst/>
          </a:prstGeom>
          <a:noFill/>
          <a:ln>
            <a:noFill/>
          </a:ln>
        </p:spPr>
        <p:txBody>
          <a:bodyPr wrap="square" rtlCol="0">
            <a:spAutoFit/>
          </a:bodyPr>
          <a:lstStyle/>
          <a:p>
            <a:pPr defTabSz="457200">
              <a:lnSpc>
                <a:spcPct val="150000"/>
              </a:lnSpc>
              <a:defRPr/>
            </a:pPr>
            <a:r>
              <a:rPr lang="zh-CN" altLang="en-US" dirty="0">
                <a:solidFill>
                  <a:srgbClr val="FF0000"/>
                </a:solidFill>
                <a:latin typeface="微软雅黑" panose="020B0503020204020204" pitchFamily="34" charset="-122"/>
                <a:ea typeface="微软雅黑" panose="020B0503020204020204" pitchFamily="34" charset="-122"/>
                <a:cs typeface="+mn-ea"/>
              </a:rPr>
              <a:t>注意</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helloworld</a:t>
            </a:r>
            <a:r>
              <a:rPr lang="zh-CN" altLang="zh-CN" dirty="0">
                <a:solidFill>
                  <a:srgbClr val="595959"/>
                </a:solidFill>
                <a:latin typeface="微软雅黑" panose="020B0503020204020204" pitchFamily="34" charset="-122"/>
                <a:ea typeface="微软雅黑" panose="020B0503020204020204" pitchFamily="34" charset="-122"/>
                <a:cs typeface="+mn-ea"/>
              </a:rPr>
              <a:t>.jsp的&lt;body&gt;标签中添加的内容已被显示出来，这说明HTML元素可以被JSP容器解析。实际上，JSP只是在原有的HTML文件中加入了一些具有Java特点的代码，这些称为</a:t>
            </a:r>
            <a:r>
              <a:rPr lang="zh-CN" altLang="zh-CN" dirty="0">
                <a:solidFill>
                  <a:srgbClr val="1369B2"/>
                </a:solidFill>
                <a:latin typeface="微软雅黑" panose="020B0503020204020204" pitchFamily="34" charset="-122"/>
                <a:ea typeface="微软雅黑" panose="020B0503020204020204" pitchFamily="34" charset="-122"/>
                <a:cs typeface="+mn-ea"/>
              </a:rPr>
              <a:t>JSP的语法元素</a:t>
            </a:r>
            <a:r>
              <a:rPr lang="zh-CN" altLang="zh-CN" dirty="0">
                <a:solidFill>
                  <a:srgbClr val="595959"/>
                </a:solidFill>
                <a:latin typeface="微软雅黑" panose="020B0503020204020204" pitchFamily="34" charset="-122"/>
                <a:ea typeface="微软雅黑" panose="020B0503020204020204" pitchFamily="34" charset="-122"/>
                <a:cs typeface="+mn-ea"/>
              </a:rPr>
              <a:t>。</a:t>
            </a:r>
          </a:p>
        </p:txBody>
      </p:sp>
      <p:sp>
        <p:nvSpPr>
          <p:cNvPr id="13"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编写第一个</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圆角矩形 6"/>
          <p:cNvSpPr/>
          <p:nvPr/>
        </p:nvSpPr>
        <p:spPr>
          <a:xfrm>
            <a:off x="1333350" y="2420469"/>
            <a:ext cx="9865885" cy="21062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283126"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882427" y="42174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Chevron 3"/>
          <p:cNvSpPr/>
          <p:nvPr>
            <p:custDataLst>
              <p:tags r:id="rId1"/>
            </p:custDataLst>
          </p:nvPr>
        </p:nvSpPr>
        <p:spPr>
          <a:xfrm>
            <a:off x="838731" y="1091196"/>
            <a:ext cx="256337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8"/>
          <p:cNvSpPr txBox="1"/>
          <p:nvPr>
            <p:custDataLst>
              <p:tags r:id="rId2"/>
            </p:custDataLst>
          </p:nvPr>
        </p:nvSpPr>
        <p:spPr>
          <a:xfrm>
            <a:off x="1535758" y="3100483"/>
            <a:ext cx="9407280" cy="14127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的工作模式是</a:t>
            </a:r>
            <a:r>
              <a:rPr lang="zh-CN" altLang="zh-CN" dirty="0">
                <a:solidFill>
                  <a:srgbClr val="1369B2"/>
                </a:solidFill>
                <a:latin typeface="微软雅黑" panose="020B0503020204020204" pitchFamily="34" charset="-122"/>
              </a:rPr>
              <a:t>请求</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响应</a:t>
            </a:r>
            <a:r>
              <a:rPr lang="zh-CN" altLang="zh-CN" dirty="0">
                <a:solidFill>
                  <a:srgbClr val="595959"/>
                </a:solidFill>
                <a:latin typeface="微软雅黑" panose="020B0503020204020204" pitchFamily="34" charset="-122"/>
              </a:rPr>
              <a:t>模式，客户端首先发出</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请求，</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程序收到请求后进行处理并返回处理结果。一个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文件第一次被请求时，</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容器把该</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文件转换成为一个</a:t>
            </a:r>
            <a:r>
              <a:rPr lang="en-US" altLang="zh-CN" dirty="0">
                <a:solidFill>
                  <a:srgbClr val="1369B2"/>
                </a:solidFill>
                <a:latin typeface="微软雅黑" panose="020B0503020204020204" pitchFamily="34" charset="-122"/>
              </a:rPr>
              <a:t>Servlet</a:t>
            </a:r>
            <a:r>
              <a:rPr lang="zh-CN" altLang="zh-CN" dirty="0">
                <a:solidFill>
                  <a:srgbClr val="595959"/>
                </a:solidFill>
                <a:latin typeface="微软雅黑" panose="020B0503020204020204" pitchFamily="34" charset="-122"/>
              </a:rPr>
              <a:t>，而这个容器本身也是一个</a:t>
            </a:r>
            <a:r>
              <a:rPr lang="en-US" altLang="zh-CN" dirty="0">
                <a:solidFill>
                  <a:srgbClr val="1369B2"/>
                </a:solidFill>
                <a:latin typeface="微软雅黑" panose="020B0503020204020204" pitchFamily="34" charset="-122"/>
              </a:rPr>
              <a:t>Servlet</a:t>
            </a:r>
            <a:r>
              <a:rPr lang="zh-CN" altLang="zh-CN" dirty="0">
                <a:solidFill>
                  <a:srgbClr val="595959"/>
                </a:solidFill>
                <a:latin typeface="微软雅黑" panose="020B0503020204020204" pitchFamily="34" charset="-122"/>
              </a:rPr>
              <a:t>。</a:t>
            </a:r>
          </a:p>
        </p:txBody>
      </p:sp>
      <p:sp>
        <p:nvSpPr>
          <p:cNvPr id="13"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的工作模式</a:t>
            </a:r>
          </a:p>
        </p:txBody>
      </p:sp>
      <p:sp>
        <p:nvSpPr>
          <p:cNvPr id="18" name="圆角矩形 17"/>
          <p:cNvSpPr/>
          <p:nvPr/>
        </p:nvSpPr>
        <p:spPr>
          <a:xfrm>
            <a:off x="1306456" y="2716303"/>
            <a:ext cx="9865885" cy="21062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6232" y="268977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855533" y="45132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Chevron 3"/>
          <p:cNvSpPr/>
          <p:nvPr>
            <p:custDataLst>
              <p:tags r:id="rId1"/>
            </p:custDataLst>
          </p:nvPr>
        </p:nvSpPr>
        <p:spPr>
          <a:xfrm>
            <a:off x="838731" y="1091196"/>
            <a:ext cx="283231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85984" y="1231181"/>
            <a:ext cx="212910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的运行原理图</a:t>
            </a:r>
          </a:p>
        </p:txBody>
      </p:sp>
      <p:pic>
        <p:nvPicPr>
          <p:cNvPr id="2" name="图片 1"/>
          <p:cNvPicPr>
            <a:picLocks noChangeAspect="1"/>
          </p:cNvPicPr>
          <p:nvPr/>
        </p:nvPicPr>
        <p:blipFill>
          <a:blip r:embed="rId4"/>
          <a:stretch>
            <a:fillRect/>
          </a:stretch>
        </p:blipFill>
        <p:spPr>
          <a:xfrm>
            <a:off x="2416810" y="2018030"/>
            <a:ext cx="7358675" cy="435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27"/>
          <p:cNvCxnSpPr/>
          <p:nvPr/>
        </p:nvCxnSpPr>
        <p:spPr>
          <a:xfrm>
            <a:off x="1789659" y="2075866"/>
            <a:ext cx="0" cy="413443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730420" y="367149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17" name="组合 16"/>
          <p:cNvGrpSpPr/>
          <p:nvPr/>
        </p:nvGrpSpPr>
        <p:grpSpPr>
          <a:xfrm>
            <a:off x="-2086" y="3472733"/>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1</a:t>
              </a:r>
              <a:r>
                <a:rPr lang="zh-CN" altLang="en-US" sz="2400" dirty="0">
                  <a:solidFill>
                    <a:schemeClr val="bg1"/>
                  </a:solidFill>
                  <a:latin typeface="+mn-ea"/>
                </a:rPr>
                <a:t>步</a:t>
              </a:r>
            </a:p>
          </p:txBody>
        </p:sp>
      </p:grpSp>
      <p:sp>
        <p:nvSpPr>
          <p:cNvPr id="3" name="矩形 2"/>
          <p:cNvSpPr/>
          <p:nvPr/>
        </p:nvSpPr>
        <p:spPr>
          <a:xfrm>
            <a:off x="3219978" y="2445198"/>
            <a:ext cx="4625788" cy="369332"/>
          </a:xfrm>
          <a:prstGeom prst="rect">
            <a:avLst/>
          </a:prstGeom>
        </p:spPr>
        <p:txBody>
          <a:bodyPr wrap="square">
            <a:spAutoFit/>
          </a:bodyPr>
          <a:lstStyle/>
          <a:p>
            <a:r>
              <a:rPr lang="zh-CN" altLang="zh-CN" dirty="0">
                <a:solidFill>
                  <a:srgbClr val="1369B2"/>
                </a:solidFill>
                <a:latin typeface="微软雅黑" panose="020B0503020204020204" pitchFamily="34" charset="-122"/>
                <a:ea typeface="微软雅黑" panose="020B0503020204020204" pitchFamily="34" charset="-122"/>
                <a:cs typeface="+mn-ea"/>
              </a:rPr>
              <a:t>客户端</a:t>
            </a:r>
            <a:r>
              <a:rPr lang="zh-CN" altLang="zh-CN" dirty="0">
                <a:solidFill>
                  <a:srgbClr val="595959"/>
                </a:solidFill>
                <a:latin typeface="微软雅黑" panose="020B0503020204020204" pitchFamily="34" charset="-122"/>
                <a:ea typeface="微软雅黑" panose="020B0503020204020204" pitchFamily="34" charset="-122"/>
                <a:cs typeface="+mn-ea"/>
              </a:rPr>
              <a:t>发出请求，请求访问</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文件。</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5"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1"/>
            </p:custDataLst>
          </p:nvPr>
        </p:nvSpPr>
        <p:spPr>
          <a:xfrm>
            <a:off x="838731" y="1091196"/>
            <a:ext cx="25499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27"/>
          <p:cNvCxnSpPr/>
          <p:nvPr/>
        </p:nvCxnSpPr>
        <p:spPr>
          <a:xfrm>
            <a:off x="1789659" y="2075866"/>
            <a:ext cx="0" cy="413443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730420" y="367149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17" name="组合 16"/>
          <p:cNvGrpSpPr/>
          <p:nvPr/>
        </p:nvGrpSpPr>
        <p:grpSpPr>
          <a:xfrm>
            <a:off x="-2086" y="3472733"/>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2</a:t>
              </a:r>
              <a:r>
                <a:rPr lang="zh-CN" altLang="en-US" sz="2400" dirty="0">
                  <a:solidFill>
                    <a:schemeClr val="bg1"/>
                  </a:solidFill>
                  <a:latin typeface="+mn-ea"/>
                </a:rPr>
                <a:t>步</a:t>
              </a:r>
            </a:p>
          </p:txBody>
        </p:sp>
      </p:grpSp>
      <p:sp>
        <p:nvSpPr>
          <p:cNvPr id="3" name="矩形 2"/>
          <p:cNvSpPr/>
          <p:nvPr/>
        </p:nvSpPr>
        <p:spPr>
          <a:xfrm>
            <a:off x="3058613" y="2445198"/>
            <a:ext cx="7040128" cy="1338828"/>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容器先将</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文件转换成一个</a:t>
            </a:r>
            <a:r>
              <a:rPr lang="en-US" altLang="zh-CN" dirty="0">
                <a:solidFill>
                  <a:srgbClr val="1369B2"/>
                </a:solidFill>
                <a:latin typeface="微软雅黑" panose="020B0503020204020204" pitchFamily="34" charset="-122"/>
                <a:ea typeface="微软雅黑" panose="020B0503020204020204" pitchFamily="34" charset="-122"/>
                <a:cs typeface="+mn-ea"/>
              </a:rPr>
              <a:t>Java</a:t>
            </a:r>
            <a:r>
              <a:rPr lang="zh-CN" altLang="zh-CN" dirty="0">
                <a:solidFill>
                  <a:srgbClr val="1369B2"/>
                </a:solidFill>
                <a:latin typeface="微软雅黑" panose="020B0503020204020204" pitchFamily="34" charset="-122"/>
                <a:ea typeface="微软雅黑" panose="020B0503020204020204" pitchFamily="34" charset="-122"/>
                <a:cs typeface="+mn-ea"/>
              </a:rPr>
              <a:t>源文件</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Java Servlet</a:t>
            </a:r>
            <a:r>
              <a:rPr lang="zh-CN" altLang="zh-CN" dirty="0">
                <a:solidFill>
                  <a:srgbClr val="595959"/>
                </a:solidFill>
                <a:latin typeface="微软雅黑" panose="020B0503020204020204" pitchFamily="34" charset="-122"/>
                <a:ea typeface="微软雅黑" panose="020B0503020204020204" pitchFamily="34" charset="-122"/>
                <a:cs typeface="+mn-ea"/>
              </a:rPr>
              <a:t>源程序），在转换过程中，如果发现</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文件中存在任何语法错误，则中断转换过程，并向</a:t>
            </a:r>
            <a:r>
              <a:rPr lang="zh-CN" altLang="zh-CN" dirty="0">
                <a:solidFill>
                  <a:srgbClr val="1369B2"/>
                </a:solidFill>
                <a:latin typeface="微软雅黑" panose="020B0503020204020204" pitchFamily="34" charset="-122"/>
                <a:ea typeface="微软雅黑" panose="020B0503020204020204" pitchFamily="34" charset="-122"/>
                <a:cs typeface="+mn-ea"/>
              </a:rPr>
              <a:t>服务端和客户端返回出错信息</a:t>
            </a:r>
            <a:r>
              <a:rPr lang="zh-CN" altLang="zh-CN" dirty="0">
                <a:solidFill>
                  <a:srgbClr val="595959"/>
                </a:solidFill>
                <a:latin typeface="微软雅黑" panose="020B0503020204020204" pitchFamily="34" charset="-122"/>
                <a:ea typeface="微软雅黑" panose="020B0503020204020204" pitchFamily="34" charset="-122"/>
                <a:cs typeface="+mn-ea"/>
              </a:rPr>
              <a:t>。</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5"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1"/>
            </p:custDataLst>
          </p:nvPr>
        </p:nvSpPr>
        <p:spPr>
          <a:xfrm>
            <a:off x="838731" y="1091196"/>
            <a:ext cx="25499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68643"/>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的概念和特点</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75615" y="3438726"/>
            <a:ext cx="7254575" cy="686091"/>
            <a:chOff x="985222" y="2570437"/>
            <a:chExt cx="5440931" cy="514568"/>
          </a:xfrm>
        </p:grpSpPr>
        <p:sp>
          <p:nvSpPr>
            <p:cNvPr id="84"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的运行原理</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4306692"/>
            <a:ext cx="7249397" cy="687920"/>
            <a:chOff x="978872" y="3338786"/>
            <a:chExt cx="5437064" cy="515939"/>
          </a:xfrm>
        </p:grpSpPr>
        <p:sp>
          <p:nvSpPr>
            <p:cNvPr id="8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的基本语法</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27"/>
          <p:cNvCxnSpPr/>
          <p:nvPr/>
        </p:nvCxnSpPr>
        <p:spPr>
          <a:xfrm>
            <a:off x="1789659" y="2075866"/>
            <a:ext cx="0" cy="413443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730420" y="367149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17" name="组合 16"/>
          <p:cNvGrpSpPr/>
          <p:nvPr/>
        </p:nvGrpSpPr>
        <p:grpSpPr>
          <a:xfrm>
            <a:off x="-2086" y="3472733"/>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3</a:t>
              </a:r>
              <a:r>
                <a:rPr lang="zh-CN" altLang="en-US" sz="2400" dirty="0">
                  <a:solidFill>
                    <a:schemeClr val="bg1"/>
                  </a:solidFill>
                  <a:latin typeface="+mn-ea"/>
                </a:rPr>
                <a:t>步</a:t>
              </a:r>
            </a:p>
          </p:txBody>
        </p:sp>
      </p:grpSp>
      <p:sp>
        <p:nvSpPr>
          <p:cNvPr id="3" name="矩形 2"/>
          <p:cNvSpPr/>
          <p:nvPr/>
        </p:nvSpPr>
        <p:spPr>
          <a:xfrm>
            <a:off x="3058613" y="2445198"/>
            <a:ext cx="7040128" cy="1338828"/>
          </a:xfrm>
          <a:prstGeom prst="rect">
            <a:avLst/>
          </a:prstGeom>
        </p:spPr>
        <p:txBody>
          <a:bodyPr wrap="square">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如果转换成功，则</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容器将生成的</a:t>
            </a:r>
            <a:r>
              <a:rPr lang="en-US" altLang="zh-CN" dirty="0">
                <a:solidFill>
                  <a:srgbClr val="595959"/>
                </a:solidFill>
                <a:latin typeface="微软雅黑" panose="020B0503020204020204" pitchFamily="34" charset="-122"/>
                <a:ea typeface="微软雅黑" panose="020B0503020204020204" pitchFamily="34" charset="-122"/>
                <a:cs typeface="+mn-ea"/>
              </a:rPr>
              <a:t>Java</a:t>
            </a:r>
            <a:r>
              <a:rPr lang="zh-CN" altLang="zh-CN" dirty="0">
                <a:solidFill>
                  <a:srgbClr val="595959"/>
                </a:solidFill>
                <a:latin typeface="微软雅黑" panose="020B0503020204020204" pitchFamily="34" charset="-122"/>
                <a:ea typeface="微软雅黑" panose="020B0503020204020204" pitchFamily="34" charset="-122"/>
                <a:cs typeface="+mn-ea"/>
              </a:rPr>
              <a:t>源文件编译成相应的字节码文件</a:t>
            </a:r>
            <a:r>
              <a:rPr lang="en-US" altLang="zh-CN" dirty="0">
                <a:solidFill>
                  <a:srgbClr val="1369B2"/>
                </a:solidFill>
                <a:latin typeface="微软雅黑" panose="020B0503020204020204" pitchFamily="34" charset="-122"/>
                <a:ea typeface="微软雅黑" panose="020B0503020204020204" pitchFamily="34" charset="-122"/>
                <a:cs typeface="+mn-ea"/>
              </a:rPr>
              <a:t>*.class</a:t>
            </a:r>
            <a:r>
              <a:rPr lang="zh-CN" altLang="zh-CN" dirty="0">
                <a:solidFill>
                  <a:srgbClr val="595959"/>
                </a:solidFill>
                <a:latin typeface="微软雅黑" panose="020B0503020204020204" pitchFamily="34" charset="-122"/>
                <a:ea typeface="微软雅黑" panose="020B0503020204020204" pitchFamily="34" charset="-122"/>
                <a:cs typeface="+mn-ea"/>
              </a:rPr>
              <a:t>。该</a:t>
            </a:r>
            <a:r>
              <a:rPr lang="en-US" altLang="zh-CN" dirty="0">
                <a:solidFill>
                  <a:srgbClr val="595959"/>
                </a:solidFill>
                <a:latin typeface="微软雅黑" panose="020B0503020204020204" pitchFamily="34" charset="-122"/>
                <a:ea typeface="微软雅黑" panose="020B0503020204020204" pitchFamily="34" charset="-122"/>
                <a:cs typeface="+mn-ea"/>
              </a:rPr>
              <a:t>class</a:t>
            </a:r>
            <a:r>
              <a:rPr lang="zh-CN" altLang="zh-CN" dirty="0">
                <a:solidFill>
                  <a:srgbClr val="595959"/>
                </a:solidFill>
                <a:latin typeface="微软雅黑" panose="020B0503020204020204" pitchFamily="34" charset="-122"/>
                <a:ea typeface="微软雅黑" panose="020B0503020204020204" pitchFamily="34" charset="-122"/>
                <a:cs typeface="+mn-ea"/>
              </a:rPr>
              <a:t>文件就是一个</a:t>
            </a:r>
            <a:r>
              <a:rPr lang="en-US" altLang="zh-CN" dirty="0">
                <a:solidFill>
                  <a:srgbClr val="1369B2"/>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容器会像处理其他</a:t>
            </a:r>
            <a:r>
              <a:rPr lang="en-US" altLang="zh-CN" dirty="0">
                <a:solidFill>
                  <a:srgbClr val="595959"/>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一样来处理它。</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5"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1"/>
            </p:custDataLst>
          </p:nvPr>
        </p:nvSpPr>
        <p:spPr>
          <a:xfrm>
            <a:off x="838731" y="1091196"/>
            <a:ext cx="25499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27"/>
          <p:cNvCxnSpPr/>
          <p:nvPr/>
        </p:nvCxnSpPr>
        <p:spPr>
          <a:xfrm>
            <a:off x="1789659" y="2075866"/>
            <a:ext cx="0" cy="413443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730420" y="367149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17" name="组合 16"/>
          <p:cNvGrpSpPr/>
          <p:nvPr/>
        </p:nvGrpSpPr>
        <p:grpSpPr>
          <a:xfrm>
            <a:off x="-2086" y="3472733"/>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4</a:t>
              </a:r>
              <a:r>
                <a:rPr lang="zh-CN" altLang="en-US" sz="2400" dirty="0">
                  <a:solidFill>
                    <a:schemeClr val="bg1"/>
                  </a:solidFill>
                  <a:latin typeface="+mn-ea"/>
                </a:rPr>
                <a:t>步</a:t>
              </a:r>
            </a:p>
          </p:txBody>
        </p:sp>
      </p:grpSp>
      <p:sp>
        <p:nvSpPr>
          <p:cNvPr id="3" name="矩形 2"/>
          <p:cNvSpPr/>
          <p:nvPr/>
        </p:nvSpPr>
        <p:spPr>
          <a:xfrm>
            <a:off x="3058613" y="2445198"/>
            <a:ext cx="7040128" cy="1754326"/>
          </a:xfrm>
          <a:prstGeom prst="rect">
            <a:avLst/>
          </a:prstGeom>
        </p:spPr>
        <p:txBody>
          <a:bodyPr wrap="square">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由</a:t>
            </a:r>
            <a:r>
              <a:rPr lang="en-US" altLang="zh-CN" dirty="0">
                <a:solidFill>
                  <a:srgbClr val="595959"/>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容器加载转换后的</a:t>
            </a:r>
            <a:r>
              <a:rPr lang="en-US" altLang="zh-CN" dirty="0">
                <a:solidFill>
                  <a:srgbClr val="1369B2"/>
                </a:solidFill>
                <a:latin typeface="微软雅黑" panose="020B0503020204020204" pitchFamily="34" charset="-122"/>
                <a:ea typeface="微软雅黑" panose="020B0503020204020204" pitchFamily="34" charset="-122"/>
                <a:cs typeface="+mn-ea"/>
              </a:rPr>
              <a:t>Servlet</a:t>
            </a:r>
            <a:r>
              <a:rPr lang="zh-CN" altLang="zh-CN" dirty="0">
                <a:solidFill>
                  <a:srgbClr val="1369B2"/>
                </a:solidFill>
                <a:latin typeface="微软雅黑" panose="020B0503020204020204" pitchFamily="34" charset="-122"/>
                <a:ea typeface="微软雅黑" panose="020B0503020204020204" pitchFamily="34" charset="-122"/>
                <a:cs typeface="+mn-ea"/>
              </a:rPr>
              <a:t>类</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.class</a:t>
            </a:r>
            <a:r>
              <a:rPr lang="zh-CN" altLang="zh-CN" dirty="0">
                <a:solidFill>
                  <a:srgbClr val="595959"/>
                </a:solidFill>
                <a:latin typeface="微软雅黑" panose="020B0503020204020204" pitchFamily="34" charset="-122"/>
                <a:ea typeface="微软雅黑" panose="020B0503020204020204" pitchFamily="34" charset="-122"/>
                <a:cs typeface="+mn-ea"/>
              </a:rPr>
              <a:t>文件）创建一个该</a:t>
            </a:r>
            <a:r>
              <a:rPr lang="en-US" altLang="zh-CN" dirty="0">
                <a:solidFill>
                  <a:srgbClr val="595959"/>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页面的转换结果）的实例，并执行</a:t>
            </a:r>
            <a:r>
              <a:rPr lang="en-US" altLang="zh-CN" dirty="0">
                <a:solidFill>
                  <a:srgbClr val="595959"/>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a:solidFill>
                  <a:srgbClr val="1369B2"/>
                </a:solidFill>
                <a:latin typeface="微软雅黑" panose="020B0503020204020204" pitchFamily="34" charset="-122"/>
                <a:ea typeface="微软雅黑" panose="020B0503020204020204" pitchFamily="34" charset="-122"/>
                <a:cs typeface="+mn-ea"/>
              </a:rPr>
              <a:t>jspInit()</a:t>
            </a:r>
            <a:r>
              <a:rPr lang="zh-CN" altLang="zh-CN" dirty="0">
                <a:solidFill>
                  <a:srgbClr val="1369B2"/>
                </a:solidFill>
                <a:latin typeface="微软雅黑" panose="020B0503020204020204" pitchFamily="34" charset="-122"/>
                <a:ea typeface="微软雅黑" panose="020B0503020204020204" pitchFamily="34" charset="-122"/>
                <a:cs typeface="+mn-ea"/>
              </a:rPr>
              <a:t>方法完成初始化</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jspInit()</a:t>
            </a:r>
            <a:r>
              <a:rPr lang="zh-CN" altLang="zh-CN" dirty="0">
                <a:solidFill>
                  <a:srgbClr val="595959"/>
                </a:solidFill>
                <a:latin typeface="微软雅黑" panose="020B0503020204020204" pitchFamily="34" charset="-122"/>
                <a:ea typeface="微软雅黑" panose="020B0503020204020204" pitchFamily="34" charset="-122"/>
                <a:cs typeface="+mn-ea"/>
              </a:rPr>
              <a:t>方法在</a:t>
            </a:r>
            <a:r>
              <a:rPr lang="en-US" altLang="zh-CN" dirty="0">
                <a:solidFill>
                  <a:srgbClr val="595959"/>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的整个生命周期中</a:t>
            </a:r>
            <a:r>
              <a:rPr lang="zh-CN" altLang="zh-CN" dirty="0">
                <a:solidFill>
                  <a:srgbClr val="1369B2"/>
                </a:solidFill>
                <a:latin typeface="微软雅黑" panose="020B0503020204020204" pitchFamily="34" charset="-122"/>
                <a:ea typeface="微软雅黑" panose="020B0503020204020204" pitchFamily="34" charset="-122"/>
                <a:cs typeface="+mn-ea"/>
              </a:rPr>
              <a:t>只会执行一次。</a:t>
            </a:r>
            <a:endParaRPr lang="zh-CN" altLang="en-US" dirty="0">
              <a:solidFill>
                <a:srgbClr val="1369B2"/>
              </a:solidFill>
              <a:latin typeface="微软雅黑" panose="020B0503020204020204" pitchFamily="34" charset="-122"/>
              <a:ea typeface="微软雅黑" panose="020B0503020204020204" pitchFamily="34" charset="-122"/>
              <a:cs typeface="+mn-ea"/>
            </a:endParaRPr>
          </a:p>
        </p:txBody>
      </p:sp>
      <p:sp>
        <p:nvSpPr>
          <p:cNvPr id="15"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1"/>
            </p:custDataLst>
          </p:nvPr>
        </p:nvSpPr>
        <p:spPr>
          <a:xfrm>
            <a:off x="838731" y="1091196"/>
            <a:ext cx="25499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27"/>
          <p:cNvCxnSpPr/>
          <p:nvPr/>
        </p:nvCxnSpPr>
        <p:spPr>
          <a:xfrm>
            <a:off x="1789659" y="2075866"/>
            <a:ext cx="0" cy="413443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730420" y="367149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17" name="组合 16"/>
          <p:cNvGrpSpPr/>
          <p:nvPr/>
        </p:nvGrpSpPr>
        <p:grpSpPr>
          <a:xfrm>
            <a:off x="-2086" y="3472733"/>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5</a:t>
              </a:r>
              <a:r>
                <a:rPr lang="zh-CN" altLang="en-US" sz="2400" dirty="0">
                  <a:solidFill>
                    <a:schemeClr val="bg1"/>
                  </a:solidFill>
                  <a:latin typeface="+mn-ea"/>
                </a:rPr>
                <a:t>步</a:t>
              </a:r>
            </a:p>
          </p:txBody>
        </p:sp>
      </p:grpSp>
      <p:sp>
        <p:nvSpPr>
          <p:cNvPr id="3" name="矩形 2"/>
          <p:cNvSpPr/>
          <p:nvPr/>
        </p:nvSpPr>
        <p:spPr>
          <a:xfrm>
            <a:off x="2597516" y="2364516"/>
            <a:ext cx="8684566" cy="2584450"/>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容器执行</a:t>
            </a:r>
            <a:r>
              <a:rPr lang="en-US" altLang="zh-CN" dirty="0">
                <a:solidFill>
                  <a:srgbClr val="595959"/>
                </a:solidFill>
                <a:latin typeface="微软雅黑" panose="020B0503020204020204" pitchFamily="34" charset="-122"/>
                <a:ea typeface="微软雅黑" panose="020B0503020204020204" pitchFamily="34" charset="-122"/>
                <a:cs typeface="+mn-ea"/>
              </a:rPr>
              <a:t>jspService()</a:t>
            </a:r>
            <a:r>
              <a:rPr lang="zh-CN" altLang="zh-CN" dirty="0">
                <a:solidFill>
                  <a:srgbClr val="595959"/>
                </a:solidFill>
                <a:latin typeface="微软雅黑" panose="020B0503020204020204" pitchFamily="34" charset="-122"/>
                <a:ea typeface="微软雅黑" panose="020B0503020204020204" pitchFamily="34" charset="-122"/>
                <a:cs typeface="+mn-ea"/>
              </a:rPr>
              <a:t>方法处理客户端的请求。对于每一个请求，</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容器都会创建一个</a:t>
            </a:r>
            <a:r>
              <a:rPr lang="zh-CN" altLang="zh-CN" dirty="0">
                <a:solidFill>
                  <a:srgbClr val="1369B2"/>
                </a:solidFill>
                <a:latin typeface="微软雅黑" panose="020B0503020204020204" pitchFamily="34" charset="-122"/>
                <a:ea typeface="微软雅黑" panose="020B0503020204020204" pitchFamily="34" charset="-122"/>
                <a:cs typeface="+mn-ea"/>
              </a:rPr>
              <a:t>新的线程</a:t>
            </a:r>
            <a:r>
              <a:rPr lang="zh-CN" altLang="zh-CN" dirty="0">
                <a:solidFill>
                  <a:srgbClr val="595959"/>
                </a:solidFill>
                <a:latin typeface="微软雅黑" panose="020B0503020204020204" pitchFamily="34" charset="-122"/>
                <a:ea typeface="微软雅黑" panose="020B0503020204020204" pitchFamily="34" charset="-122"/>
                <a:cs typeface="+mn-ea"/>
              </a:rPr>
              <a:t>来处理它。如果多个客户端同时请求该</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文件，则</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容器会创建多个线程，使得</a:t>
            </a:r>
            <a:r>
              <a:rPr lang="zh-CN" altLang="zh-CN" dirty="0">
                <a:solidFill>
                  <a:srgbClr val="1369B2"/>
                </a:solidFill>
                <a:latin typeface="微软雅黑" panose="020B0503020204020204" pitchFamily="34" charset="-122"/>
                <a:ea typeface="微软雅黑" panose="020B0503020204020204" pitchFamily="34" charset="-122"/>
                <a:cs typeface="+mn-ea"/>
              </a:rPr>
              <a:t>每一个客户端请求都对应一个线程</a:t>
            </a:r>
            <a:r>
              <a:rPr lang="zh-CN" altLang="zh-CN"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运行过程中采用的这种多线程的执行方式可以极大地降低对系统资源的消耗，提高系统的并发量并缩短响应时间。</a:t>
            </a:r>
            <a:r>
              <a:rPr lang="zh-CN" altLang="zh-CN" dirty="0">
                <a:solidFill>
                  <a:srgbClr val="FF0000"/>
                </a:solidFill>
                <a:latin typeface="微软雅黑" panose="020B0503020204020204" pitchFamily="34" charset="-122"/>
                <a:ea typeface="微软雅黑" panose="020B0503020204020204" pitchFamily="34" charset="-122"/>
                <a:cs typeface="+mn-ea"/>
              </a:rPr>
              <a:t>需要注意的是</a:t>
            </a:r>
            <a:r>
              <a:rPr lang="zh-CN" altLang="zh-CN" dirty="0">
                <a:solidFill>
                  <a:srgbClr val="595959"/>
                </a:solidFill>
                <a:latin typeface="微软雅黑" panose="020B0503020204020204" pitchFamily="34" charset="-122"/>
                <a:ea typeface="微软雅黑" panose="020B0503020204020204" pitchFamily="34" charset="-122"/>
                <a:cs typeface="+mn-ea"/>
              </a:rPr>
              <a:t>，由于第 </a:t>
            </a:r>
            <a:r>
              <a:rPr lang="en-US" altLang="zh-CN" dirty="0">
                <a:solidFill>
                  <a:srgbClr val="595959"/>
                </a:solidFill>
                <a:latin typeface="微软雅黑" panose="020B0503020204020204" pitchFamily="34" charset="-122"/>
                <a:ea typeface="微软雅黑" panose="020B0503020204020204" pitchFamily="34" charset="-122"/>
                <a:cs typeface="+mn-ea"/>
              </a:rPr>
              <a:t>4 </a:t>
            </a:r>
            <a:r>
              <a:rPr lang="zh-CN" altLang="zh-CN" dirty="0">
                <a:solidFill>
                  <a:srgbClr val="595959"/>
                </a:solidFill>
                <a:latin typeface="微软雅黑" panose="020B0503020204020204" pitchFamily="34" charset="-122"/>
                <a:ea typeface="微软雅黑" panose="020B0503020204020204" pitchFamily="34" charset="-122"/>
                <a:cs typeface="+mn-ea"/>
              </a:rPr>
              <a:t>步生成的</a:t>
            </a:r>
            <a:r>
              <a:rPr lang="en-US" altLang="zh-CN" dirty="0">
                <a:solidFill>
                  <a:srgbClr val="595959"/>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实例是常驻内存的，所以响应速度非常快。</a:t>
            </a:r>
          </a:p>
        </p:txBody>
      </p:sp>
      <p:sp>
        <p:nvSpPr>
          <p:cNvPr id="15"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1"/>
            </p:custDataLst>
          </p:nvPr>
        </p:nvSpPr>
        <p:spPr>
          <a:xfrm>
            <a:off x="838731" y="1091196"/>
            <a:ext cx="25499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27"/>
          <p:cNvCxnSpPr/>
          <p:nvPr/>
        </p:nvCxnSpPr>
        <p:spPr>
          <a:xfrm>
            <a:off x="1789659" y="2075866"/>
            <a:ext cx="0" cy="413443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730420" y="367149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17" name="组合 16"/>
          <p:cNvGrpSpPr/>
          <p:nvPr/>
        </p:nvGrpSpPr>
        <p:grpSpPr>
          <a:xfrm>
            <a:off x="-2086" y="3472733"/>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6</a:t>
              </a:r>
              <a:r>
                <a:rPr lang="zh-CN" altLang="en-US" sz="2400" dirty="0">
                  <a:solidFill>
                    <a:schemeClr val="bg1"/>
                  </a:solidFill>
                  <a:latin typeface="+mn-ea"/>
                </a:rPr>
                <a:t>步</a:t>
              </a:r>
            </a:p>
          </p:txBody>
        </p:sp>
      </p:grpSp>
      <p:sp>
        <p:nvSpPr>
          <p:cNvPr id="3" name="矩形 2"/>
          <p:cNvSpPr/>
          <p:nvPr/>
        </p:nvSpPr>
        <p:spPr>
          <a:xfrm>
            <a:off x="3125848" y="2512433"/>
            <a:ext cx="7040128" cy="1338828"/>
          </a:xfrm>
          <a:prstGeom prst="rect">
            <a:avLst/>
          </a:prstGeom>
        </p:spPr>
        <p:txBody>
          <a:bodyPr wrap="square">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如果</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文件被修改了，则服务器将根据新的设置决定是否对该文件进行重新编译。如果需要重新编译，则使用重新编译后的结果取代内存中常驻的</a:t>
            </a:r>
            <a:r>
              <a:rPr lang="en-US" altLang="zh-CN" dirty="0">
                <a:solidFill>
                  <a:srgbClr val="1369B2"/>
                </a:solidFill>
                <a:latin typeface="微软雅黑" panose="020B0503020204020204" pitchFamily="34" charset="-122"/>
                <a:ea typeface="微软雅黑" panose="020B0503020204020204" pitchFamily="34" charset="-122"/>
                <a:cs typeface="+mn-ea"/>
              </a:rPr>
              <a:t>Servlet</a:t>
            </a:r>
            <a:r>
              <a:rPr lang="zh-CN" altLang="zh-CN" dirty="0">
                <a:solidFill>
                  <a:srgbClr val="1369B2"/>
                </a:solidFill>
                <a:latin typeface="微软雅黑" panose="020B0503020204020204" pitchFamily="34" charset="-122"/>
                <a:ea typeface="微软雅黑" panose="020B0503020204020204" pitchFamily="34" charset="-122"/>
                <a:cs typeface="+mn-ea"/>
              </a:rPr>
              <a:t>实例</a:t>
            </a:r>
            <a:r>
              <a:rPr lang="zh-CN" altLang="zh-CN" dirty="0">
                <a:solidFill>
                  <a:srgbClr val="595959"/>
                </a:solidFill>
                <a:latin typeface="微软雅黑" panose="020B0503020204020204" pitchFamily="34" charset="-122"/>
                <a:ea typeface="微软雅黑" panose="020B0503020204020204" pitchFamily="34" charset="-122"/>
                <a:cs typeface="+mn-ea"/>
              </a:rPr>
              <a:t>，并继续上述处理过程。</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5"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1"/>
            </p:custDataLst>
          </p:nvPr>
        </p:nvSpPr>
        <p:spPr>
          <a:xfrm>
            <a:off x="838731" y="1091196"/>
            <a:ext cx="25499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27"/>
          <p:cNvCxnSpPr/>
          <p:nvPr/>
        </p:nvCxnSpPr>
        <p:spPr>
          <a:xfrm>
            <a:off x="1789659" y="2075866"/>
            <a:ext cx="0" cy="413443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730420" y="367149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17" name="组合 16"/>
          <p:cNvGrpSpPr/>
          <p:nvPr/>
        </p:nvGrpSpPr>
        <p:grpSpPr>
          <a:xfrm>
            <a:off x="-2086" y="3472733"/>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7</a:t>
              </a:r>
              <a:r>
                <a:rPr lang="zh-CN" altLang="en-US" sz="2400" dirty="0">
                  <a:solidFill>
                    <a:schemeClr val="bg1"/>
                  </a:solidFill>
                  <a:latin typeface="+mn-ea"/>
                </a:rPr>
                <a:t>步</a:t>
              </a:r>
            </a:p>
          </p:txBody>
        </p:sp>
      </p:grpSp>
      <p:sp>
        <p:nvSpPr>
          <p:cNvPr id="3" name="矩形 2"/>
          <p:cNvSpPr/>
          <p:nvPr/>
        </p:nvSpPr>
        <p:spPr>
          <a:xfrm>
            <a:off x="3098954" y="2498986"/>
            <a:ext cx="7537670" cy="2169825"/>
          </a:xfrm>
          <a:prstGeom prst="rect">
            <a:avLst/>
          </a:prstGeom>
        </p:spPr>
        <p:txBody>
          <a:bodyPr wrap="square">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虽然</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效率很高，但在第一次调用的时候往往由于需要转换和编译，会产生一些轻微的延迟。此外，由于</a:t>
            </a:r>
            <a:r>
              <a:rPr lang="zh-CN" altLang="zh-CN" dirty="0">
                <a:solidFill>
                  <a:srgbClr val="1369B2"/>
                </a:solidFill>
                <a:latin typeface="微软雅黑" panose="020B0503020204020204" pitchFamily="34" charset="-122"/>
                <a:ea typeface="微软雅黑" panose="020B0503020204020204" pitchFamily="34" charset="-122"/>
                <a:cs typeface="+mn-ea"/>
              </a:rPr>
              <a:t>系统资源不足</a:t>
            </a:r>
            <a:r>
              <a:rPr lang="zh-CN" altLang="zh-CN" dirty="0">
                <a:solidFill>
                  <a:srgbClr val="595959"/>
                </a:solidFill>
                <a:latin typeface="微软雅黑" panose="020B0503020204020204" pitchFamily="34" charset="-122"/>
                <a:ea typeface="微软雅黑" panose="020B0503020204020204" pitchFamily="34" charset="-122"/>
                <a:cs typeface="+mn-ea"/>
              </a:rPr>
              <a:t>等原因，</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容器可能会以某种不确定的方式将</a:t>
            </a:r>
            <a:r>
              <a:rPr lang="en-US" altLang="zh-CN" dirty="0">
                <a:solidFill>
                  <a:srgbClr val="1369B2"/>
                </a:solidFill>
                <a:latin typeface="微软雅黑" panose="020B0503020204020204" pitchFamily="34" charset="-122"/>
                <a:ea typeface="微软雅黑" panose="020B0503020204020204" pitchFamily="34" charset="-122"/>
                <a:cs typeface="+mn-ea"/>
              </a:rPr>
              <a:t>Servlet</a:t>
            </a:r>
            <a:r>
              <a:rPr lang="zh-CN" altLang="zh-CN" dirty="0">
                <a:solidFill>
                  <a:srgbClr val="1369B2"/>
                </a:solidFill>
                <a:latin typeface="微软雅黑" panose="020B0503020204020204" pitchFamily="34" charset="-122"/>
                <a:ea typeface="微软雅黑" panose="020B0503020204020204" pitchFamily="34" charset="-122"/>
                <a:cs typeface="+mn-ea"/>
              </a:rPr>
              <a:t>实例</a:t>
            </a:r>
            <a:r>
              <a:rPr lang="zh-CN" altLang="zh-CN" dirty="0">
                <a:solidFill>
                  <a:srgbClr val="595959"/>
                </a:solidFill>
                <a:latin typeface="微软雅黑" panose="020B0503020204020204" pitchFamily="34" charset="-122"/>
                <a:ea typeface="微软雅黑" panose="020B0503020204020204" pitchFamily="34" charset="-122"/>
                <a:cs typeface="+mn-ea"/>
              </a:rPr>
              <a:t>从内存中移除，发生这种情况时，</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容器首先会调用</a:t>
            </a:r>
            <a:r>
              <a:rPr lang="en-US" altLang="zh-CN" dirty="0">
                <a:solidFill>
                  <a:srgbClr val="1369B2"/>
                </a:solidFill>
                <a:latin typeface="微软雅黑" panose="020B0503020204020204" pitchFamily="34" charset="-122"/>
                <a:ea typeface="微软雅黑" panose="020B0503020204020204" pitchFamily="34" charset="-122"/>
                <a:cs typeface="+mn-ea"/>
              </a:rPr>
              <a:t>jspDestroy()</a:t>
            </a:r>
            <a:r>
              <a:rPr lang="zh-CN" altLang="zh-CN" dirty="0">
                <a:solidFill>
                  <a:srgbClr val="1369B2"/>
                </a:solidFill>
                <a:latin typeface="微软雅黑" panose="020B0503020204020204" pitchFamily="34" charset="-122"/>
                <a:ea typeface="微软雅黑" panose="020B0503020204020204" pitchFamily="34" charset="-122"/>
                <a:cs typeface="+mn-ea"/>
              </a:rPr>
              <a:t>方法</a:t>
            </a:r>
            <a:r>
              <a:rPr lang="zh-CN" altLang="zh-CN" dirty="0">
                <a:solidFill>
                  <a:srgbClr val="595959"/>
                </a:solidFill>
                <a:latin typeface="微软雅黑" panose="020B0503020204020204" pitchFamily="34" charset="-122"/>
                <a:ea typeface="微软雅黑" panose="020B0503020204020204" pitchFamily="34" charset="-122"/>
                <a:cs typeface="+mn-ea"/>
              </a:rPr>
              <a:t>，然后</a:t>
            </a:r>
            <a:r>
              <a:rPr lang="en-US" altLang="zh-CN" dirty="0">
                <a:solidFill>
                  <a:srgbClr val="595959"/>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实例会被加入“垃圾收集”处理。</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5"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1"/>
            </p:custDataLst>
          </p:nvPr>
        </p:nvSpPr>
        <p:spPr>
          <a:xfrm>
            <a:off x="838731" y="1091196"/>
            <a:ext cx="25499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27"/>
          <p:cNvCxnSpPr/>
          <p:nvPr/>
        </p:nvCxnSpPr>
        <p:spPr>
          <a:xfrm>
            <a:off x="1789659" y="2075866"/>
            <a:ext cx="0" cy="413443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730420" y="367149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17" name="组合 16"/>
          <p:cNvGrpSpPr/>
          <p:nvPr/>
        </p:nvGrpSpPr>
        <p:grpSpPr>
          <a:xfrm>
            <a:off x="-2086" y="3472733"/>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8</a:t>
              </a:r>
              <a:r>
                <a:rPr lang="zh-CN" altLang="en-US" sz="2400" dirty="0">
                  <a:solidFill>
                    <a:schemeClr val="bg1"/>
                  </a:solidFill>
                  <a:latin typeface="+mn-ea"/>
                </a:rPr>
                <a:t>步</a:t>
              </a:r>
            </a:p>
          </p:txBody>
        </p:sp>
      </p:grpSp>
      <p:sp>
        <p:nvSpPr>
          <p:cNvPr id="3" name="矩形 2"/>
          <p:cNvSpPr/>
          <p:nvPr/>
        </p:nvSpPr>
        <p:spPr>
          <a:xfrm>
            <a:off x="3098954" y="2498986"/>
            <a:ext cx="7537670" cy="923330"/>
          </a:xfrm>
          <a:prstGeom prst="rect">
            <a:avLst/>
          </a:prstGeom>
        </p:spPr>
        <p:txBody>
          <a:bodyPr wrap="square">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当请求处理完成后，响应对象由</a:t>
            </a:r>
            <a:r>
              <a:rPr lang="en-US" altLang="zh-CN" dirty="0">
                <a:solidFill>
                  <a:srgbClr val="1369B2"/>
                </a:solidFill>
                <a:latin typeface="微软雅黑" panose="020B0503020204020204" pitchFamily="34" charset="-122"/>
                <a:ea typeface="微软雅黑" panose="020B0503020204020204" pitchFamily="34" charset="-122"/>
                <a:cs typeface="+mn-ea"/>
              </a:rPr>
              <a:t>JSP</a:t>
            </a:r>
            <a:r>
              <a:rPr lang="zh-CN" altLang="zh-CN" dirty="0">
                <a:solidFill>
                  <a:srgbClr val="1369B2"/>
                </a:solidFill>
                <a:latin typeface="微软雅黑" panose="020B0503020204020204" pitchFamily="34" charset="-122"/>
                <a:ea typeface="微软雅黑" panose="020B0503020204020204" pitchFamily="34" charset="-122"/>
                <a:cs typeface="+mn-ea"/>
              </a:rPr>
              <a:t>容器</a:t>
            </a:r>
            <a:r>
              <a:rPr lang="zh-CN" altLang="zh-CN" dirty="0">
                <a:solidFill>
                  <a:srgbClr val="595959"/>
                </a:solidFill>
                <a:latin typeface="微软雅黑" panose="020B0503020204020204" pitchFamily="34" charset="-122"/>
                <a:ea typeface="微软雅黑" panose="020B0503020204020204" pitchFamily="34" charset="-122"/>
                <a:cs typeface="+mn-ea"/>
              </a:rPr>
              <a:t>接收，并将</a:t>
            </a:r>
            <a:r>
              <a:rPr lang="en-US" altLang="zh-CN" dirty="0">
                <a:solidFill>
                  <a:srgbClr val="595959"/>
                </a:solidFill>
                <a:latin typeface="微软雅黑" panose="020B0503020204020204" pitchFamily="34" charset="-122"/>
                <a:ea typeface="微软雅黑" panose="020B0503020204020204" pitchFamily="34" charset="-122"/>
                <a:cs typeface="+mn-ea"/>
              </a:rPr>
              <a:t>HTML</a:t>
            </a:r>
            <a:r>
              <a:rPr lang="zh-CN" altLang="zh-CN" dirty="0">
                <a:solidFill>
                  <a:srgbClr val="595959"/>
                </a:solidFill>
                <a:latin typeface="微软雅黑" panose="020B0503020204020204" pitchFamily="34" charset="-122"/>
                <a:ea typeface="微软雅黑" panose="020B0503020204020204" pitchFamily="34" charset="-122"/>
                <a:cs typeface="+mn-ea"/>
              </a:rPr>
              <a:t>格式的响应信息发送回</a:t>
            </a:r>
            <a:r>
              <a:rPr lang="zh-CN" altLang="zh-CN" dirty="0">
                <a:solidFill>
                  <a:srgbClr val="1369B2"/>
                </a:solidFill>
                <a:latin typeface="微软雅黑" panose="020B0503020204020204" pitchFamily="34" charset="-122"/>
                <a:ea typeface="微软雅黑" panose="020B0503020204020204" pitchFamily="34" charset="-122"/>
                <a:cs typeface="+mn-ea"/>
              </a:rPr>
              <a:t>客户端</a:t>
            </a:r>
            <a:r>
              <a:rPr lang="zh-CN" altLang="zh-CN" dirty="0">
                <a:solidFill>
                  <a:srgbClr val="595959"/>
                </a:solidFill>
                <a:latin typeface="微软雅黑" panose="020B0503020204020204" pitchFamily="34" charset="-122"/>
                <a:ea typeface="微软雅黑" panose="020B0503020204020204" pitchFamily="34" charset="-122"/>
                <a:cs typeface="+mn-ea"/>
              </a:rPr>
              <a:t>。</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5"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1"/>
            </p:custDataLst>
          </p:nvPr>
        </p:nvSpPr>
        <p:spPr>
          <a:xfrm>
            <a:off x="838731" y="1091196"/>
            <a:ext cx="25499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1"/>
            </p:custDataLst>
          </p:nvPr>
        </p:nvSpPr>
        <p:spPr>
          <a:xfrm>
            <a:off x="838730" y="1091196"/>
            <a:ext cx="321246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266290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的运行过程</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总结</a:t>
            </a:r>
          </a:p>
        </p:txBody>
      </p:sp>
      <p:sp>
        <p:nvSpPr>
          <p:cNvPr id="11" name="文本框 18"/>
          <p:cNvSpPr txBox="1"/>
          <p:nvPr>
            <p:custDataLst>
              <p:tags r:id="rId2"/>
            </p:custDataLst>
          </p:nvPr>
        </p:nvSpPr>
        <p:spPr>
          <a:xfrm>
            <a:off x="1535758" y="3100483"/>
            <a:ext cx="9407280" cy="14127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了解了</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的运行原理后，完全可以利用其中的一些步骤来做一些工作，例如，可以在</a:t>
            </a:r>
            <a:r>
              <a:rPr lang="en-US" altLang="zh-CN" dirty="0">
                <a:solidFill>
                  <a:srgbClr val="1369B2"/>
                </a:solidFill>
                <a:latin typeface="微软雅黑" panose="020B0503020204020204" pitchFamily="34" charset="-122"/>
              </a:rPr>
              <a:t>jspInit()</a:t>
            </a:r>
            <a:r>
              <a:rPr lang="zh-CN" altLang="zh-CN" dirty="0">
                <a:solidFill>
                  <a:srgbClr val="595959"/>
                </a:solidFill>
                <a:latin typeface="微软雅黑" panose="020B0503020204020204" pitchFamily="34" charset="-122"/>
              </a:rPr>
              <a:t>中进行一些初始化工作（建立数据库的连接、建立网络连接、从配置文件中获取一些参数等），可以在</a:t>
            </a:r>
            <a:r>
              <a:rPr lang="en-US" altLang="zh-CN" dirty="0">
                <a:solidFill>
                  <a:srgbClr val="1369B2"/>
                </a:solidFill>
                <a:latin typeface="微软雅黑" panose="020B0503020204020204" pitchFamily="34" charset="-122"/>
              </a:rPr>
              <a:t>jspDestroy()</a:t>
            </a:r>
            <a:r>
              <a:rPr lang="zh-CN" altLang="zh-CN" dirty="0">
                <a:solidFill>
                  <a:srgbClr val="595959"/>
                </a:solidFill>
                <a:latin typeface="微软雅黑" panose="020B0503020204020204" pitchFamily="34" charset="-122"/>
              </a:rPr>
              <a:t>中释放相应的资源等。</a:t>
            </a:r>
          </a:p>
        </p:txBody>
      </p:sp>
      <p:sp>
        <p:nvSpPr>
          <p:cNvPr id="12" name="圆角矩形 11"/>
          <p:cNvSpPr/>
          <p:nvPr/>
        </p:nvSpPr>
        <p:spPr>
          <a:xfrm>
            <a:off x="1306456" y="2716303"/>
            <a:ext cx="9865885" cy="21062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矩形 93"/>
          <p:cNvSpPr/>
          <p:nvPr/>
        </p:nvSpPr>
        <p:spPr>
          <a:xfrm>
            <a:off x="1256232" y="268977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2" name="矩形 93"/>
          <p:cNvSpPr/>
          <p:nvPr/>
        </p:nvSpPr>
        <p:spPr>
          <a:xfrm rot="10800000">
            <a:off x="10855533" y="45132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基础语法</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evron 3"/>
          <p:cNvSpPr/>
          <p:nvPr>
            <p:custDataLst>
              <p:tags r:id="rId1"/>
            </p:custDataLst>
          </p:nvPr>
        </p:nvSpPr>
        <p:spPr>
          <a:xfrm>
            <a:off x="838731" y="1091196"/>
            <a:ext cx="28457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8"/>
          <p:cNvSpPr txBox="1"/>
          <p:nvPr>
            <p:custDataLst>
              <p:tags r:id="rId2"/>
            </p:custDataLst>
          </p:nvPr>
        </p:nvSpPr>
        <p:spPr>
          <a:xfrm>
            <a:off x="1535758" y="3087037"/>
            <a:ext cx="9407280" cy="100087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虽然已经创建过</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文件，但是并未对</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文件的页面构成进行详细介绍。一个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页面可以包括</a:t>
            </a:r>
            <a:r>
              <a:rPr lang="zh-CN" altLang="zh-CN" dirty="0">
                <a:solidFill>
                  <a:srgbClr val="1369B2"/>
                </a:solidFill>
                <a:latin typeface="微软雅黑" panose="020B0503020204020204" pitchFamily="34" charset="-122"/>
              </a:rPr>
              <a:t>指令标识</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HTML</a:t>
            </a:r>
            <a:r>
              <a:rPr lang="zh-CN" altLang="zh-CN" dirty="0">
                <a:solidFill>
                  <a:srgbClr val="1369B2"/>
                </a:solidFill>
                <a:latin typeface="微软雅黑" panose="020B0503020204020204" pitchFamily="34" charset="-122"/>
              </a:rPr>
              <a:t>代码</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JavaScript</a:t>
            </a:r>
            <a:r>
              <a:rPr lang="zh-CN" altLang="zh-CN" dirty="0">
                <a:solidFill>
                  <a:srgbClr val="1369B2"/>
                </a:solidFill>
                <a:latin typeface="微软雅黑" panose="020B0503020204020204" pitchFamily="34" charset="-122"/>
              </a:rPr>
              <a:t>代码</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嵌入的</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代码</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注释</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动作标识</a:t>
            </a:r>
            <a:r>
              <a:rPr lang="zh-CN" altLang="zh-CN" dirty="0">
                <a:solidFill>
                  <a:srgbClr val="595959"/>
                </a:solidFill>
                <a:latin typeface="微软雅黑" panose="020B0503020204020204" pitchFamily="34" charset="-122"/>
              </a:rPr>
              <a:t>等内容。</a:t>
            </a:r>
          </a:p>
          <a:p>
            <a:pPr lvl="0">
              <a:lnSpc>
                <a:spcPct val="150000"/>
              </a:lnSpc>
            </a:pPr>
            <a:endParaRPr lang="zh-CN" altLang="zh-CN" dirty="0">
              <a:solidFill>
                <a:srgbClr val="595959"/>
              </a:solidFill>
              <a:latin typeface="微软雅黑" panose="020B0503020204020204" pitchFamily="34" charset="-122"/>
            </a:endParaRPr>
          </a:p>
        </p:txBody>
      </p:sp>
      <p:sp>
        <p:nvSpPr>
          <p:cNvPr id="13" name="文本框 1"/>
          <p:cNvSpPr txBox="1"/>
          <p:nvPr/>
        </p:nvSpPr>
        <p:spPr>
          <a:xfrm>
            <a:off x="1185984" y="1231181"/>
            <a:ext cx="212910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的页面的构成</a:t>
            </a:r>
          </a:p>
        </p:txBody>
      </p:sp>
      <p:sp>
        <p:nvSpPr>
          <p:cNvPr id="18" name="圆角矩形 17"/>
          <p:cNvSpPr/>
          <p:nvPr/>
        </p:nvSpPr>
        <p:spPr>
          <a:xfrm>
            <a:off x="1306456" y="2675962"/>
            <a:ext cx="9865885" cy="176412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6232" y="26494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855533" y="412327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Title 1"/>
          <p:cNvSpPr txBox="1"/>
          <p:nvPr/>
        </p:nvSpPr>
        <p:spPr>
          <a:xfrm>
            <a:off x="1143841" y="266933"/>
            <a:ext cx="389681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6.2.1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页面的基本构成</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39839"/>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75547"/>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202697"/>
            <a:ext cx="8485746" cy="418191"/>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中创建一个名称为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timeInfo.jsp </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页面，在该页面中显示当前时间</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4"/>
          <a:stretch>
            <a:fillRect/>
          </a:stretch>
        </p:blipFill>
        <p:spPr>
          <a:xfrm>
            <a:off x="2770092" y="1909481"/>
            <a:ext cx="8888508" cy="4625789"/>
          </a:xfrm>
          <a:prstGeom prst="rect">
            <a:avLst/>
          </a:prstGeom>
        </p:spPr>
      </p:pic>
      <p:sp>
        <p:nvSpPr>
          <p:cNvPr id="12" name="矩形 11"/>
          <p:cNvSpPr/>
          <p:nvPr/>
        </p:nvSpPr>
        <p:spPr>
          <a:xfrm>
            <a:off x="2819631" y="1952264"/>
            <a:ext cx="8838968" cy="4524315"/>
          </a:xfrm>
          <a:prstGeom prst="rect">
            <a:avLst/>
          </a:prstGeom>
        </p:spPr>
        <p:txBody>
          <a:bodyPr wrap="square">
            <a:spAutoFit/>
          </a:bodyPr>
          <a:lstStyle/>
          <a:p>
            <a:r>
              <a:rPr lang="en-US" altLang="zh-CN" dirty="0"/>
              <a:t>&lt;%@ page contentType="text/html;charset=UTF-8" language="java" %&gt;</a:t>
            </a:r>
            <a:endParaRPr lang="zh-CN" altLang="zh-CN" dirty="0"/>
          </a:p>
          <a:p>
            <a:r>
              <a:rPr lang="en-US" altLang="zh-CN" dirty="0"/>
              <a:t>&lt;%@ page import="java.util.Date" %&gt;</a:t>
            </a:r>
            <a:endParaRPr lang="zh-CN" altLang="zh-CN" dirty="0"/>
          </a:p>
          <a:p>
            <a:r>
              <a:rPr lang="en-US" altLang="zh-CN" dirty="0"/>
              <a:t>&lt;%@ page import="java.text.SimpleDateFormat" %&gt;</a:t>
            </a:r>
            <a:endParaRPr lang="zh-CN" altLang="zh-CN" dirty="0"/>
          </a:p>
          <a:p>
            <a:r>
              <a:rPr lang="en-US" altLang="zh-CN" dirty="0"/>
              <a:t>&lt;html&gt;</a:t>
            </a:r>
            <a:endParaRPr lang="zh-CN" altLang="zh-CN" dirty="0"/>
          </a:p>
          <a:p>
            <a:r>
              <a:rPr lang="en-US" altLang="zh-CN" dirty="0"/>
              <a:t>  &lt;head&gt;</a:t>
            </a:r>
            <a:endParaRPr lang="zh-CN" altLang="zh-CN" dirty="0"/>
          </a:p>
          <a:p>
            <a:r>
              <a:rPr lang="en-US" altLang="zh-CN" dirty="0"/>
              <a:t>    &lt;title&gt;JSP</a:t>
            </a:r>
            <a:r>
              <a:rPr lang="zh-CN" altLang="zh-CN" dirty="0"/>
              <a:t>页面</a:t>
            </a:r>
            <a:r>
              <a:rPr lang="en-US" altLang="zh-CN" dirty="0"/>
              <a:t>---</a:t>
            </a:r>
            <a:r>
              <a:rPr lang="zh-CN" altLang="zh-CN" dirty="0"/>
              <a:t>显示系统时间</a:t>
            </a:r>
            <a:r>
              <a:rPr lang="en-US" altLang="zh-CN" dirty="0"/>
              <a:t>&lt;/title&gt;</a:t>
            </a:r>
            <a:endParaRPr lang="zh-CN" altLang="zh-CN" dirty="0"/>
          </a:p>
          <a:p>
            <a:r>
              <a:rPr lang="en-US" altLang="zh-CN" dirty="0"/>
              <a:t>  &lt;/head&gt;</a:t>
            </a:r>
            <a:endParaRPr lang="zh-CN" altLang="zh-CN" dirty="0"/>
          </a:p>
          <a:p>
            <a:r>
              <a:rPr lang="en-US" altLang="zh-CN" dirty="0"/>
              <a:t>  &lt;body&gt;</a:t>
            </a:r>
            <a:endParaRPr lang="zh-CN" altLang="zh-CN" dirty="0"/>
          </a:p>
          <a:p>
            <a:r>
              <a:rPr lang="en-US" altLang="zh-CN" dirty="0"/>
              <a:t>       &lt;%</a:t>
            </a:r>
            <a:endParaRPr lang="zh-CN" altLang="zh-CN" dirty="0"/>
          </a:p>
          <a:p>
            <a:r>
              <a:rPr lang="en-US" altLang="zh-CN" dirty="0"/>
              <a:t>         Date date = new Date();                              </a:t>
            </a:r>
            <a:endParaRPr lang="zh-CN" altLang="zh-CN" dirty="0"/>
          </a:p>
          <a:p>
            <a:r>
              <a:rPr lang="en-US" altLang="zh-CN" dirty="0"/>
              <a:t>         SimpleDateFormat df = new SimpleDateFormat("yyyy-MM-dd HH:mm:ss");</a:t>
            </a:r>
            <a:endParaRPr lang="zh-CN" altLang="zh-CN" dirty="0"/>
          </a:p>
          <a:p>
            <a:r>
              <a:rPr lang="en-US" altLang="zh-CN" dirty="0"/>
              <a:t>         String today =df.format(date);</a:t>
            </a:r>
            <a:endParaRPr lang="zh-CN" altLang="zh-CN" dirty="0"/>
          </a:p>
          <a:p>
            <a:r>
              <a:rPr lang="en-US" altLang="zh-CN" dirty="0"/>
              <a:t>      %&gt;</a:t>
            </a:r>
            <a:endParaRPr lang="zh-CN" altLang="zh-CN" dirty="0"/>
          </a:p>
          <a:p>
            <a:r>
              <a:rPr lang="en-US" altLang="zh-CN" dirty="0"/>
              <a:t>      </a:t>
            </a:r>
            <a:r>
              <a:rPr lang="zh-CN" altLang="zh-CN" dirty="0"/>
              <a:t>当前时间：</a:t>
            </a:r>
            <a:r>
              <a:rPr lang="en-US" altLang="zh-CN" dirty="0"/>
              <a:t>&lt;%=today%&gt;</a:t>
            </a:r>
            <a:endParaRPr lang="zh-CN" altLang="zh-CN" dirty="0"/>
          </a:p>
          <a:p>
            <a:r>
              <a:rPr lang="en-US" altLang="zh-CN" dirty="0"/>
              <a:t>  &lt;/body&gt;</a:t>
            </a:r>
            <a:endParaRPr lang="zh-CN" altLang="zh-CN" dirty="0"/>
          </a:p>
          <a:p>
            <a:r>
              <a:rPr lang="en-US" altLang="zh-CN" dirty="0"/>
              <a:t>&lt;/html&gt;</a:t>
            </a:r>
            <a:endParaRPr lang="zh-CN" altLang="zh-CN" dirty="0"/>
          </a:p>
        </p:txBody>
      </p:sp>
      <p:cxnSp>
        <p:nvCxnSpPr>
          <p:cNvPr id="14" name="直线箭头连接符 5"/>
          <p:cNvCxnSpPr/>
          <p:nvPr/>
        </p:nvCxnSpPr>
        <p:spPr>
          <a:xfrm flipH="1">
            <a:off x="2494335" y="2413747"/>
            <a:ext cx="39016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85279" y="2003612"/>
            <a:ext cx="2009056" cy="63068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a:ln>
                  <a:solidFill>
                    <a:srgbClr val="FF0000"/>
                  </a:solidFill>
                </a:ln>
                <a:solidFill>
                  <a:srgbClr val="FF0000"/>
                </a:solidFill>
              </a:rPr>
              <a:t>指令标识</a:t>
            </a:r>
          </a:p>
        </p:txBody>
      </p:sp>
      <p:sp>
        <p:nvSpPr>
          <p:cNvPr id="16" name="矩形 15"/>
          <p:cNvSpPr/>
          <p:nvPr/>
        </p:nvSpPr>
        <p:spPr>
          <a:xfrm>
            <a:off x="2884497" y="2003612"/>
            <a:ext cx="7644549" cy="8202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7" name="矩形 16"/>
          <p:cNvSpPr/>
          <p:nvPr/>
        </p:nvSpPr>
        <p:spPr>
          <a:xfrm>
            <a:off x="2884497" y="2882153"/>
            <a:ext cx="4847561" cy="13402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8" name="矩形 17"/>
          <p:cNvSpPr/>
          <p:nvPr/>
        </p:nvSpPr>
        <p:spPr>
          <a:xfrm>
            <a:off x="2877522" y="5865159"/>
            <a:ext cx="1331408" cy="6114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19" name="直线箭头连接符 5"/>
          <p:cNvCxnSpPr>
            <a:endCxn id="21" idx="0"/>
          </p:cNvCxnSpPr>
          <p:nvPr/>
        </p:nvCxnSpPr>
        <p:spPr>
          <a:xfrm flipH="1">
            <a:off x="714692" y="3478084"/>
            <a:ext cx="2158656" cy="9130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5"/>
          <p:cNvCxnSpPr>
            <a:endCxn id="21" idx="2"/>
          </p:cNvCxnSpPr>
          <p:nvPr/>
        </p:nvCxnSpPr>
        <p:spPr>
          <a:xfrm flipH="1" flipV="1">
            <a:off x="714692" y="5021813"/>
            <a:ext cx="2135938" cy="1122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93058" y="4391128"/>
            <a:ext cx="843268" cy="63068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ln>
                  <a:solidFill>
                    <a:srgbClr val="FF0000"/>
                  </a:solidFill>
                </a:ln>
                <a:solidFill>
                  <a:srgbClr val="FF0000"/>
                </a:solidFill>
              </a:rPr>
              <a:t>HTML</a:t>
            </a:r>
            <a:r>
              <a:rPr kumimoji="1" lang="zh-CN" altLang="en-US" dirty="0">
                <a:ln>
                  <a:solidFill>
                    <a:srgbClr val="FF0000"/>
                  </a:solidFill>
                </a:ln>
                <a:solidFill>
                  <a:srgbClr val="FF0000"/>
                </a:solidFill>
              </a:rPr>
              <a:t>代码</a:t>
            </a:r>
          </a:p>
        </p:txBody>
      </p:sp>
      <p:sp>
        <p:nvSpPr>
          <p:cNvPr id="29" name="矩形 28"/>
          <p:cNvSpPr/>
          <p:nvPr/>
        </p:nvSpPr>
        <p:spPr>
          <a:xfrm>
            <a:off x="2884497" y="4271677"/>
            <a:ext cx="8693420" cy="1566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30" name="直线箭头连接符 5"/>
          <p:cNvCxnSpPr/>
          <p:nvPr/>
        </p:nvCxnSpPr>
        <p:spPr>
          <a:xfrm flipH="1">
            <a:off x="2494335" y="4992678"/>
            <a:ext cx="39016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629851" y="4677335"/>
            <a:ext cx="843268" cy="63068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ln>
                  <a:solidFill>
                    <a:srgbClr val="FF0000"/>
                  </a:solidFill>
                </a:ln>
                <a:solidFill>
                  <a:srgbClr val="FF0000"/>
                </a:solidFill>
              </a:rPr>
              <a:t>Java</a:t>
            </a:r>
            <a:r>
              <a:rPr kumimoji="1" lang="zh-CN" altLang="en-US" dirty="0">
                <a:ln>
                  <a:solidFill>
                    <a:srgbClr val="FF0000"/>
                  </a:solidFill>
                </a:ln>
                <a:solidFill>
                  <a:srgbClr val="FF0000"/>
                </a:solidFill>
              </a:rPr>
              <a:t>代码</a:t>
            </a:r>
          </a:p>
        </p:txBody>
      </p:sp>
      <p:sp>
        <p:nvSpPr>
          <p:cNvPr id="32" name="Title 1"/>
          <p:cNvSpPr txBox="1"/>
          <p:nvPr/>
        </p:nvSpPr>
        <p:spPr>
          <a:xfrm>
            <a:off x="1143841" y="266933"/>
            <a:ext cx="389681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6.2.1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页面的基本构成</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68643"/>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指令的使用</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75615" y="3438726"/>
            <a:ext cx="7254575" cy="686091"/>
            <a:chOff x="985222" y="2570437"/>
            <a:chExt cx="5440931" cy="514568"/>
          </a:xfrm>
        </p:grpSpPr>
        <p:sp>
          <p:nvSpPr>
            <p:cNvPr id="84"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动作元素的使用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4306692"/>
            <a:ext cx="7249397" cy="687920"/>
            <a:chOff x="978872" y="3338786"/>
            <a:chExt cx="5437064" cy="515939"/>
          </a:xfrm>
        </p:grpSpPr>
        <p:sp>
          <p:nvSpPr>
            <p:cNvPr id="8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隐式对象的使用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39839"/>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75547"/>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202697"/>
            <a:ext cx="8485746" cy="461665"/>
          </a:xfrm>
          <a:prstGeom prst="rect">
            <a:avLst/>
          </a:prstGeom>
          <a:noFill/>
          <a:ln>
            <a:noFill/>
          </a:ln>
        </p:spPr>
        <p:txBody>
          <a:bodyPr wrap="square" rtlCol="0">
            <a:spAutoFit/>
          </a:bodyPr>
          <a:lstStyle/>
          <a:p>
            <a:pPr defTabSz="457200">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mn-ea"/>
              </a:rPr>
              <a:t>timeInfo.jsp</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zh-CN" altLang="en-US" sz="1600" dirty="0">
                <a:solidFill>
                  <a:srgbClr val="595959"/>
                </a:solidFill>
                <a:latin typeface="微软雅黑" panose="020B0503020204020204" pitchFamily="34" charset="-122"/>
                <a:ea typeface="微软雅黑" panose="020B0503020204020204" pitchFamily="34" charset="-122"/>
                <a:cs typeface="+mn-ea"/>
              </a:rPr>
              <a:t>运行结果如下图所示。</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512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8614" y="2850776"/>
            <a:ext cx="8080223" cy="248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itle 1"/>
          <p:cNvSpPr txBox="1"/>
          <p:nvPr/>
        </p:nvSpPr>
        <p:spPr>
          <a:xfrm>
            <a:off x="1143841" y="266933"/>
            <a:ext cx="389681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6.2.1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页面的基本构成</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38730" y="1091196"/>
            <a:ext cx="252303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的脚本元素</a:t>
            </a:r>
          </a:p>
        </p:txBody>
      </p:sp>
      <p:sp>
        <p:nvSpPr>
          <p:cNvPr id="11" name="文本框 18"/>
          <p:cNvSpPr txBox="1"/>
          <p:nvPr>
            <p:custDataLst>
              <p:tags r:id="rId2"/>
            </p:custDataLst>
          </p:nvPr>
        </p:nvSpPr>
        <p:spPr>
          <a:xfrm>
            <a:off x="1535758" y="2670179"/>
            <a:ext cx="9407280" cy="261330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脚本元素是指嵌套在“</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”之中的一条或多条</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程序代码。通过</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脚本元素可以将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代码嵌入</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页面中，所有可执行的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代码，都可以通过</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脚本</a:t>
            </a:r>
            <a:r>
              <a:rPr lang="zh-CN" altLang="zh-CN" dirty="0">
                <a:solidFill>
                  <a:srgbClr val="595959"/>
                </a:solidFill>
                <a:latin typeface="微软雅黑" panose="020B0503020204020204" pitchFamily="34" charset="-122"/>
              </a:rPr>
              <a:t>执行。</a:t>
            </a:r>
          </a:p>
          <a:p>
            <a:pPr>
              <a:lnSpc>
                <a:spcPct val="150000"/>
              </a:lnSpc>
            </a:pP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脚本元素主要包含如下三种类型：</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JSP Scriptlets</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声明标识 </a:t>
            </a:r>
            <a:r>
              <a:rPr lang="zh-CN" altLang="zh-CN" dirty="0">
                <a:solidFill>
                  <a:srgbClr val="595959"/>
                </a:solidFill>
                <a:latin typeface="微软雅黑" panose="020B0503020204020204" pitchFamily="34" charset="-122"/>
              </a:rPr>
              <a:t>。</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表达式</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06456" y="2474258"/>
            <a:ext cx="9865885" cy="29449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矩形 93"/>
          <p:cNvSpPr/>
          <p:nvPr/>
        </p:nvSpPr>
        <p:spPr>
          <a:xfrm>
            <a:off x="1256232" y="243428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2" name="矩形 93"/>
          <p:cNvSpPr/>
          <p:nvPr/>
        </p:nvSpPr>
        <p:spPr>
          <a:xfrm rot="10800000">
            <a:off x="10855533" y="5091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38730" y="1091196"/>
            <a:ext cx="252303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79728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Scriptlets</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16946" y="2051613"/>
            <a:ext cx="10326501" cy="187492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 Scriptlets </a:t>
            </a:r>
            <a:r>
              <a:rPr lang="zh-CN" altLang="zh-CN" dirty="0">
                <a:solidFill>
                  <a:srgbClr val="595959"/>
                </a:solidFill>
                <a:latin typeface="微软雅黑" panose="020B0503020204020204" pitchFamily="34" charset="-122"/>
              </a:rPr>
              <a:t>是一段</a:t>
            </a:r>
            <a:r>
              <a:rPr lang="zh-CN" altLang="zh-CN" dirty="0">
                <a:solidFill>
                  <a:srgbClr val="1369B2"/>
                </a:solidFill>
                <a:latin typeface="微软雅黑" panose="020B0503020204020204" pitchFamily="34" charset="-122"/>
              </a:rPr>
              <a:t>代码片段</a:t>
            </a:r>
            <a:r>
              <a:rPr lang="zh-CN" altLang="zh-CN" dirty="0">
                <a:solidFill>
                  <a:srgbClr val="595959"/>
                </a:solidFill>
                <a:latin typeface="微软雅黑" panose="020B0503020204020204" pitchFamily="34" charset="-122"/>
              </a:rPr>
              <a:t>。所谓代码片段，就是在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页面中嵌入的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代码或脚本代码。代码片段将在页面请求的处理期间被执行，通过</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a:t>
            </a:r>
            <a:r>
              <a:rPr lang="zh-CN" altLang="zh-CN" dirty="0">
                <a:solidFill>
                  <a:srgbClr val="1369B2"/>
                </a:solidFill>
                <a:latin typeface="微软雅黑" panose="020B0503020204020204" pitchFamily="34" charset="-122"/>
              </a:rPr>
              <a:t>可以定义变量或流程控制语句</a:t>
            </a:r>
            <a:r>
              <a:rPr lang="zh-CN" altLang="zh-CN" dirty="0">
                <a:solidFill>
                  <a:srgbClr val="595959"/>
                </a:solidFill>
                <a:latin typeface="微软雅黑" panose="020B0503020204020204" pitchFamily="34" charset="-122"/>
              </a:rPr>
              <a:t>等；而脚本代码可以</a:t>
            </a:r>
            <a:r>
              <a:rPr lang="zh-CN" altLang="zh-CN" dirty="0">
                <a:solidFill>
                  <a:srgbClr val="1369B2"/>
                </a:solidFill>
                <a:latin typeface="微软雅黑" panose="020B0503020204020204" pitchFamily="34" charset="-122"/>
              </a:rPr>
              <a:t>应用</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的内置对象在页面输出内容</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处理请求</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访问</a:t>
            </a:r>
            <a:r>
              <a:rPr lang="en-US" altLang="zh-CN" dirty="0">
                <a:solidFill>
                  <a:srgbClr val="1369B2"/>
                </a:solidFill>
                <a:latin typeface="微软雅黑" panose="020B0503020204020204" pitchFamily="34" charset="-122"/>
              </a:rPr>
              <a:t>session</a:t>
            </a:r>
            <a:r>
              <a:rPr lang="zh-CN" altLang="zh-CN" dirty="0">
                <a:solidFill>
                  <a:srgbClr val="1369B2"/>
                </a:solidFill>
                <a:latin typeface="微软雅黑" panose="020B0503020204020204" pitchFamily="34" charset="-122"/>
              </a:rPr>
              <a:t>会话</a:t>
            </a:r>
            <a:r>
              <a:rPr lang="zh-CN" altLang="zh-CN" dirty="0">
                <a:solidFill>
                  <a:srgbClr val="595959"/>
                </a:solidFill>
                <a:latin typeface="微软雅黑" panose="020B0503020204020204" pitchFamily="34" charset="-122"/>
              </a:rPr>
              <a:t>等。</a:t>
            </a:r>
            <a:r>
              <a:rPr lang="en-US" altLang="zh-CN" dirty="0">
                <a:solidFill>
                  <a:srgbClr val="595959"/>
                </a:solidFill>
                <a:latin typeface="微软雅黑" panose="020B0503020204020204" pitchFamily="34" charset="-122"/>
              </a:rPr>
              <a:t>JSP Scriptlets</a:t>
            </a:r>
            <a:r>
              <a:rPr lang="zh-CN" altLang="zh-CN" dirty="0">
                <a:solidFill>
                  <a:srgbClr val="595959"/>
                </a:solidFill>
                <a:latin typeface="微软雅黑" panose="020B0503020204020204" pitchFamily="34" charset="-122"/>
              </a:rPr>
              <a:t>的语法格式如下所示：</a:t>
            </a:r>
          </a:p>
          <a:p>
            <a:pPr>
              <a:lnSpc>
                <a:spcPct val="150000"/>
              </a:lnSpc>
            </a:pPr>
            <a:endParaRPr lang="zh-CN" altLang="zh-CN" dirty="0">
              <a:solidFill>
                <a:srgbClr val="595959"/>
              </a:solidFill>
              <a:latin typeface="微软雅黑" panose="020B0503020204020204" pitchFamily="34" charset="-122"/>
            </a:endParaRP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 name="图片 9"/>
          <p:cNvPicPr>
            <a:picLocks noChangeAspect="1"/>
          </p:cNvPicPr>
          <p:nvPr/>
        </p:nvPicPr>
        <p:blipFill>
          <a:blip r:embed="rId5"/>
          <a:stretch>
            <a:fillRect/>
          </a:stretch>
        </p:blipFill>
        <p:spPr>
          <a:xfrm>
            <a:off x="2221270" y="4525399"/>
            <a:ext cx="7557247" cy="584483"/>
          </a:xfrm>
          <a:prstGeom prst="rect">
            <a:avLst/>
          </a:prstGeom>
        </p:spPr>
      </p:pic>
      <p:sp>
        <p:nvSpPr>
          <p:cNvPr id="2" name="矩形 1"/>
          <p:cNvSpPr/>
          <p:nvPr/>
        </p:nvSpPr>
        <p:spPr>
          <a:xfrm>
            <a:off x="2694654" y="4619529"/>
            <a:ext cx="4570482" cy="369332"/>
          </a:xfrm>
          <a:prstGeom prst="rect">
            <a:avLst/>
          </a:prstGeom>
        </p:spPr>
        <p:txBody>
          <a:bodyPr wrap="none">
            <a:spAutoFit/>
          </a:bodyPr>
          <a:lstStyle/>
          <a:p>
            <a:r>
              <a:rPr lang="en-US" altLang="zh-CN" dirty="0"/>
              <a:t>&lt;% java </a:t>
            </a:r>
            <a:r>
              <a:rPr lang="zh-CN" altLang="zh-CN" dirty="0"/>
              <a:t>代码（变量、方法、表达式等）</a:t>
            </a:r>
            <a:r>
              <a:rPr lang="en-US" altLang="zh-CN" dirty="0"/>
              <a:t>%&gt;</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81674"/>
            <a:ext cx="8485746" cy="830997"/>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example01.jsp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的文件，在该文件中编写</a:t>
            </a:r>
            <a:r>
              <a:rPr lang="en-US" altLang="zh-CN" sz="1600" dirty="0">
                <a:solidFill>
                  <a:srgbClr val="595959"/>
                </a:solidFill>
                <a:latin typeface="微软雅黑" panose="020B0503020204020204" pitchFamily="34" charset="-122"/>
                <a:ea typeface="微软雅黑" panose="020B0503020204020204" pitchFamily="34" charset="-122"/>
                <a:cs typeface="+mn-ea"/>
              </a:rPr>
              <a:t>JSP Scriptlets</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775011" y="2377596"/>
            <a:ext cx="8969188" cy="3443215"/>
          </a:xfrm>
          <a:prstGeom prst="rect">
            <a:avLst/>
          </a:prstGeom>
        </p:spPr>
      </p:pic>
      <p:sp>
        <p:nvSpPr>
          <p:cNvPr id="2" name="矩形 1"/>
          <p:cNvSpPr/>
          <p:nvPr/>
        </p:nvSpPr>
        <p:spPr>
          <a:xfrm>
            <a:off x="1842245" y="2391044"/>
            <a:ext cx="8162366" cy="3416320"/>
          </a:xfrm>
          <a:prstGeom prst="rect">
            <a:avLst/>
          </a:prstGeom>
        </p:spPr>
        <p:txBody>
          <a:bodyPr wrap="square">
            <a:spAutoFit/>
          </a:bodyPr>
          <a:lstStyle/>
          <a:p>
            <a:r>
              <a:rPr lang="en-US" altLang="zh-CN" dirty="0"/>
              <a:t>&lt;%@ page contentType="text/html;charset=UTF-8" language="java" %&gt;</a:t>
            </a:r>
            <a:endParaRPr lang="zh-CN" altLang="zh-CN" dirty="0"/>
          </a:p>
          <a:p>
            <a:r>
              <a:rPr lang="en-US" altLang="zh-CN" dirty="0"/>
              <a:t>&lt;html&gt;</a:t>
            </a:r>
            <a:endParaRPr lang="zh-CN" altLang="zh-CN" dirty="0"/>
          </a:p>
          <a:p>
            <a:r>
              <a:rPr lang="en-US" altLang="zh-CN" dirty="0"/>
              <a:t>&lt;head&gt;</a:t>
            </a:r>
            <a:endParaRPr lang="zh-CN" altLang="zh-CN" dirty="0"/>
          </a:p>
          <a:p>
            <a:r>
              <a:rPr lang="en-US" altLang="zh-CN" dirty="0"/>
              <a:t>    &lt;title&gt;JSP Scriptlets&lt;/title&gt;</a:t>
            </a:r>
            <a:endParaRPr lang="zh-CN" altLang="zh-CN" dirty="0"/>
          </a:p>
          <a:p>
            <a:r>
              <a:rPr lang="en-US" altLang="zh-CN" dirty="0"/>
              <a:t>&lt;/head&gt;</a:t>
            </a:r>
            <a:endParaRPr lang="zh-CN" altLang="zh-CN" dirty="0"/>
          </a:p>
          <a:p>
            <a:r>
              <a:rPr lang="en-US" altLang="zh-CN" dirty="0"/>
              <a:t>&lt;body&gt;</a:t>
            </a:r>
            <a:endParaRPr lang="zh-CN" altLang="zh-CN" dirty="0"/>
          </a:p>
          <a:p>
            <a:r>
              <a:rPr lang="en-US" altLang="zh-CN" dirty="0">
                <a:solidFill>
                  <a:srgbClr val="1369B2"/>
                </a:solidFill>
              </a:rPr>
              <a:t>&lt;%</a:t>
            </a:r>
            <a:endParaRPr lang="zh-CN" altLang="zh-CN" dirty="0">
              <a:solidFill>
                <a:srgbClr val="1369B2"/>
              </a:solidFill>
            </a:endParaRPr>
          </a:p>
          <a:p>
            <a:r>
              <a:rPr lang="en-US" altLang="zh-CN" dirty="0">
                <a:solidFill>
                  <a:srgbClr val="1369B2"/>
                </a:solidFill>
              </a:rPr>
              <a:t>    int a = 1, b = 2; //</a:t>
            </a:r>
            <a:r>
              <a:rPr lang="zh-CN" altLang="zh-CN" dirty="0">
                <a:solidFill>
                  <a:srgbClr val="1369B2"/>
                </a:solidFill>
              </a:rPr>
              <a:t>定义两个变量</a:t>
            </a:r>
            <a:r>
              <a:rPr lang="en-US" altLang="zh-CN" dirty="0">
                <a:solidFill>
                  <a:srgbClr val="1369B2"/>
                </a:solidFill>
              </a:rPr>
              <a:t>a,b</a:t>
            </a:r>
            <a:endParaRPr lang="zh-CN" altLang="zh-CN" dirty="0">
              <a:solidFill>
                <a:srgbClr val="1369B2"/>
              </a:solidFill>
            </a:endParaRPr>
          </a:p>
          <a:p>
            <a:r>
              <a:rPr lang="en-US" altLang="zh-CN" dirty="0">
                <a:solidFill>
                  <a:srgbClr val="1369B2"/>
                </a:solidFill>
              </a:rPr>
              <a:t>    out.println(a+b);</a:t>
            </a:r>
            <a:endParaRPr lang="zh-CN" altLang="zh-CN" dirty="0">
              <a:solidFill>
                <a:srgbClr val="1369B2"/>
              </a:solidFill>
            </a:endParaRPr>
          </a:p>
          <a:p>
            <a:r>
              <a:rPr lang="en-US" altLang="zh-CN" dirty="0">
                <a:solidFill>
                  <a:srgbClr val="1369B2"/>
                </a:solidFill>
              </a:rPr>
              <a:t>%&gt;</a:t>
            </a:r>
            <a:endParaRPr lang="zh-CN" altLang="zh-CN" dirty="0">
              <a:solidFill>
                <a:srgbClr val="1369B2"/>
              </a:solidFill>
            </a:endParaRPr>
          </a:p>
          <a:p>
            <a:r>
              <a:rPr lang="en-US" altLang="zh-CN" dirty="0"/>
              <a:t>&lt;/body&gt;</a:t>
            </a:r>
            <a:endParaRPr lang="zh-CN" altLang="zh-CN" dirty="0"/>
          </a:p>
          <a:p>
            <a:r>
              <a:rPr lang="en-US" altLang="zh-CN" dirty="0"/>
              <a:t>&lt;/html&gt;</a:t>
            </a:r>
            <a:endParaRPr lang="zh-CN" altLang="zh-CN" dirty="0"/>
          </a:p>
        </p:txBody>
      </p:sp>
      <p:sp>
        <p:nvSpPr>
          <p:cNvPr id="13"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863572" y="933757"/>
            <a:ext cx="8485746" cy="115685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example01.jsp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文件中定义了一个</a:t>
            </a:r>
            <a:r>
              <a:rPr lang="en-US" altLang="zh-CN" sz="1600" dirty="0">
                <a:solidFill>
                  <a:srgbClr val="595959"/>
                </a:solidFill>
                <a:latin typeface="微软雅黑" panose="020B0503020204020204" pitchFamily="34" charset="-122"/>
                <a:ea typeface="微软雅黑" panose="020B0503020204020204" pitchFamily="34" charset="-122"/>
                <a:cs typeface="+mn-ea"/>
              </a:rPr>
              <a:t>JSP Scriptlets</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JSP Scriptlets</a:t>
            </a:r>
            <a:r>
              <a:rPr lang="zh-CN" altLang="zh-CN" sz="1600" dirty="0">
                <a:solidFill>
                  <a:srgbClr val="595959"/>
                </a:solidFill>
                <a:latin typeface="微软雅黑" panose="020B0503020204020204" pitchFamily="34" charset="-122"/>
                <a:ea typeface="微软雅黑" panose="020B0503020204020204" pitchFamily="34" charset="-122"/>
                <a:cs typeface="+mn-ea"/>
              </a:rPr>
              <a:t>中定义了两个变量</a:t>
            </a:r>
            <a:r>
              <a:rPr lang="en-US" altLang="zh-CN" sz="1600" dirty="0">
                <a:solidFill>
                  <a:srgbClr val="595959"/>
                </a:solidFill>
                <a:latin typeface="微软雅黑" panose="020B0503020204020204" pitchFamily="34" charset="-122"/>
                <a:ea typeface="微软雅黑" panose="020B0503020204020204" pitchFamily="34" charset="-122"/>
                <a:cs typeface="+mn-ea"/>
              </a:rPr>
              <a:t>a</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b</a:t>
            </a:r>
            <a:r>
              <a:rPr lang="zh-CN" altLang="zh-CN" sz="1600" dirty="0">
                <a:solidFill>
                  <a:srgbClr val="595959"/>
                </a:solidFill>
                <a:latin typeface="微软雅黑" panose="020B0503020204020204" pitchFamily="34" charset="-122"/>
                <a:ea typeface="微软雅黑" panose="020B0503020204020204" pitchFamily="34" charset="-122"/>
                <a:cs typeface="+mn-ea"/>
              </a:rPr>
              <a:t>，最后输出</a:t>
            </a:r>
            <a:r>
              <a:rPr lang="en-US" altLang="zh-CN" sz="1600" dirty="0">
                <a:solidFill>
                  <a:srgbClr val="595959"/>
                </a:solidFill>
                <a:latin typeface="微软雅黑" panose="020B0503020204020204" pitchFamily="34" charset="-122"/>
                <a:ea typeface="微软雅黑" panose="020B0503020204020204" pitchFamily="34" charset="-122"/>
                <a:cs typeface="+mn-ea"/>
              </a:rPr>
              <a:t>a</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b</a:t>
            </a:r>
            <a:r>
              <a:rPr lang="zh-CN" altLang="zh-CN" sz="1600" dirty="0">
                <a:solidFill>
                  <a:srgbClr val="595959"/>
                </a:solidFill>
                <a:latin typeface="微软雅黑" panose="020B0503020204020204" pitchFamily="34" charset="-122"/>
                <a:ea typeface="微软雅黑" panose="020B0503020204020204" pitchFamily="34" charset="-122"/>
                <a:cs typeface="+mn-ea"/>
              </a:rPr>
              <a:t>的和。在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中启动项目后，再使用浏览器访问地址“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http://localhost:8080/chapter06/example01.jsp</a:t>
            </a:r>
            <a:r>
              <a:rPr lang="zh-CN" altLang="zh-CN" sz="1600" dirty="0">
                <a:solidFill>
                  <a:srgbClr val="595959"/>
                </a:solidFill>
                <a:latin typeface="微软雅黑" panose="020B0503020204020204" pitchFamily="34" charset="-122"/>
                <a:ea typeface="微软雅黑" panose="020B0503020204020204" pitchFamily="34" charset="-122"/>
                <a:cs typeface="+mn-ea"/>
              </a:rPr>
              <a:t>”，结果如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14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3313" y="2985246"/>
            <a:ext cx="7245962" cy="1801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8" y="1091196"/>
            <a:ext cx="185592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31181"/>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声明标识</a:t>
            </a:r>
          </a:p>
        </p:txBody>
      </p:sp>
      <p:sp>
        <p:nvSpPr>
          <p:cNvPr id="11" name="文本框 18"/>
          <p:cNvSpPr txBox="1"/>
          <p:nvPr>
            <p:custDataLst>
              <p:tags r:id="rId2"/>
            </p:custDataLst>
          </p:nvPr>
        </p:nvSpPr>
        <p:spPr>
          <a:xfrm>
            <a:off x="1116945" y="1930590"/>
            <a:ext cx="10326501" cy="219765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 Scriptlets</a:t>
            </a:r>
            <a:r>
              <a:rPr lang="zh-CN" altLang="zh-CN" dirty="0">
                <a:solidFill>
                  <a:srgbClr val="595959"/>
                </a:solidFill>
                <a:latin typeface="微软雅黑" panose="020B0503020204020204" pitchFamily="34" charset="-122"/>
              </a:rPr>
              <a:t>中可以进行属性的定义，也可以输出内容，但是它不可以进行方法的定义。如果想在脚本元素中定义方法，可以使用</a:t>
            </a:r>
            <a:r>
              <a:rPr lang="zh-CN" altLang="zh-CN" dirty="0">
                <a:solidFill>
                  <a:srgbClr val="1369B2"/>
                </a:solidFill>
                <a:latin typeface="微软雅黑" panose="020B0503020204020204" pitchFamily="34" charset="-122"/>
              </a:rPr>
              <a:t>声明标识</a:t>
            </a:r>
            <a:r>
              <a:rPr lang="zh-CN" altLang="zh-CN" dirty="0">
                <a:solidFill>
                  <a:srgbClr val="595959"/>
                </a:solidFill>
                <a:latin typeface="微软雅黑" panose="020B0503020204020204" pitchFamily="34" charset="-122"/>
              </a:rPr>
              <a:t>。声明标识用于在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页面中定义全局变量或方法，它以“</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”开始，以“</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”结束。通过声明标识定义的变量和方法可以被整个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页面访问，所以通常使用该标识定义整个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页面需要引用的变量或方法。</a:t>
            </a:r>
          </a:p>
          <a:p>
            <a:pPr>
              <a:lnSpc>
                <a:spcPct val="150000"/>
              </a:lnSpc>
            </a:pPr>
            <a:r>
              <a:rPr lang="zh-CN" altLang="zh-CN" dirty="0">
                <a:solidFill>
                  <a:srgbClr val="595959"/>
                </a:solidFill>
                <a:latin typeface="微软雅黑" panose="020B0503020204020204" pitchFamily="34" charset="-122"/>
              </a:rPr>
              <a:t>声明标识的语法格式如下所示：</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 name="图片 9"/>
          <p:cNvPicPr>
            <a:picLocks noChangeAspect="1"/>
          </p:cNvPicPr>
          <p:nvPr/>
        </p:nvPicPr>
        <p:blipFill>
          <a:blip r:embed="rId5"/>
          <a:stretch>
            <a:fillRect/>
          </a:stretch>
        </p:blipFill>
        <p:spPr>
          <a:xfrm>
            <a:off x="2570893" y="4565740"/>
            <a:ext cx="6842047" cy="1017460"/>
          </a:xfrm>
          <a:prstGeom prst="rect">
            <a:avLst/>
          </a:prstGeom>
        </p:spPr>
      </p:pic>
      <p:sp>
        <p:nvSpPr>
          <p:cNvPr id="2" name="矩形 1"/>
          <p:cNvSpPr/>
          <p:nvPr/>
        </p:nvSpPr>
        <p:spPr>
          <a:xfrm>
            <a:off x="2990488" y="4619529"/>
            <a:ext cx="2954655" cy="923330"/>
          </a:xfrm>
          <a:prstGeom prst="rect">
            <a:avLst/>
          </a:prstGeom>
        </p:spPr>
        <p:txBody>
          <a:bodyPr wrap="none">
            <a:spAutoFit/>
          </a:bodyPr>
          <a:lstStyle/>
          <a:p>
            <a:r>
              <a:rPr lang="en-US" altLang="zh-CN" dirty="0"/>
              <a:t>&lt;%! </a:t>
            </a:r>
            <a:endParaRPr lang="zh-CN" altLang="zh-CN" dirty="0"/>
          </a:p>
          <a:p>
            <a:r>
              <a:rPr lang="en-US" altLang="zh-CN" dirty="0"/>
              <a:t>	</a:t>
            </a:r>
            <a:r>
              <a:rPr lang="zh-CN" altLang="zh-CN" dirty="0"/>
              <a:t>定义变量或方法等</a:t>
            </a:r>
          </a:p>
          <a:p>
            <a:r>
              <a:rPr lang="en-US" altLang="zh-CN" dirty="0"/>
              <a:t>%&gt;</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8" y="1091196"/>
            <a:ext cx="185592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31181"/>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声明标识</a:t>
            </a:r>
          </a:p>
        </p:txBody>
      </p:sp>
      <p:sp>
        <p:nvSpPr>
          <p:cNvPr id="11" name="文本框 18"/>
          <p:cNvSpPr txBox="1"/>
          <p:nvPr>
            <p:custDataLst>
              <p:tags r:id="rId2"/>
            </p:custDataLst>
          </p:nvPr>
        </p:nvSpPr>
        <p:spPr>
          <a:xfrm>
            <a:off x="1640276" y="2468471"/>
            <a:ext cx="9215258" cy="25729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声明语句中定义的都是成员方法、成员变量、静态方法、静态变量、静态代码块等。在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声明语句中声明的方法在整个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页面内有效，但是在方法内定义的变量只在该方法内有效。当声明的方法被调用时，会为方法内定义的变量分配内存，而调用结束后立刻会释放所占的内存。</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FF0000"/>
                </a:solidFill>
                <a:latin typeface="微软雅黑" panose="020B0503020204020204" pitchFamily="34" charset="-122"/>
              </a:rPr>
              <a:t>注意</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在一个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页面中可以</a:t>
            </a:r>
            <a:r>
              <a:rPr lang="zh-CN" altLang="zh-CN" dirty="0">
                <a:solidFill>
                  <a:srgbClr val="1369B2"/>
                </a:solidFill>
                <a:latin typeface="微软雅黑" panose="020B0503020204020204" pitchFamily="34" charset="-122"/>
              </a:rPr>
              <a:t>有多个</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声明标识</a:t>
            </a:r>
            <a:r>
              <a:rPr lang="zh-CN" altLang="zh-CN" dirty="0">
                <a:solidFill>
                  <a:srgbClr val="595959"/>
                </a:solidFill>
                <a:latin typeface="微软雅黑" panose="020B0503020204020204" pitchFamily="34" charset="-122"/>
              </a:rPr>
              <a:t>，单个声明中的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语句可以是不完整的，但是多个声明组合后的结果必须是</a:t>
            </a:r>
            <a:r>
              <a:rPr lang="zh-CN" altLang="zh-CN" dirty="0">
                <a:solidFill>
                  <a:srgbClr val="1369B2"/>
                </a:solidFill>
                <a:latin typeface="微软雅黑" panose="020B0503020204020204" pitchFamily="34" charset="-122"/>
              </a:rPr>
              <a:t>完整的</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语句</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306456" y="2259106"/>
            <a:ext cx="9865885" cy="29449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6232" y="221913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855533" y="487630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27886"/>
            <a:ext cx="8485746" cy="787523"/>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下面通过一个案例演示</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声明标识的使用。在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example02.jsp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的文件，在该文件中编写声明语句</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990163" y="2068372"/>
            <a:ext cx="7772401" cy="4507240"/>
          </a:xfrm>
          <a:prstGeom prst="rect">
            <a:avLst/>
          </a:prstGeom>
        </p:spPr>
      </p:pic>
      <p:sp>
        <p:nvSpPr>
          <p:cNvPr id="2" name="矩形 1"/>
          <p:cNvSpPr/>
          <p:nvPr/>
        </p:nvSpPr>
        <p:spPr>
          <a:xfrm>
            <a:off x="2038039" y="2054925"/>
            <a:ext cx="7348008" cy="4647426"/>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    &lt;title&gt;JSP</a:t>
            </a:r>
            <a:r>
              <a:rPr lang="zh-CN" altLang="zh-CN" sz="1600" dirty="0"/>
              <a:t>声明语句</a:t>
            </a:r>
            <a:r>
              <a:rPr lang="en-US" altLang="zh-CN" sz="1600" dirty="0"/>
              <a:t>&lt;/title&gt;</a:t>
            </a:r>
            <a:endParaRPr lang="zh-CN" altLang="zh-CN" sz="1600" dirty="0"/>
          </a:p>
          <a:p>
            <a:r>
              <a:rPr lang="en-US" altLang="zh-CN" sz="1600" dirty="0"/>
              <a:t>&lt;/head&gt;</a:t>
            </a:r>
            <a:endParaRPr lang="zh-CN" altLang="zh-CN" sz="1600" dirty="0"/>
          </a:p>
          <a:p>
            <a:r>
              <a:rPr lang="en-US" altLang="zh-CN" sz="1600" dirty="0">
                <a:solidFill>
                  <a:srgbClr val="1369B2"/>
                </a:solidFill>
              </a:rPr>
              <a:t>&lt;%!</a:t>
            </a:r>
            <a:endParaRPr lang="zh-CN" altLang="zh-CN" sz="1600" dirty="0">
              <a:solidFill>
                <a:srgbClr val="1369B2"/>
              </a:solidFill>
            </a:endParaRPr>
          </a:p>
          <a:p>
            <a:r>
              <a:rPr lang="en-US" altLang="zh-CN" sz="1600" dirty="0">
                <a:solidFill>
                  <a:srgbClr val="1369B2"/>
                </a:solidFill>
              </a:rPr>
              <a:t>    public int print() { //</a:t>
            </a:r>
            <a:r>
              <a:rPr lang="zh-CN" altLang="zh-CN" sz="1600" dirty="0">
                <a:solidFill>
                  <a:srgbClr val="1369B2"/>
                </a:solidFill>
              </a:rPr>
              <a:t>定义</a:t>
            </a:r>
            <a:r>
              <a:rPr lang="en-US" altLang="zh-CN" sz="1600" dirty="0">
                <a:solidFill>
                  <a:srgbClr val="1369B2"/>
                </a:solidFill>
              </a:rPr>
              <a:t>print</a:t>
            </a:r>
            <a:r>
              <a:rPr lang="zh-CN" altLang="zh-CN" sz="1600" dirty="0">
                <a:solidFill>
                  <a:srgbClr val="1369B2"/>
                </a:solidFill>
              </a:rPr>
              <a:t>方法</a:t>
            </a:r>
          </a:p>
          <a:p>
            <a:r>
              <a:rPr lang="en-US" altLang="zh-CN" sz="1600" dirty="0">
                <a:solidFill>
                  <a:srgbClr val="1369B2"/>
                </a:solidFill>
              </a:rPr>
              <a:t>        int a = 1, b = 2; //</a:t>
            </a:r>
            <a:r>
              <a:rPr lang="zh-CN" altLang="zh-CN" sz="1600" dirty="0">
                <a:solidFill>
                  <a:srgbClr val="1369B2"/>
                </a:solidFill>
              </a:rPr>
              <a:t>定义两个变量</a:t>
            </a:r>
            <a:r>
              <a:rPr lang="en-US" altLang="zh-CN" sz="1600" dirty="0">
                <a:solidFill>
                  <a:srgbClr val="1369B2"/>
                </a:solidFill>
              </a:rPr>
              <a:t>a,b</a:t>
            </a:r>
            <a:endParaRPr lang="zh-CN" altLang="zh-CN" sz="1600" dirty="0">
              <a:solidFill>
                <a:srgbClr val="1369B2"/>
              </a:solidFill>
            </a:endParaRPr>
          </a:p>
          <a:p>
            <a:r>
              <a:rPr lang="en-US" altLang="zh-CN" sz="1600" dirty="0">
                <a:solidFill>
                  <a:srgbClr val="1369B2"/>
                </a:solidFill>
              </a:rPr>
              <a:t>        return a+b;</a:t>
            </a:r>
            <a:endParaRPr lang="zh-CN" altLang="zh-CN" sz="1600" dirty="0">
              <a:solidFill>
                <a:srgbClr val="1369B2"/>
              </a:solidFill>
            </a:endParaRPr>
          </a:p>
          <a:p>
            <a:r>
              <a:rPr lang="en-US" altLang="zh-CN" sz="1600" dirty="0">
                <a:solidFill>
                  <a:srgbClr val="1369B2"/>
                </a:solidFill>
              </a:rPr>
              <a:t>    }</a:t>
            </a:r>
            <a:endParaRPr lang="zh-CN" altLang="zh-CN" sz="1600" dirty="0">
              <a:solidFill>
                <a:srgbClr val="1369B2"/>
              </a:solidFill>
            </a:endParaRPr>
          </a:p>
          <a:p>
            <a:r>
              <a:rPr lang="en-US" altLang="zh-CN" sz="1600" dirty="0">
                <a:solidFill>
                  <a:srgbClr val="1369B2"/>
                </a:solidFill>
              </a:rPr>
              <a:t>%&gt;</a:t>
            </a:r>
            <a:endParaRPr lang="zh-CN" altLang="zh-CN" sz="1600" dirty="0">
              <a:solidFill>
                <a:srgbClr val="1369B2"/>
              </a:solidFill>
            </a:endParaRPr>
          </a:p>
          <a:p>
            <a:r>
              <a:rPr lang="en-US" altLang="zh-CN" sz="1600" dirty="0"/>
              <a:t>&lt;body&gt;</a:t>
            </a:r>
            <a:endParaRPr lang="zh-CN" altLang="zh-CN" sz="1600" dirty="0"/>
          </a:p>
          <a:p>
            <a:r>
              <a:rPr lang="en-US" altLang="zh-CN" sz="1600" dirty="0"/>
              <a:t>&lt;br /&gt;</a:t>
            </a:r>
            <a:endParaRPr lang="zh-CN" altLang="zh-CN" sz="1600" dirty="0"/>
          </a:p>
          <a:p>
            <a:r>
              <a:rPr lang="en-US" altLang="zh-CN" sz="1600" dirty="0">
                <a:solidFill>
                  <a:srgbClr val="1369B2"/>
                </a:solidFill>
              </a:rPr>
              <a:t>&lt;%</a:t>
            </a:r>
            <a:endParaRPr lang="zh-CN" altLang="zh-CN" sz="1600" dirty="0">
              <a:solidFill>
                <a:srgbClr val="1369B2"/>
              </a:solidFill>
            </a:endParaRPr>
          </a:p>
          <a:p>
            <a:r>
              <a:rPr lang="en-US" altLang="zh-CN" sz="1600" dirty="0">
                <a:solidFill>
                  <a:srgbClr val="1369B2"/>
                </a:solidFill>
              </a:rPr>
              <a:t>    out.println(print());//</a:t>
            </a:r>
            <a:r>
              <a:rPr lang="zh-CN" altLang="zh-CN" sz="1600" dirty="0">
                <a:solidFill>
                  <a:srgbClr val="1369B2"/>
                </a:solidFill>
              </a:rPr>
              <a:t>调用</a:t>
            </a:r>
            <a:r>
              <a:rPr lang="en-US" altLang="zh-CN" sz="1600" dirty="0">
                <a:solidFill>
                  <a:srgbClr val="1369B2"/>
                </a:solidFill>
              </a:rPr>
              <a:t>print()</a:t>
            </a:r>
            <a:r>
              <a:rPr lang="zh-CN" altLang="zh-CN" sz="1600" dirty="0">
                <a:solidFill>
                  <a:srgbClr val="1369B2"/>
                </a:solidFill>
              </a:rPr>
              <a:t>方法，输出其返回值</a:t>
            </a:r>
          </a:p>
          <a:p>
            <a:r>
              <a:rPr lang="en-US" altLang="zh-CN" sz="1600" dirty="0">
                <a:solidFill>
                  <a:srgbClr val="1369B2"/>
                </a:solidFill>
              </a:rPr>
              <a:t>%&gt;</a:t>
            </a:r>
            <a:endParaRPr lang="zh-CN" altLang="zh-CN" sz="1600" dirty="0">
              <a:solidFill>
                <a:srgbClr val="1369B2"/>
              </a:solidFill>
            </a:endParaRPr>
          </a:p>
          <a:p>
            <a:r>
              <a:rPr lang="en-US" altLang="zh-CN" sz="1600" dirty="0"/>
              <a:t>&lt;/body&gt;</a:t>
            </a:r>
            <a:endParaRPr lang="zh-CN" altLang="zh-CN" sz="1600" dirty="0"/>
          </a:p>
          <a:p>
            <a:r>
              <a:rPr lang="en-US" altLang="zh-CN" sz="1600" dirty="0"/>
              <a:t>&lt;/html&gt;</a:t>
            </a:r>
            <a:endParaRPr lang="zh-CN" altLang="zh-CN" sz="1600" dirty="0"/>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27886"/>
            <a:ext cx="8485746" cy="830997"/>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中启动项目后，再使用浏览器访问地址“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http://localhost:8080/chapter06/example02.jsp</a:t>
            </a:r>
            <a:r>
              <a:rPr lang="zh-CN" altLang="zh-CN" sz="1600" dirty="0">
                <a:solidFill>
                  <a:srgbClr val="595959"/>
                </a:solidFill>
                <a:latin typeface="微软雅黑" panose="020B0503020204020204" pitchFamily="34" charset="-122"/>
                <a:ea typeface="微软雅黑" panose="020B0503020204020204" pitchFamily="34" charset="-122"/>
                <a:cs typeface="+mn-ea"/>
              </a:rPr>
              <a:t>”，结果如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7170"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5815" y="2326341"/>
            <a:ext cx="7116183" cy="18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1"/>
          <p:cNvSpPr txBox="1"/>
          <p:nvPr>
            <p:custDataLst>
              <p:tags r:id="rId2"/>
            </p:custDataLst>
          </p:nvPr>
        </p:nvSpPr>
        <p:spPr>
          <a:xfrm>
            <a:off x="1143841" y="4742061"/>
            <a:ext cx="10259265" cy="1156855"/>
          </a:xfrm>
          <a:prstGeom prst="rect">
            <a:avLst/>
          </a:prstGeom>
          <a:noFill/>
          <a:ln>
            <a:noFill/>
          </a:ln>
        </p:spPr>
        <p:txBody>
          <a:bodyPr wrap="square" rtlCol="0">
            <a:spAutoFit/>
          </a:bodyPr>
          <a:lstStyle/>
          <a:p>
            <a:pPr defTabSz="457200">
              <a:lnSpc>
                <a:spcPct val="150000"/>
              </a:lnSpc>
              <a:defRPr/>
            </a:pPr>
            <a:r>
              <a:rPr lang="zh-CN" altLang="en-US" sz="1600" dirty="0">
                <a:solidFill>
                  <a:srgbClr val="FF0000"/>
                </a:solidFill>
                <a:latin typeface="微软雅黑" panose="020B0503020204020204" pitchFamily="34" charset="-122"/>
                <a:ea typeface="微软雅黑" panose="020B0503020204020204" pitchFamily="34" charset="-122"/>
                <a:cs typeface="+mn-ea"/>
              </a:rPr>
              <a:t>需要注意的是，</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zh-CN" altLang="zh-CN" sz="1600" dirty="0">
                <a:solidFill>
                  <a:srgbClr val="595959"/>
                </a:solidFill>
                <a:latin typeface="微软雅黑" panose="020B0503020204020204" pitchFamily="34" charset="-122"/>
                <a:ea typeface="微软雅黑" panose="020B0503020204020204" pitchFamily="34" charset="-122"/>
                <a:cs typeface="+mn-ea"/>
              </a:rPr>
              <a:t>”里面定义的属性是成员属性，相当于类的属性，方法相当于是全局的方法，也相当于是类里面的方法，但是在“</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zh-CN" altLang="zh-CN" sz="1600" dirty="0">
                <a:solidFill>
                  <a:srgbClr val="595959"/>
                </a:solidFill>
                <a:latin typeface="微软雅黑" panose="020B0503020204020204" pitchFamily="34" charset="-122"/>
                <a:ea typeface="微软雅黑" panose="020B0503020204020204" pitchFamily="34" charset="-122"/>
                <a:cs typeface="+mn-ea"/>
              </a:rPr>
              <a:t>”里面是不可以进行输出的，只能在里面进行方法的定义和属性的定义。</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8" y="1091196"/>
            <a:ext cx="185592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31181"/>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声明标识</a:t>
            </a:r>
          </a:p>
        </p:txBody>
      </p:sp>
      <p:sp>
        <p:nvSpPr>
          <p:cNvPr id="11" name="文本框 18"/>
          <p:cNvSpPr txBox="1"/>
          <p:nvPr>
            <p:custDataLst>
              <p:tags r:id="rId2"/>
            </p:custDataLst>
          </p:nvPr>
        </p:nvSpPr>
        <p:spPr>
          <a:xfrm>
            <a:off x="1640276" y="3019798"/>
            <a:ext cx="9215258" cy="144462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highlight>
                  <a:srgbClr val="FFFF00"/>
                </a:highlight>
                <a:latin typeface="微软雅黑" panose="020B0503020204020204" pitchFamily="34" charset="-122"/>
              </a:rPr>
              <a:t>总之，“</a:t>
            </a:r>
            <a:r>
              <a:rPr lang="en-US" altLang="zh-CN" dirty="0">
                <a:solidFill>
                  <a:srgbClr val="1369B2"/>
                </a:solidFill>
                <a:highlight>
                  <a:srgbClr val="FFFF00"/>
                </a:highlight>
                <a:latin typeface="微软雅黑" panose="020B0503020204020204" pitchFamily="34" charset="-122"/>
              </a:rPr>
              <a:t>&lt;%!</a:t>
            </a:r>
            <a:r>
              <a:rPr lang="zh-CN" altLang="zh-CN" dirty="0">
                <a:solidFill>
                  <a:srgbClr val="595959"/>
                </a:solidFill>
                <a:highlight>
                  <a:srgbClr val="FFFF00"/>
                </a:highlight>
                <a:latin typeface="微软雅黑" panose="020B0503020204020204" pitchFamily="34" charset="-122"/>
              </a:rPr>
              <a:t>”和“</a:t>
            </a:r>
            <a:r>
              <a:rPr lang="en-US" altLang="zh-CN" dirty="0">
                <a:solidFill>
                  <a:srgbClr val="1369B2"/>
                </a:solidFill>
                <a:highlight>
                  <a:srgbClr val="FFFF00"/>
                </a:highlight>
                <a:latin typeface="微软雅黑" panose="020B0503020204020204" pitchFamily="34" charset="-122"/>
              </a:rPr>
              <a:t>%&gt;</a:t>
            </a:r>
            <a:r>
              <a:rPr lang="zh-CN" altLang="zh-CN" dirty="0">
                <a:solidFill>
                  <a:srgbClr val="595959"/>
                </a:solidFill>
                <a:highlight>
                  <a:srgbClr val="FFFF00"/>
                </a:highlight>
                <a:latin typeface="微软雅黑" panose="020B0503020204020204" pitchFamily="34" charset="-122"/>
              </a:rPr>
              <a:t>”是用来定义属性和方法的，“</a:t>
            </a:r>
            <a:r>
              <a:rPr lang="en-US" altLang="zh-CN" dirty="0">
                <a:solidFill>
                  <a:srgbClr val="1369B2"/>
                </a:solidFill>
                <a:highlight>
                  <a:srgbClr val="FFFF00"/>
                </a:highlight>
                <a:latin typeface="微软雅黑" panose="020B0503020204020204" pitchFamily="34" charset="-122"/>
              </a:rPr>
              <a:t>&lt;%</a:t>
            </a:r>
            <a:r>
              <a:rPr lang="zh-CN" altLang="zh-CN" dirty="0">
                <a:solidFill>
                  <a:srgbClr val="595959"/>
                </a:solidFill>
                <a:highlight>
                  <a:srgbClr val="FFFF00"/>
                </a:highlight>
                <a:latin typeface="微软雅黑" panose="020B0503020204020204" pitchFamily="34" charset="-122"/>
              </a:rPr>
              <a:t>”和“</a:t>
            </a:r>
            <a:r>
              <a:rPr lang="en-US" altLang="zh-CN" dirty="0">
                <a:solidFill>
                  <a:srgbClr val="1369B2"/>
                </a:solidFill>
                <a:highlight>
                  <a:srgbClr val="FFFF00"/>
                </a:highlight>
                <a:latin typeface="微软雅黑" panose="020B0503020204020204" pitchFamily="34" charset="-122"/>
              </a:rPr>
              <a:t>%&gt;</a:t>
            </a:r>
            <a:r>
              <a:rPr lang="zh-CN" altLang="zh-CN" dirty="0">
                <a:solidFill>
                  <a:srgbClr val="595959"/>
                </a:solidFill>
                <a:highlight>
                  <a:srgbClr val="FFFF00"/>
                </a:highlight>
                <a:latin typeface="微软雅黑" panose="020B0503020204020204" pitchFamily="34" charset="-122"/>
              </a:rPr>
              <a:t>”主要是用来输出内容的，因此如果涉及到了成员变量的操作，那么就应该使用</a:t>
            </a:r>
            <a:r>
              <a:rPr lang="en-US" altLang="zh-CN" dirty="0">
                <a:solidFill>
                  <a:srgbClr val="1369B2"/>
                </a:solidFill>
                <a:highlight>
                  <a:srgbClr val="FFFF00"/>
                </a:highlight>
                <a:latin typeface="微软雅黑" panose="020B0503020204020204" pitchFamily="34" charset="-122"/>
              </a:rPr>
              <a:t>&lt;%!</a:t>
            </a:r>
            <a:r>
              <a:rPr lang="zh-CN" altLang="zh-CN" dirty="0">
                <a:solidFill>
                  <a:srgbClr val="595959"/>
                </a:solidFill>
                <a:highlight>
                  <a:srgbClr val="FFFF00"/>
                </a:highlight>
                <a:latin typeface="微软雅黑" panose="020B0503020204020204" pitchFamily="34" charset="-122"/>
              </a:rPr>
              <a:t>和</a:t>
            </a:r>
            <a:r>
              <a:rPr lang="en-US" altLang="zh-CN" dirty="0">
                <a:solidFill>
                  <a:srgbClr val="1369B2"/>
                </a:solidFill>
                <a:highlight>
                  <a:srgbClr val="FFFF00"/>
                </a:highlight>
                <a:latin typeface="微软雅黑" panose="020B0503020204020204" pitchFamily="34" charset="-122"/>
              </a:rPr>
              <a:t>%&gt;</a:t>
            </a:r>
            <a:r>
              <a:rPr lang="zh-CN" altLang="zh-CN" dirty="0">
                <a:solidFill>
                  <a:srgbClr val="595959"/>
                </a:solidFill>
                <a:highlight>
                  <a:srgbClr val="FFFF00"/>
                </a:highlight>
                <a:latin typeface="微软雅黑" panose="020B0503020204020204" pitchFamily="34" charset="-122"/>
              </a:rPr>
              <a:t>，而如果是涉及到了输出内容的时候，就使用</a:t>
            </a:r>
            <a:r>
              <a:rPr lang="en-US" altLang="zh-CN" dirty="0">
                <a:solidFill>
                  <a:srgbClr val="1369B2"/>
                </a:solidFill>
                <a:highlight>
                  <a:srgbClr val="FFFF00"/>
                </a:highlight>
                <a:latin typeface="微软雅黑" panose="020B0503020204020204" pitchFamily="34" charset="-122"/>
              </a:rPr>
              <a:t>&lt;%</a:t>
            </a:r>
            <a:r>
              <a:rPr lang="zh-CN" altLang="zh-CN" dirty="0">
                <a:solidFill>
                  <a:srgbClr val="595959"/>
                </a:solidFill>
                <a:highlight>
                  <a:srgbClr val="FFFF00"/>
                </a:highlight>
                <a:latin typeface="微软雅黑" panose="020B0503020204020204" pitchFamily="34" charset="-122"/>
              </a:rPr>
              <a:t>和</a:t>
            </a:r>
            <a:r>
              <a:rPr lang="en-US" altLang="zh-CN" dirty="0">
                <a:solidFill>
                  <a:srgbClr val="1369B2"/>
                </a:solidFill>
                <a:highlight>
                  <a:srgbClr val="FFFF00"/>
                </a:highlight>
                <a:latin typeface="微软雅黑" panose="020B0503020204020204" pitchFamily="34" charset="-122"/>
              </a:rPr>
              <a:t>%&gt;</a:t>
            </a:r>
            <a:r>
              <a:rPr lang="zh-CN" altLang="zh-CN" dirty="0">
                <a:solidFill>
                  <a:srgbClr val="595959"/>
                </a:solidFill>
                <a:highlight>
                  <a:srgbClr val="FFFF00"/>
                </a:highlight>
                <a:latin typeface="微软雅黑" panose="020B0503020204020204" pitchFamily="34" charset="-122"/>
              </a:rPr>
              <a:t>。</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306456" y="2622175"/>
            <a:ext cx="9865885" cy="20708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6232"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855533" y="43627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254992" y="2549879"/>
            <a:ext cx="9771798" cy="243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在动态网页开发中，经常需要动态生成</a:t>
            </a:r>
            <a:r>
              <a:rPr lang="en-US" altLang="zh-CN" sz="2000" dirty="0">
                <a:solidFill>
                  <a:srgbClr val="595959"/>
                </a:solidFill>
                <a:latin typeface="微软雅黑" panose="020B0503020204020204" pitchFamily="34" charset="-122"/>
                <a:ea typeface="微软雅黑" panose="020B0503020204020204" pitchFamily="34" charset="-122"/>
              </a:rPr>
              <a:t>HTML</a:t>
            </a:r>
            <a:r>
              <a:rPr lang="zh-CN" altLang="zh-CN" sz="2000" dirty="0">
                <a:solidFill>
                  <a:srgbClr val="595959"/>
                </a:solidFill>
                <a:latin typeface="微软雅黑" panose="020B0503020204020204" pitchFamily="34" charset="-122"/>
                <a:ea typeface="微软雅黑" panose="020B0503020204020204" pitchFamily="34" charset="-122"/>
              </a:rPr>
              <a:t>内容，例如，一篇新闻报道的浏览次数需要动态生成。如果使用</a:t>
            </a:r>
            <a:r>
              <a:rPr lang="en-US" altLang="zh-CN" sz="2000" dirty="0">
                <a:solidFill>
                  <a:srgbClr val="595959"/>
                </a:solidFill>
                <a:latin typeface="微软雅黑" panose="020B0503020204020204" pitchFamily="34" charset="-122"/>
                <a:ea typeface="微软雅黑" panose="020B0503020204020204" pitchFamily="34" charset="-122"/>
              </a:rPr>
              <a:t>Servlet</a:t>
            </a:r>
            <a:r>
              <a:rPr lang="zh-CN" altLang="zh-CN" sz="2000" dirty="0">
                <a:solidFill>
                  <a:srgbClr val="595959"/>
                </a:solidFill>
                <a:latin typeface="微软雅黑" panose="020B0503020204020204" pitchFamily="34" charset="-122"/>
                <a:ea typeface="微软雅黑" panose="020B0503020204020204" pitchFamily="34" charset="-122"/>
              </a:rPr>
              <a:t>实现</a:t>
            </a:r>
            <a:r>
              <a:rPr lang="en-US" altLang="zh-CN" sz="2000" dirty="0">
                <a:solidFill>
                  <a:srgbClr val="595959"/>
                </a:solidFill>
                <a:latin typeface="微软雅黑" panose="020B0503020204020204" pitchFamily="34" charset="-122"/>
                <a:ea typeface="微软雅黑" panose="020B0503020204020204" pitchFamily="34" charset="-122"/>
              </a:rPr>
              <a:t>HTML</a:t>
            </a:r>
            <a:r>
              <a:rPr lang="zh-CN" altLang="zh-CN" sz="2000" dirty="0">
                <a:solidFill>
                  <a:srgbClr val="595959"/>
                </a:solidFill>
                <a:latin typeface="微软雅黑" panose="020B0503020204020204" pitchFamily="34" charset="-122"/>
                <a:ea typeface="微软雅黑" panose="020B0503020204020204" pitchFamily="34" charset="-122"/>
              </a:rPr>
              <a:t>页面数据的统计，需要调用大量的</a:t>
            </a:r>
            <a:r>
              <a:rPr lang="en-US" altLang="zh-CN" sz="2000" dirty="0">
                <a:solidFill>
                  <a:srgbClr val="595959"/>
                </a:solidFill>
                <a:latin typeface="微软雅黑" panose="020B0503020204020204" pitchFamily="34" charset="-122"/>
                <a:ea typeface="微软雅黑" panose="020B0503020204020204" pitchFamily="34" charset="-122"/>
              </a:rPr>
              <a:t>Servlet</a:t>
            </a:r>
            <a:r>
              <a:rPr lang="zh-CN" altLang="zh-CN" sz="2000" dirty="0">
                <a:solidFill>
                  <a:srgbClr val="595959"/>
                </a:solidFill>
                <a:latin typeface="微软雅黑" panose="020B0503020204020204" pitchFamily="34" charset="-122"/>
                <a:ea typeface="微软雅黑" panose="020B0503020204020204" pitchFamily="34" charset="-122"/>
              </a:rPr>
              <a:t>输出语句，使静态内容和动态内容混合在一起，导致程序非常臃肿。为了克服</a:t>
            </a:r>
            <a:r>
              <a:rPr lang="en-US" altLang="zh-CN" sz="2000" dirty="0">
                <a:solidFill>
                  <a:srgbClr val="595959"/>
                </a:solidFill>
                <a:latin typeface="微软雅黑" panose="020B0503020204020204" pitchFamily="34" charset="-122"/>
                <a:ea typeface="微软雅黑" panose="020B0503020204020204" pitchFamily="34" charset="-122"/>
              </a:rPr>
              <a:t>Servlet</a:t>
            </a:r>
            <a:r>
              <a:rPr lang="zh-CN" altLang="zh-CN" sz="2000" dirty="0">
                <a:solidFill>
                  <a:srgbClr val="595959"/>
                </a:solidFill>
                <a:latin typeface="微软雅黑" panose="020B0503020204020204" pitchFamily="34" charset="-122"/>
                <a:ea typeface="微软雅黑" panose="020B0503020204020204" pitchFamily="34" charset="-122"/>
              </a:rPr>
              <a:t>的这些缺点，</a:t>
            </a:r>
            <a:r>
              <a:rPr lang="en-US" altLang="zh-CN" sz="2000" dirty="0">
                <a:solidFill>
                  <a:srgbClr val="595959"/>
                </a:solidFill>
                <a:latin typeface="微软雅黑" panose="020B0503020204020204" pitchFamily="34" charset="-122"/>
                <a:ea typeface="微软雅黑" panose="020B0503020204020204" pitchFamily="34" charset="-122"/>
              </a:rPr>
              <a:t>Oracle</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Sun</a:t>
            </a:r>
            <a:r>
              <a:rPr lang="zh-CN" altLang="zh-CN" sz="2000" dirty="0">
                <a:solidFill>
                  <a:srgbClr val="595959"/>
                </a:solidFill>
                <a:latin typeface="微软雅黑" panose="020B0503020204020204" pitchFamily="34" charset="-122"/>
                <a:ea typeface="微软雅黑" panose="020B0503020204020204" pitchFamily="34" charset="-122"/>
              </a:rPr>
              <a:t>）公司推出了</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技术</a:t>
            </a:r>
            <a:r>
              <a:rPr lang="zh-CN" altLang="zh-CN" sz="2000" dirty="0">
                <a:solidFill>
                  <a:srgbClr val="595959"/>
                </a:solidFill>
                <a:latin typeface="微软雅黑" panose="020B0503020204020204" pitchFamily="34" charset="-122"/>
                <a:ea typeface="微软雅黑" panose="020B0503020204020204" pitchFamily="34" charset="-122"/>
              </a:rPr>
              <a:t>。本章将围绕</a:t>
            </a:r>
            <a:r>
              <a:rPr lang="en-US" altLang="zh-CN" sz="2000" dirty="0">
                <a:solidFill>
                  <a:srgbClr val="595959"/>
                </a:solidFill>
                <a:latin typeface="微软雅黑" panose="020B0503020204020204" pitchFamily="34" charset="-122"/>
                <a:ea typeface="微软雅黑" panose="020B0503020204020204" pitchFamily="34" charset="-122"/>
              </a:rPr>
              <a:t>JSP</a:t>
            </a:r>
            <a:r>
              <a:rPr lang="zh-CN" altLang="zh-CN" sz="2000" dirty="0">
                <a:solidFill>
                  <a:srgbClr val="595959"/>
                </a:solidFill>
                <a:latin typeface="微软雅黑" panose="020B0503020204020204" pitchFamily="34" charset="-122"/>
                <a:ea typeface="微软雅黑" panose="020B0503020204020204" pitchFamily="34" charset="-122"/>
              </a:rPr>
              <a:t>技术进行详细讲解。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8" y="1091196"/>
            <a:ext cx="185592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31181"/>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声明标识</a:t>
            </a:r>
          </a:p>
        </p:txBody>
      </p:sp>
      <p:sp>
        <p:nvSpPr>
          <p:cNvPr id="11" name="文本框 18"/>
          <p:cNvSpPr txBox="1"/>
          <p:nvPr>
            <p:custDataLst>
              <p:tags r:id="rId2"/>
            </p:custDataLst>
          </p:nvPr>
        </p:nvSpPr>
        <p:spPr>
          <a:xfrm>
            <a:off x="1640276" y="3019798"/>
            <a:ext cx="9215258" cy="144462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FF0000"/>
                </a:solidFill>
                <a:latin typeface="微软雅黑" panose="020B0503020204020204" pitchFamily="34" charset="-122"/>
              </a:rPr>
              <a:t>注意</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通过声明标识创建的变量和方法在当前</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页面中有效，它的生命周期是从创建开始到服务器结束；代码片段创建的变量或方法，也是在当前</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页面有效，但它的</a:t>
            </a:r>
            <a:r>
              <a:rPr lang="zh-CN" altLang="zh-CN" dirty="0">
                <a:solidFill>
                  <a:srgbClr val="1369B2"/>
                </a:solidFill>
                <a:latin typeface="微软雅黑" panose="020B0503020204020204" pitchFamily="34" charset="-122"/>
              </a:rPr>
              <a:t>生命周期是页面关闭后就会被销毁</a:t>
            </a:r>
            <a:r>
              <a:rPr lang="zh-CN" altLang="zh-CN" dirty="0">
                <a:solidFill>
                  <a:srgbClr val="595959"/>
                </a:solidFill>
                <a:latin typeface="微软雅黑" panose="020B0503020204020204" pitchFamily="34" charset="-122"/>
              </a:rPr>
              <a:t>。</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306456" y="2622175"/>
            <a:ext cx="9865885" cy="20708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6232"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855533" y="43627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202549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31181"/>
            <a:ext cx="135966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表达式</a:t>
            </a:r>
          </a:p>
        </p:txBody>
      </p:sp>
      <p:sp>
        <p:nvSpPr>
          <p:cNvPr id="11" name="文本框 18"/>
          <p:cNvSpPr txBox="1"/>
          <p:nvPr>
            <p:custDataLst>
              <p:tags r:id="rId2"/>
            </p:custDataLst>
          </p:nvPr>
        </p:nvSpPr>
        <p:spPr>
          <a:xfrm>
            <a:off x="1116945" y="1930590"/>
            <a:ext cx="10326501" cy="9874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表达式（</a:t>
            </a:r>
            <a:r>
              <a:rPr lang="en-US" altLang="zh-CN" dirty="0">
                <a:solidFill>
                  <a:srgbClr val="595959"/>
                </a:solidFill>
                <a:latin typeface="微软雅黑" panose="020B0503020204020204" pitchFamily="34" charset="-122"/>
              </a:rPr>
              <a:t>expression</a:t>
            </a:r>
            <a:r>
              <a:rPr lang="zh-CN" altLang="zh-CN" dirty="0">
                <a:solidFill>
                  <a:srgbClr val="595959"/>
                </a:solidFill>
                <a:latin typeface="微软雅黑" panose="020B0503020204020204" pitchFamily="34" charset="-122"/>
              </a:rPr>
              <a:t>）用于向页面输出信息，它以“</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”开始，以“</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”结束，其基本的语法格式如下所示：</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 name="图片 9"/>
          <p:cNvPicPr>
            <a:picLocks noChangeAspect="1"/>
          </p:cNvPicPr>
          <p:nvPr/>
        </p:nvPicPr>
        <p:blipFill>
          <a:blip r:embed="rId6"/>
          <a:stretch>
            <a:fillRect/>
          </a:stretch>
        </p:blipFill>
        <p:spPr>
          <a:xfrm>
            <a:off x="3162561" y="3221040"/>
            <a:ext cx="4744307" cy="508730"/>
          </a:xfrm>
          <a:prstGeom prst="rect">
            <a:avLst/>
          </a:prstGeom>
        </p:spPr>
      </p:pic>
      <p:sp>
        <p:nvSpPr>
          <p:cNvPr id="2" name="矩形 1"/>
          <p:cNvSpPr/>
          <p:nvPr/>
        </p:nvSpPr>
        <p:spPr>
          <a:xfrm>
            <a:off x="3582156" y="3274829"/>
            <a:ext cx="2146742" cy="369332"/>
          </a:xfrm>
          <a:prstGeom prst="rect">
            <a:avLst/>
          </a:prstGeom>
        </p:spPr>
        <p:txBody>
          <a:bodyPr wrap="none">
            <a:spAutoFit/>
          </a:bodyPr>
          <a:lstStyle/>
          <a:p>
            <a:r>
              <a:rPr lang="en-US" altLang="zh-CN" dirty="0"/>
              <a:t>&lt;%= expression %&gt;</a:t>
            </a:r>
            <a:endParaRPr lang="zh-CN" altLang="zh-CN" dirty="0"/>
          </a:p>
        </p:txBody>
      </p:sp>
      <p:sp>
        <p:nvSpPr>
          <p:cNvPr id="8" name="文本框 18"/>
          <p:cNvSpPr txBox="1"/>
          <p:nvPr>
            <p:custDataLst>
              <p:tags r:id="rId3"/>
            </p:custDataLst>
          </p:nvPr>
        </p:nvSpPr>
        <p:spPr>
          <a:xfrm>
            <a:off x="1172537" y="4328649"/>
            <a:ext cx="10326501" cy="9874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上述语法格式中，参数</a:t>
            </a:r>
            <a:r>
              <a:rPr lang="en-US" altLang="zh-CN" dirty="0">
                <a:solidFill>
                  <a:srgbClr val="595959"/>
                </a:solidFill>
                <a:latin typeface="微软雅黑" panose="020B0503020204020204" pitchFamily="34" charset="-122"/>
              </a:rPr>
              <a:t>expression</a:t>
            </a:r>
            <a:r>
              <a:rPr lang="zh-CN" altLang="zh-CN" dirty="0">
                <a:solidFill>
                  <a:srgbClr val="595959"/>
                </a:solidFill>
                <a:latin typeface="微软雅黑" panose="020B0503020204020204" pitchFamily="34" charset="-122"/>
              </a:rPr>
              <a:t>可以是</a:t>
            </a:r>
            <a:r>
              <a:rPr lang="zh-CN" altLang="zh-CN" dirty="0">
                <a:solidFill>
                  <a:srgbClr val="1369B2"/>
                </a:solidFill>
                <a:latin typeface="微软雅黑" panose="020B0503020204020204" pitchFamily="34" charset="-122"/>
              </a:rPr>
              <a:t>任何</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语言的完整表达式</a:t>
            </a:r>
            <a:r>
              <a:rPr lang="zh-CN" altLang="zh-CN" dirty="0">
                <a:solidFill>
                  <a:srgbClr val="595959"/>
                </a:solidFill>
                <a:latin typeface="微软雅黑" panose="020B0503020204020204" pitchFamily="34" charset="-122"/>
              </a:rPr>
              <a:t>，该表达式的最终运算结果将被转换成一个</a:t>
            </a:r>
            <a:r>
              <a:rPr lang="zh-CN" altLang="zh-CN" dirty="0">
                <a:solidFill>
                  <a:srgbClr val="1369B2"/>
                </a:solidFill>
                <a:latin typeface="微软雅黑" panose="020B0503020204020204" pitchFamily="34" charset="-122"/>
              </a:rPr>
              <a:t>字符串</a:t>
            </a:r>
            <a:r>
              <a:rPr lang="zh-CN" altLang="zh-CN" dirty="0">
                <a:solidFill>
                  <a:srgbClr val="595959"/>
                </a:solidFill>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27886"/>
            <a:ext cx="8485746" cy="787523"/>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将</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表达式插入到</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页面的相应位置处，对</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表达式的运算结果进行输出。例如，对</a:t>
            </a:r>
            <a:r>
              <a:rPr lang="en-US" altLang="zh-CN" sz="1600" dirty="0">
                <a:solidFill>
                  <a:srgbClr val="595959"/>
                </a:solidFill>
                <a:latin typeface="微软雅黑" panose="020B0503020204020204" pitchFamily="34" charset="-122"/>
                <a:ea typeface="微软雅黑" panose="020B0503020204020204" pitchFamily="34" charset="-122"/>
                <a:cs typeface="+mn-ea"/>
              </a:rPr>
              <a:t>example01.jsp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文件进行修改，将</a:t>
            </a: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r>
              <a:rPr lang="zh-CN" altLang="zh-CN" sz="1600" dirty="0">
                <a:solidFill>
                  <a:srgbClr val="595959"/>
                </a:solidFill>
                <a:latin typeface="微软雅黑" panose="020B0503020204020204" pitchFamily="34" charset="-122"/>
                <a:ea typeface="微软雅黑" panose="020B0503020204020204" pitchFamily="34" charset="-122"/>
                <a:cs typeface="+mn-ea"/>
              </a:rPr>
              <a:t>内的脚本元素修改为表达式，具体如下。</a:t>
            </a:r>
          </a:p>
        </p:txBody>
      </p:sp>
      <p:pic>
        <p:nvPicPr>
          <p:cNvPr id="12" name="图片 11"/>
          <p:cNvPicPr>
            <a:picLocks noChangeAspect="1"/>
          </p:cNvPicPr>
          <p:nvPr/>
        </p:nvPicPr>
        <p:blipFill>
          <a:blip r:embed="rId4"/>
          <a:stretch>
            <a:fillRect/>
          </a:stretch>
        </p:blipFill>
        <p:spPr>
          <a:xfrm>
            <a:off x="1990163" y="2539017"/>
            <a:ext cx="7772401" cy="3064319"/>
          </a:xfrm>
          <a:prstGeom prst="rect">
            <a:avLst/>
          </a:prstGeom>
        </p:spPr>
      </p:pic>
      <p:sp>
        <p:nvSpPr>
          <p:cNvPr id="2" name="矩形 1"/>
          <p:cNvSpPr/>
          <p:nvPr/>
        </p:nvSpPr>
        <p:spPr>
          <a:xfrm>
            <a:off x="2038039" y="2525570"/>
            <a:ext cx="7348008" cy="3077766"/>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    &lt;title&gt;JSP Scriptlets&lt;/title&gt;</a:t>
            </a:r>
            <a:endParaRPr lang="zh-CN" altLang="zh-CN" sz="1600" dirty="0"/>
          </a:p>
          <a:p>
            <a:r>
              <a:rPr lang="en-US" altLang="zh-CN" sz="1600" dirty="0"/>
              <a:t>&lt;/head&gt;</a:t>
            </a:r>
            <a:endParaRPr lang="zh-CN" altLang="zh-CN" sz="1600" dirty="0"/>
          </a:p>
          <a:p>
            <a:r>
              <a:rPr lang="en-US" altLang="zh-CN" sz="1600" dirty="0"/>
              <a:t>&lt;%!</a:t>
            </a:r>
            <a:endParaRPr lang="zh-CN" altLang="zh-CN" sz="1600" dirty="0"/>
          </a:p>
          <a:p>
            <a:r>
              <a:rPr lang="en-US" altLang="zh-CN" sz="1600" dirty="0"/>
              <a:t>  int a = 1, b = 2; //</a:t>
            </a:r>
            <a:r>
              <a:rPr lang="zh-CN" altLang="zh-CN" sz="1600" dirty="0"/>
              <a:t>定义两个变量</a:t>
            </a:r>
            <a:r>
              <a:rPr lang="en-US" altLang="zh-CN" sz="1600" dirty="0"/>
              <a:t>a,b</a:t>
            </a:r>
            <a:endParaRPr lang="zh-CN" altLang="zh-CN" sz="1600" dirty="0"/>
          </a:p>
          <a:p>
            <a:r>
              <a:rPr lang="en-US" altLang="zh-CN" sz="1600" dirty="0"/>
              <a:t>%&gt;</a:t>
            </a:r>
            <a:endParaRPr lang="zh-CN" altLang="zh-CN" sz="1600" dirty="0"/>
          </a:p>
          <a:p>
            <a:r>
              <a:rPr lang="en-US" altLang="zh-CN" sz="1600" dirty="0"/>
              <a:t>&lt;body&gt;</a:t>
            </a:r>
            <a:endParaRPr lang="zh-CN" altLang="zh-CN" sz="1600" dirty="0"/>
          </a:p>
          <a:p>
            <a:r>
              <a:rPr lang="en-US" altLang="zh-CN" sz="1600" dirty="0"/>
              <a:t>  </a:t>
            </a:r>
            <a:r>
              <a:rPr lang="en-US" altLang="zh-CN" sz="1600" dirty="0">
                <a:solidFill>
                  <a:srgbClr val="1369B2"/>
                </a:solidFill>
              </a:rPr>
              <a:t>&lt;%=a+b %&gt; </a:t>
            </a:r>
            <a:r>
              <a:rPr lang="en-US" altLang="zh-CN" sz="1600" dirty="0"/>
              <a:t>&lt;br /&gt;</a:t>
            </a:r>
            <a:endParaRPr lang="zh-CN" altLang="zh-CN" sz="1600" dirty="0"/>
          </a:p>
          <a:p>
            <a:r>
              <a:rPr lang="en-US" altLang="zh-CN" sz="1600" dirty="0"/>
              <a:t>&lt;/body&gt;</a:t>
            </a:r>
            <a:endParaRPr lang="zh-CN" altLang="zh-CN" sz="1600" dirty="0"/>
          </a:p>
          <a:p>
            <a:r>
              <a:rPr lang="en-US" altLang="zh-CN" sz="1600" dirty="0"/>
              <a:t>&lt;/html&gt;</a:t>
            </a:r>
            <a:endParaRPr lang="zh-CN" altLang="zh-CN" sz="1600" dirty="0"/>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37192"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208972"/>
            <a:ext cx="8485746" cy="46166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在浏览器中访问</a:t>
            </a:r>
            <a:r>
              <a:rPr lang="en-US" altLang="zh-CN" sz="1600" dirty="0">
                <a:solidFill>
                  <a:srgbClr val="595959"/>
                </a:solidFill>
                <a:latin typeface="微软雅黑" panose="020B0503020204020204" pitchFamily="34" charset="-122"/>
                <a:ea typeface="微软雅黑" panose="020B0503020204020204" pitchFamily="34" charset="-122"/>
                <a:cs typeface="+mn-ea"/>
              </a:rPr>
              <a:t>example01.jsp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a:t>
            </a:r>
            <a:r>
              <a:rPr lang="zh-CN" altLang="en-US" sz="1600" dirty="0">
                <a:solidFill>
                  <a:srgbClr val="595959"/>
                </a:solidFill>
                <a:latin typeface="微软雅黑" panose="020B0503020204020204" pitchFamily="34" charset="-122"/>
                <a:ea typeface="微软雅黑" panose="020B0503020204020204" pitchFamily="34" charset="-122"/>
                <a:cs typeface="+mn-ea"/>
              </a:rPr>
              <a:t>浏览器效果</a:t>
            </a:r>
            <a:r>
              <a:rPr lang="zh-CN" altLang="zh-CN" sz="1600" dirty="0">
                <a:solidFill>
                  <a:srgbClr val="595959"/>
                </a:solidFill>
                <a:latin typeface="微软雅黑" panose="020B0503020204020204" pitchFamily="34" charset="-122"/>
                <a:ea typeface="微软雅黑" panose="020B0503020204020204" pitchFamily="34" charset="-122"/>
                <a:cs typeface="+mn-ea"/>
              </a:rPr>
              <a:t>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下图所示</a:t>
            </a:r>
            <a:r>
              <a:rPr lang="zh-CN" altLang="zh-CN" sz="1600" dirty="0">
                <a:solidFill>
                  <a:srgbClr val="595959"/>
                </a:solidFill>
                <a:latin typeface="微软雅黑" panose="020B0503020204020204" pitchFamily="34" charset="-122"/>
                <a:ea typeface="微软雅黑" panose="020B0503020204020204" pitchFamily="34" charset="-122"/>
                <a:cs typeface="+mn-ea"/>
              </a:rPr>
              <a:t>。</a:t>
            </a:r>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819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048" y="2846852"/>
            <a:ext cx="8018775" cy="199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22137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135966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表达式</a:t>
            </a:r>
          </a:p>
        </p:txBody>
      </p:sp>
      <p:sp>
        <p:nvSpPr>
          <p:cNvPr id="11" name="文本框 18"/>
          <p:cNvSpPr txBox="1"/>
          <p:nvPr>
            <p:custDataLst>
              <p:tags r:id="rId2"/>
            </p:custDataLst>
          </p:nvPr>
        </p:nvSpPr>
        <p:spPr>
          <a:xfrm>
            <a:off x="1640276" y="3087030"/>
            <a:ext cx="9215258" cy="10681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FF0000"/>
                </a:solidFill>
                <a:highlight>
                  <a:srgbClr val="FFFF00"/>
                </a:highlight>
                <a:latin typeface="微软雅黑" panose="020B0503020204020204" pitchFamily="34" charset="-122"/>
              </a:rPr>
              <a:t>注意</a:t>
            </a:r>
            <a:r>
              <a:rPr lang="zh-CN" altLang="en-US" dirty="0">
                <a:solidFill>
                  <a:srgbClr val="595959"/>
                </a:solidFill>
                <a:highlight>
                  <a:srgbClr val="FFFF00"/>
                </a:highlight>
                <a:latin typeface="微软雅黑" panose="020B0503020204020204" pitchFamily="34" charset="-122"/>
              </a:rPr>
              <a:t>：</a:t>
            </a:r>
            <a:r>
              <a:rPr lang="zh-CN" altLang="zh-CN" dirty="0">
                <a:solidFill>
                  <a:srgbClr val="595959"/>
                </a:solidFill>
                <a:highlight>
                  <a:srgbClr val="FFFF00"/>
                </a:highlight>
                <a:latin typeface="微软雅黑" panose="020B0503020204020204" pitchFamily="34" charset="-122"/>
              </a:rPr>
              <a:t>“</a:t>
            </a:r>
            <a:r>
              <a:rPr lang="en-US" altLang="zh-CN" dirty="0">
                <a:solidFill>
                  <a:srgbClr val="595959"/>
                </a:solidFill>
                <a:highlight>
                  <a:srgbClr val="FFFF00"/>
                </a:highlight>
                <a:latin typeface="微软雅黑" panose="020B0503020204020204" pitchFamily="34" charset="-122"/>
              </a:rPr>
              <a:t>&lt;%=</a:t>
            </a:r>
            <a:r>
              <a:rPr lang="zh-CN" altLang="zh-CN" dirty="0">
                <a:solidFill>
                  <a:srgbClr val="595959"/>
                </a:solidFill>
                <a:highlight>
                  <a:srgbClr val="FFFF00"/>
                </a:highlight>
                <a:latin typeface="微软雅黑" panose="020B0503020204020204" pitchFamily="34" charset="-122"/>
              </a:rPr>
              <a:t>”是一个完整的符号，“</a:t>
            </a:r>
            <a:r>
              <a:rPr lang="en-US" altLang="zh-CN" dirty="0">
                <a:solidFill>
                  <a:srgbClr val="595959"/>
                </a:solidFill>
                <a:highlight>
                  <a:srgbClr val="FFFF00"/>
                </a:highlight>
                <a:latin typeface="微软雅黑" panose="020B0503020204020204" pitchFamily="34" charset="-122"/>
              </a:rPr>
              <a:t>&lt;%</a:t>
            </a:r>
            <a:r>
              <a:rPr lang="zh-CN" altLang="zh-CN" dirty="0">
                <a:solidFill>
                  <a:srgbClr val="595959"/>
                </a:solidFill>
                <a:highlight>
                  <a:srgbClr val="FFFF00"/>
                </a:highlight>
                <a:latin typeface="微软雅黑" panose="020B0503020204020204" pitchFamily="34" charset="-122"/>
              </a:rPr>
              <a:t>”和“</a:t>
            </a:r>
            <a:r>
              <a:rPr lang="en-US" altLang="zh-CN" dirty="0">
                <a:solidFill>
                  <a:srgbClr val="595959"/>
                </a:solidFill>
                <a:highlight>
                  <a:srgbClr val="FFFF00"/>
                </a:highlight>
                <a:latin typeface="微软雅黑" panose="020B0503020204020204" pitchFamily="34" charset="-122"/>
              </a:rPr>
              <a:t>=</a:t>
            </a:r>
            <a:r>
              <a:rPr lang="zh-CN" altLang="zh-CN" dirty="0">
                <a:solidFill>
                  <a:srgbClr val="595959"/>
                </a:solidFill>
                <a:highlight>
                  <a:srgbClr val="FFFF00"/>
                </a:highlight>
                <a:latin typeface="微软雅黑" panose="020B0503020204020204" pitchFamily="34" charset="-122"/>
              </a:rPr>
              <a:t>”之间不能有空格，且</a:t>
            </a:r>
            <a:r>
              <a:rPr lang="en-US" altLang="zh-CN" dirty="0">
                <a:solidFill>
                  <a:srgbClr val="595959"/>
                </a:solidFill>
                <a:highlight>
                  <a:srgbClr val="FFFF00"/>
                </a:highlight>
                <a:latin typeface="微软雅黑" panose="020B0503020204020204" pitchFamily="34" charset="-122"/>
              </a:rPr>
              <a:t>JSP</a:t>
            </a:r>
            <a:r>
              <a:rPr lang="zh-CN" altLang="zh-CN" dirty="0">
                <a:solidFill>
                  <a:srgbClr val="595959"/>
                </a:solidFill>
                <a:highlight>
                  <a:srgbClr val="FFFF00"/>
                </a:highlight>
                <a:latin typeface="微软雅黑" panose="020B0503020204020204" pitchFamily="34" charset="-122"/>
              </a:rPr>
              <a:t>表达式中的变量或表达式后面不能有分号（</a:t>
            </a:r>
            <a:r>
              <a:rPr lang="en-US" altLang="zh-CN" dirty="0">
                <a:solidFill>
                  <a:srgbClr val="595959"/>
                </a:solidFill>
                <a:highlight>
                  <a:srgbClr val="FFFF00"/>
                </a:highlight>
                <a:latin typeface="微软雅黑" panose="020B0503020204020204" pitchFamily="34" charset="-122"/>
              </a:rPr>
              <a:t>;</a:t>
            </a:r>
            <a:r>
              <a:rPr lang="zh-CN" altLang="zh-CN" dirty="0">
                <a:solidFill>
                  <a:srgbClr val="595959"/>
                </a:solidFill>
                <a:highlight>
                  <a:srgbClr val="FFFF00"/>
                </a:highlight>
                <a:latin typeface="微软雅黑" panose="020B0503020204020204" pitchFamily="34" charset="-122"/>
              </a:rPr>
              <a:t>）。</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306456" y="2622175"/>
            <a:ext cx="9865885" cy="20708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6232"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855533" y="43627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45938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394531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带有</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表达式的注释</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单行注释</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2113050"/>
            <a:ext cx="10149888" cy="87985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页面中可以嵌入代码片段，在代码片段中也可以加入注释。代码片段中的注释同</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的注释相同，</a:t>
            </a:r>
            <a:r>
              <a:rPr lang="zh-CN" altLang="en-US" dirty="0">
                <a:solidFill>
                  <a:srgbClr val="595959"/>
                </a:solidFill>
                <a:latin typeface="微软雅黑" panose="020B0503020204020204" pitchFamily="34" charset="-122"/>
              </a:rPr>
              <a:t>其中单行注释以“</a:t>
            </a:r>
            <a:r>
              <a:rPr lang="en-US" altLang="zh-CN" dirty="0">
                <a:solidFill>
                  <a:srgbClr val="1369B2"/>
                </a:solidFill>
                <a:latin typeface="微软雅黑" panose="020B0503020204020204" pitchFamily="34" charset="-122"/>
              </a:rPr>
              <a:t>//</a:t>
            </a:r>
            <a:r>
              <a:rPr lang="zh-CN" altLang="en-US" dirty="0">
                <a:solidFill>
                  <a:srgbClr val="595959"/>
                </a:solidFill>
                <a:latin typeface="微软雅黑" panose="020B0503020204020204" pitchFamily="34" charset="-122"/>
              </a:rPr>
              <a:t>”开头，后面接注释内容，其语法格式如下：</a:t>
            </a:r>
            <a:endParaRPr lang="zh-CN" altLang="zh-CN" dirty="0">
              <a:solidFill>
                <a:srgbClr val="595959"/>
              </a:solidFill>
              <a:latin typeface="微软雅黑" panose="020B0503020204020204" pitchFamily="34" charset="-122"/>
            </a:endParaRP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5"/>
          <a:stretch>
            <a:fillRect/>
          </a:stretch>
        </p:blipFill>
        <p:spPr>
          <a:xfrm>
            <a:off x="3337373" y="3947181"/>
            <a:ext cx="4744307" cy="508730"/>
          </a:xfrm>
          <a:prstGeom prst="rect">
            <a:avLst/>
          </a:prstGeom>
        </p:spPr>
      </p:pic>
      <p:sp>
        <p:nvSpPr>
          <p:cNvPr id="15" name="矩形 14"/>
          <p:cNvSpPr/>
          <p:nvPr/>
        </p:nvSpPr>
        <p:spPr>
          <a:xfrm>
            <a:off x="3756968" y="4000970"/>
            <a:ext cx="1338828" cy="369332"/>
          </a:xfrm>
          <a:prstGeom prst="rect">
            <a:avLst/>
          </a:prstGeom>
        </p:spPr>
        <p:txBody>
          <a:bodyPr wrap="none">
            <a:spAutoFit/>
          </a:bodyPr>
          <a:lstStyle/>
          <a:p>
            <a:r>
              <a:rPr lang="en-US" altLang="zh-CN" dirty="0"/>
              <a:t>//</a:t>
            </a:r>
            <a:r>
              <a:rPr lang="zh-CN" altLang="zh-CN" dirty="0"/>
              <a:t>注释内容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45938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394531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带有</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表达式的注释</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多</a:t>
            </a:r>
            <a:r>
              <a:rPr lang="zh-CN" altLang="zh-CN" sz="2000" dirty="0">
                <a:solidFill>
                  <a:srgbClr val="1369B2"/>
                </a:solidFill>
                <a:latin typeface="微软雅黑" panose="020B0503020204020204" pitchFamily="34" charset="-122"/>
                <a:ea typeface="微软雅黑" panose="020B0503020204020204" pitchFamily="34" charset="-122"/>
              </a:rPr>
              <a:t>行注释</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1844110"/>
            <a:ext cx="10149888" cy="87985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多行注释</a:t>
            </a:r>
            <a:r>
              <a:rPr lang="zh-CN" altLang="zh-CN" dirty="0">
                <a:solidFill>
                  <a:srgbClr val="1369B2"/>
                </a:solidFill>
                <a:latin typeface="微软雅黑" panose="020B0503020204020204" pitchFamily="34" charset="-122"/>
              </a:rPr>
              <a:t>以“</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”开头，以“</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”结束</a:t>
            </a:r>
            <a:r>
              <a:rPr lang="zh-CN" altLang="zh-CN" dirty="0">
                <a:solidFill>
                  <a:srgbClr val="595959"/>
                </a:solidFill>
                <a:latin typeface="微软雅黑" panose="020B0503020204020204" pitchFamily="34" charset="-122"/>
              </a:rPr>
              <a:t>。在这个标识中间的内容为注释内容，并且注释内容可以换行。其语法格式如下：</a:t>
            </a: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6"/>
          <a:stretch>
            <a:fillRect/>
          </a:stretch>
        </p:blipFill>
        <p:spPr>
          <a:xfrm>
            <a:off x="3673549" y="2831080"/>
            <a:ext cx="3318921" cy="1283100"/>
          </a:xfrm>
          <a:prstGeom prst="rect">
            <a:avLst/>
          </a:prstGeom>
        </p:spPr>
      </p:pic>
      <p:sp>
        <p:nvSpPr>
          <p:cNvPr id="15" name="矩形 14"/>
          <p:cNvSpPr/>
          <p:nvPr/>
        </p:nvSpPr>
        <p:spPr>
          <a:xfrm>
            <a:off x="3985567" y="2790740"/>
            <a:ext cx="1313180" cy="1323439"/>
          </a:xfrm>
          <a:prstGeom prst="rect">
            <a:avLst/>
          </a:prstGeom>
        </p:spPr>
        <p:txBody>
          <a:bodyPr wrap="none">
            <a:spAutoFit/>
          </a:bodyPr>
          <a:lstStyle/>
          <a:p>
            <a:r>
              <a:rPr lang="en-US" altLang="zh-CN" sz="1600" dirty="0"/>
              <a:t>/*</a:t>
            </a:r>
            <a:endParaRPr lang="zh-CN" altLang="zh-CN" sz="1600" dirty="0"/>
          </a:p>
          <a:p>
            <a:r>
              <a:rPr lang="en-US" altLang="zh-CN" sz="1600" dirty="0"/>
              <a:t>  </a:t>
            </a:r>
            <a:r>
              <a:rPr lang="zh-CN" altLang="zh-CN" sz="1600" dirty="0"/>
              <a:t>注释内容</a:t>
            </a:r>
            <a:r>
              <a:rPr lang="en-US" altLang="zh-CN" sz="1600" dirty="0"/>
              <a:t>1</a:t>
            </a:r>
            <a:endParaRPr lang="zh-CN" altLang="zh-CN" sz="1600" dirty="0"/>
          </a:p>
          <a:p>
            <a:r>
              <a:rPr lang="en-US" altLang="zh-CN" sz="1600" dirty="0"/>
              <a:t>  </a:t>
            </a:r>
            <a:r>
              <a:rPr lang="zh-CN" altLang="zh-CN" sz="1600" dirty="0"/>
              <a:t>注释内容</a:t>
            </a:r>
            <a:r>
              <a:rPr lang="en-US" altLang="zh-CN" sz="1600" dirty="0"/>
              <a:t>2</a:t>
            </a:r>
            <a:endParaRPr lang="zh-CN" altLang="zh-CN" sz="1600" dirty="0"/>
          </a:p>
          <a:p>
            <a:r>
              <a:rPr lang="en-US" altLang="zh-CN" sz="1600" dirty="0"/>
              <a:t>  ......</a:t>
            </a:r>
            <a:endParaRPr lang="zh-CN" altLang="zh-CN" sz="1600" dirty="0"/>
          </a:p>
          <a:p>
            <a:r>
              <a:rPr lang="en-US" altLang="zh-CN" sz="1600" dirty="0"/>
              <a:t> */</a:t>
            </a:r>
            <a:endParaRPr lang="zh-CN" altLang="zh-CN" sz="1600" dirty="0"/>
          </a:p>
        </p:txBody>
      </p:sp>
      <p:sp>
        <p:nvSpPr>
          <p:cNvPr id="8" name="文本框 18"/>
          <p:cNvSpPr txBox="1"/>
          <p:nvPr>
            <p:custDataLst>
              <p:tags r:id="rId3"/>
            </p:custDataLst>
          </p:nvPr>
        </p:nvSpPr>
        <p:spPr>
          <a:xfrm>
            <a:off x="1239772" y="4256239"/>
            <a:ext cx="10149888" cy="5443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为了程序的美观，习惯上在每行注释内容的前面加上一个“</a:t>
            </a:r>
            <a:r>
              <a:rPr lang="en-US"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”，格式如下所示：</a:t>
            </a:r>
          </a:p>
        </p:txBody>
      </p:sp>
      <p:pic>
        <p:nvPicPr>
          <p:cNvPr id="9" name="图片 8"/>
          <p:cNvPicPr>
            <a:picLocks noChangeAspect="1"/>
          </p:cNvPicPr>
          <p:nvPr/>
        </p:nvPicPr>
        <p:blipFill>
          <a:blip r:embed="rId6"/>
          <a:stretch>
            <a:fillRect/>
          </a:stretch>
        </p:blipFill>
        <p:spPr>
          <a:xfrm>
            <a:off x="3675351" y="4933928"/>
            <a:ext cx="3318921" cy="1283100"/>
          </a:xfrm>
          <a:prstGeom prst="rect">
            <a:avLst/>
          </a:prstGeom>
        </p:spPr>
      </p:pic>
      <p:sp>
        <p:nvSpPr>
          <p:cNvPr id="12" name="矩形 11"/>
          <p:cNvSpPr/>
          <p:nvPr/>
        </p:nvSpPr>
        <p:spPr>
          <a:xfrm>
            <a:off x="3987369" y="4893588"/>
            <a:ext cx="1415772" cy="1323439"/>
          </a:xfrm>
          <a:prstGeom prst="rect">
            <a:avLst/>
          </a:prstGeom>
        </p:spPr>
        <p:txBody>
          <a:bodyPr wrap="none">
            <a:spAutoFit/>
          </a:bodyPr>
          <a:lstStyle/>
          <a:p>
            <a:r>
              <a:rPr lang="en-US" altLang="zh-CN" sz="1600" dirty="0"/>
              <a:t>/*</a:t>
            </a:r>
            <a:endParaRPr lang="zh-CN" altLang="zh-CN" sz="1600" dirty="0"/>
          </a:p>
          <a:p>
            <a:r>
              <a:rPr lang="en-US" altLang="zh-CN" sz="1600" dirty="0"/>
              <a:t> * </a:t>
            </a:r>
            <a:r>
              <a:rPr lang="zh-CN" altLang="zh-CN" sz="1600" dirty="0"/>
              <a:t>注释内容</a:t>
            </a:r>
            <a:r>
              <a:rPr lang="en-US" altLang="zh-CN" sz="1600" dirty="0"/>
              <a:t>1</a:t>
            </a:r>
            <a:endParaRPr lang="zh-CN" altLang="zh-CN" sz="1600" dirty="0"/>
          </a:p>
          <a:p>
            <a:r>
              <a:rPr lang="en-US" altLang="zh-CN" sz="1600" dirty="0"/>
              <a:t> * </a:t>
            </a:r>
            <a:r>
              <a:rPr lang="zh-CN" altLang="zh-CN" sz="1600" dirty="0"/>
              <a:t>注释内容</a:t>
            </a:r>
            <a:r>
              <a:rPr lang="en-US" altLang="zh-CN" sz="1600" dirty="0"/>
              <a:t>2</a:t>
            </a:r>
            <a:endParaRPr lang="zh-CN" altLang="zh-CN" sz="1600" dirty="0"/>
          </a:p>
          <a:p>
            <a:r>
              <a:rPr lang="en-US" altLang="zh-CN" sz="1600" dirty="0"/>
              <a:t> * ......</a:t>
            </a:r>
            <a:endParaRPr lang="zh-CN" altLang="zh-CN" sz="1600" dirty="0"/>
          </a:p>
          <a:p>
            <a:r>
              <a:rPr lang="en-US" altLang="zh-CN" sz="1600" dirty="0"/>
              <a:t> */</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0" y="1090930"/>
            <a:ext cx="49936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4415790" cy="39878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带有</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表达式的注释</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提示文档</a:t>
            </a:r>
            <a:r>
              <a:rPr lang="zh-CN" altLang="zh-CN" sz="2000" dirty="0">
                <a:solidFill>
                  <a:srgbClr val="1369B2"/>
                </a:solidFill>
                <a:latin typeface="微软雅黑" panose="020B0503020204020204" pitchFamily="34" charset="-122"/>
                <a:ea typeface="微软雅黑" panose="020B0503020204020204" pitchFamily="34" charset="-122"/>
              </a:rPr>
              <a:t>注释</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1844110"/>
            <a:ext cx="10149888" cy="87985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提示文档注释在被</a:t>
            </a:r>
            <a:r>
              <a:rPr lang="en-US" altLang="zh-CN" dirty="0">
                <a:solidFill>
                  <a:srgbClr val="595959"/>
                </a:solidFill>
                <a:latin typeface="微软雅黑" panose="020B0503020204020204" pitchFamily="34" charset="-122"/>
              </a:rPr>
              <a:t>Javadoc</a:t>
            </a:r>
            <a:r>
              <a:rPr lang="zh-CN" altLang="en-US" dirty="0">
                <a:solidFill>
                  <a:srgbClr val="595959"/>
                </a:solidFill>
                <a:latin typeface="微软雅黑" panose="020B0503020204020204" pitchFamily="34" charset="-122"/>
              </a:rPr>
              <a:t>文档工具生成文档时读取，文档是对代码结构和功能的描述</a:t>
            </a:r>
            <a:r>
              <a:rPr lang="zh-CN" altLang="zh-CN" dirty="0">
                <a:solidFill>
                  <a:srgbClr val="595959"/>
                </a:solidFill>
                <a:latin typeface="微软雅黑" panose="020B0503020204020204" pitchFamily="34" charset="-122"/>
              </a:rPr>
              <a:t>。其语法格式如下：</a:t>
            </a: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6"/>
          <a:stretch>
            <a:fillRect/>
          </a:stretch>
        </p:blipFill>
        <p:spPr>
          <a:xfrm>
            <a:off x="3673549" y="2831080"/>
            <a:ext cx="3318921" cy="1283100"/>
          </a:xfrm>
          <a:prstGeom prst="rect">
            <a:avLst/>
          </a:prstGeom>
        </p:spPr>
      </p:pic>
      <p:sp>
        <p:nvSpPr>
          <p:cNvPr id="15" name="矩形 14"/>
          <p:cNvSpPr/>
          <p:nvPr/>
        </p:nvSpPr>
        <p:spPr>
          <a:xfrm>
            <a:off x="3985567" y="2790740"/>
            <a:ext cx="1214755" cy="1322070"/>
          </a:xfrm>
          <a:prstGeom prst="rect">
            <a:avLst/>
          </a:prstGeom>
        </p:spPr>
        <p:txBody>
          <a:bodyPr wrap="none">
            <a:spAutoFit/>
          </a:bodyPr>
          <a:lstStyle/>
          <a:p>
            <a:pPr algn="l"/>
            <a:r>
              <a:rPr lang="en-US" altLang="zh-CN" sz="1600" dirty="0"/>
              <a:t>/*</a:t>
            </a:r>
            <a:r>
              <a:rPr lang="en-US" altLang="zh-CN" sz="1600" dirty="0">
                <a:sym typeface="+mn-ea"/>
              </a:rPr>
              <a:t>*</a:t>
            </a:r>
            <a:endParaRPr lang="zh-CN" altLang="zh-CN" sz="1600" dirty="0"/>
          </a:p>
          <a:p>
            <a:pPr algn="l"/>
            <a:r>
              <a:rPr lang="en-US" altLang="zh-CN" sz="1600" dirty="0"/>
              <a:t>  </a:t>
            </a:r>
            <a:r>
              <a:rPr lang="zh-CN" altLang="en-US" sz="1600" dirty="0"/>
              <a:t>提示信息</a:t>
            </a:r>
            <a:r>
              <a:rPr lang="en-US" altLang="zh-CN" sz="1600" dirty="0"/>
              <a:t>1</a:t>
            </a:r>
            <a:endParaRPr lang="zh-CN" altLang="zh-CN" sz="1600" dirty="0"/>
          </a:p>
          <a:p>
            <a:pPr algn="l"/>
            <a:r>
              <a:rPr lang="en-US" altLang="zh-CN" sz="1600" dirty="0"/>
              <a:t>  </a:t>
            </a:r>
            <a:r>
              <a:rPr lang="zh-CN" altLang="en-US" sz="1600" dirty="0">
                <a:sym typeface="+mn-ea"/>
              </a:rPr>
              <a:t>提示信息</a:t>
            </a:r>
            <a:r>
              <a:rPr lang="en-US" altLang="zh-CN" sz="1600" dirty="0"/>
              <a:t>2</a:t>
            </a:r>
            <a:endParaRPr lang="zh-CN" altLang="zh-CN" sz="1600" dirty="0"/>
          </a:p>
          <a:p>
            <a:pPr algn="l"/>
            <a:r>
              <a:rPr lang="en-US" altLang="zh-CN" sz="1600" dirty="0"/>
              <a:t>  ......</a:t>
            </a:r>
            <a:endParaRPr lang="zh-CN" altLang="zh-CN" sz="1600" dirty="0"/>
          </a:p>
          <a:p>
            <a:pPr algn="l"/>
            <a:r>
              <a:rPr lang="en-US" altLang="zh-CN" sz="1600" dirty="0"/>
              <a:t> */</a:t>
            </a:r>
            <a:endParaRPr lang="zh-CN" altLang="zh-CN" sz="1600" dirty="0"/>
          </a:p>
        </p:txBody>
      </p:sp>
      <p:sp>
        <p:nvSpPr>
          <p:cNvPr id="8" name="文本框 18"/>
          <p:cNvSpPr txBox="1"/>
          <p:nvPr>
            <p:custDataLst>
              <p:tags r:id="rId3"/>
            </p:custDataLst>
          </p:nvPr>
        </p:nvSpPr>
        <p:spPr>
          <a:xfrm>
            <a:off x="1239772" y="4256239"/>
            <a:ext cx="10149888" cy="5443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同多行注释一样，为了程序的美观，习惯上在每行注释内容的前面加上一个“</a:t>
            </a:r>
            <a:r>
              <a:rPr lang="en-US"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”，格式如下所示：</a:t>
            </a:r>
          </a:p>
        </p:txBody>
      </p:sp>
      <p:pic>
        <p:nvPicPr>
          <p:cNvPr id="9" name="图片 8"/>
          <p:cNvPicPr>
            <a:picLocks noChangeAspect="1"/>
          </p:cNvPicPr>
          <p:nvPr/>
        </p:nvPicPr>
        <p:blipFill>
          <a:blip r:embed="rId6"/>
          <a:stretch>
            <a:fillRect/>
          </a:stretch>
        </p:blipFill>
        <p:spPr>
          <a:xfrm>
            <a:off x="3675351" y="4933928"/>
            <a:ext cx="3318921" cy="1283100"/>
          </a:xfrm>
          <a:prstGeom prst="rect">
            <a:avLst/>
          </a:prstGeom>
        </p:spPr>
      </p:pic>
      <p:sp>
        <p:nvSpPr>
          <p:cNvPr id="12" name="矩形 11"/>
          <p:cNvSpPr/>
          <p:nvPr/>
        </p:nvSpPr>
        <p:spPr>
          <a:xfrm>
            <a:off x="3987369" y="4893588"/>
            <a:ext cx="1298575" cy="1322070"/>
          </a:xfrm>
          <a:prstGeom prst="rect">
            <a:avLst/>
          </a:prstGeom>
        </p:spPr>
        <p:txBody>
          <a:bodyPr wrap="none">
            <a:spAutoFit/>
          </a:bodyPr>
          <a:lstStyle/>
          <a:p>
            <a:pPr algn="l"/>
            <a:r>
              <a:rPr lang="en-US" altLang="zh-CN" sz="1600" dirty="0"/>
              <a:t>/*</a:t>
            </a:r>
            <a:r>
              <a:rPr lang="en-US" altLang="zh-CN" sz="1600" dirty="0">
                <a:sym typeface="+mn-ea"/>
              </a:rPr>
              <a:t>*</a:t>
            </a:r>
            <a:endParaRPr lang="zh-CN" altLang="zh-CN" sz="1600" dirty="0"/>
          </a:p>
          <a:p>
            <a:pPr algn="l"/>
            <a:r>
              <a:rPr lang="en-US" altLang="zh-CN" sz="1600" dirty="0"/>
              <a:t> * </a:t>
            </a:r>
            <a:r>
              <a:rPr lang="zh-CN" altLang="en-US" sz="1600" dirty="0">
                <a:sym typeface="+mn-ea"/>
              </a:rPr>
              <a:t>提示信息</a:t>
            </a:r>
            <a:r>
              <a:rPr lang="en-US" altLang="zh-CN" sz="1600" dirty="0"/>
              <a:t>1</a:t>
            </a:r>
            <a:endParaRPr lang="zh-CN" altLang="zh-CN" sz="1600" dirty="0"/>
          </a:p>
          <a:p>
            <a:pPr algn="l"/>
            <a:r>
              <a:rPr lang="en-US" altLang="zh-CN" sz="1600" dirty="0"/>
              <a:t> * </a:t>
            </a:r>
            <a:r>
              <a:rPr lang="zh-CN" altLang="en-US" sz="1600" dirty="0">
                <a:sym typeface="+mn-ea"/>
              </a:rPr>
              <a:t>提示信息</a:t>
            </a:r>
            <a:r>
              <a:rPr lang="en-US" altLang="zh-CN" sz="1600" dirty="0"/>
              <a:t>2</a:t>
            </a:r>
            <a:endParaRPr lang="zh-CN" altLang="zh-CN" sz="1600" dirty="0"/>
          </a:p>
          <a:p>
            <a:pPr algn="l"/>
            <a:r>
              <a:rPr lang="en-US" altLang="zh-CN" sz="1600" dirty="0"/>
              <a:t> * ......</a:t>
            </a:r>
            <a:endParaRPr lang="zh-CN" altLang="zh-CN" sz="1600" dirty="0"/>
          </a:p>
          <a:p>
            <a:pPr algn="l"/>
            <a:r>
              <a:rPr lang="en-US" altLang="zh-CN" sz="1600" dirty="0"/>
              <a:t> */</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640205" y="3105785"/>
            <a:ext cx="9215120" cy="10788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提示文档注释方法与多行注释很相似，但细心的读者会发现，它以</a:t>
            </a:r>
            <a:r>
              <a:rPr lang="en-US"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a:t>
            </a:r>
            <a:r>
              <a:rPr lang="en-US"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作为注释的开始标记，而不是</a:t>
            </a:r>
            <a:r>
              <a:rPr lang="en-US"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a:t>
            </a:r>
            <a:r>
              <a:rPr lang="en-US"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。提示文档注释所注释的内容，服务器不会做任何处理</a:t>
            </a:r>
            <a:r>
              <a:rPr lang="zh-CN" altLang="zh-CN" dirty="0">
                <a:solidFill>
                  <a:srgbClr val="595959"/>
                </a:solidFill>
                <a:latin typeface="微软雅黑" panose="020B0503020204020204" pitchFamily="34" charset="-122"/>
              </a:rPr>
              <a:t>。</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306456" y="2622175"/>
            <a:ext cx="9865885" cy="20708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6232"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855533" y="43627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 name="Chevron 3"/>
          <p:cNvSpPr/>
          <p:nvPr>
            <p:custDataLst>
              <p:tags r:id="rId2"/>
            </p:custDataLst>
          </p:nvPr>
        </p:nvSpPr>
        <p:spPr>
          <a:xfrm>
            <a:off x="852170" y="1090930"/>
            <a:ext cx="49936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1"/>
          <p:cNvSpPr txBox="1"/>
          <p:nvPr/>
        </p:nvSpPr>
        <p:spPr>
          <a:xfrm>
            <a:off x="1239772" y="1231181"/>
            <a:ext cx="4415790" cy="39878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带有</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表达式的注释</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提示文档</a:t>
            </a:r>
            <a:r>
              <a:rPr lang="zh-CN" altLang="zh-CN" sz="2000" dirty="0">
                <a:solidFill>
                  <a:srgbClr val="1369B2"/>
                </a:solidFill>
                <a:latin typeface="微软雅黑" panose="020B0503020204020204" pitchFamily="34" charset="-122"/>
                <a:ea typeface="微软雅黑" panose="020B0503020204020204" pitchFamily="34" charset="-122"/>
              </a:rPr>
              <a:t>注释</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202549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隐藏</a:t>
            </a:r>
            <a:r>
              <a:rPr lang="zh-CN" altLang="zh-CN" sz="2000" dirty="0">
                <a:solidFill>
                  <a:srgbClr val="1369B2"/>
                </a:solidFill>
                <a:latin typeface="微软雅黑" panose="020B0503020204020204" pitchFamily="34" charset="-122"/>
                <a:ea typeface="微软雅黑" panose="020B0503020204020204" pitchFamily="34" charset="-122"/>
              </a:rPr>
              <a:t>注释</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2113050"/>
            <a:ext cx="10149888" cy="17731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在文档中添加的</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注释虽然在浏览器页面中不显示，但是可以通过查看源代码的方式看到这些注释信息。所以严格来说，这些注释是不安全的。为此，</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提供了</a:t>
            </a:r>
            <a:r>
              <a:rPr lang="zh-CN" altLang="zh-CN" dirty="0">
                <a:solidFill>
                  <a:srgbClr val="1369B2"/>
                </a:solidFill>
                <a:latin typeface="微软雅黑" panose="020B0503020204020204" pitchFamily="34" charset="-122"/>
              </a:rPr>
              <a:t>隐藏注释</a:t>
            </a:r>
            <a:r>
              <a:rPr lang="zh-CN" altLang="zh-CN" dirty="0">
                <a:solidFill>
                  <a:srgbClr val="595959"/>
                </a:solidFill>
                <a:latin typeface="微软雅黑" panose="020B0503020204020204" pitchFamily="34" charset="-122"/>
              </a:rPr>
              <a:t>，隐藏注释不仅在浏览器页面中看不到，在查看</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源代码时也看不到，所以隐藏注释有着</a:t>
            </a:r>
            <a:r>
              <a:rPr lang="zh-CN" altLang="zh-CN" dirty="0">
                <a:solidFill>
                  <a:srgbClr val="1369B2"/>
                </a:solidFill>
                <a:latin typeface="微软雅黑" panose="020B0503020204020204" pitchFamily="34" charset="-122"/>
              </a:rPr>
              <a:t>较高的安全性</a:t>
            </a:r>
            <a:r>
              <a:rPr lang="zh-CN" altLang="zh-CN" dirty="0">
                <a:solidFill>
                  <a:srgbClr val="595959"/>
                </a:solidFill>
                <a:latin typeface="微软雅黑" panose="020B0503020204020204" pitchFamily="34" charset="-122"/>
              </a:rPr>
              <a:t>。</a:t>
            </a:r>
          </a:p>
          <a:p>
            <a:pPr>
              <a:lnSpc>
                <a:spcPct val="150000"/>
              </a:lnSpc>
            </a:pPr>
            <a:r>
              <a:rPr lang="zh-CN" altLang="zh-CN" dirty="0">
                <a:solidFill>
                  <a:srgbClr val="595959"/>
                </a:solidFill>
                <a:latin typeface="微软雅黑" panose="020B0503020204020204" pitchFamily="34" charset="-122"/>
              </a:rPr>
              <a:t>隐藏注释的语法格式如下：</a:t>
            </a: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5"/>
          <a:stretch>
            <a:fillRect/>
          </a:stretch>
        </p:blipFill>
        <p:spPr>
          <a:xfrm>
            <a:off x="3337373" y="4565743"/>
            <a:ext cx="4744307" cy="508730"/>
          </a:xfrm>
          <a:prstGeom prst="rect">
            <a:avLst/>
          </a:prstGeom>
        </p:spPr>
      </p:pic>
      <p:sp>
        <p:nvSpPr>
          <p:cNvPr id="15" name="矩形 14"/>
          <p:cNvSpPr/>
          <p:nvPr/>
        </p:nvSpPr>
        <p:spPr>
          <a:xfrm>
            <a:off x="3756968" y="4619532"/>
            <a:ext cx="2377574" cy="369332"/>
          </a:xfrm>
          <a:prstGeom prst="rect">
            <a:avLst/>
          </a:prstGeom>
        </p:spPr>
        <p:txBody>
          <a:bodyPr wrap="none">
            <a:spAutoFit/>
          </a:bodyPr>
          <a:lstStyle/>
          <a:p>
            <a:r>
              <a:rPr lang="en-US" altLang="zh-CN" dirty="0"/>
              <a:t>&lt;%-- </a:t>
            </a:r>
            <a:r>
              <a:rPr lang="zh-CN" altLang="zh-CN" dirty="0"/>
              <a:t>注释内容</a:t>
            </a:r>
            <a:r>
              <a:rPr lang="en-US" altLang="zh-CN" dirty="0"/>
              <a:t> --%&gt; </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概述</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27886"/>
            <a:ext cx="8485746" cy="830997"/>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下面通过一个案例演示</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注释的使用。在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example03</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a:t>
            </a:r>
            <a:r>
              <a:rPr lang="zh-CN" altLang="en-US" sz="16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990163" y="2458336"/>
            <a:ext cx="7772401" cy="2973782"/>
          </a:xfrm>
          <a:prstGeom prst="rect">
            <a:avLst/>
          </a:prstGeom>
        </p:spPr>
      </p:pic>
      <p:sp>
        <p:nvSpPr>
          <p:cNvPr id="2" name="矩形 1"/>
          <p:cNvSpPr/>
          <p:nvPr/>
        </p:nvSpPr>
        <p:spPr>
          <a:xfrm>
            <a:off x="2038039" y="2525570"/>
            <a:ext cx="7348008" cy="2893100"/>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&lt;meta http-equiv="Content-Type" content="text/html; charset=UTF-8"&gt;</a:t>
            </a:r>
            <a:endParaRPr lang="zh-CN" altLang="zh-CN" sz="1600" dirty="0"/>
          </a:p>
          <a:p>
            <a:r>
              <a:rPr lang="en-US" altLang="zh-CN" sz="1600" dirty="0"/>
              <a:t>&lt;title&gt;JSP</a:t>
            </a:r>
            <a:r>
              <a:rPr lang="zh-CN" altLang="zh-CN" sz="1600" dirty="0"/>
              <a:t>注释</a:t>
            </a:r>
            <a:r>
              <a:rPr lang="en-US" altLang="zh-CN" sz="1600" dirty="0"/>
              <a:t>&lt;/title&gt;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solidFill>
                  <a:srgbClr val="1369B2"/>
                </a:solidFill>
              </a:rPr>
              <a:t>	&lt;!-- </a:t>
            </a:r>
            <a:r>
              <a:rPr lang="zh-CN" altLang="zh-CN" sz="1600" dirty="0">
                <a:solidFill>
                  <a:srgbClr val="1369B2"/>
                </a:solidFill>
              </a:rPr>
              <a:t>这个是</a:t>
            </a:r>
            <a:r>
              <a:rPr lang="en-US" altLang="zh-CN" sz="1600" dirty="0">
                <a:solidFill>
                  <a:srgbClr val="1369B2"/>
                </a:solidFill>
              </a:rPr>
              <a:t>HTML</a:t>
            </a:r>
            <a:r>
              <a:rPr lang="zh-CN" altLang="zh-CN" sz="1600" dirty="0">
                <a:solidFill>
                  <a:srgbClr val="1369B2"/>
                </a:solidFill>
              </a:rPr>
              <a:t>注释</a:t>
            </a:r>
            <a:r>
              <a:rPr lang="en-US" altLang="zh-CN" sz="1600" dirty="0">
                <a:solidFill>
                  <a:srgbClr val="1369B2"/>
                </a:solidFill>
              </a:rPr>
              <a:t> --&gt;</a:t>
            </a:r>
            <a:endParaRPr lang="zh-CN" altLang="zh-CN" sz="1600" dirty="0">
              <a:solidFill>
                <a:srgbClr val="1369B2"/>
              </a:solidFill>
            </a:endParaRPr>
          </a:p>
          <a:p>
            <a:r>
              <a:rPr lang="en-US" altLang="zh-CN" sz="1600" dirty="0">
                <a:solidFill>
                  <a:srgbClr val="1369B2"/>
                </a:solidFill>
              </a:rPr>
              <a:t>	&lt;%-- </a:t>
            </a:r>
            <a:r>
              <a:rPr lang="zh-CN" altLang="zh-CN" sz="1600" dirty="0">
                <a:solidFill>
                  <a:srgbClr val="1369B2"/>
                </a:solidFill>
              </a:rPr>
              <a:t>这个是</a:t>
            </a:r>
            <a:r>
              <a:rPr lang="en-US" altLang="zh-CN" sz="1600" dirty="0">
                <a:solidFill>
                  <a:srgbClr val="1369B2"/>
                </a:solidFill>
              </a:rPr>
              <a:t>JSP</a:t>
            </a:r>
            <a:r>
              <a:rPr lang="zh-CN" altLang="zh-CN" sz="1600" dirty="0">
                <a:solidFill>
                  <a:srgbClr val="1369B2"/>
                </a:solidFill>
              </a:rPr>
              <a:t>注释</a:t>
            </a:r>
            <a:r>
              <a:rPr lang="en-US" altLang="zh-CN" sz="1600" dirty="0">
                <a:solidFill>
                  <a:srgbClr val="1369B2"/>
                </a:solidFill>
              </a:rPr>
              <a:t> --%&gt;</a:t>
            </a:r>
            <a:endParaRPr lang="zh-CN" altLang="zh-CN" sz="1600" dirty="0">
              <a:solidFill>
                <a:srgbClr val="1369B2"/>
              </a:solidFill>
            </a:endParaRPr>
          </a:p>
          <a:p>
            <a:r>
              <a:rPr lang="en-US" altLang="zh-CN" sz="1600" dirty="0"/>
              <a:t>&lt;/body&gt;</a:t>
            </a:r>
            <a:endParaRPr lang="zh-CN" altLang="zh-CN" sz="1600" dirty="0"/>
          </a:p>
          <a:p>
            <a:r>
              <a:rPr lang="en-US" altLang="zh-CN" sz="1600" dirty="0"/>
              <a:t>&lt;/html&gt;</a:t>
            </a:r>
            <a:endParaRPr lang="zh-CN" altLang="zh-CN" sz="1600" dirty="0"/>
          </a:p>
        </p:txBody>
      </p:sp>
      <p:sp>
        <p:nvSpPr>
          <p:cNvPr id="13"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947204"/>
            <a:ext cx="8485746" cy="1568450"/>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http://localhost:8080/chapter06/example03.jsp</a:t>
            </a:r>
            <a:r>
              <a:rPr lang="zh-CN" altLang="zh-CN" sz="1600" dirty="0">
                <a:solidFill>
                  <a:srgbClr val="595959"/>
                </a:solidFill>
                <a:latin typeface="微软雅黑" panose="020B0503020204020204" pitchFamily="34" charset="-122"/>
                <a:ea typeface="微软雅黑" panose="020B0503020204020204" pitchFamily="34" charset="-122"/>
                <a:cs typeface="+mn-ea"/>
              </a:rPr>
              <a:t>”，可以看到</a:t>
            </a:r>
            <a:r>
              <a:rPr lang="en-US" altLang="zh-CN" sz="1600" dirty="0">
                <a:solidFill>
                  <a:srgbClr val="595959"/>
                </a:solidFill>
                <a:latin typeface="微软雅黑" panose="020B0503020204020204" pitchFamily="34" charset="-122"/>
                <a:ea typeface="微软雅黑" panose="020B0503020204020204" pitchFamily="34" charset="-122"/>
                <a:cs typeface="+mn-ea"/>
              </a:rPr>
              <a:t>example03.jsp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页面什么都不显示。接下来在打开的页面中点击鼠标右键，在弹出菜单中选择</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查看网页源代码</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选项，结果如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21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685" y="2991967"/>
            <a:ext cx="6381299" cy="329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22137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135966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表达式</a:t>
            </a:r>
          </a:p>
        </p:txBody>
      </p:sp>
      <p:sp>
        <p:nvSpPr>
          <p:cNvPr id="11" name="文本框 18"/>
          <p:cNvSpPr txBox="1"/>
          <p:nvPr>
            <p:custDataLst>
              <p:tags r:id="rId2"/>
            </p:custDataLst>
          </p:nvPr>
        </p:nvSpPr>
        <p:spPr>
          <a:xfrm>
            <a:off x="1640276" y="2975625"/>
            <a:ext cx="9215258" cy="141403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FF0000"/>
                </a:solidFill>
                <a:latin typeface="微软雅黑" panose="020B0503020204020204" pitchFamily="34" charset="-122"/>
              </a:rPr>
              <a:t>注意</a:t>
            </a:r>
            <a:r>
              <a:rPr lang="zh-CN" altLang="en-US" dirty="0">
                <a:solidFill>
                  <a:srgbClr val="595959"/>
                </a:solidFill>
                <a:latin typeface="微软雅黑" panose="020B0503020204020204" pitchFamily="34" charset="-122"/>
              </a:rPr>
              <a:t>：在上图中，</a:t>
            </a:r>
            <a:r>
              <a:rPr lang="zh-CN" altLang="zh-CN" dirty="0">
                <a:solidFill>
                  <a:srgbClr val="595959"/>
                </a:solidFill>
                <a:latin typeface="微软雅黑" panose="020B0503020204020204" pitchFamily="34" charset="-122"/>
              </a:rPr>
              <a:t>网页源代码只显示出了</a:t>
            </a:r>
            <a:r>
              <a:rPr lang="en-US" altLang="zh-CN" dirty="0">
                <a:solidFill>
                  <a:srgbClr val="1369B2"/>
                </a:solidFill>
                <a:latin typeface="微软雅黑" panose="020B0503020204020204" pitchFamily="34" charset="-122"/>
              </a:rPr>
              <a:t>HTML</a:t>
            </a:r>
            <a:r>
              <a:rPr lang="zh-CN" altLang="zh-CN" dirty="0">
                <a:solidFill>
                  <a:srgbClr val="1369B2"/>
                </a:solidFill>
                <a:latin typeface="微软雅黑" panose="020B0503020204020204" pitchFamily="34" charset="-122"/>
              </a:rPr>
              <a:t>注释</a:t>
            </a:r>
            <a:r>
              <a:rPr lang="zh-CN" altLang="zh-CN" dirty="0">
                <a:solidFill>
                  <a:srgbClr val="595959"/>
                </a:solidFill>
                <a:latin typeface="微软雅黑" panose="020B0503020204020204" pitchFamily="34" charset="-122"/>
              </a:rPr>
              <a:t>，而没有显示</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的注释信息</a:t>
            </a:r>
            <a:r>
              <a:rPr lang="zh-CN" altLang="zh-CN" dirty="0">
                <a:solidFill>
                  <a:srgbClr val="595959"/>
                </a:solidFill>
                <a:latin typeface="微软雅黑" panose="020B0503020204020204" pitchFamily="34" charset="-122"/>
              </a:rPr>
              <a:t>。这是因为</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编译</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文件时，会将</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注释当成普通文本发送到客户端，而</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页面中格式为“</a:t>
            </a:r>
            <a:r>
              <a:rPr lang="en-US" altLang="zh-CN" dirty="0">
                <a:solidFill>
                  <a:srgbClr val="1369B2"/>
                </a:solidFill>
                <a:latin typeface="微软雅黑" panose="020B0503020204020204" pitchFamily="34" charset="-122"/>
              </a:rPr>
              <a:t>&lt;%-- </a:t>
            </a:r>
            <a:r>
              <a:rPr lang="zh-CN" altLang="zh-CN" dirty="0">
                <a:solidFill>
                  <a:srgbClr val="1369B2"/>
                </a:solidFill>
                <a:latin typeface="微软雅黑" panose="020B0503020204020204" pitchFamily="34" charset="-122"/>
              </a:rPr>
              <a:t>注释信息</a:t>
            </a:r>
            <a:r>
              <a:rPr lang="en-US" altLang="zh-CN" dirty="0">
                <a:solidFill>
                  <a:srgbClr val="1369B2"/>
                </a:solidFill>
                <a:latin typeface="微软雅黑" panose="020B0503020204020204" pitchFamily="34" charset="-122"/>
              </a:rPr>
              <a:t> --%&gt;</a:t>
            </a:r>
            <a:r>
              <a:rPr lang="zh-CN" altLang="zh-CN" dirty="0">
                <a:solidFill>
                  <a:srgbClr val="595959"/>
                </a:solidFill>
                <a:latin typeface="微软雅黑" panose="020B0503020204020204" pitchFamily="34" charset="-122"/>
              </a:rPr>
              <a:t>”的内容则会被忽略，不会发送到</a:t>
            </a:r>
            <a:r>
              <a:rPr lang="zh-CN" altLang="zh-CN" dirty="0">
                <a:solidFill>
                  <a:srgbClr val="1369B2"/>
                </a:solidFill>
                <a:latin typeface="微软雅黑" panose="020B0503020204020204" pitchFamily="34" charset="-122"/>
              </a:rPr>
              <a:t>客户端</a:t>
            </a:r>
            <a:r>
              <a:rPr lang="zh-CN" altLang="zh-CN" dirty="0">
                <a:solidFill>
                  <a:srgbClr val="595959"/>
                </a:solidFill>
                <a:latin typeface="微软雅黑" panose="020B0503020204020204" pitchFamily="34" charset="-122"/>
              </a:rPr>
              <a:t>。</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306456" y="2622175"/>
            <a:ext cx="9865885" cy="20708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6232"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855533" y="43627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2064841"/>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200549"/>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2245181"/>
            <a:ext cx="8485746" cy="46037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下面以一个案例讲解如何在</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页面中添加</a:t>
            </a:r>
            <a:r>
              <a:rPr lang="zh-CN" altLang="zh-CN" sz="1600" dirty="0">
                <a:solidFill>
                  <a:srgbClr val="1369B2"/>
                </a:solidFill>
                <a:latin typeface="微软雅黑" panose="020B0503020204020204" pitchFamily="34" charset="-122"/>
                <a:ea typeface="微软雅黑" panose="020B0503020204020204" pitchFamily="34" charset="-122"/>
                <a:cs typeface="+mn-ea"/>
              </a:rPr>
              <a:t>动态注释</a:t>
            </a:r>
            <a:r>
              <a:rPr lang="zh-CN" altLang="zh-CN" sz="1600" dirty="0">
                <a:solidFill>
                  <a:srgbClr val="595959"/>
                </a:solidFill>
                <a:latin typeface="微软雅黑" panose="020B0503020204020204" pitchFamily="34" charset="-122"/>
                <a:ea typeface="微软雅黑" panose="020B0503020204020204" pitchFamily="34" charset="-122"/>
                <a:cs typeface="+mn-ea"/>
              </a:rPr>
              <a:t>，具体代码如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6"/>
          <a:stretch>
            <a:fillRect/>
          </a:stretch>
        </p:blipFill>
        <p:spPr>
          <a:xfrm>
            <a:off x="2373703" y="3143501"/>
            <a:ext cx="7772401" cy="2973782"/>
          </a:xfrm>
          <a:prstGeom prst="rect">
            <a:avLst/>
          </a:prstGeom>
        </p:spPr>
      </p:pic>
      <p:sp>
        <p:nvSpPr>
          <p:cNvPr id="2" name="矩形 1"/>
          <p:cNvSpPr/>
          <p:nvPr/>
        </p:nvSpPr>
        <p:spPr>
          <a:xfrm>
            <a:off x="2421579" y="3210735"/>
            <a:ext cx="7348008" cy="2862322"/>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 page import="java.util.Date"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&lt;meta charset="UTF-8"&gt;</a:t>
            </a:r>
            <a:endParaRPr lang="zh-CN" altLang="zh-CN" sz="1600" dirty="0"/>
          </a:p>
          <a:p>
            <a:r>
              <a:rPr lang="en-US" altLang="zh-CN" sz="1600" dirty="0"/>
              <a:t>&lt;title&gt;</a:t>
            </a:r>
            <a:r>
              <a:rPr lang="zh-CN" altLang="zh-CN" sz="1600" dirty="0"/>
              <a:t>动态注释</a:t>
            </a:r>
            <a:r>
              <a:rPr lang="en-US" altLang="zh-CN" sz="1600" dirty="0"/>
              <a:t>&lt;/title&gt;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t>	</a:t>
            </a:r>
            <a:r>
              <a:rPr lang="en-US" altLang="zh-CN" sz="1600" dirty="0">
                <a:solidFill>
                  <a:srgbClr val="1369B2"/>
                </a:solidFill>
              </a:rPr>
              <a:t>&lt;!-- &lt;%=new Date()%&gt; --&gt;</a:t>
            </a:r>
            <a:endParaRPr lang="zh-CN" altLang="zh-CN" sz="1600" dirty="0">
              <a:solidFill>
                <a:srgbClr val="1369B2"/>
              </a:solidFill>
            </a:endParaRPr>
          </a:p>
          <a:p>
            <a:r>
              <a:rPr lang="en-US" altLang="zh-CN" sz="1600" dirty="0"/>
              <a:t>&lt;/body&gt;</a:t>
            </a:r>
            <a:endParaRPr lang="zh-CN" altLang="zh-CN" sz="1600" dirty="0"/>
          </a:p>
          <a:p>
            <a:r>
              <a:rPr lang="en-US" altLang="zh-CN" sz="1600" dirty="0"/>
              <a:t>&lt;/html&gt;</a:t>
            </a:r>
            <a:endParaRPr lang="zh-CN" altLang="zh-CN" sz="1600" dirty="0"/>
          </a:p>
        </p:txBody>
      </p:sp>
      <p:sp>
        <p:nvSpPr>
          <p:cNvPr id="13"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2"/>
            </p:custDataLst>
          </p:nvPr>
        </p:nvSpPr>
        <p:spPr>
          <a:xfrm>
            <a:off x="852177" y="1091196"/>
            <a:ext cx="22137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动态注释</a:t>
            </a:r>
          </a:p>
        </p:txBody>
      </p:sp>
      <p:sp>
        <p:nvSpPr>
          <p:cNvPr id="3" name="1"/>
          <p:cNvSpPr txBox="1"/>
          <p:nvPr>
            <p:custDataLst>
              <p:tags r:id="rId3"/>
            </p:custDataLst>
          </p:nvPr>
        </p:nvSpPr>
        <p:spPr>
          <a:xfrm>
            <a:off x="3065950" y="1056461"/>
            <a:ext cx="8485746"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由于</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注释对</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嵌入的代码不起作用，因此可以利用它们的组合构成动态的</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注释文本。</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893416"/>
            <a:ext cx="8485746" cy="1568450"/>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http://localhost:8080/chapter06/example04.jsp</a:t>
            </a:r>
            <a:r>
              <a:rPr lang="zh-CN" altLang="zh-CN" sz="1600" dirty="0">
                <a:solidFill>
                  <a:srgbClr val="595959"/>
                </a:solidFill>
                <a:latin typeface="微软雅黑" panose="020B0503020204020204" pitchFamily="34" charset="-122"/>
                <a:ea typeface="微软雅黑" panose="020B0503020204020204" pitchFamily="34" charset="-122"/>
                <a:cs typeface="+mn-ea"/>
              </a:rPr>
              <a:t>”，此时，可以看到浏览器页面什么都不显示，接下来在打开的页面中点击鼠标右键，在弹出菜单中选择</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查看网页源代码</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选项，结果如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4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615" y="2756647"/>
            <a:ext cx="6555513" cy="3243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589197" y="3013559"/>
            <a:ext cx="3366939"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指令</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272474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207736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page</a:t>
            </a:r>
            <a:r>
              <a:rPr lang="zh-CN" altLang="en-US" sz="2000" dirty="0">
                <a:solidFill>
                  <a:srgbClr val="1369B2"/>
                </a:solidFill>
                <a:latin typeface="微软雅黑" panose="020B0503020204020204" pitchFamily="34" charset="-122"/>
                <a:ea typeface="微软雅黑" panose="020B0503020204020204" pitchFamily="34" charset="-122"/>
              </a:rPr>
              <a:t>指令的格式</a:t>
            </a:r>
          </a:p>
        </p:txBody>
      </p:sp>
      <p:sp>
        <p:nvSpPr>
          <p:cNvPr id="11" name="文本框 18"/>
          <p:cNvSpPr txBox="1"/>
          <p:nvPr>
            <p:custDataLst>
              <p:tags r:id="rId2"/>
            </p:custDataLst>
          </p:nvPr>
        </p:nvSpPr>
        <p:spPr>
          <a:xfrm>
            <a:off x="1143841" y="2020883"/>
            <a:ext cx="10218924" cy="99125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页面中，经常需要对页面的某些特性进行描述，例如，页面的编码方式，</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页面采用的语言等，这些特性的描述可以通过</a:t>
            </a:r>
            <a:r>
              <a:rPr lang="en-US" altLang="zh-CN" dirty="0">
                <a:solidFill>
                  <a:srgbClr val="1369B2"/>
                </a:solidFill>
                <a:latin typeface="微软雅黑" panose="020B0503020204020204" pitchFamily="34" charset="-122"/>
              </a:rPr>
              <a:t>page</a:t>
            </a:r>
            <a:r>
              <a:rPr lang="zh-CN" altLang="zh-CN" dirty="0">
                <a:solidFill>
                  <a:srgbClr val="1369B2"/>
                </a:solidFill>
                <a:latin typeface="微软雅黑" panose="020B0503020204020204" pitchFamily="34" charset="-122"/>
              </a:rPr>
              <a:t>指令实现</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指令的具体语法格式如下所示：</a:t>
            </a: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page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6"/>
          <a:stretch>
            <a:fillRect/>
          </a:stretch>
        </p:blipFill>
        <p:spPr>
          <a:xfrm>
            <a:off x="1990163" y="3429002"/>
            <a:ext cx="7772401" cy="470549"/>
          </a:xfrm>
          <a:prstGeom prst="rect">
            <a:avLst/>
          </a:prstGeom>
        </p:spPr>
      </p:pic>
      <p:sp>
        <p:nvSpPr>
          <p:cNvPr id="15" name="矩形 14"/>
          <p:cNvSpPr/>
          <p:nvPr/>
        </p:nvSpPr>
        <p:spPr>
          <a:xfrm>
            <a:off x="2333875" y="3493762"/>
            <a:ext cx="6312585" cy="338554"/>
          </a:xfrm>
          <a:prstGeom prst="rect">
            <a:avLst/>
          </a:prstGeom>
        </p:spPr>
        <p:txBody>
          <a:bodyPr wrap="square">
            <a:spAutoFit/>
          </a:bodyPr>
          <a:lstStyle/>
          <a:p>
            <a:r>
              <a:rPr lang="en-US" altLang="zh-CN" sz="1600" dirty="0"/>
              <a:t>&lt;%@ page </a:t>
            </a:r>
            <a:r>
              <a:rPr lang="zh-CN" altLang="zh-CN" sz="1600" dirty="0"/>
              <a:t>属性名</a:t>
            </a:r>
            <a:r>
              <a:rPr lang="en-US" altLang="zh-CN" sz="1600" dirty="0"/>
              <a:t>1= "</a:t>
            </a:r>
            <a:r>
              <a:rPr lang="zh-CN" altLang="zh-CN" sz="1600" dirty="0"/>
              <a:t>属性值</a:t>
            </a:r>
            <a:r>
              <a:rPr lang="en-US" altLang="zh-CN" sz="1600" dirty="0"/>
              <a:t>1" </a:t>
            </a:r>
            <a:r>
              <a:rPr lang="zh-CN" altLang="zh-CN" sz="1600" dirty="0"/>
              <a:t>属性名</a:t>
            </a:r>
            <a:r>
              <a:rPr lang="en-US" altLang="zh-CN" sz="1600" dirty="0"/>
              <a:t>2= "</a:t>
            </a:r>
            <a:r>
              <a:rPr lang="zh-CN" altLang="zh-CN" sz="1600" dirty="0"/>
              <a:t>属性值</a:t>
            </a:r>
            <a:r>
              <a:rPr lang="en-US" altLang="zh-CN" sz="1600" dirty="0"/>
              <a:t>2" ...%&gt;</a:t>
            </a:r>
            <a:endParaRPr lang="zh-CN" altLang="zh-CN" sz="1600" dirty="0"/>
          </a:p>
        </p:txBody>
      </p:sp>
      <p:sp>
        <p:nvSpPr>
          <p:cNvPr id="17" name="文本框 18"/>
          <p:cNvSpPr txBox="1"/>
          <p:nvPr>
            <p:custDataLst>
              <p:tags r:id="rId3"/>
            </p:custDataLst>
          </p:nvPr>
        </p:nvSpPr>
        <p:spPr>
          <a:xfrm>
            <a:off x="1239772" y="4539965"/>
            <a:ext cx="10218924" cy="93298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用于声明</a:t>
            </a:r>
            <a:r>
              <a:rPr lang="zh-CN" altLang="zh-CN" dirty="0">
                <a:solidFill>
                  <a:srgbClr val="1369B2"/>
                </a:solidFill>
                <a:latin typeface="微软雅黑" panose="020B0503020204020204" pitchFamily="34" charset="-122"/>
              </a:rPr>
              <a:t>指令名称</a:t>
            </a:r>
            <a:r>
              <a:rPr lang="zh-CN" altLang="zh-CN" dirty="0">
                <a:solidFill>
                  <a:srgbClr val="595959"/>
                </a:solidFill>
                <a:latin typeface="微软雅黑" panose="020B0503020204020204" pitchFamily="34" charset="-122"/>
              </a:rPr>
              <a:t>，属性用来指定</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页面的某些特性</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a:t>
            </a:r>
            <a:r>
              <a:rPr lang="zh-CN" altLang="en-US" dirty="0">
                <a:solidFill>
                  <a:srgbClr val="595959"/>
                </a:solidFill>
                <a:latin typeface="微软雅黑" panose="020B0503020204020204" pitchFamily="34" charset="-122"/>
              </a:rPr>
              <a:t>还</a:t>
            </a:r>
            <a:r>
              <a:rPr lang="zh-CN" altLang="zh-CN" dirty="0">
                <a:solidFill>
                  <a:srgbClr val="595959"/>
                </a:solidFill>
                <a:latin typeface="微软雅黑" panose="020B0503020204020204" pitchFamily="34" charset="-122"/>
              </a:rPr>
              <a:t>提供了一系列与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页面相关的属性</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3302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259032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page</a:t>
            </a:r>
            <a:r>
              <a:rPr lang="zh-CN" altLang="en-US" sz="2000" dirty="0">
                <a:solidFill>
                  <a:srgbClr val="1369B2"/>
                </a:solidFill>
                <a:latin typeface="微软雅黑" panose="020B0503020204020204" pitchFamily="34" charset="-122"/>
                <a:ea typeface="微软雅黑" panose="020B0503020204020204" pitchFamily="34" charset="-122"/>
              </a:rPr>
              <a:t>指令的常用属性</a:t>
            </a: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page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2" name="表格 1"/>
          <p:cNvGraphicFramePr>
            <a:graphicFrameLocks noGrp="1"/>
          </p:cNvGraphicFramePr>
          <p:nvPr/>
        </p:nvGraphicFramePr>
        <p:xfrm>
          <a:off x="1416952" y="2202141"/>
          <a:ext cx="9663424" cy="3931920"/>
        </p:xfrm>
        <a:graphic>
          <a:graphicData uri="http://schemas.openxmlformats.org/drawingml/2006/table">
            <a:tbl>
              <a:tblPr>
                <a:tableStyleId>{5C22544A-7EE6-4342-B048-85BDC9FD1C3A}</a:tableStyleId>
              </a:tblPr>
              <a:tblGrid>
                <a:gridCol w="1514507">
                  <a:extLst>
                    <a:ext uri="{9D8B030D-6E8A-4147-A177-3AD203B41FA5}">
                      <a16:colId xmlns:a16="http://schemas.microsoft.com/office/drawing/2014/main" val="20000"/>
                    </a:ext>
                  </a:extLst>
                </a:gridCol>
                <a:gridCol w="1842247">
                  <a:extLst>
                    <a:ext uri="{9D8B030D-6E8A-4147-A177-3AD203B41FA5}">
                      <a16:colId xmlns:a16="http://schemas.microsoft.com/office/drawing/2014/main" val="20001"/>
                    </a:ext>
                  </a:extLst>
                </a:gridCol>
                <a:gridCol w="6306670">
                  <a:extLst>
                    <a:ext uri="{9D8B030D-6E8A-4147-A177-3AD203B41FA5}">
                      <a16:colId xmlns:a16="http://schemas.microsoft.com/office/drawing/2014/main" val="20002"/>
                    </a:ext>
                  </a:extLst>
                </a:gridCol>
              </a:tblGrid>
              <a:tr h="174439">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属性名称</a:t>
                      </a:r>
                    </a:p>
                  </a:txBody>
                  <a:tcPr marL="61167" marR="61167" marT="0" marB="0" anchor="ctr"/>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取值范围</a:t>
                      </a:r>
                    </a:p>
                  </a:txBody>
                  <a:tcPr marL="61167" marR="61167" marT="0" marB="0" anchor="ctr"/>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描述</a:t>
                      </a:r>
                    </a:p>
                  </a:txBody>
                  <a:tcPr marL="61167" marR="61167" marT="0" marB="0" anchor="ctr"/>
                </a:tc>
                <a:extLst>
                  <a:ext uri="{0D108BD9-81ED-4DB2-BD59-A6C34878D82A}">
                    <a16:rowId xmlns:a16="http://schemas.microsoft.com/office/drawing/2014/main" val="10000"/>
                  </a:ext>
                </a:extLst>
              </a:tr>
              <a:tr h="165943">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language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指定</a:t>
                      </a:r>
                      <a:r>
                        <a:rPr lang="en-US" sz="1600" b="0" kern="100">
                          <a:solidFill>
                            <a:srgbClr val="595959"/>
                          </a:solidFill>
                          <a:effectLst/>
                          <a:latin typeface="微软雅黑" panose="020B0503020204020204" pitchFamily="34" charset="-122"/>
                          <a:ea typeface="微软雅黑" panose="020B0503020204020204" pitchFamily="34" charset="-122"/>
                          <a:cs typeface="+mn-cs"/>
                        </a:rPr>
                        <a:t>JSP</a:t>
                      </a:r>
                      <a:r>
                        <a:rPr lang="zh-CN" sz="1600" b="0" kern="100">
                          <a:solidFill>
                            <a:srgbClr val="595959"/>
                          </a:solidFill>
                          <a:effectLst/>
                          <a:latin typeface="微软雅黑" panose="020B0503020204020204" pitchFamily="34" charset="-122"/>
                          <a:ea typeface="微软雅黑" panose="020B0503020204020204" pitchFamily="34" charset="-122"/>
                          <a:cs typeface="+mn-cs"/>
                        </a:rPr>
                        <a:t>页面所用的脚本语言，默认为</a:t>
                      </a:r>
                      <a:r>
                        <a:rPr lang="en-US" sz="1600" b="0" kern="100">
                          <a:solidFill>
                            <a:srgbClr val="595959"/>
                          </a:solidFill>
                          <a:effectLst/>
                          <a:latin typeface="微软雅黑" panose="020B0503020204020204" pitchFamily="34" charset="-122"/>
                          <a:ea typeface="微软雅黑" panose="020B0503020204020204" pitchFamily="34" charset="-122"/>
                          <a:cs typeface="+mn-cs"/>
                        </a:rPr>
                        <a:t>Java</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extLst>
                  <a:ext uri="{0D108BD9-81ED-4DB2-BD59-A6C34878D82A}">
                    <a16:rowId xmlns:a16="http://schemas.microsoft.com/office/drawing/2014/main" val="10001"/>
                  </a:ext>
                </a:extLst>
              </a:tr>
              <a:tr h="428168">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import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任何包名、类名</a:t>
                      </a:r>
                    </a:p>
                  </a:txBody>
                  <a:tcPr marL="61167" marR="61167"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指定在</a:t>
                      </a:r>
                      <a:r>
                        <a:rPr lang="en-US" sz="1600" b="0" kern="100">
                          <a:solidFill>
                            <a:srgbClr val="595959"/>
                          </a:solidFill>
                          <a:effectLst/>
                          <a:latin typeface="微软雅黑" panose="020B0503020204020204" pitchFamily="34" charset="-122"/>
                          <a:ea typeface="微软雅黑" panose="020B0503020204020204" pitchFamily="34" charset="-122"/>
                          <a:cs typeface="+mn-cs"/>
                        </a:rPr>
                        <a:t>JSP</a:t>
                      </a:r>
                      <a:r>
                        <a:rPr lang="zh-CN" sz="1600" b="0" kern="100">
                          <a:solidFill>
                            <a:srgbClr val="595959"/>
                          </a:solidFill>
                          <a:effectLst/>
                          <a:latin typeface="微软雅黑" panose="020B0503020204020204" pitchFamily="34" charset="-122"/>
                          <a:ea typeface="微软雅黑" panose="020B0503020204020204" pitchFamily="34" charset="-122"/>
                          <a:cs typeface="+mn-cs"/>
                        </a:rPr>
                        <a:t>页面翻译成的</a:t>
                      </a:r>
                      <a:r>
                        <a:rPr lang="en-US" sz="1600" b="0" kern="100">
                          <a:solidFill>
                            <a:srgbClr val="595959"/>
                          </a:solidFill>
                          <a:effectLst/>
                          <a:latin typeface="微软雅黑" panose="020B0503020204020204" pitchFamily="34" charset="-122"/>
                          <a:ea typeface="微软雅黑" panose="020B0503020204020204" pitchFamily="34" charset="-122"/>
                          <a:cs typeface="+mn-cs"/>
                        </a:rPr>
                        <a:t>Servlet</a:t>
                      </a:r>
                      <a:r>
                        <a:rPr lang="zh-CN" sz="1600" b="0" kern="100">
                          <a:solidFill>
                            <a:srgbClr val="595959"/>
                          </a:solidFill>
                          <a:effectLst/>
                          <a:latin typeface="微软雅黑" panose="020B0503020204020204" pitchFamily="34" charset="-122"/>
                          <a:ea typeface="微软雅黑" panose="020B0503020204020204" pitchFamily="34" charset="-122"/>
                          <a:cs typeface="+mn-cs"/>
                        </a:rPr>
                        <a:t>源文件中导入的包或类。</a:t>
                      </a:r>
                      <a:r>
                        <a:rPr lang="en-US" sz="1600" b="0" kern="100">
                          <a:solidFill>
                            <a:srgbClr val="595959"/>
                          </a:solidFill>
                          <a:effectLst/>
                          <a:latin typeface="微软雅黑" panose="020B0503020204020204" pitchFamily="34" charset="-122"/>
                          <a:ea typeface="微软雅黑" panose="020B0503020204020204" pitchFamily="34" charset="-122"/>
                          <a:cs typeface="+mn-cs"/>
                        </a:rPr>
                        <a:t>import</a:t>
                      </a:r>
                      <a:r>
                        <a:rPr lang="zh-CN" sz="1600" b="0" kern="100">
                          <a:solidFill>
                            <a:srgbClr val="595959"/>
                          </a:solidFill>
                          <a:effectLst/>
                          <a:latin typeface="微软雅黑" panose="020B0503020204020204" pitchFamily="34" charset="-122"/>
                          <a:ea typeface="微软雅黑" panose="020B0503020204020204" pitchFamily="34" charset="-122"/>
                          <a:cs typeface="+mn-cs"/>
                        </a:rPr>
                        <a:t>是唯一可以声明多次的</a:t>
                      </a:r>
                      <a:r>
                        <a:rPr lang="en-US" sz="1600" b="0" kern="100">
                          <a:solidFill>
                            <a:srgbClr val="595959"/>
                          </a:solidFill>
                          <a:effectLst/>
                          <a:latin typeface="微软雅黑" panose="020B0503020204020204" pitchFamily="34" charset="-122"/>
                          <a:ea typeface="微软雅黑" panose="020B0503020204020204" pitchFamily="34" charset="-122"/>
                          <a:cs typeface="+mn-cs"/>
                        </a:rPr>
                        <a:t>page</a:t>
                      </a:r>
                      <a:r>
                        <a:rPr lang="zh-CN" sz="1600" b="0" kern="100">
                          <a:solidFill>
                            <a:srgbClr val="595959"/>
                          </a:solidFill>
                          <a:effectLst/>
                          <a:latin typeface="微软雅黑" panose="020B0503020204020204" pitchFamily="34" charset="-122"/>
                          <a:ea typeface="微软雅黑" panose="020B0503020204020204" pitchFamily="34" charset="-122"/>
                          <a:cs typeface="+mn-cs"/>
                        </a:rPr>
                        <a:t>指令属性。一个</a:t>
                      </a:r>
                      <a:r>
                        <a:rPr lang="en-US" sz="1600" b="0" kern="100">
                          <a:solidFill>
                            <a:srgbClr val="595959"/>
                          </a:solidFill>
                          <a:effectLst/>
                          <a:latin typeface="微软雅黑" panose="020B0503020204020204" pitchFamily="34" charset="-122"/>
                          <a:ea typeface="微软雅黑" panose="020B0503020204020204" pitchFamily="34" charset="-122"/>
                          <a:cs typeface="+mn-cs"/>
                        </a:rPr>
                        <a:t>import</a:t>
                      </a:r>
                      <a:r>
                        <a:rPr lang="zh-CN" sz="1600" b="0" kern="100">
                          <a:solidFill>
                            <a:srgbClr val="595959"/>
                          </a:solidFill>
                          <a:effectLst/>
                          <a:latin typeface="微软雅黑" panose="020B0503020204020204" pitchFamily="34" charset="-122"/>
                          <a:ea typeface="微软雅黑" panose="020B0503020204020204" pitchFamily="34" charset="-122"/>
                          <a:cs typeface="+mn-cs"/>
                        </a:rPr>
                        <a:t>属性可以引用多个类，中间用英文逗号隔开</a:t>
                      </a:r>
                    </a:p>
                  </a:txBody>
                  <a:tcPr marL="61167" marR="61167" marT="0" marB="0" anchor="ctr"/>
                </a:tc>
                <a:extLst>
                  <a:ext uri="{0D108BD9-81ED-4DB2-BD59-A6C34878D82A}">
                    <a16:rowId xmlns:a16="http://schemas.microsoft.com/office/drawing/2014/main" val="10002"/>
                  </a:ext>
                </a:extLst>
              </a:tr>
              <a:tr h="11417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session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指定该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JSP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内是否内置</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对象，如果为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，则说明内置</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对象，可以直接使用，否则没有内置</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对象。默认情况下，</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属性的值为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。需要注意的是，</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JSP </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容器自动导入以下</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4</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个包：</a:t>
                      </a: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java.lang.*</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javax.servlet.*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javax.servlet.jsp.*</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javax.servlet.http.*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extLst>
                  <a:ext uri="{0D108BD9-81ED-4DB2-BD59-A6C34878D82A}">
                    <a16:rowId xmlns:a16="http://schemas.microsoft.com/office/drawing/2014/main" val="10003"/>
                  </a:ext>
                </a:extLst>
              </a:tr>
              <a:tr h="729471">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isErrorPage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指定该页面是否为错误处理页面，如果为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，则该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JSP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内置有一个</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Exception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exception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，可直接使用。默认情况下，</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isErrorPage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的值为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3302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259032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page</a:t>
            </a:r>
            <a:r>
              <a:rPr lang="zh-CN" altLang="en-US" sz="2000" dirty="0">
                <a:solidFill>
                  <a:srgbClr val="1369B2"/>
                </a:solidFill>
                <a:latin typeface="微软雅黑" panose="020B0503020204020204" pitchFamily="34" charset="-122"/>
                <a:ea typeface="微软雅黑" panose="020B0503020204020204" pitchFamily="34" charset="-122"/>
              </a:rPr>
              <a:t>指令的常用属性</a:t>
            </a: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page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2" name="表格 1"/>
          <p:cNvGraphicFramePr>
            <a:graphicFrameLocks noGrp="1"/>
          </p:cNvGraphicFramePr>
          <p:nvPr/>
        </p:nvGraphicFramePr>
        <p:xfrm>
          <a:off x="1416952" y="2202141"/>
          <a:ext cx="9663424" cy="3610660"/>
        </p:xfrm>
        <a:graphic>
          <a:graphicData uri="http://schemas.openxmlformats.org/drawingml/2006/table">
            <a:tbl>
              <a:tblPr>
                <a:tableStyleId>{5C22544A-7EE6-4342-B048-85BDC9FD1C3A}</a:tableStyleId>
              </a:tblPr>
              <a:tblGrid>
                <a:gridCol w="1702766">
                  <a:extLst>
                    <a:ext uri="{9D8B030D-6E8A-4147-A177-3AD203B41FA5}">
                      <a16:colId xmlns:a16="http://schemas.microsoft.com/office/drawing/2014/main" val="20000"/>
                    </a:ext>
                  </a:extLst>
                </a:gridCol>
                <a:gridCol w="1653988">
                  <a:extLst>
                    <a:ext uri="{9D8B030D-6E8A-4147-A177-3AD203B41FA5}">
                      <a16:colId xmlns:a16="http://schemas.microsoft.com/office/drawing/2014/main" val="20001"/>
                    </a:ext>
                  </a:extLst>
                </a:gridCol>
                <a:gridCol w="6306670">
                  <a:extLst>
                    <a:ext uri="{9D8B030D-6E8A-4147-A177-3AD203B41FA5}">
                      <a16:colId xmlns:a16="http://schemas.microsoft.com/office/drawing/2014/main" val="20002"/>
                    </a:ext>
                  </a:extLst>
                </a:gridCol>
              </a:tblGrid>
              <a:tr h="174439">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属性名称</a:t>
                      </a:r>
                    </a:p>
                  </a:txBody>
                  <a:tcPr marL="61167" marR="61167" marT="0" marB="0" anchor="ctr"/>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取值范围</a:t>
                      </a:r>
                    </a:p>
                  </a:txBody>
                  <a:tcPr marL="61167" marR="61167" marT="0" marB="0" anchor="ctr"/>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描述</a:t>
                      </a:r>
                    </a:p>
                  </a:txBody>
                  <a:tcPr marL="61167" marR="61167" marT="0" marB="0" anchor="ctr"/>
                </a:tc>
                <a:extLst>
                  <a:ext uri="{0D108BD9-81ED-4DB2-BD59-A6C34878D82A}">
                    <a16:rowId xmlns:a16="http://schemas.microsoft.com/office/drawing/2014/main" val="10000"/>
                  </a:ext>
                </a:extLst>
              </a:tr>
              <a:tr h="165943">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errorPage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某个</a:t>
                      </a:r>
                      <a:r>
                        <a:rPr lang="en-US" sz="1600" b="0" kern="100">
                          <a:solidFill>
                            <a:srgbClr val="595959"/>
                          </a:solidFill>
                          <a:effectLst/>
                          <a:latin typeface="微软雅黑" panose="020B0503020204020204" pitchFamily="34" charset="-122"/>
                          <a:ea typeface="微软雅黑" panose="020B0503020204020204" pitchFamily="34" charset="-122"/>
                          <a:cs typeface="+mn-cs"/>
                        </a:rPr>
                        <a:t>JSP</a:t>
                      </a:r>
                      <a:r>
                        <a:rPr lang="zh-CN" sz="1600" b="0" kern="100">
                          <a:solidFill>
                            <a:srgbClr val="595959"/>
                          </a:solidFill>
                          <a:effectLst/>
                          <a:latin typeface="微软雅黑" panose="020B0503020204020204" pitchFamily="34" charset="-122"/>
                          <a:ea typeface="微软雅黑" panose="020B0503020204020204" pitchFamily="34" charset="-122"/>
                          <a:cs typeface="+mn-cs"/>
                        </a:rPr>
                        <a:t>页面的相对路径</a:t>
                      </a:r>
                    </a:p>
                  </a:txBody>
                  <a:tcPr marL="68580" marR="68580"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指定一个错误页面，如果该</a:t>
                      </a:r>
                      <a:r>
                        <a:rPr lang="en-US" sz="1600" b="0" kern="100">
                          <a:solidFill>
                            <a:srgbClr val="595959"/>
                          </a:solidFill>
                          <a:effectLst/>
                          <a:latin typeface="微软雅黑" panose="020B0503020204020204" pitchFamily="34" charset="-122"/>
                          <a:ea typeface="微软雅黑" panose="020B0503020204020204" pitchFamily="34" charset="-122"/>
                          <a:cs typeface="+mn-cs"/>
                        </a:rPr>
                        <a:t>JSP</a:t>
                      </a:r>
                      <a:r>
                        <a:rPr lang="zh-CN" sz="1600" b="0" kern="100">
                          <a:solidFill>
                            <a:srgbClr val="595959"/>
                          </a:solidFill>
                          <a:effectLst/>
                          <a:latin typeface="微软雅黑" panose="020B0503020204020204" pitchFamily="34" charset="-122"/>
                          <a:ea typeface="微软雅黑" panose="020B0503020204020204" pitchFamily="34" charset="-122"/>
                          <a:cs typeface="+mn-cs"/>
                        </a:rPr>
                        <a:t>程序抛出一个未捕捉的异常，则转到</a:t>
                      </a:r>
                      <a:r>
                        <a:rPr lang="en-US" sz="1600" b="0" kern="100">
                          <a:solidFill>
                            <a:srgbClr val="595959"/>
                          </a:solidFill>
                          <a:effectLst/>
                          <a:latin typeface="微软雅黑" panose="020B0503020204020204" pitchFamily="34" charset="-122"/>
                          <a:ea typeface="微软雅黑" panose="020B0503020204020204" pitchFamily="34" charset="-122"/>
                          <a:cs typeface="+mn-cs"/>
                        </a:rPr>
                        <a:t>errorPage</a:t>
                      </a:r>
                      <a:r>
                        <a:rPr lang="zh-CN" sz="1600" b="0" kern="100">
                          <a:solidFill>
                            <a:srgbClr val="595959"/>
                          </a:solidFill>
                          <a:effectLst/>
                          <a:latin typeface="微软雅黑" panose="020B0503020204020204" pitchFamily="34" charset="-122"/>
                          <a:ea typeface="微软雅黑" panose="020B0503020204020204" pitchFamily="34" charset="-122"/>
                          <a:cs typeface="+mn-cs"/>
                        </a:rPr>
                        <a:t>指定的页面。</a:t>
                      </a:r>
                      <a:r>
                        <a:rPr lang="en-US" sz="1600" b="0" kern="100">
                          <a:solidFill>
                            <a:srgbClr val="595959"/>
                          </a:solidFill>
                          <a:effectLst/>
                          <a:latin typeface="微软雅黑" panose="020B0503020204020204" pitchFamily="34" charset="-122"/>
                          <a:ea typeface="微软雅黑" panose="020B0503020204020204" pitchFamily="34" charset="-122"/>
                          <a:cs typeface="+mn-cs"/>
                        </a:rPr>
                        <a:t>errorPage</a:t>
                      </a:r>
                      <a:r>
                        <a:rPr lang="zh-CN" sz="1600" b="0" kern="100">
                          <a:solidFill>
                            <a:srgbClr val="595959"/>
                          </a:solidFill>
                          <a:effectLst/>
                          <a:latin typeface="微软雅黑" panose="020B0503020204020204" pitchFamily="34" charset="-122"/>
                          <a:ea typeface="微软雅黑" panose="020B0503020204020204" pitchFamily="34" charset="-122"/>
                          <a:cs typeface="+mn-cs"/>
                        </a:rPr>
                        <a:t>指定页面的</a:t>
                      </a:r>
                      <a:r>
                        <a:rPr lang="en-US" sz="1600" b="0" kern="100">
                          <a:solidFill>
                            <a:srgbClr val="595959"/>
                          </a:solidFill>
                          <a:effectLst/>
                          <a:latin typeface="微软雅黑" panose="020B0503020204020204" pitchFamily="34" charset="-122"/>
                          <a:ea typeface="微软雅黑" panose="020B0503020204020204" pitchFamily="34" charset="-122"/>
                          <a:cs typeface="+mn-cs"/>
                        </a:rPr>
                        <a:t>isErrorPage</a:t>
                      </a:r>
                      <a:r>
                        <a:rPr lang="zh-CN" sz="1600" b="0" kern="100">
                          <a:solidFill>
                            <a:srgbClr val="595959"/>
                          </a:solidFill>
                          <a:effectLst/>
                          <a:latin typeface="微软雅黑" panose="020B0503020204020204" pitchFamily="34" charset="-122"/>
                          <a:ea typeface="微软雅黑" panose="020B0503020204020204" pitchFamily="34" charset="-122"/>
                          <a:cs typeface="+mn-cs"/>
                        </a:rPr>
                        <a:t>属性为</a:t>
                      </a: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a:solidFill>
                            <a:srgbClr val="595959"/>
                          </a:solidFill>
                          <a:effectLst/>
                          <a:latin typeface="微软雅黑" panose="020B0503020204020204" pitchFamily="34" charset="-122"/>
                          <a:ea typeface="微软雅黑" panose="020B0503020204020204" pitchFamily="34" charset="-122"/>
                          <a:cs typeface="+mn-cs"/>
                        </a:rPr>
                        <a:t>，且内置的</a:t>
                      </a:r>
                      <a:r>
                        <a:rPr lang="en-US" sz="1600" b="0" kern="100">
                          <a:solidFill>
                            <a:srgbClr val="595959"/>
                          </a:solidFill>
                          <a:effectLst/>
                          <a:latin typeface="微软雅黑" panose="020B0503020204020204" pitchFamily="34" charset="-122"/>
                          <a:ea typeface="微软雅黑" panose="020B0503020204020204" pitchFamily="34" charset="-122"/>
                          <a:cs typeface="+mn-cs"/>
                        </a:rPr>
                        <a:t>exception</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对象为未捕捉的异常</a:t>
                      </a:r>
                    </a:p>
                  </a:txBody>
                  <a:tcPr marL="68580" marR="68580" marT="0" marB="0" anchor="ctr"/>
                </a:tc>
                <a:extLst>
                  <a:ext uri="{0D108BD9-81ED-4DB2-BD59-A6C34878D82A}">
                    <a16:rowId xmlns:a16="http://schemas.microsoft.com/office/drawing/2014/main" val="10001"/>
                  </a:ext>
                </a:extLst>
              </a:tr>
              <a:tr h="428168">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contentType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有效的文档类型</a:t>
                      </a:r>
                    </a:p>
                  </a:txBody>
                  <a:tcPr marL="68580" marR="68580"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指定当前</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JSP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页面的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MIME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类型和字符编码，例如：</a:t>
                      </a: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HTML</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格式为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text/html</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纯文本格式为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text/plain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JPG</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图像为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image/jpeg</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GIF</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图像为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image/gif</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Word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文档为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application/msword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2"/>
                  </a:ext>
                </a:extLst>
              </a:tr>
              <a:tr h="11417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pageEnCoding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当前页面</a:t>
                      </a:r>
                    </a:p>
                  </a:txBody>
                  <a:tcPr marL="68580" marR="68580"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指定页面编码格式</a:t>
                      </a:r>
                    </a:p>
                  </a:txBody>
                  <a:tcPr marL="68580" marR="68580" marT="0" marB="0"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27785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31181"/>
            <a:ext cx="207736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page</a:t>
            </a:r>
            <a:r>
              <a:rPr lang="zh-CN" altLang="en-US" sz="2000" dirty="0">
                <a:solidFill>
                  <a:srgbClr val="1369B2"/>
                </a:solidFill>
                <a:latin typeface="微软雅黑" panose="020B0503020204020204" pitchFamily="34" charset="-122"/>
                <a:ea typeface="微软雅黑" panose="020B0503020204020204" pitchFamily="34" charset="-122"/>
              </a:rPr>
              <a:t>指令的示例</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1913307"/>
            <a:ext cx="10218924" cy="10047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指令的常见属性</a:t>
            </a:r>
            <a:r>
              <a:rPr lang="zh-CN" altLang="en-US" dirty="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除了</a:t>
            </a:r>
            <a:r>
              <a:rPr lang="en-US" altLang="zh-CN" dirty="0">
                <a:solidFill>
                  <a:srgbClr val="1369B2"/>
                </a:solidFill>
                <a:latin typeface="微软雅黑" panose="020B0503020204020204" pitchFamily="34" charset="-122"/>
              </a:rPr>
              <a:t>import</a:t>
            </a:r>
            <a:r>
              <a:rPr lang="zh-CN" altLang="zh-CN" dirty="0">
                <a:solidFill>
                  <a:srgbClr val="1369B2"/>
                </a:solidFill>
                <a:latin typeface="微软雅黑" panose="020B0503020204020204" pitchFamily="34" charset="-122"/>
              </a:rPr>
              <a:t>属性</a:t>
            </a:r>
            <a:r>
              <a:rPr lang="zh-CN" altLang="zh-CN" dirty="0">
                <a:solidFill>
                  <a:srgbClr val="595959"/>
                </a:solidFill>
                <a:latin typeface="微软雅黑" panose="020B0503020204020204" pitchFamily="34" charset="-122"/>
              </a:rPr>
              <a:t>外，其他的属性都只能出现一次，否则会编译失败。下面列举两个使用</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指令的示例：</a:t>
            </a:r>
          </a:p>
          <a:p>
            <a:pPr>
              <a:lnSpc>
                <a:spcPct val="150000"/>
              </a:lnSpc>
            </a:pPr>
            <a:endParaRPr lang="zh-CN" altLang="zh-CN" dirty="0">
              <a:solidFill>
                <a:srgbClr val="595959"/>
              </a:solidFill>
              <a:latin typeface="微软雅黑" panose="020B0503020204020204" pitchFamily="34" charset="-122"/>
            </a:endParaRP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page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6"/>
          <a:stretch>
            <a:fillRect/>
          </a:stretch>
        </p:blipFill>
        <p:spPr>
          <a:xfrm>
            <a:off x="2447361" y="3052486"/>
            <a:ext cx="7153837" cy="1418977"/>
          </a:xfrm>
          <a:prstGeom prst="rect">
            <a:avLst/>
          </a:prstGeom>
        </p:spPr>
      </p:pic>
      <p:sp>
        <p:nvSpPr>
          <p:cNvPr id="15" name="矩形 14"/>
          <p:cNvSpPr/>
          <p:nvPr/>
        </p:nvSpPr>
        <p:spPr>
          <a:xfrm>
            <a:off x="2791073" y="3076905"/>
            <a:ext cx="6312585" cy="1354217"/>
          </a:xfrm>
          <a:prstGeom prst="rect">
            <a:avLst/>
          </a:prstGeom>
        </p:spPr>
        <p:txBody>
          <a:bodyPr wrap="square">
            <a:spAutoFit/>
          </a:bodyPr>
          <a:lstStyle/>
          <a:p>
            <a:r>
              <a:rPr lang="en-US" altLang="zh-CN" sz="1600" dirty="0"/>
              <a:t>&lt;%@ page language="java" contentType="text/html; charset=UTF-8" </a:t>
            </a:r>
            <a:endParaRPr lang="zh-CN" altLang="zh-CN" sz="1600" dirty="0"/>
          </a:p>
          <a:p>
            <a:r>
              <a:rPr lang="en-US" altLang="zh-CN" sz="1600" dirty="0"/>
              <a:t>pageEncoding="UTF-8"%&gt;</a:t>
            </a:r>
            <a:endParaRPr lang="zh-CN" altLang="zh-CN" sz="1600" dirty="0"/>
          </a:p>
          <a:p>
            <a:r>
              <a:rPr lang="en-US" altLang="zh-CN" sz="1600" dirty="0"/>
              <a:t>&lt;%@ page import="java.awt.*" %&gt;</a:t>
            </a:r>
            <a:endParaRPr lang="zh-CN" altLang="zh-CN" sz="1600" dirty="0"/>
          </a:p>
          <a:p>
            <a:r>
              <a:rPr lang="en-US" altLang="zh-CN" sz="1600" dirty="0"/>
              <a:t>&lt;%@ page import="java.util.*","java.awt.*"%&gt;</a:t>
            </a:r>
            <a:endParaRPr lang="zh-CN" altLang="zh-CN" sz="1600" dirty="0"/>
          </a:p>
        </p:txBody>
      </p:sp>
      <p:sp>
        <p:nvSpPr>
          <p:cNvPr id="17" name="文本框 18"/>
          <p:cNvSpPr txBox="1"/>
          <p:nvPr>
            <p:custDataLst>
              <p:tags r:id="rId3"/>
            </p:custDataLst>
          </p:nvPr>
        </p:nvSpPr>
        <p:spPr>
          <a:xfrm>
            <a:off x="1239772" y="4539965"/>
            <a:ext cx="10218924" cy="130950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上面代码中使用了</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指令的</a:t>
            </a:r>
            <a:r>
              <a:rPr lang="en-US" altLang="zh-CN" dirty="0">
                <a:solidFill>
                  <a:srgbClr val="595959"/>
                </a:solidFill>
                <a:latin typeface="微软雅黑" panose="020B0503020204020204" pitchFamily="34" charset="-122"/>
              </a:rPr>
              <a:t>language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contentType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pageEncoding</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import</a:t>
            </a:r>
            <a:r>
              <a:rPr lang="zh-CN" altLang="zh-CN" dirty="0">
                <a:solidFill>
                  <a:srgbClr val="595959"/>
                </a:solidFill>
                <a:latin typeface="微软雅黑" panose="020B0503020204020204" pitchFamily="34" charset="-122"/>
              </a:rPr>
              <a:t>属性。</a:t>
            </a: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指令对整个页面都有效，而与其书写的位置无关，但是习惯上把</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指令写在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页面的最前面。</a:t>
            </a: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91196"/>
            <a:ext cx="25364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55076" y="2750861"/>
            <a:ext cx="9407280" cy="178079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全名是</a:t>
            </a:r>
            <a:r>
              <a:rPr lang="en-US" altLang="zh-CN" dirty="0">
                <a:solidFill>
                  <a:srgbClr val="595959"/>
                </a:solidFill>
                <a:latin typeface="微软雅黑" panose="020B0503020204020204" pitchFamily="34" charset="-122"/>
              </a:rPr>
              <a:t>Java Server Pages</a:t>
            </a:r>
            <a:r>
              <a:rPr lang="zh-CN" altLang="zh-CN" dirty="0">
                <a:solidFill>
                  <a:srgbClr val="595959"/>
                </a:solidFill>
                <a:latin typeface="微软雅黑" panose="020B0503020204020204" pitchFamily="34" charset="-122"/>
              </a:rPr>
              <a:t>，即</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服务器页面</a:t>
            </a:r>
            <a:r>
              <a:rPr lang="zh-CN" altLang="zh-CN" dirty="0">
                <a:solidFill>
                  <a:srgbClr val="595959"/>
                </a:solidFill>
                <a:latin typeface="微软雅黑" panose="020B0503020204020204" pitchFamily="34" charset="-122"/>
              </a:rPr>
              <a:t>。它是</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更高级别的扩展。在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文件中，</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代码与</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代码共同存在，其中，</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代码用来</a:t>
            </a:r>
            <a:r>
              <a:rPr lang="zh-CN" altLang="zh-CN" dirty="0">
                <a:solidFill>
                  <a:srgbClr val="1369B2"/>
                </a:solidFill>
                <a:latin typeface="微软雅黑" panose="020B0503020204020204" pitchFamily="34" charset="-122"/>
              </a:rPr>
              <a:t>实现网页中静态内容的显示</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代码用来</a:t>
            </a:r>
            <a:r>
              <a:rPr lang="zh-CN" altLang="zh-CN" dirty="0">
                <a:solidFill>
                  <a:srgbClr val="1369B2"/>
                </a:solidFill>
                <a:latin typeface="微软雅黑" panose="020B0503020204020204" pitchFamily="34" charset="-122"/>
              </a:rPr>
              <a:t>实现网页中动态内容的显示</a:t>
            </a:r>
            <a:r>
              <a:rPr lang="zh-CN" altLang="zh-CN" dirty="0">
                <a:solidFill>
                  <a:srgbClr val="595959"/>
                </a:solidFill>
                <a:latin typeface="微软雅黑" panose="020B0503020204020204" pitchFamily="34" charset="-122"/>
              </a:rPr>
              <a:t>。最终，</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文件会通过</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服务器的</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容器编译成一个</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，用来处理各种请求。</a:t>
            </a:r>
          </a:p>
        </p:txBody>
      </p:sp>
      <p:sp>
        <p:nvSpPr>
          <p:cNvPr id="2" name="文本框 1"/>
          <p:cNvSpPr txBox="1"/>
          <p:nvPr/>
        </p:nvSpPr>
        <p:spPr>
          <a:xfrm>
            <a:off x="1333901" y="1231181"/>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会话的概念</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420468"/>
            <a:ext cx="9865885" cy="242047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52668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315265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235994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include</a:t>
            </a:r>
            <a:r>
              <a:rPr lang="zh-CN" altLang="en-US" sz="2000" dirty="0">
                <a:solidFill>
                  <a:srgbClr val="1369B2"/>
                </a:solidFill>
                <a:latin typeface="微软雅黑" panose="020B0503020204020204" pitchFamily="34" charset="-122"/>
                <a:ea typeface="微软雅黑" panose="020B0503020204020204" pitchFamily="34" charset="-122"/>
              </a:rPr>
              <a:t>指令的格式</a:t>
            </a:r>
          </a:p>
        </p:txBody>
      </p:sp>
      <p:sp>
        <p:nvSpPr>
          <p:cNvPr id="11" name="文本框 18"/>
          <p:cNvSpPr txBox="1"/>
          <p:nvPr>
            <p:custDataLst>
              <p:tags r:id="rId2"/>
            </p:custDataLst>
          </p:nvPr>
        </p:nvSpPr>
        <p:spPr>
          <a:xfrm>
            <a:off x="1143841" y="2020883"/>
            <a:ext cx="10218924" cy="99125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在实际开发时，有时需要在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页面中包含另一个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页面，这时，可以通过</a:t>
            </a:r>
            <a:r>
              <a:rPr lang="en-US" altLang="zh-CN" dirty="0">
                <a:solidFill>
                  <a:srgbClr val="1369B2"/>
                </a:solidFill>
                <a:latin typeface="微软雅黑" panose="020B0503020204020204" pitchFamily="34" charset="-122"/>
              </a:rPr>
              <a:t>include</a:t>
            </a:r>
            <a:r>
              <a:rPr lang="zh-CN" altLang="zh-CN" dirty="0">
                <a:solidFill>
                  <a:srgbClr val="1369B2"/>
                </a:solidFill>
                <a:latin typeface="微软雅黑" panose="020B0503020204020204" pitchFamily="34" charset="-122"/>
              </a:rPr>
              <a:t>指令</a:t>
            </a:r>
            <a:r>
              <a:rPr lang="zh-CN" altLang="zh-CN" dirty="0">
                <a:solidFill>
                  <a:srgbClr val="595959"/>
                </a:solidFill>
                <a:latin typeface="微软雅黑" panose="020B0503020204020204" pitchFamily="34" charset="-122"/>
              </a:rPr>
              <a:t>实现，</a:t>
            </a:r>
            <a:r>
              <a:rPr lang="en-US" altLang="zh-CN" dirty="0">
                <a:solidFill>
                  <a:srgbClr val="595959"/>
                </a:solidFill>
                <a:latin typeface="微软雅黑" panose="020B0503020204020204" pitchFamily="34" charset="-122"/>
              </a:rPr>
              <a:t>include</a:t>
            </a:r>
            <a:r>
              <a:rPr lang="zh-CN" altLang="zh-CN" dirty="0">
                <a:solidFill>
                  <a:srgbClr val="595959"/>
                </a:solidFill>
                <a:latin typeface="微软雅黑" panose="020B0503020204020204" pitchFamily="34" charset="-122"/>
              </a:rPr>
              <a:t>指令的具体语法格式如下所示：</a:t>
            </a: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6.3.2  include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6"/>
          <a:stretch>
            <a:fillRect/>
          </a:stretch>
        </p:blipFill>
        <p:spPr>
          <a:xfrm>
            <a:off x="2259103" y="3429002"/>
            <a:ext cx="7772401" cy="470549"/>
          </a:xfrm>
          <a:prstGeom prst="rect">
            <a:avLst/>
          </a:prstGeom>
        </p:spPr>
      </p:pic>
      <p:sp>
        <p:nvSpPr>
          <p:cNvPr id="15" name="矩形 14"/>
          <p:cNvSpPr/>
          <p:nvPr/>
        </p:nvSpPr>
        <p:spPr>
          <a:xfrm>
            <a:off x="2602815" y="3493762"/>
            <a:ext cx="6312585" cy="338554"/>
          </a:xfrm>
          <a:prstGeom prst="rect">
            <a:avLst/>
          </a:prstGeom>
        </p:spPr>
        <p:txBody>
          <a:bodyPr wrap="square">
            <a:spAutoFit/>
          </a:bodyPr>
          <a:lstStyle/>
          <a:p>
            <a:r>
              <a:rPr lang="en-US" altLang="zh-CN" sz="1600" dirty="0"/>
              <a:t>&lt;%@ include file="</a:t>
            </a:r>
            <a:r>
              <a:rPr lang="zh-CN" altLang="zh-CN" sz="1600" dirty="0"/>
              <a:t>被包含的文件地址</a:t>
            </a:r>
            <a:r>
              <a:rPr lang="en-US" altLang="zh-CN" sz="1600" dirty="0"/>
              <a:t>"%&gt;</a:t>
            </a:r>
            <a:endParaRPr lang="zh-CN" altLang="zh-CN" sz="1600" dirty="0"/>
          </a:p>
        </p:txBody>
      </p:sp>
      <p:sp>
        <p:nvSpPr>
          <p:cNvPr id="17" name="文本框 18"/>
          <p:cNvSpPr txBox="1"/>
          <p:nvPr>
            <p:custDataLst>
              <p:tags r:id="rId3"/>
            </p:custDataLst>
          </p:nvPr>
        </p:nvSpPr>
        <p:spPr>
          <a:xfrm>
            <a:off x="1239772" y="4539965"/>
            <a:ext cx="10218924" cy="93298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include</a:t>
            </a:r>
            <a:r>
              <a:rPr lang="zh-CN" altLang="zh-CN" dirty="0">
                <a:solidFill>
                  <a:srgbClr val="595959"/>
                </a:solidFill>
                <a:latin typeface="微软雅黑" panose="020B0503020204020204" pitchFamily="34" charset="-122"/>
              </a:rPr>
              <a:t>指令只有一个</a:t>
            </a:r>
            <a:r>
              <a:rPr lang="en-US" altLang="zh-CN" dirty="0">
                <a:solidFill>
                  <a:srgbClr val="1369B2"/>
                </a:solidFill>
                <a:latin typeface="微软雅黑" panose="020B0503020204020204" pitchFamily="34" charset="-122"/>
              </a:rPr>
              <a:t>file</a:t>
            </a:r>
            <a:r>
              <a:rPr lang="zh-CN" altLang="zh-CN" dirty="0">
                <a:solidFill>
                  <a:srgbClr val="1369B2"/>
                </a:solidFill>
                <a:latin typeface="微软雅黑" panose="020B0503020204020204" pitchFamily="34" charset="-122"/>
              </a:rPr>
              <a:t>属性</a:t>
            </a:r>
            <a:r>
              <a:rPr lang="zh-CN" altLang="zh-CN" dirty="0">
                <a:solidFill>
                  <a:srgbClr val="595959"/>
                </a:solidFill>
                <a:latin typeface="微软雅黑" panose="020B0503020204020204" pitchFamily="34" charset="-122"/>
              </a:rPr>
              <a:t>，用于指定要包含文件的路径。需要注意的是，插入文件的路径一般</a:t>
            </a:r>
            <a:r>
              <a:rPr lang="zh-CN" altLang="zh-CN" dirty="0">
                <a:solidFill>
                  <a:srgbClr val="1369B2"/>
                </a:solidFill>
                <a:latin typeface="微软雅黑" panose="020B0503020204020204" pitchFamily="34" charset="-122"/>
              </a:rPr>
              <a:t>不以“</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”开头</a:t>
            </a:r>
            <a:r>
              <a:rPr lang="zh-CN" altLang="zh-CN" dirty="0">
                <a:solidFill>
                  <a:srgbClr val="595959"/>
                </a:solidFill>
                <a:latin typeface="微软雅黑" panose="020B0503020204020204" pitchFamily="34" charset="-122"/>
              </a:rPr>
              <a:t>，而是使用</a:t>
            </a:r>
            <a:r>
              <a:rPr lang="zh-CN" altLang="zh-CN" dirty="0">
                <a:solidFill>
                  <a:srgbClr val="1369B2"/>
                </a:solidFill>
                <a:latin typeface="微软雅黑" panose="020B0503020204020204" pitchFamily="34" charset="-122"/>
              </a:rPr>
              <a:t>相对路径</a:t>
            </a:r>
            <a:r>
              <a:rPr lang="zh-CN" altLang="zh-CN" dirty="0">
                <a:solidFill>
                  <a:srgbClr val="595959"/>
                </a:solidFill>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189250"/>
            <a:ext cx="8485746" cy="46166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页面文件</a:t>
            </a:r>
            <a:r>
              <a:rPr lang="en-US" altLang="zh-CN" sz="1600" dirty="0">
                <a:solidFill>
                  <a:srgbClr val="595959"/>
                </a:solidFill>
                <a:latin typeface="微软雅黑" panose="020B0503020204020204" pitchFamily="34" charset="-122"/>
                <a:ea typeface="微软雅黑" panose="020B0503020204020204" pitchFamily="34" charset="-122"/>
                <a:cs typeface="+mn-ea"/>
              </a:rPr>
              <a:t>date.jsp</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748117" y="2189396"/>
            <a:ext cx="8754036" cy="4045320"/>
          </a:xfrm>
          <a:prstGeom prst="rect">
            <a:avLst/>
          </a:prstGeom>
        </p:spPr>
      </p:pic>
      <p:sp>
        <p:nvSpPr>
          <p:cNvPr id="2" name="矩形 1"/>
          <p:cNvSpPr/>
          <p:nvPr/>
        </p:nvSpPr>
        <p:spPr>
          <a:xfrm>
            <a:off x="1815353" y="2216290"/>
            <a:ext cx="8377518" cy="4031873"/>
          </a:xfrm>
          <a:prstGeom prst="rect">
            <a:avLst/>
          </a:prstGeom>
        </p:spPr>
        <p:txBody>
          <a:bodyPr wrap="square">
            <a:spAutoFit/>
          </a:bodyPr>
          <a:lstStyle/>
          <a:p>
            <a:r>
              <a:rPr lang="en-US" altLang="zh-CN" sz="1600" dirty="0"/>
              <a:t>&lt;%@ page language="java" contentType="text/html; charset=UTF-8"%&gt;</a:t>
            </a:r>
            <a:endParaRPr lang="zh-CN" altLang="zh-CN" sz="1600" dirty="0"/>
          </a:p>
          <a:p>
            <a:r>
              <a:rPr lang="en-US" altLang="zh-CN" sz="1600" dirty="0"/>
              <a:t>&lt;%@ page import="java.util.Date" %&gt;</a:t>
            </a:r>
            <a:endParaRPr lang="zh-CN" altLang="zh-CN" sz="1600" dirty="0"/>
          </a:p>
          <a:p>
            <a:r>
              <a:rPr lang="en-US" altLang="zh-CN" sz="1600" dirty="0"/>
              <a:t>&lt;%@ page import="java.text.SimpleDateFormat" %&gt;</a:t>
            </a:r>
            <a:endParaRPr lang="zh-CN" altLang="zh-CN" sz="1600" dirty="0"/>
          </a:p>
          <a:p>
            <a:r>
              <a:rPr lang="en-US" altLang="zh-CN" sz="1600" dirty="0"/>
              <a:t>&lt;html&gt;</a:t>
            </a:r>
            <a:endParaRPr lang="zh-CN" altLang="zh-CN" sz="1600" dirty="0"/>
          </a:p>
          <a:p>
            <a:r>
              <a:rPr lang="en-US" altLang="zh-CN" sz="1600" dirty="0"/>
              <a:t>&lt;head&gt;&lt;title&gt;date&lt;/title&gt;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zh-CN" altLang="zh-CN" sz="1600" dirty="0"/>
              <a:t>当前时间是：</a:t>
            </a:r>
          </a:p>
          <a:p>
            <a:r>
              <a:rPr lang="en-US" altLang="zh-CN" sz="1600" dirty="0"/>
              <a:t>       &lt;%</a:t>
            </a:r>
            <a:endParaRPr lang="zh-CN" altLang="zh-CN" sz="1600" dirty="0"/>
          </a:p>
          <a:p>
            <a:r>
              <a:rPr lang="en-US" altLang="zh-CN" sz="1600" dirty="0"/>
              <a:t>          Date date = new Date();</a:t>
            </a:r>
            <a:endParaRPr lang="zh-CN" altLang="zh-CN" sz="1600" dirty="0"/>
          </a:p>
          <a:p>
            <a:r>
              <a:rPr lang="en-US" altLang="zh-CN" sz="1600" dirty="0"/>
              <a:t>          SimpleDateFormat df = new SimpleDateFormat("yyyy-MM-dd HH:mm:ss");</a:t>
            </a:r>
            <a:endParaRPr lang="zh-CN" altLang="zh-CN" sz="1600" dirty="0"/>
          </a:p>
          <a:p>
            <a:r>
              <a:rPr lang="en-US" altLang="zh-CN" sz="1600" dirty="0"/>
              <a:t>          String today =df.format(date);</a:t>
            </a:r>
            <a:endParaRPr lang="zh-CN" altLang="zh-CN" sz="1600" dirty="0"/>
          </a:p>
          <a:p>
            <a:r>
              <a:rPr lang="en-US" altLang="zh-CN" sz="1600" dirty="0"/>
              <a:t>          out.println(today);</a:t>
            </a:r>
            <a:endParaRPr lang="zh-CN" altLang="zh-CN" sz="1600" dirty="0"/>
          </a:p>
          <a:p>
            <a:r>
              <a:rPr lang="en-US" altLang="zh-CN" sz="1600" dirty="0"/>
              <a:t>      %&gt;</a:t>
            </a:r>
            <a:endParaRPr lang="zh-CN" altLang="zh-CN" sz="1600" dirty="0"/>
          </a:p>
          <a:p>
            <a:r>
              <a:rPr lang="en-US" altLang="zh-CN" sz="1600" dirty="0"/>
              <a:t>&lt;/body&gt;</a:t>
            </a:r>
            <a:endParaRPr lang="zh-CN" altLang="zh-CN" sz="1600" dirty="0"/>
          </a:p>
          <a:p>
            <a:r>
              <a:rPr lang="en-US" altLang="zh-CN" sz="1600" dirty="0"/>
              <a:t>&lt;/html&gt;</a:t>
            </a:r>
            <a:endParaRPr lang="zh-CN" altLang="zh-CN" sz="1600" dirty="0"/>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6.3.2  include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41333"/>
            <a:ext cx="8485746" cy="784830"/>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页面文件</a:t>
            </a:r>
            <a:r>
              <a:rPr lang="en-US" altLang="zh-CN" sz="1600" dirty="0">
                <a:solidFill>
                  <a:srgbClr val="595959"/>
                </a:solidFill>
                <a:latin typeface="微软雅黑" panose="020B0503020204020204" pitchFamily="34" charset="-122"/>
                <a:ea typeface="微软雅黑" panose="020B0503020204020204" pitchFamily="34" charset="-122"/>
                <a:cs typeface="+mn-ea"/>
              </a:rPr>
              <a:t>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文件中使用</a:t>
            </a:r>
            <a:r>
              <a:rPr lang="en-US" altLang="zh-CN" sz="1600" dirty="0">
                <a:solidFill>
                  <a:srgbClr val="595959"/>
                </a:solidFill>
                <a:latin typeface="微软雅黑" panose="020B0503020204020204" pitchFamily="34" charset="-122"/>
                <a:ea typeface="微软雅黑" panose="020B0503020204020204" pitchFamily="34" charset="-122"/>
                <a:cs typeface="+mn-ea"/>
              </a:rPr>
              <a:t>include</a:t>
            </a:r>
            <a:r>
              <a:rPr lang="zh-CN" altLang="zh-CN" sz="1600" dirty="0">
                <a:solidFill>
                  <a:srgbClr val="595959"/>
                </a:solidFill>
                <a:latin typeface="微软雅黑" panose="020B0503020204020204" pitchFamily="34" charset="-122"/>
                <a:ea typeface="微软雅黑" panose="020B0503020204020204" pitchFamily="34" charset="-122"/>
                <a:cs typeface="+mn-ea"/>
              </a:rPr>
              <a:t>指令将</a:t>
            </a:r>
            <a:r>
              <a:rPr lang="en-US" altLang="zh-CN" sz="1600" dirty="0">
                <a:solidFill>
                  <a:srgbClr val="595959"/>
                </a:solidFill>
                <a:latin typeface="微软雅黑" panose="020B0503020204020204" pitchFamily="34" charset="-122"/>
                <a:ea typeface="微软雅黑" panose="020B0503020204020204" pitchFamily="34" charset="-122"/>
                <a:cs typeface="+mn-ea"/>
              </a:rPr>
              <a:t>date.jsp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文件包含其中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976716" y="2740723"/>
            <a:ext cx="8310283" cy="2392890"/>
          </a:xfrm>
          <a:prstGeom prst="rect">
            <a:avLst/>
          </a:prstGeom>
        </p:spPr>
      </p:pic>
      <p:sp>
        <p:nvSpPr>
          <p:cNvPr id="2" name="矩形 1"/>
          <p:cNvSpPr/>
          <p:nvPr/>
        </p:nvSpPr>
        <p:spPr>
          <a:xfrm>
            <a:off x="2043952" y="2767617"/>
            <a:ext cx="7328647" cy="2339102"/>
          </a:xfrm>
          <a:prstGeom prst="rect">
            <a:avLst/>
          </a:prstGeom>
        </p:spPr>
        <p:txBody>
          <a:bodyPr wrap="square">
            <a:spAutoFit/>
          </a:bodyPr>
          <a:lstStyle/>
          <a:p>
            <a:pPr lvl="0"/>
            <a:r>
              <a:rPr lang="en-US" altLang="zh-CN" sz="1600" dirty="0"/>
              <a:t>&lt;%@ page language="java" contentType="text/html; charset=UTF-8"%&gt;</a:t>
            </a:r>
            <a:endParaRPr lang="zh-CN" altLang="zh-CN" sz="1600" dirty="0"/>
          </a:p>
          <a:p>
            <a:pPr lvl="0"/>
            <a:r>
              <a:rPr lang="en-US" altLang="zh-CN" sz="1600" dirty="0"/>
              <a:t>&lt;html&gt;</a:t>
            </a:r>
            <a:endParaRPr lang="zh-CN" altLang="zh-CN" sz="1600" dirty="0"/>
          </a:p>
          <a:p>
            <a:pPr lvl="0"/>
            <a:r>
              <a:rPr lang="en-US" altLang="zh-CN" sz="1600" dirty="0"/>
              <a:t>&lt;head&gt;</a:t>
            </a:r>
            <a:endParaRPr lang="zh-CN" altLang="zh-CN" sz="1600" dirty="0"/>
          </a:p>
          <a:p>
            <a:pPr lvl="0"/>
            <a:r>
              <a:rPr lang="en-US" altLang="zh-CN" sz="1600" dirty="0"/>
              <a:t>&lt;title&gt;</a:t>
            </a:r>
            <a:r>
              <a:rPr lang="zh-CN" altLang="zh-CN" sz="1600" dirty="0"/>
              <a:t>欢迎你</a:t>
            </a:r>
            <a:r>
              <a:rPr lang="en-US" altLang="zh-CN" sz="1600" dirty="0"/>
              <a:t>&lt;/title&gt;</a:t>
            </a:r>
            <a:endParaRPr lang="zh-CN" altLang="zh-CN" sz="1600" dirty="0"/>
          </a:p>
          <a:p>
            <a:pPr lvl="0"/>
            <a:r>
              <a:rPr lang="en-US" altLang="zh-CN" sz="1600" dirty="0"/>
              <a:t>&lt;/head&gt;</a:t>
            </a:r>
            <a:endParaRPr lang="zh-CN" altLang="zh-CN" sz="1600" dirty="0"/>
          </a:p>
          <a:p>
            <a:pPr lvl="0"/>
            <a:r>
              <a:rPr lang="en-US" altLang="zh-CN" sz="1600" dirty="0"/>
              <a:t>&lt;body&gt;</a:t>
            </a:r>
            <a:endParaRPr lang="zh-CN" altLang="zh-CN" sz="1600" dirty="0"/>
          </a:p>
          <a:p>
            <a:pPr lvl="0"/>
            <a:r>
              <a:rPr lang="en-US" altLang="zh-CN" sz="1600" dirty="0"/>
              <a:t>	&lt;%@ include file="date.jsp"%&gt;</a:t>
            </a:r>
            <a:endParaRPr lang="zh-CN" altLang="zh-CN" sz="1600" dirty="0"/>
          </a:p>
          <a:p>
            <a:pPr lvl="0"/>
            <a:r>
              <a:rPr lang="en-US" altLang="zh-CN" sz="1600" dirty="0"/>
              <a:t>&lt;/body&gt;</a:t>
            </a:r>
            <a:endParaRPr lang="zh-CN" altLang="zh-CN" sz="1600" dirty="0"/>
          </a:p>
          <a:p>
            <a:pPr lvl="0"/>
            <a:r>
              <a:rPr lang="en-US" altLang="zh-CN" sz="1600" dirty="0"/>
              <a:t>&lt;/html&gt;</a:t>
            </a:r>
            <a:endParaRPr lang="zh-CN" altLang="zh-CN" sz="1600" dirty="0"/>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6.3.2  include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1041333"/>
            <a:ext cx="8485746" cy="830997"/>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服务器，然后在浏览器中访问地址“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6.3.2  include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404" y="2891118"/>
            <a:ext cx="7098654" cy="21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997067"/>
            <a:ext cx="408289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137052"/>
            <a:ext cx="338586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include</a:t>
            </a:r>
            <a:r>
              <a:rPr lang="zh-CN" altLang="en-US" sz="2000" dirty="0">
                <a:solidFill>
                  <a:srgbClr val="1369B2"/>
                </a:solidFill>
                <a:latin typeface="微软雅黑" panose="020B0503020204020204" pitchFamily="34" charset="-122"/>
                <a:ea typeface="微软雅黑" panose="020B0503020204020204" pitchFamily="34" charset="-122"/>
              </a:rPr>
              <a:t>指令的常见问题</a:t>
            </a:r>
          </a:p>
        </p:txBody>
      </p:sp>
      <p:sp>
        <p:nvSpPr>
          <p:cNvPr id="11" name="文本框 18"/>
          <p:cNvSpPr txBox="1"/>
          <p:nvPr>
            <p:custDataLst>
              <p:tags r:id="rId2"/>
            </p:custDataLst>
          </p:nvPr>
        </p:nvSpPr>
        <p:spPr>
          <a:xfrm>
            <a:off x="969030" y="1725049"/>
            <a:ext cx="10218924" cy="4956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关于</a:t>
            </a:r>
            <a:r>
              <a:rPr lang="en-US" altLang="zh-CN" dirty="0">
                <a:solidFill>
                  <a:srgbClr val="595959"/>
                </a:solidFill>
                <a:latin typeface="微软雅黑" panose="020B0503020204020204" pitchFamily="34" charset="-122"/>
              </a:rPr>
              <a:t>include</a:t>
            </a:r>
            <a:r>
              <a:rPr lang="zh-CN" altLang="zh-CN" dirty="0">
                <a:solidFill>
                  <a:srgbClr val="595959"/>
                </a:solidFill>
                <a:latin typeface="微软雅黑" panose="020B0503020204020204" pitchFamily="34" charset="-122"/>
              </a:rPr>
              <a:t>指令的具体应用，有很多问题需要注意，下面介绍几个常见的问题。</a:t>
            </a:r>
          </a:p>
          <a:p>
            <a:pPr>
              <a:lnSpc>
                <a:spcPct val="150000"/>
              </a:lnSpc>
            </a:pPr>
            <a:endParaRPr lang="zh-CN" altLang="zh-CN" dirty="0">
              <a:solidFill>
                <a:srgbClr val="595959"/>
              </a:solidFill>
              <a:latin typeface="微软雅黑" panose="020B0503020204020204" pitchFamily="34" charset="-122"/>
            </a:endParaRP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6.3.2  include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文本框 18"/>
          <p:cNvSpPr txBox="1"/>
          <p:nvPr>
            <p:custDataLst>
              <p:tags r:id="rId3"/>
            </p:custDataLst>
          </p:nvPr>
        </p:nvSpPr>
        <p:spPr>
          <a:xfrm>
            <a:off x="1172537" y="2321201"/>
            <a:ext cx="10391934" cy="38778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被引入的文件必须遵循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语法，其中的内容可以包含</a:t>
            </a:r>
            <a:r>
              <a:rPr lang="zh-CN" altLang="zh-CN" dirty="0">
                <a:solidFill>
                  <a:srgbClr val="1369B2"/>
                </a:solidFill>
                <a:latin typeface="微软雅黑" panose="020B0503020204020204" pitchFamily="34" charset="-122"/>
              </a:rPr>
              <a:t>静态</a:t>
            </a:r>
            <a:r>
              <a:rPr lang="en-US" altLang="zh-CN" dirty="0">
                <a:solidFill>
                  <a:srgbClr val="1369B2"/>
                </a:solidFill>
                <a:latin typeface="微软雅黑" panose="020B0503020204020204" pitchFamily="34" charset="-122"/>
              </a:rPr>
              <a:t>HTML</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脚本元素</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指令</a:t>
            </a:r>
            <a:r>
              <a:rPr lang="zh-CN" altLang="zh-CN" dirty="0">
                <a:solidFill>
                  <a:srgbClr val="595959"/>
                </a:solidFill>
                <a:latin typeface="微软雅黑" panose="020B0503020204020204" pitchFamily="34" charset="-122"/>
              </a:rPr>
              <a:t>等普通</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页面所具有的一切内容。</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除了指令元素之外，被引入的文件中的其他元素都被转换成相应的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源代码，然后插入进当前</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页面所翻译成的</a:t>
            </a:r>
            <a:r>
              <a:rPr lang="en-US" altLang="zh-CN" dirty="0">
                <a:solidFill>
                  <a:srgbClr val="1369B2"/>
                </a:solidFill>
                <a:latin typeface="微软雅黑" panose="020B0503020204020204" pitchFamily="34" charset="-122"/>
              </a:rPr>
              <a:t>Servlet</a:t>
            </a:r>
            <a:r>
              <a:rPr lang="zh-CN" altLang="zh-CN" dirty="0">
                <a:solidFill>
                  <a:srgbClr val="1369B2"/>
                </a:solidFill>
                <a:latin typeface="微软雅黑" panose="020B0503020204020204" pitchFamily="34" charset="-122"/>
              </a:rPr>
              <a:t>源文件</a:t>
            </a:r>
            <a:r>
              <a:rPr lang="zh-CN" altLang="zh-CN" dirty="0">
                <a:solidFill>
                  <a:srgbClr val="595959"/>
                </a:solidFill>
                <a:latin typeface="微软雅黑" panose="020B0503020204020204" pitchFamily="34" charset="-122"/>
              </a:rPr>
              <a:t>中，插入位置与</a:t>
            </a:r>
            <a:r>
              <a:rPr lang="en-US" altLang="zh-CN" dirty="0">
                <a:solidFill>
                  <a:srgbClr val="1369B2"/>
                </a:solidFill>
                <a:latin typeface="微软雅黑" panose="020B0503020204020204" pitchFamily="34" charset="-122"/>
              </a:rPr>
              <a:t>include</a:t>
            </a:r>
            <a:r>
              <a:rPr lang="zh-CN" altLang="zh-CN" dirty="0">
                <a:solidFill>
                  <a:srgbClr val="1369B2"/>
                </a:solidFill>
                <a:latin typeface="微软雅黑" panose="020B0503020204020204" pitchFamily="34" charset="-122"/>
              </a:rPr>
              <a:t>指令</a:t>
            </a:r>
            <a:r>
              <a:rPr lang="zh-CN" altLang="zh-CN" dirty="0">
                <a:solidFill>
                  <a:srgbClr val="595959"/>
                </a:solidFill>
                <a:latin typeface="微软雅黑" panose="020B0503020204020204" pitchFamily="34" charset="-122"/>
              </a:rPr>
              <a:t>在当前</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页面中的位置保持一致。</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file</a:t>
            </a:r>
            <a:r>
              <a:rPr lang="zh-CN" altLang="zh-CN" dirty="0">
                <a:solidFill>
                  <a:srgbClr val="595959"/>
                </a:solidFill>
                <a:latin typeface="微软雅黑" panose="020B0503020204020204" pitchFamily="34" charset="-122"/>
              </a:rPr>
              <a:t>属性的设置值必须使用</a:t>
            </a:r>
            <a:r>
              <a:rPr lang="zh-CN" altLang="zh-CN" dirty="0">
                <a:solidFill>
                  <a:srgbClr val="1369B2"/>
                </a:solidFill>
                <a:latin typeface="微软雅黑" panose="020B0503020204020204" pitchFamily="34" charset="-122"/>
              </a:rPr>
              <a:t>相对路径</a:t>
            </a:r>
            <a:r>
              <a:rPr lang="zh-CN" altLang="zh-CN" dirty="0">
                <a:solidFill>
                  <a:srgbClr val="595959"/>
                </a:solidFill>
                <a:latin typeface="微软雅黑" panose="020B0503020204020204" pitchFamily="34" charset="-122"/>
              </a:rPr>
              <a:t>，如果以“</a:t>
            </a:r>
            <a:r>
              <a:rPr lang="en-US"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”开头，表示相对于当前</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应用程序的根目录（注意不是站点根目录）；否则，表示相对于当前文件。</a:t>
            </a:r>
            <a:r>
              <a:rPr lang="zh-CN" altLang="zh-CN" dirty="0">
                <a:solidFill>
                  <a:srgbClr val="1369B2"/>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，这里的</a:t>
            </a:r>
            <a:r>
              <a:rPr lang="en-US" altLang="zh-CN" dirty="0">
                <a:solidFill>
                  <a:srgbClr val="595959"/>
                </a:solidFill>
                <a:latin typeface="微软雅黑" panose="020B0503020204020204" pitchFamily="34" charset="-122"/>
              </a:rPr>
              <a:t>file</a:t>
            </a:r>
            <a:r>
              <a:rPr lang="zh-CN" altLang="zh-CN" dirty="0">
                <a:solidFill>
                  <a:srgbClr val="595959"/>
                </a:solidFill>
                <a:latin typeface="微软雅黑" panose="020B0503020204020204" pitchFamily="34" charset="-122"/>
              </a:rPr>
              <a:t>属性指定的相对路径是相对于文件（</a:t>
            </a:r>
            <a:r>
              <a:rPr lang="en-US" altLang="zh-CN" dirty="0">
                <a:solidFill>
                  <a:srgbClr val="595959"/>
                </a:solidFill>
                <a:latin typeface="微软雅黑" panose="020B0503020204020204" pitchFamily="34" charset="-122"/>
              </a:rPr>
              <a:t>file</a:t>
            </a:r>
            <a:r>
              <a:rPr lang="zh-CN" altLang="zh-CN" dirty="0">
                <a:solidFill>
                  <a:srgbClr val="595959"/>
                </a:solidFill>
                <a:latin typeface="微软雅黑" panose="020B0503020204020204" pitchFamily="34" charset="-122"/>
              </a:rPr>
              <a:t>），而不是相对于页面（</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在应用</a:t>
            </a:r>
            <a:r>
              <a:rPr lang="en-US" altLang="zh-CN" dirty="0">
                <a:solidFill>
                  <a:srgbClr val="1369B2"/>
                </a:solidFill>
                <a:latin typeface="微软雅黑" panose="020B0503020204020204" pitchFamily="34" charset="-122"/>
              </a:rPr>
              <a:t>include</a:t>
            </a:r>
            <a:r>
              <a:rPr lang="zh-CN" altLang="zh-CN" dirty="0">
                <a:solidFill>
                  <a:srgbClr val="1369B2"/>
                </a:solidFill>
                <a:latin typeface="微软雅黑" panose="020B0503020204020204" pitchFamily="34" charset="-122"/>
              </a:rPr>
              <a:t>指令</a:t>
            </a:r>
            <a:r>
              <a:rPr lang="zh-CN" altLang="zh-CN" dirty="0">
                <a:solidFill>
                  <a:srgbClr val="595959"/>
                </a:solidFill>
                <a:latin typeface="微软雅黑" panose="020B0503020204020204" pitchFamily="34" charset="-122"/>
              </a:rPr>
              <a:t>进行文件包含时，为了使整个页面的层次结构不发生冲突，建议在被包含页面中将</a:t>
            </a:r>
            <a:r>
              <a:rPr lang="en-US" altLang="zh-CN" dirty="0">
                <a:solidFill>
                  <a:srgbClr val="1369B2"/>
                </a:solidFill>
                <a:latin typeface="微软雅黑" panose="020B0503020204020204" pitchFamily="34" charset="-122"/>
              </a:rPr>
              <a:t>&lt;html&gt;</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&lt;body&gt;</a:t>
            </a:r>
            <a:r>
              <a:rPr lang="zh-CN" altLang="zh-CN" dirty="0">
                <a:solidFill>
                  <a:srgbClr val="595959"/>
                </a:solidFill>
                <a:latin typeface="微软雅黑" panose="020B0503020204020204" pitchFamily="34" charset="-122"/>
              </a:rPr>
              <a:t>等标签删除，因为在包含页面的文件中已经指定了这些标签。</a:t>
            </a: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315265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216918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taglib</a:t>
            </a:r>
            <a:r>
              <a:rPr lang="zh-CN" altLang="en-US" sz="2000" dirty="0">
                <a:solidFill>
                  <a:srgbClr val="1369B2"/>
                </a:solidFill>
                <a:latin typeface="微软雅黑" panose="020B0503020204020204" pitchFamily="34" charset="-122"/>
                <a:ea typeface="微软雅黑" panose="020B0503020204020204" pitchFamily="34" charset="-122"/>
              </a:rPr>
              <a:t>指令的格式</a:t>
            </a:r>
          </a:p>
        </p:txBody>
      </p:sp>
      <p:sp>
        <p:nvSpPr>
          <p:cNvPr id="11" name="文本框 18"/>
          <p:cNvSpPr txBox="1"/>
          <p:nvPr>
            <p:custDataLst>
              <p:tags r:id="rId2"/>
            </p:custDataLst>
          </p:nvPr>
        </p:nvSpPr>
        <p:spPr>
          <a:xfrm>
            <a:off x="1143841" y="1859518"/>
            <a:ext cx="10218924" cy="12601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文件中，可以通过</a:t>
            </a:r>
            <a:r>
              <a:rPr lang="en-US" altLang="zh-CN" dirty="0">
                <a:solidFill>
                  <a:srgbClr val="1369B2"/>
                </a:solidFill>
                <a:latin typeface="微软雅黑" panose="020B0503020204020204" pitchFamily="34" charset="-122"/>
              </a:rPr>
              <a:t>taglib</a:t>
            </a:r>
            <a:r>
              <a:rPr lang="zh-CN" altLang="zh-CN" dirty="0">
                <a:solidFill>
                  <a:srgbClr val="1369B2"/>
                </a:solidFill>
                <a:latin typeface="微软雅黑" panose="020B0503020204020204" pitchFamily="34" charset="-122"/>
              </a:rPr>
              <a:t>指令标识</a:t>
            </a:r>
            <a:r>
              <a:rPr lang="zh-CN" altLang="zh-CN" dirty="0">
                <a:solidFill>
                  <a:srgbClr val="595959"/>
                </a:solidFill>
                <a:latin typeface="微软雅黑" panose="020B0503020204020204" pitchFamily="34" charset="-122"/>
              </a:rPr>
              <a:t>该页面中所使用的标签库，同时引用标签库，并指定标签的前缀。在页面中引用标签库后，就可以通过</a:t>
            </a:r>
            <a:r>
              <a:rPr lang="zh-CN" altLang="zh-CN" dirty="0">
                <a:solidFill>
                  <a:srgbClr val="1369B2"/>
                </a:solidFill>
                <a:latin typeface="微软雅黑" panose="020B0503020204020204" pitchFamily="34" charset="-122"/>
              </a:rPr>
              <a:t>前缀</a:t>
            </a:r>
            <a:r>
              <a:rPr lang="zh-CN" altLang="zh-CN" dirty="0">
                <a:solidFill>
                  <a:srgbClr val="595959"/>
                </a:solidFill>
                <a:latin typeface="微软雅黑" panose="020B0503020204020204" pitchFamily="34" charset="-122"/>
              </a:rPr>
              <a:t>来引用标签库中的标签。</a:t>
            </a:r>
            <a:r>
              <a:rPr lang="en-US" altLang="zh-CN" dirty="0">
                <a:solidFill>
                  <a:srgbClr val="595959"/>
                </a:solidFill>
                <a:latin typeface="微软雅黑" panose="020B0503020204020204" pitchFamily="34" charset="-122"/>
              </a:rPr>
              <a:t>taglib</a:t>
            </a:r>
            <a:r>
              <a:rPr lang="zh-CN" altLang="zh-CN" dirty="0">
                <a:solidFill>
                  <a:srgbClr val="595959"/>
                </a:solidFill>
                <a:latin typeface="微软雅黑" panose="020B0503020204020204" pitchFamily="34" charset="-122"/>
              </a:rPr>
              <a:t>指令的具体语法格式如下：</a:t>
            </a:r>
          </a:p>
        </p:txBody>
      </p:sp>
      <p:pic>
        <p:nvPicPr>
          <p:cNvPr id="14" name="图片 13"/>
          <p:cNvPicPr>
            <a:picLocks noChangeAspect="1"/>
          </p:cNvPicPr>
          <p:nvPr/>
        </p:nvPicPr>
        <p:blipFill>
          <a:blip r:embed="rId6"/>
          <a:stretch>
            <a:fillRect/>
          </a:stretch>
        </p:blipFill>
        <p:spPr>
          <a:xfrm>
            <a:off x="2259103" y="3240744"/>
            <a:ext cx="7772401" cy="470549"/>
          </a:xfrm>
          <a:prstGeom prst="rect">
            <a:avLst/>
          </a:prstGeom>
        </p:spPr>
      </p:pic>
      <p:sp>
        <p:nvSpPr>
          <p:cNvPr id="15" name="矩形 14"/>
          <p:cNvSpPr/>
          <p:nvPr/>
        </p:nvSpPr>
        <p:spPr>
          <a:xfrm>
            <a:off x="2602815" y="3305504"/>
            <a:ext cx="6312585" cy="338554"/>
          </a:xfrm>
          <a:prstGeom prst="rect">
            <a:avLst/>
          </a:prstGeom>
        </p:spPr>
        <p:txBody>
          <a:bodyPr wrap="square">
            <a:spAutoFit/>
          </a:bodyPr>
          <a:lstStyle/>
          <a:p>
            <a:r>
              <a:rPr lang="en-US" altLang="zh-CN" sz="1600" dirty="0"/>
              <a:t>&lt;%@ taglib prefix="tagPrefix" uri="tagURI" %&gt;</a:t>
            </a:r>
            <a:endParaRPr lang="zh-CN" altLang="zh-CN" sz="1600" dirty="0"/>
          </a:p>
        </p:txBody>
      </p:sp>
      <p:sp>
        <p:nvSpPr>
          <p:cNvPr id="17" name="文本框 18"/>
          <p:cNvSpPr txBox="1"/>
          <p:nvPr>
            <p:custDataLst>
              <p:tags r:id="rId3"/>
            </p:custDataLst>
          </p:nvPr>
        </p:nvSpPr>
        <p:spPr>
          <a:xfrm>
            <a:off x="1239772" y="3907956"/>
            <a:ext cx="10218924" cy="13767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1369B2"/>
                </a:solidFill>
                <a:latin typeface="微软雅黑" panose="020B0503020204020204" pitchFamily="34" charset="-122"/>
              </a:rPr>
              <a:t>prefix</a:t>
            </a:r>
            <a:r>
              <a:rPr lang="zh-CN" altLang="zh-CN" dirty="0">
                <a:solidFill>
                  <a:srgbClr val="595959"/>
                </a:solidFill>
                <a:latin typeface="微软雅黑" panose="020B0503020204020204" pitchFamily="34" charset="-122"/>
              </a:rPr>
              <a:t>：用于指定标签的前缀，该前缀不能命名为</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jspx</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sun</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sunw</a:t>
            </a:r>
            <a:r>
              <a:rPr lang="zh-CN" altLang="zh-CN" dirty="0">
                <a:solidFill>
                  <a:srgbClr val="595959"/>
                </a:solidFill>
                <a:latin typeface="微软雅黑" panose="020B0503020204020204" pitchFamily="34" charset="-122"/>
              </a:rPr>
              <a:t>。</a:t>
            </a:r>
          </a:p>
          <a:p>
            <a:pPr>
              <a:lnSpc>
                <a:spcPct val="150000"/>
              </a:lnSpc>
            </a:pPr>
            <a:r>
              <a:rPr lang="en-US" altLang="zh-CN" dirty="0">
                <a:solidFill>
                  <a:srgbClr val="1369B2"/>
                </a:solidFill>
                <a:latin typeface="微软雅黑" panose="020B0503020204020204" pitchFamily="34" charset="-122"/>
              </a:rPr>
              <a:t>uri</a:t>
            </a:r>
            <a:r>
              <a:rPr lang="zh-CN" altLang="zh-CN" dirty="0">
                <a:solidFill>
                  <a:srgbClr val="595959"/>
                </a:solidFill>
                <a:latin typeface="微软雅黑" panose="020B0503020204020204" pitchFamily="34" charset="-122"/>
              </a:rPr>
              <a:t>：用于指定标签库文件的存放位置。</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在页面中</a:t>
            </a:r>
            <a:r>
              <a:rPr lang="zh-CN" altLang="zh-CN" dirty="0">
                <a:solidFill>
                  <a:srgbClr val="595959"/>
                </a:solidFill>
                <a:latin typeface="微软雅黑" panose="020B0503020204020204" pitchFamily="34" charset="-122"/>
              </a:rPr>
              <a:t>引用</a:t>
            </a:r>
            <a:r>
              <a:rPr lang="en-US" altLang="zh-CN" dirty="0">
                <a:solidFill>
                  <a:srgbClr val="595959"/>
                </a:solidFill>
                <a:latin typeface="微软雅黑" panose="020B0503020204020204" pitchFamily="34" charset="-122"/>
              </a:rPr>
              <a:t>JSTL</a:t>
            </a:r>
            <a:r>
              <a:rPr lang="zh-CN" altLang="zh-CN" dirty="0">
                <a:solidFill>
                  <a:srgbClr val="595959"/>
                </a:solidFill>
                <a:latin typeface="微软雅黑" panose="020B0503020204020204" pitchFamily="34" charset="-122"/>
              </a:rPr>
              <a:t>中的核心标签库，示例代码如下：</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taglib</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6"/>
          <a:stretch>
            <a:fillRect/>
          </a:stretch>
        </p:blipFill>
        <p:spPr>
          <a:xfrm>
            <a:off x="2259103" y="5544674"/>
            <a:ext cx="7772401" cy="470549"/>
          </a:xfrm>
          <a:prstGeom prst="rect">
            <a:avLst/>
          </a:prstGeom>
        </p:spPr>
      </p:pic>
      <p:sp>
        <p:nvSpPr>
          <p:cNvPr id="13" name="矩形 12"/>
          <p:cNvSpPr/>
          <p:nvPr/>
        </p:nvSpPr>
        <p:spPr>
          <a:xfrm>
            <a:off x="2602815" y="5609434"/>
            <a:ext cx="7186644" cy="338554"/>
          </a:xfrm>
          <a:prstGeom prst="rect">
            <a:avLst/>
          </a:prstGeom>
        </p:spPr>
        <p:txBody>
          <a:bodyPr wrap="square">
            <a:spAutoFit/>
          </a:bodyPr>
          <a:lstStyle/>
          <a:p>
            <a:r>
              <a:rPr lang="en-US" altLang="zh-CN" sz="1600" dirty="0"/>
              <a:t>&lt;%@ taglib prefix="c" uri="http://java.sun.com/jsp/jstl/core" %&gt;</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589197" y="3013559"/>
            <a:ext cx="4312756"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动作元素</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42173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45643" y="1231181"/>
            <a:ext cx="366799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zh-CN" sz="2000" dirty="0">
                <a:solidFill>
                  <a:srgbClr val="1369B2"/>
                </a:solidFill>
                <a:latin typeface="微软雅黑" panose="020B0503020204020204" pitchFamily="34" charset="-122"/>
                <a:ea typeface="微软雅黑" panose="020B0503020204020204" pitchFamily="34" charset="-122"/>
              </a:rPr>
              <a:t>动作元素</a:t>
            </a:r>
            <a:r>
              <a:rPr lang="zh-CN" altLang="en-US" sz="2000" dirty="0">
                <a:solidFill>
                  <a:srgbClr val="1369B2"/>
                </a:solidFill>
                <a:latin typeface="微软雅黑" panose="020B0503020204020204" pitchFamily="34" charset="-122"/>
                <a:ea typeface="微软雅黑" panose="020B0503020204020204" pitchFamily="34" charset="-122"/>
              </a:rPr>
              <a:t>的格式</a:t>
            </a:r>
          </a:p>
        </p:txBody>
      </p:sp>
      <p:sp>
        <p:nvSpPr>
          <p:cNvPr id="11" name="文本框 18"/>
          <p:cNvSpPr txBox="1"/>
          <p:nvPr>
            <p:custDataLst>
              <p:tags r:id="rId2"/>
            </p:custDataLst>
          </p:nvPr>
        </p:nvSpPr>
        <p:spPr>
          <a:xfrm>
            <a:off x="1143841" y="1859518"/>
            <a:ext cx="10218924" cy="9778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动作元素用于向当前页面引入其他的文件，被引入的文件可以是</a:t>
            </a:r>
            <a:r>
              <a:rPr lang="zh-CN" altLang="zh-CN" dirty="0">
                <a:solidFill>
                  <a:srgbClr val="1369B2"/>
                </a:solidFill>
                <a:latin typeface="微软雅黑" panose="020B0503020204020204" pitchFamily="34" charset="-122"/>
              </a:rPr>
              <a:t>动态文件</a:t>
            </a:r>
            <a:r>
              <a:rPr lang="zh-CN" altLang="zh-CN" dirty="0">
                <a:solidFill>
                  <a:srgbClr val="595959"/>
                </a:solidFill>
                <a:latin typeface="微软雅黑" panose="020B0503020204020204" pitchFamily="34" charset="-122"/>
              </a:rPr>
              <a:t>，也可以是</a:t>
            </a:r>
            <a:r>
              <a:rPr lang="zh-CN" altLang="zh-CN" dirty="0">
                <a:solidFill>
                  <a:srgbClr val="1369B2"/>
                </a:solidFill>
                <a:latin typeface="微软雅黑" panose="020B0503020204020204" pitchFamily="34" charset="-122"/>
              </a:rPr>
              <a:t>静态文件</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动作元素的具体语法格式如下所示：</a:t>
            </a:r>
          </a:p>
        </p:txBody>
      </p:sp>
      <p:pic>
        <p:nvPicPr>
          <p:cNvPr id="14" name="图片 13"/>
          <p:cNvPicPr>
            <a:picLocks noChangeAspect="1"/>
          </p:cNvPicPr>
          <p:nvPr/>
        </p:nvPicPr>
        <p:blipFill>
          <a:blip r:embed="rId6"/>
          <a:stretch>
            <a:fillRect/>
          </a:stretch>
        </p:blipFill>
        <p:spPr>
          <a:xfrm>
            <a:off x="2259103" y="3052486"/>
            <a:ext cx="7772401" cy="470549"/>
          </a:xfrm>
          <a:prstGeom prst="rect">
            <a:avLst/>
          </a:prstGeom>
        </p:spPr>
      </p:pic>
      <p:sp>
        <p:nvSpPr>
          <p:cNvPr id="15" name="矩形 14"/>
          <p:cNvSpPr/>
          <p:nvPr/>
        </p:nvSpPr>
        <p:spPr>
          <a:xfrm>
            <a:off x="2602815" y="3117246"/>
            <a:ext cx="6312585" cy="338554"/>
          </a:xfrm>
          <a:prstGeom prst="rect">
            <a:avLst/>
          </a:prstGeom>
        </p:spPr>
        <p:txBody>
          <a:bodyPr wrap="square">
            <a:spAutoFit/>
          </a:bodyPr>
          <a:lstStyle/>
          <a:p>
            <a:r>
              <a:rPr lang="en-US" altLang="zh-CN" sz="1600" dirty="0"/>
              <a:t>&lt;jsp:include page="URL" flush="true|false" /&gt;</a:t>
            </a:r>
            <a:endParaRPr lang="zh-CN" altLang="zh-CN" sz="1600" dirty="0"/>
          </a:p>
        </p:txBody>
      </p:sp>
      <p:sp>
        <p:nvSpPr>
          <p:cNvPr id="17" name="文本框 18"/>
          <p:cNvSpPr txBox="1"/>
          <p:nvPr>
            <p:custDataLst>
              <p:tags r:id="rId3"/>
            </p:custDataLst>
          </p:nvPr>
        </p:nvSpPr>
        <p:spPr>
          <a:xfrm>
            <a:off x="1239772" y="3907956"/>
            <a:ext cx="10218924" cy="17801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1369B2"/>
                </a:solidFill>
                <a:latin typeface="微软雅黑" panose="020B0503020204020204" pitchFamily="34" charset="-122"/>
              </a:rPr>
              <a:t>page</a:t>
            </a:r>
            <a:r>
              <a:rPr lang="zh-CN" altLang="zh-CN" dirty="0">
                <a:solidFill>
                  <a:srgbClr val="595959"/>
                </a:solidFill>
                <a:latin typeface="微软雅黑" panose="020B0503020204020204" pitchFamily="34" charset="-122"/>
              </a:rPr>
              <a:t>：用于指定被引入文件的相对路径。例如，指定属性值为</a:t>
            </a:r>
            <a:r>
              <a:rPr lang="en-US" altLang="zh-CN" dirty="0">
                <a:solidFill>
                  <a:srgbClr val="595959"/>
                </a:solidFill>
                <a:latin typeface="微软雅黑" panose="020B0503020204020204" pitchFamily="34" charset="-122"/>
              </a:rPr>
              <a:t>top.jsp</a:t>
            </a:r>
            <a:r>
              <a:rPr lang="zh-CN" altLang="zh-CN" dirty="0">
                <a:solidFill>
                  <a:srgbClr val="595959"/>
                </a:solidFill>
                <a:latin typeface="微软雅黑" panose="020B0503020204020204" pitchFamily="34" charset="-122"/>
              </a:rPr>
              <a:t>，则表示将当前</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文件相同文件夹下的</a:t>
            </a:r>
            <a:r>
              <a:rPr lang="en-US" altLang="zh-CN" dirty="0">
                <a:solidFill>
                  <a:srgbClr val="595959"/>
                </a:solidFill>
                <a:latin typeface="微软雅黑" panose="020B0503020204020204" pitchFamily="34" charset="-122"/>
              </a:rPr>
              <a:t>top.jsp</a:t>
            </a:r>
            <a:r>
              <a:rPr lang="zh-CN" altLang="zh-CN" dirty="0">
                <a:solidFill>
                  <a:srgbClr val="595959"/>
                </a:solidFill>
                <a:latin typeface="微软雅黑" panose="020B0503020204020204" pitchFamily="34" charset="-122"/>
              </a:rPr>
              <a:t>文件引入到当前</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a:t>
            </a:r>
          </a:p>
          <a:p>
            <a:pPr>
              <a:lnSpc>
                <a:spcPct val="150000"/>
              </a:lnSpc>
            </a:pPr>
            <a:r>
              <a:rPr lang="en-US" altLang="zh-CN" dirty="0">
                <a:solidFill>
                  <a:srgbClr val="1369B2"/>
                </a:solidFill>
                <a:latin typeface="微软雅黑" panose="020B0503020204020204" pitchFamily="34" charset="-122"/>
              </a:rPr>
              <a:t>flush</a:t>
            </a:r>
            <a:r>
              <a:rPr lang="zh-CN" altLang="zh-CN" dirty="0">
                <a:solidFill>
                  <a:srgbClr val="595959"/>
                </a:solidFill>
                <a:latin typeface="微软雅黑" panose="020B0503020204020204" pitchFamily="34" charset="-122"/>
              </a:rPr>
              <a:t>：用于指定是否将当前页面的输出内容刷新到客户端，默认情况下，</a:t>
            </a:r>
            <a:r>
              <a:rPr lang="en-US" altLang="zh-CN" dirty="0">
                <a:solidFill>
                  <a:srgbClr val="595959"/>
                </a:solidFill>
                <a:latin typeface="微软雅黑" panose="020B0503020204020204" pitchFamily="34" charset="-122"/>
              </a:rPr>
              <a:t>flush</a:t>
            </a:r>
            <a:r>
              <a:rPr lang="zh-CN" altLang="zh-CN" dirty="0">
                <a:solidFill>
                  <a:srgbClr val="595959"/>
                </a:solidFill>
                <a:latin typeface="微软雅黑" panose="020B0503020204020204" pitchFamily="34" charset="-122"/>
              </a:rPr>
              <a:t>属性的值为</a:t>
            </a:r>
            <a:r>
              <a:rPr lang="en-US" altLang="zh-CN" dirty="0">
                <a:solidFill>
                  <a:srgbClr val="595959"/>
                </a:solidFill>
                <a:latin typeface="微软雅黑" panose="020B0503020204020204" pitchFamily="34" charset="-122"/>
              </a:rPr>
              <a:t>false</a:t>
            </a:r>
            <a:r>
              <a:rPr lang="zh-CN" altLang="zh-CN" dirty="0">
                <a:solidFill>
                  <a:srgbClr val="595959"/>
                </a:solidFill>
                <a:latin typeface="微软雅黑" panose="020B0503020204020204" pitchFamily="34" charset="-122"/>
              </a:rPr>
              <a:t>。</a:t>
            </a:r>
          </a:p>
        </p:txBody>
      </p:sp>
      <p:sp>
        <p:nvSpPr>
          <p:cNvPr id="18"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640205" y="2908300"/>
            <a:ext cx="9385935" cy="22637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1369B2"/>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包含的原理是将被包含页面编译处理后的结果包含在当前页面中。例如，在页面</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中使用</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元素包含了页面</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，当浏览器第一次请求页面</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时，</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容器首先会编译页面</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，然后将编译处理后的返回结果包含在页面</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中，之后编译页面</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，最后将两个页面组合的结果回应给浏览器。为了使读者更好地理解</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动作元素，下面通过一个案例演示</a:t>
            </a:r>
            <a:r>
              <a:rPr lang="en-US" altLang="zh-CN" dirty="0">
                <a:solidFill>
                  <a:srgbClr val="595959"/>
                </a:solidFill>
                <a:latin typeface="微软雅黑" panose="020B0503020204020204" pitchFamily="34" charset="-122"/>
              </a:rPr>
              <a:t>&lt;jsp:include&gt;</a:t>
            </a:r>
            <a:r>
              <a:rPr lang="zh-CN" altLang="en-US" dirty="0">
                <a:solidFill>
                  <a:srgbClr val="595959"/>
                </a:solidFill>
                <a:latin typeface="微软雅黑" panose="020B0503020204020204" pitchFamily="34" charset="-122"/>
              </a:rPr>
              <a:t>动作元素的使用。</a:t>
            </a:r>
            <a:endParaRPr lang="zh-CN" altLang="zh-CN" dirty="0">
              <a:solidFill>
                <a:srgbClr val="595959"/>
              </a:solidFill>
              <a:latin typeface="微软雅黑" panose="020B0503020204020204" pitchFamily="34" charset="-122"/>
            </a:endParaRPr>
          </a:p>
        </p:txBody>
      </p:sp>
      <p:sp>
        <p:nvSpPr>
          <p:cNvPr id="18"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Chevron 3"/>
          <p:cNvSpPr/>
          <p:nvPr>
            <p:custDataLst>
              <p:tags r:id="rId2"/>
            </p:custDataLst>
          </p:nvPr>
        </p:nvSpPr>
        <p:spPr>
          <a:xfrm>
            <a:off x="852177" y="1091196"/>
            <a:ext cx="42173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45643" y="1231181"/>
            <a:ext cx="366799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zh-CN" sz="2000" dirty="0">
                <a:solidFill>
                  <a:srgbClr val="1369B2"/>
                </a:solidFill>
                <a:latin typeface="微软雅黑" panose="020B0503020204020204" pitchFamily="34" charset="-122"/>
                <a:ea typeface="微软雅黑" panose="020B0503020204020204" pitchFamily="34" charset="-122"/>
              </a:rPr>
              <a:t>动作元素</a:t>
            </a:r>
            <a:r>
              <a:rPr lang="zh-CN" altLang="en-US" sz="2000" dirty="0">
                <a:solidFill>
                  <a:srgbClr val="1369B2"/>
                </a:solidFill>
                <a:latin typeface="微软雅黑" panose="020B0503020204020204" pitchFamily="34" charset="-122"/>
                <a:ea typeface="微软雅黑" panose="020B0503020204020204" pitchFamily="34" charset="-122"/>
              </a:rPr>
              <a:t>的格式</a:t>
            </a:r>
          </a:p>
        </p:txBody>
      </p:sp>
      <p:sp>
        <p:nvSpPr>
          <p:cNvPr id="12" name="圆角矩形 11"/>
          <p:cNvSpPr/>
          <p:nvPr/>
        </p:nvSpPr>
        <p:spPr>
          <a:xfrm>
            <a:off x="1306195" y="2621915"/>
            <a:ext cx="9865995" cy="27406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56232"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908238" y="506679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187756"/>
            <a:ext cx="8485746" cy="418191"/>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目录下编写</a:t>
            </a:r>
            <a:r>
              <a:rPr lang="en-US" altLang="zh-CN" sz="1600" dirty="0">
                <a:solidFill>
                  <a:srgbClr val="595959"/>
                </a:solidFill>
                <a:latin typeface="微软雅黑" panose="020B0503020204020204" pitchFamily="34" charset="-122"/>
                <a:ea typeface="微软雅黑" panose="020B0503020204020204" pitchFamily="34" charset="-122"/>
                <a:cs typeface="+mn-ea"/>
              </a:rPr>
              <a:t>included.jsp</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included.jsp</a:t>
            </a:r>
            <a:r>
              <a:rPr lang="zh-CN" altLang="zh-CN" sz="1600" dirty="0">
                <a:solidFill>
                  <a:srgbClr val="595959"/>
                </a:solidFill>
                <a:latin typeface="微软雅黑" panose="020B0503020204020204" pitchFamily="34" charset="-122"/>
                <a:ea typeface="微软雅黑" panose="020B0503020204020204" pitchFamily="34" charset="-122"/>
                <a:cs typeface="+mn-ea"/>
              </a:rPr>
              <a:t>的具体代码如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748117" y="2686935"/>
            <a:ext cx="8754036" cy="2642995"/>
          </a:xfrm>
          <a:prstGeom prst="rect">
            <a:avLst/>
          </a:prstGeom>
        </p:spPr>
      </p:pic>
      <p:sp>
        <p:nvSpPr>
          <p:cNvPr id="2" name="矩形 1"/>
          <p:cNvSpPr/>
          <p:nvPr/>
        </p:nvSpPr>
        <p:spPr>
          <a:xfrm>
            <a:off x="1815353" y="2713829"/>
            <a:ext cx="8377518" cy="2616101"/>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&lt;title&gt;include&lt;/title&gt;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t> 	</a:t>
            </a:r>
            <a:r>
              <a:rPr lang="en-US" altLang="zh-CN" sz="1600" dirty="0">
                <a:solidFill>
                  <a:srgbClr val="1369B2"/>
                </a:solidFill>
              </a:rPr>
              <a:t>&lt;%Thread.sleep(5000);%&gt;</a:t>
            </a:r>
            <a:endParaRPr lang="zh-CN" altLang="zh-CN" sz="1600" dirty="0">
              <a:solidFill>
                <a:srgbClr val="1369B2"/>
              </a:solidFill>
            </a:endParaRPr>
          </a:p>
          <a:p>
            <a:r>
              <a:rPr lang="en-US" altLang="zh-CN" sz="1600" dirty="0"/>
              <a:t> 	included.jsp</a:t>
            </a:r>
            <a:r>
              <a:rPr lang="zh-CN" altLang="zh-CN" sz="1600" dirty="0"/>
              <a:t>内的中文</a:t>
            </a:r>
            <a:r>
              <a:rPr lang="en-US" altLang="zh-CN" sz="1600" dirty="0"/>
              <a:t>&lt;br /&gt;</a:t>
            </a:r>
            <a:endParaRPr lang="zh-CN" altLang="zh-CN" sz="1600" dirty="0"/>
          </a:p>
          <a:p>
            <a:r>
              <a:rPr lang="en-US" altLang="zh-CN" sz="1600" dirty="0"/>
              <a:t>&lt;/body&gt;</a:t>
            </a:r>
            <a:endParaRPr lang="zh-CN" altLang="zh-CN" sz="1600" dirty="0"/>
          </a:p>
          <a:p>
            <a:r>
              <a:rPr lang="en-US" altLang="zh-CN" sz="1600" dirty="0"/>
              <a:t>&lt;/html&gt;</a:t>
            </a:r>
            <a:endParaRPr lang="zh-CN" altLang="zh-CN" sz="1600" dirty="0"/>
          </a:p>
        </p:txBody>
      </p:sp>
      <p:sp>
        <p:nvSpPr>
          <p:cNvPr id="13"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91196"/>
            <a:ext cx="31012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55076" y="2750861"/>
            <a:ext cx="9407280" cy="178079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由于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是基于</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语言的，</a:t>
            </a:r>
            <a:r>
              <a:rPr lang="zh-CN" dirty="0">
                <a:solidFill>
                  <a:srgbClr val="595959"/>
                </a:solidFill>
                <a:latin typeface="微软雅黑" panose="020B0503020204020204" pitchFamily="34" charset="-122"/>
              </a:rPr>
              <a:t>使用</a:t>
            </a:r>
            <a:r>
              <a:rPr lang="en-US" altLang="zh-CN" dirty="0">
                <a:solidFill>
                  <a:srgbClr val="595959"/>
                </a:solidFill>
                <a:latin typeface="微软雅黑" panose="020B0503020204020204" pitchFamily="34" charset="-122"/>
              </a:rPr>
              <a:t>JSP</a:t>
            </a:r>
            <a:r>
              <a:rPr lang="zh-CN" altLang="en-US" dirty="0">
                <a:solidFill>
                  <a:srgbClr val="595959"/>
                </a:solidFill>
                <a:latin typeface="微软雅黑" panose="020B0503020204020204" pitchFamily="34" charset="-122"/>
              </a:rPr>
              <a:t>开发的</a:t>
            </a:r>
            <a:r>
              <a:rPr lang="en-US" altLang="zh-CN" dirty="0">
                <a:solidFill>
                  <a:srgbClr val="595959"/>
                </a:solidFill>
                <a:latin typeface="微软雅黑" panose="020B0503020204020204" pitchFamily="34" charset="-122"/>
              </a:rPr>
              <a:t>Web</a:t>
            </a:r>
            <a:r>
              <a:rPr lang="zh-CN" altLang="en-US" dirty="0">
                <a:solidFill>
                  <a:srgbClr val="595959"/>
                </a:solidFill>
                <a:latin typeface="微软雅黑" panose="020B0503020204020204" pitchFamily="34" charset="-122"/>
              </a:rPr>
              <a:t>应用</a:t>
            </a:r>
            <a:r>
              <a:rPr lang="zh-CN" altLang="zh-CN" dirty="0">
                <a:solidFill>
                  <a:srgbClr val="595959"/>
                </a:solidFill>
                <a:latin typeface="微软雅黑" panose="020B0503020204020204" pitchFamily="34" charset="-122"/>
              </a:rPr>
              <a:t>是跨平台的，可以应用于不同的系统中，如</a:t>
            </a:r>
            <a:r>
              <a:rPr lang="en-US" altLang="zh-CN" dirty="0">
                <a:solidFill>
                  <a:srgbClr val="595959"/>
                </a:solidFill>
                <a:latin typeface="微软雅黑" panose="020B0503020204020204" pitchFamily="34" charset="-122"/>
              </a:rPr>
              <a:t>Windows</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Linux</a:t>
            </a:r>
            <a:r>
              <a:rPr lang="zh-CN" altLang="zh-CN" dirty="0">
                <a:solidFill>
                  <a:srgbClr val="595959"/>
                </a:solidFill>
                <a:latin typeface="微软雅黑" panose="020B0503020204020204" pitchFamily="34" charset="-122"/>
              </a:rPr>
              <a:t>等。当从一个平台移植到另一个平台时，</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的代码并不需要重新编译，这是因为</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的字节码是与平台无关的，这也符合了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语言“</a:t>
            </a:r>
            <a:r>
              <a:rPr lang="zh-CN" altLang="zh-CN" dirty="0">
                <a:solidFill>
                  <a:srgbClr val="1369B2"/>
                </a:solidFill>
                <a:latin typeface="微软雅黑" panose="020B0503020204020204" pitchFamily="34" charset="-122"/>
              </a:rPr>
              <a:t>一次编译，到处运行</a:t>
            </a:r>
            <a:r>
              <a:rPr lang="zh-CN" altLang="zh-CN" dirty="0">
                <a:solidFill>
                  <a:srgbClr val="595959"/>
                </a:solidFill>
                <a:latin typeface="微软雅黑" panose="020B0503020204020204" pitchFamily="34" charset="-122"/>
              </a:rPr>
              <a:t>”的特点。</a:t>
            </a:r>
          </a:p>
        </p:txBody>
      </p:sp>
      <p:sp>
        <p:nvSpPr>
          <p:cNvPr id="2" name="文本框 1"/>
          <p:cNvSpPr txBox="1"/>
          <p:nvPr/>
        </p:nvSpPr>
        <p:spPr>
          <a:xfrm>
            <a:off x="1159090" y="1231181"/>
            <a:ext cx="240642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的特征</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跨平台</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420468"/>
            <a:ext cx="9865885" cy="242047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52668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12945"/>
            <a:ext cx="8485746" cy="1200329"/>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目录下编写</a:t>
            </a:r>
            <a:r>
              <a:rPr lang="en-US" altLang="zh-CN" sz="1600" dirty="0">
                <a:solidFill>
                  <a:srgbClr val="595959"/>
                </a:solidFill>
                <a:latin typeface="微软雅黑" panose="020B0503020204020204" pitchFamily="34" charset="-122"/>
                <a:ea typeface="微软雅黑" panose="020B0503020204020204" pitchFamily="34" charset="-122"/>
                <a:cs typeface="+mn-ea"/>
              </a:rPr>
              <a:t>dynamicInclude.jsp</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dynamicInclude.jsp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页面引入</a:t>
            </a:r>
            <a:r>
              <a:rPr lang="en-US" altLang="zh-CN" sz="1600" dirty="0">
                <a:solidFill>
                  <a:srgbClr val="595959"/>
                </a:solidFill>
                <a:latin typeface="微软雅黑" panose="020B0503020204020204" pitchFamily="34" charset="-122"/>
                <a:ea typeface="微软雅黑" panose="020B0503020204020204" pitchFamily="34" charset="-122"/>
                <a:cs typeface="+mn-ea"/>
              </a:rPr>
              <a:t>included.jsp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a:t>
            </a:r>
            <a:r>
              <a:rPr lang="en-US" altLang="zh-CN" sz="1600" dirty="0">
                <a:solidFill>
                  <a:srgbClr val="595959"/>
                </a:solidFill>
                <a:latin typeface="微软雅黑" panose="020B0503020204020204" pitchFamily="34" charset="-122"/>
                <a:ea typeface="微软雅黑" panose="020B0503020204020204" pitchFamily="34" charset="-122"/>
                <a:cs typeface="+mn-ea"/>
              </a:rPr>
              <a:t>included.jsp</a:t>
            </a:r>
            <a:r>
              <a:rPr lang="zh-CN" altLang="zh-CN" sz="1600" dirty="0">
                <a:solidFill>
                  <a:srgbClr val="595959"/>
                </a:solidFill>
                <a:latin typeface="微软雅黑" panose="020B0503020204020204" pitchFamily="34" charset="-122"/>
                <a:ea typeface="微软雅黑" panose="020B0503020204020204" pitchFamily="34" charset="-122"/>
                <a:cs typeface="+mn-ea"/>
              </a:rPr>
              <a:t>作为被引入的文件，让它暂停</a:t>
            </a:r>
            <a:r>
              <a:rPr lang="en-US" altLang="zh-CN" sz="1600" dirty="0">
                <a:solidFill>
                  <a:srgbClr val="595959"/>
                </a:solidFill>
                <a:latin typeface="微软雅黑" panose="020B0503020204020204" pitchFamily="34" charset="-122"/>
                <a:ea typeface="微软雅黑" panose="020B0503020204020204" pitchFamily="34" charset="-122"/>
                <a:cs typeface="+mn-ea"/>
              </a:rPr>
              <a:t>5</a:t>
            </a:r>
            <a:r>
              <a:rPr lang="zh-CN" altLang="zh-CN" sz="1600" dirty="0">
                <a:solidFill>
                  <a:srgbClr val="595959"/>
                </a:solidFill>
                <a:latin typeface="微软雅黑" panose="020B0503020204020204" pitchFamily="34" charset="-122"/>
                <a:ea typeface="微软雅黑" panose="020B0503020204020204" pitchFamily="34" charset="-122"/>
                <a:cs typeface="+mn-ea"/>
              </a:rPr>
              <a:t>秒钟后再输出内容，这样，可以方便测试</a:t>
            </a:r>
            <a:r>
              <a:rPr lang="en-US" altLang="zh-CN" sz="1600" dirty="0">
                <a:solidFill>
                  <a:srgbClr val="595959"/>
                </a:solidFill>
                <a:latin typeface="微软雅黑" panose="020B0503020204020204" pitchFamily="34" charset="-122"/>
                <a:ea typeface="微软雅黑" panose="020B0503020204020204" pitchFamily="34" charset="-122"/>
                <a:cs typeface="+mn-ea"/>
              </a:rPr>
              <a:t>&lt;jsp:include&gt;</a:t>
            </a:r>
            <a:r>
              <a:rPr lang="zh-CN" altLang="zh-CN" sz="1600" dirty="0">
                <a:solidFill>
                  <a:srgbClr val="595959"/>
                </a:solidFill>
                <a:latin typeface="微软雅黑" panose="020B0503020204020204" pitchFamily="34" charset="-122"/>
                <a:ea typeface="微软雅黑" panose="020B0503020204020204" pitchFamily="34" charset="-122"/>
                <a:cs typeface="+mn-ea"/>
              </a:rPr>
              <a:t>元素的</a:t>
            </a:r>
            <a:r>
              <a:rPr lang="en-US" altLang="zh-CN" sz="1600" dirty="0">
                <a:solidFill>
                  <a:srgbClr val="595959"/>
                </a:solidFill>
                <a:latin typeface="微软雅黑" panose="020B0503020204020204" pitchFamily="34" charset="-122"/>
                <a:ea typeface="微软雅黑" panose="020B0503020204020204" pitchFamily="34" charset="-122"/>
                <a:cs typeface="+mn-ea"/>
              </a:rPr>
              <a:t>flush</a:t>
            </a:r>
            <a:r>
              <a:rPr lang="zh-CN" altLang="zh-CN" sz="1600" dirty="0">
                <a:solidFill>
                  <a:srgbClr val="595959"/>
                </a:solidFill>
                <a:latin typeface="微软雅黑" panose="020B0503020204020204" pitchFamily="34" charset="-122"/>
                <a:ea typeface="微软雅黑" panose="020B0503020204020204" pitchFamily="34" charset="-122"/>
                <a:cs typeface="+mn-ea"/>
              </a:rPr>
              <a:t>属性。</a:t>
            </a:r>
            <a:r>
              <a:rPr lang="en-US" altLang="zh-CN" sz="1600" dirty="0">
                <a:solidFill>
                  <a:srgbClr val="595959"/>
                </a:solidFill>
                <a:latin typeface="微软雅黑" panose="020B0503020204020204" pitchFamily="34" charset="-122"/>
                <a:ea typeface="微软雅黑" panose="020B0503020204020204" pitchFamily="34" charset="-122"/>
                <a:cs typeface="+mn-ea"/>
              </a:rPr>
              <a:t>dynamicInclude.jsp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748117" y="2686935"/>
            <a:ext cx="8754036" cy="2919994"/>
          </a:xfrm>
          <a:prstGeom prst="rect">
            <a:avLst/>
          </a:prstGeom>
        </p:spPr>
      </p:pic>
      <p:sp>
        <p:nvSpPr>
          <p:cNvPr id="2" name="矩形 1"/>
          <p:cNvSpPr/>
          <p:nvPr/>
        </p:nvSpPr>
        <p:spPr>
          <a:xfrm>
            <a:off x="1815353" y="2713829"/>
            <a:ext cx="8377518" cy="2893100"/>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&lt;title&gt;dynamicInclude page&lt;/title&gt;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t>	dynamicInclude.jsp</a:t>
            </a:r>
            <a:r>
              <a:rPr lang="zh-CN" altLang="zh-CN" sz="1600" dirty="0"/>
              <a:t>内的中文</a:t>
            </a:r>
          </a:p>
          <a:p>
            <a:r>
              <a:rPr lang="en-US" altLang="zh-CN" sz="1600" dirty="0"/>
              <a:t>	&lt;br /&gt;</a:t>
            </a:r>
            <a:endParaRPr lang="zh-CN" altLang="zh-CN" sz="1600" dirty="0"/>
          </a:p>
          <a:p>
            <a:r>
              <a:rPr lang="en-US" altLang="zh-CN" sz="1600" dirty="0"/>
              <a:t>	</a:t>
            </a:r>
            <a:r>
              <a:rPr lang="en-US" altLang="zh-CN" sz="1600" dirty="0">
                <a:solidFill>
                  <a:srgbClr val="1369B2"/>
                </a:solidFill>
              </a:rPr>
              <a:t>&lt;jsp:include page="included.jsp" flush="true" /&gt;</a:t>
            </a:r>
            <a:endParaRPr lang="zh-CN" altLang="zh-CN" sz="1600" dirty="0">
              <a:solidFill>
                <a:srgbClr val="1369B2"/>
              </a:solidFill>
            </a:endParaRPr>
          </a:p>
          <a:p>
            <a:r>
              <a:rPr lang="en-US" altLang="zh-CN" sz="1600" dirty="0"/>
              <a:t>&lt;/body&gt;</a:t>
            </a:r>
            <a:endParaRPr lang="zh-CN" altLang="zh-CN" sz="1600" dirty="0"/>
          </a:p>
          <a:p>
            <a:r>
              <a:rPr lang="en-US" altLang="zh-CN" sz="1600" dirty="0"/>
              <a:t>&lt;/html&gt;</a:t>
            </a:r>
            <a:endParaRPr lang="zh-CN" altLang="zh-CN" sz="1600" dirty="0"/>
          </a:p>
        </p:txBody>
      </p:sp>
      <p:sp>
        <p:nvSpPr>
          <p:cNvPr id="13"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59" y="932263"/>
            <a:ext cx="8606769" cy="1938992"/>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服务器，使用浏览器访问地址“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http://localhost:8080/chapter06/dynamicInclude.jsp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”后，发现浏览器首先会显示</a:t>
            </a:r>
            <a:r>
              <a:rPr lang="en-US" altLang="zh-CN" sz="1600" dirty="0">
                <a:solidFill>
                  <a:srgbClr val="595959"/>
                </a:solidFill>
                <a:latin typeface="微软雅黑" panose="020B0503020204020204" pitchFamily="34" charset="-122"/>
                <a:ea typeface="微软雅黑" panose="020B0503020204020204" pitchFamily="34" charset="-122"/>
                <a:cs typeface="+mn-ea"/>
              </a:rPr>
              <a:t>dynamicInclude.jsp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页面中的输出内容，等待</a:t>
            </a:r>
            <a:r>
              <a:rPr lang="en-US" altLang="zh-CN" sz="1600" dirty="0">
                <a:solidFill>
                  <a:srgbClr val="595959"/>
                </a:solidFill>
                <a:latin typeface="微软雅黑" panose="020B0503020204020204" pitchFamily="34" charset="-122"/>
                <a:ea typeface="微软雅黑" panose="020B0503020204020204" pitchFamily="34" charset="-122"/>
                <a:cs typeface="+mn-ea"/>
              </a:rPr>
              <a:t>5</a:t>
            </a:r>
            <a:r>
              <a:rPr lang="zh-CN" altLang="zh-CN" sz="1600" dirty="0">
                <a:solidFill>
                  <a:srgbClr val="595959"/>
                </a:solidFill>
                <a:latin typeface="微软雅黑" panose="020B0503020204020204" pitchFamily="34" charset="-122"/>
                <a:ea typeface="微软雅黑" panose="020B0503020204020204" pitchFamily="34" charset="-122"/>
                <a:cs typeface="+mn-ea"/>
              </a:rPr>
              <a:t>秒后，才会显示</a:t>
            </a:r>
            <a:r>
              <a:rPr lang="en-US" altLang="zh-CN" sz="1600" dirty="0">
                <a:solidFill>
                  <a:srgbClr val="595959"/>
                </a:solidFill>
                <a:latin typeface="微软雅黑" panose="020B0503020204020204" pitchFamily="34" charset="-122"/>
                <a:ea typeface="微软雅黑" panose="020B0503020204020204" pitchFamily="34" charset="-122"/>
                <a:cs typeface="+mn-ea"/>
              </a:rPr>
              <a:t>included.jsp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页面的输出内容。说明被引用的资源</a:t>
            </a:r>
            <a:r>
              <a:rPr lang="en-US" altLang="zh-CN" sz="1600" dirty="0">
                <a:solidFill>
                  <a:srgbClr val="595959"/>
                </a:solidFill>
                <a:latin typeface="微软雅黑" panose="020B0503020204020204" pitchFamily="34" charset="-122"/>
                <a:ea typeface="微软雅黑" panose="020B0503020204020204" pitchFamily="34" charset="-122"/>
                <a:cs typeface="+mn-ea"/>
              </a:rPr>
              <a:t>included.jsp</a:t>
            </a:r>
            <a:r>
              <a:rPr lang="zh-CN" altLang="zh-CN" sz="1600" dirty="0">
                <a:solidFill>
                  <a:srgbClr val="595959"/>
                </a:solidFill>
                <a:latin typeface="微软雅黑" panose="020B0503020204020204" pitchFamily="34" charset="-122"/>
                <a:ea typeface="微软雅黑" panose="020B0503020204020204" pitchFamily="34" charset="-122"/>
                <a:cs typeface="+mn-ea"/>
              </a:rPr>
              <a:t>在当前</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页面输出内容后才被调用。</a:t>
            </a:r>
            <a:r>
              <a:rPr lang="en-US" altLang="zh-CN" sz="1600" dirty="0">
                <a:solidFill>
                  <a:srgbClr val="595959"/>
                </a:solidFill>
                <a:latin typeface="微软雅黑" panose="020B0503020204020204" pitchFamily="34" charset="-122"/>
                <a:ea typeface="微软雅黑" panose="020B0503020204020204" pitchFamily="34" charset="-122"/>
                <a:cs typeface="+mn-ea"/>
              </a:rPr>
              <a:t>dynamicInclude.jsp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的最终显示结果如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custDataLst>
              <p:tags r:id="rId2"/>
            </p:custDataLst>
          </p:nvPr>
        </p:nvPicPr>
        <p:blipFill>
          <a:blip r:embed="rId5"/>
          <a:stretch>
            <a:fillRect/>
          </a:stretch>
        </p:blipFill>
        <p:spPr>
          <a:xfrm>
            <a:off x="2092960" y="3157855"/>
            <a:ext cx="8006900" cy="270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640275" y="3163877"/>
            <a:ext cx="9215258" cy="89336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595959"/>
                </a:solidFill>
                <a:latin typeface="微软雅黑" panose="020B0503020204020204" pitchFamily="34" charset="-122"/>
              </a:rPr>
              <a:t>include</a:t>
            </a:r>
            <a:r>
              <a:rPr lang="zh-CN" altLang="zh-CN" dirty="0">
                <a:solidFill>
                  <a:srgbClr val="595959"/>
                </a:solidFill>
                <a:latin typeface="微软雅黑" panose="020B0503020204020204" pitchFamily="34" charset="-122"/>
              </a:rPr>
              <a:t>指令通过</a:t>
            </a:r>
            <a:r>
              <a:rPr lang="en-US" altLang="zh-CN" dirty="0">
                <a:solidFill>
                  <a:srgbClr val="595959"/>
                </a:solidFill>
                <a:latin typeface="微软雅黑" panose="020B0503020204020204" pitchFamily="34" charset="-122"/>
              </a:rPr>
              <a:t>file</a:t>
            </a:r>
            <a:r>
              <a:rPr lang="zh-CN" altLang="zh-CN" dirty="0">
                <a:solidFill>
                  <a:srgbClr val="595959"/>
                </a:solidFill>
                <a:latin typeface="微软雅黑" panose="020B0503020204020204" pitchFamily="34" charset="-122"/>
              </a:rPr>
              <a:t>属性指定被包含的文件，</a:t>
            </a:r>
            <a:r>
              <a:rPr lang="en-US" altLang="zh-CN" dirty="0">
                <a:solidFill>
                  <a:srgbClr val="595959"/>
                </a:solidFill>
                <a:latin typeface="微软雅黑" panose="020B0503020204020204" pitchFamily="34" charset="-122"/>
              </a:rPr>
              <a:t>file</a:t>
            </a:r>
            <a:r>
              <a:rPr lang="zh-CN" altLang="zh-CN" dirty="0">
                <a:solidFill>
                  <a:srgbClr val="595959"/>
                </a:solidFill>
                <a:latin typeface="微软雅黑" panose="020B0503020204020204" pitchFamily="34" charset="-122"/>
              </a:rPr>
              <a:t>属性</a:t>
            </a:r>
            <a:r>
              <a:rPr lang="zh-CN" altLang="zh-CN" dirty="0">
                <a:solidFill>
                  <a:srgbClr val="1369B2"/>
                </a:solidFill>
                <a:latin typeface="微软雅黑" panose="020B0503020204020204" pitchFamily="34" charset="-122"/>
              </a:rPr>
              <a:t>不支持任何表达式</a:t>
            </a:r>
            <a:r>
              <a:rPr lang="en-US" altLang="zh-CN" dirty="0">
                <a:solidFill>
                  <a:srgbClr val="595959"/>
                </a:solidFill>
                <a:latin typeface="微软雅黑" panose="020B0503020204020204" pitchFamily="34" charset="-122"/>
              </a:rPr>
              <a:t>; &lt;jsp:include&gt;</a:t>
            </a:r>
            <a:r>
              <a:rPr lang="zh-CN" altLang="zh-CN" dirty="0">
                <a:solidFill>
                  <a:srgbClr val="595959"/>
                </a:solidFill>
                <a:latin typeface="微软雅黑" panose="020B0503020204020204" pitchFamily="34" charset="-122"/>
              </a:rPr>
              <a:t>动作元素通过</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属性指定被</a:t>
            </a:r>
            <a:r>
              <a:rPr lang="zh-CN" altLang="zh-CN" dirty="0">
                <a:solidFill>
                  <a:srgbClr val="1369B2"/>
                </a:solidFill>
                <a:latin typeface="微软雅黑" panose="020B0503020204020204" pitchFamily="34" charset="-122"/>
              </a:rPr>
              <a:t>包含的文件</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属性</a:t>
            </a:r>
            <a:r>
              <a:rPr lang="zh-CN" altLang="zh-CN" dirty="0">
                <a:solidFill>
                  <a:srgbClr val="1369B2"/>
                </a:solidFill>
                <a:latin typeface="微软雅黑" panose="020B0503020204020204" pitchFamily="34" charset="-122"/>
              </a:rPr>
              <a:t>支持</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表达式</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18"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Chevron 3"/>
          <p:cNvSpPr/>
          <p:nvPr>
            <p:custDataLst>
              <p:tags r:id="rId2"/>
            </p:custDataLst>
          </p:nvPr>
        </p:nvSpPr>
        <p:spPr>
          <a:xfrm>
            <a:off x="852176" y="1091196"/>
            <a:ext cx="604616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45643" y="1231181"/>
            <a:ext cx="5429968"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include</a:t>
            </a:r>
            <a:r>
              <a:rPr lang="zh-CN" altLang="zh-CN" sz="2000" dirty="0">
                <a:solidFill>
                  <a:srgbClr val="1369B2"/>
                </a:solidFill>
                <a:latin typeface="微软雅黑" panose="020B0503020204020204" pitchFamily="34" charset="-122"/>
                <a:ea typeface="微软雅黑" panose="020B0503020204020204" pitchFamily="34" charset="-122"/>
              </a:rPr>
              <a:t>指令与</a:t>
            </a:r>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zh-CN" sz="2000" dirty="0">
                <a:solidFill>
                  <a:srgbClr val="1369B2"/>
                </a:solidFill>
                <a:latin typeface="微软雅黑" panose="020B0503020204020204" pitchFamily="34" charset="-122"/>
                <a:ea typeface="微软雅黑" panose="020B0503020204020204" pitchFamily="34" charset="-122"/>
              </a:rPr>
              <a:t>动作元素的区别</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306456" y="2783539"/>
            <a:ext cx="9865885" cy="170777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56232" y="27435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2" y="417450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720957" y="2787360"/>
            <a:ext cx="9215258" cy="209983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使用</a:t>
            </a:r>
            <a:r>
              <a:rPr lang="en-US" altLang="zh-CN" dirty="0">
                <a:solidFill>
                  <a:srgbClr val="595959"/>
                </a:solidFill>
                <a:latin typeface="微软雅黑" panose="020B0503020204020204" pitchFamily="34" charset="-122"/>
              </a:rPr>
              <a:t>include</a:t>
            </a:r>
            <a:r>
              <a:rPr lang="zh-CN" altLang="zh-CN" dirty="0">
                <a:solidFill>
                  <a:srgbClr val="595959"/>
                </a:solidFill>
                <a:latin typeface="微软雅黑" panose="020B0503020204020204" pitchFamily="34" charset="-122"/>
              </a:rPr>
              <a:t>指令时，被包含的文件内容会原封不动地插入到包含页中，然后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编译器再将合成后的文件最终编译成一个</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文件</a:t>
            </a:r>
            <a:r>
              <a:rPr lang="zh-CN" altLang="zh-CN" dirty="0">
                <a:solidFill>
                  <a:srgbClr val="595959"/>
                </a:solidFill>
                <a:latin typeface="微软雅黑" panose="020B0503020204020204" pitchFamily="34" charset="-122"/>
              </a:rPr>
              <a:t>；使用</a:t>
            </a:r>
            <a:r>
              <a:rPr lang="en-US" altLang="zh-CN" dirty="0">
                <a:solidFill>
                  <a:srgbClr val="1369B2"/>
                </a:solidFill>
                <a:latin typeface="微软雅黑" panose="020B0503020204020204" pitchFamily="34" charset="-122"/>
              </a:rPr>
              <a:t>&lt;jsp:include&gt;</a:t>
            </a:r>
            <a:r>
              <a:rPr lang="zh-CN" altLang="zh-CN" dirty="0">
                <a:solidFill>
                  <a:srgbClr val="1369B2"/>
                </a:solidFill>
                <a:latin typeface="微软雅黑" panose="020B0503020204020204" pitchFamily="34" charset="-122"/>
              </a:rPr>
              <a:t>动作元素</a:t>
            </a:r>
            <a:r>
              <a:rPr lang="zh-CN" altLang="zh-CN" dirty="0">
                <a:solidFill>
                  <a:srgbClr val="595959"/>
                </a:solidFill>
                <a:latin typeface="微软雅黑" panose="020B0503020204020204" pitchFamily="34" charset="-122"/>
              </a:rPr>
              <a:t>包含文件时，当该元素被执行时，程序会将请求转发到被包含的页面，并将执行结果输出到</a:t>
            </a:r>
            <a:r>
              <a:rPr lang="zh-CN" altLang="zh-CN" dirty="0">
                <a:solidFill>
                  <a:srgbClr val="1369B2"/>
                </a:solidFill>
                <a:latin typeface="微软雅黑" panose="020B0503020204020204" pitchFamily="34" charset="-122"/>
              </a:rPr>
              <a:t>浏览器</a:t>
            </a:r>
            <a:r>
              <a:rPr lang="zh-CN" altLang="zh-CN" dirty="0">
                <a:solidFill>
                  <a:srgbClr val="595959"/>
                </a:solidFill>
                <a:latin typeface="微软雅黑" panose="020B0503020204020204" pitchFamily="34" charset="-122"/>
              </a:rPr>
              <a:t>中，然后返回包含页，继续执行后面的代码。因为服务器执行的是多个文件，所以如果一个页面包含了多个文件，</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编译器会分别对被包含的文件进行编译。</a:t>
            </a:r>
          </a:p>
          <a:p>
            <a:pPr lvl="0">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8"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Chevron 3"/>
          <p:cNvSpPr/>
          <p:nvPr>
            <p:custDataLst>
              <p:tags r:id="rId2"/>
            </p:custDataLst>
          </p:nvPr>
        </p:nvSpPr>
        <p:spPr>
          <a:xfrm>
            <a:off x="852176" y="1091196"/>
            <a:ext cx="604616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45643" y="1231181"/>
            <a:ext cx="5429968"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include</a:t>
            </a:r>
            <a:r>
              <a:rPr lang="zh-CN" altLang="zh-CN" sz="2000" dirty="0">
                <a:solidFill>
                  <a:srgbClr val="1369B2"/>
                </a:solidFill>
                <a:latin typeface="微软雅黑" panose="020B0503020204020204" pitchFamily="34" charset="-122"/>
                <a:ea typeface="微软雅黑" panose="020B0503020204020204" pitchFamily="34" charset="-122"/>
              </a:rPr>
              <a:t>指令与</a:t>
            </a:r>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zh-CN" sz="2000" dirty="0">
                <a:solidFill>
                  <a:srgbClr val="1369B2"/>
                </a:solidFill>
                <a:latin typeface="微软雅黑" panose="020B0503020204020204" pitchFamily="34" charset="-122"/>
                <a:ea typeface="微软雅黑" panose="020B0503020204020204" pitchFamily="34" charset="-122"/>
              </a:rPr>
              <a:t>动作元素的区别</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387138" y="2474257"/>
            <a:ext cx="9865885" cy="270286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336914" y="243428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936214" y="486030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720957" y="2935277"/>
            <a:ext cx="9215258" cy="166361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在应用</a:t>
            </a:r>
            <a:r>
              <a:rPr lang="en-US" altLang="zh-CN" dirty="0">
                <a:solidFill>
                  <a:srgbClr val="595959"/>
                </a:solidFill>
                <a:latin typeface="微软雅黑" panose="020B0503020204020204" pitchFamily="34" charset="-122"/>
              </a:rPr>
              <a:t>include</a:t>
            </a:r>
            <a:r>
              <a:rPr lang="zh-CN" altLang="zh-CN" dirty="0">
                <a:solidFill>
                  <a:srgbClr val="595959"/>
                </a:solidFill>
                <a:latin typeface="微软雅黑" panose="020B0503020204020204" pitchFamily="34" charset="-122"/>
              </a:rPr>
              <a:t>指令包含文件时，由于被包含的文件最终会生成一个文件，所以在被包含文件、包含文件中不能有重复的</a:t>
            </a:r>
            <a:r>
              <a:rPr lang="zh-CN" altLang="zh-CN" dirty="0">
                <a:solidFill>
                  <a:srgbClr val="1369B2"/>
                </a:solidFill>
                <a:latin typeface="微软雅黑" panose="020B0503020204020204" pitchFamily="34" charset="-122"/>
              </a:rPr>
              <a:t>变量名或方法</a:t>
            </a:r>
            <a:r>
              <a:rPr lang="zh-CN" altLang="zh-CN" dirty="0">
                <a:solidFill>
                  <a:srgbClr val="595959"/>
                </a:solidFill>
                <a:latin typeface="微软雅黑" panose="020B0503020204020204" pitchFamily="34" charset="-122"/>
              </a:rPr>
              <a:t>；而在应用</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动作元素包含文件时，因为每个文件是</a:t>
            </a:r>
            <a:r>
              <a:rPr lang="zh-CN" altLang="zh-CN" dirty="0">
                <a:solidFill>
                  <a:srgbClr val="1369B2"/>
                </a:solidFill>
                <a:latin typeface="微软雅黑" panose="020B0503020204020204" pitchFamily="34" charset="-122"/>
              </a:rPr>
              <a:t>单独编译</a:t>
            </a:r>
            <a:r>
              <a:rPr lang="zh-CN" altLang="zh-CN" dirty="0">
                <a:solidFill>
                  <a:srgbClr val="595959"/>
                </a:solidFill>
                <a:latin typeface="微软雅黑" panose="020B0503020204020204" pitchFamily="34" charset="-122"/>
              </a:rPr>
              <a:t>的，所以被包含文件和包含文件中的重名变量和方法是不冲突的。</a:t>
            </a:r>
          </a:p>
          <a:p>
            <a:pPr lvl="0">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8"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Chevron 3"/>
          <p:cNvSpPr/>
          <p:nvPr>
            <p:custDataLst>
              <p:tags r:id="rId2"/>
            </p:custDataLst>
          </p:nvPr>
        </p:nvSpPr>
        <p:spPr>
          <a:xfrm>
            <a:off x="852176" y="1091196"/>
            <a:ext cx="604616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45643" y="1231181"/>
            <a:ext cx="5429968"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include</a:t>
            </a:r>
            <a:r>
              <a:rPr lang="zh-CN" altLang="zh-CN" sz="2000" dirty="0">
                <a:solidFill>
                  <a:srgbClr val="1369B2"/>
                </a:solidFill>
                <a:latin typeface="微软雅黑" panose="020B0503020204020204" pitchFamily="34" charset="-122"/>
                <a:ea typeface="微软雅黑" panose="020B0503020204020204" pitchFamily="34" charset="-122"/>
              </a:rPr>
              <a:t>指令与</a:t>
            </a:r>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zh-CN" sz="2000" dirty="0">
                <a:solidFill>
                  <a:srgbClr val="1369B2"/>
                </a:solidFill>
                <a:latin typeface="微软雅黑" panose="020B0503020204020204" pitchFamily="34" charset="-122"/>
                <a:ea typeface="微软雅黑" panose="020B0503020204020204" pitchFamily="34" charset="-122"/>
              </a:rPr>
              <a:t>动作元素的区别</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387138" y="2581833"/>
            <a:ext cx="9865885" cy="23860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336914" y="254186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936214" y="463170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640275" y="2827702"/>
            <a:ext cx="9215258" cy="174429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FF0000"/>
                </a:solidFill>
                <a:latin typeface="微软雅黑" panose="020B0503020204020204" pitchFamily="34" charset="-122"/>
              </a:rPr>
              <a:t>注意</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动作元素对包含的动态文件和静态文件的处理方式是不同的，如果被包含的是</a:t>
            </a:r>
            <a:r>
              <a:rPr lang="zh-CN" altLang="zh-CN" dirty="0">
                <a:solidFill>
                  <a:srgbClr val="1369B2"/>
                </a:solidFill>
                <a:latin typeface="微软雅黑" panose="020B0503020204020204" pitchFamily="34" charset="-122"/>
              </a:rPr>
              <a:t>静态文件</a:t>
            </a:r>
            <a:r>
              <a:rPr lang="zh-CN" altLang="zh-CN" dirty="0">
                <a:solidFill>
                  <a:srgbClr val="595959"/>
                </a:solidFill>
                <a:latin typeface="微软雅黑" panose="020B0503020204020204" pitchFamily="34" charset="-122"/>
              </a:rPr>
              <a:t>，则包含页面执行后，在使用了</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动作元素的位置将会输出被包含文件的内容。如果</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动作元素包含的是一个</a:t>
            </a:r>
            <a:r>
              <a:rPr lang="zh-CN" altLang="zh-CN" dirty="0">
                <a:solidFill>
                  <a:srgbClr val="1369B2"/>
                </a:solidFill>
                <a:latin typeface="微软雅黑" panose="020B0503020204020204" pitchFamily="34" charset="-122"/>
              </a:rPr>
              <a:t>动态文件</a:t>
            </a:r>
            <a:r>
              <a:rPr lang="zh-CN" altLang="zh-CN" dirty="0">
                <a:solidFill>
                  <a:srgbClr val="595959"/>
                </a:solidFill>
                <a:latin typeface="微软雅黑" panose="020B0503020204020204" pitchFamily="34" charset="-122"/>
              </a:rPr>
              <a:t>，那么</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编译器将编译并执行被包含文件。</a:t>
            </a:r>
          </a:p>
          <a:p>
            <a:pPr>
              <a:lnSpc>
                <a:spcPct val="150000"/>
              </a:lnSpc>
            </a:pPr>
            <a:endParaRPr lang="zh-CN" altLang="zh-CN" dirty="0">
              <a:solidFill>
                <a:srgbClr val="595959"/>
              </a:solidFill>
              <a:latin typeface="微软雅黑" panose="020B0503020204020204" pitchFamily="34" charset="-122"/>
            </a:endParaRPr>
          </a:p>
        </p:txBody>
      </p:sp>
      <p:sp>
        <p:nvSpPr>
          <p:cNvPr id="18"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Chevron 3"/>
          <p:cNvSpPr/>
          <p:nvPr>
            <p:custDataLst>
              <p:tags r:id="rId2"/>
            </p:custDataLst>
          </p:nvPr>
        </p:nvSpPr>
        <p:spPr>
          <a:xfrm>
            <a:off x="852177" y="1091196"/>
            <a:ext cx="34777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45643" y="1231181"/>
            <a:ext cx="289855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en-US" sz="2000" dirty="0">
                <a:solidFill>
                  <a:srgbClr val="1369B2"/>
                </a:solidFill>
                <a:latin typeface="微软雅黑" panose="020B0503020204020204" pitchFamily="34" charset="-122"/>
                <a:ea typeface="微软雅黑" panose="020B0503020204020204" pitchFamily="34" charset="-122"/>
              </a:rPr>
              <a:t>动作元素</a:t>
            </a:r>
          </a:p>
        </p:txBody>
      </p:sp>
      <p:sp>
        <p:nvSpPr>
          <p:cNvPr id="12" name="圆角矩形 11"/>
          <p:cNvSpPr/>
          <p:nvPr/>
        </p:nvSpPr>
        <p:spPr>
          <a:xfrm>
            <a:off x="1306456" y="2541493"/>
            <a:ext cx="9865885" cy="23591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56232" y="2501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5644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请求转发元素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&lt;jsp:forward&gt;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045321" y="2861157"/>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的请求转发元素</a:t>
            </a:r>
            <a:r>
              <a:rPr lang="en-US" altLang="zh-CN" dirty="0">
                <a:solidFill>
                  <a:srgbClr val="595959"/>
                </a:solidFill>
                <a:latin typeface="微软雅黑" panose="020B0503020204020204" pitchFamily="34" charset="-122"/>
                <a:ea typeface="微软雅黑" panose="020B0503020204020204" pitchFamily="34" charset="-122"/>
              </a:rPr>
              <a:t>&lt;jsp:forward&gt;</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528337" y="2970716"/>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42173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45643" y="1231181"/>
            <a:ext cx="366799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zh-CN" sz="2000" dirty="0">
                <a:solidFill>
                  <a:srgbClr val="1369B2"/>
                </a:solidFill>
                <a:latin typeface="微软雅黑" panose="020B0503020204020204" pitchFamily="34" charset="-122"/>
                <a:ea typeface="微软雅黑" panose="020B0503020204020204" pitchFamily="34" charset="-122"/>
              </a:rPr>
              <a:t>动作元素</a:t>
            </a:r>
            <a:r>
              <a:rPr lang="zh-CN" altLang="en-US" sz="2000" dirty="0">
                <a:solidFill>
                  <a:srgbClr val="1369B2"/>
                </a:solidFill>
                <a:latin typeface="微软雅黑" panose="020B0503020204020204" pitchFamily="34" charset="-122"/>
                <a:ea typeface="微软雅黑" panose="020B0503020204020204" pitchFamily="34" charset="-122"/>
              </a:rPr>
              <a:t>的格式</a:t>
            </a:r>
          </a:p>
        </p:txBody>
      </p:sp>
      <p:sp>
        <p:nvSpPr>
          <p:cNvPr id="11" name="文本框 18"/>
          <p:cNvSpPr txBox="1"/>
          <p:nvPr>
            <p:custDataLst>
              <p:tags r:id="rId2"/>
            </p:custDataLst>
          </p:nvPr>
        </p:nvSpPr>
        <p:spPr>
          <a:xfrm>
            <a:off x="1143841" y="1832624"/>
            <a:ext cx="10218924" cy="13274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&lt;jsp:forward&gt;</a:t>
            </a:r>
            <a:r>
              <a:rPr lang="zh-CN" altLang="zh-CN" dirty="0">
                <a:solidFill>
                  <a:srgbClr val="595959"/>
                </a:solidFill>
                <a:latin typeface="微软雅黑" panose="020B0503020204020204" pitchFamily="34" charset="-122"/>
              </a:rPr>
              <a:t>动作元素可以将当前请求转发到其他</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资源（</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页面、</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页面和</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等），执行请求转发之后，当前页面将不再执行，而是执行该元素指定的目标页面。</a:t>
            </a:r>
            <a:r>
              <a:rPr lang="en-US" altLang="zh-CN" dirty="0">
                <a:solidFill>
                  <a:srgbClr val="595959"/>
                </a:solidFill>
                <a:latin typeface="微软雅黑" panose="020B0503020204020204" pitchFamily="34" charset="-122"/>
              </a:rPr>
              <a:t>&lt;jsp:forward&gt;</a:t>
            </a:r>
            <a:r>
              <a:rPr lang="zh-CN" altLang="zh-CN" dirty="0">
                <a:solidFill>
                  <a:srgbClr val="595959"/>
                </a:solidFill>
                <a:latin typeface="微软雅黑" panose="020B0503020204020204" pitchFamily="34" charset="-122"/>
              </a:rPr>
              <a:t>具体语法格式如下所示：</a:t>
            </a:r>
            <a:r>
              <a:rPr lang="en-US"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14" name="图片 13"/>
          <p:cNvPicPr>
            <a:picLocks noChangeAspect="1"/>
          </p:cNvPicPr>
          <p:nvPr/>
        </p:nvPicPr>
        <p:blipFill>
          <a:blip r:embed="rId6"/>
          <a:stretch>
            <a:fillRect/>
          </a:stretch>
        </p:blipFill>
        <p:spPr>
          <a:xfrm>
            <a:off x="2259103" y="3630707"/>
            <a:ext cx="7772401" cy="470549"/>
          </a:xfrm>
          <a:prstGeom prst="rect">
            <a:avLst/>
          </a:prstGeom>
        </p:spPr>
      </p:pic>
      <p:sp>
        <p:nvSpPr>
          <p:cNvPr id="15" name="矩形 14"/>
          <p:cNvSpPr/>
          <p:nvPr/>
        </p:nvSpPr>
        <p:spPr>
          <a:xfrm>
            <a:off x="2602815" y="3695467"/>
            <a:ext cx="6312585" cy="338554"/>
          </a:xfrm>
          <a:prstGeom prst="rect">
            <a:avLst/>
          </a:prstGeom>
        </p:spPr>
        <p:txBody>
          <a:bodyPr wrap="square">
            <a:spAutoFit/>
          </a:bodyPr>
          <a:lstStyle/>
          <a:p>
            <a:r>
              <a:rPr lang="en-US" altLang="zh-CN" sz="1600" dirty="0"/>
              <a:t>&lt;jsp:forward page="relativeURL" /&gt;</a:t>
            </a:r>
            <a:endParaRPr lang="zh-CN" altLang="zh-CN" sz="1600" dirty="0"/>
          </a:p>
        </p:txBody>
      </p:sp>
      <p:sp>
        <p:nvSpPr>
          <p:cNvPr id="17" name="文本框 18"/>
          <p:cNvSpPr txBox="1"/>
          <p:nvPr>
            <p:custDataLst>
              <p:tags r:id="rId3"/>
            </p:custDataLst>
          </p:nvPr>
        </p:nvSpPr>
        <p:spPr>
          <a:xfrm>
            <a:off x="1239772" y="4674436"/>
            <a:ext cx="10218924" cy="67749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属性用于指定请求转发到的资源的</a:t>
            </a:r>
            <a:r>
              <a:rPr lang="zh-CN" altLang="zh-CN" dirty="0">
                <a:solidFill>
                  <a:srgbClr val="1369B2"/>
                </a:solidFill>
                <a:latin typeface="微软雅黑" panose="020B0503020204020204" pitchFamily="34" charset="-122"/>
              </a:rPr>
              <a:t>相对路径</a:t>
            </a:r>
            <a:r>
              <a:rPr lang="zh-CN" altLang="zh-CN" dirty="0">
                <a:solidFill>
                  <a:srgbClr val="595959"/>
                </a:solidFill>
                <a:latin typeface="微软雅黑" panose="020B0503020204020204" pitchFamily="34" charset="-122"/>
              </a:rPr>
              <a:t>，该路径的目标文件必须是当前</a:t>
            </a:r>
            <a:r>
              <a:rPr lang="zh-CN" altLang="zh-CN" dirty="0">
                <a:solidFill>
                  <a:srgbClr val="1369B2"/>
                </a:solidFill>
                <a:latin typeface="微软雅黑" panose="020B0503020204020204" pitchFamily="34" charset="-122"/>
              </a:rPr>
              <a:t>应用中的内部资源</a:t>
            </a:r>
            <a:r>
              <a:rPr lang="zh-CN" altLang="zh-CN" dirty="0">
                <a:solidFill>
                  <a:srgbClr val="595959"/>
                </a:solidFill>
                <a:latin typeface="微软雅黑" panose="020B0503020204020204" pitchFamily="34" charset="-122"/>
              </a:rPr>
              <a:t>。</a:t>
            </a:r>
          </a:p>
        </p:txBody>
      </p:sp>
      <p:sp>
        <p:nvSpPr>
          <p:cNvPr id="9" name="Title 1"/>
          <p:cNvSpPr txBox="1"/>
          <p:nvPr/>
        </p:nvSpPr>
        <p:spPr>
          <a:xfrm>
            <a:off x="1143841"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请求转发元素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&lt;jsp:forward&gt;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39839"/>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下面通过一个案例学习</a:t>
            </a:r>
            <a:r>
              <a:rPr lang="en-US" altLang="zh-CN" sz="1600" dirty="0">
                <a:solidFill>
                  <a:srgbClr val="595959"/>
                </a:solidFill>
                <a:latin typeface="微软雅黑" panose="020B0503020204020204" pitchFamily="34" charset="-122"/>
                <a:ea typeface="微软雅黑" panose="020B0503020204020204" pitchFamily="34" charset="-122"/>
                <a:cs typeface="+mn-ea"/>
              </a:rPr>
              <a:t>&lt;jsp:forward&gt;</a:t>
            </a:r>
            <a:r>
              <a:rPr lang="zh-CN" altLang="zh-CN" sz="1600" dirty="0">
                <a:solidFill>
                  <a:srgbClr val="595959"/>
                </a:solidFill>
                <a:latin typeface="微软雅黑" panose="020B0503020204020204" pitchFamily="34" charset="-122"/>
                <a:ea typeface="微软雅黑" panose="020B0503020204020204" pitchFamily="34" charset="-122"/>
                <a:cs typeface="+mn-ea"/>
              </a:rPr>
              <a:t>动作元素的具体用法。首先编写一个用于实现转发功能的</a:t>
            </a:r>
            <a:r>
              <a:rPr lang="en-US" altLang="zh-CN" sz="1600" dirty="0">
                <a:solidFill>
                  <a:srgbClr val="595959"/>
                </a:solidFill>
                <a:latin typeface="微软雅黑" panose="020B0503020204020204" pitchFamily="34" charset="-122"/>
                <a:ea typeface="微软雅黑" panose="020B0503020204020204" pitchFamily="34" charset="-122"/>
                <a:cs typeface="+mn-ea"/>
              </a:rPr>
              <a:t>jspforward.jsp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页面，具体如</a:t>
            </a:r>
            <a:r>
              <a:rPr lang="zh-CN" altLang="en-US" sz="1600" dirty="0">
                <a:solidFill>
                  <a:srgbClr val="595959"/>
                </a:solidFill>
                <a:latin typeface="微软雅黑" panose="020B0503020204020204" pitchFamily="34" charset="-122"/>
                <a:ea typeface="微软雅黑" panose="020B0503020204020204" pitchFamily="34" charset="-122"/>
                <a:cs typeface="+mn-ea"/>
              </a:rPr>
              <a:t>代码如下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748117" y="2525571"/>
            <a:ext cx="8754036" cy="2919994"/>
          </a:xfrm>
          <a:prstGeom prst="rect">
            <a:avLst/>
          </a:prstGeom>
        </p:spPr>
      </p:pic>
      <p:sp>
        <p:nvSpPr>
          <p:cNvPr id="2" name="矩形 1"/>
          <p:cNvSpPr/>
          <p:nvPr/>
        </p:nvSpPr>
        <p:spPr>
          <a:xfrm>
            <a:off x="1815353" y="2552465"/>
            <a:ext cx="8377518" cy="2893100"/>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 page import="java.util.Date"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&lt;meta http-equiv="Content-Type" content="text/html; charset=UTF-8"&gt;</a:t>
            </a:r>
            <a:endParaRPr lang="zh-CN" altLang="zh-CN" sz="1600" dirty="0"/>
          </a:p>
          <a:p>
            <a:r>
              <a:rPr lang="en-US" altLang="zh-CN" sz="1600" dirty="0"/>
              <a:t>&lt;title&gt;forword page&lt;/title&gt;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t>	&lt;jsp:forward page="welcome.jsp" /&gt;</a:t>
            </a:r>
            <a:endParaRPr lang="zh-CN" altLang="zh-CN" sz="1600" dirty="0"/>
          </a:p>
          <a:p>
            <a:r>
              <a:rPr lang="en-US" altLang="zh-CN" sz="1600" dirty="0"/>
              <a:t>&lt;/body&gt;</a:t>
            </a:r>
            <a:endParaRPr lang="zh-CN" altLang="zh-CN" sz="1600" dirty="0"/>
          </a:p>
          <a:p>
            <a:r>
              <a:rPr lang="en-US" altLang="zh-CN" sz="1600" dirty="0"/>
              <a:t>&lt;/html&gt;</a:t>
            </a:r>
            <a:endParaRPr lang="zh-CN" altLang="zh-CN" sz="1600" dirty="0"/>
          </a:p>
        </p:txBody>
      </p:sp>
      <p:sp>
        <p:nvSpPr>
          <p:cNvPr id="8" name="Title 1"/>
          <p:cNvSpPr txBox="1"/>
          <p:nvPr/>
        </p:nvSpPr>
        <p:spPr>
          <a:xfrm>
            <a:off x="1143841"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请求转发元素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&lt;jsp:forward&gt;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39839"/>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下面通过一个案例学习</a:t>
            </a:r>
            <a:r>
              <a:rPr lang="en-US" altLang="zh-CN" sz="1600" dirty="0">
                <a:solidFill>
                  <a:srgbClr val="595959"/>
                </a:solidFill>
                <a:latin typeface="微软雅黑" panose="020B0503020204020204" pitchFamily="34" charset="-122"/>
                <a:ea typeface="微软雅黑" panose="020B0503020204020204" pitchFamily="34" charset="-122"/>
                <a:cs typeface="+mn-ea"/>
              </a:rPr>
              <a:t>&lt;jsp:forward&gt;</a:t>
            </a:r>
            <a:r>
              <a:rPr lang="zh-CN" altLang="zh-CN" sz="1600" dirty="0">
                <a:solidFill>
                  <a:srgbClr val="595959"/>
                </a:solidFill>
                <a:latin typeface="微软雅黑" panose="020B0503020204020204" pitchFamily="34" charset="-122"/>
                <a:ea typeface="微软雅黑" panose="020B0503020204020204" pitchFamily="34" charset="-122"/>
                <a:cs typeface="+mn-ea"/>
              </a:rPr>
              <a:t>动作元素的具体用法。首先编写一个用于显示当前时间的</a:t>
            </a:r>
            <a:r>
              <a:rPr lang="en-US" altLang="zh-CN" sz="1600" dirty="0">
                <a:solidFill>
                  <a:srgbClr val="595959"/>
                </a:solidFill>
                <a:latin typeface="微软雅黑" panose="020B0503020204020204" pitchFamily="34" charset="-122"/>
                <a:ea typeface="微软雅黑" panose="020B0503020204020204" pitchFamily="34" charset="-122"/>
                <a:cs typeface="+mn-ea"/>
              </a:rPr>
              <a:t>welcome.jsp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页面，具体</a:t>
            </a:r>
            <a:r>
              <a:rPr lang="zh-CN" altLang="en-US" sz="1600" dirty="0">
                <a:solidFill>
                  <a:srgbClr val="595959"/>
                </a:solidFill>
                <a:latin typeface="微软雅黑" panose="020B0503020204020204" pitchFamily="34" charset="-122"/>
                <a:ea typeface="微软雅黑" panose="020B0503020204020204" pitchFamily="34" charset="-122"/>
                <a:cs typeface="+mn-ea"/>
              </a:rPr>
              <a:t>代码</a:t>
            </a:r>
            <a:r>
              <a:rPr lang="zh-CN" altLang="zh-CN" sz="1600" dirty="0">
                <a:solidFill>
                  <a:srgbClr val="595959"/>
                </a:solidFill>
                <a:latin typeface="微软雅黑" panose="020B0503020204020204" pitchFamily="34" charset="-122"/>
                <a:ea typeface="微软雅黑" panose="020B0503020204020204" pitchFamily="34" charset="-122"/>
                <a:cs typeface="+mn-ea"/>
              </a:rPr>
              <a:t>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842246" y="2417994"/>
            <a:ext cx="8754036" cy="3135437"/>
          </a:xfrm>
          <a:prstGeom prst="rect">
            <a:avLst/>
          </a:prstGeom>
        </p:spPr>
      </p:pic>
      <p:sp>
        <p:nvSpPr>
          <p:cNvPr id="2" name="矩形 1"/>
          <p:cNvSpPr/>
          <p:nvPr/>
        </p:nvSpPr>
        <p:spPr>
          <a:xfrm>
            <a:off x="1909482" y="2444889"/>
            <a:ext cx="8377518" cy="3108543"/>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&lt;title&gt;welcome page&lt;/title&gt;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t>	</a:t>
            </a:r>
            <a:r>
              <a:rPr lang="zh-CN" altLang="zh-CN" sz="1600" dirty="0"/>
              <a:t>你好，欢迎进入首页，当前访问时间是：</a:t>
            </a:r>
          </a:p>
          <a:p>
            <a:r>
              <a:rPr lang="en-US" altLang="zh-CN" sz="1600" dirty="0"/>
              <a:t>	&lt;%</a:t>
            </a:r>
            <a:endParaRPr lang="zh-CN" altLang="zh-CN" sz="1600" dirty="0"/>
          </a:p>
          <a:p>
            <a:r>
              <a:rPr lang="en-US" altLang="zh-CN" sz="1600" dirty="0"/>
              <a:t>	 out.print(new java.util.Date());</a:t>
            </a:r>
            <a:endParaRPr lang="zh-CN" altLang="zh-CN" sz="1600" dirty="0"/>
          </a:p>
          <a:p>
            <a:r>
              <a:rPr lang="en-US" altLang="zh-CN" sz="1600" dirty="0"/>
              <a:t>    %&gt;</a:t>
            </a:r>
            <a:endParaRPr lang="zh-CN" altLang="zh-CN" sz="1600" dirty="0"/>
          </a:p>
          <a:p>
            <a:r>
              <a:rPr lang="en-US" altLang="zh-CN" sz="1600" dirty="0"/>
              <a:t>&lt;/body&gt;</a:t>
            </a:r>
            <a:endParaRPr lang="zh-CN" altLang="zh-CN" sz="1600" dirty="0"/>
          </a:p>
          <a:p>
            <a:r>
              <a:rPr lang="en-US" altLang="zh-CN" sz="1600" dirty="0"/>
              <a:t>&lt;/html&gt;</a:t>
            </a:r>
            <a:endParaRPr lang="zh-CN" altLang="zh-CN" sz="1600" dirty="0"/>
          </a:p>
        </p:txBody>
      </p:sp>
      <p:sp>
        <p:nvSpPr>
          <p:cNvPr id="8" name="Title 1"/>
          <p:cNvSpPr txBox="1"/>
          <p:nvPr/>
        </p:nvSpPr>
        <p:spPr>
          <a:xfrm>
            <a:off x="1143841"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请求转发元素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&lt;jsp:forward&gt;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91196"/>
            <a:ext cx="40022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55076" y="2750861"/>
            <a:ext cx="9407280" cy="178079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在使用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技术开发</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应用时，可以将</a:t>
            </a:r>
            <a:r>
              <a:rPr lang="zh-CN" altLang="zh-CN" dirty="0">
                <a:solidFill>
                  <a:srgbClr val="1369B2"/>
                </a:solidFill>
                <a:latin typeface="微软雅黑" panose="020B0503020204020204" pitchFamily="34" charset="-122"/>
              </a:rPr>
              <a:t>界面的开发与应用程序的开发分离开</a:t>
            </a:r>
            <a:r>
              <a:rPr lang="zh-CN" altLang="zh-CN" dirty="0">
                <a:solidFill>
                  <a:srgbClr val="595959"/>
                </a:solidFill>
                <a:latin typeface="微软雅黑" panose="020B0503020204020204" pitchFamily="34" charset="-122"/>
              </a:rPr>
              <a:t>。开发人员使用</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设计界面，使用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标签和脚本动态生成页面上的内容。在</a:t>
            </a:r>
            <a:r>
              <a:rPr lang="zh-CN" altLang="zh-CN" dirty="0">
                <a:solidFill>
                  <a:srgbClr val="1369B2"/>
                </a:solidFill>
                <a:latin typeface="微软雅黑" panose="020B0503020204020204" pitchFamily="34" charset="-122"/>
              </a:rPr>
              <a:t>服务器端</a:t>
            </a:r>
            <a:r>
              <a:rPr lang="zh-CN" altLang="zh-CN" dirty="0">
                <a:solidFill>
                  <a:srgbClr val="595959"/>
                </a:solidFill>
                <a:latin typeface="微软雅黑" panose="020B0503020204020204" pitchFamily="34" charset="-122"/>
              </a:rPr>
              <a:t>（本书中指</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容器负责解析</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标签和脚本程序，生成所请求的内容，并将执行结果以</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页面的形式返回给浏览器。</a:t>
            </a:r>
          </a:p>
        </p:txBody>
      </p:sp>
      <p:sp>
        <p:nvSpPr>
          <p:cNvPr id="2" name="文本框 1"/>
          <p:cNvSpPr txBox="1"/>
          <p:nvPr/>
        </p:nvSpPr>
        <p:spPr>
          <a:xfrm>
            <a:off x="1159090" y="1231181"/>
            <a:ext cx="344357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的特征</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业务代码相分离</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420468"/>
            <a:ext cx="9865885" cy="242047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52668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1053286"/>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在IDEA中启动Tomcat服务器，然后使用浏览器访问“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http://localhost:8080/chapter06/jspforward.jsp</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”，浏览器的显示界面如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8" name="Title 1"/>
          <p:cNvSpPr txBox="1"/>
          <p:nvPr/>
        </p:nvSpPr>
        <p:spPr>
          <a:xfrm>
            <a:off x="1143841"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请求转发元素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&lt;jsp:forward&gt;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nvPicPr>
        <p:blipFill>
          <a:blip r:embed="rId4"/>
          <a:stretch>
            <a:fillRect/>
          </a:stretch>
        </p:blipFill>
        <p:spPr>
          <a:xfrm>
            <a:off x="2412365" y="2566035"/>
            <a:ext cx="7366347" cy="248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669879" y="3013559"/>
            <a:ext cx="3721083"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隐式对象</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2399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隐式对象的概述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045322" y="2861157"/>
            <a:ext cx="3139020"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中隐式对象的概述</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528337" y="2970716"/>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640275" y="3015960"/>
            <a:ext cx="9215258" cy="132743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页面中，有一些对象需要频繁使用，如果每次都重新创建这些对象则会非常麻烦。为了简化</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应用程序的开发，</a:t>
            </a:r>
            <a:r>
              <a:rPr lang="en-US" altLang="zh-CN" dirty="0">
                <a:solidFill>
                  <a:srgbClr val="595959"/>
                </a:solidFill>
                <a:latin typeface="微软雅黑" panose="020B0503020204020204" pitchFamily="34" charset="-122"/>
              </a:rPr>
              <a:t>JSP2.0</a:t>
            </a:r>
            <a:r>
              <a:rPr lang="zh-CN" altLang="zh-CN" dirty="0">
                <a:solidFill>
                  <a:srgbClr val="595959"/>
                </a:solidFill>
                <a:latin typeface="微软雅黑" panose="020B0503020204020204" pitchFamily="34" charset="-122"/>
              </a:rPr>
              <a:t>规范中提供了</a:t>
            </a:r>
            <a:r>
              <a:rPr lang="en-US" altLang="zh-CN" dirty="0">
                <a:solidFill>
                  <a:srgbClr val="595959"/>
                </a:solidFill>
                <a:latin typeface="微软雅黑" panose="020B0503020204020204" pitchFamily="34" charset="-122"/>
              </a:rPr>
              <a:t>9</a:t>
            </a:r>
            <a:r>
              <a:rPr lang="zh-CN" altLang="zh-CN" dirty="0">
                <a:solidFill>
                  <a:srgbClr val="595959"/>
                </a:solidFill>
                <a:latin typeface="微软雅黑" panose="020B0503020204020204" pitchFamily="34" charset="-122"/>
              </a:rPr>
              <a:t>个</a:t>
            </a:r>
            <a:r>
              <a:rPr lang="zh-CN" altLang="zh-CN" dirty="0">
                <a:solidFill>
                  <a:srgbClr val="1369B2"/>
                </a:solidFill>
                <a:latin typeface="微软雅黑" panose="020B0503020204020204" pitchFamily="34" charset="-122"/>
              </a:rPr>
              <a:t>隐式（内置）对象</a:t>
            </a:r>
            <a:r>
              <a:rPr lang="zh-CN" altLang="zh-CN" dirty="0">
                <a:solidFill>
                  <a:srgbClr val="595959"/>
                </a:solidFill>
                <a:latin typeface="微软雅黑" panose="020B0503020204020204" pitchFamily="34" charset="-122"/>
              </a:rPr>
              <a:t>，它们是</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默认创建的，可以直接在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页面中使用。</a:t>
            </a:r>
          </a:p>
          <a:p>
            <a:pPr>
              <a:lnSpc>
                <a:spcPct val="150000"/>
              </a:lnSpc>
            </a:pPr>
            <a:endParaRPr lang="zh-CN" altLang="zh-CN" dirty="0">
              <a:solidFill>
                <a:srgbClr val="595959"/>
              </a:solidFill>
              <a:latin typeface="微软雅黑" panose="020B0503020204020204" pitchFamily="34" charset="-122"/>
            </a:endParaRPr>
          </a:p>
        </p:txBody>
      </p:sp>
      <p:sp>
        <p:nvSpPr>
          <p:cNvPr id="9" name="Chevron 3"/>
          <p:cNvSpPr/>
          <p:nvPr>
            <p:custDataLst>
              <p:tags r:id="rId2"/>
            </p:custDataLst>
          </p:nvPr>
        </p:nvSpPr>
        <p:spPr>
          <a:xfrm>
            <a:off x="852177" y="1091196"/>
            <a:ext cx="21061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266666" y="1231181"/>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隐式对象</a:t>
            </a:r>
          </a:p>
        </p:txBody>
      </p:sp>
      <p:sp>
        <p:nvSpPr>
          <p:cNvPr id="12" name="圆角矩形 11"/>
          <p:cNvSpPr/>
          <p:nvPr/>
        </p:nvSpPr>
        <p:spPr>
          <a:xfrm>
            <a:off x="1306456" y="2541493"/>
            <a:ext cx="9865885" cy="23591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56232" y="2501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5644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Title 1"/>
          <p:cNvSpPr txBox="1"/>
          <p:nvPr/>
        </p:nvSpPr>
        <p:spPr>
          <a:xfrm>
            <a:off x="1143841" y="266933"/>
            <a:ext cx="32399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隐式对象的概述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52177" y="1091196"/>
            <a:ext cx="32222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99431" y="1231181"/>
            <a:ext cx="253627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中的</a:t>
            </a:r>
            <a:r>
              <a:rPr lang="en-US" altLang="zh-CN" sz="2000" dirty="0">
                <a:solidFill>
                  <a:srgbClr val="1369B2"/>
                </a:solidFill>
                <a:latin typeface="微软雅黑" panose="020B0503020204020204" pitchFamily="34" charset="-122"/>
                <a:ea typeface="微软雅黑" panose="020B0503020204020204" pitchFamily="34" charset="-122"/>
              </a:rPr>
              <a:t>9</a:t>
            </a:r>
            <a:r>
              <a:rPr lang="zh-CN" altLang="en-US" sz="2000" dirty="0">
                <a:solidFill>
                  <a:srgbClr val="1369B2"/>
                </a:solidFill>
                <a:latin typeface="微软雅黑" panose="020B0503020204020204" pitchFamily="34" charset="-122"/>
                <a:ea typeface="微软雅黑" panose="020B0503020204020204" pitchFamily="34" charset="-122"/>
              </a:rPr>
              <a:t>个隐式对象</a:t>
            </a:r>
          </a:p>
        </p:txBody>
      </p:sp>
      <p:sp>
        <p:nvSpPr>
          <p:cNvPr id="14" name="Title 1"/>
          <p:cNvSpPr txBox="1"/>
          <p:nvPr/>
        </p:nvSpPr>
        <p:spPr>
          <a:xfrm>
            <a:off x="1143841" y="266933"/>
            <a:ext cx="32399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隐式对象的概述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2" name="表格 1"/>
          <p:cNvGraphicFramePr>
            <a:graphicFrameLocks noGrp="1"/>
          </p:cNvGraphicFramePr>
          <p:nvPr>
            <p:custDataLst>
              <p:tags r:id="rId2"/>
            </p:custDataLst>
          </p:nvPr>
        </p:nvGraphicFramePr>
        <p:xfrm>
          <a:off x="1936376" y="2178422"/>
          <a:ext cx="8619564" cy="3859494"/>
        </p:xfrm>
        <a:graphic>
          <a:graphicData uri="http://schemas.openxmlformats.org/drawingml/2006/table">
            <a:tbl>
              <a:tblPr>
                <a:tableStyleId>{5C22544A-7EE6-4342-B048-85BDC9FD1C3A}</a:tableStyleId>
              </a:tblPr>
              <a:tblGrid>
                <a:gridCol w="1613646">
                  <a:extLst>
                    <a:ext uri="{9D8B030D-6E8A-4147-A177-3AD203B41FA5}">
                      <a16:colId xmlns:a16="http://schemas.microsoft.com/office/drawing/2014/main" val="20000"/>
                    </a:ext>
                  </a:extLst>
                </a:gridCol>
                <a:gridCol w="4034118">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260740">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名称</a:t>
                      </a: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类型</a:t>
                      </a: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描述</a:t>
                      </a:r>
                    </a:p>
                  </a:txBody>
                  <a:tcPr marL="68580" marR="68580" marT="0" marB="0"/>
                </a:tc>
                <a:extLst>
                  <a:ext uri="{0D108BD9-81ED-4DB2-BD59-A6C34878D82A}">
                    <a16:rowId xmlns:a16="http://schemas.microsoft.com/office/drawing/2014/main" val="10000"/>
                  </a:ext>
                </a:extLst>
              </a:tr>
              <a:tr h="243840">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out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javax.servlet.jspJspWriter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用于页面输出</a:t>
                      </a:r>
                    </a:p>
                  </a:txBody>
                  <a:tcPr marL="68580" marR="68580" marT="0" marB="0"/>
                </a:tc>
                <a:extLst>
                  <a:ext uri="{0D108BD9-81ED-4DB2-BD59-A6C34878D82A}">
                    <a16:rowId xmlns:a16="http://schemas.microsoft.com/office/drawing/2014/main" val="10001"/>
                  </a:ext>
                </a:extLst>
              </a:tr>
              <a:tr h="463538">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request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javax.servlet.http.HttpServletRequest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得到用户请求信息</a:t>
                      </a:r>
                    </a:p>
                  </a:txBody>
                  <a:tcPr marL="68580" marR="68580" marT="0" marB="0"/>
                </a:tc>
                <a:extLst>
                  <a:ext uri="{0D108BD9-81ED-4DB2-BD59-A6C34878D82A}">
                    <a16:rowId xmlns:a16="http://schemas.microsoft.com/office/drawing/2014/main" val="10002"/>
                  </a:ext>
                </a:extLst>
              </a:tr>
              <a:tr h="463538">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response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javax.servlet.http.HttpServletResponse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服务器向客户端的回应信息</a:t>
                      </a:r>
                    </a:p>
                  </a:txBody>
                  <a:tcPr marL="68580" marR="68580" marT="0" marB="0"/>
                </a:tc>
                <a:extLst>
                  <a:ext uri="{0D108BD9-81ED-4DB2-BD59-A6C34878D82A}">
                    <a16:rowId xmlns:a16="http://schemas.microsoft.com/office/drawing/2014/main" val="10003"/>
                  </a:ext>
                </a:extLst>
              </a:tr>
              <a:tr h="429446">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config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javax.servlet.ServletConfig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服务器配置，可以取得初始化参数</a:t>
                      </a:r>
                    </a:p>
                  </a:txBody>
                  <a:tcPr marL="68580" marR="68580" marT="0" marB="0"/>
                </a:tc>
                <a:extLst>
                  <a:ext uri="{0D108BD9-81ED-4DB2-BD59-A6C34878D82A}">
                    <a16:rowId xmlns:a16="http://schemas.microsoft.com/office/drawing/2014/main" val="10004"/>
                  </a:ext>
                </a:extLst>
              </a:tr>
              <a:tr h="231769">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session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javax.servlet.http.HttpSession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用来保存用户的信息</a:t>
                      </a:r>
                    </a:p>
                  </a:txBody>
                  <a:tcPr marL="68580" marR="68580" marT="0" marB="0"/>
                </a:tc>
                <a:extLst>
                  <a:ext uri="{0D108BD9-81ED-4DB2-BD59-A6C34878D82A}">
                    <a16:rowId xmlns:a16="http://schemas.microsoft.com/office/drawing/2014/main" val="10005"/>
                  </a:ext>
                </a:extLst>
              </a:tr>
              <a:tr h="231769">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application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javax.servlet.ServletContext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所有用户的共享信息</a:t>
                      </a:r>
                    </a:p>
                  </a:txBody>
                  <a:tcPr marL="68580" marR="68580" marT="0" marB="0"/>
                </a:tc>
                <a:extLst>
                  <a:ext uri="{0D108BD9-81ED-4DB2-BD59-A6C34878D82A}">
                    <a16:rowId xmlns:a16="http://schemas.microsoft.com/office/drawing/2014/main" val="10006"/>
                  </a:ext>
                </a:extLst>
              </a:tr>
              <a:tr h="429446">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page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java.lang.Object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指当前页面转换后的</a:t>
                      </a:r>
                      <a:r>
                        <a:rPr lang="en-US" sz="1600" b="0" kern="100">
                          <a:solidFill>
                            <a:srgbClr val="595959"/>
                          </a:solidFill>
                          <a:effectLst/>
                          <a:latin typeface="微软雅黑" panose="020B0503020204020204" pitchFamily="34" charset="-122"/>
                          <a:ea typeface="微软雅黑" panose="020B0503020204020204" pitchFamily="34" charset="-122"/>
                          <a:cs typeface="+mn-cs"/>
                        </a:rPr>
                        <a:t>Servlet</a:t>
                      </a:r>
                      <a:r>
                        <a:rPr lang="zh-CN" sz="1600" b="0" kern="100">
                          <a:solidFill>
                            <a:srgbClr val="595959"/>
                          </a:solidFill>
                          <a:effectLst/>
                          <a:latin typeface="微软雅黑" panose="020B0503020204020204" pitchFamily="34" charset="-122"/>
                          <a:ea typeface="微软雅黑" panose="020B0503020204020204" pitchFamily="34" charset="-122"/>
                          <a:cs typeface="+mn-cs"/>
                        </a:rPr>
                        <a:t>类的实例</a:t>
                      </a:r>
                    </a:p>
                  </a:txBody>
                  <a:tcPr marL="68580" marR="68580" marT="0" marB="0"/>
                </a:tc>
                <a:extLst>
                  <a:ext uri="{0D108BD9-81ED-4DB2-BD59-A6C34878D82A}">
                    <a16:rowId xmlns:a16="http://schemas.microsoft.com/office/drawing/2014/main" val="10007"/>
                  </a:ext>
                </a:extLst>
              </a:tr>
              <a:tr h="463538">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pageContext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javax.servlet.jsp.PageContext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JSP</a:t>
                      </a:r>
                      <a:r>
                        <a:rPr lang="zh-CN" sz="1600" b="0" kern="100">
                          <a:solidFill>
                            <a:srgbClr val="595959"/>
                          </a:solidFill>
                          <a:effectLst/>
                          <a:latin typeface="微软雅黑" panose="020B0503020204020204" pitchFamily="34" charset="-122"/>
                          <a:ea typeface="微软雅黑" panose="020B0503020204020204" pitchFamily="34" charset="-122"/>
                          <a:cs typeface="+mn-cs"/>
                        </a:rPr>
                        <a:t>的页面容器</a:t>
                      </a:r>
                    </a:p>
                  </a:txBody>
                  <a:tcPr marL="68580" marR="68580" marT="0" marB="0"/>
                </a:tc>
                <a:extLst>
                  <a:ext uri="{0D108BD9-81ED-4DB2-BD59-A6C34878D82A}">
                    <a16:rowId xmlns:a16="http://schemas.microsoft.com/office/drawing/2014/main" val="10008"/>
                  </a:ext>
                </a:extLst>
              </a:tr>
              <a:tr h="463538">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exception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java.lang.Throwable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JSP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页面所发生的异常，在错误页中才起作用</a:t>
                      </a:r>
                    </a:p>
                  </a:txBody>
                  <a:tcPr marL="68580" marR="68580" marT="0" marB="0"/>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640275" y="3015960"/>
            <a:ext cx="9215258" cy="132743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上表中</a:t>
            </a:r>
            <a:r>
              <a:rPr lang="zh-CN" altLang="zh-CN" dirty="0">
                <a:solidFill>
                  <a:srgbClr val="595959"/>
                </a:solidFill>
                <a:latin typeface="微软雅黑" panose="020B0503020204020204" pitchFamily="34" charset="-122"/>
              </a:rPr>
              <a:t>列举了</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9</a:t>
            </a:r>
            <a:r>
              <a:rPr lang="zh-CN" altLang="zh-CN" dirty="0">
                <a:solidFill>
                  <a:srgbClr val="595959"/>
                </a:solidFill>
                <a:latin typeface="微软雅黑" panose="020B0503020204020204" pitchFamily="34" charset="-122"/>
              </a:rPr>
              <a:t>个隐式对象及它们各自对应的类型。其中，由于</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response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config</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application</a:t>
            </a:r>
            <a:r>
              <a:rPr lang="zh-CN" altLang="zh-CN" dirty="0">
                <a:solidFill>
                  <a:srgbClr val="595959"/>
                </a:solidFill>
                <a:latin typeface="微软雅黑" panose="020B0503020204020204" pitchFamily="34" charset="-122"/>
              </a:rPr>
              <a:t>所属的类及其用法在前面的章节都已经讲解过，而</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对象在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页面中很少被用到。</a:t>
            </a:r>
          </a:p>
          <a:p>
            <a:pPr>
              <a:lnSpc>
                <a:spcPct val="150000"/>
              </a:lnSpc>
            </a:pPr>
            <a:endParaRPr lang="zh-CN" altLang="zh-CN" dirty="0">
              <a:solidFill>
                <a:srgbClr val="595959"/>
              </a:solidFill>
              <a:latin typeface="微软雅黑" panose="020B0503020204020204" pitchFamily="34" charset="-122"/>
            </a:endParaRPr>
          </a:p>
        </p:txBody>
      </p:sp>
      <p:sp>
        <p:nvSpPr>
          <p:cNvPr id="9" name="Chevron 3"/>
          <p:cNvSpPr/>
          <p:nvPr>
            <p:custDataLst>
              <p:tags r:id="rId2"/>
            </p:custDataLst>
          </p:nvPr>
        </p:nvSpPr>
        <p:spPr>
          <a:xfrm>
            <a:off x="852177" y="1091196"/>
            <a:ext cx="21061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266666" y="1231181"/>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隐式对象</a:t>
            </a:r>
          </a:p>
        </p:txBody>
      </p:sp>
      <p:sp>
        <p:nvSpPr>
          <p:cNvPr id="12" name="圆角矩形 11"/>
          <p:cNvSpPr/>
          <p:nvPr/>
        </p:nvSpPr>
        <p:spPr>
          <a:xfrm>
            <a:off x="1306456" y="2541493"/>
            <a:ext cx="9865885" cy="23591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56232" y="2501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5644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Title 1"/>
          <p:cNvSpPr txBox="1"/>
          <p:nvPr/>
        </p:nvSpPr>
        <p:spPr>
          <a:xfrm>
            <a:off x="1143841" y="266933"/>
            <a:ext cx="32399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隐式对象的概述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285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6.5.2  out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045321" y="2861157"/>
            <a:ext cx="3515537"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熟悉在</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页面中使用</a:t>
            </a:r>
            <a:r>
              <a:rPr lang="en-US" altLang="zh-CN" dirty="0">
                <a:solidFill>
                  <a:srgbClr val="1369B2"/>
                </a:solidFill>
                <a:latin typeface="微软雅黑" panose="020B0503020204020204" pitchFamily="34" charset="-122"/>
                <a:ea typeface="微软雅黑" panose="020B0503020204020204" pitchFamily="34" charset="-122"/>
              </a:rPr>
              <a:t>out</a:t>
            </a:r>
            <a:r>
              <a:rPr lang="zh-CN" altLang="en-US" dirty="0">
                <a:solidFill>
                  <a:srgbClr val="1369B2"/>
                </a:solidFill>
                <a:latin typeface="微软雅黑" panose="020B0503020204020204" pitchFamily="34" charset="-122"/>
                <a:ea typeface="微软雅黑" panose="020B0503020204020204" pitchFamily="34" charset="-122"/>
              </a:rPr>
              <a:t>对象</a:t>
            </a:r>
            <a:r>
              <a:rPr lang="zh-CN" altLang="en-US" dirty="0">
                <a:solidFill>
                  <a:srgbClr val="595959"/>
                </a:solidFill>
                <a:latin typeface="微软雅黑" panose="020B0503020204020204" pitchFamily="34" charset="-122"/>
                <a:ea typeface="微软雅黑" panose="020B0503020204020204" pitchFamily="34" charset="-122"/>
              </a:rPr>
              <a:t>向客户端发送文本内容</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528337" y="2970716"/>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285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6.5.2  out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640275" y="2585656"/>
            <a:ext cx="9215258" cy="21208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页面中，经常需要向客户端发送文本内容，向客户端发送文本内容可以使用</a:t>
            </a:r>
            <a:r>
              <a:rPr lang="en-US" altLang="zh-CN" dirty="0">
                <a:solidFill>
                  <a:srgbClr val="1369B2"/>
                </a:solidFill>
                <a:latin typeface="微软雅黑" panose="020B0503020204020204" pitchFamily="34" charset="-122"/>
              </a:rPr>
              <a:t>out</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实现。</a:t>
            </a:r>
            <a:r>
              <a:rPr lang="en-US" altLang="zh-CN" dirty="0">
                <a:solidFill>
                  <a:srgbClr val="595959"/>
                </a:solidFill>
                <a:latin typeface="微软雅黑" panose="020B0503020204020204" pitchFamily="34" charset="-122"/>
              </a:rPr>
              <a:t>out</a:t>
            </a:r>
            <a:r>
              <a:rPr lang="zh-CN" altLang="zh-CN" dirty="0">
                <a:solidFill>
                  <a:srgbClr val="595959"/>
                </a:solidFill>
                <a:latin typeface="微软雅黑" panose="020B0503020204020204" pitchFamily="34" charset="-122"/>
              </a:rPr>
              <a:t>对象是</a:t>
            </a:r>
            <a:r>
              <a:rPr lang="en-US" altLang="zh-CN" dirty="0">
                <a:solidFill>
                  <a:srgbClr val="595959"/>
                </a:solidFill>
                <a:latin typeface="微软雅黑" panose="020B0503020204020204" pitchFamily="34" charset="-122"/>
              </a:rPr>
              <a:t>javax.servlet.jsp.JspWriter</a:t>
            </a:r>
            <a:r>
              <a:rPr lang="zh-CN" altLang="zh-CN" dirty="0">
                <a:solidFill>
                  <a:srgbClr val="595959"/>
                </a:solidFill>
                <a:latin typeface="微软雅黑" panose="020B0503020204020204" pitchFamily="34" charset="-122"/>
              </a:rPr>
              <a:t>类的实例对象，它的作用与</a:t>
            </a:r>
            <a:r>
              <a:rPr lang="en-US" altLang="zh-CN" dirty="0">
                <a:solidFill>
                  <a:srgbClr val="595959"/>
                </a:solidFill>
                <a:latin typeface="微软雅黑" panose="020B0503020204020204" pitchFamily="34" charset="-122"/>
              </a:rPr>
              <a:t>ServletResponse.getWriter()</a:t>
            </a:r>
            <a:r>
              <a:rPr lang="zh-CN" altLang="zh-CN" dirty="0">
                <a:solidFill>
                  <a:srgbClr val="595959"/>
                </a:solidFill>
                <a:latin typeface="微软雅黑" panose="020B0503020204020204" pitchFamily="34" charset="-122"/>
              </a:rPr>
              <a:t>方法返回的</a:t>
            </a:r>
            <a:r>
              <a:rPr lang="en-US" altLang="zh-CN" dirty="0">
                <a:solidFill>
                  <a:srgbClr val="595959"/>
                </a:solidFill>
                <a:latin typeface="微软雅黑" panose="020B0503020204020204" pitchFamily="34" charset="-122"/>
              </a:rPr>
              <a:t>PrintWriter</a:t>
            </a:r>
            <a:r>
              <a:rPr lang="zh-CN" altLang="zh-CN" dirty="0">
                <a:solidFill>
                  <a:srgbClr val="595959"/>
                </a:solidFill>
                <a:latin typeface="微软雅黑" panose="020B0503020204020204" pitchFamily="34" charset="-122"/>
              </a:rPr>
              <a:t>对象非常相似，都是用来向客户端发送文本形式的实体内容。不同的是，</a:t>
            </a:r>
            <a:r>
              <a:rPr lang="en-US" altLang="zh-CN" dirty="0">
                <a:solidFill>
                  <a:srgbClr val="595959"/>
                </a:solidFill>
                <a:latin typeface="微软雅黑" panose="020B0503020204020204" pitchFamily="34" charset="-122"/>
              </a:rPr>
              <a:t>out</a:t>
            </a:r>
            <a:r>
              <a:rPr lang="zh-CN" altLang="zh-CN" dirty="0">
                <a:solidFill>
                  <a:srgbClr val="595959"/>
                </a:solidFill>
                <a:latin typeface="微软雅黑" panose="020B0503020204020204" pitchFamily="34" charset="-122"/>
              </a:rPr>
              <a:t>对象的类型为</a:t>
            </a:r>
            <a:r>
              <a:rPr lang="en-US" altLang="zh-CN" dirty="0">
                <a:solidFill>
                  <a:srgbClr val="1369B2"/>
                </a:solidFill>
                <a:latin typeface="微软雅黑" panose="020B0503020204020204" pitchFamily="34" charset="-122"/>
              </a:rPr>
              <a:t>JspWriter</a:t>
            </a:r>
            <a:r>
              <a:rPr lang="zh-CN" altLang="zh-CN" dirty="0">
                <a:solidFill>
                  <a:srgbClr val="595959"/>
                </a:solidFill>
                <a:latin typeface="微软雅黑" panose="020B0503020204020204" pitchFamily="34" charset="-122"/>
              </a:rPr>
              <a:t>，它相当于</a:t>
            </a:r>
            <a:r>
              <a:rPr lang="zh-CN" altLang="zh-CN" dirty="0">
                <a:solidFill>
                  <a:srgbClr val="1369B2"/>
                </a:solidFill>
                <a:latin typeface="微软雅黑" panose="020B0503020204020204" pitchFamily="34" charset="-122"/>
              </a:rPr>
              <a:t>带缓存功能的</a:t>
            </a:r>
            <a:r>
              <a:rPr lang="en-US" altLang="zh-CN" dirty="0">
                <a:solidFill>
                  <a:srgbClr val="1369B2"/>
                </a:solidFill>
                <a:latin typeface="微软雅黑" panose="020B0503020204020204" pitchFamily="34" charset="-122"/>
              </a:rPr>
              <a:t>PrintWriter</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15" name="圆角矩形 14"/>
          <p:cNvSpPr/>
          <p:nvPr/>
        </p:nvSpPr>
        <p:spPr>
          <a:xfrm>
            <a:off x="1306456" y="2326341"/>
            <a:ext cx="9865885" cy="267596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56232" y="228636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55533" y="46854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Chevron 3"/>
          <p:cNvSpPr/>
          <p:nvPr>
            <p:custDataLst>
              <p:tags r:id="rId2"/>
            </p:custDataLst>
          </p:nvPr>
        </p:nvSpPr>
        <p:spPr>
          <a:xfrm>
            <a:off x="852176" y="1091196"/>
            <a:ext cx="257682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266666" y="1231181"/>
            <a:ext cx="188545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out</a:t>
            </a:r>
            <a:r>
              <a:rPr lang="zh-CN" altLang="en-US" sz="2000" dirty="0">
                <a:solidFill>
                  <a:srgbClr val="1369B2"/>
                </a:solidFill>
                <a:latin typeface="微软雅黑" panose="020B0503020204020204" pitchFamily="34" charset="-122"/>
                <a:ea typeface="微软雅黑" panose="020B0503020204020204" pitchFamily="34" charset="-122"/>
              </a:rPr>
              <a:t>对象的作用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285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6.5.2  out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8" name="Chevron 3"/>
          <p:cNvSpPr/>
          <p:nvPr>
            <p:custDataLst>
              <p:tags r:id="rId1"/>
            </p:custDataLst>
          </p:nvPr>
        </p:nvSpPr>
        <p:spPr>
          <a:xfrm>
            <a:off x="852176" y="1091196"/>
            <a:ext cx="696056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185984" y="1217734"/>
            <a:ext cx="632410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out</a:t>
            </a:r>
            <a:r>
              <a:rPr lang="zh-CN" altLang="zh-CN" sz="2000" dirty="0">
                <a:solidFill>
                  <a:srgbClr val="1369B2"/>
                </a:solidFill>
                <a:latin typeface="微软雅黑" panose="020B0503020204020204" pitchFamily="34" charset="-122"/>
                <a:ea typeface="微软雅黑" panose="020B0503020204020204" pitchFamily="34" charset="-122"/>
              </a:rPr>
              <a:t>对象与</a:t>
            </a:r>
            <a:r>
              <a:rPr lang="en-US" altLang="zh-CN" sz="2000" dirty="0">
                <a:solidFill>
                  <a:srgbClr val="1369B2"/>
                </a:solidFill>
                <a:latin typeface="微软雅黑" panose="020B0503020204020204" pitchFamily="34" charset="-122"/>
                <a:ea typeface="微软雅黑" panose="020B0503020204020204" pitchFamily="34" charset="-122"/>
              </a:rPr>
              <a:t>Servlet</a:t>
            </a:r>
            <a:r>
              <a:rPr lang="zh-CN" altLang="zh-CN" sz="2000" dirty="0">
                <a:solidFill>
                  <a:srgbClr val="1369B2"/>
                </a:solidFill>
                <a:latin typeface="微软雅黑" panose="020B0503020204020204" pitchFamily="34" charset="-122"/>
                <a:ea typeface="微软雅黑" panose="020B0503020204020204" pitchFamily="34" charset="-122"/>
              </a:rPr>
              <a:t>引擎提供的缓冲区之间的工作关系</a:t>
            </a:r>
            <a:r>
              <a:rPr lang="zh-CN" altLang="en-US" sz="2000" dirty="0">
                <a:solidFill>
                  <a:srgbClr val="1369B2"/>
                </a:solidFill>
                <a:latin typeface="微软雅黑" panose="020B0503020204020204" pitchFamily="34" charset="-122"/>
                <a:ea typeface="微软雅黑" panose="020B0503020204020204" pitchFamily="34" charset="-122"/>
              </a:rPr>
              <a:t>图</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2662938" y="2030506"/>
          <a:ext cx="6265909" cy="4068549"/>
        </p:xfrm>
        <a:graphic>
          <a:graphicData uri="http://schemas.openxmlformats.org/presentationml/2006/ole">
            <mc:AlternateContent xmlns:mc="http://schemas.openxmlformats.org/markup-compatibility/2006">
              <mc:Choice xmlns:v="urn:schemas-microsoft-com:vml" Requires="v">
                <p:oleObj r:id="rId4" imgW="7531735" imgH="4896485" progId="Visio.Drawing.11">
                  <p:embed/>
                </p:oleObj>
              </mc:Choice>
              <mc:Fallback>
                <p:oleObj r:id="rId4" imgW="7531735" imgH="489648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2938" y="2030506"/>
                        <a:ext cx="6265909" cy="4068549"/>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285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6.5.2  out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640275" y="3029407"/>
            <a:ext cx="9215258" cy="13139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页面中，通过</a:t>
            </a:r>
            <a:r>
              <a:rPr lang="en-US" altLang="zh-CN" dirty="0">
                <a:solidFill>
                  <a:srgbClr val="595959"/>
                </a:solidFill>
                <a:latin typeface="微软雅黑" panose="020B0503020204020204" pitchFamily="34" charset="-122"/>
              </a:rPr>
              <a:t>out</a:t>
            </a:r>
            <a:r>
              <a:rPr lang="zh-CN" altLang="zh-CN" dirty="0">
                <a:solidFill>
                  <a:srgbClr val="595959"/>
                </a:solidFill>
                <a:latin typeface="微软雅黑" panose="020B0503020204020204" pitchFamily="34" charset="-122"/>
              </a:rPr>
              <a:t>隐式对象写入数据相当于将数据插入到</a:t>
            </a:r>
            <a:r>
              <a:rPr lang="en-US" altLang="zh-CN" dirty="0">
                <a:solidFill>
                  <a:srgbClr val="595959"/>
                </a:solidFill>
                <a:latin typeface="微软雅黑" panose="020B0503020204020204" pitchFamily="34" charset="-122"/>
              </a:rPr>
              <a:t>JspWriter</a:t>
            </a:r>
            <a:r>
              <a:rPr lang="zh-CN" altLang="zh-CN" dirty="0">
                <a:solidFill>
                  <a:srgbClr val="595959"/>
                </a:solidFill>
                <a:latin typeface="微软雅黑" panose="020B0503020204020204" pitchFamily="34" charset="-122"/>
              </a:rPr>
              <a:t>对象的缓冲区中，只有调用了</a:t>
            </a:r>
            <a:r>
              <a:rPr lang="en-US" altLang="zh-CN" dirty="0">
                <a:solidFill>
                  <a:srgbClr val="1369B2"/>
                </a:solidFill>
                <a:latin typeface="微软雅黑" panose="020B0503020204020204" pitchFamily="34" charset="-122"/>
              </a:rPr>
              <a:t>ServletResponse.getWriter()</a:t>
            </a:r>
            <a:r>
              <a:rPr lang="zh-CN" altLang="zh-CN" dirty="0">
                <a:solidFill>
                  <a:srgbClr val="595959"/>
                </a:solidFill>
                <a:latin typeface="微软雅黑" panose="020B0503020204020204" pitchFamily="34" charset="-122"/>
              </a:rPr>
              <a:t>方法，缓冲区中的数据才能真正写入到</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引擎所提供的缓冲区中。</a:t>
            </a:r>
          </a:p>
        </p:txBody>
      </p:sp>
      <p:sp>
        <p:nvSpPr>
          <p:cNvPr id="15" name="圆角矩形 14"/>
          <p:cNvSpPr/>
          <p:nvPr/>
        </p:nvSpPr>
        <p:spPr>
          <a:xfrm>
            <a:off x="1306456" y="2568387"/>
            <a:ext cx="9865885" cy="23591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56232" y="252841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55533" y="461826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Chevron 3"/>
          <p:cNvSpPr/>
          <p:nvPr>
            <p:custDataLst>
              <p:tags r:id="rId2"/>
            </p:custDataLst>
          </p:nvPr>
        </p:nvSpPr>
        <p:spPr>
          <a:xfrm>
            <a:off x="852177" y="1091196"/>
            <a:ext cx="612684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132196" y="1231181"/>
            <a:ext cx="555466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out</a:t>
            </a:r>
            <a:r>
              <a:rPr lang="zh-CN" altLang="en-US" sz="2000" dirty="0">
                <a:solidFill>
                  <a:srgbClr val="1369B2"/>
                </a:solidFill>
                <a:latin typeface="微软雅黑" panose="020B0503020204020204" pitchFamily="34" charset="-122"/>
                <a:ea typeface="微软雅黑" panose="020B0503020204020204" pitchFamily="34" charset="-122"/>
              </a:rPr>
              <a:t>对象</a:t>
            </a:r>
            <a:r>
              <a:rPr lang="zh-CN" altLang="zh-CN" sz="2000" dirty="0">
                <a:solidFill>
                  <a:srgbClr val="1369B2"/>
                </a:solidFill>
                <a:latin typeface="微软雅黑" panose="020B0503020204020204" pitchFamily="34" charset="-122"/>
                <a:ea typeface="微软雅黑" panose="020B0503020204020204" pitchFamily="34" charset="-122"/>
              </a:rPr>
              <a:t>与</a:t>
            </a:r>
            <a:r>
              <a:rPr lang="en-US" altLang="zh-CN" sz="2000" dirty="0">
                <a:solidFill>
                  <a:srgbClr val="1369B2"/>
                </a:solidFill>
                <a:latin typeface="微软雅黑" panose="020B0503020204020204" pitchFamily="34" charset="-122"/>
                <a:ea typeface="微软雅黑" panose="020B0503020204020204" pitchFamily="34" charset="-122"/>
              </a:rPr>
              <a:t>Servlet</a:t>
            </a:r>
            <a:r>
              <a:rPr lang="zh-CN" altLang="zh-CN" sz="2000" dirty="0">
                <a:solidFill>
                  <a:srgbClr val="1369B2"/>
                </a:solidFill>
                <a:latin typeface="微软雅黑" panose="020B0503020204020204" pitchFamily="34" charset="-122"/>
                <a:ea typeface="微软雅黑" panose="020B0503020204020204" pitchFamily="34" charset="-122"/>
              </a:rPr>
              <a:t>引擎提供的缓冲区之间的工作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91196"/>
            <a:ext cx="33029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55076" y="3073589"/>
            <a:ext cx="9407280" cy="15118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中可以使用</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编写业务组件，也就是使用一个</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封装业务处理代码或者作为一个数据存储模型，在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页面中，甚至在整个项目中，都可以重复使用这个</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，同时，</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也可以应用到其他</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应用程序中。</a:t>
            </a:r>
          </a:p>
        </p:txBody>
      </p:sp>
      <p:sp>
        <p:nvSpPr>
          <p:cNvPr id="2" name="文本框 1"/>
          <p:cNvSpPr txBox="1"/>
          <p:nvPr/>
        </p:nvSpPr>
        <p:spPr>
          <a:xfrm>
            <a:off x="1159090" y="1231181"/>
            <a:ext cx="266932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的特征</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组件重用</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716303"/>
            <a:ext cx="9865885" cy="21062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68977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5132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53286"/>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下面通过一个具体的案例演示</a:t>
            </a:r>
            <a:r>
              <a:rPr lang="en-US" altLang="zh-CN" sz="1600" dirty="0">
                <a:solidFill>
                  <a:srgbClr val="595959"/>
                </a:solidFill>
                <a:latin typeface="微软雅黑" panose="020B0503020204020204" pitchFamily="34" charset="-122"/>
                <a:ea typeface="微软雅黑" panose="020B0503020204020204" pitchFamily="34" charset="-122"/>
                <a:cs typeface="+mn-ea"/>
              </a:rPr>
              <a:t>out</a:t>
            </a:r>
            <a:r>
              <a:rPr lang="zh-CN" altLang="zh-CN" sz="1600" dirty="0">
                <a:solidFill>
                  <a:srgbClr val="595959"/>
                </a:solidFill>
                <a:latin typeface="微软雅黑" panose="020B0503020204020204" pitchFamily="34" charset="-122"/>
                <a:ea typeface="微软雅黑" panose="020B0503020204020204" pitchFamily="34" charset="-122"/>
                <a:cs typeface="+mn-ea"/>
              </a:rPr>
              <a:t>对象的使用。在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out</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748117" y="2525570"/>
            <a:ext cx="8310283" cy="3135437"/>
          </a:xfrm>
          <a:prstGeom prst="rect">
            <a:avLst/>
          </a:prstGeom>
        </p:spPr>
      </p:pic>
      <p:sp>
        <p:nvSpPr>
          <p:cNvPr id="2" name="矩形 1"/>
          <p:cNvSpPr/>
          <p:nvPr/>
        </p:nvSpPr>
        <p:spPr>
          <a:xfrm>
            <a:off x="1815353" y="2552465"/>
            <a:ext cx="8377518" cy="3108543"/>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&lt;title&gt;Insert title here&lt;/title&gt;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t>&lt;%</a:t>
            </a:r>
            <a:endParaRPr lang="zh-CN" altLang="zh-CN" sz="1600" dirty="0"/>
          </a:p>
          <a:p>
            <a:r>
              <a:rPr lang="en-US" altLang="zh-CN" sz="1600" dirty="0"/>
              <a:t>   out.println("first line&lt;br /&gt;");</a:t>
            </a:r>
            <a:endParaRPr lang="zh-CN" altLang="zh-CN" sz="1600" dirty="0"/>
          </a:p>
          <a:p>
            <a:r>
              <a:rPr lang="en-US" altLang="zh-CN" sz="1600" dirty="0"/>
              <a:t>   response.getWriter().println("second line&lt;br /&gt;");</a:t>
            </a:r>
            <a:endParaRPr lang="zh-CN" altLang="zh-CN" sz="1600" dirty="0"/>
          </a:p>
          <a:p>
            <a:r>
              <a:rPr lang="en-US" altLang="zh-CN" sz="1600" dirty="0"/>
              <a:t>%&gt;	</a:t>
            </a:r>
            <a:endParaRPr lang="zh-CN" altLang="zh-CN" sz="1600" dirty="0"/>
          </a:p>
          <a:p>
            <a:r>
              <a:rPr lang="en-US" altLang="zh-CN" sz="1600" dirty="0"/>
              <a:t>&lt;/body&gt;</a:t>
            </a:r>
            <a:endParaRPr lang="zh-CN" altLang="zh-CN" sz="1600" dirty="0"/>
          </a:p>
          <a:p>
            <a:r>
              <a:rPr lang="en-US" altLang="zh-CN" sz="1600" dirty="0"/>
              <a:t>&lt;/html&gt;</a:t>
            </a:r>
            <a:endParaRPr lang="zh-CN" altLang="zh-CN" sz="1600" dirty="0"/>
          </a:p>
        </p:txBody>
      </p:sp>
      <p:sp>
        <p:nvSpPr>
          <p:cNvPr id="13" name="Title 1"/>
          <p:cNvSpPr txBox="1"/>
          <p:nvPr/>
        </p:nvSpPr>
        <p:spPr>
          <a:xfrm>
            <a:off x="1143841" y="266933"/>
            <a:ext cx="2285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6.5.2  out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66733"/>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http://localhost:8080/chapter06/out.jsp</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”，浏览器的显示结果如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41" y="266933"/>
            <a:ext cx="2285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6.5.2  out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819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462" y="2944906"/>
            <a:ext cx="7277915" cy="254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285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6.5.2  out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640275" y="2733573"/>
            <a:ext cx="9215258" cy="21342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由</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可知，程序先输出了</a:t>
            </a:r>
            <a:r>
              <a:rPr lang="en-US" altLang="zh-CN" dirty="0">
                <a:solidFill>
                  <a:srgbClr val="595959"/>
                </a:solidFill>
                <a:latin typeface="微软雅黑" panose="020B0503020204020204" pitchFamily="34" charset="-122"/>
              </a:rPr>
              <a:t>second line</a:t>
            </a:r>
            <a:r>
              <a:rPr lang="zh-CN" altLang="zh-CN" dirty="0">
                <a:solidFill>
                  <a:srgbClr val="595959"/>
                </a:solidFill>
                <a:latin typeface="微软雅黑" panose="020B0503020204020204" pitchFamily="34" charset="-122"/>
              </a:rPr>
              <a:t>，后输出了</a:t>
            </a:r>
            <a:r>
              <a:rPr lang="en-US" altLang="zh-CN" dirty="0">
                <a:solidFill>
                  <a:srgbClr val="595959"/>
                </a:solidFill>
                <a:latin typeface="微软雅黑" panose="020B0503020204020204" pitchFamily="34" charset="-122"/>
              </a:rPr>
              <a:t>first line</a:t>
            </a:r>
            <a:r>
              <a:rPr lang="zh-CN" altLang="zh-CN" dirty="0">
                <a:solidFill>
                  <a:srgbClr val="595959"/>
                </a:solidFill>
                <a:latin typeface="微软雅黑" panose="020B0503020204020204" pitchFamily="34" charset="-122"/>
              </a:rPr>
              <a:t>。这是因为out对象通过print语句写入数据后，直到整个JSP页面结束，out对象中输入缓冲区的数据（即：first line）才真正写入到Serlvet引擎提供的缓冲区中，而response.getWriter().println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语句则是直接把内容（即：second line）写入</a:t>
            </a:r>
            <a:r>
              <a:rPr lang="zh-CN" altLang="zh-CN" dirty="0">
                <a:solidFill>
                  <a:srgbClr val="1369B2"/>
                </a:solidFill>
                <a:latin typeface="微软雅黑" panose="020B0503020204020204" pitchFamily="34" charset="-122"/>
              </a:rPr>
              <a:t>Servlet引擎提供的缓冲区</a:t>
            </a:r>
            <a:r>
              <a:rPr lang="zh-CN" altLang="zh-CN" dirty="0">
                <a:solidFill>
                  <a:srgbClr val="595959"/>
                </a:solidFill>
                <a:latin typeface="微软雅黑" panose="020B0503020204020204" pitchFamily="34" charset="-122"/>
              </a:rPr>
              <a:t>中，</a:t>
            </a:r>
            <a:r>
              <a:rPr lang="zh-CN" altLang="zh-CN" dirty="0">
                <a:solidFill>
                  <a:srgbClr val="1369B2"/>
                </a:solidFill>
                <a:latin typeface="微软雅黑" panose="020B0503020204020204" pitchFamily="34" charset="-122"/>
              </a:rPr>
              <a:t>Servlet引擎按照缓冲区中的数据存放顺序输出内容</a:t>
            </a:r>
            <a:r>
              <a:rPr lang="zh-CN" altLang="zh-CN" dirty="0">
                <a:solidFill>
                  <a:srgbClr val="595959"/>
                </a:solidFill>
                <a:latin typeface="微软雅黑" panose="020B0503020204020204" pitchFamily="34" charset="-122"/>
              </a:rPr>
              <a:t>。</a:t>
            </a:r>
          </a:p>
        </p:txBody>
      </p:sp>
      <p:sp>
        <p:nvSpPr>
          <p:cNvPr id="15" name="圆角矩形 14"/>
          <p:cNvSpPr/>
          <p:nvPr/>
        </p:nvSpPr>
        <p:spPr>
          <a:xfrm>
            <a:off x="1306456" y="2433917"/>
            <a:ext cx="9865885" cy="27028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56232"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55533" y="48065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Chevron 3"/>
          <p:cNvSpPr/>
          <p:nvPr>
            <p:custDataLst>
              <p:tags r:id="rId2"/>
            </p:custDataLst>
          </p:nvPr>
        </p:nvSpPr>
        <p:spPr>
          <a:xfrm>
            <a:off x="852177" y="1091196"/>
            <a:ext cx="183723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185984" y="1231181"/>
            <a:ext cx="111601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out</a:t>
            </a:r>
            <a:r>
              <a:rPr lang="zh-CN" altLang="en-US" sz="2000" dirty="0">
                <a:solidFill>
                  <a:srgbClr val="1369B2"/>
                </a:solidFill>
                <a:latin typeface="微软雅黑" panose="020B0503020204020204" pitchFamily="34" charset="-122"/>
                <a:ea typeface="微软雅黑" panose="020B0503020204020204" pitchFamily="34" charset="-122"/>
              </a:rPr>
              <a:t>对象</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1"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23" name="图形 22" descr="讲故事"/>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878" y="966595"/>
            <a:ext cx="1016001" cy="1016001"/>
          </a:xfrm>
          <a:prstGeom prst="rect">
            <a:avLst/>
          </a:prstGeom>
        </p:spPr>
      </p:pic>
      <p:sp>
        <p:nvSpPr>
          <p:cNvPr id="25" name="矩形 24"/>
          <p:cNvSpPr/>
          <p:nvPr/>
        </p:nvSpPr>
        <p:spPr>
          <a:xfrm>
            <a:off x="2150621" y="1176572"/>
            <a:ext cx="609242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314374" y="1275609"/>
            <a:ext cx="5740414" cy="461665"/>
          </a:xfrm>
          <a:prstGeom prst="rect">
            <a:avLst/>
          </a:prstGeom>
          <a:noFill/>
        </p:spPr>
        <p:txBody>
          <a:bodyPr wrap="square" rtlCol="0">
            <a:spAutoFit/>
          </a:bodyPr>
          <a:lstStyle/>
          <a:p>
            <a:pPr algn="dist"/>
            <a:r>
              <a:rPr lang="zh-CN" altLang="zh-CN" sz="2400" dirty="0">
                <a:solidFill>
                  <a:schemeClr val="bg1"/>
                </a:solidFill>
                <a:latin typeface="Arial" panose="020B0604020202020204" pitchFamily="34" charset="0"/>
                <a:ea typeface="思源黑体 CN Regular" panose="020B0500000000000000" pitchFamily="34" charset="-122"/>
              </a:rPr>
              <a:t>使用page指令设置out对象的缓冲区大小</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7" name="矩形 26"/>
          <p:cNvSpPr/>
          <p:nvPr/>
        </p:nvSpPr>
        <p:spPr>
          <a:xfrm>
            <a:off x="8400115"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8587844"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1"/>
          <p:cNvSpPr txBox="1"/>
          <p:nvPr>
            <p:custDataLst>
              <p:tags r:id="rId1"/>
            </p:custDataLst>
          </p:nvPr>
        </p:nvSpPr>
        <p:spPr>
          <a:xfrm>
            <a:off x="1145631" y="2115599"/>
            <a:ext cx="10230581"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有时候，开发人员希望out对象可以直接将数据写入Servlet引擎提供的缓冲区中，这时，可以通过page指令中操作缓冲区的buffer属性来实现。接下来对文件</a:t>
            </a:r>
            <a:r>
              <a:rPr lang="en-US" altLang="zh-CN" sz="1600" dirty="0">
                <a:solidFill>
                  <a:srgbClr val="595959"/>
                </a:solidFill>
                <a:latin typeface="微软雅黑" panose="020B0503020204020204" pitchFamily="34" charset="-122"/>
                <a:ea typeface="微软雅黑" panose="020B0503020204020204" pitchFamily="34" charset="-122"/>
                <a:cs typeface="+mn-ea"/>
              </a:rPr>
              <a:t>out.jsp</a:t>
            </a:r>
            <a:r>
              <a:rPr lang="zh-CN" altLang="zh-CN" sz="1600" dirty="0">
                <a:solidFill>
                  <a:srgbClr val="595959"/>
                </a:solidFill>
                <a:latin typeface="微软雅黑" panose="020B0503020204020204" pitchFamily="34" charset="-122"/>
                <a:ea typeface="微软雅黑" panose="020B0503020204020204" pitchFamily="34" charset="-122"/>
                <a:cs typeface="+mn-ea"/>
              </a:rPr>
              <a:t>进行修改，修改后的代码如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5"/>
          <a:stretch>
            <a:fillRect/>
          </a:stretch>
        </p:blipFill>
        <p:spPr>
          <a:xfrm>
            <a:off x="1357249" y="3079377"/>
            <a:ext cx="9548316" cy="3456661"/>
          </a:xfrm>
          <a:prstGeom prst="rect">
            <a:avLst/>
          </a:prstGeom>
        </p:spPr>
      </p:pic>
      <p:sp>
        <p:nvSpPr>
          <p:cNvPr id="2" name="矩形 1"/>
          <p:cNvSpPr/>
          <p:nvPr/>
        </p:nvSpPr>
        <p:spPr>
          <a:xfrm>
            <a:off x="1411036" y="3092824"/>
            <a:ext cx="9333164" cy="3416320"/>
          </a:xfrm>
          <a:prstGeom prst="rect">
            <a:avLst/>
          </a:prstGeom>
        </p:spPr>
        <p:txBody>
          <a:bodyPr wrap="square">
            <a:spAutoFit/>
          </a:bodyPr>
          <a:lstStyle/>
          <a:p>
            <a:pPr lvl="0"/>
            <a:r>
              <a:rPr lang="en-US" altLang="zh-CN" dirty="0"/>
              <a:t>&lt;%@ page language="java" contentType="text/html; charset=UTF-8" </a:t>
            </a:r>
            <a:r>
              <a:rPr lang="en-US" altLang="zh-CN" b="1" dirty="0">
                <a:solidFill>
                  <a:srgbClr val="1369B2"/>
                </a:solidFill>
              </a:rPr>
              <a:t>buffer="0kb" </a:t>
            </a:r>
            <a:r>
              <a:rPr lang="en-US" altLang="zh-CN" dirty="0"/>
              <a:t>%&gt;</a:t>
            </a:r>
            <a:endParaRPr lang="zh-CN" altLang="zh-CN" dirty="0"/>
          </a:p>
          <a:p>
            <a:pPr lvl="0"/>
            <a:r>
              <a:rPr lang="en-US" altLang="zh-CN" dirty="0"/>
              <a:t>&lt;html&gt;</a:t>
            </a:r>
            <a:endParaRPr lang="zh-CN" altLang="zh-CN" dirty="0"/>
          </a:p>
          <a:p>
            <a:pPr lvl="0"/>
            <a:r>
              <a:rPr lang="en-US" altLang="zh-CN" dirty="0"/>
              <a:t>&lt;head&gt;</a:t>
            </a:r>
            <a:endParaRPr lang="zh-CN" altLang="zh-CN" dirty="0"/>
          </a:p>
          <a:p>
            <a:pPr lvl="0"/>
            <a:r>
              <a:rPr lang="en-US" altLang="zh-CN" dirty="0"/>
              <a:t>&lt;title&gt;Insert title here&lt;/title&gt;</a:t>
            </a:r>
            <a:endParaRPr lang="zh-CN" altLang="zh-CN" dirty="0"/>
          </a:p>
          <a:p>
            <a:pPr lvl="0"/>
            <a:r>
              <a:rPr lang="en-US" altLang="zh-CN" dirty="0"/>
              <a:t>&lt;/head&gt;</a:t>
            </a:r>
            <a:endParaRPr lang="zh-CN" altLang="zh-CN" dirty="0"/>
          </a:p>
          <a:p>
            <a:pPr lvl="0"/>
            <a:r>
              <a:rPr lang="en-US" altLang="zh-CN" dirty="0"/>
              <a:t>&lt;body&gt;</a:t>
            </a:r>
            <a:endParaRPr lang="zh-CN" altLang="zh-CN" dirty="0"/>
          </a:p>
          <a:p>
            <a:pPr lvl="0"/>
            <a:r>
              <a:rPr lang="en-US" altLang="zh-CN" dirty="0"/>
              <a:t>&lt;%</a:t>
            </a:r>
            <a:endParaRPr lang="zh-CN" altLang="zh-CN" dirty="0"/>
          </a:p>
          <a:p>
            <a:pPr lvl="0"/>
            <a:r>
              <a:rPr lang="en-US" altLang="zh-CN" dirty="0"/>
              <a:t>   out.println("first line&lt;br /&gt;");</a:t>
            </a:r>
            <a:endParaRPr lang="zh-CN" altLang="zh-CN" dirty="0"/>
          </a:p>
          <a:p>
            <a:pPr lvl="0"/>
            <a:r>
              <a:rPr lang="en-US" altLang="zh-CN" dirty="0"/>
              <a:t>   response.getWriter().println("second line&lt;br /&gt;");</a:t>
            </a:r>
            <a:endParaRPr lang="zh-CN" altLang="zh-CN" dirty="0"/>
          </a:p>
          <a:p>
            <a:pPr lvl="0"/>
            <a:r>
              <a:rPr lang="en-US" altLang="zh-CN" dirty="0"/>
              <a:t>%&gt;	</a:t>
            </a:r>
            <a:endParaRPr lang="zh-CN" altLang="zh-CN" dirty="0"/>
          </a:p>
          <a:p>
            <a:pPr lvl="0"/>
            <a:r>
              <a:rPr lang="en-US" altLang="zh-CN" dirty="0"/>
              <a:t>&lt;/body&gt;</a:t>
            </a:r>
            <a:endParaRPr lang="zh-CN" altLang="zh-CN" dirty="0"/>
          </a:p>
          <a:p>
            <a:pPr lvl="0"/>
            <a:r>
              <a:rPr lang="en-US" altLang="zh-CN" dirty="0"/>
              <a:t>&lt;/html&gt;</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1"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23" name="图形 22" descr="讲故事"/>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878" y="966595"/>
            <a:ext cx="1016001" cy="1016001"/>
          </a:xfrm>
          <a:prstGeom prst="rect">
            <a:avLst/>
          </a:prstGeom>
        </p:spPr>
      </p:pic>
      <p:sp>
        <p:nvSpPr>
          <p:cNvPr id="25" name="矩形 24"/>
          <p:cNvSpPr/>
          <p:nvPr/>
        </p:nvSpPr>
        <p:spPr>
          <a:xfrm>
            <a:off x="2150621" y="1176572"/>
            <a:ext cx="609242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314374" y="1275609"/>
            <a:ext cx="5740414" cy="461665"/>
          </a:xfrm>
          <a:prstGeom prst="rect">
            <a:avLst/>
          </a:prstGeom>
          <a:noFill/>
        </p:spPr>
        <p:txBody>
          <a:bodyPr wrap="square" rtlCol="0">
            <a:spAutoFit/>
          </a:bodyPr>
          <a:lstStyle/>
          <a:p>
            <a:pPr algn="dist"/>
            <a:r>
              <a:rPr lang="zh-CN" altLang="zh-CN" sz="2400" dirty="0">
                <a:solidFill>
                  <a:schemeClr val="bg1"/>
                </a:solidFill>
                <a:latin typeface="Arial" panose="020B0604020202020204" pitchFamily="34" charset="0"/>
                <a:ea typeface="思源黑体 CN Regular" panose="020B0500000000000000" pitchFamily="34" charset="-122"/>
              </a:rPr>
              <a:t>使用page指令设置out对象的缓冲区大小</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7" name="矩形 26"/>
          <p:cNvSpPr/>
          <p:nvPr/>
        </p:nvSpPr>
        <p:spPr>
          <a:xfrm>
            <a:off x="8400115"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8587844"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1"/>
          <p:cNvSpPr txBox="1"/>
          <p:nvPr>
            <p:custDataLst>
              <p:tags r:id="rId1"/>
            </p:custDataLst>
          </p:nvPr>
        </p:nvSpPr>
        <p:spPr>
          <a:xfrm>
            <a:off x="1145631" y="2115599"/>
            <a:ext cx="10230581"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http://localhost:8080/chapter06/out.jsp</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”，浏览器的显示结果如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9219"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4374" y="3375212"/>
            <a:ext cx="7145802" cy="251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1"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23" name="图形 22" descr="讲故事"/>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878" y="966595"/>
            <a:ext cx="1016001" cy="1016001"/>
          </a:xfrm>
          <a:prstGeom prst="rect">
            <a:avLst/>
          </a:prstGeom>
        </p:spPr>
      </p:pic>
      <p:sp>
        <p:nvSpPr>
          <p:cNvPr id="25" name="矩形 24"/>
          <p:cNvSpPr/>
          <p:nvPr/>
        </p:nvSpPr>
        <p:spPr>
          <a:xfrm>
            <a:off x="2150621" y="1176572"/>
            <a:ext cx="609242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314374" y="1275609"/>
            <a:ext cx="5740414" cy="461665"/>
          </a:xfrm>
          <a:prstGeom prst="rect">
            <a:avLst/>
          </a:prstGeom>
          <a:noFill/>
        </p:spPr>
        <p:txBody>
          <a:bodyPr wrap="square" rtlCol="0">
            <a:spAutoFit/>
          </a:bodyPr>
          <a:lstStyle/>
          <a:p>
            <a:pPr algn="dist"/>
            <a:r>
              <a:rPr lang="zh-CN" altLang="zh-CN" sz="2400" dirty="0">
                <a:solidFill>
                  <a:schemeClr val="bg1"/>
                </a:solidFill>
                <a:latin typeface="Arial" panose="020B0604020202020204" pitchFamily="34" charset="0"/>
                <a:ea typeface="思源黑体 CN Regular" panose="020B0500000000000000" pitchFamily="34" charset="-122"/>
              </a:rPr>
              <a:t>使用page指令设置out对象的缓冲区大小</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7" name="矩形 26"/>
          <p:cNvSpPr/>
          <p:nvPr/>
        </p:nvSpPr>
        <p:spPr>
          <a:xfrm>
            <a:off x="8400115"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8587844"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1" name="文本框 18"/>
          <p:cNvSpPr txBox="1"/>
          <p:nvPr>
            <p:custDataLst>
              <p:tags r:id="rId1"/>
            </p:custDataLst>
          </p:nvPr>
        </p:nvSpPr>
        <p:spPr>
          <a:xfrm>
            <a:off x="1640275" y="3069748"/>
            <a:ext cx="9215258" cy="182498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由</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可知，out对象输出的内容在response.getWriter().println()语句输出的内容之前，由此可见，out对象中的数据直接写入了Servlet引擎提供的缓冲区中。此外，当写入到out对象中的内容充满了out对象的缓冲区时，</a:t>
            </a:r>
            <a:r>
              <a:rPr lang="zh-CN" altLang="zh-CN" dirty="0">
                <a:solidFill>
                  <a:srgbClr val="1369B2"/>
                </a:solidFill>
                <a:latin typeface="微软雅黑" panose="020B0503020204020204" pitchFamily="34" charset="-122"/>
              </a:rPr>
              <a:t>out对象中输入缓冲区的数据也会真正写入到Servlet引擎提供的缓冲区中</a:t>
            </a:r>
            <a:r>
              <a:rPr lang="zh-CN" altLang="zh-CN" dirty="0">
                <a:solidFill>
                  <a:srgbClr val="595959"/>
                </a:solidFill>
                <a:latin typeface="微软雅黑" panose="020B0503020204020204" pitchFamily="34" charset="-122"/>
              </a:rPr>
              <a:t>。</a:t>
            </a:r>
          </a:p>
        </p:txBody>
      </p:sp>
      <p:sp>
        <p:nvSpPr>
          <p:cNvPr id="12" name="圆角矩形 11"/>
          <p:cNvSpPr/>
          <p:nvPr/>
        </p:nvSpPr>
        <p:spPr>
          <a:xfrm>
            <a:off x="1306456" y="2770092"/>
            <a:ext cx="9865885" cy="237260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56232" y="273012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855533" y="481996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058768" y="2565323"/>
            <a:ext cx="3515537" cy="136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熟悉在</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页面中</a:t>
            </a:r>
            <a:r>
              <a:rPr lang="zh-CN" altLang="zh-CN" dirty="0">
                <a:solidFill>
                  <a:srgbClr val="595959"/>
                </a:solidFill>
                <a:latin typeface="微软雅黑" panose="020B0503020204020204" pitchFamily="34" charset="-122"/>
                <a:ea typeface="微软雅黑" panose="020B0503020204020204" pitchFamily="34" charset="-122"/>
              </a:rPr>
              <a:t>使用</a:t>
            </a:r>
            <a:r>
              <a:rPr lang="en-US" altLang="zh-CN" dirty="0">
                <a:solidFill>
                  <a:srgbClr val="1369B2"/>
                </a:solidFill>
                <a:latin typeface="微软雅黑" panose="020B0503020204020204" pitchFamily="34" charset="-122"/>
                <a:ea typeface="微软雅黑" panose="020B0503020204020204" pitchFamily="34" charset="-122"/>
              </a:rPr>
              <a:t>pageContext</a:t>
            </a:r>
            <a:r>
              <a:rPr lang="zh-CN" altLang="zh-CN" dirty="0">
                <a:solidFill>
                  <a:srgbClr val="1369B2"/>
                </a:solidFill>
                <a:latin typeface="微软雅黑" panose="020B0503020204020204" pitchFamily="34" charset="-122"/>
                <a:ea typeface="微软雅黑" panose="020B0503020204020204" pitchFamily="34" charset="-122"/>
              </a:rPr>
              <a:t>对象</a:t>
            </a:r>
            <a:r>
              <a:rPr lang="zh-CN" altLang="zh-CN" dirty="0">
                <a:solidFill>
                  <a:srgbClr val="595959"/>
                </a:solidFill>
                <a:latin typeface="微软雅黑" panose="020B0503020204020204" pitchFamily="34" charset="-122"/>
                <a:ea typeface="微软雅黑" panose="020B0503020204020204" pitchFamily="34" charset="-122"/>
              </a:rPr>
              <a:t>获取</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的其他</a:t>
            </a:r>
            <a:r>
              <a:rPr lang="en-US" altLang="zh-CN" dirty="0">
                <a:solidFill>
                  <a:srgbClr val="595959"/>
                </a:solidFill>
                <a:latin typeface="微软雅黑" panose="020B0503020204020204" pitchFamily="34" charset="-122"/>
                <a:ea typeface="微软雅黑" panose="020B0503020204020204" pitchFamily="34" charset="-122"/>
              </a:rPr>
              <a:t>8</a:t>
            </a:r>
            <a:r>
              <a:rPr lang="zh-CN" altLang="zh-CN" dirty="0">
                <a:solidFill>
                  <a:srgbClr val="595959"/>
                </a:solidFill>
                <a:latin typeface="微软雅黑" panose="020B0503020204020204" pitchFamily="34" charset="-122"/>
                <a:ea typeface="微软雅黑" panose="020B0503020204020204" pitchFamily="34" charset="-122"/>
              </a:rPr>
              <a:t>个隐式对象</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528337" y="2970716"/>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640275" y="2935278"/>
            <a:ext cx="9215258" cy="136777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页面中，使用</a:t>
            </a:r>
            <a:r>
              <a:rPr lang="en-US" altLang="zh-CN" dirty="0">
                <a:solidFill>
                  <a:srgbClr val="595959"/>
                </a:solidFill>
                <a:latin typeface="微软雅黑" panose="020B0503020204020204" pitchFamily="34" charset="-122"/>
              </a:rPr>
              <a:t>pageContext</a:t>
            </a:r>
            <a:r>
              <a:rPr lang="zh-CN" altLang="zh-CN" dirty="0">
                <a:solidFill>
                  <a:srgbClr val="595959"/>
                </a:solidFill>
                <a:latin typeface="微软雅黑" panose="020B0503020204020204" pitchFamily="34" charset="-122"/>
              </a:rPr>
              <a:t>对象可以获取</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的其他</a:t>
            </a:r>
            <a:r>
              <a:rPr lang="en-US" altLang="zh-CN" dirty="0">
                <a:solidFill>
                  <a:srgbClr val="595959"/>
                </a:solidFill>
                <a:latin typeface="微软雅黑" panose="020B0503020204020204" pitchFamily="34" charset="-122"/>
              </a:rPr>
              <a:t>8</a:t>
            </a:r>
            <a:r>
              <a:rPr lang="zh-CN" altLang="zh-CN" dirty="0">
                <a:solidFill>
                  <a:srgbClr val="595959"/>
                </a:solidFill>
                <a:latin typeface="微软雅黑" panose="020B0503020204020204" pitchFamily="34" charset="-122"/>
              </a:rPr>
              <a:t>个隐式对象。</a:t>
            </a:r>
            <a:r>
              <a:rPr lang="en-US" altLang="zh-CN" dirty="0">
                <a:solidFill>
                  <a:srgbClr val="595959"/>
                </a:solidFill>
                <a:latin typeface="微软雅黑" panose="020B0503020204020204" pitchFamily="34" charset="-122"/>
              </a:rPr>
              <a:t>pageContext</a:t>
            </a:r>
            <a:r>
              <a:rPr lang="zh-CN" altLang="zh-CN" dirty="0">
                <a:solidFill>
                  <a:srgbClr val="595959"/>
                </a:solidFill>
                <a:latin typeface="微软雅黑" panose="020B0503020204020204" pitchFamily="34" charset="-122"/>
              </a:rPr>
              <a:t>对象是</a:t>
            </a:r>
            <a:r>
              <a:rPr lang="en-US" altLang="zh-CN" dirty="0">
                <a:solidFill>
                  <a:srgbClr val="1369B2"/>
                </a:solidFill>
                <a:latin typeface="微软雅黑" panose="020B0503020204020204" pitchFamily="34" charset="-122"/>
              </a:rPr>
              <a:t>javax.servlet.jsp.PageContext</a:t>
            </a:r>
            <a:r>
              <a:rPr lang="zh-CN" altLang="zh-CN" dirty="0">
                <a:solidFill>
                  <a:srgbClr val="1369B2"/>
                </a:solidFill>
                <a:latin typeface="微软雅黑" panose="020B0503020204020204" pitchFamily="34" charset="-122"/>
              </a:rPr>
              <a:t>类</a:t>
            </a:r>
            <a:r>
              <a:rPr lang="zh-CN" altLang="zh-CN" dirty="0">
                <a:solidFill>
                  <a:srgbClr val="595959"/>
                </a:solidFill>
                <a:latin typeface="微软雅黑" panose="020B0503020204020204" pitchFamily="34" charset="-122"/>
              </a:rPr>
              <a:t>的实例对象，它代表</a:t>
            </a:r>
            <a:r>
              <a:rPr lang="zh-CN" altLang="zh-CN" dirty="0">
                <a:solidFill>
                  <a:srgbClr val="1369B2"/>
                </a:solidFill>
                <a:latin typeface="微软雅黑" panose="020B0503020204020204" pitchFamily="34" charset="-122"/>
              </a:rPr>
              <a:t>当前</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页面的运行环境</a:t>
            </a:r>
            <a:r>
              <a:rPr lang="zh-CN" altLang="zh-CN" dirty="0">
                <a:solidFill>
                  <a:srgbClr val="595959"/>
                </a:solidFill>
                <a:latin typeface="微软雅黑" panose="020B0503020204020204" pitchFamily="34" charset="-122"/>
              </a:rPr>
              <a:t>，并提供了一系列用于获取其他隐式对象的方法。</a:t>
            </a:r>
          </a:p>
        </p:txBody>
      </p:sp>
      <p:sp>
        <p:nvSpPr>
          <p:cNvPr id="15" name="圆角矩形 14"/>
          <p:cNvSpPr/>
          <p:nvPr/>
        </p:nvSpPr>
        <p:spPr>
          <a:xfrm>
            <a:off x="1306456" y="2568387"/>
            <a:ext cx="9865885" cy="20977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56232" y="252841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55533" y="433587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Chevron 3"/>
          <p:cNvSpPr/>
          <p:nvPr>
            <p:custDataLst>
              <p:tags r:id="rId2"/>
            </p:custDataLst>
          </p:nvPr>
        </p:nvSpPr>
        <p:spPr>
          <a:xfrm>
            <a:off x="852177" y="1091196"/>
            <a:ext cx="311470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212878" y="1231181"/>
            <a:ext cx="226760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pageContext</a:t>
            </a:r>
            <a:r>
              <a:rPr lang="zh-CN" altLang="en-US" sz="2000" dirty="0">
                <a:solidFill>
                  <a:srgbClr val="1369B2"/>
                </a:solidFill>
                <a:latin typeface="微软雅黑" panose="020B0503020204020204" pitchFamily="34" charset="-122"/>
                <a:ea typeface="微软雅黑" panose="020B0503020204020204" pitchFamily="34" charset="-122"/>
              </a:rPr>
              <a:t>对象</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8" name="Chevron 3"/>
          <p:cNvSpPr/>
          <p:nvPr>
            <p:custDataLst>
              <p:tags r:id="rId1"/>
            </p:custDataLst>
          </p:nvPr>
        </p:nvSpPr>
        <p:spPr>
          <a:xfrm>
            <a:off x="852177" y="1091196"/>
            <a:ext cx="522589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212878" y="1231181"/>
            <a:ext cx="45759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pageContext</a:t>
            </a:r>
            <a:r>
              <a:rPr lang="zh-CN" altLang="zh-CN" sz="2000" dirty="0">
                <a:solidFill>
                  <a:srgbClr val="1369B2"/>
                </a:solidFill>
                <a:latin typeface="微软雅黑" panose="020B0503020204020204" pitchFamily="34" charset="-122"/>
                <a:ea typeface="微软雅黑" panose="020B0503020204020204" pitchFamily="34" charset="-122"/>
              </a:rPr>
              <a:t>对象获取隐式对象的方法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2232213" y="2477611"/>
          <a:ext cx="7557247" cy="3371859"/>
        </p:xfrm>
        <a:graphic>
          <a:graphicData uri="http://schemas.openxmlformats.org/drawingml/2006/table">
            <a:tbl>
              <a:tblPr>
                <a:tableStyleId>{5C22544A-7EE6-4342-B048-85BDC9FD1C3A}</a:tableStyleId>
              </a:tblPr>
              <a:tblGrid>
                <a:gridCol w="3933656">
                  <a:extLst>
                    <a:ext uri="{9D8B030D-6E8A-4147-A177-3AD203B41FA5}">
                      <a16:colId xmlns:a16="http://schemas.microsoft.com/office/drawing/2014/main" val="20000"/>
                    </a:ext>
                  </a:extLst>
                </a:gridCol>
                <a:gridCol w="3623591">
                  <a:extLst>
                    <a:ext uri="{9D8B030D-6E8A-4147-A177-3AD203B41FA5}">
                      <a16:colId xmlns:a16="http://schemas.microsoft.com/office/drawing/2014/main" val="20001"/>
                    </a:ext>
                  </a:extLst>
                </a:gridCol>
              </a:tblGrid>
              <a:tr h="374651">
                <a:tc>
                  <a:txBody>
                    <a:bodyPr/>
                    <a:lstStyle/>
                    <a:p>
                      <a:pPr marL="0" indent="26670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方法名</a:t>
                      </a:r>
                    </a:p>
                  </a:txBody>
                  <a:tcPr marL="68580" marR="68580" marT="0" marB="0"/>
                </a:tc>
                <a:tc>
                  <a:txBody>
                    <a:bodyPr/>
                    <a:lstStyle/>
                    <a:p>
                      <a:pPr marL="0" indent="26670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功能描述</a:t>
                      </a:r>
                    </a:p>
                  </a:txBody>
                  <a:tcPr marL="68580" marR="68580" marT="0" marB="0"/>
                </a:tc>
                <a:extLst>
                  <a:ext uri="{0D108BD9-81ED-4DB2-BD59-A6C34878D82A}">
                    <a16:rowId xmlns:a16="http://schemas.microsoft.com/office/drawing/2014/main" val="10000"/>
                  </a:ext>
                </a:extLst>
              </a:tr>
              <a:tr h="374651">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JspWriter getOut()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out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a16="http://schemas.microsoft.com/office/drawing/2014/main" val="10001"/>
                  </a:ext>
                </a:extLst>
              </a:tr>
              <a:tr h="374651">
                <a:tc>
                  <a:txBody>
                    <a:bodyPr/>
                    <a:lstStyle/>
                    <a:p>
                      <a:pPr marL="0" indent="26670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Object getPage()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a:solidFill>
                            <a:srgbClr val="595959"/>
                          </a:solidFill>
                          <a:effectLst/>
                          <a:latin typeface="微软雅黑" panose="020B0503020204020204" pitchFamily="34" charset="-122"/>
                          <a:ea typeface="微软雅黑" panose="020B0503020204020204" pitchFamily="34" charset="-122"/>
                          <a:cs typeface="+mn-cs"/>
                        </a:rPr>
                        <a:t>page</a:t>
                      </a:r>
                      <a:r>
                        <a:rPr lang="zh-CN" sz="1600" b="0" kern="10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a16="http://schemas.microsoft.com/office/drawing/2014/main" val="10002"/>
                  </a:ext>
                </a:extLst>
              </a:tr>
              <a:tr h="374651">
                <a:tc>
                  <a:txBody>
                    <a:bodyPr/>
                    <a:lstStyle/>
                    <a:p>
                      <a:pPr marL="0" indent="26670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ServletRequest getRequest()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a:solidFill>
                            <a:srgbClr val="595959"/>
                          </a:solidFill>
                          <a:effectLst/>
                          <a:latin typeface="微软雅黑" panose="020B0503020204020204" pitchFamily="34" charset="-122"/>
                          <a:ea typeface="微软雅黑" panose="020B0503020204020204" pitchFamily="34" charset="-122"/>
                          <a:cs typeface="+mn-cs"/>
                        </a:rPr>
                        <a:t>request</a:t>
                      </a:r>
                      <a:r>
                        <a:rPr lang="zh-CN" sz="1600" b="0" kern="10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a16="http://schemas.microsoft.com/office/drawing/2014/main" val="10003"/>
                  </a:ext>
                </a:extLst>
              </a:tr>
              <a:tr h="374651">
                <a:tc>
                  <a:txBody>
                    <a:bodyPr/>
                    <a:lstStyle/>
                    <a:p>
                      <a:pPr marL="0" indent="26670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ServletResponse getResponse()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a:solidFill>
                            <a:srgbClr val="595959"/>
                          </a:solidFill>
                          <a:effectLst/>
                          <a:latin typeface="微软雅黑" panose="020B0503020204020204" pitchFamily="34" charset="-122"/>
                          <a:ea typeface="微软雅黑" panose="020B0503020204020204" pitchFamily="34" charset="-122"/>
                          <a:cs typeface="+mn-cs"/>
                        </a:rPr>
                        <a:t>response</a:t>
                      </a:r>
                      <a:r>
                        <a:rPr lang="zh-CN" sz="1600" b="0" kern="10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a16="http://schemas.microsoft.com/office/drawing/2014/main" val="10004"/>
                  </a:ext>
                </a:extLst>
              </a:tr>
              <a:tr h="374651">
                <a:tc>
                  <a:txBody>
                    <a:bodyPr/>
                    <a:lstStyle/>
                    <a:p>
                      <a:pPr marL="0" indent="26670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HttpSession getSession()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a16="http://schemas.microsoft.com/office/drawing/2014/main" val="10005"/>
                  </a:ext>
                </a:extLst>
              </a:tr>
              <a:tr h="374651">
                <a:tc>
                  <a:txBody>
                    <a:bodyPr/>
                    <a:lstStyle/>
                    <a:p>
                      <a:pPr marL="0" indent="26670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Exception getException()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a:solidFill>
                            <a:srgbClr val="595959"/>
                          </a:solidFill>
                          <a:effectLst/>
                          <a:latin typeface="微软雅黑" panose="020B0503020204020204" pitchFamily="34" charset="-122"/>
                          <a:ea typeface="微软雅黑" panose="020B0503020204020204" pitchFamily="34" charset="-122"/>
                          <a:cs typeface="+mn-cs"/>
                        </a:rPr>
                        <a:t>exception</a:t>
                      </a:r>
                      <a:r>
                        <a:rPr lang="zh-CN" sz="1600" b="0" kern="10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a16="http://schemas.microsoft.com/office/drawing/2014/main" val="10006"/>
                  </a:ext>
                </a:extLst>
              </a:tr>
              <a:tr h="374651">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ServletConfig getServletConfig()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config</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a16="http://schemas.microsoft.com/office/drawing/2014/main" val="10007"/>
                  </a:ext>
                </a:extLst>
              </a:tr>
              <a:tr h="374651">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ServletContext getServletContext()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application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8" name="Chevron 3"/>
          <p:cNvSpPr/>
          <p:nvPr>
            <p:custDataLst>
              <p:tags r:id="rId1"/>
            </p:custDataLst>
          </p:nvPr>
        </p:nvSpPr>
        <p:spPr>
          <a:xfrm>
            <a:off x="852177" y="1091196"/>
            <a:ext cx="476869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212878" y="1231181"/>
            <a:ext cx="4062972" cy="400110"/>
          </a:xfrm>
          <a:prstGeom prst="rect">
            <a:avLst/>
          </a:prstGeom>
          <a:noFill/>
        </p:spPr>
        <p:txBody>
          <a:bodyPr wrap="none" rtlCol="0">
            <a:spAutoFit/>
          </a:bodyPr>
          <a:lstStyle/>
          <a:p>
            <a:pPr lvl="0"/>
            <a:r>
              <a:rPr lang="en-US" altLang="zh-CN" sz="2000" dirty="0">
                <a:solidFill>
                  <a:srgbClr val="1369B2"/>
                </a:solidFill>
                <a:latin typeface="微软雅黑" panose="020B0503020204020204" pitchFamily="34" charset="-122"/>
                <a:ea typeface="微软雅黑" panose="020B0503020204020204" pitchFamily="34" charset="-122"/>
              </a:rPr>
              <a:t>pageContext</a:t>
            </a:r>
            <a:r>
              <a:rPr lang="zh-CN" altLang="zh-CN" sz="2000" dirty="0">
                <a:solidFill>
                  <a:srgbClr val="1369B2"/>
                </a:solidFill>
                <a:latin typeface="微软雅黑" panose="020B0503020204020204" pitchFamily="34" charset="-122"/>
                <a:ea typeface="微软雅黑" panose="020B0503020204020204" pitchFamily="34" charset="-122"/>
              </a:rPr>
              <a:t>操作属性的相关方法</a:t>
            </a:r>
          </a:p>
        </p:txBody>
      </p:sp>
      <p:graphicFrame>
        <p:nvGraphicFramePr>
          <p:cNvPr id="2" name="表格 1"/>
          <p:cNvGraphicFramePr>
            <a:graphicFrameLocks noGrp="1"/>
          </p:cNvGraphicFramePr>
          <p:nvPr>
            <p:custDataLst>
              <p:tags r:id="rId2"/>
            </p:custDataLst>
          </p:nvPr>
        </p:nvGraphicFramePr>
        <p:xfrm>
          <a:off x="757396" y="2501155"/>
          <a:ext cx="10267950" cy="3255010"/>
        </p:xfrm>
        <a:graphic>
          <a:graphicData uri="http://schemas.openxmlformats.org/drawingml/2006/table">
            <a:tbl>
              <a:tblPr>
                <a:tableStyleId>{5C22544A-7EE6-4342-B048-85BDC9FD1C3A}</a:tableStyleId>
              </a:tblPr>
              <a:tblGrid>
                <a:gridCol w="5575935">
                  <a:extLst>
                    <a:ext uri="{9D8B030D-6E8A-4147-A177-3AD203B41FA5}">
                      <a16:colId xmlns:a16="http://schemas.microsoft.com/office/drawing/2014/main" val="20000"/>
                    </a:ext>
                  </a:extLst>
                </a:gridCol>
                <a:gridCol w="4692015">
                  <a:extLst>
                    <a:ext uri="{9D8B030D-6E8A-4147-A177-3AD203B41FA5}">
                      <a16:colId xmlns:a16="http://schemas.microsoft.com/office/drawing/2014/main" val="20001"/>
                    </a:ext>
                  </a:extLst>
                </a:gridCol>
              </a:tblGrid>
              <a:tr h="541655">
                <a:tc>
                  <a:txBody>
                    <a:bodyPr/>
                    <a:lstStyle/>
                    <a:p>
                      <a:pPr marL="0" indent="26670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方法名</a:t>
                      </a:r>
                    </a:p>
                  </a:txBody>
                  <a:tcPr marL="68580" marR="68580" marT="0" marB="0"/>
                </a:tc>
                <a:tc>
                  <a:txBody>
                    <a:bodyPr/>
                    <a:lstStyle/>
                    <a:p>
                      <a:pPr marL="0" indent="26670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功能描述</a:t>
                      </a:r>
                    </a:p>
                  </a:txBody>
                  <a:tcPr marL="68580" marR="68580" marT="0" marB="0"/>
                </a:tc>
                <a:extLst>
                  <a:ext uri="{0D108BD9-81ED-4DB2-BD59-A6C34878D82A}">
                    <a16:rowId xmlns:a16="http://schemas.microsoft.com/office/drawing/2014/main" val="10000"/>
                  </a:ext>
                </a:extLst>
              </a:tr>
              <a:tr h="546735">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setAttribute(String name,Object value,int scope)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用于设置</a:t>
                      </a:r>
                      <a:r>
                        <a:rPr lang="en-US" sz="1600" b="0" kern="100">
                          <a:solidFill>
                            <a:srgbClr val="595959"/>
                          </a:solidFill>
                          <a:effectLst/>
                          <a:latin typeface="微软雅黑" panose="020B0503020204020204" pitchFamily="34" charset="-122"/>
                          <a:ea typeface="微软雅黑" panose="020B0503020204020204" pitchFamily="34" charset="-122"/>
                          <a:cs typeface="+mn-cs"/>
                        </a:rPr>
                        <a:t>pageContext</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对象的属性</a:t>
                      </a:r>
                    </a:p>
                  </a:txBody>
                  <a:tcPr marL="68580" marR="68580" marT="0" marB="0"/>
                </a:tc>
                <a:extLst>
                  <a:ext uri="{0D108BD9-81ED-4DB2-BD59-A6C34878D82A}">
                    <a16:rowId xmlns:a16="http://schemas.microsoft.com/office/drawing/2014/main" val="10001"/>
                  </a:ext>
                </a:extLst>
              </a:tr>
              <a:tr h="541655">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Object getAttribute(String name,int scope)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a:solidFill>
                            <a:srgbClr val="595959"/>
                          </a:solidFill>
                          <a:effectLst/>
                          <a:latin typeface="微软雅黑" panose="020B0503020204020204" pitchFamily="34" charset="-122"/>
                          <a:ea typeface="微软雅黑" panose="020B0503020204020204" pitchFamily="34" charset="-122"/>
                          <a:cs typeface="+mn-cs"/>
                        </a:rPr>
                        <a:t>pageContext</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对象的属性</a:t>
                      </a:r>
                    </a:p>
                  </a:txBody>
                  <a:tcPr marL="68580" marR="68580" marT="0" marB="0"/>
                </a:tc>
                <a:extLst>
                  <a:ext uri="{0D108BD9-81ED-4DB2-BD59-A6C34878D82A}">
                    <a16:rowId xmlns:a16="http://schemas.microsoft.com/office/drawing/2014/main" val="10002"/>
                  </a:ext>
                </a:extLst>
              </a:tr>
              <a:tr h="542290">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removeAttribute(String name,int scope)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用于删除指定范围内名称为</a:t>
                      </a:r>
                      <a:r>
                        <a:rPr lang="en-US" sz="1600" b="0" kern="100">
                          <a:solidFill>
                            <a:srgbClr val="595959"/>
                          </a:solidFill>
                          <a:effectLst/>
                          <a:latin typeface="微软雅黑" panose="020B0503020204020204" pitchFamily="34" charset="-122"/>
                          <a:ea typeface="微软雅黑" panose="020B0503020204020204" pitchFamily="34" charset="-122"/>
                          <a:cs typeface="+mn-cs"/>
                        </a:rPr>
                        <a:t>name</a:t>
                      </a:r>
                      <a:r>
                        <a:rPr lang="zh-CN" sz="1600" b="0" kern="100">
                          <a:solidFill>
                            <a:srgbClr val="595959"/>
                          </a:solidFill>
                          <a:effectLst/>
                          <a:latin typeface="微软雅黑" panose="020B0503020204020204" pitchFamily="34" charset="-122"/>
                          <a:ea typeface="微软雅黑" panose="020B0503020204020204" pitchFamily="34" charset="-122"/>
                          <a:cs typeface="+mn-cs"/>
                        </a:rPr>
                        <a:t>的属性</a:t>
                      </a:r>
                    </a:p>
                  </a:txBody>
                  <a:tcPr marL="68580" marR="68580" marT="0" marB="0"/>
                </a:tc>
                <a:extLst>
                  <a:ext uri="{0D108BD9-81ED-4DB2-BD59-A6C34878D82A}">
                    <a16:rowId xmlns:a16="http://schemas.microsoft.com/office/drawing/2014/main" val="10003"/>
                  </a:ext>
                </a:extLst>
              </a:tr>
              <a:tr h="541655">
                <a:tc>
                  <a:txBody>
                    <a:bodyPr/>
                    <a:lstStyle/>
                    <a:p>
                      <a:pPr marL="0" indent="26670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removeAttribute(String name)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用于删除所有范围内名称为</a:t>
                      </a:r>
                      <a:r>
                        <a:rPr lang="en-US" sz="1600" b="0" kern="100">
                          <a:solidFill>
                            <a:srgbClr val="595959"/>
                          </a:solidFill>
                          <a:effectLst/>
                          <a:latin typeface="微软雅黑" panose="020B0503020204020204" pitchFamily="34" charset="-122"/>
                          <a:ea typeface="微软雅黑" panose="020B0503020204020204" pitchFamily="34" charset="-122"/>
                          <a:cs typeface="+mn-cs"/>
                        </a:rPr>
                        <a:t>name</a:t>
                      </a:r>
                      <a:r>
                        <a:rPr lang="zh-CN" sz="1600" b="0" kern="100">
                          <a:solidFill>
                            <a:srgbClr val="595959"/>
                          </a:solidFill>
                          <a:effectLst/>
                          <a:latin typeface="微软雅黑" panose="020B0503020204020204" pitchFamily="34" charset="-122"/>
                          <a:ea typeface="微软雅黑" panose="020B0503020204020204" pitchFamily="34" charset="-122"/>
                          <a:cs typeface="+mn-cs"/>
                        </a:rPr>
                        <a:t>的属性</a:t>
                      </a:r>
                    </a:p>
                  </a:txBody>
                  <a:tcPr marL="68580" marR="68580" marT="0" marB="0"/>
                </a:tc>
                <a:extLst>
                  <a:ext uri="{0D108BD9-81ED-4DB2-BD59-A6C34878D82A}">
                    <a16:rowId xmlns:a16="http://schemas.microsoft.com/office/drawing/2014/main" val="10004"/>
                  </a:ext>
                </a:extLst>
              </a:tr>
              <a:tr h="541020">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Object findAttribute(String name)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4</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个域对象中查找名称为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name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的属性</a:t>
                      </a: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54b87acdbcf7f44201fc157bbcc529481b119"/>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045,&quot;width&quot;:9030}"/>
</p:tagLst>
</file>

<file path=ppt/tags/tag10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UNIT_TABLE_BEAUTIFY" val="smartTable{8a7dd38b-f7f7-4c05-9b3e-6fba80e54b74}"/>
</p:tagLst>
</file>

<file path=ppt/tags/tag12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3.xml><?xml version="1.0" encoding="utf-8"?>
<p:tagLst xmlns:a="http://schemas.openxmlformats.org/drawingml/2006/main" xmlns:r="http://schemas.openxmlformats.org/officeDocument/2006/relationships" xmlns:p="http://schemas.openxmlformats.org/presentationml/2006/main">
  <p:tag name="KSO_WM_UNIT_TABLE_BEAUTIFY" val="smartTable{532b0d48-1c8d-46a6-a3f3-16407cecf74f}"/>
</p:tagLst>
</file>

<file path=ppt/tags/tag14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10883</Words>
  <Application>Microsoft Office PowerPoint</Application>
  <PresentationFormat>宽屏</PresentationFormat>
  <Paragraphs>1029</Paragraphs>
  <Slides>122</Slides>
  <Notes>118</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122</vt:i4>
      </vt:variant>
    </vt:vector>
  </HeadingPairs>
  <TitlesOfParts>
    <vt:vector size="130" baseType="lpstr">
      <vt:lpstr>Source Han Sans K Bold</vt:lpstr>
      <vt:lpstr>等线</vt:lpstr>
      <vt:lpstr>等线 Light</vt:lpstr>
      <vt:lpstr>微软雅黑</vt:lpstr>
      <vt:lpstr>Arial</vt:lpstr>
      <vt:lpstr>Impact</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jay joey</cp:lastModifiedBy>
  <cp:revision>1013</cp:revision>
  <cp:lastPrinted>2020-12-21T01:35:00Z</cp:lastPrinted>
  <dcterms:created xsi:type="dcterms:W3CDTF">2020-11-25T06:00:00Z</dcterms:created>
  <dcterms:modified xsi:type="dcterms:W3CDTF">2023-11-12T07:40:54Z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