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9.xml" ContentType="application/vnd.openxmlformats-officedocument.presentationml.notesSlide+xml"/>
  <Override PartName="/ppt/tags/tag44.xml" ContentType="application/vnd.openxmlformats-officedocument.presentationml.tags+xml"/>
  <Override PartName="/ppt/notesSlides/notesSlide40.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ppt/tags/tag46.xml" ContentType="application/vnd.openxmlformats-officedocument.presentationml.tags+xml"/>
  <Override PartName="/ppt/notesSlides/notesSlide42.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5.xml" ContentType="application/vnd.openxmlformats-officedocument.presentationml.notesSlide+xml"/>
  <Override PartName="/ppt/tags/tag51.xml" ContentType="application/vnd.openxmlformats-officedocument.presentationml.tags+xml"/>
  <Override PartName="/ppt/notesSlides/notesSlide46.xml" ContentType="application/vnd.openxmlformats-officedocument.presentationml.notesSlide+xml"/>
  <Override PartName="/ppt/tags/tag52.xml" ContentType="application/vnd.openxmlformats-officedocument.presentationml.tags+xml"/>
  <Override PartName="/ppt/notesSlides/notesSlide47.xml" ContentType="application/vnd.openxmlformats-officedocument.presentationml.notesSlide+xml"/>
  <Override PartName="/ppt/tags/tag53.xml" ContentType="application/vnd.openxmlformats-officedocument.presentationml.tags+xml"/>
  <Override PartName="/ppt/notesSlides/notesSlide48.xml" ContentType="application/vnd.openxmlformats-officedocument.presentationml.notesSlide+xml"/>
  <Override PartName="/ppt/tags/tag54.xml" ContentType="application/vnd.openxmlformats-officedocument.presentationml.tags+xml"/>
  <Override PartName="/ppt/notesSlides/notesSlide49.xml" ContentType="application/vnd.openxmlformats-officedocument.presentationml.notesSlide+xml"/>
  <Override PartName="/ppt/tags/tag55.xml" ContentType="application/vnd.openxmlformats-officedocument.presentationml.tags+xml"/>
  <Override PartName="/ppt/notesSlides/notesSlide50.xml" ContentType="application/vnd.openxmlformats-officedocument.presentationml.notesSlide+xml"/>
  <Override PartName="/ppt/tags/tag56.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5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55.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5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5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5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59.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6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6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6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6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67.xml" ContentType="application/vnd.openxmlformats-officedocument.presentationml.notesSlide+xml"/>
  <Override PartName="/ppt/tags/tag81.xml" ContentType="application/vnd.openxmlformats-officedocument.presentationml.tags+xml"/>
  <Override PartName="/ppt/notesSlides/notesSlide68.xml" ContentType="application/vnd.openxmlformats-officedocument.presentationml.notesSlide+xml"/>
  <Override PartName="/ppt/tags/tag82.xml" ContentType="application/vnd.openxmlformats-officedocument.presentationml.tags+xml"/>
  <Override PartName="/ppt/notesSlides/notesSlide69.xml" ContentType="application/vnd.openxmlformats-officedocument.presentationml.notesSlide+xml"/>
  <Override PartName="/ppt/tags/tag83.xml" ContentType="application/vnd.openxmlformats-officedocument.presentationml.tags+xml"/>
  <Override PartName="/ppt/notesSlides/notesSlide70.xml" ContentType="application/vnd.openxmlformats-officedocument.presentationml.notesSlide+xml"/>
  <Override PartName="/ppt/tags/tag84.xml" ContentType="application/vnd.openxmlformats-officedocument.presentationml.tags+xml"/>
  <Override PartName="/ppt/notesSlides/notesSlide71.xml" ContentType="application/vnd.openxmlformats-officedocument.presentationml.notesSlide+xml"/>
  <Override PartName="/ppt/tags/tag85.xml" ContentType="application/vnd.openxmlformats-officedocument.presentationml.tags+xml"/>
  <Override PartName="/ppt/notesSlides/notesSlide72.xml" ContentType="application/vnd.openxmlformats-officedocument.presentationml.notesSlide+xml"/>
  <Override PartName="/ppt/tags/tag86.xml" ContentType="application/vnd.openxmlformats-officedocument.presentationml.tags+xml"/>
  <Override PartName="/ppt/notesSlides/notesSlide73.xml" ContentType="application/vnd.openxmlformats-officedocument.presentationml.notesSlide+xml"/>
  <Override PartName="/ppt/tags/tag87.xml" ContentType="application/vnd.openxmlformats-officedocument.presentationml.tags+xml"/>
  <Override PartName="/ppt/notesSlides/notesSlide74.xml" ContentType="application/vnd.openxmlformats-officedocument.presentationml.notesSlide+xml"/>
  <Override PartName="/ppt/tags/tag88.xml" ContentType="application/vnd.openxmlformats-officedocument.presentationml.tags+xml"/>
  <Override PartName="/ppt/notesSlides/notesSlide75.xml" ContentType="application/vnd.openxmlformats-officedocument.presentationml.notesSlide+xml"/>
  <Override PartName="/ppt/tags/tag89.xml" ContentType="application/vnd.openxmlformats-officedocument.presentationml.tags+xml"/>
  <Override PartName="/ppt/notesSlides/notesSlide76.xml" ContentType="application/vnd.openxmlformats-officedocument.presentationml.notesSlide+xml"/>
  <Override PartName="/ppt/tags/tag90.xml" ContentType="application/vnd.openxmlformats-officedocument.presentationml.tags+xml"/>
  <Override PartName="/ppt/notesSlides/notesSlide77.xml" ContentType="application/vnd.openxmlformats-officedocument.presentationml.notesSlide+xml"/>
  <Override PartName="/ppt/tags/tag91.xml" ContentType="application/vnd.openxmlformats-officedocument.presentationml.tags+xml"/>
  <Override PartName="/ppt/notesSlides/notesSlide78.xml" ContentType="application/vnd.openxmlformats-officedocument.presentationml.notesSlide+xml"/>
  <Override PartName="/ppt/tags/tag92.xml" ContentType="application/vnd.openxmlformats-officedocument.presentationml.tags+xml"/>
  <Override PartName="/ppt/notesSlides/notesSlide79.xml" ContentType="application/vnd.openxmlformats-officedocument.presentationml.notesSlide+xml"/>
  <Override PartName="/ppt/tags/tag93.xml" ContentType="application/vnd.openxmlformats-officedocument.presentationml.tags+xml"/>
  <Override PartName="/ppt/notesSlides/notesSlide80.xml" ContentType="application/vnd.openxmlformats-officedocument.presentationml.notesSlide+xml"/>
  <Override PartName="/ppt/tags/tag94.xml" ContentType="application/vnd.openxmlformats-officedocument.presentationml.tags+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4"/>
  </p:notesMasterIdLst>
  <p:sldIdLst>
    <p:sldId id="459" r:id="rId2"/>
    <p:sldId id="661" r:id="rId3"/>
    <p:sldId id="662" r:id="rId4"/>
    <p:sldId id="462" r:id="rId5"/>
    <p:sldId id="463" r:id="rId6"/>
    <p:sldId id="464" r:id="rId7"/>
    <p:sldId id="465" r:id="rId8"/>
    <p:sldId id="533" r:id="rId9"/>
    <p:sldId id="663" r:id="rId10"/>
    <p:sldId id="664" r:id="rId11"/>
    <p:sldId id="665" r:id="rId12"/>
    <p:sldId id="666" r:id="rId13"/>
    <p:sldId id="667" r:id="rId14"/>
    <p:sldId id="668" r:id="rId15"/>
    <p:sldId id="669" r:id="rId16"/>
    <p:sldId id="670" r:id="rId17"/>
    <p:sldId id="671" r:id="rId18"/>
    <p:sldId id="672" r:id="rId19"/>
    <p:sldId id="673" r:id="rId20"/>
    <p:sldId id="674" r:id="rId21"/>
    <p:sldId id="675" r:id="rId22"/>
    <p:sldId id="676" r:id="rId23"/>
    <p:sldId id="677" r:id="rId24"/>
    <p:sldId id="678" r:id="rId25"/>
    <p:sldId id="679" r:id="rId26"/>
    <p:sldId id="680" r:id="rId27"/>
    <p:sldId id="681" r:id="rId28"/>
    <p:sldId id="682" r:id="rId29"/>
    <p:sldId id="683" r:id="rId30"/>
    <p:sldId id="684" r:id="rId31"/>
    <p:sldId id="685" r:id="rId32"/>
    <p:sldId id="686" r:id="rId33"/>
    <p:sldId id="687" r:id="rId34"/>
    <p:sldId id="688" r:id="rId35"/>
    <p:sldId id="689" r:id="rId36"/>
    <p:sldId id="690" r:id="rId37"/>
    <p:sldId id="691" r:id="rId38"/>
    <p:sldId id="692" r:id="rId39"/>
    <p:sldId id="693" r:id="rId40"/>
    <p:sldId id="694" r:id="rId41"/>
    <p:sldId id="695" r:id="rId42"/>
    <p:sldId id="696" r:id="rId43"/>
    <p:sldId id="697" r:id="rId44"/>
    <p:sldId id="698" r:id="rId45"/>
    <p:sldId id="699" r:id="rId46"/>
    <p:sldId id="700" r:id="rId47"/>
    <p:sldId id="727" r:id="rId48"/>
    <p:sldId id="723" r:id="rId49"/>
    <p:sldId id="724" r:id="rId50"/>
    <p:sldId id="725" r:id="rId51"/>
    <p:sldId id="726" r:id="rId52"/>
    <p:sldId id="702" r:id="rId53"/>
    <p:sldId id="703" r:id="rId54"/>
    <p:sldId id="704" r:id="rId55"/>
    <p:sldId id="705" r:id="rId56"/>
    <p:sldId id="706" r:id="rId57"/>
    <p:sldId id="707" r:id="rId58"/>
    <p:sldId id="708" r:id="rId59"/>
    <p:sldId id="709" r:id="rId60"/>
    <p:sldId id="710" r:id="rId61"/>
    <p:sldId id="711" r:id="rId62"/>
    <p:sldId id="712" r:id="rId63"/>
    <p:sldId id="713" r:id="rId64"/>
    <p:sldId id="714" r:id="rId65"/>
    <p:sldId id="715" r:id="rId66"/>
    <p:sldId id="716" r:id="rId67"/>
    <p:sldId id="717" r:id="rId68"/>
    <p:sldId id="718" r:id="rId69"/>
    <p:sldId id="719" r:id="rId70"/>
    <p:sldId id="728" r:id="rId71"/>
    <p:sldId id="729" r:id="rId72"/>
    <p:sldId id="730" r:id="rId73"/>
    <p:sldId id="732" r:id="rId74"/>
    <p:sldId id="733" r:id="rId75"/>
    <p:sldId id="734" r:id="rId76"/>
    <p:sldId id="735" r:id="rId77"/>
    <p:sldId id="736" r:id="rId78"/>
    <p:sldId id="720" r:id="rId79"/>
    <p:sldId id="721" r:id="rId80"/>
    <p:sldId id="722" r:id="rId81"/>
    <p:sldId id="737" r:id="rId82"/>
    <p:sldId id="531" r:id="rId83"/>
  </p:sldIdLst>
  <p:sldSz cx="12192000" cy="6858000"/>
  <p:notesSz cx="6858000" cy="9144000"/>
  <p:custDataLst>
    <p:tags r:id="rId8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7" autoAdjust="0"/>
    <p:restoredTop sz="94857"/>
  </p:normalViewPr>
  <p:slideViewPr>
    <p:cSldViewPr snapToGrid="0" snapToObjects="1">
      <p:cViewPr varScale="1">
        <p:scale>
          <a:sx n="110" d="100"/>
          <a:sy n="110" d="100"/>
        </p:scale>
        <p:origin x="36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2023/12/5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361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331343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10439985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1039131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29435156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4631992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38541900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14621341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287984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644566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12866119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26221774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32964458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2799370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244009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38998982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41743010"/>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0800758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400137341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4180979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83246093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22709950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1387083461"/>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78289165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2023/12/5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2023/12/5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2023/12/5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2023/12/5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7" r:id="rId13"/>
    <p:sldLayoutId id="2147483668" r:id="rId14"/>
    <p:sldLayoutId id="2147483669" r:id="rId15"/>
    <p:sldLayoutId id="2147483670" r:id="rId16"/>
    <p:sldLayoutId id="2147483671" r:id="rId17"/>
    <p:sldLayoutId id="2147483675" r:id="rId18"/>
    <p:sldLayoutId id="2147483676" r:id="rId19"/>
    <p:sldLayoutId id="2147483677"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11.xml"/><Relationship Id="rId4"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ags" Target="../tags/tag1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9.xml"/><Relationship Id="rId1" Type="http://schemas.openxmlformats.org/officeDocument/2006/relationships/tags" Target="../tags/tag1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1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ags" Target="../tags/tag18.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tags" Target="../tags/tag19.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20.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tags" Target="../tags/tag2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9.xml"/><Relationship Id="rId1" Type="http://schemas.openxmlformats.org/officeDocument/2006/relationships/tags" Target="../tags/tag24.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9.xml"/><Relationship Id="rId1" Type="http://schemas.openxmlformats.org/officeDocument/2006/relationships/tags" Target="../tags/tag25.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30.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3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9.xml"/><Relationship Id="rId1" Type="http://schemas.openxmlformats.org/officeDocument/2006/relationships/tags" Target="../tags/tag3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9.xml"/><Relationship Id="rId1" Type="http://schemas.openxmlformats.org/officeDocument/2006/relationships/tags" Target="../tags/tag35.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9.xml"/><Relationship Id="rId1" Type="http://schemas.openxmlformats.org/officeDocument/2006/relationships/tags" Target="../tags/tag36.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9.xml"/><Relationship Id="rId1" Type="http://schemas.openxmlformats.org/officeDocument/2006/relationships/tags" Target="../tags/tag39.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9.xml"/><Relationship Id="rId1" Type="http://schemas.openxmlformats.org/officeDocument/2006/relationships/tags" Target="../tags/tag40.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9.xml"/><Relationship Id="rId1" Type="http://schemas.openxmlformats.org/officeDocument/2006/relationships/tags" Target="../tags/tag41.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9.xml"/><Relationship Id="rId1" Type="http://schemas.openxmlformats.org/officeDocument/2006/relationships/tags" Target="../tags/tag44.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9.xml"/><Relationship Id="rId1" Type="http://schemas.openxmlformats.org/officeDocument/2006/relationships/tags" Target="../tags/tag45.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9.xml"/><Relationship Id="rId1" Type="http://schemas.openxmlformats.org/officeDocument/2006/relationships/tags" Target="../tags/tag46.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9.xml"/><Relationship Id="rId1" Type="http://schemas.openxmlformats.org/officeDocument/2006/relationships/tags" Target="../tags/tag47.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9.xml"/><Relationship Id="rId1" Type="http://schemas.openxmlformats.org/officeDocument/2006/relationships/tags" Target="../tags/tag48.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14.png"/><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0.xml"/><Relationship Id="rId1" Type="http://schemas.openxmlformats.org/officeDocument/2006/relationships/tags" Target="../tags/tag5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0.xml"/><Relationship Id="rId1" Type="http://schemas.openxmlformats.org/officeDocument/2006/relationships/tags" Target="../tags/tag5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9.xml"/><Relationship Id="rId1" Type="http://schemas.openxmlformats.org/officeDocument/2006/relationships/tags" Target="../tags/tag53.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9.xml"/><Relationship Id="rId1" Type="http://schemas.openxmlformats.org/officeDocument/2006/relationships/tags" Target="../tags/tag5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9.xml"/><Relationship Id="rId1" Type="http://schemas.openxmlformats.org/officeDocument/2006/relationships/tags" Target="../tags/tag55.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9.xml"/><Relationship Id="rId1" Type="http://schemas.openxmlformats.org/officeDocument/2006/relationships/tags" Target="../tags/tag56.xml"/><Relationship Id="rId5" Type="http://schemas.openxmlformats.org/officeDocument/2006/relationships/image" Target="../media/image16.pn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17.emf"/><Relationship Id="rId5" Type="http://schemas.openxmlformats.org/officeDocument/2006/relationships/oleObject" Target="../embeddings/oleObject1.bin"/><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8.emf"/><Relationship Id="rId5" Type="http://schemas.openxmlformats.org/officeDocument/2006/relationships/oleObject" Target="../embeddings/oleObject2.bin"/><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19.emf"/><Relationship Id="rId5" Type="http://schemas.openxmlformats.org/officeDocument/2006/relationships/oleObject" Target="../embeddings/oleObject3.bin"/><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20.emf"/><Relationship Id="rId5" Type="http://schemas.openxmlformats.org/officeDocument/2006/relationships/oleObject" Target="../embeddings/oleObject4.bin"/><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0.xml"/><Relationship Id="rId1" Type="http://schemas.openxmlformats.org/officeDocument/2006/relationships/tags" Target="../tags/tag8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0.xml"/><Relationship Id="rId1" Type="http://schemas.openxmlformats.org/officeDocument/2006/relationships/tags" Target="../tags/tag82.xml"/><Relationship Id="rId5" Type="http://schemas.openxmlformats.org/officeDocument/2006/relationships/image" Target="../media/image21.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0.xml"/><Relationship Id="rId1" Type="http://schemas.openxmlformats.org/officeDocument/2006/relationships/tags" Target="../tags/tag8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9.xml"/><Relationship Id="rId1" Type="http://schemas.openxmlformats.org/officeDocument/2006/relationships/tags" Target="../tags/tag84.xml"/><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9.xml"/><Relationship Id="rId1" Type="http://schemas.openxmlformats.org/officeDocument/2006/relationships/tags" Target="../tags/tag85.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9.xml"/><Relationship Id="rId1" Type="http://schemas.openxmlformats.org/officeDocument/2006/relationships/tags" Target="../tags/tag86.xml"/><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9.xml"/><Relationship Id="rId1" Type="http://schemas.openxmlformats.org/officeDocument/2006/relationships/tags" Target="../tags/tag87.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9.xml"/><Relationship Id="rId1" Type="http://schemas.openxmlformats.org/officeDocument/2006/relationships/tags" Target="../tags/tag88.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9.xml"/><Relationship Id="rId1" Type="http://schemas.openxmlformats.org/officeDocument/2006/relationships/tags" Target="../tags/tag89.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9.xml"/><Relationship Id="rId1" Type="http://schemas.openxmlformats.org/officeDocument/2006/relationships/tags" Target="../tags/tag90.xml"/><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0.xml"/><Relationship Id="rId1" Type="http://schemas.openxmlformats.org/officeDocument/2006/relationships/tags" Target="../tags/tag91.xml"/><Relationship Id="rId4" Type="http://schemas.openxmlformats.org/officeDocument/2006/relationships/image" Target="../media/image23.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0.xml"/><Relationship Id="rId1" Type="http://schemas.openxmlformats.org/officeDocument/2006/relationships/tags" Target="../tags/tag9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0.xml"/><Relationship Id="rId1" Type="http://schemas.openxmlformats.org/officeDocument/2006/relationships/tags" Target="../tags/tag93.xml"/><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0.xml"/><Relationship Id="rId1" Type="http://schemas.openxmlformats.org/officeDocument/2006/relationships/tags" Target="../tags/tag94.xml"/><Relationship Id="rId4" Type="http://schemas.openxmlformats.org/officeDocument/2006/relationships/image" Target="../media/image2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2685796" y="2310390"/>
            <a:ext cx="6987593" cy="1446550"/>
          </a:xfrm>
          <a:prstGeom prst="rect">
            <a:avLst/>
          </a:prstGeom>
        </p:spPr>
        <p:txBody>
          <a:bodyPr wrap="square">
            <a:spAutoFit/>
          </a:bodyPr>
          <a:lstStyle/>
          <a:p>
            <a:r>
              <a:rPr lang="zh-CN" altLang="en-US" sz="4400" dirty="0">
                <a:solidFill>
                  <a:srgbClr val="1369B2"/>
                </a:solidFill>
                <a:latin typeface="微软雅黑" charset="0"/>
                <a:ea typeface="微软雅黑" charset="0"/>
                <a:cs typeface="+mn-ea"/>
                <a:sym typeface="思源黑体 CN Medium" panose="020B0600000000000000" pitchFamily="34" charset="-122"/>
              </a:rPr>
              <a:t>第</a:t>
            </a:r>
            <a:r>
              <a:rPr lang="en-US" altLang="zh-CN" sz="4400" dirty="0">
                <a:solidFill>
                  <a:srgbClr val="1369B2"/>
                </a:solidFill>
                <a:latin typeface="微软雅黑" charset="0"/>
                <a:ea typeface="微软雅黑" charset="0"/>
                <a:cs typeface="+mn-ea"/>
                <a:sym typeface="思源黑体 CN Medium" panose="020B0600000000000000" pitchFamily="34" charset="-122"/>
              </a:rPr>
              <a:t>8</a:t>
            </a:r>
            <a:r>
              <a:rPr lang="zh-CN" altLang="en-US" sz="4400" dirty="0">
                <a:solidFill>
                  <a:srgbClr val="1369B2"/>
                </a:solidFill>
                <a:latin typeface="微软雅黑" charset="0"/>
                <a:ea typeface="微软雅黑" charset="0"/>
                <a:cs typeface="+mn-ea"/>
                <a:sym typeface="思源黑体 CN Medium" panose="020B0600000000000000" pitchFamily="34" charset="-122"/>
              </a:rPr>
              <a:t>章  </a:t>
            </a:r>
            <a:r>
              <a:rPr lang="en-US" altLang="zh-CN" sz="4400" dirty="0">
                <a:solidFill>
                  <a:srgbClr val="1369B2"/>
                </a:solidFill>
                <a:latin typeface="微软雅黑" charset="0"/>
                <a:ea typeface="微软雅黑" charset="0"/>
                <a:cs typeface="+mn-ea"/>
                <a:sym typeface="思源黑体 CN Medium" panose="020B0600000000000000" pitchFamily="34" charset="-122"/>
              </a:rPr>
              <a:t>JavaBean</a:t>
            </a:r>
            <a:r>
              <a:rPr lang="zh-CN" altLang="en-US" sz="4400" dirty="0">
                <a:solidFill>
                  <a:srgbClr val="1369B2"/>
                </a:solidFill>
                <a:latin typeface="微软雅黑" charset="0"/>
                <a:ea typeface="微软雅黑" charset="0"/>
                <a:cs typeface="+mn-ea"/>
                <a:sym typeface="思源黑体 CN Medium" panose="020B0600000000000000" pitchFamily="34" charset="-122"/>
              </a:rPr>
              <a:t>技术与</a:t>
            </a:r>
            <a:r>
              <a:rPr lang="en-US" altLang="zh-CN" sz="4400" dirty="0">
                <a:solidFill>
                  <a:srgbClr val="1369B2"/>
                </a:solidFill>
                <a:latin typeface="微软雅黑" charset="0"/>
                <a:ea typeface="微软雅黑" charset="0"/>
                <a:cs typeface="+mn-ea"/>
                <a:sym typeface="思源黑体 CN Medium" panose="020B0600000000000000" pitchFamily="34" charset="-122"/>
              </a:rPr>
              <a:t>JSP</a:t>
            </a:r>
            <a:r>
              <a:rPr lang="zh-CN" altLang="en-US" sz="4400" dirty="0">
                <a:solidFill>
                  <a:srgbClr val="1369B2"/>
                </a:solidFill>
                <a:latin typeface="微软雅黑" charset="0"/>
                <a:ea typeface="微软雅黑" charset="0"/>
                <a:cs typeface="+mn-ea"/>
                <a:sym typeface="思源黑体 CN Medium" panose="020B0600000000000000" pitchFamily="34" charset="-122"/>
              </a:rPr>
              <a:t> 开发模型 </a:t>
            </a:r>
            <a:endParaRPr lang="zh-CN" altLang="en-US" sz="4400" dirty="0">
              <a:solidFill>
                <a:srgbClr val="1369B2"/>
              </a:solidFill>
              <a:latin typeface="微软雅黑" charset="0"/>
              <a:ea typeface="微软雅黑" charset="0"/>
              <a:cs typeface="+mn-ea"/>
            </a:endParaRPr>
          </a:p>
        </p:txBody>
      </p:sp>
    </p:spTree>
    <p:extLst>
      <p:ext uri="{BB962C8B-B14F-4D97-AF65-F5344CB8AC3E}">
        <p14:creationId xmlns:p14="http://schemas.microsoft.com/office/powerpoint/2010/main" val="418485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971552"/>
            <a:ext cx="25197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706501"/>
            <a:ext cx="10218924" cy="222016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如果使</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代码相分离，将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代码单独封装成为一个处理某种业务逻辑的类，然后在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页面中调用此类，可以降低</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代码之间的耦合度，简化</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页面。提高</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程序代码的重用性及灵活性。这种与</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代码相分离，而使用</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代码封装的类，就是一个</a:t>
            </a:r>
            <a:r>
              <a:rPr lang="en-US" altLang="zh-CN" dirty="0">
                <a:solidFill>
                  <a:srgbClr val="1369B2"/>
                </a:solidFill>
                <a:latin typeface="微软雅黑" panose="020B0503020204020204" pitchFamily="34" charset="-122"/>
              </a:rPr>
              <a:t>JavaBean</a:t>
            </a:r>
            <a:r>
              <a:rPr lang="zh-CN" altLang="zh-CN" dirty="0">
                <a:solidFill>
                  <a:srgbClr val="1369B2"/>
                </a:solidFill>
                <a:latin typeface="微软雅黑" panose="020B0503020204020204" pitchFamily="34" charset="-122"/>
              </a:rPr>
              <a:t>组件</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开发中，可以使用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组件完成业务逻辑的处理。应用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整合的开发模式如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212878" y="1111537"/>
            <a:ext cx="18126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组件</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45" y="3883932"/>
            <a:ext cx="4060601" cy="269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18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77852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877035"/>
            <a:ext cx="10097900" cy="9199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是一个遵循特定写法的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类，它是为了和</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页面传输数据、简化交互过程而产生的</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通常具有如下特点：</a:t>
            </a:r>
          </a:p>
        </p:txBody>
      </p:sp>
      <p:sp>
        <p:nvSpPr>
          <p:cNvPr id="2" name="文本框 1"/>
          <p:cNvSpPr txBox="1"/>
          <p:nvPr/>
        </p:nvSpPr>
        <p:spPr>
          <a:xfrm>
            <a:off x="1212878" y="1231181"/>
            <a:ext cx="206915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的特点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3"/>
            </p:custDataLst>
          </p:nvPr>
        </p:nvSpPr>
        <p:spPr>
          <a:xfrm>
            <a:off x="1493463" y="3051412"/>
            <a:ext cx="9371759" cy="187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必须具有一个无参的构造函数。</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属性必须私有化。</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私有化的属性必须通过</a:t>
            </a:r>
            <a:r>
              <a:rPr lang="en-US" altLang="zh-CN" dirty="0">
                <a:solidFill>
                  <a:srgbClr val="595959"/>
                </a:solidFill>
                <a:latin typeface="微软雅黑" panose="020B0503020204020204" pitchFamily="34" charset="-122"/>
              </a:rPr>
              <a:t>public</a:t>
            </a:r>
            <a:r>
              <a:rPr lang="zh-CN" altLang="zh-CN" dirty="0">
                <a:solidFill>
                  <a:srgbClr val="595959"/>
                </a:solidFill>
                <a:latin typeface="微软雅黑" panose="020B0503020204020204" pitchFamily="34" charset="-122"/>
              </a:rPr>
              <a:t>类型的方法暴露给其他程序，并且方法的命名也必须遵</a:t>
            </a:r>
            <a:endParaRPr lang="en-US" altLang="zh-CN" dirty="0">
              <a:solidFill>
                <a:srgbClr val="595959"/>
              </a:solidFill>
              <a:latin typeface="微软雅黑" panose="020B0503020204020204" pitchFamily="34" charset="-122"/>
            </a:endParaRPr>
          </a:p>
          <a:p>
            <a:pPr lvl="0">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守一定的命名规范。</a:t>
            </a:r>
          </a:p>
        </p:txBody>
      </p:sp>
    </p:spTree>
    <p:extLst>
      <p:ext uri="{BB962C8B-B14F-4D97-AF65-F5344CB8AC3E}">
        <p14:creationId xmlns:p14="http://schemas.microsoft.com/office/powerpoint/2010/main" val="216030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04643"/>
            <a:ext cx="20792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2724199"/>
            <a:ext cx="9215258" cy="20445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是一种可以轻松重用并集成到应用程序中的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类。任何可以用</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代码创造的对象都可以利用</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进行封装。合理地组织具有不同功能的</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，可以快速生成一个全新的应用程序，如果将这个应用程序比作一辆汽车，那么这些</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就好比组成这辆汽车的不同零件。对软件开发人员来说，</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带来的最大的优点是充分提高了代码的可重用性，并且对软件的</a:t>
            </a:r>
            <a:r>
              <a:rPr lang="zh-CN" altLang="zh-CN" dirty="0">
                <a:solidFill>
                  <a:srgbClr val="1369B2"/>
                </a:solidFill>
                <a:latin typeface="微软雅黑" panose="020B0503020204020204" pitchFamily="34" charset="-122"/>
              </a:rPr>
              <a:t>可维护性</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易维护性</a:t>
            </a:r>
            <a:r>
              <a:rPr lang="zh-CN" altLang="zh-CN" dirty="0">
                <a:solidFill>
                  <a:srgbClr val="595959"/>
                </a:solidFill>
                <a:latin typeface="微软雅黑" panose="020B0503020204020204" pitchFamily="34" charset="-122"/>
              </a:rPr>
              <a:t>起到了积极作用。</a:t>
            </a:r>
          </a:p>
        </p:txBody>
      </p:sp>
      <p:sp>
        <p:nvSpPr>
          <p:cNvPr id="2" name="文本框 1"/>
          <p:cNvSpPr txBox="1"/>
          <p:nvPr/>
        </p:nvSpPr>
        <p:spPr>
          <a:xfrm>
            <a:off x="1212878" y="1244628"/>
            <a:ext cx="129971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225774" y="2420468"/>
            <a:ext cx="9865885" cy="272975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822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214495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954068"/>
            <a:ext cx="5176459"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熟悉可视化</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en-US" dirty="0">
                <a:solidFill>
                  <a:srgbClr val="595959"/>
                </a:solidFill>
                <a:latin typeface="微软雅黑" panose="020B0503020204020204" pitchFamily="34" charset="-122"/>
                <a:ea typeface="微软雅黑" panose="020B0503020204020204" pitchFamily="34" charset="-122"/>
              </a:rPr>
              <a:t>与非可视化</a:t>
            </a:r>
            <a:r>
              <a:rPr lang="en-US" altLang="zh-CN" dirty="0">
                <a:solidFill>
                  <a:srgbClr val="595959"/>
                </a:solidFill>
                <a:latin typeface="微软雅黑" panose="020B0503020204020204" pitchFamily="34" charset="-122"/>
                <a:ea typeface="微软雅黑" panose="020B0503020204020204" pitchFamily="34" charset="-122"/>
              </a:rPr>
              <a:t>JavaBean</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67595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04643"/>
            <a:ext cx="27247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2361130"/>
            <a:ext cx="9215258" cy="30176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起初的目的是将可以重复使用的代码进行打包。在传统的应用中，</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主要用于实现一些可视化界面，如一个窗体、按钮、文本框等，这样的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称之为</a:t>
            </a:r>
            <a:r>
              <a:rPr lang="zh-CN" altLang="zh-CN" dirty="0">
                <a:solidFill>
                  <a:srgbClr val="1369B2"/>
                </a:solidFill>
                <a:latin typeface="微软雅黑" panose="020B0503020204020204" pitchFamily="34" charset="-122"/>
              </a:rPr>
              <a:t>可视化的</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。随着技术的不断发展与项目的需求，</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的功能与应用范围也在不断扩展，目前</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主要用于实现一些业务逻辑或封装一些业务对象，由于这样的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并没有可视化的界面，所以又称之为</a:t>
            </a:r>
            <a:r>
              <a:rPr lang="zh-CN" altLang="zh-CN" dirty="0">
                <a:solidFill>
                  <a:srgbClr val="1369B2"/>
                </a:solidFill>
                <a:latin typeface="微软雅黑" panose="020B0503020204020204" pitchFamily="34" charset="-122"/>
              </a:rPr>
              <a:t>非可视化的</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可视化的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一般应用于</a:t>
            </a:r>
            <a:r>
              <a:rPr lang="en-US" altLang="zh-CN" dirty="0">
                <a:solidFill>
                  <a:srgbClr val="595959"/>
                </a:solidFill>
                <a:latin typeface="微软雅黑" panose="020B0503020204020204" pitchFamily="34" charset="-122"/>
              </a:rPr>
              <a:t>Swing</a:t>
            </a:r>
            <a:r>
              <a:rPr lang="zh-CN" altLang="zh-CN" dirty="0">
                <a:solidFill>
                  <a:srgbClr val="595959"/>
                </a:solidFill>
                <a:latin typeface="微软雅黑" panose="020B0503020204020204" pitchFamily="34" charset="-122"/>
              </a:rPr>
              <a:t>程序中，</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开发中并不会采用，</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开发使用非可视化的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，实现一些业务逻辑或封装一些业务对象。</a:t>
            </a:r>
          </a:p>
        </p:txBody>
      </p:sp>
      <p:sp>
        <p:nvSpPr>
          <p:cNvPr id="2" name="文本框 1"/>
          <p:cNvSpPr txBox="1"/>
          <p:nvPr/>
        </p:nvSpPr>
        <p:spPr>
          <a:xfrm>
            <a:off x="1212878" y="1244628"/>
            <a:ext cx="206915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的种类</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151529"/>
            <a:ext cx="9865885" cy="340210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12500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52393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273903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6324601" y="2791910"/>
            <a:ext cx="5515484" cy="3371494"/>
          </a:xfrm>
          <a:prstGeom prst="rect">
            <a:avLst/>
          </a:prstGeom>
        </p:spPr>
      </p:pic>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933757"/>
            <a:ext cx="8485746" cy="15696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下面通过一个案例讲解非可视化的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的应用。本案例通过非可视化的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，封装用户对象，通过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页面调用该对象验证用户的用户名和密码是否合法。在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中创建一个名称为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src</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对象，用于封装用户信息，具体代码如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6485966" y="2804756"/>
            <a:ext cx="5159187" cy="3385542"/>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getUsername()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username;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setUsername(String username)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this.username = username;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getPassword()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setPassword(String password)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this.password = 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en-US"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656717" y="2829418"/>
            <a:ext cx="5515484" cy="3333985"/>
          </a:xfrm>
          <a:prstGeom prst="rect">
            <a:avLst/>
          </a:prstGeom>
        </p:spPr>
      </p:pic>
      <p:sp>
        <p:nvSpPr>
          <p:cNvPr id="2" name="矩形 1"/>
          <p:cNvSpPr/>
          <p:nvPr/>
        </p:nvSpPr>
        <p:spPr>
          <a:xfrm>
            <a:off x="656717" y="2929808"/>
            <a:ext cx="5407908" cy="3108543"/>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cn.itcast;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import java.io.Serializable;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User implements Serializable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static final long seralVersionUID = 1L;</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username;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User(String username, String password)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this.username = username;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this.password = 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864962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54780"/>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index</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，此页面用于输入并提交用户名和密码。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index.jsp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zh-CN" altLang="en-US" sz="1600" dirty="0">
                <a:solidFill>
                  <a:srgbClr val="595959"/>
                </a:solidFill>
                <a:latin typeface="Microsoft YaHei" panose="020B0503020204020204" pitchFamily="34" charset="-122"/>
                <a:ea typeface="Microsoft YaHei" panose="020B0503020204020204" pitchFamily="34" charset="-122"/>
                <a:cs typeface="+mn-ea"/>
              </a:rPr>
              <a:t>主要代码</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251288" y="1984295"/>
            <a:ext cx="7519095" cy="4532226"/>
          </a:xfrm>
          <a:prstGeom prst="rect">
            <a:avLst/>
          </a:prstGeom>
        </p:spPr>
      </p:pic>
      <p:sp>
        <p:nvSpPr>
          <p:cNvPr id="2" name="矩形 1"/>
          <p:cNvSpPr/>
          <p:nvPr/>
        </p:nvSpPr>
        <p:spPr>
          <a:xfrm>
            <a:off x="2251290" y="1992206"/>
            <a:ext cx="7323018" cy="4524315"/>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&lt;form </a:t>
            </a:r>
            <a:r>
              <a:rPr lang="en-US" altLang="zh-CN" sz="1600" dirty="0">
                <a:solidFill>
                  <a:srgbClr val="1369B2"/>
                </a:solidFill>
                <a:latin typeface="Microsoft YaHei" panose="020B0503020204020204" pitchFamily="34" charset="-122"/>
                <a:ea typeface="Microsoft YaHei" panose="020B0503020204020204" pitchFamily="34" charset="-122"/>
                <a:cs typeface="+mn-ea"/>
              </a:rPr>
              <a:t>action="result.jsp" </a:t>
            </a:r>
            <a:r>
              <a:rPr lang="en-US" altLang="zh-CN" sz="1600" dirty="0">
                <a:solidFill>
                  <a:srgbClr val="595959"/>
                </a:solidFill>
                <a:latin typeface="Microsoft YaHei" panose="020B0503020204020204" pitchFamily="34" charset="-122"/>
                <a:ea typeface="Microsoft YaHei" panose="020B0503020204020204" pitchFamily="34" charset="-122"/>
                <a:cs typeface="+mn-ea"/>
              </a:rPr>
              <a:t>method="post"&gt;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 align="center" width="300" border="1" height="150"&gt;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colspan="2" align="center"&gt;&lt;b&gt;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登录页面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align="right"&gt;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name="username"&gt;&lt;/input&gt;&lt;/td&gt;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align="right"&gt;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name="password"&gt;&lt;/input&gt;&lt;/td&gt;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colspan="2" align="center"&gt;&lt;input type="submit"/&gt;&lt;/td&gt;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&lt;/form&gt;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2179180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960651"/>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result</a:t>
            </a:r>
            <a:r>
              <a:rPr lang="zh-CN" altLang="en-US"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用于</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index.jsp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页面中的表单进行处理，在此页面中实例化</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对象，对用户名和密码进行验证，并将验证结果输出到页面中。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result.jsp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116818" y="2556980"/>
            <a:ext cx="7820559" cy="3552878"/>
          </a:xfrm>
          <a:prstGeom prst="rect">
            <a:avLst/>
          </a:prstGeom>
        </p:spPr>
      </p:pic>
      <p:sp>
        <p:nvSpPr>
          <p:cNvPr id="2" name="矩形 1"/>
          <p:cNvSpPr/>
          <p:nvPr/>
        </p:nvSpPr>
        <p:spPr>
          <a:xfrm>
            <a:off x="2116820" y="2556980"/>
            <a:ext cx="7699534" cy="3539430"/>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align="center"&gt;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username = request.getParameter("username");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password = request.getParameter("password");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User user = new User(username,password);</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if (!user.getUsername().equals("")&amp;&amp;!user.getPassword().equals("")){</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out.print("</a:t>
            </a:r>
            <a:r>
              <a:rPr lang="zh-CN" altLang="zh-CN" sz="1600" dirty="0">
                <a:solidFill>
                  <a:srgbClr val="595959"/>
                </a:solidFill>
                <a:latin typeface="Microsoft YaHei" panose="020B0503020204020204" pitchFamily="34" charset="-122"/>
                <a:ea typeface="Microsoft YaHei" panose="020B0503020204020204" pitchFamily="34" charset="-122"/>
                <a:cs typeface="+mn-ea"/>
              </a:rPr>
              <a:t>恭喜您，登录成功！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 else{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out.print("</a:t>
            </a:r>
            <a:r>
              <a:rPr lang="zh-CN" altLang="zh-CN" sz="1600" dirty="0">
                <a:solidFill>
                  <a:srgbClr val="595959"/>
                </a:solidFill>
                <a:latin typeface="Microsoft YaHei" panose="020B0503020204020204" pitchFamily="34" charset="-122"/>
                <a:ea typeface="Microsoft YaHei" panose="020B0503020204020204" pitchFamily="34" charset="-122"/>
                <a:cs typeface="+mn-ea"/>
              </a:rPr>
              <a:t>请输入正确的用户名和密码！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&lt;br/&gt;&lt;br/&gt;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&lt;a href="index.jsp"&gt;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返回</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605164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54780"/>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服务器，在浏览器输入地址“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http://localhost:8080/chapter08/index.jsp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40" y="2595282"/>
            <a:ext cx="6037730" cy="2891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0287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229591"/>
            <a:ext cx="8485746"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所示的登录页面中，输入用户名和密码，单击提交按钮登录成功，结果如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09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1537" y="2608729"/>
            <a:ext cx="6004009" cy="285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8479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68643"/>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的概念以及种类</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438726"/>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的应用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306692"/>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开发模型</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3397537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54780"/>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所示的登录页面中，若输入的用户名和密码有一项为空或两项都为空，单击提交按钮后登录失败，结果如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12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010" y="2689411"/>
            <a:ext cx="6178220" cy="295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387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2897" y="2954068"/>
            <a:ext cx="3623113"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的应用</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60131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04643"/>
            <a:ext cx="34643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3181397"/>
            <a:ext cx="9215258" cy="150884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对象中，为了防止外部直接对</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属性的调用，通常将</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中的属性设置为私有的（</a:t>
            </a:r>
            <a:r>
              <a:rPr lang="en-US" altLang="zh-CN" dirty="0">
                <a:solidFill>
                  <a:srgbClr val="595959"/>
                </a:solidFill>
                <a:latin typeface="微软雅黑" panose="020B0503020204020204" pitchFamily="34" charset="-122"/>
              </a:rPr>
              <a:t>private</a:t>
            </a:r>
            <a:r>
              <a:rPr lang="zh-CN" altLang="zh-CN" dirty="0">
                <a:solidFill>
                  <a:srgbClr val="595959"/>
                </a:solidFill>
                <a:latin typeface="微软雅黑" panose="020B0503020204020204" pitchFamily="34" charset="-122"/>
              </a:rPr>
              <a:t>），但需要为其提供公共的（</a:t>
            </a:r>
            <a:r>
              <a:rPr lang="en-US" altLang="zh-CN" dirty="0">
                <a:solidFill>
                  <a:srgbClr val="595959"/>
                </a:solidFill>
                <a:latin typeface="微软雅黑" panose="020B0503020204020204" pitchFamily="34" charset="-122"/>
              </a:rPr>
              <a:t>public</a:t>
            </a:r>
            <a:r>
              <a:rPr lang="zh-CN" altLang="zh-CN" dirty="0">
                <a:solidFill>
                  <a:srgbClr val="595959"/>
                </a:solidFill>
                <a:latin typeface="微软雅黑" panose="020B0503020204020204" pitchFamily="34" charset="-122"/>
              </a:rPr>
              <a:t>）访问方法，也就是</a:t>
            </a:r>
            <a:r>
              <a:rPr lang="en-US" altLang="zh-CN" dirty="0">
                <a:solidFill>
                  <a:srgbClr val="595959"/>
                </a:solidFill>
                <a:latin typeface="微软雅黑" panose="020B0503020204020204" pitchFamily="34" charset="-122"/>
              </a:rPr>
              <a:t>getter</a:t>
            </a:r>
            <a:r>
              <a:rPr lang="zh-CN" altLang="zh-CN" dirty="0">
                <a:solidFill>
                  <a:srgbClr val="595959"/>
                </a:solidFill>
                <a:latin typeface="微软雅黑" panose="020B0503020204020204" pitchFamily="34" charset="-122"/>
              </a:rPr>
              <a:t>方法。</a:t>
            </a:r>
          </a:p>
        </p:txBody>
      </p:sp>
      <p:sp>
        <p:nvSpPr>
          <p:cNvPr id="2" name="文本框 1"/>
          <p:cNvSpPr txBox="1"/>
          <p:nvPr/>
        </p:nvSpPr>
        <p:spPr>
          <a:xfrm>
            <a:off x="1212878" y="1244628"/>
            <a:ext cx="283859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获取</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属性信息</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675962"/>
            <a:ext cx="9865885" cy="228479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6477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12200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933757"/>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下面通过一个案例讲解如何获取</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属性信息，案例实现步骤如下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的类，该类是封装学生对象的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类中定义学生属性，并提供相应的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602110" y="2410465"/>
            <a:ext cx="5515484" cy="3802076"/>
          </a:xfrm>
          <a:prstGeom prst="rect">
            <a:avLst/>
          </a:prstGeom>
        </p:spPr>
      </p:pic>
      <p:sp>
        <p:nvSpPr>
          <p:cNvPr id="2" name="矩形 1"/>
          <p:cNvSpPr/>
          <p:nvPr/>
        </p:nvSpPr>
        <p:spPr>
          <a:xfrm>
            <a:off x="2750027" y="2405373"/>
            <a:ext cx="4450547" cy="3877985"/>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cn.itcast;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Student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name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张三</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 age = 20;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sex = "</a:t>
            </a:r>
            <a:r>
              <a:rPr lang="zh-CN" altLang="zh-CN" sz="1600" dirty="0">
                <a:solidFill>
                  <a:srgbClr val="595959"/>
                </a:solidFill>
                <a:latin typeface="Microsoft YaHei" panose="020B0503020204020204" pitchFamily="34" charset="-122"/>
                <a:ea typeface="Microsoft YaHei" panose="020B0503020204020204" pitchFamily="34" charset="-122"/>
                <a:cs typeface="+mn-ea"/>
              </a:rPr>
              <a:t>男</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getName()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int getAge()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age;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String getSex()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sex;</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67316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35462"/>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页面中获取</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中的属性信息，该操作通过</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动作标签实现。</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stuInfo.jsp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的主要代码如下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29760" y="2235654"/>
            <a:ext cx="8424478" cy="4111028"/>
          </a:xfrm>
          <a:prstGeom prst="rect">
            <a:avLst/>
          </a:prstGeom>
        </p:spPr>
      </p:pic>
      <p:sp>
        <p:nvSpPr>
          <p:cNvPr id="2" name="矩形 1"/>
          <p:cNvSpPr/>
          <p:nvPr/>
        </p:nvSpPr>
        <p:spPr>
          <a:xfrm>
            <a:off x="2023889" y="2270903"/>
            <a:ext cx="8485746" cy="4031873"/>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 &lt;body&gt;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&lt;jsp:useBean id="student" class="cn.itcast.Student"&gt;&lt;/jsp:useBean&gt;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&lt;ul&gt;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姓名：</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student”property</a:t>
            </a:r>
            <a:r>
              <a:rPr lang="en-US" altLang="zh-CN" sz="1600" dirty="0">
                <a:solidFill>
                  <a:srgbClr val="1369B2"/>
                </a:solidFill>
                <a:latin typeface="Microsoft YaHei" panose="020B0503020204020204" pitchFamily="34" charset="-122"/>
                <a:ea typeface="Microsoft YaHei" panose="020B0503020204020204" pitchFamily="34" charset="-122"/>
                <a:cs typeface="+mn-ea"/>
              </a:rPr>
              <a:t>="name"&gt;&lt;/jsp:getProperty&gt;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年龄：</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name="student" property="age"&gt;&lt;/jsp:getProperty&gt;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性别：</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name="student" property="sex"&gt;&lt;/jsp:getProperty&gt;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&lt;/ul&gt;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988447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35462"/>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在IDEA中启动Tomcat服务器，在浏览器输入地址“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http://localhost:8080/chapter08/stuInfo.jsp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14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688851"/>
            <a:ext cx="6197597" cy="224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463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04643"/>
            <a:ext cx="75522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55606" y="2656965"/>
            <a:ext cx="9215258" cy="289169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jsp:useBean&gt;标签和&lt;jsp:getProperty&gt;标签之所以能够操作Java类，是因为我们编写的Java类遵循了</a:t>
            </a:r>
            <a:r>
              <a:rPr lang="zh-CN" altLang="zh-CN" dirty="0">
                <a:solidFill>
                  <a:srgbClr val="1369B2"/>
                </a:solidFill>
                <a:latin typeface="微软雅黑" panose="020B0503020204020204" pitchFamily="34" charset="-122"/>
              </a:rPr>
              <a:t>JavaBean规范</a:t>
            </a:r>
            <a:r>
              <a:rPr lang="zh-CN" altLang="zh-CN" dirty="0">
                <a:solidFill>
                  <a:srgbClr val="595959"/>
                </a:solidFill>
                <a:latin typeface="微软雅黑" panose="020B0503020204020204" pitchFamily="34" charset="-122"/>
              </a:rPr>
              <a:t>。&lt;jsp:useBean&gt;标签用于获取类的实例，其内部是通过调用类的默认构造方法实现的，所以，JavaBean需要有一个默认的无参构造方法; &lt;jsp:getProperty&gt;标签获取JavaBean中的属性，其内部是通过调用属性的getter方法实现的，所以，JavaBean规范要求为属性提供</a:t>
            </a:r>
            <a:r>
              <a:rPr lang="zh-CN" altLang="zh-CN" dirty="0">
                <a:solidFill>
                  <a:srgbClr val="1369B2"/>
                </a:solidFill>
                <a:latin typeface="微软雅黑" panose="020B0503020204020204" pitchFamily="34" charset="-122"/>
              </a:rPr>
              <a:t>公共的（public）类型访问方法</a:t>
            </a:r>
            <a:r>
              <a:rPr lang="zh-CN" altLang="zh-CN" dirty="0">
                <a:solidFill>
                  <a:srgbClr val="595959"/>
                </a:solidFill>
                <a:latin typeface="微软雅黑" panose="020B0503020204020204" pitchFamily="34" charset="-122"/>
              </a:rPr>
              <a:t>。只有严格遵循JavaBean规范，才能对其更好地应用，因此，在编写JavaBean时要遵循指定的JavaBean规范。</a:t>
            </a:r>
          </a:p>
        </p:txBody>
      </p:sp>
      <p:sp>
        <p:nvSpPr>
          <p:cNvPr id="2" name="文本框 1"/>
          <p:cNvSpPr txBox="1"/>
          <p:nvPr/>
        </p:nvSpPr>
        <p:spPr>
          <a:xfrm>
            <a:off x="1212878" y="1244628"/>
            <a:ext cx="683283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&lt;jsp:useBean&gt;标签和&lt;jsp:getProperty&gt;标签</a:t>
            </a:r>
            <a:r>
              <a:rPr lang="zh-CN" altLang="en-US" sz="2000" dirty="0">
                <a:solidFill>
                  <a:srgbClr val="1369B2"/>
                </a:solidFill>
                <a:latin typeface="微软雅黑" panose="020B0503020204020204" pitchFamily="34" charset="-122"/>
                <a:ea typeface="微软雅黑" panose="020B0503020204020204" pitchFamily="34" charset="-122"/>
              </a:rPr>
              <a:t>操作</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类</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340157"/>
            <a:ext cx="9865885" cy="353620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27292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554865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986525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2491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46146" y="3194844"/>
            <a:ext cx="9215258" cy="9602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如果</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setter</a:t>
            </a:r>
            <a:r>
              <a:rPr lang="zh-CN" altLang="zh-CN" dirty="0">
                <a:solidFill>
                  <a:srgbClr val="595959"/>
                </a:solidFill>
                <a:latin typeface="微软雅黑" panose="020B0503020204020204" pitchFamily="34" charset="-122"/>
              </a:rPr>
              <a:t>方法，在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页面中就可以通过</a:t>
            </a:r>
            <a:r>
              <a:rPr lang="en-US" altLang="zh-CN" dirty="0">
                <a:solidFill>
                  <a:srgbClr val="1369B2"/>
                </a:solidFill>
                <a:latin typeface="微软雅黑" panose="020B0503020204020204" pitchFamily="34" charset="-122"/>
              </a:rPr>
              <a:t>&lt;jsp:setProperty&gt;</a:t>
            </a:r>
            <a:r>
              <a:rPr lang="zh-CN" altLang="zh-CN" dirty="0">
                <a:solidFill>
                  <a:srgbClr val="1369B2"/>
                </a:solidFill>
                <a:latin typeface="微软雅黑" panose="020B0503020204020204" pitchFamily="34" charset="-122"/>
              </a:rPr>
              <a:t>标签</a:t>
            </a:r>
            <a:r>
              <a:rPr lang="zh-CN" altLang="zh-CN" dirty="0">
                <a:solidFill>
                  <a:srgbClr val="595959"/>
                </a:solidFill>
                <a:latin typeface="微软雅黑" panose="020B0503020204020204" pitchFamily="34" charset="-122"/>
              </a:rPr>
              <a:t>对其属性进行赋值。</a:t>
            </a:r>
          </a:p>
        </p:txBody>
      </p:sp>
      <p:sp>
        <p:nvSpPr>
          <p:cNvPr id="2" name="文本框 1"/>
          <p:cNvSpPr txBox="1"/>
          <p:nvPr/>
        </p:nvSpPr>
        <p:spPr>
          <a:xfrm>
            <a:off x="1145643" y="1244628"/>
            <a:ext cx="258211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对</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属性赋值</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675963"/>
            <a:ext cx="9865885" cy="197174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3249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31143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下面通过代码</a:t>
            </a:r>
            <a:r>
              <a:rPr lang="zh-CN" altLang="zh-CN" sz="1600" dirty="0">
                <a:solidFill>
                  <a:srgbClr val="595959"/>
                </a:solidFill>
                <a:latin typeface="Microsoft YaHei" panose="020B0503020204020204" pitchFamily="34" charset="-122"/>
                <a:ea typeface="Microsoft YaHei" panose="020B0503020204020204" pitchFamily="34" charset="-122"/>
                <a:cs typeface="+mn-ea"/>
              </a:rPr>
              <a:t>讲解在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属性赋值。修改</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en-US" sz="1600" dirty="0">
                <a:solidFill>
                  <a:srgbClr val="595959"/>
                </a:solidFill>
                <a:latin typeface="Microsoft YaHei" panose="020B0503020204020204" pitchFamily="34" charset="-122"/>
                <a:ea typeface="Microsoft YaHei" panose="020B0503020204020204" pitchFamily="34" charset="-122"/>
                <a:cs typeface="+mn-ea"/>
              </a:rPr>
              <a:t>类</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类中提供各个属性相对应</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776921" y="2961793"/>
            <a:ext cx="5515484" cy="1810790"/>
          </a:xfrm>
          <a:prstGeom prst="rect">
            <a:avLst/>
          </a:prstGeom>
        </p:spPr>
      </p:pic>
      <p:sp>
        <p:nvSpPr>
          <p:cNvPr id="2" name="矩形 1"/>
          <p:cNvSpPr/>
          <p:nvPr/>
        </p:nvSpPr>
        <p:spPr>
          <a:xfrm>
            <a:off x="2924838" y="2943253"/>
            <a:ext cx="4450547" cy="1815882"/>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cn.itcast;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Student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int age;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sex;</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此处省略了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5384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97260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0831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35462"/>
            <a:ext cx="8485746"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修改</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，在页面中对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对象的属性进行赋值并输出，</a:t>
            </a:r>
            <a:r>
              <a:rPr lang="zh-CN" altLang="en-US" sz="1600" dirty="0">
                <a:solidFill>
                  <a:srgbClr val="595959"/>
                </a:solidFill>
                <a:latin typeface="Microsoft YaHei" panose="020B0503020204020204" pitchFamily="34" charset="-122"/>
                <a:ea typeface="Microsoft YaHei" panose="020B0503020204020204" pitchFamily="34" charset="-122"/>
                <a:cs typeface="+mn-ea"/>
              </a:rPr>
              <a:t>主要</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852863" y="2024901"/>
            <a:ext cx="8716525" cy="4278094"/>
          </a:xfrm>
          <a:prstGeom prst="rect">
            <a:avLst/>
          </a:prstGeom>
        </p:spPr>
      </p:pic>
      <p:sp>
        <p:nvSpPr>
          <p:cNvPr id="2" name="矩形 1"/>
          <p:cNvSpPr/>
          <p:nvPr/>
        </p:nvSpPr>
        <p:spPr>
          <a:xfrm>
            <a:off x="1895070" y="2011454"/>
            <a:ext cx="8716525" cy="4278094"/>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&lt;jsp:useBean id="student" class="cn.itcast.Student"&gt;&lt;/jsp:useBean&gt;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&lt;jsp:setProperty name="student" property="name"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小明</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jsp:setProperty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&lt;jsp:setProperty name="student" property="age" value="18"&gt;&lt;/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jsp:setProperty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&lt;jsp:setProperty name="student" property="sex"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男</a:t>
            </a:r>
            <a:r>
              <a:rPr lang="en-US" altLang="zh-CN" sz="1600" dirty="0">
                <a:solidFill>
                  <a:srgbClr val="595959"/>
                </a:solidFill>
                <a:latin typeface="Microsoft YaHei" panose="020B0503020204020204" pitchFamily="34" charset="-122"/>
                <a:ea typeface="Microsoft YaHei" panose="020B0503020204020204" pitchFamily="34" charset="-122"/>
                <a:cs typeface="+mn-ea"/>
              </a:rPr>
              <a:t>"&gt; &lt;/jsp:setProperty&gt;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&lt;ul&gt;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姓名：</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name="student" property="name"&gt;&lt;/jsp:getProperty&gt;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年龄：</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name="student" property="age"&gt;&lt;/jsp:getProperty&gt;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性别：</a:t>
            </a:r>
            <a:r>
              <a:rPr lang="en-US" altLang="zh-CN" sz="1600" dirty="0">
                <a:solidFill>
                  <a:srgbClr val="1369B2"/>
                </a:solidFill>
                <a:latin typeface="Microsoft YaHei" panose="020B0503020204020204" pitchFamily="34" charset="-122"/>
                <a:ea typeface="Microsoft YaHei" panose="020B0503020204020204" pitchFamily="34" charset="-122"/>
                <a:cs typeface="+mn-ea"/>
              </a:rPr>
              <a:t>&lt;jsp:getProperty name="student" property="sex"&gt;&lt;/jsp:getProperty&gt;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&lt;/ul&gt;</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73118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68643"/>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MVC</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设计模式的原理</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438726"/>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Model1</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 Model2</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模型的原理</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306692"/>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Model2</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模型的实际应用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3946692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在IDEA中启动Tomcat服务器，在浏览器输入地址“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http://localhost:8080/chapter08/stuInfo.jsp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17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532" y="2947707"/>
            <a:ext cx="6549361" cy="2269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9285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8139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99934" y="3033480"/>
            <a:ext cx="9215258" cy="17083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中的应用十分广泛，在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页面中，几乎所有的实体对象及业务逻辑的相关处理都由</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进行封装，因此，</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之间的关系十分密切。在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页面中使用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，不仅可以减少</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代码，而且可以</a:t>
            </a:r>
            <a:r>
              <a:rPr lang="zh-CN" altLang="zh-CN" dirty="0">
                <a:solidFill>
                  <a:srgbClr val="1369B2"/>
                </a:solidFill>
                <a:latin typeface="微软雅黑" panose="020B0503020204020204" pitchFamily="34" charset="-122"/>
              </a:rPr>
              <a:t>增强程序的可读性使程序易于维护</a:t>
            </a:r>
            <a:r>
              <a:rPr lang="zh-CN" altLang="zh-CN" dirty="0">
                <a:solidFill>
                  <a:srgbClr val="595959"/>
                </a:solidFill>
                <a:latin typeface="微软雅黑" panose="020B0503020204020204" pitchFamily="34" charset="-122"/>
              </a:rPr>
              <a:t>。</a:t>
            </a:r>
          </a:p>
        </p:txBody>
      </p:sp>
      <p:sp>
        <p:nvSpPr>
          <p:cNvPr id="2" name="文本框 1"/>
          <p:cNvSpPr txBox="1"/>
          <p:nvPr/>
        </p:nvSpPr>
        <p:spPr>
          <a:xfrm>
            <a:off x="1145643" y="1244628"/>
            <a:ext cx="3244158"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在</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页面中应用</a:t>
            </a:r>
            <a:r>
              <a:rPr lang="en-US" altLang="zh-CN" sz="2000" dirty="0">
                <a:solidFill>
                  <a:srgbClr val="1369B2"/>
                </a:solidFill>
                <a:latin typeface="微软雅黑" panose="020B0503020204020204" pitchFamily="34" charset="-122"/>
                <a:ea typeface="微软雅黑" panose="020B0503020204020204" pitchFamily="34" charset="-122"/>
              </a:rPr>
              <a:t>JavaBean</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675962"/>
            <a:ext cx="9865885" cy="24070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768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14548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974098"/>
            <a:ext cx="8485746" cy="152618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下面通过一个案例讲解</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中的应用。本案例要求实现图书信息录入功能，主要通过在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页面中应用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进行实现</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的类，实现对图书信息的封装，</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类相当于图书信息对象的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Book</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776921" y="2961793"/>
            <a:ext cx="5515484" cy="1810790"/>
          </a:xfrm>
          <a:prstGeom prst="rect">
            <a:avLst/>
          </a:prstGeom>
        </p:spPr>
      </p:pic>
      <p:sp>
        <p:nvSpPr>
          <p:cNvPr id="2" name="矩形 1"/>
          <p:cNvSpPr/>
          <p:nvPr/>
        </p:nvSpPr>
        <p:spPr>
          <a:xfrm>
            <a:off x="2924838" y="2943253"/>
            <a:ext cx="4450547" cy="1846659"/>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cn.itcast;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bookName;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double price;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author;   </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此处省略了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77763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00992"/>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目录下创建程序的图书信息添加页面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，该页面用于编写录入图书信息所需的表单，</a:t>
            </a:r>
            <a:r>
              <a:rPr lang="zh-CN" altLang="en-US" sz="1600" dirty="0">
                <a:solidFill>
                  <a:srgbClr val="595959"/>
                </a:solidFill>
                <a:latin typeface="Microsoft YaHei" panose="020B0503020204020204" pitchFamily="34" charset="-122"/>
                <a:ea typeface="Microsoft YaHei" panose="020B0503020204020204" pitchFamily="34" charset="-122"/>
                <a:cs typeface="+mn-ea"/>
              </a:rPr>
              <a:t>主要</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83544" y="1920453"/>
            <a:ext cx="8679974" cy="4770537"/>
          </a:xfrm>
          <a:prstGeom prst="rect">
            <a:avLst/>
          </a:prstGeom>
        </p:spPr>
      </p:pic>
      <p:sp>
        <p:nvSpPr>
          <p:cNvPr id="2" name="矩形 1"/>
          <p:cNvSpPr/>
          <p:nvPr/>
        </p:nvSpPr>
        <p:spPr>
          <a:xfrm>
            <a:off x="1983544" y="1920454"/>
            <a:ext cx="8478268" cy="4770537"/>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 &lt;form action="</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info.jsp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method="post"&gt;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 align="center" width="400" height="200" border="1"&gt;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 colspan="2" height="40"&gt;&lt;b&gt;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添加图书信息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名称：</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bookName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价格：</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a:t>
            </a:r>
            <a:r>
              <a:rPr lang="en-US" altLang="zh-CN" sz="1600" dirty="0">
                <a:solidFill>
                  <a:srgbClr val="1369B2"/>
                </a:solidFill>
                <a:latin typeface="Microsoft YaHei" panose="020B0503020204020204" pitchFamily="34" charset="-122"/>
                <a:ea typeface="Microsoft YaHei" panose="020B0503020204020204" pitchFamily="34" charset="-122"/>
                <a:cs typeface="+mn-ea"/>
              </a:rPr>
              <a:t>price</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作者：</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a:t>
            </a:r>
            <a:r>
              <a:rPr lang="en-US" altLang="zh-CN" sz="1600" dirty="0">
                <a:solidFill>
                  <a:srgbClr val="1369B2"/>
                </a:solidFill>
                <a:latin typeface="Microsoft YaHei" panose="020B0503020204020204" pitchFamily="34" charset="-122"/>
                <a:ea typeface="Microsoft YaHei" panose="020B0503020204020204" pitchFamily="34" charset="-122"/>
                <a:cs typeface="+mn-ea"/>
              </a:rPr>
              <a:t>author</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 colspan="2"&gt;&lt;input type="submit"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添加</a:t>
            </a:r>
            <a:r>
              <a:rPr lang="en-US" altLang="zh-CN" sz="1600" dirty="0">
                <a:solidFill>
                  <a:srgbClr val="595959"/>
                </a:solidFill>
                <a:latin typeface="Microsoft YaHei" panose="020B0503020204020204" pitchFamily="34" charset="-122"/>
                <a:ea typeface="Microsoft YaHei" panose="020B0503020204020204" pitchFamily="34" charset="-122"/>
                <a:cs typeface="+mn-ea"/>
              </a:rPr>
              <a:t>"&gt;&lt;/td&gt;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&lt;/form&gt;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594999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786151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99934" y="2979692"/>
            <a:ext cx="9215258" cy="17083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表单信息中的属性名称最好设置成为JavaBean中的属性名称，这样就可以通过</a:t>
            </a:r>
            <a:r>
              <a:rPr lang="zh-CN" altLang="zh-CN" dirty="0">
                <a:solidFill>
                  <a:srgbClr val="1369B2"/>
                </a:solidFill>
                <a:latin typeface="微软雅黑" panose="020B0503020204020204" pitchFamily="34" charset="-122"/>
              </a:rPr>
              <a:t>&lt;jsp:setProperty property="*"/&gt;</a:t>
            </a:r>
            <a:r>
              <a:rPr lang="zh-CN" altLang="zh-CN" dirty="0">
                <a:solidFill>
                  <a:srgbClr val="595959"/>
                </a:solidFill>
                <a:latin typeface="微软雅黑" panose="020B0503020204020204" pitchFamily="34" charset="-122"/>
              </a:rPr>
              <a:t>的形式接收所有参数，这种方式可以减少程序中的代码量。例如，将图书名称文本框的name属性设置为bookName，对应Book类中的bookName。</a:t>
            </a:r>
          </a:p>
        </p:txBody>
      </p:sp>
      <p:sp>
        <p:nvSpPr>
          <p:cNvPr id="2" name="文本框 1"/>
          <p:cNvSpPr txBox="1"/>
          <p:nvPr/>
        </p:nvSpPr>
        <p:spPr>
          <a:xfrm>
            <a:off x="1145643" y="1244628"/>
            <a:ext cx="730039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小提示：</a:t>
            </a:r>
            <a:r>
              <a:rPr lang="zh-CN" altLang="zh-CN"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&lt;jsp:setProperty property="*"/&gt;</a:t>
            </a:r>
            <a:r>
              <a:rPr lang="zh-CN" altLang="zh-CN" sz="2000" dirty="0">
                <a:solidFill>
                  <a:srgbClr val="1369B2"/>
                </a:solidFill>
                <a:latin typeface="微软雅黑" panose="020B0503020204020204" pitchFamily="34" charset="-122"/>
                <a:ea typeface="微软雅黑" panose="020B0503020204020204" pitchFamily="34" charset="-122"/>
              </a:rPr>
              <a:t>接收所有参数</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622174"/>
            <a:ext cx="9865885" cy="24070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595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714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06055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00992"/>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info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页面，用于对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index.jsp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页面中表单提交的请求数据进行处理，将所获取的图书信息输出到页面中。</a:t>
            </a:r>
            <a:r>
              <a:rPr lang="en-US" altLang="zh-CN" sz="1600" dirty="0">
                <a:solidFill>
                  <a:srgbClr val="595959"/>
                </a:solidFill>
                <a:latin typeface="Microsoft YaHei" panose="020B0503020204020204" pitchFamily="34" charset="-122"/>
                <a:ea typeface="Microsoft YaHei" panose="020B0503020204020204" pitchFamily="34" charset="-122"/>
                <a:cs typeface="+mn-ea"/>
              </a:rPr>
              <a:t>info.jsp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的</a:t>
            </a:r>
            <a:r>
              <a:rPr lang="zh-CN" altLang="zh-CN" sz="1600" dirty="0">
                <a:solidFill>
                  <a:srgbClr val="595959"/>
                </a:solidFill>
                <a:latin typeface="Microsoft YaHei" panose="020B0503020204020204" pitchFamily="34" charset="-122"/>
                <a:ea typeface="Microsoft YaHei" panose="020B0503020204020204" pitchFamily="34" charset="-122"/>
                <a:cs typeface="+mn-ea"/>
              </a:rPr>
              <a:t>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566629" y="2122161"/>
            <a:ext cx="9661661" cy="4237754"/>
          </a:xfrm>
          <a:prstGeom prst="rect">
            <a:avLst/>
          </a:prstGeom>
        </p:spPr>
      </p:pic>
      <p:sp>
        <p:nvSpPr>
          <p:cNvPr id="2" name="矩形 1"/>
          <p:cNvSpPr/>
          <p:nvPr/>
        </p:nvSpPr>
        <p:spPr>
          <a:xfrm>
            <a:off x="1695166" y="2110129"/>
            <a:ext cx="9385207" cy="4278094"/>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a:solidFill>
                  <a:srgbClr val="1369B2"/>
                </a:solidFill>
                <a:latin typeface="Microsoft YaHei" panose="020B0503020204020204" pitchFamily="34" charset="-122"/>
                <a:ea typeface="Microsoft YaHei" panose="020B0503020204020204" pitchFamily="34" charset="-122"/>
                <a:cs typeface="+mn-ea"/>
              </a:rPr>
              <a:t>request.setCharacterEncoding("UTF-8");</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&lt;jsp:useBean id="book" class="cn.itcast.Book" scope="page"&gt;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    &lt;jsp:setProperty name="book" property="*"&gt;&lt;/jsp:setProperty&gt;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&lt;/jsp:useBean&gt;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 align="center" width="400"&gt;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名称：</a:t>
            </a:r>
            <a:r>
              <a:rPr lang="en-US" altLang="zh-CN" sz="1600" dirty="0">
                <a:solidFill>
                  <a:srgbClr val="595959"/>
                </a:solidFill>
                <a:latin typeface="Microsoft YaHei" panose="020B0503020204020204" pitchFamily="34" charset="-122"/>
                <a:ea typeface="Microsoft YaHei" panose="020B0503020204020204" pitchFamily="34" charset="-122"/>
                <a:cs typeface="+mn-ea"/>
              </a:rPr>
              <a:t>&lt;jsp:getProperty property="bookName" name="book"/&gt;&lt;/td&gt;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价格：</a:t>
            </a:r>
            <a:r>
              <a:rPr lang="en-US" altLang="zh-CN" sz="1600" dirty="0">
                <a:solidFill>
                  <a:srgbClr val="595959"/>
                </a:solidFill>
                <a:latin typeface="Microsoft YaHei" panose="020B0503020204020204" pitchFamily="34" charset="-122"/>
                <a:ea typeface="Microsoft YaHei" panose="020B0503020204020204" pitchFamily="34" charset="-122"/>
                <a:cs typeface="+mn-ea"/>
              </a:rPr>
              <a:t>&lt;jsp:getProperty property="price" name="book"/&gt;&lt;/td&gt;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&lt;td align="center"&gt;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作者：</a:t>
            </a:r>
            <a:r>
              <a:rPr lang="en-US" altLang="zh-CN" sz="1600" dirty="0">
                <a:solidFill>
                  <a:srgbClr val="595959"/>
                </a:solidFill>
                <a:latin typeface="Microsoft YaHei" panose="020B0503020204020204" pitchFamily="34" charset="-122"/>
                <a:ea typeface="Microsoft YaHei" panose="020B0503020204020204" pitchFamily="34" charset="-122"/>
                <a:cs typeface="+mn-ea"/>
              </a:rPr>
              <a:t>&lt;jsp:getProperty property="author" name="book"/&gt;&lt;/td&gt;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&lt;/table&gt;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43579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00992"/>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服务器，在浏览器输入地址“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http://localhost:8080/chapter08/add.jsp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”访问，访问结果如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460812"/>
            <a:ext cx="5689216" cy="3281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197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000992"/>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中的图书信息添加页面中，输入图书名称、价格和作者信息，单击添加按钮，运行结果如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1537" y="2770093"/>
            <a:ext cx="5680986" cy="255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626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115525" y="2637535"/>
            <a:ext cx="7446923" cy="1569660"/>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动手实践：</a:t>
            </a:r>
            <a:r>
              <a:rPr lang="zh-CN" altLang="zh-CN" sz="4800" b="1" dirty="0">
                <a:solidFill>
                  <a:srgbClr val="595959"/>
                </a:solidFill>
                <a:latin typeface="微软雅黑" panose="020B0503020204020204" pitchFamily="34" charset="-122"/>
                <a:ea typeface="微软雅黑" panose="020B0503020204020204" pitchFamily="34" charset="-122"/>
                <a:cs typeface="+mn-ea"/>
              </a:rPr>
              <a:t>使用</a:t>
            </a:r>
            <a:r>
              <a:rPr lang="en-US" altLang="zh-CN" sz="4800" b="1" dirty="0">
                <a:solidFill>
                  <a:srgbClr val="595959"/>
                </a:solidFill>
                <a:latin typeface="微软雅黑" panose="020B0503020204020204" pitchFamily="34" charset="-122"/>
                <a:ea typeface="微软雅黑" panose="020B0503020204020204" pitchFamily="34" charset="-122"/>
                <a:cs typeface="+mn-ea"/>
              </a:rPr>
              <a:t>JavaBean </a:t>
            </a:r>
            <a:r>
              <a:rPr lang="zh-CN" altLang="zh-CN" sz="4800" b="1" dirty="0">
                <a:solidFill>
                  <a:srgbClr val="595959"/>
                </a:solidFill>
                <a:latin typeface="微软雅黑" panose="020B0503020204020204" pitchFamily="34" charset="-122"/>
                <a:ea typeface="微软雅黑" panose="020B0503020204020204" pitchFamily="34" charset="-122"/>
                <a:cs typeface="+mn-ea"/>
              </a:rPr>
              <a:t>解决中文乱码</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8.2</a:t>
            </a:r>
          </a:p>
        </p:txBody>
      </p:sp>
    </p:spTree>
    <p:extLst>
      <p:ext uri="{BB962C8B-B14F-4D97-AF65-F5344CB8AC3E}">
        <p14:creationId xmlns:p14="http://schemas.microsoft.com/office/powerpoint/2010/main" val="162498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40022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46146" y="2724199"/>
            <a:ext cx="9215258" cy="21436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邮件接收页面接收信息时，经常会出现</a:t>
            </a:r>
            <a:r>
              <a:rPr lang="zh-CN" altLang="zh-CN" dirty="0">
                <a:solidFill>
                  <a:srgbClr val="1369B2"/>
                </a:solidFill>
                <a:latin typeface="微软雅黑" panose="020B0503020204020204" pitchFamily="34" charset="-122"/>
              </a:rPr>
              <a:t>中文乱码问题</a:t>
            </a:r>
            <a:r>
              <a:rPr lang="zh-CN" altLang="zh-CN" dirty="0">
                <a:solidFill>
                  <a:srgbClr val="595959"/>
                </a:solidFill>
                <a:latin typeface="微软雅黑" panose="020B0503020204020204" pitchFamily="34" charset="-122"/>
              </a:rPr>
              <a:t>，这时，就可以使用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来解决。要实现</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解决中文乱码，需要构建一个</a:t>
            </a:r>
            <a:r>
              <a:rPr lang="en-US" altLang="zh-CN" dirty="0">
                <a:solidFill>
                  <a:srgbClr val="1369B2"/>
                </a:solidFill>
                <a:latin typeface="微软雅黑" panose="020B0503020204020204" pitchFamily="34" charset="-122"/>
              </a:rPr>
              <a:t>JavaBean</a:t>
            </a:r>
            <a:r>
              <a:rPr lang="zh-CN" altLang="zh-CN" dirty="0">
                <a:solidFill>
                  <a:srgbClr val="1369B2"/>
                </a:solidFill>
                <a:latin typeface="微软雅黑" panose="020B0503020204020204" pitchFamily="34" charset="-122"/>
              </a:rPr>
              <a:t>类</a:t>
            </a:r>
            <a:r>
              <a:rPr lang="zh-CN" altLang="zh-CN" dirty="0">
                <a:solidFill>
                  <a:srgbClr val="595959"/>
                </a:solidFill>
                <a:latin typeface="微软雅黑" panose="020B0503020204020204" pitchFamily="34" charset="-122"/>
              </a:rPr>
              <a:t>，并在该类中定义一个处理字符编码的方法。对接收的数据进行转码。邮件接收页面接收信息时，首先会调用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类中处理字符编码的方法，对接收到的数据进行转码，使其与邮件接收页面的</a:t>
            </a:r>
            <a:r>
              <a:rPr lang="zh-CN" altLang="zh-CN" dirty="0">
                <a:solidFill>
                  <a:srgbClr val="1369B2"/>
                </a:solidFill>
                <a:latin typeface="微软雅黑" panose="020B0503020204020204" pitchFamily="34" charset="-122"/>
              </a:rPr>
              <a:t>编码字符集</a:t>
            </a:r>
            <a:r>
              <a:rPr lang="zh-CN" altLang="zh-CN" dirty="0">
                <a:solidFill>
                  <a:srgbClr val="595959"/>
                </a:solidFill>
                <a:latin typeface="微软雅黑" panose="020B0503020204020204" pitchFamily="34" charset="-122"/>
              </a:rPr>
              <a:t>一致；然后将转码后的数据显示在邮件接收页面中。</a:t>
            </a:r>
          </a:p>
        </p:txBody>
      </p:sp>
      <p:sp>
        <p:nvSpPr>
          <p:cNvPr id="2" name="文本框 1"/>
          <p:cNvSpPr txBox="1"/>
          <p:nvPr/>
        </p:nvSpPr>
        <p:spPr>
          <a:xfrm>
            <a:off x="1145643" y="1244628"/>
            <a:ext cx="335155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解决中文乱码</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460812"/>
            <a:ext cx="9865885" cy="266251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795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extLst>
      <p:ext uri="{BB962C8B-B14F-4D97-AF65-F5344CB8AC3E}">
        <p14:creationId xmlns:p14="http://schemas.microsoft.com/office/powerpoint/2010/main" val="2653432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4651" y="2375068"/>
            <a:ext cx="9771798"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的实际开发中，为了使得</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页面中的业务逻辑变得更加清晰，程序中的实体对象和业务逻辑可以单独封装到</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类中，提高程序的可读性和易维护性，需要用到</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开发模型</a:t>
            </a:r>
            <a:r>
              <a:rPr lang="zh-CN" altLang="zh-CN" sz="2000" dirty="0">
                <a:solidFill>
                  <a:srgbClr val="595959"/>
                </a:solidFill>
                <a:latin typeface="微软雅黑" panose="020B0503020204020204" pitchFamily="34" charset="-122"/>
                <a:ea typeface="微软雅黑" panose="020B0503020204020204" pitchFamily="34" charset="-122"/>
              </a:rPr>
              <a:t>以及</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zh-CN" sz="2000" dirty="0">
                <a:solidFill>
                  <a:srgbClr val="1369B2"/>
                </a:solidFill>
                <a:latin typeface="微软雅黑" panose="020B0503020204020204" pitchFamily="34" charset="-122"/>
                <a:ea typeface="微软雅黑" panose="020B0503020204020204" pitchFamily="34" charset="-122"/>
              </a:rPr>
              <a:t>设计模式</a:t>
            </a:r>
            <a:r>
              <a:rPr lang="zh-CN" altLang="zh-CN" sz="2000" dirty="0">
                <a:solidFill>
                  <a:srgbClr val="595959"/>
                </a:solidFill>
                <a:latin typeface="微软雅黑" panose="020B0503020204020204" pitchFamily="34" charset="-122"/>
                <a:ea typeface="微软雅黑" panose="020B0503020204020204" pitchFamily="34" charset="-122"/>
              </a:rPr>
              <a:t>等相关知识。本章将对</a:t>
            </a:r>
            <a:r>
              <a:rPr lang="en-US" altLang="zh-CN" sz="2000" dirty="0">
                <a:solidFill>
                  <a:srgbClr val="595959"/>
                </a:solidFill>
                <a:latin typeface="微软雅黑" panose="020B0503020204020204" pitchFamily="34" charset="-122"/>
                <a:ea typeface="微软雅黑" panose="020B0503020204020204" pitchFamily="34" charset="-122"/>
              </a:rPr>
              <a:t>JavaBean</a:t>
            </a:r>
            <a:r>
              <a:rPr lang="zh-CN" altLang="zh-CN" sz="2000" dirty="0">
                <a:solidFill>
                  <a:srgbClr val="595959"/>
                </a:solidFill>
                <a:latin typeface="微软雅黑" panose="020B0503020204020204" pitchFamily="34" charset="-122"/>
                <a:ea typeface="微软雅黑" panose="020B0503020204020204" pitchFamily="34" charset="-122"/>
              </a:rPr>
              <a:t>技术、</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开发模型以及</a:t>
            </a:r>
            <a:r>
              <a:rPr lang="en-US" altLang="zh-CN" sz="2000" dirty="0">
                <a:solidFill>
                  <a:srgbClr val="595959"/>
                </a:solidFill>
                <a:latin typeface="微软雅黑" panose="020B0503020204020204" pitchFamily="34" charset="-122"/>
                <a:ea typeface="微软雅黑" panose="020B0503020204020204" pitchFamily="34" charset="-122"/>
              </a:rPr>
              <a:t>MVC</a:t>
            </a:r>
            <a:r>
              <a:rPr lang="zh-CN" altLang="zh-CN" sz="2000" dirty="0">
                <a:solidFill>
                  <a:srgbClr val="595959"/>
                </a:solidFill>
                <a:latin typeface="微软雅黑" panose="020B0503020204020204" pitchFamily="34" charset="-122"/>
                <a:ea typeface="微软雅黑" panose="020B0503020204020204" pitchFamily="34" charset="-122"/>
              </a:rPr>
              <a:t>设计模式等相关的基础知识进行讲解。</a:t>
            </a:r>
          </a:p>
        </p:txBody>
      </p:sp>
    </p:spTree>
    <p:extLst>
      <p:ext uri="{BB962C8B-B14F-4D97-AF65-F5344CB8AC3E}">
        <p14:creationId xmlns:p14="http://schemas.microsoft.com/office/powerpoint/2010/main" val="29184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的类，实现对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a:t>
            </a:r>
            <a:r>
              <a:rPr lang="zh-CN" altLang="zh-CN" sz="1600" dirty="0">
                <a:solidFill>
                  <a:srgbClr val="595959"/>
                </a:solidFill>
                <a:latin typeface="Microsoft YaHei" panose="020B0503020204020204" pitchFamily="34" charset="-122"/>
                <a:ea typeface="Microsoft YaHei" panose="020B0503020204020204" pitchFamily="34" charset="-122"/>
                <a:cs typeface="+mn-ea"/>
              </a:rPr>
              <a:t>信息实体对象的封装，具体代码如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776921" y="2961793"/>
            <a:ext cx="5515484" cy="1612676"/>
          </a:xfrm>
          <a:prstGeom prst="rect">
            <a:avLst/>
          </a:prstGeom>
        </p:spPr>
      </p:pic>
      <p:sp>
        <p:nvSpPr>
          <p:cNvPr id="2" name="矩形 1"/>
          <p:cNvSpPr/>
          <p:nvPr/>
        </p:nvSpPr>
        <p:spPr>
          <a:xfrm>
            <a:off x="2924838" y="2943253"/>
            <a:ext cx="4450547" cy="1631216"/>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package cn.itcast;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Book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title;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content;</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此处省略了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extLst>
      <p:ext uri="{BB962C8B-B14F-4D97-AF65-F5344CB8AC3E}">
        <p14:creationId xmlns:p14="http://schemas.microsoft.com/office/powerpoint/2010/main" val="196896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包下创建一个名称为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CharactorEncoding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的类，在该类中编写</a:t>
            </a:r>
            <a:r>
              <a:rPr lang="en-US" altLang="zh-CN" sz="1600" dirty="0">
                <a:solidFill>
                  <a:srgbClr val="595959"/>
                </a:solidFill>
                <a:latin typeface="Microsoft YaHei" panose="020B0503020204020204" pitchFamily="34" charset="-122"/>
                <a:ea typeface="Microsoft YaHei" panose="020B0503020204020204" pitchFamily="34" charset="-122"/>
                <a:cs typeface="+mn-ea"/>
              </a:rPr>
              <a:t>toString()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方法对字符编码进行转换。</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CharactorEncoding</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主要</a:t>
            </a:r>
            <a:r>
              <a:rPr lang="zh-CN" altLang="zh-CN" sz="1600" dirty="0">
                <a:solidFill>
                  <a:srgbClr val="595959"/>
                </a:solidFill>
                <a:latin typeface="Microsoft YaHei" panose="020B0503020204020204" pitchFamily="34" charset="-122"/>
                <a:ea typeface="Microsoft YaHei" panose="020B0503020204020204" pitchFamily="34" charset="-122"/>
                <a:cs typeface="+mn-ea"/>
              </a:rPr>
              <a:t>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198697" y="2429789"/>
            <a:ext cx="7563868" cy="3539430"/>
          </a:xfrm>
          <a:prstGeom prst="rect">
            <a:avLst/>
          </a:prstGeom>
        </p:spPr>
      </p:pic>
      <p:sp>
        <p:nvSpPr>
          <p:cNvPr id="2" name="矩形 1"/>
          <p:cNvSpPr/>
          <p:nvPr/>
        </p:nvSpPr>
        <p:spPr>
          <a:xfrm>
            <a:off x="2279379" y="2429789"/>
            <a:ext cx="7308376" cy="3539430"/>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CharactorEncoding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CharactorEncoding()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String toString(String str)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text=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if (str!=null&amp;&amp;!"".equals(str)){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try{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text = new String(str.getBytes("ISO-8859-1"),"UTF-8");</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}catch (UnsupportedEncodingException 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text;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extLst>
      <p:ext uri="{BB962C8B-B14F-4D97-AF65-F5344CB8AC3E}">
        <p14:creationId xmlns:p14="http://schemas.microsoft.com/office/powerpoint/2010/main" val="3855238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a:t>
            </a:r>
            <a:r>
              <a:rPr lang="zh-CN" altLang="en-US"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用于编写发送邮件信息的表单。</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198697" y="2429789"/>
            <a:ext cx="7563868" cy="3539430"/>
          </a:xfrm>
          <a:prstGeom prst="rect">
            <a:avLst/>
          </a:prstGeom>
        </p:spPr>
      </p:pic>
      <p:sp>
        <p:nvSpPr>
          <p:cNvPr id="2" name="矩形 1"/>
          <p:cNvSpPr/>
          <p:nvPr/>
        </p:nvSpPr>
        <p:spPr>
          <a:xfrm>
            <a:off x="2279379" y="2429789"/>
            <a:ext cx="7308376" cy="3539430"/>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CharactorEncoding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CharactorEncoding()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String toString(String str)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text=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if (str!=null&amp;&amp;!"".equals(str)){</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try{</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1369B2"/>
                </a:solidFill>
                <a:latin typeface="Microsoft YaHei" panose="020B0503020204020204" pitchFamily="34" charset="-122"/>
                <a:ea typeface="Microsoft YaHei" panose="020B0503020204020204" pitchFamily="34" charset="-122"/>
                <a:cs typeface="+mn-ea"/>
              </a:rPr>
              <a:t>text = new String(str.getBytes("ISO-8859-1"),"UTF-8");</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}catch (UnsupportedEncodingException 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text;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extLst>
      <p:ext uri="{BB962C8B-B14F-4D97-AF65-F5344CB8AC3E}">
        <p14:creationId xmlns:p14="http://schemas.microsoft.com/office/powerpoint/2010/main" val="1247610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release</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a:t>
            </a:r>
            <a:r>
              <a:rPr lang="zh-CN" altLang="en-US" sz="1600" dirty="0">
                <a:solidFill>
                  <a:srgbClr val="595959"/>
                </a:solidFill>
                <a:latin typeface="Microsoft YaHei" panose="020B0503020204020204" pitchFamily="34" charset="-122"/>
                <a:ea typeface="Microsoft YaHei" panose="020B0503020204020204" pitchFamily="34" charset="-122"/>
                <a:cs typeface="+mn-ea"/>
              </a:rPr>
              <a:t>文件</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页面中表单提交的请求数据进行处理。</a:t>
            </a:r>
            <a:r>
              <a:rPr lang="en-US" altLang="zh-CN" sz="1600" dirty="0">
                <a:solidFill>
                  <a:srgbClr val="595959"/>
                </a:solidFill>
                <a:latin typeface="Microsoft YaHei" panose="020B0503020204020204" pitchFamily="34" charset="-122"/>
                <a:ea typeface="Microsoft YaHei" panose="020B0503020204020204" pitchFamily="34" charset="-122"/>
                <a:cs typeface="+mn-ea"/>
              </a:rPr>
              <a:t>release.jsp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页面具体代码如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185249" y="2160847"/>
            <a:ext cx="8585846" cy="4172718"/>
          </a:xfrm>
          <a:prstGeom prst="rect">
            <a:avLst/>
          </a:prstGeom>
        </p:spPr>
      </p:pic>
      <p:sp>
        <p:nvSpPr>
          <p:cNvPr id="2" name="矩形 1"/>
          <p:cNvSpPr/>
          <p:nvPr/>
        </p:nvSpPr>
        <p:spPr>
          <a:xfrm>
            <a:off x="2279378" y="2214635"/>
            <a:ext cx="8182434" cy="4031873"/>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&lt;jsp:useBean id="email" class="cn.itcast.Email"&gt;&lt;/jsp:useBean&gt;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&lt;jsp:useBean id="encoding" class="cn.itcast.CharactorEncoding"&gt;&lt;/jsp:useBean&gt;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&lt;jsp:setProperty name="email" property="*"&gt;&lt;/jsp:setProperty&gt;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&lt;div align="center"&gt;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id="container"&gt;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id="title"&gt;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                &lt;%=encoding.toString(email.getTitle())%&gt;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&lt;hr&gt;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id="content"&gt;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            &lt;%=encoding.toString(email.getContent())%&gt;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extLst>
      <p:ext uri="{BB962C8B-B14F-4D97-AF65-F5344CB8AC3E}">
        <p14:creationId xmlns:p14="http://schemas.microsoft.com/office/powerpoint/2010/main" val="55998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服务器，在浏览器输入地址“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http://localhost:8080/chapter08/email.jsp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”访问，访问结果如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066" y="2352114"/>
            <a:ext cx="5376737" cy="371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301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上</a:t>
            </a:r>
            <a:r>
              <a:rPr lang="zh-CN" altLang="zh-CN" sz="1600" dirty="0">
                <a:solidFill>
                  <a:srgbClr val="595959"/>
                </a:solidFill>
                <a:latin typeface="Microsoft YaHei" panose="020B0503020204020204" pitchFamily="34" charset="-122"/>
                <a:ea typeface="Microsoft YaHei" panose="020B0503020204020204" pitchFamily="34" charset="-122"/>
                <a:cs typeface="+mn-ea"/>
              </a:rPr>
              <a:t>图中的邮件发送页面中，输入邮件标题和内容，单击发送按钮，跳转到接收邮件信息页面，如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pic>
        <p:nvPicPr>
          <p:cNvPr id="409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7360" y="2417669"/>
            <a:ext cx="6093382" cy="253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
            <a:extLst>
              <a:ext uri="{FF2B5EF4-FFF2-40B4-BE49-F238E27FC236}">
                <a16:creationId xmlns:a16="http://schemas.microsoft.com/office/drawing/2014/main" id="{BEAF0FBF-8370-1548-A5DC-85DA9EE176CA}"/>
              </a:ext>
            </a:extLst>
          </p:cNvPr>
          <p:cNvSpPr txBox="1"/>
          <p:nvPr>
            <p:custDataLst>
              <p:tags r:id="rId2"/>
            </p:custDataLst>
          </p:nvPr>
        </p:nvSpPr>
        <p:spPr>
          <a:xfrm>
            <a:off x="1050638" y="5187510"/>
            <a:ext cx="10352467" cy="1200329"/>
          </a:xfrm>
          <a:prstGeom prst="rect">
            <a:avLst/>
          </a:prstGeom>
          <a:noFill/>
          <a:ln>
            <a:noFill/>
          </a:ln>
        </p:spPr>
        <p:txBody>
          <a:bodyPr wrap="square" rtlCol="0">
            <a:spAutoFit/>
          </a:bodyPr>
          <a:lstStyle/>
          <a:p>
            <a:pPr>
              <a:lnSpc>
                <a:spcPct val="150000"/>
              </a:lnSpc>
            </a:pPr>
            <a:r>
              <a:rPr lang="zh-CN" altLang="zh-CN" sz="1600" dirty="0">
                <a:solidFill>
                  <a:srgbClr val="FF0000"/>
                </a:solidFill>
                <a:latin typeface="Microsoft YaHei" panose="020B0503020204020204" pitchFamily="34" charset="-122"/>
                <a:ea typeface="Microsoft YaHei" panose="020B0503020204020204" pitchFamily="34" charset="-122"/>
                <a:cs typeface="+mn-ea"/>
              </a:rPr>
              <a:t>注意</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如果在JSP页面中使用Java代码调用JavaBean对象中的属性或方法，Java代码所使用的JavaBean对象名为&lt;jsp:useBean&gt;标签中的id属性值。</a:t>
            </a:r>
          </a:p>
        </p:txBody>
      </p:sp>
    </p:spTree>
    <p:extLst>
      <p:ext uri="{BB962C8B-B14F-4D97-AF65-F5344CB8AC3E}">
        <p14:creationId xmlns:p14="http://schemas.microsoft.com/office/powerpoint/2010/main" val="1370469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439677" y="2467270"/>
            <a:ext cx="9412808" cy="1200329"/>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有些网站在用户注册时，用户名只能由字母、数字和下划线组成，并且首字符必须为字母，不允许包含特殊字符等。通过编写工具</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就可以验证输入的用户名是否合法。本任务要求编写一个用于判断用户是否有效的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，并应用该</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判断用户名是否有效。</a:t>
            </a:r>
          </a:p>
        </p:txBody>
      </p:sp>
    </p:spTree>
    <p:extLst>
      <p:ext uri="{BB962C8B-B14F-4D97-AF65-F5344CB8AC3E}">
        <p14:creationId xmlns:p14="http://schemas.microsoft.com/office/powerpoint/2010/main" val="3935273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439677" y="2467270"/>
            <a:ext cx="9412808" cy="1895455"/>
          </a:xfrm>
          <a:prstGeom prst="rect">
            <a:avLst/>
          </a:prstGeom>
          <a:noFill/>
          <a:ln>
            <a:noFill/>
          </a:ln>
        </p:spPr>
        <p:txBody>
          <a:bodyPr wrap="square" rtlCol="0">
            <a:spAutoFit/>
          </a:bodyPr>
          <a:lstStyle/>
          <a:p>
            <a:pPr>
              <a:lnSpc>
                <a:spcPct val="150000"/>
              </a:lnSpc>
            </a:pPr>
            <a:r>
              <a:rPr lang="zh-CN" altLang="en-US" sz="1600" dirty="0">
                <a:solidFill>
                  <a:srgbClr val="FF0000"/>
                </a:solidFill>
                <a:latin typeface="Microsoft YaHei" panose="020B0503020204020204" pitchFamily="34" charset="-122"/>
                <a:ea typeface="Microsoft YaHei" panose="020B0503020204020204" pitchFamily="34" charset="-122"/>
                <a:cs typeface="+mn-ea"/>
              </a:rPr>
              <a:t>提示：</a:t>
            </a:r>
            <a:endParaRPr lang="en-US" altLang="zh-CN" sz="1600" dirty="0">
              <a:solidFill>
                <a:srgbClr val="FF0000"/>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本任务需要定义一个输入用户名的表单页面以及一个用户名验证反馈页面，还需要定义一个用户名的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，来对输入的用户名进行验证。</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中，可以应用字符的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ASCII</a:t>
            </a:r>
            <a:r>
              <a:rPr lang="zh-CN" altLang="zh-CN" sz="1600" dirty="0">
                <a:solidFill>
                  <a:srgbClr val="595959"/>
                </a:solidFill>
                <a:latin typeface="Microsoft YaHei" panose="020B0503020204020204" pitchFamily="34" charset="-122"/>
                <a:ea typeface="Microsoft YaHei" panose="020B0503020204020204" pitchFamily="34" charset="-122"/>
                <a:cs typeface="+mn-ea"/>
              </a:rPr>
              <a:t>码来判断用户名是否有效，其中英文字母的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ASCII</a:t>
            </a:r>
            <a:r>
              <a:rPr lang="zh-CN" altLang="zh-CN" sz="1600" dirty="0">
                <a:solidFill>
                  <a:srgbClr val="595959"/>
                </a:solidFill>
                <a:latin typeface="Microsoft YaHei" panose="020B0503020204020204" pitchFamily="34" charset="-122"/>
                <a:ea typeface="Microsoft YaHei" panose="020B0503020204020204" pitchFamily="34" charset="-122"/>
                <a:cs typeface="+mn-ea"/>
              </a:rPr>
              <a:t>码范围为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65~90</a:t>
            </a:r>
            <a:r>
              <a:rPr lang="zh-CN" altLang="zh-CN" sz="1600" dirty="0">
                <a:solidFill>
                  <a:srgbClr val="595959"/>
                </a:solidFill>
                <a:latin typeface="Microsoft YaHei" panose="020B0503020204020204" pitchFamily="34" charset="-122"/>
                <a:ea typeface="Microsoft YaHei" panose="020B0503020204020204" pitchFamily="34" charset="-122"/>
                <a:cs typeface="+mn-ea"/>
              </a:rPr>
              <a:t>（大写字母）和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97~122</a:t>
            </a:r>
            <a:r>
              <a:rPr lang="zh-CN" altLang="zh-CN" sz="1600" dirty="0">
                <a:solidFill>
                  <a:srgbClr val="595959"/>
                </a:solidFill>
                <a:latin typeface="Microsoft YaHei" panose="020B0503020204020204" pitchFamily="34" charset="-122"/>
                <a:ea typeface="Microsoft YaHei" panose="020B0503020204020204" pitchFamily="34" charset="-122"/>
                <a:cs typeface="+mn-ea"/>
              </a:rPr>
              <a:t>（小写字母）：下划线的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ASCII</a:t>
            </a:r>
            <a:r>
              <a:rPr lang="zh-CN" altLang="zh-CN" sz="1600" dirty="0">
                <a:solidFill>
                  <a:srgbClr val="595959"/>
                </a:solidFill>
                <a:latin typeface="Microsoft YaHei" panose="020B0503020204020204" pitchFamily="34" charset="-122"/>
                <a:ea typeface="Microsoft YaHei" panose="020B0503020204020204" pitchFamily="34" charset="-122"/>
                <a:cs typeface="+mn-ea"/>
              </a:rPr>
              <a:t>码为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95</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；数字的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ASCII</a:t>
            </a:r>
            <a:r>
              <a:rPr lang="zh-CN" altLang="zh-CN" sz="1600" dirty="0">
                <a:solidFill>
                  <a:srgbClr val="595959"/>
                </a:solidFill>
                <a:latin typeface="Microsoft YaHei" panose="020B0503020204020204" pitchFamily="34" charset="-122"/>
                <a:ea typeface="Microsoft YaHei" panose="020B0503020204020204" pitchFamily="34" charset="-122"/>
                <a:cs typeface="+mn-ea"/>
              </a:rPr>
              <a:t>码范围在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47~58</a:t>
            </a:r>
            <a:r>
              <a:rPr lang="zh-CN" altLang="zh-CN" sz="1600" dirty="0">
                <a:solidFill>
                  <a:srgbClr val="595959"/>
                </a:solidFill>
                <a:latin typeface="Microsoft YaHei" panose="020B0503020204020204" pitchFamily="34" charset="-122"/>
                <a:ea typeface="Microsoft YaHei" panose="020B0503020204020204" pitchFamily="34" charset="-122"/>
                <a:cs typeface="+mn-ea"/>
              </a:rPr>
              <a:t>之间。</a:t>
            </a:r>
          </a:p>
        </p:txBody>
      </p:sp>
    </p:spTree>
    <p:extLst>
      <p:ext uri="{BB962C8B-B14F-4D97-AF65-F5344CB8AC3E}">
        <p14:creationId xmlns:p14="http://schemas.microsoft.com/office/powerpoint/2010/main" val="274609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156792"/>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编写</a:t>
            </a:r>
            <a:r>
              <a:rPr lang="en-US" altLang="zh-CN" sz="1600" b="1" dirty="0">
                <a:solidFill>
                  <a:srgbClr val="595959"/>
                </a:solidFill>
                <a:latin typeface="Microsoft YaHei" panose="020B0503020204020204" pitchFamily="34" charset="-122"/>
                <a:ea typeface="Microsoft YaHei" panose="020B0503020204020204" pitchFamily="34" charset="-122"/>
                <a:cs typeface="+mn-ea"/>
              </a:rPr>
              <a:t>JavaBean</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cn.itcast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包下创建名称为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的类，用于封装用户信息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888955" y="2258871"/>
            <a:ext cx="8723902" cy="4228546"/>
          </a:xfrm>
          <a:prstGeom prst="rect">
            <a:avLst/>
          </a:prstGeom>
        </p:spPr>
      </p:pic>
      <p:sp>
        <p:nvSpPr>
          <p:cNvPr id="2" name="矩形 1"/>
          <p:cNvSpPr/>
          <p:nvPr/>
        </p:nvSpPr>
        <p:spPr>
          <a:xfrm>
            <a:off x="2070595" y="2245419"/>
            <a:ext cx="8232449" cy="4278094"/>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Username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reg = "[a-</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zA</a:t>
            </a:r>
            <a:r>
              <a:rPr lang="en-US" altLang="zh-CN" sz="1600" dirty="0">
                <a:solidFill>
                  <a:srgbClr val="595959"/>
                </a:solidFill>
                <a:latin typeface="Microsoft YaHei" panose="020B0503020204020204" pitchFamily="34" charset="-122"/>
                <a:ea typeface="Microsoft YaHei" panose="020B0503020204020204" pitchFamily="34" charset="-122"/>
                <a:cs typeface="+mn-ea"/>
              </a:rPr>
              <a:t>-Z]";</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regx</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"[a-zA-Z0-9_]";</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username;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Boolean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isval</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tip; //</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isValid</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name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firstname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String.valueOf</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name.charAt</a:t>
            </a:r>
            <a:r>
              <a:rPr lang="en-US" altLang="zh-CN" sz="1600" dirty="0">
                <a:solidFill>
                  <a:srgbClr val="595959"/>
                </a:solidFill>
                <a:latin typeface="Microsoft YaHei" panose="020B0503020204020204" pitchFamily="34" charset="-122"/>
                <a:ea typeface="Microsoft YaHei" panose="020B0503020204020204" pitchFamily="34" charset="-122"/>
                <a:cs typeface="+mn-ea"/>
              </a:rPr>
              <a:t>(0));</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firstname.matches</a:t>
            </a:r>
            <a:r>
              <a:rPr lang="en-US" altLang="zh-CN" sz="1600" dirty="0">
                <a:solidFill>
                  <a:srgbClr val="595959"/>
                </a:solidFill>
                <a:latin typeface="Microsoft YaHei" panose="020B0503020204020204" pitchFamily="34" charset="-122"/>
                <a:ea typeface="Microsoft YaHei" panose="020B0503020204020204" pitchFamily="34" charset="-122"/>
                <a:cs typeface="+mn-ea"/>
              </a:rPr>
              <a:t>(reg)){//</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首字母为字母</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for(int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=1;i&lt;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name.length</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String.valueOf</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name.charAt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a:t>
            </a:r>
            <a:r>
              <a:rPr lang="en-US" altLang="zh-CN" sz="1600" dirty="0">
                <a:solidFill>
                  <a:srgbClr val="595959"/>
                </a:solidFill>
                <a:latin typeface="Microsoft YaHei" panose="020B0503020204020204" pitchFamily="34" charset="-122"/>
                <a:ea typeface="Microsoft YaHei" panose="020B0503020204020204" pitchFamily="34" charset="-122"/>
                <a:cs typeface="+mn-ea"/>
              </a:rPr>
              <a:t>)).matches(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regx</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setTip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用户姓名错误，只能由字母、数字和下划线组成！</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false;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setTip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用户格式正确！</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true;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}else{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setTip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用户姓名错误，首字符必须为字母！</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false;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704330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954107"/>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编写用户输入用户名界面</a:t>
            </a:r>
          </a:p>
          <a:p>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文件，添加用户名文本框以及验证按钮。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864891" y="2705183"/>
            <a:ext cx="8723902" cy="3524832"/>
          </a:xfrm>
          <a:prstGeom prst="rect">
            <a:avLst/>
          </a:prstGeom>
        </p:spPr>
      </p:pic>
      <p:sp>
        <p:nvSpPr>
          <p:cNvPr id="2" name="矩形 1"/>
          <p:cNvSpPr/>
          <p:nvPr/>
        </p:nvSpPr>
        <p:spPr>
          <a:xfrm>
            <a:off x="2070595" y="2702617"/>
            <a:ext cx="8232449" cy="3539430"/>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html;charset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 language="java"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用户输入用户名界面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&lt;form action="</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judge.jsp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method="post" style="font-size: 20px;"&gt;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请输入用户名：</a:t>
            </a:r>
            <a:r>
              <a:rPr lang="en-US" altLang="zh-CN" sz="1600" dirty="0">
                <a:solidFill>
                  <a:srgbClr val="1369B2"/>
                </a:solidFill>
                <a:latin typeface="Microsoft YaHei" panose="020B0503020204020204" pitchFamily="34" charset="-122"/>
                <a:ea typeface="Microsoft YaHei" panose="020B0503020204020204" pitchFamily="34" charset="-122"/>
                <a:cs typeface="+mn-ea"/>
              </a:rPr>
              <a:t>&lt;input type="text" name="username"/&gt;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只能由字母、数字或者</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下划线组成</a:t>
            </a:r>
            <a:r>
              <a:rPr lang="en-US" altLang="zh-CN" sz="1600"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r>
              <a:rPr lang="en-US" altLang="zh-CN" sz="1600" dirty="0">
                <a:solidFill>
                  <a:srgbClr val="1369B2"/>
                </a:solidFill>
                <a:latin typeface="Microsoft YaHei" panose="020B0503020204020204" pitchFamily="34" charset="-122"/>
                <a:ea typeface="Microsoft YaHei" panose="020B0503020204020204" pitchFamily="34" charset="-122"/>
                <a:cs typeface="+mn-ea"/>
              </a:rPr>
              <a:t>&lt;input type=“</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submit”name</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submit”value</a:t>
            </a:r>
            <a:r>
              <a:rPr lang="en-US" altLang="zh-CN" sz="1600" dirty="0">
                <a:solidFill>
                  <a:srgbClr val="1369B2"/>
                </a:solidFill>
                <a:latin typeface="Microsoft YaHei" panose="020B0503020204020204" pitchFamily="34" charset="-122"/>
                <a:ea typeface="Microsoft YaHei" panose="020B0503020204020204" pitchFamily="34" charset="-122"/>
                <a:cs typeface="+mn-ea"/>
              </a:rPr>
              <a:t>=“</a:t>
            </a:r>
            <a:r>
              <a:rPr lang="zh-CN" altLang="zh-CN" sz="1600" dirty="0">
                <a:solidFill>
                  <a:srgbClr val="1369B2"/>
                </a:solidFill>
                <a:latin typeface="Microsoft YaHei" panose="020B0503020204020204" pitchFamily="34" charset="-122"/>
                <a:ea typeface="Microsoft YaHei" panose="020B0503020204020204" pitchFamily="34" charset="-122"/>
                <a:cs typeface="+mn-ea"/>
              </a:rPr>
              <a:t>验证</a:t>
            </a:r>
            <a:r>
              <a:rPr lang="en-US" altLang="zh-CN" sz="1600" dirty="0">
                <a:solidFill>
                  <a:srgbClr val="1369B2"/>
                </a:solidFill>
                <a:latin typeface="Microsoft YaHei" panose="020B0503020204020204" pitchFamily="34" charset="-122"/>
                <a:ea typeface="Microsoft YaHei" panose="020B0503020204020204" pitchFamily="34" charset="-122"/>
                <a:cs typeface="+mn-ea"/>
              </a:rPr>
              <a:t>”/&gt;</a:t>
            </a:r>
            <a:r>
              <a:rPr lang="en-US" altLang="zh-CN" sz="1600" dirty="0">
                <a:solidFill>
                  <a:srgbClr val="595959"/>
                </a:solidFill>
                <a:latin typeface="Microsoft YaHei" panose="020B0503020204020204" pitchFamily="34" charset="-122"/>
                <a:ea typeface="Microsoft YaHei" panose="020B0503020204020204" pitchFamily="34" charset="-122"/>
                <a:cs typeface="+mn-ea"/>
              </a:rPr>
              <a: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&lt;/form&gt;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331489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35093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27111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20147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32875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技术</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254293"/>
            <a:ext cx="5143000" cy="612920"/>
            <a:chOff x="4315150" y="1647579"/>
            <a:chExt cx="3857250" cy="540057"/>
          </a:xfrm>
        </p:grpSpPr>
        <p:sp>
          <p:nvSpPr>
            <p:cNvPr id="64" name="矩形 63"/>
            <p:cNvSpPr/>
            <p:nvPr/>
          </p:nvSpPr>
          <p:spPr>
            <a:xfrm>
              <a:off x="4576772" y="1730243"/>
              <a:ext cx="3514412"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动手实践：使用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解决中文乱码</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17983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开发模型</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119671" y="5080019"/>
            <a:ext cx="1192345" cy="614383"/>
            <a:chOff x="2215144" y="3084852"/>
            <a:chExt cx="1244730" cy="844793"/>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4025342" y="5058371"/>
            <a:ext cx="5143000" cy="612920"/>
            <a:chOff x="4315150" y="2341731"/>
            <a:chExt cx="3857250" cy="540057"/>
          </a:xfrm>
        </p:grpSpPr>
        <p:sp>
          <p:nvSpPr>
            <p:cNvPr id="25" name="矩形 24"/>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MVC</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设计模式</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18248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954107"/>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编写验证反馈界面</a:t>
            </a:r>
          </a:p>
          <a:p>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judge.jsp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文件，如果表单被提交，将判断用户名是否有效，并给出提示。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judge.jsp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684421" y="2546949"/>
            <a:ext cx="8904372" cy="3683066"/>
          </a:xfrm>
          <a:prstGeom prst="rect">
            <a:avLst/>
          </a:prstGeom>
        </p:spPr>
      </p:pic>
      <p:sp>
        <p:nvSpPr>
          <p:cNvPr id="2" name="矩形 1"/>
          <p:cNvSpPr/>
          <p:nvPr/>
        </p:nvSpPr>
        <p:spPr>
          <a:xfrm>
            <a:off x="1745740" y="2474015"/>
            <a:ext cx="8613449" cy="3785652"/>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 page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contentType</a:t>
            </a:r>
            <a:r>
              <a:rPr lang="en-US" altLang="zh-CN" sz="1600" dirty="0">
                <a:solidFill>
                  <a:srgbClr val="595959"/>
                </a:solidFill>
                <a:latin typeface="Microsoft YaHei" panose="020B0503020204020204" pitchFamily="34" charset="-122"/>
                <a:ea typeface="Microsoft YaHei" panose="020B0503020204020204" pitchFamily="34" charset="-122"/>
                <a:cs typeface="+mn-ea"/>
              </a:rPr>
              <a:t>="text/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html;charset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=UTF-8" language="java"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jsp:useBean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id = "username" class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cn.itcast.Username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scope = "page"&gt;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jsp:setProperty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 name = "username" property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jsp:useBean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&lt;head&gt;&lt;title&gt;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验证反馈界面</a:t>
            </a:r>
            <a:r>
              <a:rPr lang="en-US" altLang="zh-CN" sz="1600" dirty="0">
                <a:solidFill>
                  <a:srgbClr val="595959"/>
                </a:solidFill>
                <a:latin typeface="Microsoft YaHei" panose="020B0503020204020204" pitchFamily="34" charset="-122"/>
                <a:ea typeface="Microsoft YaHei" panose="020B0503020204020204" pitchFamily="34" charset="-122"/>
                <a:cs typeface="+mn-ea"/>
              </a:rPr>
              <a:t>&lt;/title&gt;&lt;/head&gt;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&lt;ul style="font-size: 20px;"&gt;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输入的用户名为：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jsp:getProperty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 property = "username" name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"username"/&gt;&lt;/li&gt;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是否有效：</a:t>
            </a:r>
            <a:r>
              <a:rPr lang="en-US" altLang="zh-CN" sz="1600" dirty="0">
                <a:solidFill>
                  <a:srgbClr val="1369B2"/>
                </a:solidFill>
                <a:latin typeface="Microsoft YaHei" panose="020B0503020204020204" pitchFamily="34" charset="-122"/>
                <a:ea typeface="Microsoft YaHei" panose="020B0503020204020204" pitchFamily="34" charset="-122"/>
                <a:cs typeface="+mn-ea"/>
              </a:rPr>
              <a:t>&lt;</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jsp:getProperty</a:t>
            </a:r>
            <a:r>
              <a:rPr lang="en-US" altLang="zh-CN" sz="1600" dirty="0">
                <a:solidFill>
                  <a:srgbClr val="1369B2"/>
                </a:solidFill>
                <a:latin typeface="Microsoft YaHei" panose="020B0503020204020204" pitchFamily="34" charset="-122"/>
                <a:ea typeface="Microsoft YaHei" panose="020B0503020204020204" pitchFamily="34" charset="-122"/>
                <a:cs typeface="+mn-ea"/>
              </a:rPr>
              <a:t> property = "</a:t>
            </a:r>
            <a:r>
              <a:rPr lang="en-US" altLang="zh-CN" sz="1600" dirty="0" err="1">
                <a:solidFill>
                  <a:srgbClr val="1369B2"/>
                </a:solidFill>
                <a:latin typeface="Microsoft YaHei" panose="020B0503020204020204" pitchFamily="34" charset="-122"/>
                <a:ea typeface="Microsoft YaHei" panose="020B0503020204020204" pitchFamily="34" charset="-122"/>
                <a:cs typeface="+mn-ea"/>
              </a:rPr>
              <a:t>isval</a:t>
            </a:r>
            <a:r>
              <a:rPr lang="en-US" altLang="zh-CN" sz="1600" dirty="0">
                <a:solidFill>
                  <a:srgbClr val="1369B2"/>
                </a:solidFill>
                <a:latin typeface="Microsoft YaHei" panose="020B0503020204020204" pitchFamily="34" charset="-122"/>
                <a:ea typeface="Microsoft YaHei" panose="020B0503020204020204" pitchFamily="34" charset="-122"/>
                <a:cs typeface="+mn-ea"/>
              </a:rPr>
              <a:t>" name </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1369B2"/>
                </a:solidFill>
                <a:latin typeface="Microsoft YaHei" panose="020B0503020204020204" pitchFamily="34" charset="-122"/>
                <a:ea typeface="Microsoft YaHei" panose="020B0503020204020204" pitchFamily="34" charset="-122"/>
                <a:cs typeface="+mn-ea"/>
              </a:rPr>
              <a:t>	= "username"/&gt;&lt;/li&gt;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;&amp;</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nbsp</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提示信息：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jsp:getProperty</a:t>
            </a:r>
            <a:r>
              <a:rPr lang="en-US" altLang="zh-CN" sz="1600" dirty="0">
                <a:solidFill>
                  <a:srgbClr val="595959"/>
                </a:solidFill>
                <a:latin typeface="Microsoft YaHei" panose="020B0503020204020204" pitchFamily="34" charset="-122"/>
                <a:ea typeface="Microsoft YaHei" panose="020B0503020204020204" pitchFamily="34" charset="-122"/>
                <a:cs typeface="+mn-ea"/>
              </a:rPr>
              <a:t> property = "tip" name =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"username"/&gt;&lt;/li&gt;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&lt;/ul&gt;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&lt;/body&gt;&lt;/html&gt;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3212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200329"/>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运行项目，查看效果</a:t>
            </a:r>
          </a:p>
          <a:p>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中启动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服务器，然后在浏览器中访问地址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，用户输入用户名界面和验证反馈界面如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下面两个图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 name="图片 12">
            <a:extLst>
              <a:ext uri="{FF2B5EF4-FFF2-40B4-BE49-F238E27FC236}">
                <a16:creationId xmlns:a16="http://schemas.microsoft.com/office/drawing/2014/main" id="{65E04E7B-A49D-964C-8ABF-31E2E86E962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38587" y="2719387"/>
            <a:ext cx="4314825" cy="1419225"/>
          </a:xfrm>
          <a:prstGeom prst="rect">
            <a:avLst/>
          </a:prstGeom>
          <a:noFill/>
          <a:ln>
            <a:noFill/>
          </a:ln>
        </p:spPr>
      </p:pic>
      <p:pic>
        <p:nvPicPr>
          <p:cNvPr id="14" name="图片 13">
            <a:extLst>
              <a:ext uri="{FF2B5EF4-FFF2-40B4-BE49-F238E27FC236}">
                <a16:creationId xmlns:a16="http://schemas.microsoft.com/office/drawing/2014/main" id="{F811680E-FB90-FB4B-8EDB-0AF70639EBE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958635" y="4508086"/>
            <a:ext cx="4314825" cy="1419225"/>
          </a:xfrm>
          <a:prstGeom prst="rect">
            <a:avLst/>
          </a:prstGeom>
          <a:noFill/>
          <a:ln>
            <a:noFill/>
          </a:ln>
        </p:spPr>
      </p:pic>
    </p:spTree>
    <p:extLst>
      <p:ext uri="{BB962C8B-B14F-4D97-AF65-F5344CB8AC3E}">
        <p14:creationId xmlns:p14="http://schemas.microsoft.com/office/powerpoint/2010/main" val="449945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707194" y="2960263"/>
            <a:ext cx="5418440"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8.3</a:t>
            </a:r>
          </a:p>
        </p:txBody>
      </p:sp>
    </p:spTree>
    <p:extLst>
      <p:ext uri="{BB962C8B-B14F-4D97-AF65-F5344CB8AC3E}">
        <p14:creationId xmlns:p14="http://schemas.microsoft.com/office/powerpoint/2010/main" val="3652423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2897" y="2779257"/>
            <a:ext cx="421478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技术开发</a:t>
            </a:r>
            <a:r>
              <a:rPr lang="en-US" altLang="zh-CN" dirty="0">
                <a:solidFill>
                  <a:srgbClr val="595959"/>
                </a:solidFill>
                <a:latin typeface="微软雅黑" panose="020B0503020204020204" pitchFamily="34" charset="-122"/>
                <a:ea typeface="微软雅黑" panose="020B0503020204020204" pitchFamily="34" charset="-122"/>
              </a:rPr>
              <a:t>Web</a:t>
            </a:r>
            <a:r>
              <a:rPr lang="zh-CN" altLang="en-US" dirty="0">
                <a:solidFill>
                  <a:srgbClr val="595959"/>
                </a:solidFill>
                <a:latin typeface="微软雅黑" panose="020B0503020204020204" pitchFamily="34" charset="-122"/>
                <a:ea typeface="微软雅黑" panose="020B0503020204020204" pitchFamily="34" charset="-122"/>
              </a:rPr>
              <a:t>应用程序的两种模型</a:t>
            </a:r>
            <a:r>
              <a:rPr lang="en-US" altLang="zh-CN" dirty="0">
                <a:solidFill>
                  <a:srgbClr val="1369B2"/>
                </a:solidFill>
                <a:latin typeface="微软雅黑" panose="020B0503020204020204" pitchFamily="34" charset="-122"/>
                <a:ea typeface="微软雅黑" panose="020B0503020204020204" pitchFamily="34" charset="-122"/>
              </a:rPr>
              <a:t>JSP Model1</a:t>
            </a:r>
            <a:r>
              <a:rPr lang="zh-CN" altLang="en-US"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1369B2"/>
                </a:solidFill>
                <a:latin typeface="微软雅黑" panose="020B0503020204020204" pitchFamily="34" charset="-122"/>
                <a:ea typeface="微软雅黑" panose="020B0503020204020204" pitchFamily="34" charset="-122"/>
              </a:rPr>
              <a:t>JSP Model2</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12082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06091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46146" y="3046927"/>
            <a:ext cx="9215258" cy="13771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技术在</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应用程序的开发过程中运用十分广泛，它功能强大，是当前流行的动态网页技术标准之一。使用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技术开发</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应用程序，有两种开发模型可供选择，通常我们称为</a:t>
            </a:r>
            <a:r>
              <a:rPr lang="en-US" altLang="zh-CN" dirty="0">
                <a:solidFill>
                  <a:srgbClr val="1369B2"/>
                </a:solidFill>
                <a:latin typeface="微软雅黑" panose="020B0503020204020204" pitchFamily="34" charset="-122"/>
              </a:rPr>
              <a:t>JSP Model1</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JSP Model2</a:t>
            </a:r>
            <a:r>
              <a:rPr lang="zh-CN" altLang="zh-CN" dirty="0">
                <a:solidFill>
                  <a:srgbClr val="595959"/>
                </a:solidFill>
                <a:latin typeface="微软雅黑" panose="020B0503020204020204" pitchFamily="34" charset="-122"/>
              </a:rPr>
              <a:t>。</a:t>
            </a:r>
          </a:p>
        </p:txBody>
      </p:sp>
      <p:sp>
        <p:nvSpPr>
          <p:cNvPr id="2" name="文本框 1"/>
          <p:cNvSpPr txBox="1"/>
          <p:nvPr/>
        </p:nvSpPr>
        <p:spPr>
          <a:xfrm>
            <a:off x="1145643" y="1244628"/>
            <a:ext cx="238558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的两种开发模型</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圆角矩形 7"/>
          <p:cNvSpPr/>
          <p:nvPr/>
        </p:nvSpPr>
        <p:spPr>
          <a:xfrm>
            <a:off x="1225774" y="2649071"/>
            <a:ext cx="9865885" cy="21380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47289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65062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03498" y="1845731"/>
            <a:ext cx="10071007" cy="13637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在讲解</a:t>
            </a: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开发模型之前，先来了解一下</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开发的早期模型。在早期使用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应用时，</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文件是一个独立的、能自主完成所有任务的模块，它负责处理业务逻辑、控制网页流程、向用户展示页面等，</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早期模型的工作原理如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Model1</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840575223"/>
              </p:ext>
            </p:extLst>
          </p:nvPr>
        </p:nvGraphicFramePr>
        <p:xfrm>
          <a:off x="2753776" y="3957915"/>
          <a:ext cx="6947645" cy="1528482"/>
        </p:xfrm>
        <a:graphic>
          <a:graphicData uri="http://schemas.openxmlformats.org/presentationml/2006/ole">
            <mc:AlternateContent xmlns:mc="http://schemas.openxmlformats.org/markup-compatibility/2006">
              <mc:Choice xmlns:v="urn:schemas-microsoft-com:vml" Requires="v">
                <p:oleObj r:id="rId5" imgW="1889182" imgH="416693" progId="Visio.Drawing.11">
                  <p:embed/>
                </p:oleObj>
              </mc:Choice>
              <mc:Fallback>
                <p:oleObj r:id="rId5" imgW="1889182" imgH="416693" progId="Visio.Drawing.11">
                  <p:embed/>
                  <p:pic>
                    <p:nvPicPr>
                      <p:cNvPr id="0"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3776" y="3957915"/>
                        <a:ext cx="6947645" cy="1528482"/>
                      </a:xfrm>
                      <a:prstGeom prst="rect">
                        <a:avLst/>
                      </a:prstGeom>
                      <a:noFill/>
                    </p:spPr>
                  </p:pic>
                </p:oleObj>
              </mc:Fallback>
            </mc:AlternateContent>
          </a:graphicData>
        </a:graphic>
      </p:graphicFrame>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10870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Model1</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546146" y="2724199"/>
            <a:ext cx="9215258" cy="21436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可知，首先浏览器会发送请求给</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，然后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会直接对数据库执行读取、保存或修改等操作，最后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会将操作结果响应给浏览器。但是在程序中，</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页面功能“过于复杂”，会给开发带来一系列的问题，比如</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代码和</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代码耦合在一起，使得代码的可读性很差，数据、业务逻辑，控制流程混合在一起，使得程序难以修改和维护。为了解决上述问题，</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公司提供了一种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开发的架构模型——</a:t>
            </a:r>
            <a:r>
              <a:rPr lang="en-US" altLang="zh-CN" dirty="0">
                <a:solidFill>
                  <a:srgbClr val="1369B2"/>
                </a:solidFill>
                <a:latin typeface="微软雅黑" panose="020B0503020204020204" pitchFamily="34" charset="-122"/>
              </a:rPr>
              <a:t>JSP Model1</a:t>
            </a:r>
            <a:r>
              <a:rPr lang="zh-CN" altLang="zh-CN" dirty="0">
                <a:solidFill>
                  <a:srgbClr val="595959"/>
                </a:solidFill>
                <a:latin typeface="微软雅黑" panose="020B0503020204020204" pitchFamily="34" charset="-122"/>
              </a:rPr>
              <a:t>。</a:t>
            </a:r>
          </a:p>
        </p:txBody>
      </p:sp>
      <p:sp>
        <p:nvSpPr>
          <p:cNvPr id="12" name="圆角矩形 11"/>
          <p:cNvSpPr/>
          <p:nvPr/>
        </p:nvSpPr>
        <p:spPr>
          <a:xfrm>
            <a:off x="1225774" y="2460812"/>
            <a:ext cx="9865885" cy="266251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774851" y="4795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349375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03498" y="1845731"/>
            <a:ext cx="10071007" cy="9512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采用</a:t>
            </a:r>
            <a:r>
              <a:rPr lang="en-US" altLang="zh-CN" dirty="0">
                <a:solidFill>
                  <a:srgbClr val="1369B2"/>
                </a:solidFill>
                <a:latin typeface="微软雅黑" panose="020B0503020204020204" pitchFamily="34" charset="-122"/>
              </a:rPr>
              <a:t>JSP+JavaBean</a:t>
            </a:r>
            <a:r>
              <a:rPr lang="zh-CN" altLang="zh-CN" dirty="0">
                <a:solidFill>
                  <a:srgbClr val="595959"/>
                </a:solidFill>
                <a:latin typeface="微软雅黑" panose="020B0503020204020204" pitchFamily="34" charset="-122"/>
              </a:rPr>
              <a:t>的技术，将页面显示和业务逻辑分开。其中，</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实现流程控制和页面显示，</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对象封装数据和业务逻辑。</a:t>
            </a: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的工作原理如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Model1</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15912028"/>
              </p:ext>
            </p:extLst>
          </p:nvPr>
        </p:nvGraphicFramePr>
        <p:xfrm>
          <a:off x="2864222" y="3482788"/>
          <a:ext cx="5980405" cy="2272554"/>
        </p:xfrm>
        <a:graphic>
          <a:graphicData uri="http://schemas.openxmlformats.org/presentationml/2006/ole">
            <mc:AlternateContent xmlns:mc="http://schemas.openxmlformats.org/markup-compatibility/2006">
              <mc:Choice xmlns:v="urn:schemas-microsoft-com:vml" Requires="v">
                <p:oleObj r:id="rId5" imgW="2069285" imgH="737814" progId="Visio.Drawing.11">
                  <p:embed/>
                </p:oleObj>
              </mc:Choice>
              <mc:Fallback>
                <p:oleObj r:id="rId5" imgW="2069285" imgH="737814" progId="Visio.Drawing.11">
                  <p:embed/>
                  <p:pic>
                    <p:nvPicPr>
                      <p:cNvPr id="0" name="对象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4222" y="3482788"/>
                        <a:ext cx="5980405" cy="2272554"/>
                      </a:xfrm>
                      <a:prstGeom prst="rect">
                        <a:avLst/>
                      </a:prstGeom>
                      <a:noFill/>
                    </p:spPr>
                  </p:pic>
                </p:oleObj>
              </mc:Fallback>
            </mc:AlternateContent>
          </a:graphicData>
        </a:graphic>
      </p:graphicFrame>
      <p:sp>
        <p:nvSpPr>
          <p:cNvPr id="10" name="Rectangle 3"/>
          <p:cNvSpPr>
            <a:spLocks noChangeArrowheads="1"/>
          </p:cNvSpPr>
          <p:nvPr/>
        </p:nvSpPr>
        <p:spPr bwMode="auto">
          <a:xfrm>
            <a:off x="0" y="1447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9331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Model2</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573040" y="2858669"/>
            <a:ext cx="9215258" cy="172677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虽然将数据和部分的业务逻辑从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页面中分离出去，但是</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页面仍然需要负责流程控制和显示用户界面，对于一个业务流程复杂的大型应用程序来说，在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页面中依旧会嵌入大量的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代码，这样会给项目管理带来很大的麻烦。为了解决这样的问题，</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公司在</a:t>
            </a:r>
            <a:r>
              <a:rPr lang="en-US" altLang="zh-CN" dirty="0">
                <a:solidFill>
                  <a:srgbClr val="595959"/>
                </a:solidFill>
                <a:latin typeface="微软雅黑" panose="020B0503020204020204" pitchFamily="34" charset="-122"/>
              </a:rPr>
              <a:t>Model1</a:t>
            </a:r>
            <a:r>
              <a:rPr lang="zh-CN" altLang="zh-CN" dirty="0">
                <a:solidFill>
                  <a:srgbClr val="595959"/>
                </a:solidFill>
                <a:latin typeface="微软雅黑" panose="020B0503020204020204" pitchFamily="34" charset="-122"/>
              </a:rPr>
              <a:t>的基础上又提出了</a:t>
            </a:r>
            <a:r>
              <a:rPr lang="en-US" altLang="zh-CN" dirty="0">
                <a:solidFill>
                  <a:srgbClr val="1369B2"/>
                </a:solidFill>
                <a:latin typeface="微软雅黑" panose="020B0503020204020204" pitchFamily="34" charset="-122"/>
              </a:rPr>
              <a:t>JSP Model2</a:t>
            </a:r>
            <a:r>
              <a:rPr lang="zh-CN" altLang="zh-CN" dirty="0">
                <a:solidFill>
                  <a:srgbClr val="1369B2"/>
                </a:solidFill>
                <a:latin typeface="微软雅黑" panose="020B0503020204020204" pitchFamily="34" charset="-122"/>
              </a:rPr>
              <a:t>架构模型</a:t>
            </a:r>
            <a:r>
              <a:rPr lang="zh-CN" altLang="zh-CN" dirty="0">
                <a:solidFill>
                  <a:srgbClr val="595959"/>
                </a:solidFill>
                <a:latin typeface="微软雅黑" panose="020B0503020204020204" pitchFamily="34" charset="-122"/>
              </a:rPr>
              <a:t>。</a:t>
            </a:r>
          </a:p>
        </p:txBody>
      </p:sp>
      <p:sp>
        <p:nvSpPr>
          <p:cNvPr id="12" name="圆角矩形 11"/>
          <p:cNvSpPr/>
          <p:nvPr/>
        </p:nvSpPr>
        <p:spPr>
          <a:xfrm>
            <a:off x="1225774" y="2460812"/>
            <a:ext cx="9865885" cy="252683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774851" y="467460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650118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997067"/>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03498" y="1684367"/>
            <a:ext cx="10071007" cy="210770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 Model2</a:t>
            </a:r>
            <a:r>
              <a:rPr lang="zh-CN" altLang="zh-CN" dirty="0">
                <a:solidFill>
                  <a:srgbClr val="595959"/>
                </a:solidFill>
                <a:latin typeface="微软雅黑" panose="020B0503020204020204" pitchFamily="34" charset="-122"/>
              </a:rPr>
              <a:t>架构模型采用</a:t>
            </a:r>
            <a:r>
              <a:rPr lang="en-US" altLang="zh-CN" dirty="0">
                <a:solidFill>
                  <a:srgbClr val="1369B2"/>
                </a:solidFill>
                <a:latin typeface="微软雅黑" panose="020B0503020204020204" pitchFamily="34" charset="-122"/>
              </a:rPr>
              <a:t>JSP+Servlet+ JavaBean</a:t>
            </a:r>
            <a:r>
              <a:rPr lang="zh-CN" altLang="zh-CN" dirty="0">
                <a:solidFill>
                  <a:srgbClr val="595959"/>
                </a:solidFill>
                <a:latin typeface="微软雅黑" panose="020B0503020204020204" pitchFamily="34" charset="-122"/>
              </a:rPr>
              <a:t>的技术，此技术将原本</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页面中的流程控制代码提取出来，封装到</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中，实现了页面显示、流程控制和业务逻辑的分离。实际上</a:t>
            </a:r>
            <a:r>
              <a:rPr lang="en-US" altLang="zh-CN" dirty="0">
                <a:solidFill>
                  <a:srgbClr val="595959"/>
                </a:solidFill>
                <a:latin typeface="微软雅黑" panose="020B0503020204020204" pitchFamily="34" charset="-122"/>
              </a:rPr>
              <a:t>JSP Model2</a:t>
            </a:r>
            <a:r>
              <a:rPr lang="zh-CN" altLang="zh-CN" dirty="0">
                <a:solidFill>
                  <a:srgbClr val="595959"/>
                </a:solidFill>
                <a:latin typeface="微软雅黑" panose="020B0503020204020204" pitchFamily="34" charset="-122"/>
              </a:rPr>
              <a:t>模型就是</a:t>
            </a:r>
            <a:r>
              <a:rPr lang="en-US" altLang="zh-CN" dirty="0">
                <a:solidFill>
                  <a:srgbClr val="1369B2"/>
                </a:solidFill>
                <a:latin typeface="微软雅黑" panose="020B0503020204020204" pitchFamily="34" charset="-122"/>
              </a:rPr>
              <a:t>MVC</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Model-View-Controller</a:t>
            </a:r>
            <a:r>
              <a:rPr lang="zh-CN" altLang="zh-CN" dirty="0">
                <a:solidFill>
                  <a:srgbClr val="1369B2"/>
                </a:solidFill>
                <a:latin typeface="微软雅黑" panose="020B0503020204020204" pitchFamily="34" charset="-122"/>
              </a:rPr>
              <a:t>，模型</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视图</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控制器）设计模式</a:t>
            </a:r>
            <a:r>
              <a:rPr lang="zh-CN" altLang="zh-CN" dirty="0">
                <a:solidFill>
                  <a:srgbClr val="595959"/>
                </a:solidFill>
                <a:latin typeface="微软雅黑" panose="020B0503020204020204" pitchFamily="34" charset="-122"/>
              </a:rPr>
              <a:t>，其中控制器的角色由</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实现，视图的角色由</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页面实现，模型的角色是由</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JSP Model2</a:t>
            </a:r>
            <a:r>
              <a:rPr lang="zh-CN" altLang="zh-CN" dirty="0">
                <a:solidFill>
                  <a:srgbClr val="595959"/>
                </a:solidFill>
                <a:latin typeface="微软雅黑" panose="020B0503020204020204" pitchFamily="34" charset="-122"/>
              </a:rPr>
              <a:t>的工作原理如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145643" y="1137052"/>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Model2</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3"/>
          <p:cNvSpPr>
            <a:spLocks noChangeArrowheads="1"/>
          </p:cNvSpPr>
          <p:nvPr/>
        </p:nvSpPr>
        <p:spPr bwMode="auto">
          <a:xfrm>
            <a:off x="0" y="1447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626997790"/>
              </p:ext>
            </p:extLst>
          </p:nvPr>
        </p:nvGraphicFramePr>
        <p:xfrm>
          <a:off x="2985248" y="4034118"/>
          <a:ext cx="6155181" cy="2084294"/>
        </p:xfrm>
        <a:graphic>
          <a:graphicData uri="http://schemas.openxmlformats.org/presentationml/2006/ole">
            <mc:AlternateContent xmlns:mc="http://schemas.openxmlformats.org/markup-compatibility/2006">
              <mc:Choice xmlns:v="urn:schemas-microsoft-com:vml" Requires="v">
                <p:oleObj r:id="rId5" imgW="6200916" imgH="2105360" progId="Visio.Drawing.11">
                  <p:embed/>
                </p:oleObj>
              </mc:Choice>
              <mc:Fallback>
                <p:oleObj r:id="rId5" imgW="6200916" imgH="2105360" progId="Visio.Drawing.11">
                  <p:embed/>
                  <p:pic>
                    <p:nvPicPr>
                      <p:cNvPr id="0" name="对象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5248" y="4034118"/>
                        <a:ext cx="6155181" cy="2084294"/>
                      </a:xfrm>
                      <a:prstGeom prst="rect">
                        <a:avLst/>
                      </a:prstGeom>
                      <a:noFill/>
                    </p:spPr>
                  </p:pic>
                </p:oleObj>
              </mc:Fallback>
            </mc:AlternateContent>
          </a:graphicData>
        </a:graphic>
      </p:graphicFrame>
      <p:sp>
        <p:nvSpPr>
          <p:cNvPr id="13" name="Rectangle 3"/>
          <p:cNvSpPr>
            <a:spLocks noChangeArrowheads="1"/>
          </p:cNvSpPr>
          <p:nvPr/>
        </p:nvSpPr>
        <p:spPr bwMode="auto">
          <a:xfrm>
            <a:off x="0" y="121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98269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02647" y="3013559"/>
            <a:ext cx="5482647"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JavaBean</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技术</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8.1</a:t>
            </a:r>
          </a:p>
        </p:txBody>
      </p:sp>
    </p:spTree>
    <p:extLst>
      <p:ext uri="{BB962C8B-B14F-4D97-AF65-F5344CB8AC3E}">
        <p14:creationId xmlns:p14="http://schemas.microsoft.com/office/powerpoint/2010/main" val="232696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Model2</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573040"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充当了控制器的角色，它首先接收浏览器发送的请求，然后根据请求信息实例化</a:t>
            </a:r>
            <a:r>
              <a:rPr lang="en-US" altLang="zh-CN" dirty="0">
                <a:solidFill>
                  <a:srgbClr val="1369B2"/>
                </a:solidFill>
                <a:latin typeface="微软雅黑" panose="020B0503020204020204" pitchFamily="34" charset="-122"/>
              </a:rPr>
              <a:t>JavaBean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，由</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对象完成数据库操作并将操作结果进行封装，最后选择相应的</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页面将响应结果显示在浏览器中。</a:t>
            </a:r>
          </a:p>
        </p:txBody>
      </p:sp>
      <p:sp>
        <p:nvSpPr>
          <p:cNvPr id="12" name="圆角矩形 11"/>
          <p:cNvSpPr/>
          <p:nvPr/>
        </p:nvSpPr>
        <p:spPr>
          <a:xfrm>
            <a:off x="1225774"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774851"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570342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559277" y="2960263"/>
            <a:ext cx="4315782"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MVC</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8.4</a:t>
            </a:r>
          </a:p>
        </p:txBody>
      </p:sp>
    </p:spTree>
    <p:extLst>
      <p:ext uri="{BB962C8B-B14F-4D97-AF65-F5344CB8AC3E}">
        <p14:creationId xmlns:p14="http://schemas.microsoft.com/office/powerpoint/2010/main" val="1461006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2897" y="2779257"/>
            <a:ext cx="421478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en-US" dirty="0">
                <a:solidFill>
                  <a:srgbClr val="595959"/>
                </a:solidFill>
                <a:latin typeface="微软雅黑" panose="020B0503020204020204" pitchFamily="34" charset="-122"/>
                <a:ea typeface="微软雅黑" panose="020B0503020204020204" pitchFamily="34" charset="-122"/>
              </a:rPr>
              <a:t>的三个核心模块：</a:t>
            </a:r>
            <a:r>
              <a:rPr lang="zh-CN" altLang="en-US" dirty="0">
                <a:solidFill>
                  <a:srgbClr val="1369B2"/>
                </a:solidFill>
                <a:latin typeface="微软雅黑" panose="020B0503020204020204" pitchFamily="34" charset="-122"/>
                <a:ea typeface="微软雅黑" panose="020B0503020204020204" pitchFamily="34" charset="-122"/>
              </a:rPr>
              <a:t>模型</a:t>
            </a:r>
            <a:r>
              <a:rPr lang="zh-CN" altLang="en-US" dirty="0">
                <a:solidFill>
                  <a:srgbClr val="595959"/>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视图</a:t>
            </a:r>
            <a:r>
              <a:rPr lang="zh-CN" altLang="en-US" dirty="0">
                <a:solidFill>
                  <a:srgbClr val="595959"/>
                </a:solidFill>
                <a:latin typeface="微软雅黑" panose="020B0503020204020204" pitchFamily="34" charset="-122"/>
                <a:ea typeface="微软雅黑" panose="020B0503020204020204" pitchFamily="34" charset="-122"/>
              </a:rPr>
              <a:t>和</a:t>
            </a:r>
            <a:r>
              <a:rPr lang="zh-CN" altLang="en-US" dirty="0">
                <a:solidFill>
                  <a:srgbClr val="1369B2"/>
                </a:solidFill>
                <a:latin typeface="微软雅黑" panose="020B0503020204020204" pitchFamily="34" charset="-122"/>
                <a:ea typeface="微软雅黑" panose="020B0503020204020204" pitchFamily="34" charset="-122"/>
              </a:rPr>
              <a:t>控制器</a:t>
            </a: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75723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4154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79953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680616"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设计模式是施乐帕克研究中心在</a:t>
            </a:r>
            <a:r>
              <a:rPr lang="en-US" altLang="zh-CN" dirty="0">
                <a:solidFill>
                  <a:srgbClr val="595959"/>
                </a:solidFill>
                <a:latin typeface="微软雅黑" panose="020B0503020204020204" pitchFamily="34" charset="-122"/>
              </a:rPr>
              <a:t>20</a:t>
            </a:r>
            <a:r>
              <a:rPr lang="zh-CN" altLang="zh-CN" dirty="0">
                <a:solidFill>
                  <a:srgbClr val="595959"/>
                </a:solidFill>
                <a:latin typeface="微软雅黑" panose="020B0503020204020204" pitchFamily="34" charset="-122"/>
              </a:rPr>
              <a:t>世纪</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年代为编程语言</a:t>
            </a:r>
            <a:r>
              <a:rPr lang="en-US" altLang="zh-CN" dirty="0">
                <a:solidFill>
                  <a:srgbClr val="595959"/>
                </a:solidFill>
                <a:latin typeface="微软雅黑" panose="020B0503020204020204" pitchFamily="34" charset="-122"/>
              </a:rPr>
              <a:t>Smalltalk-80</a:t>
            </a:r>
            <a:r>
              <a:rPr lang="zh-CN" altLang="zh-CN" dirty="0">
                <a:solidFill>
                  <a:srgbClr val="595959"/>
                </a:solidFill>
                <a:latin typeface="微软雅黑" panose="020B0503020204020204" pitchFamily="34" charset="-122"/>
              </a:rPr>
              <a:t>发明的一种软件设计模式，提供了一种按功能对软件进行模块划分的方法。</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设计模式将软件程序分为三个核心模块：</a:t>
            </a:r>
            <a:r>
              <a:rPr lang="zh-CN" altLang="zh-CN" dirty="0">
                <a:solidFill>
                  <a:srgbClr val="1369B2"/>
                </a:solidFill>
                <a:latin typeface="微软雅黑" panose="020B0503020204020204" pitchFamily="34" charset="-122"/>
              </a:rPr>
              <a:t>模型（</a:t>
            </a:r>
            <a:r>
              <a:rPr lang="en-US" altLang="zh-CN" dirty="0">
                <a:solidFill>
                  <a:srgbClr val="1369B2"/>
                </a:solidFill>
                <a:latin typeface="微软雅黑" panose="020B0503020204020204" pitchFamily="34" charset="-122"/>
              </a:rPr>
              <a:t>Model</a:t>
            </a:r>
            <a:r>
              <a:rPr lang="zh-CN" altLang="zh-CN" dirty="0">
                <a:solidFill>
                  <a:srgbClr val="1369B2"/>
                </a:solidFill>
                <a:latin typeface="微软雅黑" panose="020B0503020204020204" pitchFamily="34" charset="-122"/>
              </a:rPr>
              <a:t>）、视图（</a:t>
            </a:r>
            <a:r>
              <a:rPr lang="en-US" altLang="zh-CN" dirty="0">
                <a:solidFill>
                  <a:srgbClr val="1369B2"/>
                </a:solidFill>
                <a:latin typeface="微软雅黑" panose="020B0503020204020204" pitchFamily="34" charset="-122"/>
              </a:rPr>
              <a:t>View</a:t>
            </a:r>
            <a:r>
              <a:rPr lang="zh-CN" altLang="zh-CN" dirty="0">
                <a:solidFill>
                  <a:srgbClr val="1369B2"/>
                </a:solidFill>
                <a:latin typeface="微软雅黑" panose="020B0503020204020204" pitchFamily="34" charset="-122"/>
              </a:rPr>
              <a:t>）和控制器（</a:t>
            </a:r>
            <a:r>
              <a:rPr lang="en-US" altLang="zh-CN" dirty="0">
                <a:solidFill>
                  <a:srgbClr val="1369B2"/>
                </a:solidFill>
                <a:latin typeface="微软雅黑" panose="020B0503020204020204" pitchFamily="34" charset="-122"/>
              </a:rPr>
              <a:t>Controller</a:t>
            </a:r>
            <a:r>
              <a:rPr lang="zh-CN" altLang="zh-CN" dirty="0">
                <a:solidFill>
                  <a:srgbClr val="1369B2"/>
                </a:solidFill>
                <a:latin typeface="微软雅黑" panose="020B0503020204020204" pitchFamily="34" charset="-122"/>
              </a:rPr>
              <a:t>）</a:t>
            </a:r>
            <a:r>
              <a:rPr lang="zh-CN" altLang="en-US" dirty="0">
                <a:solidFill>
                  <a:srgbClr val="1369B2"/>
                </a:solidFill>
                <a:latin typeface="微软雅黑" panose="020B0503020204020204" pitchFamily="34" charset="-122"/>
              </a:rPr>
              <a:t>。</a:t>
            </a:r>
            <a:endParaRPr lang="zh-CN" altLang="zh-CN" dirty="0">
              <a:solidFill>
                <a:srgbClr val="1369B2"/>
              </a:solidFill>
              <a:latin typeface="微软雅黑" panose="020B0503020204020204" pitchFamily="34" charset="-122"/>
            </a:endParaRPr>
          </a:p>
        </p:txBody>
      </p:sp>
      <p:sp>
        <p:nvSpPr>
          <p:cNvPr id="12" name="圆角矩形 11"/>
          <p:cNvSpPr/>
          <p:nvPr/>
        </p:nvSpPr>
        <p:spPr>
          <a:xfrm>
            <a:off x="1333350"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2637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2491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259301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模型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680616"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模型（</a:t>
            </a:r>
            <a:r>
              <a:rPr lang="en-US" altLang="zh-CN" dirty="0">
                <a:solidFill>
                  <a:srgbClr val="1369B2"/>
                </a:solidFill>
                <a:latin typeface="微软雅黑" panose="020B0503020204020204" pitchFamily="34" charset="-122"/>
              </a:rPr>
              <a:t>Model</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负责管理应用程序的业务数据、定义访问控制以及修改这些数据的业务规则。当模型的状态发生改变时，它会通知视图发生改变，并为视图提供查询模型状态的方法。</a:t>
            </a:r>
          </a:p>
        </p:txBody>
      </p:sp>
      <p:sp>
        <p:nvSpPr>
          <p:cNvPr id="12" name="圆角矩形 11"/>
          <p:cNvSpPr/>
          <p:nvPr/>
        </p:nvSpPr>
        <p:spPr>
          <a:xfrm>
            <a:off x="1333350"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23196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2491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258981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视图</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680616"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视图（</a:t>
            </a:r>
            <a:r>
              <a:rPr lang="en-US" altLang="zh-CN" dirty="0">
                <a:solidFill>
                  <a:srgbClr val="1369B2"/>
                </a:solidFill>
                <a:latin typeface="微软雅黑" panose="020B0503020204020204" pitchFamily="34" charset="-122"/>
              </a:rPr>
              <a:t>View</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负责与用户进行交互，它从模型中获取数据向用户展示，同时也能将用户请求传递给控制器进行处理。当模型的状态发生改变时，视图会对用户界面进行同步更新，从而保持与模型数据的一致性。</a:t>
            </a:r>
          </a:p>
        </p:txBody>
      </p:sp>
      <p:sp>
        <p:nvSpPr>
          <p:cNvPr id="12" name="圆角矩形 11"/>
          <p:cNvSpPr/>
          <p:nvPr/>
        </p:nvSpPr>
        <p:spPr>
          <a:xfrm>
            <a:off x="1333350"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08011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4643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28462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控制器</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18"/>
          <p:cNvSpPr txBox="1"/>
          <p:nvPr>
            <p:custDataLst>
              <p:tags r:id="rId2"/>
            </p:custDataLst>
          </p:nvPr>
        </p:nvSpPr>
        <p:spPr>
          <a:xfrm>
            <a:off x="1680616" y="2925905"/>
            <a:ext cx="9215258" cy="8930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控制器（</a:t>
            </a:r>
            <a:r>
              <a:rPr lang="en-US" altLang="zh-CN" dirty="0">
                <a:solidFill>
                  <a:srgbClr val="1369B2"/>
                </a:solidFill>
                <a:latin typeface="微软雅黑" panose="020B0503020204020204" pitchFamily="34" charset="-122"/>
              </a:rPr>
              <a:t>Controller</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负责应用程序中处理用户交互的部分，它从视图中读取数据，控制用户输入，并向模型发送数据。</a:t>
            </a:r>
          </a:p>
        </p:txBody>
      </p:sp>
      <p:sp>
        <p:nvSpPr>
          <p:cNvPr id="12" name="圆角矩形 11"/>
          <p:cNvSpPr/>
          <p:nvPr/>
        </p:nvSpPr>
        <p:spPr>
          <a:xfrm>
            <a:off x="1333350" y="2460813"/>
            <a:ext cx="9865885" cy="18910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0291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70882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3" y="1104643"/>
            <a:ext cx="38139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308193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三个模块之间的关系</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63548344"/>
              </p:ext>
            </p:extLst>
          </p:nvPr>
        </p:nvGraphicFramePr>
        <p:xfrm>
          <a:off x="2891116" y="1990163"/>
          <a:ext cx="6212919" cy="3423445"/>
        </p:xfrm>
        <a:graphic>
          <a:graphicData uri="http://schemas.openxmlformats.org/presentationml/2006/ole">
            <mc:AlternateContent xmlns:mc="http://schemas.openxmlformats.org/markup-compatibility/2006">
              <mc:Choice xmlns:v="urn:schemas-microsoft-com:vml" Requires="v">
                <p:oleObj r:id="rId5" imgW="3335580" imgH="1838774" progId="Visio.Drawing.11">
                  <p:embed/>
                </p:oleObj>
              </mc:Choice>
              <mc:Fallback>
                <p:oleObj r:id="rId5" imgW="3335580" imgH="1838774" progId="Visio.Drawing.11">
                  <p:embed/>
                  <p:pic>
                    <p:nvPicPr>
                      <p:cNvPr id="0" name="对象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116" y="1990163"/>
                        <a:ext cx="6212919" cy="3423445"/>
                      </a:xfrm>
                      <a:prstGeom prst="rect">
                        <a:avLst/>
                      </a:prstGeom>
                      <a:noFill/>
                    </p:spPr>
                  </p:pic>
                </p:oleObj>
              </mc:Fallback>
            </mc:AlternateContent>
          </a:graphicData>
        </a:graphic>
      </p:graphicFrame>
      <p:sp>
        <p:nvSpPr>
          <p:cNvPr id="9" name="Rectangle 3"/>
          <p:cNvSpPr>
            <a:spLocks noChangeArrowheads="1"/>
          </p:cNvSpPr>
          <p:nvPr/>
        </p:nvSpPr>
        <p:spPr bwMode="auto">
          <a:xfrm>
            <a:off x="0" y="2314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文本框 18"/>
          <p:cNvSpPr txBox="1"/>
          <p:nvPr>
            <p:custDataLst>
              <p:tags r:id="rId2"/>
            </p:custDataLst>
          </p:nvPr>
        </p:nvSpPr>
        <p:spPr>
          <a:xfrm>
            <a:off x="1143840" y="5427056"/>
            <a:ext cx="10286160" cy="8930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中，当控制器接收到用户的请求后，会根据请求信息调用模型组件的业务方法，对业务方法处理完毕后，再根据模型的返回结果选择相应的视图组件显示处理结果和模型中的数据。</a:t>
            </a:r>
          </a:p>
        </p:txBody>
      </p:sp>
    </p:spTree>
    <p:extLst>
      <p:ext uri="{BB962C8B-B14F-4D97-AF65-F5344CB8AC3E}">
        <p14:creationId xmlns:p14="http://schemas.microsoft.com/office/powerpoint/2010/main" val="2224853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439676" y="2467270"/>
            <a:ext cx="9667595" cy="1156855"/>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JSP Model2</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模型是一种</a:t>
            </a:r>
            <a:r>
              <a:rPr lang="en-US" altLang="zh-CN" sz="1600" dirty="0">
                <a:solidFill>
                  <a:srgbClr val="595959"/>
                </a:solidFill>
                <a:latin typeface="Microsoft YaHei" panose="020B0503020204020204" pitchFamily="34" charset="-122"/>
                <a:ea typeface="Microsoft YaHei" panose="020B0503020204020204" pitchFamily="34" charset="-122"/>
                <a:cs typeface="+mn-ea"/>
              </a:rPr>
              <a:t>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设计模式，由于</a:t>
            </a:r>
            <a:r>
              <a:rPr lang="en-US" altLang="zh-CN" sz="1600" dirty="0">
                <a:solidFill>
                  <a:srgbClr val="595959"/>
                </a:solidFill>
                <a:latin typeface="Microsoft YaHei" panose="020B0503020204020204" pitchFamily="34" charset="-122"/>
                <a:ea typeface="Microsoft YaHei" panose="020B0503020204020204" pitchFamily="34" charset="-122"/>
                <a:cs typeface="+mn-ea"/>
              </a:rPr>
              <a:t>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设计模式中的功能模块相互独立，并且使用该模式的软件具有极高的可维护性、可扩展性和可复用性，所以，使用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MVC</a:t>
            </a:r>
            <a:r>
              <a:rPr lang="zh-CN" altLang="zh-CN" sz="1600" dirty="0">
                <a:solidFill>
                  <a:srgbClr val="595959"/>
                </a:solidFill>
                <a:latin typeface="Microsoft YaHei" panose="020B0503020204020204" pitchFamily="34" charset="-122"/>
                <a:ea typeface="Microsoft YaHei" panose="020B0503020204020204" pitchFamily="34" charset="-122"/>
                <a:cs typeface="+mn-ea"/>
              </a:rPr>
              <a:t>设计模式的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应用越来越受到欢迎。本任务要求按照</a:t>
            </a:r>
            <a:r>
              <a:rPr lang="en-US" altLang="zh-CN" sz="1600" dirty="0">
                <a:solidFill>
                  <a:srgbClr val="595959"/>
                </a:solidFill>
                <a:latin typeface="Microsoft YaHei" panose="020B0503020204020204" pitchFamily="34" charset="-122"/>
                <a:ea typeface="Microsoft YaHei" panose="020B0503020204020204" pitchFamily="34" charset="-122"/>
                <a:cs typeface="+mn-ea"/>
              </a:rPr>
              <a:t>JSP Model2</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模型思想编写一个用户注册程序。</a:t>
            </a:r>
          </a:p>
        </p:txBody>
      </p:sp>
    </p:spTree>
    <p:extLst>
      <p:ext uri="{BB962C8B-B14F-4D97-AF65-F5344CB8AC3E}">
        <p14:creationId xmlns:p14="http://schemas.microsoft.com/office/powerpoint/2010/main" val="1770404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143839" y="1055329"/>
            <a:ext cx="10138243" cy="2120902"/>
          </a:xfrm>
          <a:prstGeom prst="rect">
            <a:avLst/>
          </a:prstGeom>
          <a:noFill/>
          <a:ln>
            <a:noFill/>
          </a:ln>
        </p:spPr>
        <p:txBody>
          <a:bodyPr wrap="square" rtlCol="0">
            <a:spAutoFit/>
          </a:bodyPr>
          <a:lstStyle/>
          <a:p>
            <a:pPr>
              <a:lnSpc>
                <a:spcPct val="150000"/>
              </a:lnSpc>
            </a:pPr>
            <a:r>
              <a:rPr lang="zh-CN" altLang="zh-CN" dirty="0">
                <a:solidFill>
                  <a:srgbClr val="FF0000"/>
                </a:solidFill>
                <a:latin typeface="微软雅黑" panose="020B0503020204020204" pitchFamily="34" charset="-122"/>
                <a:ea typeface="微软雅黑" panose="020B0503020204020204" pitchFamily="34" charset="-122"/>
                <a:cs typeface="+mn-ea"/>
              </a:rPr>
              <a:t>提示：</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实现用户注册需要创建两个</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页面，注册页面</a:t>
            </a:r>
            <a:r>
              <a:rPr lang="en-US" altLang="zh-CN" dirty="0">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和注册成功提示信息页面</a:t>
            </a:r>
            <a:r>
              <a:rPr lang="en-US" altLang="zh-CN" dirty="0">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；一个负责处理用户注册的请求的</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en-US" altLang="zh-CN" dirty="0">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；两个</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类，封装注册表单信息的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en-US" altLang="zh-CN" dirty="0">
                <a:solidFill>
                  <a:srgbClr val="595959"/>
                </a:solidFill>
                <a:latin typeface="微软雅黑" panose="020B0503020204020204" pitchFamily="34" charset="-122"/>
                <a:ea typeface="微软雅黑" panose="020B0503020204020204" pitchFamily="34" charset="-122"/>
                <a:cs typeface="+mn-ea"/>
              </a:rPr>
              <a:t>RegisterFormBean</a:t>
            </a:r>
            <a:r>
              <a:rPr lang="zh-CN" altLang="zh-CN" dirty="0">
                <a:solidFill>
                  <a:srgbClr val="595959"/>
                </a:solidFill>
                <a:latin typeface="微软雅黑" panose="020B0503020204020204" pitchFamily="34" charset="-122"/>
                <a:ea typeface="微软雅黑" panose="020B0503020204020204" pitchFamily="34" charset="-122"/>
                <a:cs typeface="+mn-ea"/>
              </a:rPr>
              <a:t>和封装用户信息的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en-US" altLang="zh-CN" dirty="0">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；一个访问模拟数据库的辅助类</a:t>
            </a:r>
            <a:r>
              <a:rPr lang="en-US" altLang="zh-CN" dirty="0">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，这些组件的关系如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633653956"/>
              </p:ext>
            </p:extLst>
          </p:nvPr>
        </p:nvGraphicFramePr>
        <p:xfrm>
          <a:off x="2850776" y="3805518"/>
          <a:ext cx="6341791" cy="1990164"/>
        </p:xfrm>
        <a:graphic>
          <a:graphicData uri="http://schemas.openxmlformats.org/presentationml/2006/ole">
            <mc:AlternateContent xmlns:mc="http://schemas.openxmlformats.org/markup-compatibility/2006">
              <mc:Choice xmlns:v="urn:schemas-microsoft-com:vml" Requires="v">
                <p:oleObj r:id="rId4" imgW="4064744" imgH="1275480" progId="Visio.Drawing.11">
                  <p:embed/>
                </p:oleObj>
              </mc:Choice>
              <mc:Fallback>
                <p:oleObj r:id="rId4" imgW="4064744" imgH="127548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0776" y="3805518"/>
                        <a:ext cx="6341791" cy="1990164"/>
                      </a:xfrm>
                      <a:prstGeom prst="rect">
                        <a:avLst/>
                      </a:prstGeom>
                      <a:noFill/>
                    </p:spPr>
                  </p:pic>
                </p:oleObj>
              </mc:Fallback>
            </mc:AlternateContent>
          </a:graphicData>
        </a:graphic>
      </p:graphicFrame>
    </p:spTree>
    <p:extLst>
      <p:ext uri="{BB962C8B-B14F-4D97-AF65-F5344CB8AC3E}">
        <p14:creationId xmlns:p14="http://schemas.microsoft.com/office/powerpoint/2010/main" val="3756149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779257"/>
            <a:ext cx="5176459"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，能够知道</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en-US" dirty="0">
                <a:solidFill>
                  <a:srgbClr val="595959"/>
                </a:solidFill>
                <a:latin typeface="微软雅黑" panose="020B0503020204020204" pitchFamily="34" charset="-122"/>
                <a:ea typeface="微软雅黑" panose="020B0503020204020204" pitchFamily="34" charset="-122"/>
              </a:rPr>
              <a:t>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49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143839" y="1055329"/>
            <a:ext cx="10138243" cy="5860387"/>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下面结合</a:t>
            </a:r>
            <a:r>
              <a:rPr lang="zh-CN" altLang="en-US" dirty="0">
                <a:solidFill>
                  <a:srgbClr val="595959"/>
                </a:solidFill>
                <a:latin typeface="微软雅黑" panose="020B0503020204020204" pitchFamily="34" charset="-122"/>
                <a:ea typeface="微软雅黑" panose="020B0503020204020204" pitchFamily="34" charset="-122"/>
                <a:cs typeface="+mn-ea"/>
              </a:rPr>
              <a:t>上图</a:t>
            </a:r>
            <a:r>
              <a:rPr lang="zh-CN" altLang="zh-CN" dirty="0">
                <a:solidFill>
                  <a:srgbClr val="595959"/>
                </a:solidFill>
                <a:latin typeface="微软雅黑" panose="020B0503020204020204" pitchFamily="34" charset="-122"/>
                <a:ea typeface="微软雅黑" panose="020B0503020204020204" pitchFamily="34" charset="-122"/>
                <a:cs typeface="+mn-ea"/>
              </a:rPr>
              <a:t>介绍各个组件的功能以及该组件与其他组件的工作关系。</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是封装用户信息的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根据用户注册信息创建出一个</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对象，并将</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对象添加到</a:t>
            </a:r>
            <a:r>
              <a:rPr lang="en-US" altLang="zh-CN" dirty="0" err="1">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对象中，</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页面从</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对象中提取用户信息进行显示。</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RegisterFormBean</a:t>
            </a:r>
            <a:r>
              <a:rPr lang="zh-CN" altLang="zh-CN" dirty="0">
                <a:solidFill>
                  <a:srgbClr val="595959"/>
                </a:solidFill>
                <a:latin typeface="微软雅黑" panose="020B0503020204020204" pitchFamily="34" charset="-122"/>
                <a:ea typeface="微软雅黑" panose="020B0503020204020204" pitchFamily="34" charset="-122"/>
                <a:cs typeface="+mn-ea"/>
              </a:rPr>
              <a:t>是封装注册表单信息的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，用于校验从</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中获取到的注册表单信息中的各个属性（也就是注册表单内的各个字段中所填写的数据）。</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是用于访问数据库的辅助类，它相当于一个</a:t>
            </a:r>
            <a:r>
              <a:rPr lang="en-US" altLang="zh-CN" dirty="0">
                <a:solidFill>
                  <a:srgbClr val="595959"/>
                </a:solidFill>
                <a:latin typeface="微软雅黑" panose="020B0503020204020204" pitchFamily="34" charset="-122"/>
                <a:ea typeface="微软雅黑" panose="020B0503020204020204" pitchFamily="34" charset="-122"/>
                <a:cs typeface="+mn-ea"/>
              </a:rPr>
              <a:t>DAO</a:t>
            </a:r>
            <a:r>
              <a:rPr lang="zh-CN" altLang="zh-CN" dirty="0">
                <a:solidFill>
                  <a:srgbClr val="595959"/>
                </a:solidFill>
                <a:latin typeface="微软雅黑" panose="020B0503020204020204" pitchFamily="34" charset="-122"/>
                <a:ea typeface="微软雅黑" panose="020B0503020204020204" pitchFamily="34" charset="-122"/>
                <a:cs typeface="+mn-ea"/>
              </a:rPr>
              <a:t>（数据访问对象）。</a:t>
            </a:r>
            <a:r>
              <a:rPr lang="en-US" altLang="zh-CN" dirty="0" err="1">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类中封装了一个</a:t>
            </a:r>
            <a:r>
              <a:rPr lang="en-US" altLang="zh-CN" dirty="0">
                <a:solidFill>
                  <a:srgbClr val="595959"/>
                </a:solidFill>
                <a:latin typeface="微软雅黑" panose="020B0503020204020204" pitchFamily="34" charset="-122"/>
                <a:ea typeface="微软雅黑" panose="020B0503020204020204" pitchFamily="34" charset="-122"/>
                <a:cs typeface="+mn-ea"/>
              </a:rPr>
              <a:t>HashMap</a:t>
            </a:r>
            <a:r>
              <a:rPr lang="zh-CN" altLang="zh-CN" dirty="0">
                <a:solidFill>
                  <a:srgbClr val="595959"/>
                </a:solidFill>
                <a:latin typeface="微软雅黑" panose="020B0503020204020204" pitchFamily="34" charset="-122"/>
                <a:ea typeface="微软雅黑" panose="020B0503020204020204" pitchFamily="34" charset="-122"/>
                <a:cs typeface="+mn-ea"/>
              </a:rPr>
              <a:t>对象，用于模拟数据库，</a:t>
            </a:r>
            <a:r>
              <a:rPr lang="en-US" altLang="zh-CN" dirty="0">
                <a:solidFill>
                  <a:srgbClr val="595959"/>
                </a:solidFill>
                <a:latin typeface="微软雅黑" panose="020B0503020204020204" pitchFamily="34" charset="-122"/>
                <a:ea typeface="微软雅黑" panose="020B0503020204020204" pitchFamily="34" charset="-122"/>
                <a:cs typeface="+mn-ea"/>
              </a:rPr>
              <a:t>HashMap</a:t>
            </a:r>
            <a:r>
              <a:rPr lang="zh-CN" altLang="zh-CN" dirty="0">
                <a:solidFill>
                  <a:srgbClr val="595959"/>
                </a:solidFill>
                <a:latin typeface="微软雅黑" panose="020B0503020204020204" pitchFamily="34" charset="-122"/>
                <a:ea typeface="微软雅黑" panose="020B0503020204020204" pitchFamily="34" charset="-122"/>
                <a:cs typeface="+mn-ea"/>
              </a:rPr>
              <a:t>对象中的每一个元素即为一个</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4</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是控制器，它负责处理用户注册的请求，如果注册成功，就会跳到</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页面，如果注册失败，重新跳回到</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页面并显示错误信息。</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5</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是显示用户注册表单的页面，它将注册请求提交给</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处理。</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6</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是用户登录成功后进入的页面，新注册成功的用户自动完成登录，直接进入</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a:t>
            </a: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09952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895455"/>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JSP Model2</a:t>
            </a:r>
            <a:r>
              <a:rPr lang="zh-CN" altLang="zh-CN" sz="1600" dirty="0">
                <a:solidFill>
                  <a:srgbClr val="595959"/>
                </a:solidFill>
                <a:latin typeface="Microsoft YaHei" panose="020B0503020204020204" pitchFamily="34" charset="-122"/>
                <a:ea typeface="Microsoft YaHei" panose="020B0503020204020204" pitchFamily="34" charset="-122"/>
                <a:cs typeface="+mn-ea"/>
              </a:rPr>
              <a:t>模型思想实现用户注册程序的具体步骤如下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创建项目，编写</a:t>
            </a:r>
            <a:r>
              <a:rPr lang="en-US" altLang="zh-CN" sz="1600" b="1" dirty="0">
                <a:solidFill>
                  <a:srgbClr val="595959"/>
                </a:solidFill>
                <a:latin typeface="Microsoft YaHei" panose="020B0503020204020204" pitchFamily="34" charset="-122"/>
                <a:ea typeface="Microsoft YaHei" panose="020B0503020204020204" pitchFamily="34" charset="-122"/>
                <a:cs typeface="+mn-ea"/>
              </a:rPr>
              <a:t>JavaBean</a:t>
            </a:r>
          </a:p>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目录下创建包</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cn.itcast.chapter08.model2.domain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，在包中定义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类用于封装用户信息。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911640" y="3340289"/>
            <a:ext cx="6364705" cy="2073922"/>
          </a:xfrm>
          <a:prstGeom prst="rect">
            <a:avLst/>
          </a:prstGeom>
        </p:spPr>
      </p:pic>
      <p:sp>
        <p:nvSpPr>
          <p:cNvPr id="2" name="矩形 1"/>
          <p:cNvSpPr/>
          <p:nvPr/>
        </p:nvSpPr>
        <p:spPr>
          <a:xfrm>
            <a:off x="3610639" y="3604983"/>
            <a:ext cx="4907723" cy="1569660"/>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name;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定义用户名</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password;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定义密码</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String email;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定义邮箱</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05588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787460"/>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cn.itcast.chapter08.model2.domain</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类用于封装注册表单信息。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33602" y="2294967"/>
            <a:ext cx="8485746" cy="4296100"/>
          </a:xfrm>
          <a:prstGeom prst="rect">
            <a:avLst/>
          </a:prstGeom>
        </p:spPr>
      </p:pic>
      <p:sp>
        <p:nvSpPr>
          <p:cNvPr id="2" name="矩形 1"/>
          <p:cNvSpPr/>
          <p:nvPr/>
        </p:nvSpPr>
        <p:spPr>
          <a:xfrm>
            <a:off x="2034499" y="2281499"/>
            <a:ext cx="8151707" cy="4278094"/>
          </a:xfrm>
          <a:prstGeom prst="rect">
            <a:avLst/>
          </a:prstGeom>
        </p:spPr>
        <p:txBody>
          <a:bodyPr wrap="square">
            <a:spAutoFit/>
          </a:bodyPr>
          <a:lstStyle/>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String name;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定义用户名</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String password;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定义密码</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String password2;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定义确认密码</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String email;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定义邮箱</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定义成员变量</a:t>
            </a:r>
            <a:r>
              <a:rPr lang="en-US" altLang="zh-CN" sz="1600" dirty="0">
                <a:solidFill>
                  <a:srgbClr val="595959"/>
                </a:solidFill>
                <a:latin typeface="Microsoft YaHei" panose="020B0503020204020204" pitchFamily="34" charset="-122"/>
                <a:ea typeface="Microsoft YaHei" panose="020B0503020204020204" pitchFamily="34" charset="-122"/>
                <a:cs typeface="+mn-ea"/>
              </a:rPr>
              <a:t>errors,</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用于封装表单验证时的错误信息</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Map&lt;String, String&gt; errors = new HashMap&lt;String, String&gt;();</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validate()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flag = true;</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此处只展示了</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a:t>
            </a:r>
            <a:r>
              <a:rPr lang="zh-CN" altLang="zh-CN" sz="1600" dirty="0">
                <a:solidFill>
                  <a:srgbClr val="595959"/>
                </a:solidFill>
                <a:latin typeface="Microsoft YaHei" panose="020B0503020204020204" pitchFamily="34" charset="-122"/>
                <a:ea typeface="Microsoft YaHei" panose="020B0503020204020204" pitchFamily="34" charset="-122"/>
                <a:cs typeface="+mn-ea"/>
              </a:rPr>
              <a:t>格式的校验采用了正则表达式</a:t>
            </a:r>
            <a:r>
              <a:rPr lang="zh-CN" altLang="en-US" sz="1600" dirty="0">
                <a:solidFill>
                  <a:srgbClr val="595959"/>
                </a:solidFill>
                <a:latin typeface="Microsoft YaHei" panose="020B0503020204020204" pitchFamily="34" charset="-122"/>
                <a:ea typeface="Microsoft YaHei" panose="020B0503020204020204" pitchFamily="34" charset="-122"/>
                <a:cs typeface="+mn-ea"/>
              </a:rPr>
              <a:t>，其他省略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if (email == null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email.trim</a:t>
            </a:r>
            <a:r>
              <a:rPr lang="en-US" altLang="zh-CN" sz="1600" dirty="0">
                <a:solidFill>
                  <a:srgbClr val="595959"/>
                </a:solidFill>
                <a:latin typeface="Microsoft YaHei" panose="020B0503020204020204" pitchFamily="34" charset="-122"/>
                <a:ea typeface="Microsoft YaHei" panose="020B0503020204020204" pitchFamily="34" charset="-122"/>
                <a:cs typeface="+mn-ea"/>
              </a:rPr>
              <a:t>().equals(""))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errors.put</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 "</a:t>
            </a:r>
            <a:r>
              <a:rPr lang="zh-CN" altLang="zh-CN" sz="1600" dirty="0">
                <a:solidFill>
                  <a:srgbClr val="595959"/>
                </a:solidFill>
                <a:latin typeface="Microsoft YaHei" panose="020B0503020204020204" pitchFamily="34" charset="-122"/>
                <a:ea typeface="Microsoft YaHei" panose="020B0503020204020204" pitchFamily="34" charset="-122"/>
                <a:cs typeface="+mn-ea"/>
              </a:rPr>
              <a:t>请输入邮箱</a:t>
            </a:r>
            <a:r>
              <a:rPr lang="en-US" altLang="zh-CN" sz="1600" dirty="0">
                <a:solidFill>
                  <a:srgbClr val="595959"/>
                </a:solidFill>
                <a:latin typeface="Microsoft YaHei" panose="020B0503020204020204" pitchFamily="34" charset="-122"/>
                <a:ea typeface="Microsoft YaHei" panose="020B0503020204020204" pitchFamily="34" charset="-122"/>
                <a:cs typeface="+mn-ea"/>
              </a:rPr>
              <a:t>.");	flag = false;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 else if (!email</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.matches("[a-zA-Z0-9_-]+@[a-zA-Z0-9_-]+(\\.[a-zA-Z0-9_-]+)+"))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errors.put</a:t>
            </a:r>
            <a:r>
              <a:rPr lang="en-US" altLang="zh-CN" sz="1600" dirty="0">
                <a:solidFill>
                  <a:srgbClr val="595959"/>
                </a:solidFill>
                <a:latin typeface="Microsoft YaHei" panose="020B0503020204020204" pitchFamily="34" charset="-122"/>
                <a:ea typeface="Microsoft YaHei" panose="020B0503020204020204" pitchFamily="34" charset="-122"/>
                <a:cs typeface="+mn-ea"/>
              </a:rPr>
              <a:t>("email", "</a:t>
            </a:r>
            <a:r>
              <a:rPr lang="zh-CN" altLang="zh-CN" sz="1600" dirty="0">
                <a:solidFill>
                  <a:srgbClr val="595959"/>
                </a:solidFill>
                <a:latin typeface="Microsoft YaHei" panose="020B0503020204020204" pitchFamily="34" charset="-122"/>
                <a:ea typeface="Microsoft YaHei" panose="020B0503020204020204" pitchFamily="34" charset="-122"/>
                <a:cs typeface="+mn-ea"/>
              </a:rPr>
              <a:t>邮箱格式错误</a:t>
            </a:r>
            <a:r>
              <a:rPr lang="en-US" altLang="zh-CN" sz="1600" dirty="0">
                <a:solidFill>
                  <a:srgbClr val="595959"/>
                </a:solidFill>
                <a:latin typeface="Microsoft YaHei" panose="020B0503020204020204" pitchFamily="34" charset="-122"/>
                <a:ea typeface="Microsoft YaHei" panose="020B0503020204020204" pitchFamily="34" charset="-122"/>
                <a:cs typeface="+mn-ea"/>
              </a:rPr>
              <a:t>.");	flag = false;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flag;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597899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6324601" y="2496668"/>
            <a:ext cx="5515484" cy="3678768"/>
          </a:xfrm>
          <a:prstGeom prst="rect">
            <a:avLst/>
          </a:prstGeom>
        </p:spPr>
      </p:pic>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933757"/>
            <a:ext cx="8485746" cy="1156792"/>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创建工具类</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zh-CN" altLang="zh-CN" sz="1600" dirty="0">
                <a:solidFill>
                  <a:srgbClr val="595959"/>
                </a:solidFill>
                <a:latin typeface="Microsoft YaHei" panose="020B0503020204020204" pitchFamily="34" charset="-122"/>
                <a:ea typeface="Microsoft YaHei" panose="020B0503020204020204" pitchFamily="34" charset="-122"/>
                <a:cs typeface="+mn-ea"/>
              </a:rPr>
              <a:t>下创建包</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cn.itcast.chapter08.model2.util</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，在包中定义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7" name="Title 1"/>
          <p:cNvSpPr txBox="1"/>
          <p:nvPr/>
        </p:nvSpPr>
        <p:spPr>
          <a:xfrm>
            <a:off x="1143840" y="266933"/>
            <a:ext cx="68571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6485966" y="2503962"/>
            <a:ext cx="5407908" cy="3539430"/>
          </a:xfrm>
          <a:prstGeom prst="rect">
            <a:avLst/>
          </a:prstGeom>
        </p:spPr>
        <p:txBody>
          <a:bodyPr wrap="square">
            <a:spAutoFit/>
          </a:bodyPr>
          <a:lstStyle/>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static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getInstance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instance;}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获取数据库</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(users)</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中的数据</a:t>
            </a: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getUser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users.get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向数据库</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(users)</a:t>
            </a:r>
            <a:r>
              <a:rPr lang="zh-CN" altLang="zh-CN" sz="1600" dirty="0">
                <a:solidFill>
                  <a:srgbClr val="595959"/>
                </a:solidFill>
                <a:latin typeface="Microsoft YaHei" panose="020B0503020204020204" pitchFamily="34" charset="-122"/>
                <a:ea typeface="Microsoft YaHei" panose="020B0503020204020204" pitchFamily="34" charset="-122"/>
                <a:cs typeface="+mn-ea"/>
              </a:rPr>
              <a:t>插入数据</a:t>
            </a: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insertUser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if(user == null) {	return false;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String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user.getName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if(</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users.get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null)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return false;</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users.put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userName,user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return true;}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en-US"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656717" y="2310244"/>
            <a:ext cx="5515484" cy="4280823"/>
          </a:xfrm>
          <a:prstGeom prst="rect">
            <a:avLst/>
          </a:prstGeom>
        </p:spPr>
      </p:pic>
      <p:sp>
        <p:nvSpPr>
          <p:cNvPr id="2" name="矩形 1"/>
          <p:cNvSpPr/>
          <p:nvPr/>
        </p:nvSpPr>
        <p:spPr>
          <a:xfrm>
            <a:off x="656717" y="2316188"/>
            <a:ext cx="5407908" cy="4278094"/>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static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instance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users</a:t>
            </a:r>
            <a:r>
              <a:rPr lang="zh-CN" altLang="zh-CN" sz="1600" dirty="0">
                <a:solidFill>
                  <a:srgbClr val="595959"/>
                </a:solidFill>
                <a:latin typeface="Microsoft YaHei" panose="020B0503020204020204" pitchFamily="34" charset="-122"/>
                <a:ea typeface="Microsoft YaHei" panose="020B0503020204020204" pitchFamily="34" charset="-122"/>
                <a:cs typeface="+mn-ea"/>
              </a:rPr>
              <a:t>集合，用于模拟数据库</a:t>
            </a: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HashMap&lt;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String,UserBean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&gt; users = new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HashMap&lt;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String,UserBean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private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向数据库</a:t>
            </a:r>
            <a:r>
              <a:rPr lang="en-US" altLang="zh-CN" sz="1600" dirty="0">
                <a:solidFill>
                  <a:srgbClr val="595959"/>
                </a:solidFill>
                <a:latin typeface="Microsoft YaHei" panose="020B0503020204020204" pitchFamily="34" charset="-122"/>
                <a:ea typeface="Microsoft YaHei" panose="020B0503020204020204" pitchFamily="34" charset="-122"/>
                <a:cs typeface="+mn-ea"/>
              </a:rPr>
              <a:t>(users)</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中存入两条数据</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user1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user1.setName("Jack");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user1.setPassword("12345678");</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user1.setEmail("jack@it315.org");</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users.put</a:t>
            </a:r>
            <a:r>
              <a:rPr lang="en-US" altLang="zh-CN" sz="1600" dirty="0">
                <a:solidFill>
                  <a:srgbClr val="595959"/>
                </a:solidFill>
                <a:latin typeface="Microsoft YaHei" panose="020B0503020204020204" pitchFamily="34" charset="-122"/>
                <a:ea typeface="Microsoft YaHei" panose="020B0503020204020204" pitchFamily="34" charset="-122"/>
                <a:cs typeface="+mn-ea"/>
              </a:rPr>
              <a:t>("Jack ",user1);</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user2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user2.setName("Rose");</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user2.setPassword("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abcdefg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user2.setEmail("rose@it315.org");</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users.put</a:t>
            </a:r>
            <a:r>
              <a:rPr lang="en-US" altLang="zh-CN" sz="1600" dirty="0">
                <a:solidFill>
                  <a:srgbClr val="595959"/>
                </a:solidFill>
                <a:latin typeface="Microsoft YaHei" panose="020B0503020204020204" pitchFamily="34" charset="-122"/>
                <a:ea typeface="Microsoft YaHei" panose="020B0503020204020204" pitchFamily="34" charset="-122"/>
                <a:cs typeface="+mn-ea"/>
              </a:rPr>
              <a:t>("Rose ",user2);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136089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156792"/>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创建</a:t>
            </a:r>
            <a:r>
              <a:rPr lang="en-US" altLang="zh-CN" sz="1600" b="1" dirty="0">
                <a:solidFill>
                  <a:srgbClr val="595959"/>
                </a:solidFill>
                <a:latin typeface="Microsoft YaHei" panose="020B0503020204020204" pitchFamily="34" charset="-122"/>
                <a:ea typeface="Microsoft YaHei" panose="020B0503020204020204" pitchFamily="34" charset="-122"/>
                <a:cs typeface="+mn-ea"/>
              </a:rPr>
              <a:t>Servlet</a:t>
            </a:r>
            <a:endParaRPr lang="zh-CN" altLang="zh-CN" sz="1600" b="1"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项目下创建包</a:t>
            </a:r>
            <a:r>
              <a:rPr lang="en-US" altLang="zh-CN" sz="1600" dirty="0">
                <a:solidFill>
                  <a:srgbClr val="595959"/>
                </a:solidFill>
                <a:latin typeface="Microsoft YaHei" panose="020B0503020204020204" pitchFamily="34" charset="-122"/>
                <a:ea typeface="Microsoft YaHei" panose="020B0503020204020204" pitchFamily="34" charset="-122"/>
                <a:cs typeface="+mn-ea"/>
              </a:rPr>
              <a:t>cn.itcast.chapter08.model2.web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，在包中定义</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ControllerServlet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类，用于处理用户请求。</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ControllerServlet</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类的实现如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33602" y="2294967"/>
            <a:ext cx="8485746" cy="4418654"/>
          </a:xfrm>
          <a:prstGeom prst="rect">
            <a:avLst/>
          </a:prstGeom>
        </p:spPr>
      </p:pic>
      <p:sp>
        <p:nvSpPr>
          <p:cNvPr id="2" name="矩形 1"/>
          <p:cNvSpPr/>
          <p:nvPr/>
        </p:nvSpPr>
        <p:spPr>
          <a:xfrm>
            <a:off x="2034499" y="2245403"/>
            <a:ext cx="8151707" cy="4524315"/>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只展示了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doPost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doPost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HttpServletRequest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request,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HttpServletResponse</a:t>
            </a:r>
            <a:r>
              <a:rPr lang="en-US" altLang="zh-CN" sz="1600" dirty="0">
                <a:solidFill>
                  <a:srgbClr val="595959"/>
                </a:solidFill>
                <a:latin typeface="Microsoft YaHei" panose="020B0503020204020204" pitchFamily="34" charset="-122"/>
                <a:ea typeface="Microsoft YaHei" panose="020B0503020204020204" pitchFamily="34" charset="-122"/>
                <a:cs typeface="+mn-ea"/>
              </a:rPr>
              <a:t> response) throws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ServletException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IOException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response.setHeader</a:t>
            </a:r>
            <a:r>
              <a:rPr lang="en-US" altLang="zh-CN" sz="1600" dirty="0">
                <a:solidFill>
                  <a:srgbClr val="595959"/>
                </a:solidFill>
                <a:latin typeface="Microsoft YaHei" panose="020B0503020204020204" pitchFamily="34" charset="-122"/>
                <a:ea typeface="Microsoft YaHei" panose="020B0503020204020204" pitchFamily="34" charset="-122"/>
                <a:cs typeface="+mn-ea"/>
              </a:rPr>
              <a:t>("Content-type", "text/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html;charset</a:t>
            </a:r>
            <a:r>
              <a:rPr lang="en-US" altLang="zh-CN" sz="1600" dirty="0">
                <a:solidFill>
                  <a:srgbClr val="595959"/>
                </a:solidFill>
                <a:latin typeface="Microsoft YaHei" panose="020B0503020204020204" pitchFamily="34" charset="-122"/>
                <a:ea typeface="Microsoft YaHei" panose="020B0503020204020204" pitchFamily="34" charset="-122"/>
                <a:cs typeface="+mn-ea"/>
              </a:rPr>
              <a:t>=GBK");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response.setCharacterEncoding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("GBK");</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获取用户注册时表单提交的参数信息</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String name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request.getParameter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("name");	//</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将获取的参数封装到注册表单相关的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new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RegisterFormBean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formBean.setName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(name);	//</a:t>
            </a:r>
            <a:r>
              <a:rPr lang="zh-CN" altLang="en-US" sz="1600" dirty="0">
                <a:solidFill>
                  <a:srgbClr val="595959"/>
                </a:solidFill>
                <a:latin typeface="Microsoft YaHei" panose="020B0503020204020204" pitchFamily="34" charset="-122"/>
                <a:ea typeface="Microsoft YaHei" panose="020B0503020204020204" pitchFamily="34" charset="-122"/>
                <a:cs typeface="+mn-ea"/>
              </a:rPr>
              <a:t> 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验证参数填写是否符合要求，不符合，转发到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重新填写</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参数填写符合要求，则将数据封装到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类中</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boolean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b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DBUtil.getInstance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insertUser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调用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DBUtil</a:t>
            </a:r>
            <a:r>
              <a:rPr lang="zh-CN" altLang="zh-CN" sz="1600" dirty="0">
                <a:solidFill>
                  <a:srgbClr val="595959"/>
                </a:solidFill>
                <a:latin typeface="Microsoft YaHei" panose="020B0503020204020204" pitchFamily="34" charset="-122"/>
                <a:ea typeface="Microsoft YaHei" panose="020B0503020204020204" pitchFamily="34" charset="-122"/>
                <a:cs typeface="+mn-ea"/>
              </a:rPr>
              <a:t>类</a:t>
            </a: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如果返回为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false</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，注册的用户已存在，重定向到</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重新填写</a:t>
            </a:r>
            <a:r>
              <a:rPr lang="zh-CN" altLang="en-US" sz="1600" dirty="0">
                <a:solidFill>
                  <a:srgbClr val="595959"/>
                </a:solidFill>
                <a:latin typeface="Microsoft YaHei" panose="020B0503020204020204" pitchFamily="34" charset="-122"/>
                <a:ea typeface="Microsoft YaHei" panose="020B0503020204020204" pitchFamily="34" charset="-122"/>
                <a:cs typeface="+mn-ea"/>
              </a:rPr>
              <a:t>，省略</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response.getWriter</a:t>
            </a:r>
            <a:r>
              <a:rPr lang="en-US" altLang="zh-CN" sz="1600" dirty="0">
                <a:solidFill>
                  <a:srgbClr val="595959"/>
                </a:solidFill>
                <a:latin typeface="Microsoft YaHei" panose="020B0503020204020204" pitchFamily="34" charset="-122"/>
                <a:ea typeface="Microsoft YaHei" panose="020B0503020204020204" pitchFamily="34" charset="-122"/>
                <a:cs typeface="+mn-ea"/>
              </a:rPr>
              <a:t>().print("</a:t>
            </a:r>
            <a:r>
              <a:rPr lang="zh-CN" altLang="zh-CN" sz="1600" dirty="0">
                <a:solidFill>
                  <a:srgbClr val="595959"/>
                </a:solidFill>
                <a:latin typeface="Microsoft YaHei" panose="020B0503020204020204" pitchFamily="34" charset="-122"/>
                <a:ea typeface="Microsoft YaHei" panose="020B0503020204020204" pitchFamily="34" charset="-122"/>
                <a:cs typeface="+mn-ea"/>
              </a:rPr>
              <a:t>恭喜你注册成功，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3</a:t>
            </a:r>
            <a:r>
              <a:rPr lang="zh-CN" altLang="zh-CN" sz="1600" dirty="0">
                <a:solidFill>
                  <a:srgbClr val="595959"/>
                </a:solidFill>
                <a:latin typeface="Microsoft YaHei" panose="020B0503020204020204" pitchFamily="34" charset="-122"/>
                <a:ea typeface="Microsoft YaHei" panose="020B0503020204020204" pitchFamily="34" charset="-122"/>
                <a:cs typeface="+mn-ea"/>
              </a:rPr>
              <a:t>秒钟自动跳转</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request.getSession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setAttribute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response.setHeader</a:t>
            </a:r>
            <a:r>
              <a:rPr lang="en-US" altLang="zh-CN" sz="1600" dirty="0">
                <a:solidFill>
                  <a:srgbClr val="595959"/>
                </a:solidFill>
                <a:latin typeface="Microsoft YaHei" panose="020B0503020204020204" pitchFamily="34" charset="-122"/>
                <a:ea typeface="Microsoft YaHei" panose="020B0503020204020204" pitchFamily="34" charset="-122"/>
                <a:cs typeface="+mn-ea"/>
              </a:rPr>
              <a:t>("refresh","3;url=</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loginSuccess.jsp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561751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156792"/>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Microsoft YaHei" panose="020B0503020204020204" pitchFamily="34" charset="-122"/>
                <a:ea typeface="Microsoft YaHei" panose="020B0503020204020204" pitchFamily="34" charset="-122"/>
                <a:cs typeface="+mn-ea"/>
              </a:rPr>
              <a:t>创建</a:t>
            </a:r>
            <a:r>
              <a:rPr lang="en-US" altLang="zh-CN" sz="1600" b="1" dirty="0">
                <a:solidFill>
                  <a:srgbClr val="595959"/>
                </a:solidFill>
                <a:latin typeface="Microsoft YaHei" panose="020B0503020204020204" pitchFamily="34" charset="-122"/>
                <a:ea typeface="Microsoft YaHei" panose="020B0503020204020204" pitchFamily="34" charset="-122"/>
                <a:cs typeface="+mn-ea"/>
              </a:rPr>
              <a:t>JSP</a:t>
            </a:r>
            <a:r>
              <a:rPr lang="zh-CN" altLang="zh-CN" sz="1600" b="1" dirty="0">
                <a:solidFill>
                  <a:srgbClr val="595959"/>
                </a:solidFill>
                <a:latin typeface="Microsoft YaHei" panose="020B0503020204020204" pitchFamily="34" charset="-122"/>
                <a:ea typeface="Microsoft YaHei" panose="020B0503020204020204" pitchFamily="34" charset="-122"/>
                <a:cs typeface="+mn-ea"/>
              </a:rPr>
              <a:t>页面</a:t>
            </a: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1</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文件夹下创建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文件，该文件是用户注册的表单页面，用于接收用户的注册信息。</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33602" y="2414516"/>
            <a:ext cx="8485746" cy="4250978"/>
          </a:xfrm>
          <a:prstGeom prst="rect">
            <a:avLst/>
          </a:prstGeom>
        </p:spPr>
      </p:pic>
      <p:sp>
        <p:nvSpPr>
          <p:cNvPr id="2" name="矩形 1"/>
          <p:cNvSpPr/>
          <p:nvPr/>
        </p:nvSpPr>
        <p:spPr>
          <a:xfrm>
            <a:off x="2034499" y="2425870"/>
            <a:ext cx="8485746" cy="4278094"/>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只展示了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&lt;form&gt;</a:t>
            </a:r>
            <a:r>
              <a:rPr lang="zh-CN" altLang="en-US" sz="1600" dirty="0">
                <a:solidFill>
                  <a:srgbClr val="595959"/>
                </a:solidFill>
                <a:latin typeface="Microsoft YaHei" panose="020B0503020204020204" pitchFamily="34" charset="-122"/>
                <a:ea typeface="Microsoft YaHei" panose="020B0503020204020204" pitchFamily="34" charset="-122"/>
                <a:cs typeface="+mn-ea"/>
              </a:rPr>
              <a:t>标签中的内容</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r>
              <a:rPr lang="en-US" altLang="zh-CN" sz="1600" dirty="0">
                <a:solidFill>
                  <a:srgbClr val="1369B2"/>
                </a:solidFill>
                <a:latin typeface="Microsoft YaHei" panose="020B0503020204020204" pitchFamily="34" charset="-122"/>
                <a:ea typeface="Microsoft YaHei" panose="020B0503020204020204" pitchFamily="34" charset="-122"/>
                <a:cs typeface="+mn-ea"/>
              </a:rPr>
              <a:t>&lt;form </a:t>
            </a:r>
            <a:r>
              <a:rPr lang="en-US" altLang="zh-CN" sz="1600" dirty="0">
                <a:solidFill>
                  <a:srgbClr val="595959"/>
                </a:solidFill>
                <a:latin typeface="Microsoft YaHei" panose="020B0503020204020204" pitchFamily="34" charset="-122"/>
                <a:ea typeface="Microsoft YaHei" panose="020B0503020204020204" pitchFamily="34" charset="-122"/>
                <a:cs typeface="+mn-ea"/>
              </a:rPr>
              <a:t>action="/chapter08/</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ControllerServlet</a:t>
            </a:r>
            <a:r>
              <a:rPr lang="en-US" altLang="zh-CN" sz="1600" dirty="0">
                <a:solidFill>
                  <a:srgbClr val="595959"/>
                </a:solidFill>
                <a:latin typeface="Microsoft YaHei" panose="020B0503020204020204" pitchFamily="34" charset="-122"/>
                <a:ea typeface="Microsoft YaHei" panose="020B0503020204020204" pitchFamily="34" charset="-122"/>
                <a:cs typeface="+mn-ea"/>
              </a:rPr>
              <a:t>" method="post"&gt;&lt;h3&gt;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用户注册</a:t>
            </a:r>
            <a:r>
              <a:rPr lang="en-US" altLang="zh-CN" sz="1600" dirty="0">
                <a:solidFill>
                  <a:srgbClr val="595959"/>
                </a:solidFill>
                <a:latin typeface="Microsoft YaHei" panose="020B0503020204020204" pitchFamily="34" charset="-122"/>
                <a:ea typeface="Microsoft YaHei" panose="020B0503020204020204" pitchFamily="34" charset="-122"/>
                <a:cs typeface="+mn-ea"/>
              </a:rPr>
              <a:t>&lt;/h3&gt;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id="outer"&gt;&lt;div&gt;&lt;div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ch</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姓名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&lt;input type="text" name="name"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&lt;span&gt;${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formBean.errors.name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DBMes</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}&lt;/span&gt;&lt;/div&gt;&lt;/div&gt;</a:t>
            </a:r>
          </a:p>
          <a:p>
            <a:pPr lvl="0"/>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	&lt;div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ch</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type=“text” name=“password”&gt;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&lt;span&gt;${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formBean.errors.password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}&lt;/span&gt;&lt;/div&gt;&lt;/div&gt;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ch</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确认密码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type="text" name="password2"&gt;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&lt;span&gt;${formBean.errors.password2}&lt;/span&gt;&lt;/div&gt;&lt;/div&gt;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ch</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邮箱</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:&lt;/div&gt;&lt;div class="</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type="text" name="email"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formBean.email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&lt;span&gt;${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formBean.errors.email</a:t>
            </a:r>
            <a:r>
              <a:rPr lang="en-US" altLang="zh-CN" sz="1600" dirty="0">
                <a:solidFill>
                  <a:srgbClr val="595959"/>
                </a:solidFill>
                <a:latin typeface="Microsoft YaHei" panose="020B0503020204020204" pitchFamily="34" charset="-122"/>
                <a:ea typeface="Microsoft YaHei" panose="020B0503020204020204" pitchFamily="34" charset="-122"/>
                <a:cs typeface="+mn-ea"/>
              </a:rPr>
              <a:t>}&lt;/span&gt;&lt;/div&gt;&lt;/div&gt;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bt</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type="reset"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重置</a:t>
            </a:r>
            <a:r>
              <a:rPr lang="en-US" altLang="zh-CN" sz="1600" dirty="0">
                <a:solidFill>
                  <a:srgbClr val="595959"/>
                </a:solidFill>
                <a:latin typeface="Microsoft YaHei" panose="020B0503020204020204" pitchFamily="34" charset="-122"/>
                <a:ea typeface="Microsoft YaHei" panose="020B0503020204020204" pitchFamily="34" charset="-122"/>
                <a:cs typeface="+mn-ea"/>
              </a:rPr>
              <a:t>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&lt;input type="submit" value="</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注册</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/&gt;&lt;/div&gt;&lt;/div&gt;</a:t>
            </a:r>
            <a:r>
              <a:rPr lang="en-US" altLang="zh-CN" sz="1600" dirty="0">
                <a:solidFill>
                  <a:srgbClr val="1369B2"/>
                </a:solidFill>
                <a:latin typeface="Microsoft YaHei" panose="020B0503020204020204" pitchFamily="34" charset="-122"/>
                <a:ea typeface="Microsoft YaHei" panose="020B0503020204020204" pitchFamily="34" charset="-122"/>
                <a:cs typeface="+mn-ea"/>
              </a:rPr>
              <a:t>&lt;/form&gt;</a:t>
            </a:r>
            <a:endParaRPr lang="zh-CN" altLang="zh-CN" sz="1600" dirty="0">
              <a:solidFill>
                <a:srgbClr val="1369B2"/>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17279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2</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）编写</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loginSuccess.jsp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web</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loginSuccess.jsp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文件，该文件是用户登录成功的显示页面，代码如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1933602" y="2378420"/>
            <a:ext cx="8485746" cy="3914095"/>
          </a:xfrm>
          <a:prstGeom prst="rect">
            <a:avLst/>
          </a:prstGeom>
        </p:spPr>
      </p:pic>
      <p:sp>
        <p:nvSpPr>
          <p:cNvPr id="2" name="矩形 1"/>
          <p:cNvSpPr/>
          <p:nvPr/>
        </p:nvSpPr>
        <p:spPr>
          <a:xfrm>
            <a:off x="2034499" y="2449934"/>
            <a:ext cx="8485746" cy="3785652"/>
          </a:xfrm>
          <a:prstGeom prst="rect">
            <a:avLst/>
          </a:prstGeom>
        </p:spPr>
        <p:txBody>
          <a:bodyPr wrap="square">
            <a:spAutoFit/>
          </a:bodyPr>
          <a:lstStyle/>
          <a:p>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 只展示了</a:t>
            </a:r>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r>
              <a:rPr lang="zh-CN" altLang="en-US" sz="1600" dirty="0">
                <a:solidFill>
                  <a:srgbClr val="595959"/>
                </a:solidFill>
                <a:latin typeface="Microsoft YaHei" panose="020B0503020204020204" pitchFamily="34" charset="-122"/>
                <a:ea typeface="Microsoft YaHei" panose="020B0503020204020204" pitchFamily="34" charset="-122"/>
                <a:cs typeface="+mn-ea"/>
              </a:rPr>
              <a:t>标签中的内容</a:t>
            </a:r>
            <a:endParaRPr lang="en-US"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	if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session.getAttribute</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a:t>
            </a:r>
            <a:r>
              <a:rPr lang="en-US" altLang="zh-CN" sz="1600" dirty="0">
                <a:solidFill>
                  <a:srgbClr val="595959"/>
                </a:solidFill>
                <a:latin typeface="Microsoft YaHei" panose="020B0503020204020204" pitchFamily="34" charset="-122"/>
                <a:ea typeface="Microsoft YaHei" panose="020B0503020204020204" pitchFamily="34" charset="-122"/>
                <a:cs typeface="+mn-ea"/>
              </a:rPr>
              <a:t>") == null)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jsp:forward</a:t>
            </a:r>
            <a:r>
              <a:rPr lang="en-US" altLang="zh-CN" sz="1600" dirty="0">
                <a:solidFill>
                  <a:srgbClr val="595959"/>
                </a:solidFill>
                <a:latin typeface="Microsoft YaHei" panose="020B0503020204020204" pitchFamily="34" charset="-122"/>
                <a:ea typeface="Microsoft YaHei" panose="020B0503020204020204" pitchFamily="34" charset="-122"/>
                <a:cs typeface="+mn-ea"/>
              </a:rPr>
              <a:t> page="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	return;	}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id="main"&gt;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 id="welcome"&gt;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恭喜你，登录成功</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hr</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您的信息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&lt;div&gt;&lt;ul&gt;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您的姓名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您的邮箱</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userBean.email</a:t>
            </a:r>
            <a:r>
              <a:rPr lang="en-US" altLang="zh-CN" sz="1600" dirty="0">
                <a:solidFill>
                  <a:srgbClr val="595959"/>
                </a:solidFill>
                <a:latin typeface="Microsoft YaHei" panose="020B0503020204020204" pitchFamily="34" charset="-122"/>
                <a:ea typeface="Microsoft YaHei" panose="020B0503020204020204" pitchFamily="34" charset="-122"/>
                <a:cs typeface="+mn-ea"/>
              </a:rPr>
              <a:t> }&lt;/li&gt;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a:solidFill>
                  <a:srgbClr val="595959"/>
                </a:solidFill>
                <a:latin typeface="Microsoft YaHei" panose="020B0503020204020204" pitchFamily="34" charset="-122"/>
                <a:ea typeface="Microsoft YaHei" panose="020B0503020204020204" pitchFamily="34" charset="-122"/>
                <a:cs typeface="+mn-ea"/>
              </a:rPr>
              <a:t>&lt;/ul&gt;&lt;/div&gt;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	    	&lt;/div&gt;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r>
              <a:rPr lang="en-US" altLang="zh-CN" sz="1600" dirty="0">
                <a:solidFill>
                  <a:srgbClr val="595959"/>
                </a:solidFill>
                <a:latin typeface="Microsoft YaHei" panose="020B0503020204020204" pitchFamily="34" charset="-122"/>
                <a:ea typeface="Microsoft YaHei" panose="020B0503020204020204" pitchFamily="34" charset="-122"/>
                <a:cs typeface="+mn-ea"/>
              </a:rPr>
              <a:t>&lt;/body&gt;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68757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917360" y="1122015"/>
            <a:ext cx="8485746" cy="1526123"/>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Microsoft YaHei" panose="020B0503020204020204" pitchFamily="34" charset="-122"/>
                <a:ea typeface="Microsoft YaHei" panose="020B0503020204020204" pitchFamily="34" charset="-122"/>
                <a:cs typeface="+mn-ea"/>
              </a:rPr>
              <a:t>运行程序，测试结果</a:t>
            </a:r>
            <a:endParaRPr lang="en-US" altLang="zh-CN" sz="1600" b="1"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IDEA</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中将</a:t>
            </a:r>
            <a:r>
              <a:rPr lang="en-US" altLang="zh-CN" sz="1600" dirty="0">
                <a:solidFill>
                  <a:srgbClr val="595959"/>
                </a:solidFill>
                <a:latin typeface="Microsoft YaHei" panose="020B0503020204020204" pitchFamily="34" charset="-122"/>
                <a:ea typeface="Microsoft YaHei" panose="020B0503020204020204" pitchFamily="34" charset="-122"/>
                <a:cs typeface="+mn-ea"/>
              </a:rPr>
              <a:t>chapter08</a:t>
            </a:r>
            <a:r>
              <a:rPr lang="zh-CN" altLang="zh-CN" sz="1600" dirty="0">
                <a:solidFill>
                  <a:srgbClr val="595959"/>
                </a:solidFill>
                <a:latin typeface="Microsoft YaHei" panose="020B0503020204020204" pitchFamily="34" charset="-122"/>
                <a:ea typeface="Microsoft YaHei" panose="020B0503020204020204" pitchFamily="34" charset="-122"/>
                <a:cs typeface="+mn-ea"/>
              </a:rPr>
              <a:t>项目发布到</a:t>
            </a:r>
            <a:r>
              <a:rPr lang="en-US" altLang="zh-CN" sz="1600" dirty="0">
                <a:solidFill>
                  <a:srgbClr val="595959"/>
                </a:solidFill>
                <a:latin typeface="Microsoft YaHei" panose="020B0503020204020204" pitchFamily="34" charset="-122"/>
                <a:ea typeface="Microsoft YaHei" panose="020B0503020204020204" pitchFamily="34" charset="-122"/>
                <a:cs typeface="+mn-ea"/>
              </a:rPr>
              <a:t>Tomcat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服务器，并启动服务器，然后在浏览器地址栏中输入地址“</a:t>
            </a:r>
            <a:r>
              <a:rPr lang="en-US" altLang="zh-CN" sz="1600" dirty="0">
                <a:solidFill>
                  <a:srgbClr val="595959"/>
                </a:solidFill>
                <a:latin typeface="Microsoft YaHei" panose="020B0503020204020204" pitchFamily="34" charset="-122"/>
                <a:ea typeface="Microsoft YaHei" panose="020B0503020204020204" pitchFamily="34" charset="-122"/>
                <a:cs typeface="+mn-ea"/>
              </a:rPr>
              <a:t>http://localhost:8080/chapter08/</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”访问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register.jsp</a:t>
            </a:r>
            <a:r>
              <a:rPr lang="zh-CN" altLang="zh-CN" sz="1600" dirty="0">
                <a:solidFill>
                  <a:srgbClr val="595959"/>
                </a:solidFill>
                <a:latin typeface="Microsoft YaHei" panose="020B0503020204020204" pitchFamily="34" charset="-122"/>
                <a:ea typeface="Microsoft YaHei" panose="020B0503020204020204" pitchFamily="34" charset="-122"/>
                <a:cs typeface="+mn-ea"/>
              </a:rPr>
              <a:t>页面，浏览器的显示结果如</a:t>
            </a:r>
            <a:r>
              <a:rPr lang="zh-CN" altLang="en-US" sz="1600" dirty="0">
                <a:solidFill>
                  <a:srgbClr val="595959"/>
                </a:solidFill>
                <a:latin typeface="Microsoft YaHei" panose="020B0503020204020204" pitchFamily="34" charset="-122"/>
                <a:ea typeface="Microsoft YaHei" panose="020B0503020204020204" pitchFamily="34" charset="-122"/>
                <a:cs typeface="+mn-ea"/>
              </a:rPr>
              <a:t>下图</a:t>
            </a:r>
            <a:r>
              <a:rPr lang="zh-CN" altLang="zh-CN" sz="1600" dirty="0">
                <a:solidFill>
                  <a:srgbClr val="595959"/>
                </a:solidFill>
                <a:latin typeface="Microsoft YaHei" panose="020B0503020204020204" pitchFamily="34" charset="-122"/>
                <a:ea typeface="Microsoft YaHei" panose="020B0503020204020204" pitchFamily="34" charset="-122"/>
                <a:cs typeface="+mn-ea"/>
              </a:rPr>
              <a:t>所示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 name="图片 12">
            <a:extLst>
              <a:ext uri="{FF2B5EF4-FFF2-40B4-BE49-F238E27FC236}">
                <a16:creationId xmlns:a16="http://schemas.microsoft.com/office/drawing/2014/main" id="{276D7948-1AD3-0C44-8A9E-31A5D9C4D67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33538" y="3014665"/>
            <a:ext cx="5281863" cy="2700337"/>
          </a:xfrm>
          <a:prstGeom prst="rect">
            <a:avLst/>
          </a:prstGeom>
          <a:noFill/>
          <a:ln>
            <a:noFill/>
          </a:ln>
        </p:spPr>
      </p:pic>
    </p:spTree>
    <p:extLst>
      <p:ext uri="{BB962C8B-B14F-4D97-AF65-F5344CB8AC3E}">
        <p14:creationId xmlns:p14="http://schemas.microsoft.com/office/powerpoint/2010/main" val="4215071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143839" y="1351162"/>
            <a:ext cx="10138243" cy="1705403"/>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595959"/>
                </a:solidFill>
                <a:latin typeface="微软雅黑" panose="020B0503020204020204" pitchFamily="34" charset="-122"/>
                <a:ea typeface="微软雅黑" panose="020B0503020204020204" pitchFamily="34" charset="-122"/>
                <a:cs typeface="+mn-ea"/>
              </a:rPr>
              <a:t>上图</a:t>
            </a:r>
            <a:r>
              <a:rPr lang="zh-CN" altLang="zh-CN" dirty="0">
                <a:solidFill>
                  <a:srgbClr val="595959"/>
                </a:solidFill>
                <a:latin typeface="微软雅黑" panose="020B0503020204020204" pitchFamily="34" charset="-122"/>
                <a:ea typeface="微软雅黑" panose="020B0503020204020204" pitchFamily="34" charset="-122"/>
                <a:cs typeface="+mn-ea"/>
              </a:rPr>
              <a:t>所示的表单中填写用户信息进行注册，如果注册的信息不符合表单验证规则，那么当单击“注册”按钮后，程序会再次跳回到注册页面，提示注册信息错误。例如，用户填写注册信息时，如果两次填写的密码不一致，并且邮箱格式错误，那么当单击“注册”按钮后，页面的显示结果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9227" y="3056565"/>
            <a:ext cx="5253546" cy="275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7744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143839" y="1176351"/>
            <a:ext cx="10138243" cy="874407"/>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重新填写用户信息，如果用户信息全部填写正确，当单击“注册”按钮后，可以看到 “恭喜你注册成功，</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秒钟自动跳转”的提示信息，如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BD339022-E7BB-C740-BF43-4963E9246FA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19046" y="2914650"/>
            <a:ext cx="4607593" cy="2126582"/>
          </a:xfrm>
          <a:prstGeom prst="rect">
            <a:avLst/>
          </a:prstGeom>
          <a:noFill/>
          <a:ln>
            <a:noFill/>
          </a:ln>
        </p:spPr>
      </p:pic>
    </p:spTree>
    <p:extLst>
      <p:ext uri="{BB962C8B-B14F-4D97-AF65-F5344CB8AC3E}">
        <p14:creationId xmlns:p14="http://schemas.microsoft.com/office/powerpoint/2010/main" val="3352356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8054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88766"/>
            <a:ext cx="10218924" cy="9695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网页开发的初级阶段，需要将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代码嵌入到网页中，对</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页面中的一些业务逻辑进行处理，如字符串、数据库操作等。早期的</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开发流程</a:t>
            </a:r>
            <a:r>
              <a:rPr lang="zh-CN" altLang="en-US" dirty="0">
                <a:solidFill>
                  <a:srgbClr val="595959"/>
                </a:solidFill>
                <a:latin typeface="微软雅黑" panose="020B0503020204020204" pitchFamily="34" charset="-122"/>
              </a:rPr>
              <a:t>图如下。</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12878" y="1231181"/>
            <a:ext cx="206915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4153" y="3369176"/>
            <a:ext cx="4447615" cy="272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5341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143839" y="1176351"/>
            <a:ext cx="10138243" cy="458908"/>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等待</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秒钟后，页面会自动跳转到用户成功登录页面，并显示出用户信息，如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58767045-FE99-BE43-89FC-E55A82DBF93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95775" y="2714624"/>
            <a:ext cx="4306804" cy="2483017"/>
          </a:xfrm>
          <a:prstGeom prst="rect">
            <a:avLst/>
          </a:prstGeom>
          <a:noFill/>
          <a:ln>
            <a:noFill/>
          </a:ln>
        </p:spPr>
      </p:pic>
    </p:spTree>
    <p:extLst>
      <p:ext uri="{BB962C8B-B14F-4D97-AF65-F5344CB8AC3E}">
        <p14:creationId xmlns:p14="http://schemas.microsoft.com/office/powerpoint/2010/main" val="3936704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a:extLst>
              <a:ext uri="{FF2B5EF4-FFF2-40B4-BE49-F238E27FC236}">
                <a16:creationId xmlns:a16="http://schemas.microsoft.com/office/drawing/2014/main" id="{BEAF0FBF-8370-1548-A5DC-85DA9EE176CA}"/>
              </a:ext>
            </a:extLst>
          </p:cNvPr>
          <p:cNvSpPr txBox="1"/>
          <p:nvPr>
            <p:custDataLst>
              <p:tags r:id="rId1"/>
            </p:custDataLst>
          </p:nvPr>
        </p:nvSpPr>
        <p:spPr>
          <a:xfrm>
            <a:off x="1143839" y="1176351"/>
            <a:ext cx="10138243" cy="1289905"/>
          </a:xfrm>
          <a:prstGeom prst="rect">
            <a:avLst/>
          </a:prstGeom>
          <a:noFill/>
          <a:ln>
            <a:noFill/>
          </a:ln>
        </p:spPr>
        <p:txBody>
          <a:bodyPr wrap="square" rtlCol="0">
            <a:spAutoFit/>
          </a:bodyPr>
          <a:lstStyle/>
          <a:p>
            <a:pPr>
              <a:lnSpc>
                <a:spcPct val="150000"/>
              </a:lnSpc>
            </a:pPr>
            <a:r>
              <a:rPr lang="zh-CN" altLang="zh-CN"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dirty="0">
                <a:solidFill>
                  <a:srgbClr val="595959"/>
                </a:solidFill>
                <a:latin typeface="微软雅黑" panose="020B0503020204020204" pitchFamily="34" charset="-122"/>
                <a:ea typeface="微软雅黑" panose="020B0503020204020204" pitchFamily="34" charset="-122"/>
                <a:cs typeface="+mn-ea"/>
              </a:rPr>
              <a:t>，在用户名为“</a:t>
            </a:r>
            <a:r>
              <a:rPr lang="en-US" altLang="zh-CN" dirty="0" err="1">
                <a:solidFill>
                  <a:srgbClr val="595959"/>
                </a:solidFill>
                <a:latin typeface="微软雅黑" panose="020B0503020204020204" pitchFamily="34" charset="-122"/>
                <a:ea typeface="微软雅黑" panose="020B0503020204020204" pitchFamily="34" charset="-122"/>
                <a:cs typeface="+mn-ea"/>
              </a:rPr>
              <a:t>itcast</a:t>
            </a:r>
            <a:r>
              <a:rPr lang="zh-CN" altLang="zh-CN" dirty="0">
                <a:solidFill>
                  <a:srgbClr val="595959"/>
                </a:solidFill>
                <a:latin typeface="微软雅黑" panose="020B0503020204020204" pitchFamily="34" charset="-122"/>
                <a:ea typeface="微软雅黑" panose="020B0503020204020204" pitchFamily="34" charset="-122"/>
                <a:cs typeface="+mn-ea"/>
              </a:rPr>
              <a:t>”的用户注册成功后，如果再次以“</a:t>
            </a:r>
            <a:r>
              <a:rPr lang="en-US" altLang="zh-CN" dirty="0" err="1">
                <a:solidFill>
                  <a:srgbClr val="595959"/>
                </a:solidFill>
                <a:latin typeface="微软雅黑" panose="020B0503020204020204" pitchFamily="34" charset="-122"/>
                <a:ea typeface="微软雅黑" panose="020B0503020204020204" pitchFamily="34" charset="-122"/>
                <a:cs typeface="+mn-ea"/>
              </a:rPr>
              <a:t>itcast</a:t>
            </a:r>
            <a:r>
              <a:rPr lang="zh-CN" altLang="zh-CN" dirty="0">
                <a:solidFill>
                  <a:srgbClr val="595959"/>
                </a:solidFill>
                <a:latin typeface="微软雅黑" panose="020B0503020204020204" pitchFamily="34" charset="-122"/>
                <a:ea typeface="微软雅黑" panose="020B0503020204020204" pitchFamily="34" charset="-122"/>
                <a:cs typeface="+mn-ea"/>
              </a:rPr>
              <a:t>”为用户名进行注册，程序同样会跳转到</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注册页面，并提示“你注册的用户已存在”，提示信息如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a:extLst>
              <a:ext uri="{FF2B5EF4-FFF2-40B4-BE49-F238E27FC236}">
                <a16:creationId xmlns:a16="http://schemas.microsoft.com/office/drawing/2014/main" id="{7D0B375A-08C8-634F-B6A7-A74EA429E4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609474" y="2537661"/>
            <a:ext cx="5077325" cy="3300399"/>
          </a:xfrm>
          <a:prstGeom prst="rect">
            <a:avLst/>
          </a:prstGeom>
          <a:noFill/>
          <a:ln>
            <a:noFill/>
          </a:ln>
        </p:spPr>
      </p:pic>
    </p:spTree>
    <p:extLst>
      <p:ext uri="{BB962C8B-B14F-4D97-AF65-F5344CB8AC3E}">
        <p14:creationId xmlns:p14="http://schemas.microsoft.com/office/powerpoint/2010/main" val="3249597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16503" y="2160350"/>
            <a:ext cx="9794240" cy="3594992"/>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3785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5667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7549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9431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453807" y="2559645"/>
            <a:ext cx="9504297" cy="303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技术与</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开发模型的相关知识。首先讲解了</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技术的相关知识，包括</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的概念、</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的种类和</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的应用，又通过任务的形式使用</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解决了乱码问题；然后介绍了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开发模型，包括</a:t>
            </a:r>
            <a:r>
              <a:rPr lang="en-US" altLang="zh-CN" dirty="0">
                <a:solidFill>
                  <a:srgbClr val="595959"/>
                </a:solidFill>
                <a:latin typeface="微软雅黑" panose="020B0503020204020204" pitchFamily="34" charset="-122"/>
                <a:ea typeface="微软雅黑" panose="020B0503020204020204" pitchFamily="34" charset="-122"/>
              </a:rPr>
              <a:t>JSP Model1</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JSP Model2</a:t>
            </a:r>
            <a:r>
              <a:rPr lang="zh-CN" altLang="zh-CN" dirty="0">
                <a:solidFill>
                  <a:srgbClr val="595959"/>
                </a:solidFill>
                <a:latin typeface="微软雅黑" panose="020B0503020204020204" pitchFamily="34" charset="-122"/>
                <a:ea typeface="微软雅黑" panose="020B0503020204020204" pitchFamily="34" charset="-122"/>
              </a:rPr>
              <a:t>两种开发模型；最后介绍了</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zh-CN" dirty="0">
                <a:solidFill>
                  <a:srgbClr val="595959"/>
                </a:solidFill>
                <a:latin typeface="微软雅黑" panose="020B0503020204020204" pitchFamily="34" charset="-122"/>
                <a:ea typeface="微软雅黑" panose="020B0503020204020204" pitchFamily="34" charset="-122"/>
              </a:rPr>
              <a:t>设计模式，并从模型、视图、控制器三个方面进行了讲解。通过本章的学习，读者可以对</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的应用、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开发模型和</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zh-CN" dirty="0">
                <a:solidFill>
                  <a:srgbClr val="595959"/>
                </a:solidFill>
                <a:latin typeface="微软雅黑" panose="020B0503020204020204" pitchFamily="34" charset="-122"/>
                <a:ea typeface="微软雅黑" panose="020B0503020204020204" pitchFamily="34" charset="-122"/>
              </a:rPr>
              <a:t>设计模式的基础知识有一定的了解，在动态网页开发中，会经常应用到</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技术、</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开发模型以及</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zh-CN" dirty="0">
                <a:solidFill>
                  <a:srgbClr val="595959"/>
                </a:solidFill>
                <a:latin typeface="微软雅黑" panose="020B0503020204020204" pitchFamily="34" charset="-122"/>
                <a:ea typeface="微软雅黑" panose="020B0503020204020204" pitchFamily="34" charset="-122"/>
              </a:rPr>
              <a:t>设计模式的相关知识，读者应该熟练掌握本章内容。</a:t>
            </a:r>
          </a:p>
        </p:txBody>
      </p:sp>
    </p:spTree>
    <p:extLst>
      <p:ext uri="{BB962C8B-B14F-4D97-AF65-F5344CB8AC3E}">
        <p14:creationId xmlns:p14="http://schemas.microsoft.com/office/powerpoint/2010/main" val="10212097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33433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2724199"/>
            <a:ext cx="9215258" cy="20445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早期的</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开发流程看似简单，但这种开发方式将大量的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代码嵌入到</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页面中，必定会给修改和维护带来一定的困难，因为在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页面中包含</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CSS</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等，同时再加入业务逻辑处理代码，既不利于页面编程人员的设计，也不利于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程序员对程序的开发，而且将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代码嵌入到页面中，不能体现面向对象的开发模式，达不到代码的重用。</a:t>
            </a:r>
          </a:p>
        </p:txBody>
      </p:sp>
      <p:sp>
        <p:nvSpPr>
          <p:cNvPr id="2" name="文本框 1"/>
          <p:cNvSpPr txBox="1"/>
          <p:nvPr/>
        </p:nvSpPr>
        <p:spPr>
          <a:xfrm>
            <a:off x="1212878" y="1231181"/>
            <a:ext cx="264207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早期的</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开发</a:t>
            </a:r>
            <a:r>
              <a:rPr lang="zh-CN" altLang="en-US" sz="2000" dirty="0">
                <a:solidFill>
                  <a:srgbClr val="1369B2"/>
                </a:solidFill>
                <a:latin typeface="微软雅黑" panose="020B0503020204020204" pitchFamily="34" charset="-122"/>
                <a:ea typeface="微软雅黑" panose="020B0503020204020204" pitchFamily="34" charset="-122"/>
              </a:rPr>
              <a:t>的缺点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225774" y="2420468"/>
            <a:ext cx="9865885" cy="272975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822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7346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ee08669e979c22c5994f8ba2a9597c7dd0d879"/>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3490</TotalTime>
  <Words>8257</Words>
  <Application>Microsoft Office PowerPoint</Application>
  <PresentationFormat>宽屏</PresentationFormat>
  <Paragraphs>710</Paragraphs>
  <Slides>82</Slides>
  <Notes>81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1" baseType="lpstr">
      <vt:lpstr>Source Han Sans K Bold</vt:lpstr>
      <vt:lpstr>等线</vt:lpstr>
      <vt:lpstr>等线 Light</vt:lpstr>
      <vt:lpstr>Microsoft YaHei</vt:lpstr>
      <vt:lpstr>Microsoft YaHei</vt:lpstr>
      <vt:lpstr>Arial</vt:lpstr>
      <vt:lpstr>Impact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jay joey</cp:lastModifiedBy>
  <cp:revision>1366</cp:revision>
  <dcterms:created xsi:type="dcterms:W3CDTF">2020-11-25T06:00:05Z</dcterms:created>
  <dcterms:modified xsi:type="dcterms:W3CDTF">2023-12-05T03:11:44Z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