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5.xml" ContentType="application/vnd.openxmlformats-officedocument.presentationml.notesSlide+xml"/>
  <Override PartName="/ppt/tags/tag43.xml" ContentType="application/vnd.openxmlformats-officedocument.presentationml.tags+xml"/>
  <Override PartName="/ppt/notesSlides/notesSlide36.xml" ContentType="application/vnd.openxmlformats-officedocument.presentationml.notesSlide+xml"/>
  <Override PartName="/ppt/tags/tag44.xml" ContentType="application/vnd.openxmlformats-officedocument.presentationml.tags+xml"/>
  <Override PartName="/ppt/notesSlides/notesSlide37.xml" ContentType="application/vnd.openxmlformats-officedocument.presentationml.notesSlide+xml"/>
  <Override PartName="/ppt/tags/tag45.xml" ContentType="application/vnd.openxmlformats-officedocument.presentationml.tags+xml"/>
  <Override PartName="/ppt/notesSlides/notesSlide38.xml" ContentType="application/vnd.openxmlformats-officedocument.presentationml.notesSlide+xml"/>
  <Override PartName="/ppt/tags/tag46.xml" ContentType="application/vnd.openxmlformats-officedocument.presentationml.tags+xml"/>
  <Override PartName="/ppt/notesSlides/notesSlide39.xml" ContentType="application/vnd.openxmlformats-officedocument.presentationml.notesSlide+xml"/>
  <Override PartName="/ppt/tags/tag47.xml" ContentType="application/vnd.openxmlformats-officedocument.presentationml.tags+xml"/>
  <Override PartName="/ppt/notesSlides/notesSlide40.xml" ContentType="application/vnd.openxmlformats-officedocument.presentationml.notesSlide+xml"/>
  <Override PartName="/ppt/tags/tag48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44.xml" ContentType="application/vnd.openxmlformats-officedocument.presentationml.notesSlide+xml"/>
  <Override PartName="/ppt/tags/tag53.xml" ContentType="application/vnd.openxmlformats-officedocument.presentationml.tags+xml"/>
  <Override PartName="/ppt/notesSlides/notesSlide45.xml" ContentType="application/vnd.openxmlformats-officedocument.presentationml.notesSlide+xml"/>
  <Override PartName="/ppt/tags/tag54.xml" ContentType="application/vnd.openxmlformats-officedocument.presentationml.tags+xml"/>
  <Override PartName="/ppt/notesSlides/notesSlide46.xml" ContentType="application/vnd.openxmlformats-officedocument.presentationml.notesSlide+xml"/>
  <Override PartName="/ppt/tags/tag55.xml" ContentType="application/vnd.openxmlformats-officedocument.presentationml.tags+xml"/>
  <Override PartName="/ppt/notesSlides/notesSlide4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8.xml" ContentType="application/vnd.openxmlformats-officedocument.presentationml.notesSlide+xml"/>
  <Override PartName="/ppt/tags/tag58.xml" ContentType="application/vnd.openxmlformats-officedocument.presentationml.tags+xml"/>
  <Override PartName="/ppt/notesSlides/notesSlide49.xml" ContentType="application/vnd.openxmlformats-officedocument.presentationml.notesSlide+xml"/>
  <Override PartName="/ppt/tags/tag59.xml" ContentType="application/vnd.openxmlformats-officedocument.presentationml.tags+xml"/>
  <Override PartName="/ppt/notesSlides/notesSlide50.xml" ContentType="application/vnd.openxmlformats-officedocument.presentationml.notesSlide+xml"/>
  <Override PartName="/ppt/tags/tag60.xml" ContentType="application/vnd.openxmlformats-officedocument.presentationml.tags+xml"/>
  <Override PartName="/ppt/notesSlides/notesSlide51.xml" ContentType="application/vnd.openxmlformats-officedocument.presentationml.notesSlide+xml"/>
  <Override PartName="/ppt/tags/tag61.xml" ContentType="application/vnd.openxmlformats-officedocument.presentationml.tags+xml"/>
  <Override PartName="/ppt/notesSlides/notesSlide52.xml" ContentType="application/vnd.openxmlformats-officedocument.presentationml.notesSlide+xml"/>
  <Override PartName="/ppt/tags/tag62.xml" ContentType="application/vnd.openxmlformats-officedocument.presentationml.tags+xml"/>
  <Override PartName="/ppt/notesSlides/notesSlide53.xml" ContentType="application/vnd.openxmlformats-officedocument.presentationml.notesSlide+xml"/>
  <Override PartName="/ppt/tags/tag63.xml" ContentType="application/vnd.openxmlformats-officedocument.presentationml.tags+xml"/>
  <Override PartName="/ppt/notesSlides/notesSlide54.xml" ContentType="application/vnd.openxmlformats-officedocument.presentationml.notesSlide+xml"/>
  <Override PartName="/ppt/tags/tag64.xml" ContentType="application/vnd.openxmlformats-officedocument.presentationml.tags+xml"/>
  <Override PartName="/ppt/notesSlides/notesSlide55.xml" ContentType="application/vnd.openxmlformats-officedocument.presentationml.notesSlide+xml"/>
  <Override PartName="/ppt/tags/tag65.xml" ContentType="application/vnd.openxmlformats-officedocument.presentationml.tags+xml"/>
  <Override PartName="/ppt/notesSlides/notesSlide56.xml" ContentType="application/vnd.openxmlformats-officedocument.presentationml.notesSlide+xml"/>
  <Override PartName="/ppt/tags/tag66.xml" ContentType="application/vnd.openxmlformats-officedocument.presentationml.tags+xml"/>
  <Override PartName="/ppt/notesSlides/notesSlide57.xml" ContentType="application/vnd.openxmlformats-officedocument.presentationml.notesSlide+xml"/>
  <Override PartName="/ppt/tags/tag67.xml" ContentType="application/vnd.openxmlformats-officedocument.presentationml.tags+xml"/>
  <Override PartName="/ppt/notesSlides/notesSlide58.xml" ContentType="application/vnd.openxmlformats-officedocument.presentationml.notesSlide+xml"/>
  <Override PartName="/ppt/tags/tag68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6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6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66.xml" ContentType="application/vnd.openxmlformats-officedocument.presentationml.notesSlide+xml"/>
  <Override PartName="/ppt/tags/tag77.xml" ContentType="application/vnd.openxmlformats-officedocument.presentationml.tags+xml"/>
  <Override PartName="/ppt/notesSlides/notesSlide6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6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9.xml" ContentType="application/vnd.openxmlformats-officedocument.presentationml.notesSlide+xml"/>
  <Override PartName="/ppt/tags/tag82.xml" ContentType="application/vnd.openxmlformats-officedocument.presentationml.tags+xml"/>
  <Override PartName="/ppt/notesSlides/notesSlide70.xml" ContentType="application/vnd.openxmlformats-officedocument.presentationml.notesSlide+xml"/>
  <Override PartName="/ppt/tags/tag83.xml" ContentType="application/vnd.openxmlformats-officedocument.presentationml.tags+xml"/>
  <Override PartName="/ppt/notesSlides/notesSlide71.xml" ContentType="application/vnd.openxmlformats-officedocument.presentationml.notesSlide+xml"/>
  <Override PartName="/ppt/tags/tag84.xml" ContentType="application/vnd.openxmlformats-officedocument.presentationml.tags+xml"/>
  <Override PartName="/ppt/notesSlides/notesSlide72.xml" ContentType="application/vnd.openxmlformats-officedocument.presentationml.notesSlide+xml"/>
  <Override PartName="/ppt/tags/tag85.xml" ContentType="application/vnd.openxmlformats-officedocument.presentationml.tags+xml"/>
  <Override PartName="/ppt/notesSlides/notesSlide73.xml" ContentType="application/vnd.openxmlformats-officedocument.presentationml.notesSlide+xml"/>
  <Override PartName="/ppt/tags/tag86.xml" ContentType="application/vnd.openxmlformats-officedocument.presentationml.tags+xml"/>
  <Override PartName="/ppt/notesSlides/notesSlide74.xml" ContentType="application/vnd.openxmlformats-officedocument.presentationml.notesSlide+xml"/>
  <Override PartName="/ppt/tags/tag87.xml" ContentType="application/vnd.openxmlformats-officedocument.presentationml.tags+xml"/>
  <Override PartName="/ppt/notesSlides/notesSlide75.xml" ContentType="application/vnd.openxmlformats-officedocument.presentationml.notesSlide+xml"/>
  <Override PartName="/ppt/tags/tag88.xml" ContentType="application/vnd.openxmlformats-officedocument.presentationml.tags+xml"/>
  <Override PartName="/ppt/notesSlides/notesSlide76.xml" ContentType="application/vnd.openxmlformats-officedocument.presentationml.notesSlide+xml"/>
  <Override PartName="/ppt/tags/tag89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8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81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82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83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8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8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86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87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9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92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93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9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97.xml" ContentType="application/vnd.openxmlformats-officedocument.presentationml.notesSlide+xml"/>
  <Override PartName="/ppt/tags/tag120.xml" ContentType="application/vnd.openxmlformats-officedocument.presentationml.tags+xml"/>
  <Override PartName="/ppt/notesSlides/notesSlide98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99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00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0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04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05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06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07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08.xml" ContentType="application/vnd.openxmlformats-officedocument.presentationml.notesSlide+xml"/>
  <Override PartName="/ppt/tags/tag144.xml" ContentType="application/vnd.openxmlformats-officedocument.presentationml.tags+xml"/>
  <Override PartName="/ppt/notesSlides/notesSlide109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10.xml" ContentType="application/vnd.openxmlformats-officedocument.presentationml.notesSlide+xml"/>
  <Override PartName="/ppt/tags/tag147.xml" ContentType="application/vnd.openxmlformats-officedocument.presentationml.tags+xml"/>
  <Override PartName="/ppt/notesSlides/notesSlide111.xml" ContentType="application/vnd.openxmlformats-officedocument.presentationml.notesSlide+xml"/>
  <Override PartName="/ppt/tags/tag148.xml" ContentType="application/vnd.openxmlformats-officedocument.presentationml.tags+xml"/>
  <Override PartName="/ppt/notesSlides/notesSlide112.xml" ContentType="application/vnd.openxmlformats-officedocument.presentationml.notesSlide+xml"/>
  <Override PartName="/ppt/tags/tag149.xml" ContentType="application/vnd.openxmlformats-officedocument.presentationml.tags+xml"/>
  <Override PartName="/ppt/notesSlides/notesSlide11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14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17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20.xml" ContentType="application/vnd.openxmlformats-officedocument.presentationml.notesSlide+xml"/>
  <Override PartName="/ppt/tags/tag160.xml" ContentType="application/vnd.openxmlformats-officedocument.presentationml.tags+xml"/>
  <Override PartName="/ppt/notesSlides/notesSlide121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122.xml" ContentType="application/vnd.openxmlformats-officedocument.presentationml.notesSlide+xml"/>
  <Override PartName="/ppt/tags/tag163.xml" ContentType="application/vnd.openxmlformats-officedocument.presentationml.tags+xml"/>
  <Override PartName="/ppt/notesSlides/notesSlide123.xml" ContentType="application/vnd.openxmlformats-officedocument.presentationml.notesSlide+xml"/>
  <Override PartName="/ppt/tags/tag164.xml" ContentType="application/vnd.openxmlformats-officedocument.presentationml.tags+xml"/>
  <Override PartName="/ppt/notesSlides/notesSlide124.xml" ContentType="application/vnd.openxmlformats-officedocument.presentationml.notesSlide+xml"/>
  <Override PartName="/ppt/tags/tag165.xml" ContentType="application/vnd.openxmlformats-officedocument.presentationml.tags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4"/>
  </p:notesMasterIdLst>
  <p:sldIdLst>
    <p:sldId id="459" r:id="rId2"/>
    <p:sldId id="661" r:id="rId3"/>
    <p:sldId id="662" r:id="rId4"/>
    <p:sldId id="462" r:id="rId5"/>
    <p:sldId id="463" r:id="rId6"/>
    <p:sldId id="464" r:id="rId7"/>
    <p:sldId id="465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6" r:id="rId22"/>
    <p:sldId id="67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  <p:sldId id="686" r:id="rId32"/>
    <p:sldId id="687" r:id="rId33"/>
    <p:sldId id="688" r:id="rId34"/>
    <p:sldId id="689" r:id="rId35"/>
    <p:sldId id="690" r:id="rId36"/>
    <p:sldId id="691" r:id="rId37"/>
    <p:sldId id="692" r:id="rId38"/>
    <p:sldId id="693" r:id="rId39"/>
    <p:sldId id="694" r:id="rId40"/>
    <p:sldId id="695" r:id="rId41"/>
    <p:sldId id="696" r:id="rId42"/>
    <p:sldId id="697" r:id="rId43"/>
    <p:sldId id="698" r:id="rId44"/>
    <p:sldId id="699" r:id="rId45"/>
    <p:sldId id="700" r:id="rId46"/>
    <p:sldId id="701" r:id="rId47"/>
    <p:sldId id="702" r:id="rId48"/>
    <p:sldId id="703" r:id="rId49"/>
    <p:sldId id="704" r:id="rId50"/>
    <p:sldId id="772" r:id="rId51"/>
    <p:sldId id="773" r:id="rId52"/>
    <p:sldId id="774" r:id="rId53"/>
    <p:sldId id="775" r:id="rId54"/>
    <p:sldId id="776" r:id="rId55"/>
    <p:sldId id="777" r:id="rId56"/>
    <p:sldId id="778" r:id="rId57"/>
    <p:sldId id="779" r:id="rId58"/>
    <p:sldId id="780" r:id="rId59"/>
    <p:sldId id="781" r:id="rId60"/>
    <p:sldId id="705" r:id="rId61"/>
    <p:sldId id="706" r:id="rId62"/>
    <p:sldId id="707" r:id="rId63"/>
    <p:sldId id="708" r:id="rId64"/>
    <p:sldId id="709" r:id="rId65"/>
    <p:sldId id="710" r:id="rId66"/>
    <p:sldId id="711" r:id="rId67"/>
    <p:sldId id="712" r:id="rId68"/>
    <p:sldId id="713" r:id="rId69"/>
    <p:sldId id="714" r:id="rId70"/>
    <p:sldId id="715" r:id="rId71"/>
    <p:sldId id="783" r:id="rId72"/>
    <p:sldId id="784" r:id="rId73"/>
    <p:sldId id="785" r:id="rId74"/>
    <p:sldId id="786" r:id="rId75"/>
    <p:sldId id="787" r:id="rId76"/>
    <p:sldId id="788" r:id="rId77"/>
    <p:sldId id="789" r:id="rId78"/>
    <p:sldId id="716" r:id="rId79"/>
    <p:sldId id="717" r:id="rId80"/>
    <p:sldId id="718" r:id="rId81"/>
    <p:sldId id="719" r:id="rId82"/>
    <p:sldId id="720" r:id="rId83"/>
    <p:sldId id="721" r:id="rId84"/>
    <p:sldId id="722" r:id="rId85"/>
    <p:sldId id="723" r:id="rId86"/>
    <p:sldId id="727" r:id="rId87"/>
    <p:sldId id="725" r:id="rId88"/>
    <p:sldId id="726" r:id="rId89"/>
    <p:sldId id="728" r:id="rId90"/>
    <p:sldId id="729" r:id="rId91"/>
    <p:sldId id="730" r:id="rId92"/>
    <p:sldId id="731" r:id="rId93"/>
    <p:sldId id="732" r:id="rId94"/>
    <p:sldId id="733" r:id="rId95"/>
    <p:sldId id="734" r:id="rId96"/>
    <p:sldId id="735" r:id="rId97"/>
    <p:sldId id="736" r:id="rId98"/>
    <p:sldId id="737" r:id="rId99"/>
    <p:sldId id="738" r:id="rId100"/>
    <p:sldId id="739" r:id="rId101"/>
    <p:sldId id="740" r:id="rId102"/>
    <p:sldId id="741" r:id="rId103"/>
    <p:sldId id="742" r:id="rId104"/>
    <p:sldId id="743" r:id="rId105"/>
    <p:sldId id="744" r:id="rId106"/>
    <p:sldId id="745" r:id="rId107"/>
    <p:sldId id="746" r:id="rId108"/>
    <p:sldId id="747" r:id="rId109"/>
    <p:sldId id="748" r:id="rId110"/>
    <p:sldId id="749" r:id="rId111"/>
    <p:sldId id="750" r:id="rId112"/>
    <p:sldId id="751" r:id="rId113"/>
    <p:sldId id="752" r:id="rId114"/>
    <p:sldId id="753" r:id="rId115"/>
    <p:sldId id="754" r:id="rId116"/>
    <p:sldId id="755" r:id="rId117"/>
    <p:sldId id="756" r:id="rId118"/>
    <p:sldId id="757" r:id="rId119"/>
    <p:sldId id="758" r:id="rId120"/>
    <p:sldId id="759" r:id="rId121"/>
    <p:sldId id="760" r:id="rId122"/>
    <p:sldId id="761" r:id="rId123"/>
    <p:sldId id="762" r:id="rId124"/>
    <p:sldId id="763" r:id="rId125"/>
    <p:sldId id="764" r:id="rId126"/>
    <p:sldId id="765" r:id="rId127"/>
    <p:sldId id="766" r:id="rId128"/>
    <p:sldId id="767" r:id="rId129"/>
    <p:sldId id="768" r:id="rId130"/>
    <p:sldId id="769" r:id="rId131"/>
    <p:sldId id="770" r:id="rId132"/>
    <p:sldId id="771" r:id="rId133"/>
  </p:sldIdLst>
  <p:sldSz cx="12192000" cy="6858000"/>
  <p:notesSz cx="6858000" cy="9144000"/>
  <p:custDataLst>
    <p:tags r:id="rId1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孙东" initials="sundon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857"/>
  </p:normalViewPr>
  <p:slideViewPr>
    <p:cSldViewPr snapToGrid="0" snapToObjects="1">
      <p:cViewPr varScale="1">
        <p:scale>
          <a:sx n="110" d="100"/>
          <a:sy n="110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gs" Target="tags/tag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10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10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08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4.xml"/><Relationship Id="rId4" Type="http://schemas.openxmlformats.org/officeDocument/2006/relationships/image" Target="../media/image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4" Type="http://schemas.openxmlformats.org/officeDocument/2006/relationships/notesSlide" Target="../notesSlides/notesSlide110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7.xml"/><Relationship Id="rId4" Type="http://schemas.openxmlformats.org/officeDocument/2006/relationships/image" Target="../media/image2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8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9.xml"/><Relationship Id="rId4" Type="http://schemas.openxmlformats.org/officeDocument/2006/relationships/image" Target="../media/image2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11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notesSlide" Target="../notesSlides/notesSlide115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118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notesSlide" Target="../notesSlides/notesSlide120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0.xml"/><Relationship Id="rId4" Type="http://schemas.openxmlformats.org/officeDocument/2006/relationships/image" Target="../media/image4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4" Type="http://schemas.openxmlformats.org/officeDocument/2006/relationships/notesSlide" Target="../notesSlides/notesSlide1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3.xml"/><Relationship Id="rId4" Type="http://schemas.openxmlformats.org/officeDocument/2006/relationships/image" Target="../media/image29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4.xml"/><Relationship Id="rId4" Type="http://schemas.openxmlformats.org/officeDocument/2006/relationships/image" Target="../media/image3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4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5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7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8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3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4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5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4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3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4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5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6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7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8.xml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9.xml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5265933" y="2294627"/>
            <a:ext cx="4770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Servlet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高级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0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6819" y="2310390"/>
            <a:ext cx="24016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9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</a:t>
            </a:r>
            <a:endParaRPr lang="zh-CN" altLang="en-US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3347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899010"/>
            <a:ext cx="9215258" cy="133681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除了可以实现拦截功能，还可以提高程序的性能，在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开发时，不同的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资源中的过滤操作可以放在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同一个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中完成，这样可以不用多次编写重复代码，从而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提高了程序的性能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2053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35187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79558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411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13735" y="2471085"/>
          <a:ext cx="7677430" cy="1267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7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DiskFileItemFactory()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采用默认临界值和系统临时文件夹构造文件项工厂对象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DiskFileItemFactory(int sizeThreshold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 repository)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采用参数指定临界值和系统临时文件夹构造文件项工厂对象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本框 18"/>
          <p:cNvSpPr txBox="1"/>
          <p:nvPr>
            <p:custDataLst>
              <p:tags r:id="rId2"/>
            </p:custDataLst>
          </p:nvPr>
        </p:nvSpPr>
        <p:spPr>
          <a:xfrm>
            <a:off x="1143840" y="4450978"/>
            <a:ext cx="10192031" cy="13447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列举了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类的两个构造方法，其中，第二个构造方法需要传递两个参数，第一个参数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sizeThreshold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表示文件保存在内存还是磁盘临时文件夹中的临界值，第二个参数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repository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表示临时文件的存储路径。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34330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58075"/>
            <a:ext cx="25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997268"/>
            <a:ext cx="9114463" cy="131923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组件处理文件上传的核心高级类，通过调用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parseRequest(HttpServletRequest)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中每个表单提交的数据封装成一个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对象，然后以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List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列表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的形式返回。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52668" y="2649071"/>
            <a:ext cx="9865885" cy="20573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60909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3762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661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58075"/>
            <a:ext cx="38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882588" y="2376956"/>
          <a:ext cx="8108577" cy="203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152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构造一个未初始化的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实例对象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ServletFileUpload(FileItemFactory fileItemFactory)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FileItemFactory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对象创建一个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ServletFileUpload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143840" y="4693024"/>
            <a:ext cx="10192031" cy="13447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列举了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类的两个构造方法。在文件上传过程中，在使用第一个构造方法创建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时，需要在解析请求之前调用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setFileItemFactory()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4" y="2959077"/>
            <a:ext cx="4739222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Commons-FileUpload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组件的下载流程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404254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337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862798"/>
            <a:ext cx="9114463" cy="17495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上一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小节讲解了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组件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组件时，要导入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包。下面介绍讲解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组件的下载以及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包的导入。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2668" y="2474260"/>
            <a:ext cx="9865885" cy="25011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6586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2570550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2086" y="2371792"/>
            <a:ext cx="1697534" cy="515997"/>
            <a:chOff x="-2086" y="2141478"/>
            <a:chExt cx="1697534" cy="515997"/>
          </a:xfrm>
        </p:grpSpPr>
        <p:sp>
          <p:nvSpPr>
            <p:cNvPr id="2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0" y="3330897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-2086" y="423567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54083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30420" y="445188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262220" y="1120207"/>
            <a:ext cx="5231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Commons-FileUpload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9" y="1895599"/>
            <a:ext cx="8287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组件官网进行下载，其官网下载页如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下图所示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26626" name="图片 78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74" y="2633871"/>
            <a:ext cx="5542435" cy="34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34"/>
          <p:cNvSpPr txBox="1"/>
          <p:nvPr/>
        </p:nvSpPr>
        <p:spPr>
          <a:xfrm>
            <a:off x="2397" y="5020079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34903" y="523629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262433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-2086" y="423567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54083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30420" y="445188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262220" y="1120207"/>
            <a:ext cx="5231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Commons-FileUpload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9" y="1895599"/>
            <a:ext cx="8287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FileUpload 1.3.3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”超链接，进入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FileUpload 1.3.3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版本组织结构页面，如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20" name="文本框 34"/>
          <p:cNvSpPr txBox="1"/>
          <p:nvPr/>
        </p:nvSpPr>
        <p:spPr>
          <a:xfrm>
            <a:off x="2397" y="5020079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34903" y="523629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797" y="3331190"/>
            <a:ext cx="1697534" cy="515997"/>
            <a:chOff x="-2086" y="2141478"/>
            <a:chExt cx="1697534" cy="515997"/>
          </a:xfrm>
        </p:grpSpPr>
        <p:sp>
          <p:nvSpPr>
            <p:cNvPr id="23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7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-2087" y="2461725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7650" name="图片 2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59" y="2948043"/>
            <a:ext cx="5831093" cy="319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262433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54083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30420" y="441154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262220" y="1120207"/>
            <a:ext cx="5231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Commons-FileUpload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8" y="1895599"/>
            <a:ext cx="8933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“binaries/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”超链接，进入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组件的下载页面，如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20" name="文本框 34"/>
          <p:cNvSpPr txBox="1"/>
          <p:nvPr/>
        </p:nvSpPr>
        <p:spPr>
          <a:xfrm>
            <a:off x="2397" y="5087314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34903" y="530352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797" y="4218692"/>
            <a:ext cx="1697534" cy="515997"/>
            <a:chOff x="-2086" y="2141478"/>
            <a:chExt cx="1697534" cy="515997"/>
          </a:xfrm>
        </p:grpSpPr>
        <p:sp>
          <p:nvSpPr>
            <p:cNvPr id="23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7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-2087" y="2461725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4"/>
          <p:cNvSpPr txBox="1"/>
          <p:nvPr/>
        </p:nvSpPr>
        <p:spPr>
          <a:xfrm>
            <a:off x="-2086" y="34019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8674" name="图片 2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220" y="2818928"/>
            <a:ext cx="4760756" cy="337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262433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54083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30420" y="4411544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262220" y="1120207"/>
            <a:ext cx="52314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Commons-FileUpload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  <a:endParaRPr lang="zh-CN" altLang="en-US" sz="2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86067" y="2895884"/>
            <a:ext cx="860188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完成下载后，将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commons-fileupload-1.3.3-bin.zip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文件解压，在解压文件下找到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文件，该文件就是使用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组件时需要的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包。</a:t>
            </a:r>
          </a:p>
        </p:txBody>
      </p:sp>
      <p:sp>
        <p:nvSpPr>
          <p:cNvPr id="20" name="文本框 34"/>
          <p:cNvSpPr txBox="1"/>
          <p:nvPr/>
        </p:nvSpPr>
        <p:spPr>
          <a:xfrm>
            <a:off x="2397" y="4280494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734903" y="530352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9797" y="5092747"/>
            <a:ext cx="1697534" cy="515997"/>
            <a:chOff x="-2086" y="2141478"/>
            <a:chExt cx="1697534" cy="515997"/>
          </a:xfrm>
        </p:grpSpPr>
        <p:sp>
          <p:nvSpPr>
            <p:cNvPr id="23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7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9" name="文本框 32"/>
          <p:cNvSpPr txBox="1"/>
          <p:nvPr/>
        </p:nvSpPr>
        <p:spPr>
          <a:xfrm>
            <a:off x="-2087" y="2461725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4"/>
          <p:cNvSpPr txBox="1"/>
          <p:nvPr/>
        </p:nvSpPr>
        <p:spPr>
          <a:xfrm>
            <a:off x="-2086" y="34019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04746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 IO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983822"/>
            <a:ext cx="9114463" cy="98306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包下载后，还需要下载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 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包，因为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组件需要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 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的支持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252668" y="2474260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18795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752363"/>
            <a:ext cx="5176459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个接口：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302774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2086" y="2828990"/>
            <a:ext cx="1697534" cy="515997"/>
            <a:chOff x="-2086" y="2141478"/>
            <a:chExt cx="1697534" cy="515997"/>
          </a:xfrm>
        </p:grpSpPr>
        <p:sp>
          <p:nvSpPr>
            <p:cNvPr id="2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0" y="3788095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99803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934571" y="1120207"/>
            <a:ext cx="3510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 IO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9" y="1895599"/>
            <a:ext cx="8287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 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组件的官网进行下载，其官网下载页如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29698" name="图片 24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997" y="2587516"/>
            <a:ext cx="5931990" cy="35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34"/>
          <p:cNvSpPr txBox="1"/>
          <p:nvPr/>
        </p:nvSpPr>
        <p:spPr>
          <a:xfrm>
            <a:off x="2397" y="465701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34903" y="4836232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302774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2086" y="3797174"/>
            <a:ext cx="1697534" cy="515997"/>
            <a:chOff x="-2086" y="2141478"/>
            <a:chExt cx="1697534" cy="515997"/>
          </a:xfrm>
        </p:grpSpPr>
        <p:sp>
          <p:nvSpPr>
            <p:cNvPr id="28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0" y="2860252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99803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934571" y="1120207"/>
            <a:ext cx="3510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 IO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1859" y="1895599"/>
            <a:ext cx="8287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 IO 2.7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版本的“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 now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！”超链接，单击后进入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 IO 2.7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版本的下载页面，如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30722" name="图片 25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70" y="2940498"/>
            <a:ext cx="5593976" cy="338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4"/>
          <p:cNvSpPr txBox="1"/>
          <p:nvPr/>
        </p:nvSpPr>
        <p:spPr>
          <a:xfrm>
            <a:off x="2397" y="476458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34903" y="494380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7"/>
          <p:cNvCxnSpPr/>
          <p:nvPr/>
        </p:nvCxnSpPr>
        <p:spPr>
          <a:xfrm>
            <a:off x="1789659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730420" y="3027748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-2086" y="4510136"/>
            <a:ext cx="14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0" y="2860252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730420" y="3998035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67" name="1"/>
          <p:cNvSpPr txBox="1"/>
          <p:nvPr>
            <p:custDataLst>
              <p:tags r:id="rId1"/>
            </p:custDataLst>
          </p:nvPr>
        </p:nvSpPr>
        <p:spPr>
          <a:xfrm>
            <a:off x="4934571" y="1120207"/>
            <a:ext cx="3510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载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Commons IO</a:t>
            </a:r>
            <a:r>
              <a:rPr lang="zh-CN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895341" y="1614449"/>
            <a:ext cx="1654387" cy="45722"/>
            <a:chOff x="5367867" y="3100583"/>
            <a:chExt cx="1654387" cy="45722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/>
          <p:cNvSpPr txBox="1"/>
          <p:nvPr/>
        </p:nvSpPr>
        <p:spPr>
          <a:xfrm>
            <a:off x="1143839" y="266933"/>
            <a:ext cx="60099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组件的下载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4928" y="2702419"/>
            <a:ext cx="82878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commons-io-2.7-bin-zip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”超链接下载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组件。下载完成后，将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commons-io-2.7-bin.zip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文件解压，找到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文件，该文件就是要使用的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 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组件时需要的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包。</a:t>
            </a:r>
          </a:p>
        </p:txBody>
      </p:sp>
      <p:sp>
        <p:nvSpPr>
          <p:cNvPr id="18" name="文本框 34"/>
          <p:cNvSpPr txBox="1"/>
          <p:nvPr/>
        </p:nvSpPr>
        <p:spPr>
          <a:xfrm>
            <a:off x="2397" y="3863637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2086" y="4711570"/>
            <a:ext cx="1697534" cy="515997"/>
            <a:chOff x="-2086" y="2141478"/>
            <a:chExt cx="1697534" cy="515997"/>
          </a:xfrm>
        </p:grpSpPr>
        <p:sp>
          <p:nvSpPr>
            <p:cNvPr id="20" name="箭头: 五边形 31"/>
            <p:cNvSpPr/>
            <p:nvPr/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1" name="文本框 30"/>
            <p:cNvSpPr txBox="1"/>
            <p:nvPr/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1734903" y="4903467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4" y="2743925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熟悉如何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流实现文件的上传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31640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实现文件上传的思路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04845"/>
            <a:ext cx="9114463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项目中的文件上传功能，首先需要使用到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组件，另外需要将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表单的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enctype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属性值设置为“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流实现文件的上传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6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WEB-INF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。导入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包的项目结构如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1746" name="图片 26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2" y="2245659"/>
            <a:ext cx="4123426" cy="321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050638" y="5688105"/>
            <a:ext cx="103524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commons-fileupload-1.3.3.jar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commons-io-2.7.jar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复制到项目后还需要在“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Modules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”中配置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960651"/>
            <a:ext cx="87008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页面，用于提供文件上传的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表单，需要注意的是，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属性值要设置为“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multipart/form-data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属性值要设置为“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属性值设置为“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主要代码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36" y="2250748"/>
            <a:ext cx="8319250" cy="43786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39468" y="2250749"/>
            <a:ext cx="830131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&lt;form action="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method="post"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="multipart/form-data"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&lt;table width="600px"&gt;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&lt;td&gt;&lt;input type="text" name="name" /&gt;&lt;/td&gt;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&lt;td&gt;&lt;input type="file" name="myfile"&gt;&lt;/td&gt;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&lt;td colspan="2"&gt;&lt;input type="submit"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    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&lt;/table&gt;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916281" y="3567611"/>
            <a:ext cx="894894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的包，在该包中新建一个名称为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的类，用于获取表单及其上传文件的信息。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/>
          <p:nvPr>
            <p:custDataLst>
              <p:tags r:id="rId2"/>
            </p:custDataLst>
          </p:nvPr>
        </p:nvSpPr>
        <p:spPr>
          <a:xfrm>
            <a:off x="2844130" y="1209914"/>
            <a:ext cx="199681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54373" y="3060375"/>
            <a:ext cx="9865885" cy="168643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>
            <a:off x="1404149" y="30125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 rot="10800000">
            <a:off x="1100345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068227"/>
            <a:ext cx="8700899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服务器，通过浏览器访问地址“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http://localhost:8080/chapter09/form.jsp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2770" name="图片 23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9" y="2581836"/>
            <a:ext cx="6311152" cy="285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29591"/>
            <a:ext cx="87008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表单中，填写上传者信息“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”，并选择需要上传的文件，如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794" name="图片 25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71" y="2608728"/>
            <a:ext cx="6306819" cy="284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9264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315868"/>
            <a:ext cx="9215258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中包含了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个接口，分别是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，它们都位于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javax.servlet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22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79562" y="2837325"/>
            <a:ext cx="9865885" cy="187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28639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1" y="1229591"/>
            <a:ext cx="8700899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图中单击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按钮上传文件，文件成功上传后，浏览器的界面如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4818" name="图片 273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16" y="2514600"/>
            <a:ext cx="6400462" cy="289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02" y="1837839"/>
            <a:ext cx="4948522" cy="300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874938" y="4982280"/>
            <a:ext cx="1039280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图中可知，在发布目录中，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out\artifacts\chapter09_war_exploded\upload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的文件夹内，已经多了一个以“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_logo.png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”结尾的文件，这就是刚才上传的文件。该文件名称之所以与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中显示的不一样，是因为在代码中，为了防止文件名重复，在上传文件时，在文件名称前面添加了前缀（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文件名采用的是“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UUID+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文件名”的方式，中间用“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”连接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</a:t>
            </a:r>
          </a:p>
        </p:txBody>
      </p:sp>
      <p:sp>
        <p:nvSpPr>
          <p:cNvPr id="12" name="Chevron 3"/>
          <p:cNvSpPr/>
          <p:nvPr>
            <p:custDataLst>
              <p:tags r:id="rId2"/>
            </p:custDataLst>
          </p:nvPr>
        </p:nvSpPr>
        <p:spPr>
          <a:xfrm>
            <a:off x="838733" y="1010513"/>
            <a:ext cx="52393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"/>
          <p:cNvSpPr txBox="1"/>
          <p:nvPr/>
        </p:nvSpPr>
        <p:spPr>
          <a:xfrm>
            <a:off x="1159090" y="1150499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进入项目发布目录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看刚才上传的文件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73326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3087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默认发布的路径目录</a:t>
            </a: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04845"/>
            <a:ext cx="9114463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out \artifacts\chapter09_war_exploded\upload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IDEA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默认发布的路径目录，如果读者将项目发布目录配置在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webapps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中，可以去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webapps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chapter09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项目中查看。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19903" y="2716306"/>
            <a:ext cx="9865885" cy="20305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9.4.4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动手实践：实现文件上传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905930" y="2945630"/>
            <a:ext cx="3905504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熟悉文件下载的原理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429286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26171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1159090" y="129135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文件下载的要求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8"/>
          <p:cNvSpPr txBox="1"/>
          <p:nvPr>
            <p:custDataLst>
              <p:tags r:id="rId2"/>
            </p:custDataLst>
          </p:nvPr>
        </p:nvSpPr>
        <p:spPr>
          <a:xfrm>
            <a:off x="1143841" y="2069422"/>
            <a:ext cx="10259265" cy="12041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实现文件下载功能比较简单，文件下载一般不需要使用第三方组件实现，而是直接使用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类和输入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输出流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实现。与访问服务器文件不同的是，要实现文件的下载，不仅需要指定文件的路径，还需要在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协议中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设置两个响应消息头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，具体如下：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3813014"/>
            <a:ext cx="6642848" cy="12541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39119" y="387600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设定接收程序处理数据的方式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Content-Disposition: attachment;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设定实体内容的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filename = Content-Type:application/x-msdownload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267094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9841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文件下载的过程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2983821"/>
            <a:ext cx="9114463" cy="214542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浏览器通常会直接处理响应的实体内容，需要在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响应消息中设置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两个响应消息头字段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，用来指定接收程序处理数据内容的方式为下载。当单击“下载”超链接时，系统将请求提交到对应的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中，首先获取下载文件的地址，并根据文件下载地址创建文件字节输入流，然后通过输入流读取要下载的文件内容，最后将读取的内容通过输出流写到目标文件中。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19903" y="2675965"/>
            <a:ext cx="9865885" cy="278354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3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512924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1" y="266933"/>
            <a:ext cx="30516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文件下载原理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429286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6905932" y="2758097"/>
            <a:ext cx="3905504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熟悉如何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流实现文件的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3" y="1158430"/>
            <a:ext cx="316849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99431" y="129841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实现文件下载的思路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95613" y="3185527"/>
            <a:ext cx="9114463" cy="9292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项目中的文件下载功能，首先需要在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页面中放入可供下载的文件，再在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流实现文件的下载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9903" y="2716307"/>
            <a:ext cx="9865885" cy="19057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69679" y="26763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68980" y="42955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目录下创建下载页面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，在该页面中编写一个用于下载的链接。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12" y="2468376"/>
            <a:ext cx="7779893" cy="378565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520554" y="2492441"/>
            <a:ext cx="729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contentType="text/html; charset=UTF-8"%&gt;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&lt;!DOCTYPE html PUBLIC "-//W3C//DTD HTML 4.01 Transitional//EN"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"http://www.w3.org/TR/html4/loose.dtd"&gt;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&lt;meta http-equiv="Content-Type" content="text/html; charset=UTF-8"&gt;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&lt;a href=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"http://localhost:8080/chapter09/DownloadServlet?filename=1.png"&gt;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文件下载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3038385" y="1239677"/>
            <a:ext cx="2353887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/>
          <p:nvPr>
            <p:custDataLst>
              <p:tags r:id="rId2"/>
            </p:custDataLst>
          </p:nvPr>
        </p:nvSpPr>
        <p:spPr>
          <a:xfrm>
            <a:off x="1855427" y="3252103"/>
            <a:ext cx="92152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cn.itcast.fileupload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类，用于设置所要下载的文件以及文件在浏览器中的打开方式。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19903" y="2729754"/>
            <a:ext cx="9865885" cy="19057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69679" y="268977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68980" y="430898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05280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7901" y="2501152"/>
          <a:ext cx="8986640" cy="2735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4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init(FilterConfig filterConfig)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方法是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的初始化方法，创建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实例后将调用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方法。该方法的参数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用于读取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的初始化参数。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doFilter(ServletRequest request,ServletResponse response,FilterChain chain)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方法完成实际的过滤操作，当客户的请求满足过滤规则时，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容器将调用过滤器的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方法完成实际的过滤操作。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doFilter()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方法有多个参数，其中，参数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response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链中的上一个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传递过来的请求和响应对象；参数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chain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链的对象。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destroy()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该方法用于释放被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对象打开的资源，例如关闭数据库和</a:t>
                      </a: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IO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流。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destroy()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服务器释放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对象之前被调用。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download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的文件夹，在该文件夹中放置一个名称为“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1.png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”的图片文件。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02" y="2166657"/>
            <a:ext cx="3963552" cy="411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服务器，通过浏览器访问地址“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http://localhost:8080/chapter09/download.jsp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”，浏览器的显示界面如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249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60" y="2936502"/>
            <a:ext cx="5621735" cy="246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24303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9-19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中单击“文件下载”链接，浏览器的显示结果如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1" y="266933"/>
            <a:ext cx="44501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9.4.6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动手实践：实现文件下载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420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231" y="2716305"/>
            <a:ext cx="6429216" cy="28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123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FilterConfig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2405" y="3294527"/>
          <a:ext cx="9159030" cy="2630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9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getFilterName()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FilterConfig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对象中封装的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getInitParameter(String 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返回名为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的初始化参数值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getInitParameterNames()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所有初始化参数的枚举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049710" y="1859640"/>
            <a:ext cx="10245819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接口用于封装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的配置信息，在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初始化时，服务器将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对象作为参数传递给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对象的初始化方法。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008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FilterChain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9.1.2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315868"/>
            <a:ext cx="9215258" cy="101408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用于调用过滤器链中的下一个过滤器，如果这个过滤器是链上的最后一个过滤器，则将请求提交给处理程序或将响应发给客户端。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837325"/>
            <a:ext cx="9865885" cy="18776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39221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6" y="2752363"/>
            <a:ext cx="4860243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三个阶段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28726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07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275526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的生命周期指的是一个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对象从创建到执行再到销毁的过程。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接口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中的三个方法就是管理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对象生命周期的方法。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的生命周期可分为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创建、执行、销毁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三个阶段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837325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81080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66115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创建阶段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73821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服务器启动的时候会创建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实例对象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方法，完成对象的初始化。需要注意的是，在一次完整的请求当中，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对象只会创建一次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init()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方法也只会执行一次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956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73821"/>
            <a:ext cx="9215258" cy="134528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当客户端请求目标资源时，服务器会筛选出符合映射条件的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，并按照类名的的先后顺序依次执行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。例如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优先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执行。在一次完整的请求当中，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方法可以执行多次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15153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956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299703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Filter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及其相关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API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3169786"/>
            <a:ext cx="7254575" cy="686091"/>
            <a:chOff x="985222" y="2570437"/>
            <a:chExt cx="5440931" cy="514568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Filter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的生命周期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037752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Filter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的实现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7144" y="4878071"/>
            <a:ext cx="7249397" cy="687920"/>
            <a:chOff x="978872" y="3338786"/>
            <a:chExt cx="5437064" cy="515939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Filter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的映射与过滤器链的使用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5280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648901" y="3194845"/>
            <a:ext cx="6885160" cy="63756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服务器关闭时，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destroy()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方法销毁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168088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39888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9.1.3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7" y="2752363"/>
            <a:ext cx="4470278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程序的调用过程进行拦截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20310"/>
            <a:ext cx="84857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下面分步骤实现一个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如何对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程序的调用过程进行拦截。首先在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项目，然后在该项目的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包，最后在该包下创建一个名为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类，用于在浏览器中输出“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 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781" y="2673431"/>
            <a:ext cx="7844590" cy="34626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43117" y="2772516"/>
            <a:ext cx="72423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@WebServlet(name="MyServlet",urlPatterns = "/MyServlet")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MyServlet extends HttpServlet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doGet(HttpServletRequest request, 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response.getWriter().println("Hello MyServlet");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doPost(HttpServletRequest request,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doGet(request,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37192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4720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项目，在浏览器的地址栏中访问“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 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”，可以看到浏览器成功访问到了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程序，具体如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4578" name="图片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60" y="2907365"/>
            <a:ext cx="7791422" cy="22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2" y="2162444"/>
            <a:ext cx="9386048" cy="40856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27094" y="2202786"/>
            <a:ext cx="914400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MyFilter");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85920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13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3381" y="2966245"/>
            <a:ext cx="9215258" cy="17671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注解的属性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用于设置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的名称，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urlPattern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属性用于匹配用户请求的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，例如“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/MyServlet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”，表示过滤器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会拦截发送到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/MyServlet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资源的请求。这个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还可以使用通配符“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”表示，例如，“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*.do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”匹配所有以“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.do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”结尾的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路径。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39358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70149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服务器，在浏览器的地址栏中访问“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5602" name="图片 72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98" y="2849095"/>
            <a:ext cx="7396057" cy="218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41232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420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@WebFilter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注解的常用属性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42778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61564" y="2588800"/>
          <a:ext cx="9017946" cy="2816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filterName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指定过滤器的名称。默认是过滤器类的名称。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指定一组过滤器的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匹配模式。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该属性等价于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urlPatterns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属性不能同时使用。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servletNames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指定过滤器将应用于哪些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。取值是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@WebServlet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name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属性的取值。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4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dispatcherTypes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DispatcherType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指定过滤器的转发模式。具体取值包括：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FORWARD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INCLUDE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21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initParams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WebInitParam[]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指定过滤器的一组初始化参数。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7" y="2752363"/>
            <a:ext cx="4470278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中使用通配符“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”拦截用户所有请求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5884897" y="3863835"/>
            <a:ext cx="4470278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中如何拦截不同访问方式的请求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21700" y="3961165"/>
            <a:ext cx="405183" cy="405036"/>
            <a:chOff x="8881" y="4685"/>
            <a:chExt cx="638" cy="638"/>
          </a:xfrm>
        </p:grpSpPr>
        <p:sp>
          <p:nvSpPr>
            <p:cNvPr id="16" name="椭圆 15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6" y="1091196"/>
            <a:ext cx="20792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13381" y="3033481"/>
            <a:ext cx="9215258" cy="128302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拦截的资源需要在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实现类中使用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进行配置，这些配置信息就是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映射。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的映射方式可分为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两种：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使用通配符“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*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”拦截用户所有请求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拦截不同访问方式的请求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79562" y="2635620"/>
            <a:ext cx="9865885" cy="206587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828639" y="437877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568643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Listener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及相关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API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3438726"/>
            <a:ext cx="7254575" cy="686091"/>
            <a:chOff x="985222" y="2570437"/>
            <a:chExt cx="5440931" cy="514568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Servlet 3.0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新特性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4306692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掌握文件上传和下载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如果想让过滤器拦截用户所有请求，可以使用通配符“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”实现，下面修改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的代码以实现拦截用户所有请求的功能，修改后的代码如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45" y="2211281"/>
            <a:ext cx="9500700" cy="4069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56821" y="2235344"/>
            <a:ext cx="9123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MyFilter");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71981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拦截不同访问方式的请求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747851" y="3154504"/>
            <a:ext cx="9215258" cy="9199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注解有一个特殊的属性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，它可以指定过滤器的转发模式，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个常用值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ERROR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792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707510" y="2993139"/>
            <a:ext cx="9215258" cy="12108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时，如果用户通过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include()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方法访问目标资源，那么过滤器不会被调用。除此之外，该过滤器会被调用。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0792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294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时，如果用户通过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include()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方法访问目标资源，那么过滤器将被调用。除此之外，该过滤器不会被调用。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1868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49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FORWARD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RequestDispatcher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forward()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方法访问目标资源，那么过滤器将被调用。除此之外，该过滤器不会被调用。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182378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03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127610"/>
            <a:ext cx="9215258" cy="9065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dispatcherTypes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ERROR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时，如果通过声明式异常处理机制调用目标资源，那么过滤器将被调用。除此之外，过滤器不会被调用。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20"/>
            <a:ext cx="9865885" cy="193517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24430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20310"/>
            <a:ext cx="84857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下面分步骤实现一个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如何对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程序的调用过程进行拦截。首先在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接下来以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值为例，分步骤演示指定转发模式的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对转发请求的拦截效果。在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包中，创建一个名为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类，用于将请求转发给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693" y="2673431"/>
            <a:ext cx="8485746" cy="34566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96034" y="2713772"/>
            <a:ext cx="9224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@WebServlet(name = "ForwardServlet",urlPatterns = "/ForwardServlet")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ForwardServlet extends HttpServlet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doGet(HttpServletRequest request,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request.getRequestDispatcher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").forward(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doPost(HttpServletRequest request,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HttpServletResponse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ServletException, IOException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doGet(request,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08568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页面，用于输出内容。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716" y="2924679"/>
            <a:ext cx="8198227" cy="23486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78005" y="3070473"/>
            <a:ext cx="76917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contentType="text/html; charset=utf-8"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pageEncoding="utf-8"%&gt;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first.jsp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包中，创建一个过滤器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，专门用于对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页面的请求进行拦截。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4" y="2202786"/>
            <a:ext cx="9439837" cy="37965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21223" y="2213698"/>
            <a:ext cx="9130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"ForwardFilter",urlPatterns = "/first.jsp")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ForwardFilter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out.write("Hello FilterTest");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95121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服务器，在浏览器中输入地址“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 /ForwardServlet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，浏览器显示的结果如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794" name="图片 75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345" y="2877671"/>
            <a:ext cx="7071016" cy="208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14651" y="2375068"/>
            <a:ext cx="9771798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规范有三个高级特性，分别是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文件的上传下载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用于修改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用于监听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事件。善用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规范中的这三个高级特性能够轻松地解决一些特殊问题。本章将针对过滤器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、监听器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和文件的上传下载进行详细讲解。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87545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如果要拦截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方法转发到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页面的请求，可以在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ForwardFilter.java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行代码，在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属性值为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7" y="3294528"/>
            <a:ext cx="8606119" cy="7276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30504" y="3356693"/>
            <a:ext cx="7315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"ForwardFilter",urlPatterns = "/first.jsp"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</a:p>
          <a:p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dispatcherTypes = DispatcherType.FORWARD)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960651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服务器，在浏览器的地址栏中再次输入地址“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ForwardServlet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，浏览器显示的结果如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9.1.5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映射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4818" name="图片 74" descr="图片包含 游戏机, 截图&#10;&#10;描述已自动生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38" y="3065930"/>
            <a:ext cx="7664070" cy="225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43617" y="2954068"/>
            <a:ext cx="4470278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链的拦截过程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33480"/>
            <a:ext cx="9215258" cy="162175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应用程序中可以注册多个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，每个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都可以针对某一个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的请求进行拦截。如果多个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都对同一个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的请求进行拦截，那么这些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就组成一个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对象表示，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FilterChain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对象提供了一个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方法，该方法的作用是让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链上的当前过滤器放行，使请求进入下一个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4608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78218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2760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2591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链的拦截过程图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 descr="D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8606"/>
            <a:ext cx="8738255" cy="204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8"/>
          <p:cNvSpPr txBox="1"/>
          <p:nvPr>
            <p:custDataLst>
              <p:tags r:id="rId2"/>
            </p:custDataLst>
          </p:nvPr>
        </p:nvSpPr>
        <p:spPr>
          <a:xfrm>
            <a:off x="995923" y="4485764"/>
            <a:ext cx="10568548" cy="162175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当浏览器访问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服务器中的资源时需要经过两个过滤器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，首先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会对这个请求进行拦截，在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过滤器中处理好请求后，通过调用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方法将请求传递给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将用户请求处理后同样调用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doFilter()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方法，最终将请求发送给目标资源。当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服务器对这个请求做出响应时，响应结果也会被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过滤器拦截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，拦截顺序与之前相反，最终响应结果被发送给客户端。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下面通过一个案例分步骤演示如何使用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的同一个请求。在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包中新建一个过滤器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MyFilter01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实现分别如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729" y="2283468"/>
            <a:ext cx="9386049" cy="4023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06071" y="2283468"/>
            <a:ext cx="92246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"MyFilter01",urlPatterns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MyFilter01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out.println("Hello MyFilter01");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chain.doFilter(request,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下面通过一个案例分步骤演示如何使用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链拦截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的同一个请求。在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包中新建一个过滤器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MyFilter02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实现分别如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812" y="2054868"/>
            <a:ext cx="9654989" cy="43704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58154" y="2108657"/>
            <a:ext cx="922468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"MyFilter02",urlPatterns = "/MyServlet")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MyFilter02 implements Filter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init(FilterConfig fConfig) throws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过滤器对象在初始化时调用，可以配置一些初始化参数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doFilter(ServletRequest request, ServletResponse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FilterChain chain) throws IOException, ServletException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用于拦截用户的请求，如果和当前过滤器的拦截路径匹配，该方法会被调用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PrintWriter out=response.getWriter();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out.println("MyFilter02 Before");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chain.doFilter(request,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out.println("MyFilter02 After");	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destroy()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过滤器对象在销毁时自动调用，释放资源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14439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中重新启动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服务器，在浏览器地址栏中输入“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类，浏览器窗口中的显示结果如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8" y="2877669"/>
            <a:ext cx="6293790" cy="275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9772" y="1231181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20033"/>
            <a:ext cx="9215258" cy="12964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新增了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注解，当使用注解配置多个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时，用户无法控制它们的执行顺序，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的执行顺序是按照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的类名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控制的，按自然排序的规则。例如，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会比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MyFilter02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优先执行。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1465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9.1.6  Filter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72760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426229" y="2198330"/>
            <a:ext cx="9558603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可以实现用户自动登录，但当客户端访问服务器的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需要对所有用户的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信息进行校验，这样势必会导致在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程序中编写大量重复的代码。通过注册过滤器完成对用户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信息的校验，可以解决这样的问题。由于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可以对服务器的所有请求进行拦截，因此，可以通过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拦截用户的自动登录请求，在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中对用户的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信息进行校验，一旦请求通过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，就相当于用户信息校验通过，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程序根据获取到的用户信息，就可以实现自动登录。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本任务要求使用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进行拦截并实现自动登录，并且可以设置指定自动登录时间为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个月、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个月、半年或一年。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35093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27111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20147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32875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Filter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25429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Listener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17983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Servlet 3.0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新特性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671" y="5080019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25342" y="5058371"/>
            <a:ext cx="5143000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文件的上传和下载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72760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426229" y="1765192"/>
            <a:ext cx="9558603" cy="41114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实现步骤：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要实现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进行拦截并实现自动登录，需要有以下几个文件。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需要有一个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实体类，用于封装用户的信息。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需要有一个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的登录页面，在该页面中编写一个用户登录表单。用户登录表单需要填写用户名和密码，以及用户自动登录的时间。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需要一个登录成功后的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需要编写两个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类用于处理用户的登录请求，如果输入的用户名和密码正确，则发送一个用户自动登录的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，并跳转到首页，否则提示输入的用户名或密码错误，并跳转至登录页面（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），让用户重新登录；另外一个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类用于拦截用户登录的访问请求，判断请求中是否包含用户自动登录的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，如果包含则获取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中的用户名和密码，并验证用户名和密码是否正确，如果正确，则将用户的登录信息封装到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域中，完成用户自动登录。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cn.itcast.chapter09.entity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包，在该包中新建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类，用于封装用户的信息。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84" y="2283468"/>
            <a:ext cx="8219692" cy="40232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37041" y="2283468"/>
            <a:ext cx="70844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return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username)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return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(String password)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this.password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实现登录页面和首页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根目录中，新建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页面，在该页面中编写一个用户登录表单。用户登录表单需要填写用户名和密码，以及用户自动登录的时间。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296" y="2643893"/>
            <a:ext cx="9131969" cy="37861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98574" y="2656450"/>
            <a:ext cx="9177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下面只展示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标签的内容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&lt;table border="1" width="600px" cellpadding="0"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cellspacing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="0" align="center" 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height="30"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&lt;/td&gt;&lt;td&gt;&amp;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type="text" name="username" /&gt;${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errerMsg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height="30"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&lt;/td&lt;td&gt;&amp;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type="password" name="password" /&gt;&lt;/td&gt;&lt;/tr&gt;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&lt;tr&gt;&lt;td height="35" align="center"&gt;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自动登录时间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&lt;td&gt;&lt;input type="radio" name="autologin" value="${60*60*24*31}"/&gt;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一个月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value="${60*60*24*31*3}"/&gt;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三个月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value="${60*60*24*31*6}"/&gt;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半年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type="radio" name="autologin" value="${60*60*24*31*12}"/&gt;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一年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&lt;/td&gt;&lt;/tr&gt;&lt;tr&gt;&lt;td height="30"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colspan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="2" align="center"&gt;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type="submit"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nbsp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&lt;input type="reset" value="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/&gt;&lt;/td&gt;&lt;/tr&gt;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&lt;/table&gt;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根目录中，新建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页面，用于显示用户的登录信息，如果没有用户登录，在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页面中显示一个用户登录的超链接，如果用户已经登录，在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页面中显示登录的用户名，以及一个注销的超链接。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5" y="2607796"/>
            <a:ext cx="9300411" cy="39832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02320" y="2608322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下面只展示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body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标签的内容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&lt;center&gt;&lt;h3&gt;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欢迎光临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&lt;/h3&gt;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&lt;/center&gt;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c:choose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c:when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test="${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sessionScope.user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==null }"&gt;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&lt;a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pageContext.request.contextPath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用户登录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c:when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c:otherwise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	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欢迎你，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sessionScope.user.username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}!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&lt;a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pageContext.request.contextPath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}/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&lt;/a&gt;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c:otherwise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c:choose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类，用于处理用户的登录请求，如果输入的用户名和密码正确，则发送一个用户自动登录的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，并跳转到首页，否则提示输入的用户名或密码错误，并跳转至登录页面（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），让用户重新登录。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5" y="2659282"/>
            <a:ext cx="9300411" cy="39929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8416" y="2644410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只展示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方法的内容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String username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("username");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获得用户名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String password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("password");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获得密码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".equals(username) &amp;&amp; "123456".equals(password))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检查用户名和密码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登录成功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将用户状态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user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User user = new User();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(username);	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(password);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("user", user);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request.getParameter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("autologin");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!= null)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cookie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中的密码要加密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		Cookie cookie = new Cookie("autologin", username + "-"+ password);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cookie.setMaxAge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Integer.parseInt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response.addCookie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response.sendRedirect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()+“/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跳转至首页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 else {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errerMsg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 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用户名或密码错误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request.getRequestDispatcher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").forward(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类，用于注销用户登录的信息。在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类中，首先将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会话中保存的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对象删除，然后将自动登录的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删除，最后跳转到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5" y="2607796"/>
            <a:ext cx="9300411" cy="40073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0922" y="2608319"/>
            <a:ext cx="91779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(name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urlPatterns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LogoutServlet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extends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removeAttribute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("user"); 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用户注销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从客户端删除自动登录的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Cookie cookie = new Cookie("autologin", "msg");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cookie.setMaxAge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(0);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response.addCookie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response.sendRedirect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request.getContextPath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()+"/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doPost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request,HttpServletResponse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doGet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(request, response);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8954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创建过滤器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包中，编写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类，用于拦截用户登录的访问请求，判断请求中是否包含用户自动登录的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，如果包含则获取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中的用户名和密码，并验证用户名和密码是否正确，如果正确，则将用户的登录信息封装到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对象存入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域中，完成用户自动登录。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05" y="2941033"/>
            <a:ext cx="9300411" cy="37777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8415" y="2969267"/>
            <a:ext cx="9177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doFilter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ServletResponse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response,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FilterChain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chain) throws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IOException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只展示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doFilter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方法的内容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request =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HttpServletRequest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req;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Cookie[] cookies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request.getCookies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String autologin = null;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(int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0; cookies != null &amp;&amp;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cookies.length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autologin".equals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(cookies[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()))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找到了指定的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autologin = cookies[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getValue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break;}}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if (autologin != null) {//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做自动登录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String[] parts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autologin.split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("-");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String username = parts[0];String password = parts[1];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if 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".equals(username)&amp;&amp; ("123456").equals(password))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User user = new User();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(username);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user.setPassword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(password);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request.getSession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().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setAttribute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("user", user);}}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chain.doFilter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(request, response);//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放行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运行项目，查看结果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重启服务器，打开浏览器在地址栏中输入“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”，浏览器窗口中会显示一个用户登录的表单，如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pic>
        <p:nvPicPr>
          <p:cNvPr id="13" name="图片 12" descr="图片包含 截图, 游戏机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442" y="3018206"/>
            <a:ext cx="4411913" cy="249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访问实现用户登录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所示的登录表单中输入用户名“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itcast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”、密码“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123456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”，并选择用户自动登录的时间，单击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按钮，便可完成用户自动登录。单击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按钮之后，浏览器窗口会显示登录的用户名，如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pic>
        <p:nvPicPr>
          <p:cNvPr id="7" name="图片 6" descr="图片包含 游戏机, 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70" y="2970080"/>
            <a:ext cx="4484103" cy="22997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55820" y="5438274"/>
            <a:ext cx="9276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可知，用户已经登录成功了，关闭浏览器后重新打开浏览器，在地址栏中直接输入“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”仍可以看到用户的登录信息，表明用户已经成功登录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注销用户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中的“注销”超链接，就可以注销当前的用户，注销之后，浏览器显示页面如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自动登录中的使用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5820" y="5438274"/>
            <a:ext cx="9276347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图可知，用户已经注销成功。此时如果再开启一个新的浏览器窗口，访问首页网址，页面仍会显示图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的内容。至此，使用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校验用户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信息，实现用户自动登录功能已经完成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 descr="社交网站的手机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71" y="2665730"/>
            <a:ext cx="4524007" cy="2182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2647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2647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Listener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126003" y="2792704"/>
            <a:ext cx="4483725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，能够知道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用于做什么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89701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264405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381" y="1197838"/>
            <a:ext cx="18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链的拦截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文本框 18"/>
          <p:cNvSpPr txBox="1"/>
          <p:nvPr>
            <p:custDataLst>
              <p:tags r:id="rId2"/>
            </p:custDataLst>
          </p:nvPr>
        </p:nvSpPr>
        <p:spPr>
          <a:xfrm>
            <a:off x="1626828" y="3033480"/>
            <a:ext cx="9215258" cy="129647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程序开发中，经常需要对某些事件进行监听，以便及时作出处理，如监听鼠标单击事件、监听键盘按下事件等。为此，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提供了监听器（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），专门用于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监听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79562" y="2635619"/>
            <a:ext cx="9865885" cy="214656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28639" y="4459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51811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94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的重要组成部分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239772" y="2145974"/>
            <a:ext cx="9934734" cy="336732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在监听过程中会涉及几个重要组成部分，具体如下。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：用户的一个操作，如单击一个按钮、调用一个方法、创建一个对象等。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：产生事件的对象。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：负责监听发生在事件源上的事件。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事件处理器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：监听器的成员方法，当事件发生的时候会触发对应的处理器（成员方法）。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当用户执行一个操作触发事件源上的事件时，该事件会被事件监听器监听到，当监听器监听到事件发生时，相应的事件处理器就会对发生的事件进行处理。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41053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事件监听器的工作过程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9.2.1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707510" y="2952799"/>
            <a:ext cx="9114463" cy="21355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事件监听器的工作过程可分为以下几个步骤。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）将监听器绑定到事件源，也就是注册监听器。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）监听器监听到事件发生时，会调用监听器的成员方法，将事件对象传递给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       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事件处理器，即触发事件处理器。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）事件处理器通过事件对象获得事件源，并对事件源进行处理。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79562" y="2635619"/>
            <a:ext cx="9865885" cy="278354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828639" y="5091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166344" y="2792704"/>
            <a:ext cx="4483725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个不同的监听器接口，分别监听不同的对象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89701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306091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42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1707510" y="3046929"/>
            <a:ext cx="9114463" cy="137715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就是一个实现了特定接口的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程序，专门用于监听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应用程序中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等域对象的创建和销毁过程，以及这些域对象属性的修改，并且感知绑定到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域中某个对象的状态变化。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79562" y="2635619"/>
            <a:ext cx="9865885" cy="2205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29338" y="25822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 rot="10800000">
            <a:off x="10828639" y="451324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6"/>
            <a:ext cx="455353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386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82586" y="2530856"/>
          <a:ext cx="8713695" cy="3185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6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6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2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对象的创建与销毁过程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对象的创建和销毁过程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ServletContextAttributeListener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HttpSessionAttributeListener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ServletRequestAttributeListener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对象中的属性变更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4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HttpSessionBindingListener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JavaBean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对象绑定到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对象和从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对象解绑的事件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HttpSessionActivationListener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用于监听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中对象活化和钝化的过程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52572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4630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个不同的监听器接口的分类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630072"/>
            <a:ext cx="9114463" cy="29639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事件监听器可以分为三类，具体如下。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用于监听域对象创建和销毁的监听器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用于监听域对象属性增加和删除的监听器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ServletContextAttributeListener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ServletRequestAttributeListener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用于监听绑定到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HttpSession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域中某个对象状态的事件监听器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HttpSessionBindingListener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HttpSessionActivationListener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299444"/>
            <a:ext cx="9865885" cy="36307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24602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60244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455353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386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个不同的监听器接口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9.2.2  Listener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39353"/>
            <a:ext cx="9114463" cy="17536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规范中，这三类事件监听器都定义了相应的接口，在编写监听器程序时只需实现对应的接口就可以。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服务器会根据监听器所实现的接口，把它注册到被监听的对象上，当被监听的对象触发了监听器的事件处理器时，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服务器将会调用监听器相关的方法对事件进行处理。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5952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79307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2967515"/>
            <a:ext cx="5176459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，能够知道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用于做什么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监听域对象的生命周期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560988" y="2077303"/>
            <a:ext cx="931768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要想对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域对象的生命周期进行监听，首先需要实现域对象的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接口，这些接口中的方法和执行过程非常类似。可以为每一个监听器编写一个单独的类，也可以用一个类实现这三个接口，从而让这个类具有三个事件监听器的功能。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本案例要求编写一个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域对象的生命周期。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创建监听器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cn.itcast.chapter09.listener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包，在该包中新建一个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三个监听器接口，并实现这些接口中的所有方法。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17" y="2941033"/>
            <a:ext cx="8325853" cy="33394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91869" y="3125679"/>
            <a:ext cx="79146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WebListener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HttpSessionListener,ServletRequestListener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ServletContextEvent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arg0)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ServletContextEvent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arg0)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}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sessionCreated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启动项目，查看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对象创建信息 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服务器，控制台窗口显示结果如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pic>
        <p:nvPicPr>
          <p:cNvPr id="13" name="图片 12" descr="手机屏幕截图&#10;&#10;描述已自动生成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96" y="2649855"/>
            <a:ext cx="5029336" cy="23390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43840" y="5161547"/>
            <a:ext cx="9901149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所示的控制台窗口可知，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对象被创建了，这是因为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服务器在启动时会自动加载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项目，并创建其对应的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对象。而服务器之所以会自动加载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项目，是因为在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类上添加的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注解开启了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对象后就调用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方法，输出“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对象被创建了”这行信息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关闭项目，查看</a:t>
            </a:r>
            <a:r>
              <a:rPr lang="en-US" altLang="zh-CN" sz="16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对象销毁信息 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为了观察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对象的销毁信息，可以将已经启动的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服务器关闭，关闭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服务器之后，控制台窗口显示的结果如图所示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840" y="5161547"/>
            <a:ext cx="9901149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服务器关闭之前，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ServletContext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对象被销毁并调用了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70" y="2880359"/>
            <a:ext cx="4330098" cy="133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创建测试页面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为了查看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的运行效果，在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目录中编写一个简单的页面文件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的实现如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846" y="2923672"/>
            <a:ext cx="7736304" cy="32364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85166" y="3137711"/>
            <a:ext cx="6314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language="java"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="text/html; charset=utf-8"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pageEncoding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="utf-8"%&gt;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&lt;title&gt;this is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page&lt;/title&gt;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&lt;/head&gt;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这是一个测试监听器的页面</a:t>
            </a: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设置监听超时信息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为了尽快查看到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对象创建与销毁过程，可以在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文件中设置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的超时时间为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2min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109" y="3152273"/>
            <a:ext cx="6748876" cy="14672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38620" y="3414439"/>
            <a:ext cx="5207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&lt;session-config&gt;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&lt;session-timeout&gt;2&lt;/session-timeout&gt;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&lt;/session-config&gt;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2230" y="4836695"/>
            <a:ext cx="8951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在上述配置中，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&lt;session-timeout&gt;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标签指定的超时必须为一个整数，若这个整数为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或负整数，则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永远不会超时，如果这个数是正整数，那么项目中的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将在指定分钟后超时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081674"/>
            <a:ext cx="8485746" cy="15261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重启项目，查看结果</a:t>
            </a:r>
            <a:endParaRPr lang="en-US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重新启动项目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chapter09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，再打开浏览器，在地址栏中输入“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http://localhost:8080/chapter09/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页面，控制台窗口中显示的结果如图所示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674887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任务：监听域对象的生命周期</a:t>
            </a:r>
          </a:p>
        </p:txBody>
      </p:sp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15" y="2888297"/>
            <a:ext cx="4895583" cy="16115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95663" y="4716379"/>
            <a:ext cx="9396663" cy="18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可知，当浏览器第一次访问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容器除了为这次请求创建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对象外，还创建了与这个浏览器对应的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对象，当这两个对象被创建时，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容器会调用监听器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MyListener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requestInitialized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sessionCreated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方法完成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对象的创建和销毁，当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服务器完成这次请求后，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对象会随之销毁，因此控制台窗口输出了“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50392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监听域对象的生命周期</a:t>
            </a:r>
          </a:p>
        </p:txBody>
      </p:sp>
      <p:sp>
        <p:nvSpPr>
          <p:cNvPr id="25" name="1"/>
          <p:cNvSpPr txBox="1"/>
          <p:nvPr>
            <p:custDataLst>
              <p:tags r:id="rId1"/>
            </p:custDataLst>
          </p:nvPr>
        </p:nvSpPr>
        <p:spPr>
          <a:xfrm>
            <a:off x="1560988" y="1752449"/>
            <a:ext cx="9317683" cy="22647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要注意的是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，如果此时单击浏览器窗口的中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按钮，再次访问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页面，控制台窗口会再次输出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对象被创建与被销毁的信息，但不会创建新的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容器会为每次请求都创建一个新的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ServletRequest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对象，而对于同一个浏览器在会话期间只会创建一个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关闭访问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myjsp.jsp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页面的浏览器窗口或保持浏览器窗口不刷新，与之对应的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对象将在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2min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之后被销毁，控制台窗口显示结果如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97" y="4308024"/>
            <a:ext cx="3951605" cy="108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60987" y="5522495"/>
            <a:ext cx="9086959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可知，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HttpSession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对象被销毁了，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服务器调用了监听器对象的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sessionDestroyed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方法销毁了该对象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95071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Servlet 3.0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166344" y="2792704"/>
            <a:ext cx="4483725" cy="9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新特性：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异步处理支持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689701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220030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143841" y="1881190"/>
            <a:ext cx="10218924" cy="134610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高级特性中，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被称为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基本功能就是对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的过程进行拦截，它位于客户端和处理程序之间，能够对请求和响应进行检查和修改。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就好比现实中的污水净化设备，专门用于过滤污水杂质。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应用中的拦截过程如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88" y="3657599"/>
            <a:ext cx="7440429" cy="209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32222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2537" y="1231181"/>
            <a:ext cx="2497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99012"/>
            <a:ext cx="9114463" cy="223023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 3.0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 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规范体系中一员，随着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EE 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规范一起发布。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在前一版本（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2.5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）的基础上提供了很多新特性以简化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应用的开发和部署。在前面的章节中其实已经接触了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的新特性，例如，已经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使用过的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，注解就是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的新特性之一，通过使用注解的方式简化了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95835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16958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6"/>
            <a:ext cx="144726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25906"/>
            <a:ext cx="9114463" cy="132336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几乎所有基于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框架都建立在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之上，在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之后，可以用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注解的方式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框架，简化了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框架的开发。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2187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4300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3518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325" y="1231181"/>
            <a:ext cx="275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 3.0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常见的注解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99431" y="2078740"/>
            <a:ext cx="10082651" cy="377072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常见的注解主要有以下几个。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类，用于部署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Listener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@WebInitParam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注解连用，为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注解配置参数。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@MultipartConfig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类，指定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类负责处理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类型的请求（主要用于处理上传文件）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@ServletSecurity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：修饰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类，与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JAAS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验证和授权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）有关的注解。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349121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82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72117"/>
            <a:ext cx="9114463" cy="20823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的异步处理特性可以提高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程序的接口处理速度。在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之前，一个普通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的工作流程大致如下。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接收到请求之后，对请求携带的数据进行一些预处理。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）调用业务接口的某些方法，完成业务处理。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）最后根据处理的结果提交响应，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线程结束。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8104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0082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35183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59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的弊端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872117"/>
            <a:ext cx="9114463" cy="208231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在上述的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工作流程的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第（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业务处理通常是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最耗时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的，这主要体现在数据库操作，以及其他的跨网络调用等。在此过程中，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线程一直处于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阻塞状态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，直到业务方法执行完毕。在处理业务的过程中，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资源一直被占用而得不到释放，对于并发较大的应用，可能造成性能瓶颈。对于这个问题，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通常是采用提前结束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线程的方式，及时释放资源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3"/>
            <a:ext cx="9865885" cy="281043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0082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08289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34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455260"/>
            <a:ext cx="9114463" cy="331944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通过异步处理，将之前的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工作流程进行了调整，具体如下。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接收到请求之后，首先对请求携带的数据进行一些预处理。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线程将请求转交给一个异步线程执行业务处理。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）线程本身返回至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容器，此时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还没有生成响应数据。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）异步线程处理完业务以后，可以直接生成响应数据（异步线程拥有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ServletRequest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ServletResponse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对象的引用），或者将请求继续转发给其他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如此一来，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线程不再是一直处于阻塞状态等待业务逻辑处理完成，而是启动异步线程之后可以立即返回。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232209"/>
            <a:ext cx="9865885" cy="38324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1787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57478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5" y="1091195"/>
            <a:ext cx="25364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异步处理特性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801639" y="2966246"/>
            <a:ext cx="9114463" cy="13906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异步处理特性可以应用于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两个组件，由于异步处理的工作模式和普通工作模式在实现上有着本质的区别，因此默认情况下，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和过滤器并没有开启异步处理特性，如果希望使用该特性，可以通过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两种方式实现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73691" y="2528044"/>
            <a:ext cx="9865885" cy="22591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922768" y="44703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410978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302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配置开启异步处理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57717"/>
            <a:ext cx="10124795" cy="136370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和过滤器的情况，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标签中增加了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async-supported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子标签，该标签的默认取值为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，要启用异步处理支持，将其设置为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true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MyServlet.java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为例，如果开启异步处理，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文件的配置方式如下所示。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644" y="3912583"/>
            <a:ext cx="8099612" cy="1452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56431" y="3952924"/>
            <a:ext cx="80996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&lt;servlet-name&gt;MyServlet&lt;/servlet-name&gt;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&lt;servlet-class&gt;cn.itcast.chapter09.filter.MyServlet&lt;/servlet-class&gt;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&lt;async-supported&gt;true&lt;/async-supported&gt;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&lt;/servlet&gt;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351811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注解配置开启异步处理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18"/>
          <p:cNvSpPr txBox="1"/>
          <p:nvPr>
            <p:custDataLst>
              <p:tags r:id="rId2"/>
            </p:custDataLst>
          </p:nvPr>
        </p:nvSpPr>
        <p:spPr>
          <a:xfrm>
            <a:off x="1143840" y="1957717"/>
            <a:ext cx="10124795" cy="176711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对于使用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 3.0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注解对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Servlet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或过滤器进行配置的情况，由于这两个注解都提供了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，因此可以通过设置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属性值开启异步处理。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asyncSupported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默认值为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，要启用异步处理支持，只需将该属性设置为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true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@WebFilter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注解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为例，其配置方式如下所示。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9.3  Servlet 3.0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新特性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220" y="4275652"/>
            <a:ext cx="8099612" cy="7263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77454" y="4329440"/>
            <a:ext cx="6974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@WebFilter(filterName = "MyFilter",urlPatterns = "/MyServlet"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asyncSupported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true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95071" y="3013559"/>
            <a:ext cx="548264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文件的上传和下载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7082" y="2808590"/>
            <a:ext cx="1735046" cy="1106549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380050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573040" y="2724199"/>
            <a:ext cx="9215258" cy="20445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上图中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展示了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应用中的拦截过程，当客户端对服务器资源发出请求时，服务器会根据过滤规则进行检查，如果客户的请求满足过滤规则，则对客户请求进行拦截，对请求头和请求数据进行检查或修改，并依次通过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过滤器链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，最后把过滤之后的请求交给处理程序。请求信息在过滤器链中可以被修改，也可以根据客户端的请求条件不将请求发往处理程序。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155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应用中的拦截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25774" y="2420468"/>
            <a:ext cx="9865885" cy="27297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175550" y="23939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774851" y="4822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Filter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3" y="2927174"/>
            <a:ext cx="4483725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熟悉文件上传的原理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801639" y="2966246"/>
            <a:ext cx="9114463" cy="217053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要实现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开发中的文件上传功能，通常需完成两步操作：一是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项目的页面中添加上传输入项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，二是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中读取上传文件的数据，并保存到目标路径中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由于大多数文件的上传都是通过表单的形式提交给服务器的，因此，要想在程序中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实现文件上传功能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，首先要创建一个用于提交上传文件的表单页面。在表单页面中，需要使用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&lt;input type="file"&gt;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标签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页面中添加文件上传输入项。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373691" y="2528043"/>
            <a:ext cx="9865885" cy="302559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323467" y="247462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922768" y="52233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193136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文件上传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143840" y="1903929"/>
            <a:ext cx="10232372" cy="22108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&lt;input type="file"&gt;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标签的使用需要注意以下两点：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必须要设置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input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输入项的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属性，否则浏览器将不会发送上传文件的数据。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必须把将表单页面的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method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方式，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enctype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属性设置为“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”类型。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示例代码如下：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380050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115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type="file"&gt;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644" y="4396675"/>
            <a:ext cx="8099612" cy="145279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56431" y="4461080"/>
            <a:ext cx="809961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指定表单数据的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属性以及提交方式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 enctype="multipart/form-data" method="post"&gt;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&lt;%--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指定标记的类型和文件域的名称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选择上传文件：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name="myfile"/&gt;&lt;br 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&lt;/form&gt;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2472836"/>
            <a:ext cx="9114463" cy="333629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当浏览器通过表单提交上传文件时，文件数据都附带在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请求消息体中，并且采用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MIME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（多用途互联网邮件扩展类型）进行描述，在后台可以使用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对象提供的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getInputStream()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方法读取客户端提交过来的数据。但由于用户可能会同时上传多个文件，而在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端直接读取上传数据，并分别解析出相应的文件数据是一项非常麻烦的工作。为了方便处理用户上传的数据，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组织提供了一个开源组件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 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，该组件可以方便地将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multipart/form-data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”类型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请求中的各种表单域解析出来，并实现一个或多个文件的上传，同时也可以限制上传文件的大小等。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组件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性能十分优异，并且使用非常简单。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52668" y="2178425"/>
            <a:ext cx="9865885" cy="392277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1384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577470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4" y="1091195"/>
            <a:ext cx="41366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44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3010716"/>
            <a:ext cx="9114463" cy="17629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，在使用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组件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时，需要导入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包，这两个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包可以在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官网下载（在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9.4.3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小节中会详细讲解如何下载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commons-io.jar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两个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包）。 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252668" y="2675964"/>
            <a:ext cx="9865885" cy="241670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635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47796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4" y="1091195"/>
            <a:ext cx="4136677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344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49539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文件上传的原理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091195"/>
            <a:ext cx="534687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473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 FileUpload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的工作流程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02" y="2057401"/>
            <a:ext cx="7625745" cy="294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8"/>
          <p:cNvSpPr txBox="1"/>
          <p:nvPr>
            <p:custDataLst>
              <p:tags r:id="rId2"/>
            </p:custDataLst>
          </p:nvPr>
        </p:nvSpPr>
        <p:spPr>
          <a:xfrm>
            <a:off x="957384" y="5256371"/>
            <a:ext cx="10432275" cy="88149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上图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中可知，实现文件的上传会涉及到几个类，这些类都是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Apache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组件上传文件的核心类。这些核心类的相关知识，将在后面的小节进行详细讲解。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29414" y="2569114"/>
            <a:ext cx="4739222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Commons-FileUpload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ServletFileUpload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052770" y="3051398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8"/>
          <p:cNvSpPr txBox="1"/>
          <p:nvPr>
            <p:custDataLst>
              <p:tags r:id="rId1"/>
            </p:custDataLst>
          </p:nvPr>
        </p:nvSpPr>
        <p:spPr>
          <a:xfrm>
            <a:off x="1628378" y="2916586"/>
            <a:ext cx="9114463" cy="209916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接口主要用于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封装单个表单字段元素的数据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，一个表单字段元素对应一个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Commons-FileUpload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组件在处理文件上传的过程中，将每一个表单域（包括普通的文本表单域和文件域）封装在一个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为了便于讲解，在此将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接口的实现类称为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类实现了序列化接口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Serializable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，因此，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类支持序列化操作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252668" y="2474260"/>
            <a:ext cx="9865885" cy="301213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0801745" y="51561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Chevron 3"/>
          <p:cNvSpPr/>
          <p:nvPr>
            <p:custDataLst>
              <p:tags r:id="rId2"/>
            </p:custDataLst>
          </p:nvPr>
        </p:nvSpPr>
        <p:spPr>
          <a:xfrm>
            <a:off x="838735" y="1091195"/>
            <a:ext cx="256337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212878" y="1231181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5" y="943278"/>
            <a:ext cx="300712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083264"/>
            <a:ext cx="21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FileItem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16946" y="1791815"/>
          <a:ext cx="10212202" cy="4681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479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 isFormField()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isFormField()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方法用于判断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类对象封装的数据是一个普通文本表单字段，还是一个文件表单字段，如果是普通文本表单字段则返回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getName()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方法用于获取文件上传字段中的文件名。如果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类对象对应的是普通文本表单字段，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方法将返回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，否则，只要浏览器将文件的字段信息传递给服务器，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getName()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方法就会返回一个字符串类型的结果，如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C:\Sunset.jpg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getFieldName()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getFieldName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方法用于获取表单字段元素描述头的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属性值，也是表单标签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属性的值。例如“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name=file1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”中的“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write(File file)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write()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对象中保存的主体内容保存到某个指定的文件中。如果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的主体内容是保存在某个临时文件中，那么该方法顺利完成后，临时文件有可能会被清除。另外，该方法也可将普通表单字段内容写入到一个文件中，但它主要用于将上传的文件内容保存到本地文件系统中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getString()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getString()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对象中保存的数据流内容以一个字符串形式返回。它有两个重载的定义形式：①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getString()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②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public String getString(java.lang.String encoding)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前者使用默认的字符集编码将主体内容转换成字符串，后者使用参数指定的字符集编码将主体内容转换成字符串。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1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getContentType()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getContentType()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方法用于获得上传文件的类型，即表单字段元素描述头属性“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”的值，如“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”。如果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FileItem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类对象对应的是普通表单字段，该方法将返回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evron 3"/>
          <p:cNvSpPr/>
          <p:nvPr>
            <p:custDataLst>
              <p:tags r:id="rId1"/>
            </p:custDataLst>
          </p:nvPr>
        </p:nvSpPr>
        <p:spPr>
          <a:xfrm>
            <a:off x="838734" y="1118089"/>
            <a:ext cx="353155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1159090" y="1258075"/>
            <a:ext cx="2837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DiskFileItemFactory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840" y="266933"/>
            <a:ext cx="583518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9.4.2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Commons-FileUpload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18"/>
          <p:cNvSpPr txBox="1"/>
          <p:nvPr>
            <p:custDataLst>
              <p:tags r:id="rId2"/>
            </p:custDataLst>
          </p:nvPr>
        </p:nvSpPr>
        <p:spPr>
          <a:xfrm>
            <a:off x="1628378" y="2862798"/>
            <a:ext cx="9114463" cy="174954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DiskFileItemFactory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类用于将请求消息实体中的每一个文件封装成单独的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FileItem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。如果上传的文件比较小，将直接保存在内存中，如果上传的文件比较大，则会以临时文件的形式，保存在磁盘的临时文件夹中。默认情况下，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不管文件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保存在内存还是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磁盘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临时文件夹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，文件存储的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临界值是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10240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字节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10KB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52668" y="2474260"/>
            <a:ext cx="9865885" cy="250115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>
            <a:off x="1202444" y="243428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01745" y="465860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aadb219c1616cfe7c15605cbf2da54137ff99d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11876</Words>
  <Application>Microsoft Office PowerPoint</Application>
  <PresentationFormat>宽屏</PresentationFormat>
  <Paragraphs>1000</Paragraphs>
  <Slides>132</Slides>
  <Notes>125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132</vt:i4>
      </vt:variant>
    </vt:vector>
  </HeadingPairs>
  <TitlesOfParts>
    <vt:vector size="140" baseType="lpstr">
      <vt:lpstr>Source Han Sans K Bold</vt:lpstr>
      <vt:lpstr>等线</vt:lpstr>
      <vt:lpstr>等线 Light</vt:lpstr>
      <vt:lpstr>微软雅黑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jay joey</cp:lastModifiedBy>
  <cp:revision>1787</cp:revision>
  <dcterms:created xsi:type="dcterms:W3CDTF">2020-11-25T06:00:00Z</dcterms:created>
  <dcterms:modified xsi:type="dcterms:W3CDTF">2023-12-06T06:44:45Z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