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8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59" r:id="rId6"/>
    <p:sldId id="285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87" r:id="rId15"/>
    <p:sldId id="289" r:id="rId16"/>
    <p:sldId id="288" r:id="rId17"/>
    <p:sldId id="270" r:id="rId18"/>
    <p:sldId id="271" r:id="rId19"/>
    <p:sldId id="272" r:id="rId20"/>
    <p:sldId id="273" r:id="rId21"/>
    <p:sldId id="274" r:id="rId22"/>
    <p:sldId id="275" r:id="rId23"/>
    <p:sldId id="290" r:id="rId24"/>
    <p:sldId id="276" r:id="rId25"/>
    <p:sldId id="277" r:id="rId26"/>
    <p:sldId id="279" r:id="rId27"/>
    <p:sldId id="283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110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FF879-81B3-4164-A8A6-39F73650C1F3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96380C-60C0-406D-9952-849C40223F06}">
      <dgm:prSet/>
      <dgm:spPr/>
      <dgm:t>
        <a:bodyPr/>
        <a:lstStyle/>
        <a:p>
          <a:r>
            <a:rPr lang="en-US" dirty="0"/>
            <a:t>History</a:t>
          </a:r>
        </a:p>
      </dgm:t>
    </dgm:pt>
    <dgm:pt modelId="{C476F593-E3C9-4B07-814A-36D702EA8820}" type="parTrans" cxnId="{7710E01A-EE58-44DA-AA91-0F143FE03BA5}">
      <dgm:prSet/>
      <dgm:spPr/>
      <dgm:t>
        <a:bodyPr/>
        <a:lstStyle/>
        <a:p>
          <a:endParaRPr lang="en-US"/>
        </a:p>
      </dgm:t>
    </dgm:pt>
    <dgm:pt modelId="{7A13985D-3468-42B8-B340-5FFFD7600E5B}" type="sibTrans" cxnId="{7710E01A-EE58-44DA-AA91-0F143FE03BA5}">
      <dgm:prSet phldrT="01"/>
      <dgm:spPr/>
      <dgm:t>
        <a:bodyPr/>
        <a:lstStyle/>
        <a:p>
          <a:endParaRPr lang="en-US" dirty="0"/>
        </a:p>
      </dgm:t>
    </dgm:pt>
    <dgm:pt modelId="{C2B43403-AA8D-40ED-91CF-85F4AF5CD90D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E8D9F9A3-A7AB-4118-BA33-55B569279497}" type="parTrans" cxnId="{EC5CA822-F225-4C8A-A246-DBBB3CE3081E}">
      <dgm:prSet/>
      <dgm:spPr/>
      <dgm:t>
        <a:bodyPr/>
        <a:lstStyle/>
        <a:p>
          <a:endParaRPr lang="en-US"/>
        </a:p>
      </dgm:t>
    </dgm:pt>
    <dgm:pt modelId="{CC623B15-93D4-4B13-830C-371BBBAB4E56}" type="sibTrans" cxnId="{EC5CA822-F225-4C8A-A246-DBBB3CE3081E}">
      <dgm:prSet phldrT="02"/>
      <dgm:spPr/>
      <dgm:t>
        <a:bodyPr/>
        <a:lstStyle/>
        <a:p>
          <a:endParaRPr lang="en-US" dirty="0"/>
        </a:p>
      </dgm:t>
    </dgm:pt>
    <dgm:pt modelId="{62011317-CAF7-4B4D-8716-C4EBBDD2651A}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85CDADC3-59DF-46B2-8025-3F82C9A3AF89}" type="parTrans" cxnId="{5C7457E9-F2D7-4C6B-B5DF-A0AEF827EDB5}">
      <dgm:prSet/>
      <dgm:spPr/>
      <dgm:t>
        <a:bodyPr/>
        <a:lstStyle/>
        <a:p>
          <a:endParaRPr lang="en-US"/>
        </a:p>
      </dgm:t>
    </dgm:pt>
    <dgm:pt modelId="{B0E00F3F-A977-4A8B-A8E8-253095F2B150}" type="sibTrans" cxnId="{5C7457E9-F2D7-4C6B-B5DF-A0AEF827EDB5}">
      <dgm:prSet phldrT="03"/>
      <dgm:spPr/>
      <dgm:t>
        <a:bodyPr/>
        <a:lstStyle/>
        <a:p>
          <a:endParaRPr lang="en-US" dirty="0"/>
        </a:p>
      </dgm:t>
    </dgm:pt>
    <dgm:pt modelId="{F083F906-35F8-4CAF-AFB9-E3B3AECD3489}">
      <dgm:prSet/>
      <dgm:spPr/>
      <dgm:t>
        <a:bodyPr/>
        <a:lstStyle/>
        <a:p>
          <a:r>
            <a:rPr lang="en-US" dirty="0"/>
            <a:t>Generation</a:t>
          </a:r>
        </a:p>
      </dgm:t>
    </dgm:pt>
    <dgm:pt modelId="{14181AFC-700F-401E-96E0-7325F80FDC6F}" type="parTrans" cxnId="{9170CE69-D3FE-4BE5-AD86-123ADF05652E}">
      <dgm:prSet/>
      <dgm:spPr/>
      <dgm:t>
        <a:bodyPr/>
        <a:lstStyle/>
        <a:p>
          <a:endParaRPr lang="en-US"/>
        </a:p>
      </dgm:t>
    </dgm:pt>
    <dgm:pt modelId="{CDAB0E7E-6C10-44E8-8D15-BF6F5DFBA18D}" type="sibTrans" cxnId="{9170CE69-D3FE-4BE5-AD86-123ADF05652E}">
      <dgm:prSet phldrT="04"/>
      <dgm:spPr/>
      <dgm:t>
        <a:bodyPr/>
        <a:lstStyle/>
        <a:p>
          <a:endParaRPr lang="en-US" dirty="0"/>
        </a:p>
      </dgm:t>
    </dgm:pt>
    <dgm:pt modelId="{FC519AC7-6F96-4F6C-8F55-6CB022258B2B}">
      <dgm:prSet/>
      <dgm:spPr/>
      <dgm:t>
        <a:bodyPr/>
        <a:lstStyle/>
        <a:p>
          <a:r>
            <a:rPr lang="en-US" dirty="0"/>
            <a:t>Discussion</a:t>
          </a:r>
        </a:p>
      </dgm:t>
    </dgm:pt>
    <dgm:pt modelId="{12CA6E1F-6984-4A8E-A1E6-276F152F09CB}" type="parTrans" cxnId="{9E6C3C8A-0E03-480E-AF84-DE627863CF37}">
      <dgm:prSet/>
      <dgm:spPr/>
      <dgm:t>
        <a:bodyPr/>
        <a:lstStyle/>
        <a:p>
          <a:endParaRPr lang="en-US"/>
        </a:p>
      </dgm:t>
    </dgm:pt>
    <dgm:pt modelId="{425EDBBF-B4A4-40F7-950B-A6DEEAC2ECCA}" type="sibTrans" cxnId="{9E6C3C8A-0E03-480E-AF84-DE627863CF37}">
      <dgm:prSet phldrT="05"/>
      <dgm:spPr/>
    </dgm:pt>
    <dgm:pt modelId="{1378DD2A-95B7-2A42-8C0E-A24CBF1F5C12}" type="pres">
      <dgm:prSet presAssocID="{802FF879-81B3-4164-A8A6-39F73650C1F3}" presName="outerComposite" presStyleCnt="0">
        <dgm:presLayoutVars>
          <dgm:chMax val="5"/>
          <dgm:dir/>
          <dgm:resizeHandles val="exact"/>
        </dgm:presLayoutVars>
      </dgm:prSet>
      <dgm:spPr/>
    </dgm:pt>
    <dgm:pt modelId="{DE4A9F1B-EF46-854D-9954-568ABE3CFE02}" type="pres">
      <dgm:prSet presAssocID="{802FF879-81B3-4164-A8A6-39F73650C1F3}" presName="dummyMaxCanvas" presStyleCnt="0">
        <dgm:presLayoutVars/>
      </dgm:prSet>
      <dgm:spPr/>
    </dgm:pt>
    <dgm:pt modelId="{BA67C5CC-384A-4748-B472-F39C7C8D4544}" type="pres">
      <dgm:prSet presAssocID="{802FF879-81B3-4164-A8A6-39F73650C1F3}" presName="FiveNodes_1" presStyleLbl="node1" presStyleIdx="0" presStyleCnt="5">
        <dgm:presLayoutVars>
          <dgm:bulletEnabled val="1"/>
        </dgm:presLayoutVars>
      </dgm:prSet>
      <dgm:spPr/>
    </dgm:pt>
    <dgm:pt modelId="{4E41700D-2E1B-854C-B54C-BA603B283931}" type="pres">
      <dgm:prSet presAssocID="{802FF879-81B3-4164-A8A6-39F73650C1F3}" presName="FiveNodes_2" presStyleLbl="node1" presStyleIdx="1" presStyleCnt="5">
        <dgm:presLayoutVars>
          <dgm:bulletEnabled val="1"/>
        </dgm:presLayoutVars>
      </dgm:prSet>
      <dgm:spPr/>
    </dgm:pt>
    <dgm:pt modelId="{740276A0-2B9B-F442-80E2-6B2A439A3F70}" type="pres">
      <dgm:prSet presAssocID="{802FF879-81B3-4164-A8A6-39F73650C1F3}" presName="FiveNodes_3" presStyleLbl="node1" presStyleIdx="2" presStyleCnt="5">
        <dgm:presLayoutVars>
          <dgm:bulletEnabled val="1"/>
        </dgm:presLayoutVars>
      </dgm:prSet>
      <dgm:spPr/>
    </dgm:pt>
    <dgm:pt modelId="{8AB610E7-8490-9D4D-AD00-1267DCE47070}" type="pres">
      <dgm:prSet presAssocID="{802FF879-81B3-4164-A8A6-39F73650C1F3}" presName="FiveNodes_4" presStyleLbl="node1" presStyleIdx="3" presStyleCnt="5">
        <dgm:presLayoutVars>
          <dgm:bulletEnabled val="1"/>
        </dgm:presLayoutVars>
      </dgm:prSet>
      <dgm:spPr/>
    </dgm:pt>
    <dgm:pt modelId="{287E204F-FD55-9E41-B916-E3A86727875D}" type="pres">
      <dgm:prSet presAssocID="{802FF879-81B3-4164-A8A6-39F73650C1F3}" presName="FiveNodes_5" presStyleLbl="node1" presStyleIdx="4" presStyleCnt="5">
        <dgm:presLayoutVars>
          <dgm:bulletEnabled val="1"/>
        </dgm:presLayoutVars>
      </dgm:prSet>
      <dgm:spPr/>
    </dgm:pt>
    <dgm:pt modelId="{7563D67B-AB00-6445-9ADD-2BA03BD8FFC1}" type="pres">
      <dgm:prSet presAssocID="{802FF879-81B3-4164-A8A6-39F73650C1F3}" presName="FiveConn_1-2" presStyleLbl="fgAccFollowNode1" presStyleIdx="0" presStyleCnt="4">
        <dgm:presLayoutVars>
          <dgm:bulletEnabled val="1"/>
        </dgm:presLayoutVars>
      </dgm:prSet>
      <dgm:spPr/>
    </dgm:pt>
    <dgm:pt modelId="{07D84C13-6672-7242-9F2D-BAAEE438602A}" type="pres">
      <dgm:prSet presAssocID="{802FF879-81B3-4164-A8A6-39F73650C1F3}" presName="FiveConn_2-3" presStyleLbl="fgAccFollowNode1" presStyleIdx="1" presStyleCnt="4">
        <dgm:presLayoutVars>
          <dgm:bulletEnabled val="1"/>
        </dgm:presLayoutVars>
      </dgm:prSet>
      <dgm:spPr/>
    </dgm:pt>
    <dgm:pt modelId="{B9F1536A-22E7-9E41-A06D-5357EBB415D3}" type="pres">
      <dgm:prSet presAssocID="{802FF879-81B3-4164-A8A6-39F73650C1F3}" presName="FiveConn_3-4" presStyleLbl="fgAccFollowNode1" presStyleIdx="2" presStyleCnt="4">
        <dgm:presLayoutVars>
          <dgm:bulletEnabled val="1"/>
        </dgm:presLayoutVars>
      </dgm:prSet>
      <dgm:spPr/>
    </dgm:pt>
    <dgm:pt modelId="{7CDD3B59-695E-E74B-A49D-646C0FB9804E}" type="pres">
      <dgm:prSet presAssocID="{802FF879-81B3-4164-A8A6-39F73650C1F3}" presName="FiveConn_4-5" presStyleLbl="fgAccFollowNode1" presStyleIdx="3" presStyleCnt="4">
        <dgm:presLayoutVars>
          <dgm:bulletEnabled val="1"/>
        </dgm:presLayoutVars>
      </dgm:prSet>
      <dgm:spPr/>
    </dgm:pt>
    <dgm:pt modelId="{8E2CF136-675B-AF4E-B7D2-6E45CD276D12}" type="pres">
      <dgm:prSet presAssocID="{802FF879-81B3-4164-A8A6-39F73650C1F3}" presName="FiveNodes_1_text" presStyleLbl="node1" presStyleIdx="4" presStyleCnt="5">
        <dgm:presLayoutVars>
          <dgm:bulletEnabled val="1"/>
        </dgm:presLayoutVars>
      </dgm:prSet>
      <dgm:spPr/>
    </dgm:pt>
    <dgm:pt modelId="{FC2BEA2C-886E-AD4E-B395-76AAC30D1E91}" type="pres">
      <dgm:prSet presAssocID="{802FF879-81B3-4164-A8A6-39F73650C1F3}" presName="FiveNodes_2_text" presStyleLbl="node1" presStyleIdx="4" presStyleCnt="5">
        <dgm:presLayoutVars>
          <dgm:bulletEnabled val="1"/>
        </dgm:presLayoutVars>
      </dgm:prSet>
      <dgm:spPr/>
    </dgm:pt>
    <dgm:pt modelId="{6A85A6B5-9107-FA46-9CB0-69444D9B0FA5}" type="pres">
      <dgm:prSet presAssocID="{802FF879-81B3-4164-A8A6-39F73650C1F3}" presName="FiveNodes_3_text" presStyleLbl="node1" presStyleIdx="4" presStyleCnt="5">
        <dgm:presLayoutVars>
          <dgm:bulletEnabled val="1"/>
        </dgm:presLayoutVars>
      </dgm:prSet>
      <dgm:spPr/>
    </dgm:pt>
    <dgm:pt modelId="{B36E174D-4B55-9F40-B888-786F334CC922}" type="pres">
      <dgm:prSet presAssocID="{802FF879-81B3-4164-A8A6-39F73650C1F3}" presName="FiveNodes_4_text" presStyleLbl="node1" presStyleIdx="4" presStyleCnt="5">
        <dgm:presLayoutVars>
          <dgm:bulletEnabled val="1"/>
        </dgm:presLayoutVars>
      </dgm:prSet>
      <dgm:spPr/>
    </dgm:pt>
    <dgm:pt modelId="{B39E3F25-FFE5-FC4A-984F-09602676CE83}" type="pres">
      <dgm:prSet presAssocID="{802FF879-81B3-4164-A8A6-39F73650C1F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EC5E006-C5B7-6741-B9F1-98A9553F19C3}" type="presOf" srcId="{C2B43403-AA8D-40ED-91CF-85F4AF5CD90D}" destId="{FC2BEA2C-886E-AD4E-B395-76AAC30D1E91}" srcOrd="1" destOrd="0" presId="urn:microsoft.com/office/officeart/2005/8/layout/vProcess5"/>
    <dgm:cxn modelId="{69179314-E951-5540-A597-0A8B096760BB}" type="presOf" srcId="{F083F906-35F8-4CAF-AFB9-E3B3AECD3489}" destId="{8AB610E7-8490-9D4D-AD00-1267DCE47070}" srcOrd="0" destOrd="0" presId="urn:microsoft.com/office/officeart/2005/8/layout/vProcess5"/>
    <dgm:cxn modelId="{9456451A-CE77-DC4B-B010-372089BFE2A5}" type="presOf" srcId="{CC623B15-93D4-4B13-830C-371BBBAB4E56}" destId="{07D84C13-6672-7242-9F2D-BAAEE438602A}" srcOrd="0" destOrd="0" presId="urn:microsoft.com/office/officeart/2005/8/layout/vProcess5"/>
    <dgm:cxn modelId="{7710E01A-EE58-44DA-AA91-0F143FE03BA5}" srcId="{802FF879-81B3-4164-A8A6-39F73650C1F3}" destId="{8E96380C-60C0-406D-9952-849C40223F06}" srcOrd="0" destOrd="0" parTransId="{C476F593-E3C9-4B07-814A-36D702EA8820}" sibTransId="{7A13985D-3468-42B8-B340-5FFFD7600E5B}"/>
    <dgm:cxn modelId="{EC5CA822-F225-4C8A-A246-DBBB3CE3081E}" srcId="{802FF879-81B3-4164-A8A6-39F73650C1F3}" destId="{C2B43403-AA8D-40ED-91CF-85F4AF5CD90D}" srcOrd="1" destOrd="0" parTransId="{E8D9F9A3-A7AB-4118-BA33-55B569279497}" sibTransId="{CC623B15-93D4-4B13-830C-371BBBAB4E56}"/>
    <dgm:cxn modelId="{20E05D23-897E-544C-91DD-2CB8E5437B44}" type="presOf" srcId="{FC519AC7-6F96-4F6C-8F55-6CB022258B2B}" destId="{B39E3F25-FFE5-FC4A-984F-09602676CE83}" srcOrd="1" destOrd="0" presId="urn:microsoft.com/office/officeart/2005/8/layout/vProcess5"/>
    <dgm:cxn modelId="{D78F902A-4502-E340-9D51-045C242B1F4C}" type="presOf" srcId="{CDAB0E7E-6C10-44E8-8D15-BF6F5DFBA18D}" destId="{7CDD3B59-695E-E74B-A49D-646C0FB9804E}" srcOrd="0" destOrd="0" presId="urn:microsoft.com/office/officeart/2005/8/layout/vProcess5"/>
    <dgm:cxn modelId="{9170CE69-D3FE-4BE5-AD86-123ADF05652E}" srcId="{802FF879-81B3-4164-A8A6-39F73650C1F3}" destId="{F083F906-35F8-4CAF-AFB9-E3B3AECD3489}" srcOrd="3" destOrd="0" parTransId="{14181AFC-700F-401E-96E0-7325F80FDC6F}" sibTransId="{CDAB0E7E-6C10-44E8-8D15-BF6F5DFBA18D}"/>
    <dgm:cxn modelId="{9E6C3C8A-0E03-480E-AF84-DE627863CF37}" srcId="{802FF879-81B3-4164-A8A6-39F73650C1F3}" destId="{FC519AC7-6F96-4F6C-8F55-6CB022258B2B}" srcOrd="4" destOrd="0" parTransId="{12CA6E1F-6984-4A8E-A1E6-276F152F09CB}" sibTransId="{425EDBBF-B4A4-40F7-950B-A6DEEAC2ECCA}"/>
    <dgm:cxn modelId="{AC6D1191-30BE-E344-8704-487F5E573F05}" type="presOf" srcId="{62011317-CAF7-4B4D-8716-C4EBBDD2651A}" destId="{740276A0-2B9B-F442-80E2-6B2A439A3F70}" srcOrd="0" destOrd="0" presId="urn:microsoft.com/office/officeart/2005/8/layout/vProcess5"/>
    <dgm:cxn modelId="{74FB1696-ED7A-B14F-818F-B8CF5027E921}" type="presOf" srcId="{B0E00F3F-A977-4A8B-A8E8-253095F2B150}" destId="{B9F1536A-22E7-9E41-A06D-5357EBB415D3}" srcOrd="0" destOrd="0" presId="urn:microsoft.com/office/officeart/2005/8/layout/vProcess5"/>
    <dgm:cxn modelId="{E219CE9B-6998-7046-9E64-1EC0E6CE262E}" type="presOf" srcId="{7A13985D-3468-42B8-B340-5FFFD7600E5B}" destId="{7563D67B-AB00-6445-9ADD-2BA03BD8FFC1}" srcOrd="0" destOrd="0" presId="urn:microsoft.com/office/officeart/2005/8/layout/vProcess5"/>
    <dgm:cxn modelId="{970D06A1-4D18-DA4A-97AB-5D46AFFA45DE}" type="presOf" srcId="{8E96380C-60C0-406D-9952-849C40223F06}" destId="{8E2CF136-675B-AF4E-B7D2-6E45CD276D12}" srcOrd="1" destOrd="0" presId="urn:microsoft.com/office/officeart/2005/8/layout/vProcess5"/>
    <dgm:cxn modelId="{EFAB99A3-6698-E34F-B9D1-13BE1764A240}" type="presOf" srcId="{F083F906-35F8-4CAF-AFB9-E3B3AECD3489}" destId="{B36E174D-4B55-9F40-B888-786F334CC922}" srcOrd="1" destOrd="0" presId="urn:microsoft.com/office/officeart/2005/8/layout/vProcess5"/>
    <dgm:cxn modelId="{A02AC8AE-AB4A-5443-99B8-D1DA00E782DC}" type="presOf" srcId="{62011317-CAF7-4B4D-8716-C4EBBDD2651A}" destId="{6A85A6B5-9107-FA46-9CB0-69444D9B0FA5}" srcOrd="1" destOrd="0" presId="urn:microsoft.com/office/officeart/2005/8/layout/vProcess5"/>
    <dgm:cxn modelId="{F3B10BB2-3437-F14A-8375-6F539C1C6628}" type="presOf" srcId="{8E96380C-60C0-406D-9952-849C40223F06}" destId="{BA67C5CC-384A-4748-B472-F39C7C8D4544}" srcOrd="0" destOrd="0" presId="urn:microsoft.com/office/officeart/2005/8/layout/vProcess5"/>
    <dgm:cxn modelId="{E87A89BC-0E9B-C945-BCC8-760C85DF29A0}" type="presOf" srcId="{C2B43403-AA8D-40ED-91CF-85F4AF5CD90D}" destId="{4E41700D-2E1B-854C-B54C-BA603B283931}" srcOrd="0" destOrd="0" presId="urn:microsoft.com/office/officeart/2005/8/layout/vProcess5"/>
    <dgm:cxn modelId="{ED94F7C6-944E-EE4F-BF8D-1D82D9A92402}" type="presOf" srcId="{FC519AC7-6F96-4F6C-8F55-6CB022258B2B}" destId="{287E204F-FD55-9E41-B916-E3A86727875D}" srcOrd="0" destOrd="0" presId="urn:microsoft.com/office/officeart/2005/8/layout/vProcess5"/>
    <dgm:cxn modelId="{FDD312E2-965A-3C49-8ED8-18B86EA052D3}" type="presOf" srcId="{802FF879-81B3-4164-A8A6-39F73650C1F3}" destId="{1378DD2A-95B7-2A42-8C0E-A24CBF1F5C12}" srcOrd="0" destOrd="0" presId="urn:microsoft.com/office/officeart/2005/8/layout/vProcess5"/>
    <dgm:cxn modelId="{5C7457E9-F2D7-4C6B-B5DF-A0AEF827EDB5}" srcId="{802FF879-81B3-4164-A8A6-39F73650C1F3}" destId="{62011317-CAF7-4B4D-8716-C4EBBDD2651A}" srcOrd="2" destOrd="0" parTransId="{85CDADC3-59DF-46B2-8025-3F82C9A3AF89}" sibTransId="{B0E00F3F-A977-4A8B-A8E8-253095F2B150}"/>
    <dgm:cxn modelId="{2B0A7673-C8DF-864E-BD4A-6CAAF1343290}" type="presParOf" srcId="{1378DD2A-95B7-2A42-8C0E-A24CBF1F5C12}" destId="{DE4A9F1B-EF46-854D-9954-568ABE3CFE02}" srcOrd="0" destOrd="0" presId="urn:microsoft.com/office/officeart/2005/8/layout/vProcess5"/>
    <dgm:cxn modelId="{525D0BB1-840C-8345-A3CB-A278274F520F}" type="presParOf" srcId="{1378DD2A-95B7-2A42-8C0E-A24CBF1F5C12}" destId="{BA67C5CC-384A-4748-B472-F39C7C8D4544}" srcOrd="1" destOrd="0" presId="urn:microsoft.com/office/officeart/2005/8/layout/vProcess5"/>
    <dgm:cxn modelId="{0C377FBA-2193-844B-9521-E66ED728AE59}" type="presParOf" srcId="{1378DD2A-95B7-2A42-8C0E-A24CBF1F5C12}" destId="{4E41700D-2E1B-854C-B54C-BA603B283931}" srcOrd="2" destOrd="0" presId="urn:microsoft.com/office/officeart/2005/8/layout/vProcess5"/>
    <dgm:cxn modelId="{9C486358-F3D9-5548-A65D-0F5D8E94EAEC}" type="presParOf" srcId="{1378DD2A-95B7-2A42-8C0E-A24CBF1F5C12}" destId="{740276A0-2B9B-F442-80E2-6B2A439A3F70}" srcOrd="3" destOrd="0" presId="urn:microsoft.com/office/officeart/2005/8/layout/vProcess5"/>
    <dgm:cxn modelId="{3B250074-D7E2-A946-A594-0C8559F63CE5}" type="presParOf" srcId="{1378DD2A-95B7-2A42-8C0E-A24CBF1F5C12}" destId="{8AB610E7-8490-9D4D-AD00-1267DCE47070}" srcOrd="4" destOrd="0" presId="urn:microsoft.com/office/officeart/2005/8/layout/vProcess5"/>
    <dgm:cxn modelId="{22681DAD-825B-F846-B152-FEF50D647CF3}" type="presParOf" srcId="{1378DD2A-95B7-2A42-8C0E-A24CBF1F5C12}" destId="{287E204F-FD55-9E41-B916-E3A86727875D}" srcOrd="5" destOrd="0" presId="urn:microsoft.com/office/officeart/2005/8/layout/vProcess5"/>
    <dgm:cxn modelId="{43D3E855-BA41-A84E-A8D2-7C71D0BE5DC2}" type="presParOf" srcId="{1378DD2A-95B7-2A42-8C0E-A24CBF1F5C12}" destId="{7563D67B-AB00-6445-9ADD-2BA03BD8FFC1}" srcOrd="6" destOrd="0" presId="urn:microsoft.com/office/officeart/2005/8/layout/vProcess5"/>
    <dgm:cxn modelId="{AB186743-F595-414C-80C5-87B08CA4FC24}" type="presParOf" srcId="{1378DD2A-95B7-2A42-8C0E-A24CBF1F5C12}" destId="{07D84C13-6672-7242-9F2D-BAAEE438602A}" srcOrd="7" destOrd="0" presId="urn:microsoft.com/office/officeart/2005/8/layout/vProcess5"/>
    <dgm:cxn modelId="{C36F1C77-5DCF-7E40-9522-28A90AA61D23}" type="presParOf" srcId="{1378DD2A-95B7-2A42-8C0E-A24CBF1F5C12}" destId="{B9F1536A-22E7-9E41-A06D-5357EBB415D3}" srcOrd="8" destOrd="0" presId="urn:microsoft.com/office/officeart/2005/8/layout/vProcess5"/>
    <dgm:cxn modelId="{95BF6079-505E-A941-8B73-07AA3EA10F23}" type="presParOf" srcId="{1378DD2A-95B7-2A42-8C0E-A24CBF1F5C12}" destId="{7CDD3B59-695E-E74B-A49D-646C0FB9804E}" srcOrd="9" destOrd="0" presId="urn:microsoft.com/office/officeart/2005/8/layout/vProcess5"/>
    <dgm:cxn modelId="{0B544440-AAE1-224B-9421-8CFC7E831426}" type="presParOf" srcId="{1378DD2A-95B7-2A42-8C0E-A24CBF1F5C12}" destId="{8E2CF136-675B-AF4E-B7D2-6E45CD276D12}" srcOrd="10" destOrd="0" presId="urn:microsoft.com/office/officeart/2005/8/layout/vProcess5"/>
    <dgm:cxn modelId="{5E20CE90-F539-3B4B-98CC-FB6D15ADE555}" type="presParOf" srcId="{1378DD2A-95B7-2A42-8C0E-A24CBF1F5C12}" destId="{FC2BEA2C-886E-AD4E-B395-76AAC30D1E91}" srcOrd="11" destOrd="0" presId="urn:microsoft.com/office/officeart/2005/8/layout/vProcess5"/>
    <dgm:cxn modelId="{9E645B44-56D5-6341-BA1F-72A22202E553}" type="presParOf" srcId="{1378DD2A-95B7-2A42-8C0E-A24CBF1F5C12}" destId="{6A85A6B5-9107-FA46-9CB0-69444D9B0FA5}" srcOrd="12" destOrd="0" presId="urn:microsoft.com/office/officeart/2005/8/layout/vProcess5"/>
    <dgm:cxn modelId="{2A0FA04A-347A-4548-8E31-019A1DE050B5}" type="presParOf" srcId="{1378DD2A-95B7-2A42-8C0E-A24CBF1F5C12}" destId="{B36E174D-4B55-9F40-B888-786F334CC922}" srcOrd="13" destOrd="0" presId="urn:microsoft.com/office/officeart/2005/8/layout/vProcess5"/>
    <dgm:cxn modelId="{B4B9F218-DBEC-C445-9587-ABF2B5142332}" type="presParOf" srcId="{1378DD2A-95B7-2A42-8C0E-A24CBF1F5C12}" destId="{B39E3F25-FFE5-FC4A-984F-09602676CE8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7C5CC-384A-4748-B472-F39C7C8D4544}">
      <dsp:nvSpPr>
        <dsp:cNvPr id="0" name=""/>
        <dsp:cNvSpPr/>
      </dsp:nvSpPr>
      <dsp:spPr>
        <a:xfrm>
          <a:off x="0" y="0"/>
          <a:ext cx="4317428" cy="88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History</a:t>
          </a:r>
        </a:p>
      </dsp:txBody>
      <dsp:txXfrm>
        <a:off x="25978" y="25978"/>
        <a:ext cx="3256546" cy="835012"/>
      </dsp:txXfrm>
    </dsp:sp>
    <dsp:sp modelId="{4E41700D-2E1B-854C-B54C-BA603B283931}">
      <dsp:nvSpPr>
        <dsp:cNvPr id="0" name=""/>
        <dsp:cNvSpPr/>
      </dsp:nvSpPr>
      <dsp:spPr>
        <a:xfrm>
          <a:off x="322405" y="1010158"/>
          <a:ext cx="4317428" cy="88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</a:t>
          </a:r>
        </a:p>
      </dsp:txBody>
      <dsp:txXfrm>
        <a:off x="348383" y="1036136"/>
        <a:ext cx="3366537" cy="835012"/>
      </dsp:txXfrm>
    </dsp:sp>
    <dsp:sp modelId="{740276A0-2B9B-F442-80E2-6B2A439A3F70}">
      <dsp:nvSpPr>
        <dsp:cNvPr id="0" name=""/>
        <dsp:cNvSpPr/>
      </dsp:nvSpPr>
      <dsp:spPr>
        <a:xfrm>
          <a:off x="644810" y="2020315"/>
          <a:ext cx="4317428" cy="88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Classification</a:t>
          </a:r>
        </a:p>
      </dsp:txBody>
      <dsp:txXfrm>
        <a:off x="670788" y="2046293"/>
        <a:ext cx="3366537" cy="835012"/>
      </dsp:txXfrm>
    </dsp:sp>
    <dsp:sp modelId="{8AB610E7-8490-9D4D-AD00-1267DCE47070}">
      <dsp:nvSpPr>
        <dsp:cNvPr id="0" name=""/>
        <dsp:cNvSpPr/>
      </dsp:nvSpPr>
      <dsp:spPr>
        <a:xfrm>
          <a:off x="967216" y="3030474"/>
          <a:ext cx="4317428" cy="88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Generation</a:t>
          </a:r>
        </a:p>
      </dsp:txBody>
      <dsp:txXfrm>
        <a:off x="993194" y="3056452"/>
        <a:ext cx="3366537" cy="835012"/>
      </dsp:txXfrm>
    </dsp:sp>
    <dsp:sp modelId="{287E204F-FD55-9E41-B916-E3A86727875D}">
      <dsp:nvSpPr>
        <dsp:cNvPr id="0" name=""/>
        <dsp:cNvSpPr/>
      </dsp:nvSpPr>
      <dsp:spPr>
        <a:xfrm>
          <a:off x="1289621" y="4040631"/>
          <a:ext cx="4317428" cy="88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Discussion</a:t>
          </a:r>
        </a:p>
      </dsp:txBody>
      <dsp:txXfrm>
        <a:off x="1315599" y="4066609"/>
        <a:ext cx="3366537" cy="835012"/>
      </dsp:txXfrm>
    </dsp:sp>
    <dsp:sp modelId="{7563D67B-AB00-6445-9ADD-2BA03BD8FFC1}">
      <dsp:nvSpPr>
        <dsp:cNvPr id="0" name=""/>
        <dsp:cNvSpPr/>
      </dsp:nvSpPr>
      <dsp:spPr>
        <a:xfrm>
          <a:off x="3740899" y="647979"/>
          <a:ext cx="576529" cy="5765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3870618" y="647979"/>
        <a:ext cx="317091" cy="433838"/>
      </dsp:txXfrm>
    </dsp:sp>
    <dsp:sp modelId="{07D84C13-6672-7242-9F2D-BAAEE438602A}">
      <dsp:nvSpPr>
        <dsp:cNvPr id="0" name=""/>
        <dsp:cNvSpPr/>
      </dsp:nvSpPr>
      <dsp:spPr>
        <a:xfrm>
          <a:off x="4063304" y="1658137"/>
          <a:ext cx="576529" cy="5765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4193023" y="1658137"/>
        <a:ext cx="317091" cy="433838"/>
      </dsp:txXfrm>
    </dsp:sp>
    <dsp:sp modelId="{B9F1536A-22E7-9E41-A06D-5357EBB415D3}">
      <dsp:nvSpPr>
        <dsp:cNvPr id="0" name=""/>
        <dsp:cNvSpPr/>
      </dsp:nvSpPr>
      <dsp:spPr>
        <a:xfrm>
          <a:off x="4385710" y="2653512"/>
          <a:ext cx="576529" cy="5765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4515429" y="2653512"/>
        <a:ext cx="317091" cy="433838"/>
      </dsp:txXfrm>
    </dsp:sp>
    <dsp:sp modelId="{7CDD3B59-695E-E74B-A49D-646C0FB9804E}">
      <dsp:nvSpPr>
        <dsp:cNvPr id="0" name=""/>
        <dsp:cNvSpPr/>
      </dsp:nvSpPr>
      <dsp:spPr>
        <a:xfrm>
          <a:off x="4708115" y="3673525"/>
          <a:ext cx="576529" cy="5765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4837834" y="3673525"/>
        <a:ext cx="317091" cy="433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44B1F-3575-B142-9E53-48A4ED87CA51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3BBF4-5900-D041-9B82-6D0B1B70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significant connections drawn between mathematics and music</a:t>
            </a:r>
          </a:p>
          <a:p>
            <a:r>
              <a:rPr lang="en-US" dirty="0"/>
              <a:t>Music an official discipline of mathematics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arithmetic, music, geometry and astronomy)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 rules by which pitch relations are governed. Music Theory began in Medieval period,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BBF4-5900-D041-9B82-6D0B1B704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Moved into the computer age with Hiller and Isaacson’s </a:t>
            </a:r>
            <a:r>
              <a:rPr lang="en-US" dirty="0" err="1"/>
              <a:t>Illiac</a:t>
            </a:r>
            <a:r>
              <a:rPr lang="en-US" dirty="0"/>
              <a:t> Suite</a:t>
            </a:r>
          </a:p>
          <a:p>
            <a:r>
              <a:rPr lang="en-US" dirty="0"/>
              <a:t>Markovian chains, a stochastic predictive system with a memory of one</a:t>
            </a:r>
          </a:p>
          <a:p>
            <a:r>
              <a:rPr lang="en-US" dirty="0"/>
              <a:t>Interested parties adapted their work to include an nth order technique</a:t>
            </a:r>
          </a:p>
          <a:p>
            <a:r>
              <a:rPr lang="en-US" dirty="0"/>
              <a:t>Thereafter, was splintered into many distinct categories of generation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Gerhard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Nierhaus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generative grammars, transition networks, genetic algorithms, cellular automata, artificial neural networks (ANNs) and artificial intelligence [3])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BBF4-5900-D041-9B82-6D0B1B704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Utilize the power of predictive classification methodologies to fuel rule based algorithmic composition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BBF4-5900-D041-9B82-6D0B1B704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8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9F2-2DD4-8942-92E6-C692D4210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Algorithmic Composition of Classical Music through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42121-9B00-AD4C-B431-0DDCE5F22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All-College Thesis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Tom Donald Richmond</a:t>
            </a:r>
          </a:p>
        </p:txBody>
      </p:sp>
    </p:spTree>
    <p:extLst>
      <p:ext uri="{BB962C8B-B14F-4D97-AF65-F5344CB8AC3E}">
        <p14:creationId xmlns:p14="http://schemas.microsoft.com/office/powerpoint/2010/main" val="183085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1264-779B-EB47-9F60-756EBAF4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D6A4-7B3F-9047-8B02-2B27DDEF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process of discovering useful information in large data repositories” [13] </a:t>
            </a:r>
          </a:p>
          <a:p>
            <a:r>
              <a:rPr lang="en-US" dirty="0"/>
              <a:t>Splintering within field</a:t>
            </a:r>
          </a:p>
          <a:p>
            <a:pPr lvl="1"/>
            <a:r>
              <a:rPr lang="en-US" dirty="0"/>
              <a:t>Classification, association, clustering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41260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A611-83FF-0246-A9F0-0EC87B1B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59F6-6C4C-9848-B6DA-13A02EE6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429156" cy="3101983"/>
          </a:xfrm>
        </p:spPr>
        <p:txBody>
          <a:bodyPr/>
          <a:lstStyle/>
          <a:p>
            <a:r>
              <a:rPr lang="en-US" dirty="0"/>
              <a:t>Classification separates data into several predefined classes based upon explicit attributes</a:t>
            </a:r>
          </a:p>
          <a:p>
            <a:r>
              <a:rPr lang="en-US" dirty="0"/>
              <a:t>Must determine how to separate data, as well as attributes to base it upon</a:t>
            </a:r>
          </a:p>
        </p:txBody>
      </p:sp>
    </p:spTree>
    <p:extLst>
      <p:ext uri="{BB962C8B-B14F-4D97-AF65-F5344CB8AC3E}">
        <p14:creationId xmlns:p14="http://schemas.microsoft.com/office/powerpoint/2010/main" val="315469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193D-81B7-2449-89AF-678C653E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E988-260C-034C-9C92-82047DC9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Eras of classical music</a:t>
            </a:r>
          </a:p>
          <a:p>
            <a:pPr lvl="1"/>
            <a:r>
              <a:rPr lang="en-US" dirty="0"/>
              <a:t>6 generally agreed upon by experts [5]</a:t>
            </a:r>
          </a:p>
          <a:p>
            <a:r>
              <a:rPr lang="en-US" dirty="0"/>
              <a:t>Chosen for variety of factors</a:t>
            </a:r>
          </a:p>
          <a:p>
            <a:pPr lvl="1"/>
            <a:r>
              <a:rPr lang="en-US" dirty="0"/>
              <a:t>Aural skills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0B0A-E969-D542-B10B-F28865730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6" t="15825" r="23420" b="12794"/>
          <a:stretch/>
        </p:blipFill>
        <p:spPr>
          <a:xfrm>
            <a:off x="7253417" y="2150160"/>
            <a:ext cx="2707448" cy="448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6F3D-7226-B141-97F4-6A1DDDC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F56A-D6B8-A245-B74B-7E66E4A1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565080" cy="3101983"/>
          </a:xfrm>
        </p:spPr>
        <p:txBody>
          <a:bodyPr/>
          <a:lstStyle/>
          <a:p>
            <a:r>
              <a:rPr lang="en-US" i="1" dirty="0"/>
              <a:t>Attributes</a:t>
            </a:r>
            <a:r>
              <a:rPr lang="en-US" dirty="0"/>
              <a:t> – or features – are analyzed in an attempt to generate rules for separating the data into the pre-defined classes it has been given </a:t>
            </a:r>
          </a:p>
          <a:p>
            <a:r>
              <a:rPr lang="en-US" dirty="0"/>
              <a:t>Large number of features to draw upon</a:t>
            </a:r>
          </a:p>
          <a:p>
            <a:r>
              <a:rPr lang="en-US" dirty="0"/>
              <a:t>Looking for attributes that benefit both generative process and classification process</a:t>
            </a:r>
          </a:p>
          <a:p>
            <a:pPr lvl="1"/>
            <a:r>
              <a:rPr lang="en-US" dirty="0"/>
              <a:t>Musical intervals decided upon (</a:t>
            </a:r>
            <a:r>
              <a:rPr lang="en-US" dirty="0">
                <a:highlight>
                  <a:srgbClr val="FFFF00"/>
                </a:highlight>
              </a:rPr>
              <a:t>Figure X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F408A0-C0AB-1942-906D-A76ED85D7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07650"/>
              </p:ext>
            </p:extLst>
          </p:nvPr>
        </p:nvGraphicFramePr>
        <p:xfrm>
          <a:off x="7191161" y="3143444"/>
          <a:ext cx="4238840" cy="183871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357181">
                  <a:extLst>
                    <a:ext uri="{9D8B030D-6E8A-4147-A177-3AD203B41FA5}">
                      <a16:colId xmlns:a16="http://schemas.microsoft.com/office/drawing/2014/main" val="3004564680"/>
                    </a:ext>
                  </a:extLst>
                </a:gridCol>
                <a:gridCol w="758993">
                  <a:extLst>
                    <a:ext uri="{9D8B030D-6E8A-4147-A177-3AD203B41FA5}">
                      <a16:colId xmlns:a16="http://schemas.microsoft.com/office/drawing/2014/main" val="3616971161"/>
                    </a:ext>
                  </a:extLst>
                </a:gridCol>
                <a:gridCol w="3122666">
                  <a:extLst>
                    <a:ext uri="{9D8B030D-6E8A-4147-A177-3AD203B41FA5}">
                      <a16:colId xmlns:a16="http://schemas.microsoft.com/office/drawing/2014/main" val="33961617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Attribute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204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freqUni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unison intervals occur (unison/total)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46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freqStep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stepwise intervals occur (step/total)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0614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freqThird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third intervals occur (third/total)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327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freqFourth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fourth intervals occur (fourth/total)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610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freqFifth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fifth intervals occur (fifth/total)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080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freqSixth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sixth intervals occur (sixth/total)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622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freqSeventh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seventh intervals occur (seventh/total)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11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freqOct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Ratio at which octave intervals occur (octave/total)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045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51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F1D4-DCF7-EE4F-9C6F-D34FE5EF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B25D-945E-C44D-937B-1BE618DC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151797" cy="3101983"/>
          </a:xfrm>
        </p:spPr>
        <p:txBody>
          <a:bodyPr/>
          <a:lstStyle/>
          <a:p>
            <a:r>
              <a:rPr lang="en-US" dirty="0"/>
              <a:t>Steeped in mathematics, best defined by ratios</a:t>
            </a:r>
          </a:p>
          <a:p>
            <a:r>
              <a:rPr lang="en-US" dirty="0"/>
              <a:t>A </a:t>
            </a:r>
            <a:r>
              <a:rPr lang="en-US" i="1" dirty="0"/>
              <a:t>musical interval </a:t>
            </a:r>
            <a:r>
              <a:rPr lang="en-US" dirty="0"/>
              <a:t>is distance between any two successive pitches within the piece </a:t>
            </a:r>
          </a:p>
          <a:p>
            <a:r>
              <a:rPr lang="en-US" dirty="0"/>
              <a:t>Identifying feature in aural skills [16]</a:t>
            </a:r>
          </a:p>
          <a:p>
            <a:r>
              <a:rPr lang="en-US" dirty="0"/>
              <a:t>Excellent building block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7EC4B-472D-FF46-AEFA-B686E457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5161719"/>
            <a:ext cx="7729728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AFD32-F886-9248-AD85-6F4A9B15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568" y="1123119"/>
            <a:ext cx="3886200" cy="5029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95F218-D44A-5947-916B-F05ED84A4B3D}"/>
              </a:ext>
            </a:extLst>
          </p:cNvPr>
          <p:cNvSpPr/>
          <p:nvPr/>
        </p:nvSpPr>
        <p:spPr>
          <a:xfrm>
            <a:off x="2231136" y="5152768"/>
            <a:ext cx="7729728" cy="99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29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30E7-F330-4A47-BD5D-0764B630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8289-6BBE-9442-B699-435FE5C5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MOAR</a:t>
            </a:r>
          </a:p>
        </p:txBody>
      </p:sp>
    </p:spTree>
    <p:extLst>
      <p:ext uri="{BB962C8B-B14F-4D97-AF65-F5344CB8AC3E}">
        <p14:creationId xmlns:p14="http://schemas.microsoft.com/office/powerpoint/2010/main" val="16471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59D-C738-664F-A3F9-711E2A25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5E18D-2540-BC46-88DB-5E4AD753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775145" cy="3101983"/>
          </a:xfrm>
        </p:spPr>
        <p:txBody>
          <a:bodyPr/>
          <a:lstStyle/>
          <a:p>
            <a:r>
              <a:rPr lang="en-US" dirty="0"/>
              <a:t>262 **kern scores (</a:t>
            </a:r>
            <a:r>
              <a:rPr lang="en-US" dirty="0">
                <a:highlight>
                  <a:srgbClr val="FFFF00"/>
                </a:highlight>
              </a:rPr>
              <a:t>Figure X</a:t>
            </a:r>
            <a:r>
              <a:rPr lang="en-US" dirty="0"/>
              <a:t>)</a:t>
            </a:r>
          </a:p>
          <a:p>
            <a:r>
              <a:rPr lang="en-US" dirty="0"/>
              <a:t>Musical intervals extracted via command line</a:t>
            </a:r>
          </a:p>
          <a:p>
            <a:pPr lvl="1"/>
            <a:r>
              <a:rPr lang="en-US" dirty="0"/>
              <a:t>Humdrum toolkit and </a:t>
            </a:r>
            <a:r>
              <a:rPr lang="en-US" dirty="0" err="1"/>
              <a:t>egrep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Figure Y</a:t>
            </a:r>
            <a:r>
              <a:rPr lang="en-US" dirty="0"/>
              <a:t>)</a:t>
            </a:r>
          </a:p>
          <a:p>
            <a:r>
              <a:rPr lang="en-US" dirty="0"/>
              <a:t>Each ratio appended to Attribute-Related File Format file, along with class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957D510-E25B-C346-83CC-BB51C789B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10776"/>
              </p:ext>
            </p:extLst>
          </p:nvPr>
        </p:nvGraphicFramePr>
        <p:xfrm>
          <a:off x="7826322" y="2638044"/>
          <a:ext cx="2954583" cy="2647622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502685">
                  <a:extLst>
                    <a:ext uri="{9D8B030D-6E8A-4147-A177-3AD203B41FA5}">
                      <a16:colId xmlns:a16="http://schemas.microsoft.com/office/drawing/2014/main" val="2817544600"/>
                    </a:ext>
                  </a:extLst>
                </a:gridCol>
                <a:gridCol w="1451898">
                  <a:extLst>
                    <a:ext uri="{9D8B030D-6E8A-4147-A177-3AD203B41FA5}">
                      <a16:colId xmlns:a16="http://schemas.microsoft.com/office/drawing/2014/main" val="3786461885"/>
                    </a:ext>
                  </a:extLst>
                </a:gridCol>
              </a:tblGrid>
              <a:tr h="5319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Class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Data Entries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305336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Medieval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93449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Renaissance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905257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Baroque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668623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Classical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069907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Romantic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900569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Modern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7565661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0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40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F291C-177F-7943-82CD-CBE4CBCD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829986"/>
            <a:ext cx="10921466" cy="2921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CF2D1-626E-8C44-A88A-674F2CA4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Classes and features</a:t>
            </a:r>
          </a:p>
        </p:txBody>
      </p:sp>
    </p:spTree>
    <p:extLst>
      <p:ext uri="{BB962C8B-B14F-4D97-AF65-F5344CB8AC3E}">
        <p14:creationId xmlns:p14="http://schemas.microsoft.com/office/powerpoint/2010/main" val="67686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0BC54-6573-B742-BBDC-758FDD12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1EBC-7767-534A-956A-E0F9EE19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solidFill>
                  <a:srgbClr val="404040"/>
                </a:solidFill>
              </a:rPr>
              <a:t>Naïve Bayes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Multilayered Perceptron (ANN)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Decision Tree (J48)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Rule Based (</a:t>
            </a:r>
            <a:r>
              <a:rPr lang="en-US" dirty="0" err="1">
                <a:solidFill>
                  <a:srgbClr val="404040"/>
                </a:solidFill>
              </a:rPr>
              <a:t>JRip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282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33C-D71F-8342-AA71-40FDA1F9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881F85-72DE-CA47-9DC5-36B97445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Ten-Fold Cross Validation</a:t>
            </a:r>
          </a:p>
          <a:p>
            <a:r>
              <a:rPr lang="en-US" dirty="0"/>
              <a:t>Success based on AUC (area under the curve) of a Receiver Operating Characteristic graph </a:t>
            </a:r>
          </a:p>
          <a:p>
            <a:r>
              <a:rPr lang="en-US" dirty="0"/>
              <a:t>Naïve Bayes selected based on statistical output and excellent AUC values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2E7A0E6-0AF2-1549-9951-3C02CA507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154675"/>
              </p:ext>
            </p:extLst>
          </p:nvPr>
        </p:nvGraphicFramePr>
        <p:xfrm>
          <a:off x="3319355" y="4886973"/>
          <a:ext cx="5553290" cy="1463568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513329">
                  <a:extLst>
                    <a:ext uri="{9D8B030D-6E8A-4147-A177-3AD203B41FA5}">
                      <a16:colId xmlns:a16="http://schemas.microsoft.com/office/drawing/2014/main" val="959984909"/>
                    </a:ext>
                  </a:extLst>
                </a:gridCol>
                <a:gridCol w="710764">
                  <a:extLst>
                    <a:ext uri="{9D8B030D-6E8A-4147-A177-3AD203B41FA5}">
                      <a16:colId xmlns:a16="http://schemas.microsoft.com/office/drawing/2014/main" val="639059905"/>
                    </a:ext>
                  </a:extLst>
                </a:gridCol>
                <a:gridCol w="865121">
                  <a:extLst>
                    <a:ext uri="{9D8B030D-6E8A-4147-A177-3AD203B41FA5}">
                      <a16:colId xmlns:a16="http://schemas.microsoft.com/office/drawing/2014/main" val="1485650762"/>
                    </a:ext>
                  </a:extLst>
                </a:gridCol>
                <a:gridCol w="685636">
                  <a:extLst>
                    <a:ext uri="{9D8B030D-6E8A-4147-A177-3AD203B41FA5}">
                      <a16:colId xmlns:a16="http://schemas.microsoft.com/office/drawing/2014/main" val="2706342607"/>
                    </a:ext>
                  </a:extLst>
                </a:gridCol>
                <a:gridCol w="674148">
                  <a:extLst>
                    <a:ext uri="{9D8B030D-6E8A-4147-A177-3AD203B41FA5}">
                      <a16:colId xmlns:a16="http://schemas.microsoft.com/office/drawing/2014/main" val="2390756587"/>
                    </a:ext>
                  </a:extLst>
                </a:gridCol>
                <a:gridCol w="747379">
                  <a:extLst>
                    <a:ext uri="{9D8B030D-6E8A-4147-A177-3AD203B41FA5}">
                      <a16:colId xmlns:a16="http://schemas.microsoft.com/office/drawing/2014/main" val="1948624156"/>
                    </a:ext>
                  </a:extLst>
                </a:gridCol>
                <a:gridCol w="646149">
                  <a:extLst>
                    <a:ext uri="{9D8B030D-6E8A-4147-A177-3AD203B41FA5}">
                      <a16:colId xmlns:a16="http://schemas.microsoft.com/office/drawing/2014/main" val="147902479"/>
                    </a:ext>
                  </a:extLst>
                </a:gridCol>
                <a:gridCol w="710764">
                  <a:extLst>
                    <a:ext uri="{9D8B030D-6E8A-4147-A177-3AD203B41FA5}">
                      <a16:colId xmlns:a16="http://schemas.microsoft.com/office/drawing/2014/main" val="727706886"/>
                    </a:ext>
                  </a:extLst>
                </a:gridCol>
              </a:tblGrid>
              <a:tr h="243764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Medieval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Renaissance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Baroque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Classical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Romantic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Modern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Average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3626168"/>
                  </a:ext>
                </a:extLst>
              </a:tr>
              <a:tr h="243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MLP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4193574"/>
                  </a:ext>
                </a:extLst>
              </a:tr>
              <a:tr h="243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691419"/>
                  </a:ext>
                </a:extLst>
              </a:tr>
              <a:tr h="243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Naïve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2451993"/>
                  </a:ext>
                </a:extLst>
              </a:tr>
              <a:tr h="243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JRip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4736284"/>
                  </a:ext>
                </a:extLst>
              </a:tr>
              <a:tr h="2447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0.753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83535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08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68C6-B811-014A-8A91-444B2E53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53DC-7656-7143-8099-998C5817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of science [1]</a:t>
            </a:r>
          </a:p>
        </p:txBody>
      </p:sp>
    </p:spTree>
    <p:extLst>
      <p:ext uri="{BB962C8B-B14F-4D97-AF65-F5344CB8AC3E}">
        <p14:creationId xmlns:p14="http://schemas.microsoft.com/office/powerpoint/2010/main" val="214347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E574-D008-3B45-BDDB-7E4F75AE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3167-3554-DC46-A150-4ECA9ADB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  <a:p>
            <a:pPr lvl="1"/>
            <a:r>
              <a:rPr lang="en-US" dirty="0"/>
              <a:t>Based upon output of Naïve Bayes, build a generation technique</a:t>
            </a:r>
          </a:p>
          <a:p>
            <a:r>
              <a:rPr lang="en-US" dirty="0"/>
              <a:t>Many techniques to choose from (outlined earlier)</a:t>
            </a:r>
          </a:p>
          <a:p>
            <a:r>
              <a:rPr lang="en-US" dirty="0"/>
              <a:t>Proceeding with cellular automata</a:t>
            </a:r>
          </a:p>
        </p:txBody>
      </p:sp>
    </p:spTree>
    <p:extLst>
      <p:ext uri="{BB962C8B-B14F-4D97-AF65-F5344CB8AC3E}">
        <p14:creationId xmlns:p14="http://schemas.microsoft.com/office/powerpoint/2010/main" val="965006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E5A2-0BDC-AF48-BD46-312AEB78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6A73A-A75F-9646-8713-EFFF1D2A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527113" cy="3101983"/>
          </a:xfrm>
        </p:spPr>
        <p:txBody>
          <a:bodyPr>
            <a:normAutofit fontScale="92500"/>
          </a:bodyPr>
          <a:lstStyle/>
          <a:p>
            <a:r>
              <a:rPr lang="en-US" dirty="0"/>
              <a:t>John von Neumann 1950’s</a:t>
            </a:r>
          </a:p>
          <a:p>
            <a:r>
              <a:rPr lang="en-US" dirty="0"/>
              <a:t>Game of Life 1960’s</a:t>
            </a:r>
          </a:p>
          <a:p>
            <a:r>
              <a:rPr lang="en-US" dirty="0"/>
              <a:t>Grid of cells, each containing one of a finite number of states</a:t>
            </a:r>
          </a:p>
          <a:p>
            <a:r>
              <a:rPr lang="en-US" dirty="0"/>
              <a:t>Cell state shifts based transitionary rules</a:t>
            </a:r>
          </a:p>
          <a:p>
            <a:r>
              <a:rPr lang="en-US" dirty="0"/>
              <a:t>Rules derived from neighboring cells</a:t>
            </a:r>
          </a:p>
          <a:p>
            <a:r>
              <a:rPr lang="en-US" dirty="0"/>
              <a:t>Wolfram Algorithm (</a:t>
            </a:r>
            <a:r>
              <a:rPr lang="en-US" dirty="0">
                <a:highlight>
                  <a:srgbClr val="FFFF00"/>
                </a:highlight>
              </a:rPr>
              <a:t>Figure X</a:t>
            </a:r>
            <a:r>
              <a:rPr lang="en-US" dirty="0"/>
              <a:t>) [18]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4F33A21-9B98-B34B-844A-2C7194E6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06" y="2638044"/>
            <a:ext cx="5041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3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CD7-E188-ED4B-BE63-41139E28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Adapted Musical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50E25-EF65-734B-BAE1-7EE7EB3A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134864" cy="3101983"/>
          </a:xfrm>
        </p:spPr>
        <p:txBody>
          <a:bodyPr/>
          <a:lstStyle/>
          <a:p>
            <a:r>
              <a:rPr lang="en-US" dirty="0"/>
              <a:t>Cellular automata inspired system with four-cell wide grid</a:t>
            </a:r>
          </a:p>
          <a:p>
            <a:r>
              <a:rPr lang="en-US" dirty="0"/>
              <a:t>Each cell has one of two states: ‘ON’ or ‘OFF’</a:t>
            </a:r>
          </a:p>
          <a:p>
            <a:r>
              <a:rPr lang="en-US" dirty="0"/>
              <a:t>Binary interpretation of cell sequence mapped to note values (</a:t>
            </a:r>
            <a:r>
              <a:rPr lang="en-US" dirty="0">
                <a:highlight>
                  <a:srgbClr val="FFFF00"/>
                </a:highlight>
              </a:rPr>
              <a:t>Figure X</a:t>
            </a:r>
            <a:r>
              <a:rPr lang="en-US" dirty="0"/>
              <a:t>)</a:t>
            </a:r>
          </a:p>
          <a:p>
            <a:r>
              <a:rPr lang="en-US" dirty="0"/>
              <a:t>Rules determine the most likely interval from the previous four-cell sequence to the next based upon Naïve Bayes output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25960EB-0C19-D648-99F9-FFB6D2A5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13" t="25759" r="29513" b="25111"/>
          <a:stretch/>
        </p:blipFill>
        <p:spPr>
          <a:xfrm>
            <a:off x="7366000" y="2153412"/>
            <a:ext cx="2895600" cy="44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8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E132-D8F4-994A-808D-1545E89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Adapted Musical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69AD-469D-C647-A470-9B6596E6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9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485-2500-A64F-A9B2-39AF4913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AE18A3-8C59-D847-AB2A-8063E08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Composition Software</a:t>
            </a:r>
          </a:p>
          <a:p>
            <a:r>
              <a:rPr lang="en-US" dirty="0"/>
              <a:t>Able to imitate one of six musical eras</a:t>
            </a:r>
          </a:p>
          <a:p>
            <a:r>
              <a:rPr lang="en-US" dirty="0"/>
              <a:t>New note produced linearly on a timer (currently 750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Outputs note with a Java MIDI import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905AD4BB-D794-D242-A95F-19F5D1C3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026" y="2354219"/>
            <a:ext cx="1695838" cy="38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F0AF-188F-7842-B2AB-14772985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479D-DFE9-A542-B540-5B0BB9CD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</a:t>
            </a:r>
          </a:p>
          <a:p>
            <a:pPr lvl="1"/>
            <a:r>
              <a:rPr lang="en-US" dirty="0"/>
              <a:t>Composed 60 scores of 100 notes, 10 from each respective era</a:t>
            </a:r>
          </a:p>
          <a:p>
            <a:pPr lvl="1"/>
            <a:r>
              <a:rPr lang="en-US" dirty="0"/>
              <a:t>Used as test set to previous training set with previous classifiers</a:t>
            </a:r>
          </a:p>
          <a:p>
            <a:pPr lvl="1"/>
            <a:r>
              <a:rPr lang="en-US" dirty="0"/>
              <a:t>Results performed admirably next to results of original classification process</a:t>
            </a:r>
          </a:p>
          <a:p>
            <a:r>
              <a:rPr lang="en-US" dirty="0"/>
              <a:t>Direct</a:t>
            </a:r>
          </a:p>
          <a:p>
            <a:pPr lvl="1"/>
            <a:r>
              <a:rPr lang="en-US" dirty="0"/>
              <a:t>Composed three 10-second clips from each era</a:t>
            </a:r>
          </a:p>
          <a:p>
            <a:pPr lvl="1"/>
            <a:r>
              <a:rPr lang="en-US" dirty="0"/>
              <a:t>Presented to six scholars of music with a variety of experiential backgrounds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EBBD18-E960-8A46-A4E9-FA2A51765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619243"/>
              </p:ext>
            </p:extLst>
          </p:nvPr>
        </p:nvGraphicFramePr>
        <p:xfrm>
          <a:off x="3117785" y="5547937"/>
          <a:ext cx="5956429" cy="102667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557639">
                  <a:extLst>
                    <a:ext uri="{9D8B030D-6E8A-4147-A177-3AD203B41FA5}">
                      <a16:colId xmlns:a16="http://schemas.microsoft.com/office/drawing/2014/main" val="2469926388"/>
                    </a:ext>
                  </a:extLst>
                </a:gridCol>
                <a:gridCol w="731478">
                  <a:extLst>
                    <a:ext uri="{9D8B030D-6E8A-4147-A177-3AD203B41FA5}">
                      <a16:colId xmlns:a16="http://schemas.microsoft.com/office/drawing/2014/main" val="2833293246"/>
                    </a:ext>
                  </a:extLst>
                </a:gridCol>
                <a:gridCol w="942192">
                  <a:extLst>
                    <a:ext uri="{9D8B030D-6E8A-4147-A177-3AD203B41FA5}">
                      <a16:colId xmlns:a16="http://schemas.microsoft.com/office/drawing/2014/main" val="4258925893"/>
                    </a:ext>
                  </a:extLst>
                </a:gridCol>
                <a:gridCol w="677294">
                  <a:extLst>
                    <a:ext uri="{9D8B030D-6E8A-4147-A177-3AD203B41FA5}">
                      <a16:colId xmlns:a16="http://schemas.microsoft.com/office/drawing/2014/main" val="64159191"/>
                    </a:ext>
                  </a:extLst>
                </a:gridCol>
                <a:gridCol w="745024">
                  <a:extLst>
                    <a:ext uri="{9D8B030D-6E8A-4147-A177-3AD203B41FA5}">
                      <a16:colId xmlns:a16="http://schemas.microsoft.com/office/drawing/2014/main" val="1829416938"/>
                    </a:ext>
                  </a:extLst>
                </a:gridCol>
                <a:gridCol w="748035">
                  <a:extLst>
                    <a:ext uri="{9D8B030D-6E8A-4147-A177-3AD203B41FA5}">
                      <a16:colId xmlns:a16="http://schemas.microsoft.com/office/drawing/2014/main" val="3530026524"/>
                    </a:ext>
                  </a:extLst>
                </a:gridCol>
                <a:gridCol w="742013">
                  <a:extLst>
                    <a:ext uri="{9D8B030D-6E8A-4147-A177-3AD203B41FA5}">
                      <a16:colId xmlns:a16="http://schemas.microsoft.com/office/drawing/2014/main" val="2272130550"/>
                    </a:ext>
                  </a:extLst>
                </a:gridCol>
                <a:gridCol w="812754">
                  <a:extLst>
                    <a:ext uri="{9D8B030D-6E8A-4147-A177-3AD203B41FA5}">
                      <a16:colId xmlns:a16="http://schemas.microsoft.com/office/drawing/2014/main" val="217541821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Medieval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Renaissance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Baroque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Classical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Romantic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Modern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Average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333074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MLP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38875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963065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JRip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011119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0.772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081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14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5F6C-E6A4-9141-963E-DCEC1956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31C3-9982-264C-BEA0-09AF851F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7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07DF-30A0-094E-A043-26814D23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4240-C407-DA4D-9B07-8C896D3D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[1] 	P.P. Wiener, </a:t>
            </a:r>
            <a:r>
              <a:rPr lang="en-US" sz="3200" i="1" dirty="0"/>
              <a:t>Dictionary of the History of Ideas. Studies of Selected Pivotal Ideas</a:t>
            </a:r>
            <a:r>
              <a:rPr lang="en-US" sz="3200" dirty="0"/>
              <a:t>. III, </a:t>
            </a:r>
            <a:r>
              <a:rPr lang="en-US" sz="3200" dirty="0" err="1"/>
              <a:t>Chales</a:t>
            </a:r>
            <a:r>
              <a:rPr lang="en-US" sz="3200" dirty="0"/>
              <a:t> Scribner's, 1973.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[2] 	A. Boethius, “Fundamentals of Music,” in Strunk’s Source Readings in Music History, ed. O. </a:t>
            </a:r>
            <a:r>
              <a:rPr lang="en-US" sz="3200" dirty="0" err="1"/>
              <a:t>Strun</a:t>
            </a:r>
            <a:r>
              <a:rPr lang="en-US" sz="3200" dirty="0"/>
              <a:t>, 1998.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[3] 	G. </a:t>
            </a:r>
            <a:r>
              <a:rPr lang="en-US" sz="3200" dirty="0" err="1"/>
              <a:t>Niederhaus</a:t>
            </a:r>
            <a:r>
              <a:rPr lang="en-US" sz="3200" dirty="0"/>
              <a:t>, </a:t>
            </a:r>
            <a:r>
              <a:rPr lang="en-US" sz="3200" i="1" dirty="0"/>
              <a:t>Algorithmic Composition: Paradigms of Automated Music Generation</a:t>
            </a:r>
            <a:r>
              <a:rPr lang="en-US" sz="3200" dirty="0"/>
              <a:t>. Vienna, Austria: Springer-</a:t>
            </a:r>
            <a:r>
              <a:rPr lang="en-US" sz="3200" dirty="0" err="1"/>
              <a:t>Verlag</a:t>
            </a:r>
            <a:r>
              <a:rPr lang="en-US" sz="3200" dirty="0"/>
              <a:t>, 2009.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[4] 	G. Diaz-Jerez, </a:t>
            </a:r>
            <a:r>
              <a:rPr lang="en-US" sz="3200" i="1" dirty="0"/>
              <a:t>Algorithmic Music: Using Mathematical Models in Music Composition</a:t>
            </a:r>
            <a:r>
              <a:rPr lang="en-US" sz="3200" dirty="0"/>
              <a:t>. The Manhattan School of Music, 2000.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[5] 	V. </a:t>
            </a:r>
            <a:r>
              <a:rPr lang="en-US" sz="3200" dirty="0" err="1"/>
              <a:t>Duckles</a:t>
            </a:r>
            <a:r>
              <a:rPr lang="en-US" sz="3200" dirty="0"/>
              <a:t>, et al, Musicology. </a:t>
            </a:r>
            <a:r>
              <a:rPr lang="en-US" sz="3200" i="1" dirty="0"/>
              <a:t>Grove Music Online</a:t>
            </a:r>
            <a:r>
              <a:rPr lang="en-US" sz="3200" dirty="0"/>
              <a:t>, 2001.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[6]  	J.D. Fernandez and F. </a:t>
            </a:r>
            <a:r>
              <a:rPr lang="en-US" sz="3200" dirty="0" err="1"/>
              <a:t>Vico</a:t>
            </a:r>
            <a:r>
              <a:rPr lang="en-US" sz="3200" dirty="0"/>
              <a:t>, "AI Methods in Algorithmic Composition: A Comprehensive Survey," </a:t>
            </a:r>
            <a:r>
              <a:rPr lang="en-US" sz="3200" i="1" dirty="0"/>
              <a:t>Journal of Artificial Intelligence Research.</a:t>
            </a:r>
            <a:r>
              <a:rPr lang="en-US" sz="3200" dirty="0"/>
              <a:t>, vol. 48, pp. 513-582, 2013.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[7] 	L.A. Hiller and L.M. Isaacson, “Musical composition with a High-Speed digital computer”. </a:t>
            </a:r>
            <a:r>
              <a:rPr lang="en-US" sz="3200" i="1" dirty="0"/>
              <a:t>Journal of the Audio Engineering Society</a:t>
            </a:r>
            <a:r>
              <a:rPr lang="en-US" sz="3200" dirty="0"/>
              <a:t>, 6 (3), pp. 154–160, 1958.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[8] 	J. </a:t>
            </a:r>
            <a:r>
              <a:rPr lang="en-US" sz="3200" dirty="0" err="1"/>
              <a:t>Lebar</a:t>
            </a:r>
            <a:r>
              <a:rPr lang="en-US" sz="3200" dirty="0"/>
              <a:t>, et al., ‘Classifying Musical Scores by Composer’, Stanford University, 2008.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[9] 	R. </a:t>
            </a:r>
            <a:r>
              <a:rPr lang="en-US" sz="3200" dirty="0" err="1"/>
              <a:t>Basili</a:t>
            </a:r>
            <a:r>
              <a:rPr lang="en-US" sz="3200" dirty="0"/>
              <a:t>, et al., ‘Classification of Musical Genre: A Machine Learning Approach’, University of Rome Tor </a:t>
            </a:r>
            <a:r>
              <a:rPr lang="en-US" sz="3200" dirty="0" err="1"/>
              <a:t>Vergata</a:t>
            </a:r>
            <a:r>
              <a:rPr lang="en-US" sz="3200" dirty="0"/>
              <a:t>, 2004.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0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3A55-CD49-6344-99AA-3C5FDDC5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5F99-6DB1-304B-85A0-DABF12D7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[10] 	N. </a:t>
            </a:r>
            <a:r>
              <a:rPr lang="en-US" sz="1600" dirty="0" err="1"/>
              <a:t>Tawa</a:t>
            </a:r>
            <a:r>
              <a:rPr lang="en-US" sz="1600" dirty="0"/>
              <a:t>, Sheet Music. </a:t>
            </a:r>
            <a:r>
              <a:rPr lang="en-US" sz="1600" i="1" dirty="0"/>
              <a:t>Grove Music Online</a:t>
            </a:r>
            <a:r>
              <a:rPr lang="en-US" sz="1600" dirty="0"/>
              <a:t>, 2014.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[11] 	C. </a:t>
            </a:r>
            <a:r>
              <a:rPr lang="en-US" sz="1600" dirty="0" err="1"/>
              <a:t>Anderton</a:t>
            </a:r>
            <a:r>
              <a:rPr lang="en-US" sz="1600" dirty="0"/>
              <a:t>, ‘Craig </a:t>
            </a:r>
            <a:r>
              <a:rPr lang="en-US" sz="1600" dirty="0" err="1"/>
              <a:t>Anderton’s</a:t>
            </a:r>
            <a:r>
              <a:rPr lang="en-US" sz="1600" dirty="0"/>
              <a:t> Brief History of MIDI’, 2014. [Online]. Available: https://</a:t>
            </a:r>
            <a:r>
              <a:rPr lang="en-US" sz="1600" dirty="0" err="1"/>
              <a:t>www.midi.org</a:t>
            </a:r>
            <a:r>
              <a:rPr lang="en-US" sz="1600" dirty="0"/>
              <a:t>/articles/a-brief-history-of-midi. [Accessed: 01- Mar- 2018].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[12] 	D. Huron, “The Humdrum User Guide”, 1999.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[13] 	P. Tan, et al. </a:t>
            </a:r>
            <a:r>
              <a:rPr lang="en-US" sz="1600" i="1" dirty="0"/>
              <a:t>An Introduction to Data Mining.</a:t>
            </a:r>
            <a:r>
              <a:rPr lang="en-US" sz="1600" dirty="0"/>
              <a:t> Pearson Nueva Delhi (India). 2016.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[14] 	S.C. Suh, </a:t>
            </a:r>
            <a:r>
              <a:rPr lang="en-US" sz="1600" i="1" dirty="0"/>
              <a:t>Practical Applications of Data Mining. </a:t>
            </a:r>
            <a:r>
              <a:rPr lang="en-US" sz="1600" dirty="0"/>
              <a:t>Texas A&amp;M University. Jones &amp; Bartlett Learning, 2012.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[15] 	R. Hall, ‘Intervals and Pitches’ in </a:t>
            </a:r>
            <a:r>
              <a:rPr lang="en-US" sz="1600" i="1" dirty="0"/>
              <a:t>Sounding Number:  Music and Mathematics from Ancient to Modern Times, </a:t>
            </a:r>
            <a:r>
              <a:rPr lang="en-US" sz="1600" dirty="0"/>
              <a:t>2017.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[16] 	J. James, “Identifying and presenting eras of classical music”, from </a:t>
            </a:r>
            <a:r>
              <a:rPr lang="en-US" sz="1600" i="1" dirty="0"/>
              <a:t>Music Teacher, </a:t>
            </a:r>
            <a:r>
              <a:rPr lang="en-US" sz="1600" dirty="0"/>
              <a:t>2017.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[17] 	T.M. Li, “Cellular Automata”, New York: Nova Science Publishers, Inc., 2011.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[18] 	S. Wolfram, “A New Kind of Science”, Champaign: Wolfram Media, Inc.,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1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1E175-4F4F-7247-A2B3-CEF17B7B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64F82-5FAD-4E95-9DCE-FFF705FB1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45668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2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244D3-1B9A-984F-92B7-B59E4789D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1DD23-F715-434B-8416-CB099E5B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Early Explorations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09CB-A586-FF4D-BE2B-939D39FB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en-US" dirty="0"/>
              <a:t>Music as a discipline of mathematics</a:t>
            </a:r>
          </a:p>
          <a:p>
            <a:pPr lvl="1"/>
            <a:r>
              <a:rPr lang="en-US" dirty="0"/>
              <a:t>Pythagoras and the Musical Spheres [2] - ~500 BC</a:t>
            </a:r>
          </a:p>
          <a:p>
            <a:pPr lvl="1"/>
            <a:r>
              <a:rPr lang="en-US" dirty="0"/>
              <a:t>Mathematics as four disciplines [4] - 6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lvl="1"/>
            <a:r>
              <a:rPr lang="en-US" dirty="0"/>
              <a:t>Music Theory [5] - 6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Computer-less Algorithmic Music</a:t>
            </a:r>
          </a:p>
          <a:p>
            <a:pPr lvl="1"/>
            <a:r>
              <a:rPr lang="en-US" dirty="0" err="1"/>
              <a:t>Musikalisches</a:t>
            </a:r>
            <a:r>
              <a:rPr lang="en-US" dirty="0"/>
              <a:t> </a:t>
            </a:r>
            <a:r>
              <a:rPr lang="en-US" dirty="0" err="1"/>
              <a:t>Würfelspiel</a:t>
            </a:r>
            <a:r>
              <a:rPr lang="en-US" dirty="0"/>
              <a:t> [6] - 18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53953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ACDB-197E-414C-9A27-D3D2B18C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Intelligence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1E11-BB69-1F4F-9646-2BDE0B15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Illiac</a:t>
            </a:r>
            <a:r>
              <a:rPr lang="en-US" dirty="0"/>
              <a:t> Suite [7] – 1958</a:t>
            </a:r>
          </a:p>
          <a:p>
            <a:pPr lvl="1"/>
            <a:r>
              <a:rPr lang="en-US" dirty="0"/>
              <a:t>Markov Chains, stochastic system</a:t>
            </a:r>
          </a:p>
          <a:p>
            <a:pPr lvl="1"/>
            <a:r>
              <a:rPr lang="en-US" dirty="0"/>
              <a:t>Expanded upon by interested parties</a:t>
            </a:r>
          </a:p>
          <a:p>
            <a:r>
              <a:rPr lang="en-US" dirty="0"/>
              <a:t>Generation</a:t>
            </a:r>
          </a:p>
          <a:p>
            <a:pPr lvl="1"/>
            <a:r>
              <a:rPr lang="en-US" dirty="0"/>
              <a:t>Splinted thereafter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Variety of styles and classes [8], [9]</a:t>
            </a:r>
          </a:p>
        </p:txBody>
      </p:sp>
    </p:spTree>
    <p:extLst>
      <p:ext uri="{BB962C8B-B14F-4D97-AF65-F5344CB8AC3E}">
        <p14:creationId xmlns:p14="http://schemas.microsoft.com/office/powerpoint/2010/main" val="26604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1529-8873-F645-B24F-805346B8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D0F0-F75E-A543-BBBF-4FFF7303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Hybridize these concepts</a:t>
            </a:r>
          </a:p>
          <a:p>
            <a:pPr lvl="1"/>
            <a:r>
              <a:rPr lang="en-US" dirty="0"/>
              <a:t>Utilize the power of predictive classification methodologies to fuel rule based algorithmic composition techniques</a:t>
            </a:r>
          </a:p>
          <a:p>
            <a:r>
              <a:rPr lang="en-US" dirty="0"/>
              <a:t>Our proposed approach:</a:t>
            </a:r>
          </a:p>
          <a:p>
            <a:pPr lvl="1"/>
            <a:r>
              <a:rPr lang="en-US" b="1" dirty="0"/>
              <a:t>Build a classifier that provides friendly output to be utilized in cellular automata-inspired generative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37082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76CE-A17F-F14D-A5F8-F6F0083A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6E59-6DB0-1642-8D16-60EC853E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Musical score</a:t>
            </a:r>
            <a:r>
              <a:rPr lang="en-US" dirty="0"/>
              <a:t>, or sheet music</a:t>
            </a:r>
          </a:p>
          <a:p>
            <a:pPr lvl="1"/>
            <a:r>
              <a:rPr lang="en-US" dirty="0"/>
              <a:t>Visual representation of score, symbols and key words</a:t>
            </a:r>
          </a:p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century monks popularized the practice [10]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A70C-C7C6-D54B-A94F-0F280F4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22BA-EF0D-FF4A-97C1-8F68F8FE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Necessity for a new data form</a:t>
            </a:r>
          </a:p>
          <a:p>
            <a:r>
              <a:rPr lang="en-US" dirty="0"/>
              <a:t>Two predominate datatypes in research</a:t>
            </a:r>
          </a:p>
          <a:p>
            <a:pPr lvl="1"/>
            <a:r>
              <a:rPr lang="en-US" dirty="0"/>
              <a:t>MIDI and **kern</a:t>
            </a:r>
          </a:p>
        </p:txBody>
      </p:sp>
    </p:spTree>
    <p:extLst>
      <p:ext uri="{BB962C8B-B14F-4D97-AF65-F5344CB8AC3E}">
        <p14:creationId xmlns:p14="http://schemas.microsoft.com/office/powerpoint/2010/main" val="149290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BEB2-EC33-2F40-A789-02DF280B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**kern vs MIDI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7E19-8389-4844-A9AD-623E2E47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318842" cy="3101983"/>
          </a:xfrm>
        </p:spPr>
        <p:txBody>
          <a:bodyPr/>
          <a:lstStyle/>
          <a:p>
            <a:r>
              <a:rPr lang="en-US" dirty="0"/>
              <a:t>A “general-purpose software system intended to assist musical research” [12]</a:t>
            </a:r>
          </a:p>
          <a:p>
            <a:r>
              <a:rPr lang="en-US" dirty="0"/>
              <a:t>Part of Humdrum Syntax</a:t>
            </a:r>
          </a:p>
          <a:p>
            <a:r>
              <a:rPr lang="en-US" dirty="0"/>
              <a:t>Utilizes Humdrum toolkit</a:t>
            </a:r>
          </a:p>
          <a:p>
            <a:r>
              <a:rPr lang="en-US" dirty="0"/>
              <a:t>Hand-Encoded</a:t>
            </a:r>
          </a:p>
          <a:p>
            <a:r>
              <a:rPr lang="en-US" dirty="0"/>
              <a:t>Shallow pool of sources</a:t>
            </a:r>
          </a:p>
        </p:txBody>
      </p:sp>
    </p:spTree>
    <p:extLst>
      <p:ext uri="{BB962C8B-B14F-4D97-AF65-F5344CB8AC3E}">
        <p14:creationId xmlns:p14="http://schemas.microsoft.com/office/powerpoint/2010/main" val="10539203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{4B17D61B-CE75-3244-A7F6-9E7A995785AE}tf10001120</Template>
  <TotalTime>1367</TotalTime>
  <Words>1046</Words>
  <Application>Microsoft Macintosh PowerPoint</Application>
  <PresentationFormat>Widescreen</PresentationFormat>
  <Paragraphs>280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Times New Roman</vt:lpstr>
      <vt:lpstr>Parcel</vt:lpstr>
      <vt:lpstr>The Algorithmic Composition of Classical Music through Data Mining</vt:lpstr>
      <vt:lpstr>Introduction</vt:lpstr>
      <vt:lpstr>Overview</vt:lpstr>
      <vt:lpstr>Early Explorations</vt:lpstr>
      <vt:lpstr>Data Driven Intelligence Era</vt:lpstr>
      <vt:lpstr>Hypothesis</vt:lpstr>
      <vt:lpstr>Musical Representations</vt:lpstr>
      <vt:lpstr>Digital Formats</vt:lpstr>
      <vt:lpstr>**kern vs MIDI</vt:lpstr>
      <vt:lpstr>Data Mining</vt:lpstr>
      <vt:lpstr>Data Extraction</vt:lpstr>
      <vt:lpstr>Classes and attributes</vt:lpstr>
      <vt:lpstr>Attributes</vt:lpstr>
      <vt:lpstr>Musical Intervals</vt:lpstr>
      <vt:lpstr>MORE ON INTERVALS</vt:lpstr>
      <vt:lpstr>Pre-Processing</vt:lpstr>
      <vt:lpstr>Classes and features</vt:lpstr>
      <vt:lpstr>Classifiers</vt:lpstr>
      <vt:lpstr>Results</vt:lpstr>
      <vt:lpstr>Generation</vt:lpstr>
      <vt:lpstr>Cellular Automata</vt:lpstr>
      <vt:lpstr>Adapted Musical Model</vt:lpstr>
      <vt:lpstr>Adapted Musical Model</vt:lpstr>
      <vt:lpstr>Results</vt:lpstr>
      <vt:lpstr>Analysis</vt:lpstr>
      <vt:lpstr>Discussion</vt:lpstr>
      <vt:lpstr>References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Richmond, Thomas D</dc:creator>
  <cp:lastModifiedBy>Richmond, Thomas D</cp:lastModifiedBy>
  <cp:revision>19</cp:revision>
  <dcterms:created xsi:type="dcterms:W3CDTF">2018-03-27T20:16:57Z</dcterms:created>
  <dcterms:modified xsi:type="dcterms:W3CDTF">2018-04-04T18:44:25Z</dcterms:modified>
</cp:coreProperties>
</file>