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0" r:id="rId2"/>
    <p:sldId id="352" r:id="rId3"/>
    <p:sldId id="346" r:id="rId4"/>
    <p:sldId id="347" r:id="rId5"/>
    <p:sldId id="297" r:id="rId6"/>
    <p:sldId id="348" r:id="rId7"/>
    <p:sldId id="349" r:id="rId8"/>
    <p:sldId id="351" r:id="rId9"/>
    <p:sldId id="353" r:id="rId10"/>
    <p:sldId id="354" r:id="rId11"/>
    <p:sldId id="350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93" autoAdjust="0"/>
  </p:normalViewPr>
  <p:slideViewPr>
    <p:cSldViewPr snapToGrid="0">
      <p:cViewPr varScale="1">
        <p:scale>
          <a:sx n="70" d="100"/>
          <a:sy n="70" d="100"/>
        </p:scale>
        <p:origin x="181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um Heggan" userId="cc0badadf2d13514" providerId="LiveId" clId="{52EA28F5-88D5-4DAB-A769-551F87DE9140}"/>
    <pc:docChg chg="modSld">
      <pc:chgData name="Calum Heggan" userId="cc0badadf2d13514" providerId="LiveId" clId="{52EA28F5-88D5-4DAB-A769-551F87DE9140}" dt="2022-08-11T13:26:38.599" v="22" actId="20577"/>
      <pc:docMkLst>
        <pc:docMk/>
      </pc:docMkLst>
      <pc:sldChg chg="modSp mod">
        <pc:chgData name="Calum Heggan" userId="cc0badadf2d13514" providerId="LiveId" clId="{52EA28F5-88D5-4DAB-A769-551F87DE9140}" dt="2022-08-11T13:26:38.599" v="22" actId="20577"/>
        <pc:sldMkLst>
          <pc:docMk/>
          <pc:sldMk cId="3890754431" sldId="350"/>
        </pc:sldMkLst>
        <pc:spChg chg="mod">
          <ac:chgData name="Calum Heggan" userId="cc0badadf2d13514" providerId="LiveId" clId="{52EA28F5-88D5-4DAB-A769-551F87DE9140}" dt="2022-08-11T13:26:38.599" v="22" actId="20577"/>
          <ac:spMkLst>
            <pc:docMk/>
            <pc:sldMk cId="3890754431" sldId="350"/>
            <ac:spMk id="3" creationId="{5FD53717-3161-43C3-BE8C-9D344B4BEE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852235-BEB5-4B45-8066-44B1C54AE7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948AF-C494-43BA-A3BA-6DFA2BA8B0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4593B-7325-4829-A3ED-ACD039C761CA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20835-0C71-4D3F-9889-CFC085ED64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C54D2-D8B6-468C-9FC2-ADC6169A61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1868F-E0AC-43CE-8A52-D43DEFD8E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665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C05F9-33B2-4030-9599-090357718E28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AE2CF-AE6A-474B-84A0-D5CF8C048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62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AE2CF-AE6A-474B-84A0-D5CF8C04840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70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AE2CF-AE6A-474B-84A0-D5CF8C0484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04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AE2CF-AE6A-474B-84A0-D5CF8C04840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338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AE2CF-AE6A-474B-84A0-D5CF8C04840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47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AE2CF-AE6A-474B-84A0-D5CF8C04840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2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AE2CF-AE6A-474B-84A0-D5CF8C04840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07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AE2CF-AE6A-474B-84A0-D5CF8C04840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8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184" y="2130425"/>
            <a:ext cx="7013448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50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3C641-4F8F-48C5-A15C-1F0C435B318B}" type="datetime1">
              <a:rPr lang="en-US" altLang="en-US" smtClean="0"/>
              <a:t>9/6/2022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04CB6-D016-4280-9188-52D610DE41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58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33E42-48AA-4877-8B61-9DEDC938D022}" type="datetime1">
              <a:rPr lang="en-US" altLang="en-US" smtClean="0"/>
              <a:t>9/6/2022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05C95-9338-4808-BFB3-ADBECF6F3A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56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9848"/>
            <a:ext cx="2057400" cy="50563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024" y="1069848"/>
            <a:ext cx="5141976" cy="50563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544FD-3915-4EFE-83ED-256DF2857D47}" type="datetime1">
              <a:rPr lang="en-US" altLang="en-US" smtClean="0"/>
              <a:t>9/6/2022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23B06-C3A3-4DA5-B136-7DB6D713D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2AE85-EDDE-4B13-A8F8-C6DFD5104A35}" type="datetime1">
              <a:rPr lang="en-US" altLang="en-US" smtClean="0"/>
              <a:t>9/6/2022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21677-952E-4514-A916-C43A632EDC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68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2DF68-D993-417D-8609-120E55BDD5CF}" type="datetime1">
              <a:rPr lang="en-US" altLang="en-US" smtClean="0"/>
              <a:t>9/6/2022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F9F65-8522-4EAB-A751-476591F924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04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A234C-41D4-4EF4-A86A-275C71EDB1F0}" type="datetime1">
              <a:rPr lang="en-US" altLang="en-US" smtClean="0"/>
              <a:t>9/6/2022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CE10E-80C3-4C6A-A786-579F29D5DF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01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2193481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2871216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089" y="2193798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089" y="2871215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4D50A-33A9-44AA-AD58-05CF1E03639C}" type="datetime1">
              <a:rPr lang="en-US" altLang="en-US" smtClean="0"/>
              <a:t>9/6/2022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0F06E-CA8A-48A6-94DD-C06A01D6AA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48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7DF9F-87B4-4DA5-A9DC-6B9694404FCE}" type="datetime1">
              <a:rPr lang="en-US" altLang="en-US" smtClean="0"/>
              <a:t>9/6/2022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CCBE3-3814-4EC3-87D7-A5DC6F9B21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89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431D7-76D7-43DF-B241-951AB2476E4E}" type="datetime1">
              <a:rPr lang="en-US" altLang="en-US" smtClean="0"/>
              <a:t>9/6/2022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C08F5D-A997-43A5-A2D5-52536D0D3E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72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069848"/>
            <a:ext cx="3008313" cy="1105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008" y="1069848"/>
            <a:ext cx="4050792" cy="5056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203704"/>
            <a:ext cx="3008313" cy="3922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224F9-8667-4507-890D-1EC3B205AEBE}" type="datetime1">
              <a:rPr lang="en-US" altLang="en-US" smtClean="0"/>
              <a:t>9/6/2022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3524C-68E7-46C3-BB63-044848365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30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944" y="1179575"/>
            <a:ext cx="5486400" cy="354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94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01F75-BABE-43B3-BBFF-F4CBC14C30B1}" type="datetime1">
              <a:rPr lang="en-US" altLang="en-US" smtClean="0"/>
              <a:t>9/6/2022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ADF9E-B39D-4B7A-B9E4-92A65F20E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09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977900"/>
            <a:ext cx="7269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6EA10BD-916D-417A-82B7-F5BFD5702B68}" type="datetime1">
              <a:rPr lang="en-US" altLang="en-US" smtClean="0"/>
              <a:t>9/6/2022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E9C2C71-D24D-496A-996E-5EB8004F7E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71613" y="1863558"/>
            <a:ext cx="7013575" cy="1470025"/>
          </a:xfrm>
        </p:spPr>
        <p:txBody>
          <a:bodyPr/>
          <a:lstStyle/>
          <a:p>
            <a:pPr eaLnBrk="1" hangingPunct="1"/>
            <a:r>
              <a:rPr lang="en-US" altLang="en-US" sz="3600" dirty="0" err="1"/>
              <a:t>MetaAudio</a:t>
            </a:r>
            <a:r>
              <a:rPr lang="en-US" altLang="en-US" sz="3600" dirty="0"/>
              <a:t>: A Few-Shot Audio Classification Benchmark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8632" y="3500354"/>
            <a:ext cx="5922212" cy="247850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Calum Heggan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Mehrdad Yaghoobi UOE </a:t>
            </a:r>
            <a:r>
              <a:rPr lang="en-US" sz="2400" err="1">
                <a:solidFill>
                  <a:schemeClr val="bg1">
                    <a:lumMod val="50000"/>
                  </a:schemeClr>
                </a:solidFill>
              </a:rPr>
              <a:t>Eng</a:t>
            </a:r>
            <a:endParaRPr lang="en-US" sz="240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Tim </a:t>
            </a:r>
            <a:r>
              <a:rPr lang="en-US" sz="2400" err="1">
                <a:solidFill>
                  <a:schemeClr val="bg1">
                    <a:lumMod val="50000"/>
                  </a:schemeClr>
                </a:solidFill>
              </a:rPr>
              <a:t>Hospedales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 UOE Inf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Sam </a:t>
            </a:r>
            <a:r>
              <a:rPr lang="en-US" sz="2400" err="1">
                <a:solidFill>
                  <a:schemeClr val="bg1">
                    <a:lumMod val="50000"/>
                  </a:schemeClr>
                </a:solidFill>
              </a:rPr>
              <a:t>Budgett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 Thales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B9FB7-8E56-44AF-8737-8AEAB2D6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6A4F6-F73A-43ED-9110-D13F48A6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4CB6-D016-4280-9188-52D610DE41A0}" type="slidenum">
              <a:rPr lang="en-US" altLang="en-US" smtClean="0"/>
              <a:pPr/>
              <a:t>1</a:t>
            </a:fld>
            <a:endParaRPr lang="en-US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B464C9A-1A21-4889-8E30-5C7B4818D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2" y="6067580"/>
            <a:ext cx="1702028" cy="2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PSRC - UK-RAS Network">
            <a:extLst>
              <a:ext uri="{FF2B5EF4-FFF2-40B4-BE49-F238E27FC236}">
                <a16:creationId xmlns:a16="http://schemas.microsoft.com/office/drawing/2014/main" id="{4CEEDD06-C891-44F0-BAEB-2AAD0B0D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743" y="6011251"/>
            <a:ext cx="1284113" cy="5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6613-447E-4107-A041-45B8C1EB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to Pre-training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53717-3161-43C3-BE8C-9D344B4B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GB" sz="2400" dirty="0" smtClean="0"/>
              <a:t>Larger models are trained on larger datasets and are used directly for transfer learning</a:t>
            </a:r>
          </a:p>
          <a:p>
            <a:pPr>
              <a:lnSpc>
                <a:spcPts val="2000"/>
              </a:lnSpc>
            </a:pPr>
            <a:endParaRPr lang="en-GB" sz="2400" dirty="0"/>
          </a:p>
          <a:p>
            <a:pPr>
              <a:lnSpc>
                <a:spcPts val="2000"/>
              </a:lnSpc>
            </a:pPr>
            <a:endParaRPr lang="en-GB" sz="2400" dirty="0"/>
          </a:p>
          <a:p>
            <a:pPr marL="457200" indent="-457200">
              <a:lnSpc>
                <a:spcPts val="2000"/>
              </a:lnSpc>
              <a:buFont typeface="+mj-lt"/>
              <a:buAutoNum type="arabicPeriod"/>
            </a:pPr>
            <a:endParaRPr lang="en-GB" sz="2400" dirty="0" smtClean="0"/>
          </a:p>
          <a:p>
            <a:pPr marL="457200" indent="-457200">
              <a:lnSpc>
                <a:spcPts val="2000"/>
              </a:lnSpc>
              <a:buFont typeface="+mj-lt"/>
              <a:buAutoNum type="arabicPeriod"/>
            </a:pPr>
            <a:endParaRPr lang="en-GB" sz="2400" dirty="0"/>
          </a:p>
          <a:p>
            <a:pPr marL="457200" indent="-457200">
              <a:lnSpc>
                <a:spcPts val="2000"/>
              </a:lnSpc>
              <a:buFont typeface="+mj-lt"/>
              <a:buAutoNum type="arabicPeriod"/>
            </a:pPr>
            <a:endParaRPr lang="en-GB" sz="2400" dirty="0" smtClean="0"/>
          </a:p>
          <a:p>
            <a:pPr marL="457200" indent="-457200">
              <a:lnSpc>
                <a:spcPts val="2000"/>
              </a:lnSpc>
              <a:buFont typeface="+mj-lt"/>
              <a:buAutoNum type="arabicPeriod"/>
            </a:pPr>
            <a:endParaRPr lang="en-GB" sz="2400" dirty="0"/>
          </a:p>
          <a:p>
            <a:pPr marL="457200" indent="-457200">
              <a:lnSpc>
                <a:spcPts val="2000"/>
              </a:lnSpc>
              <a:buFont typeface="+mj-lt"/>
              <a:buAutoNum type="arabicPeriod"/>
            </a:pPr>
            <a:endParaRPr lang="en-GB" sz="2400" dirty="0"/>
          </a:p>
          <a:p>
            <a:pPr>
              <a:lnSpc>
                <a:spcPts val="2000"/>
              </a:lnSpc>
            </a:pP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1C17C-7F2C-4EBD-81D0-DEC933B5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7734F-5634-4542-8AFE-AF4A1AD5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1677-952E-4514-A916-C43A632EDCB2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74" y="2850447"/>
            <a:ext cx="6229289" cy="31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6613-447E-4107-A041-45B8C1EB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Takeaways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53717-3161-43C3-BE8C-9D344B4B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ts val="2000"/>
              </a:lnSpc>
              <a:buFont typeface="+mj-lt"/>
              <a:buAutoNum type="arabicPeriod"/>
            </a:pPr>
            <a:r>
              <a:rPr lang="en-GB" sz="2400"/>
              <a:t>Few-shot </a:t>
            </a:r>
            <a:r>
              <a:rPr lang="en-GB" sz="2400" dirty="0"/>
              <a:t>learning can be an effective tool for low data domains</a:t>
            </a:r>
          </a:p>
          <a:p>
            <a:pPr marL="457200" indent="-457200">
              <a:lnSpc>
                <a:spcPts val="2000"/>
              </a:lnSpc>
              <a:buFont typeface="+mj-lt"/>
              <a:buAutoNum type="arabicPeriod"/>
            </a:pPr>
            <a:endParaRPr lang="en-GB" sz="2400" dirty="0"/>
          </a:p>
          <a:p>
            <a:pPr marL="457200" indent="-457200">
              <a:lnSpc>
                <a:spcPts val="2000"/>
              </a:lnSpc>
              <a:buFont typeface="+mj-lt"/>
              <a:buAutoNum type="arabicPeriod"/>
            </a:pPr>
            <a:r>
              <a:rPr lang="en-GB" sz="2400" dirty="0"/>
              <a:t>Work within the few-shot field needs diversification</a:t>
            </a:r>
          </a:p>
          <a:p>
            <a:pPr marL="457200" indent="-457200">
              <a:lnSpc>
                <a:spcPts val="2000"/>
              </a:lnSpc>
              <a:buFont typeface="+mj-lt"/>
              <a:buAutoNum type="arabicPeriod"/>
            </a:pPr>
            <a:endParaRPr lang="en-GB" sz="2400" dirty="0"/>
          </a:p>
          <a:p>
            <a:pPr marL="457200" indent="-457200">
              <a:lnSpc>
                <a:spcPts val="2000"/>
              </a:lnSpc>
              <a:buFont typeface="+mj-lt"/>
              <a:buAutoNum type="arabicPeriod"/>
            </a:pPr>
            <a:r>
              <a:rPr lang="en-GB" sz="2400" dirty="0"/>
              <a:t>Most successful algorithms for audio are significantly different than in images</a:t>
            </a:r>
          </a:p>
          <a:p>
            <a:pPr marL="457200" indent="-457200">
              <a:lnSpc>
                <a:spcPts val="2000"/>
              </a:lnSpc>
              <a:buFont typeface="+mj-lt"/>
              <a:buAutoNum type="arabicPeriod"/>
            </a:pPr>
            <a:endParaRPr lang="en-GB" sz="2400" dirty="0"/>
          </a:p>
          <a:p>
            <a:pPr marL="457200" indent="-457200">
              <a:lnSpc>
                <a:spcPts val="2000"/>
              </a:lnSpc>
              <a:buFont typeface="+mj-lt"/>
              <a:buAutoNum type="arabicPeriod"/>
            </a:pPr>
            <a:r>
              <a:rPr lang="en-GB" sz="2400" dirty="0"/>
              <a:t>For</a:t>
            </a:r>
            <a:r>
              <a:rPr lang="en-GB" sz="2400"/>
              <a:t> </a:t>
            </a:r>
            <a:r>
              <a:rPr lang="en-GB" sz="2400"/>
              <a:t>audio tasks</a:t>
            </a:r>
            <a:r>
              <a:rPr lang="en-GB" sz="2400"/>
              <a:t>, </a:t>
            </a:r>
            <a:r>
              <a:rPr lang="en-GB" sz="2400"/>
              <a:t>large </a:t>
            </a:r>
            <a:r>
              <a:rPr lang="en-GB" sz="2400" dirty="0"/>
              <a:t>scale pre-training falls short of within dataset meta-learning</a:t>
            </a:r>
          </a:p>
          <a:p>
            <a:pPr marL="457200" indent="-457200">
              <a:lnSpc>
                <a:spcPts val="2000"/>
              </a:lnSpc>
              <a:buFont typeface="+mj-lt"/>
              <a:buAutoNum type="arabicPeriod"/>
            </a:pPr>
            <a:endParaRPr lang="en-GB" sz="2400" dirty="0"/>
          </a:p>
          <a:p>
            <a:pPr marL="457200" indent="-457200">
              <a:lnSpc>
                <a:spcPts val="2000"/>
              </a:lnSpc>
              <a:buFont typeface="+mj-lt"/>
              <a:buAutoNum type="arabicPeriod"/>
            </a:pPr>
            <a:endParaRPr lang="en-GB" sz="2400" dirty="0"/>
          </a:p>
          <a:p>
            <a:pPr marL="457200" indent="-457200">
              <a:lnSpc>
                <a:spcPts val="2000"/>
              </a:lnSpc>
              <a:buFont typeface="+mj-lt"/>
              <a:buAutoNum type="arabicPeriod"/>
            </a:pPr>
            <a:endParaRPr lang="en-GB" sz="2400" dirty="0"/>
          </a:p>
          <a:p>
            <a:pPr marL="457200" indent="-457200">
              <a:lnSpc>
                <a:spcPts val="2000"/>
              </a:lnSpc>
              <a:buFont typeface="+mj-lt"/>
              <a:buAutoNum type="arabicPeriod"/>
            </a:pPr>
            <a:endParaRPr lang="en-GB" sz="2400" dirty="0"/>
          </a:p>
          <a:p>
            <a:pPr marL="457200" indent="-457200">
              <a:lnSpc>
                <a:spcPts val="2000"/>
              </a:lnSpc>
              <a:buFont typeface="+mj-lt"/>
              <a:buAutoNum type="arabicPeriod"/>
            </a:pPr>
            <a:endParaRPr lang="en-GB" sz="2400" dirty="0"/>
          </a:p>
          <a:p>
            <a:pPr marL="457200" indent="-457200">
              <a:lnSpc>
                <a:spcPts val="2000"/>
              </a:lnSpc>
              <a:buFont typeface="+mj-lt"/>
              <a:buAutoNum type="arabicPeriod"/>
            </a:pPr>
            <a:endParaRPr lang="en-GB" sz="2400" dirty="0"/>
          </a:p>
          <a:p>
            <a:pPr>
              <a:lnSpc>
                <a:spcPts val="2000"/>
              </a:lnSpc>
            </a:pP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1C17C-7F2C-4EBD-81D0-DEC933B5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7734F-5634-4542-8AFE-AF4A1AD5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1677-952E-4514-A916-C43A632EDCB2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85D67A4-4DC2-4252-9E5E-05EFEABE1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047" y="5920519"/>
            <a:ext cx="2854753" cy="33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PSRC - UK-RAS Network">
            <a:extLst>
              <a:ext uri="{FF2B5EF4-FFF2-40B4-BE49-F238E27FC236}">
                <a16:creationId xmlns:a16="http://schemas.microsoft.com/office/drawing/2014/main" id="{87F77CF0-84E3-4627-84E0-9FEDAF776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61" y="5739512"/>
            <a:ext cx="2459178" cy="98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7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927-72DD-4A96-A0E1-A90209B4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Few-shot learning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3E09E-8BA4-4C97-811F-19FFCF12B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C2657-76F3-4F00-83B0-5A8ED720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7E65F-5AC1-4CCC-A228-2F94C304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9F65-8522-4EAB-A751-476591F9244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01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7D98-7E88-4D9C-8C5B-36E0B404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Woes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7846E-FBB2-4A99-83CB-4518C9D9A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8" y="2166938"/>
            <a:ext cx="7269162" cy="844117"/>
          </a:xfrm>
        </p:spPr>
        <p:txBody>
          <a:bodyPr/>
          <a:lstStyle/>
          <a:p>
            <a:r>
              <a:rPr lang="en-GB" sz="2400" dirty="0"/>
              <a:t>Many successes in machine learning within domains with large quantities of data</a:t>
            </a:r>
          </a:p>
          <a:p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B0FC3-E8B8-457F-95EA-8EA38AD9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8362A-8A68-4990-BC7E-50FABAE1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1677-952E-4514-A916-C43A632EDCB2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7" name="Picture 6" descr="A picture containing shop, sale&#10;&#10;Description automatically generated">
            <a:extLst>
              <a:ext uri="{FF2B5EF4-FFF2-40B4-BE49-F238E27FC236}">
                <a16:creationId xmlns:a16="http://schemas.microsoft.com/office/drawing/2014/main" id="{CF1C8E69-737D-4BB2-A06B-949580AC9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839" y="3131127"/>
            <a:ext cx="2536682" cy="2536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5A667E-E3A2-41D5-B6E5-5FCDAE2EEB2E}"/>
              </a:ext>
            </a:extLst>
          </p:cNvPr>
          <p:cNvSpPr txBox="1"/>
          <p:nvPr/>
        </p:nvSpPr>
        <p:spPr>
          <a:xfrm>
            <a:off x="5827139" y="5667809"/>
            <a:ext cx="253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Figure 1: Example of a large dataset corpus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BE145-E9A2-4854-8D45-A0A7DFF2CC4F}"/>
              </a:ext>
            </a:extLst>
          </p:cNvPr>
          <p:cNvSpPr txBox="1"/>
          <p:nvPr/>
        </p:nvSpPr>
        <p:spPr>
          <a:xfrm>
            <a:off x="1416988" y="3011055"/>
            <a:ext cx="44082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Few-shot learning (FSL) aims for minimal data at test time as possible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Most work in FSL exists in imagery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816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BC94-4F18-4EB3-A543-63F1ABDB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FSL vs Traditional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4D1F-D8D3-4D74-B43E-79F641224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Traditional typically only contains one type of task, needs mass data for those included objects</a:t>
            </a:r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FSL wants minimal data at target time, uses distribution p(</a:t>
            </a:r>
            <a:r>
              <a:rPr lang="el-GR" sz="2400" dirty="0"/>
              <a:t>Ϯ</a:t>
            </a:r>
            <a:r>
              <a:rPr lang="en-GB" sz="2400" dirty="0"/>
              <a:t>) of similar tasks</a:t>
            </a:r>
          </a:p>
          <a:p>
            <a:endParaRPr lang="en-GB" sz="2400" dirty="0"/>
          </a:p>
          <a:p>
            <a:r>
              <a:rPr lang="en-GB" sz="2400" dirty="0"/>
              <a:t>Disjoint classes for few-shot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2FE03-3567-4D42-978E-F5F74EB0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1677-952E-4514-A916-C43A632EDCB2}" type="slidenum">
              <a:rPr lang="en-US" altLang="en-US" smtClean="0"/>
              <a:pPr/>
              <a:t>4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E3472D-3F1C-44A5-B235-4903B400668D}"/>
              </a:ext>
            </a:extLst>
          </p:cNvPr>
          <p:cNvGrpSpPr/>
          <p:nvPr/>
        </p:nvGrpSpPr>
        <p:grpSpPr>
          <a:xfrm>
            <a:off x="2068178" y="3129598"/>
            <a:ext cx="5968081" cy="814675"/>
            <a:chOff x="2356644" y="3099852"/>
            <a:chExt cx="5968081" cy="814675"/>
          </a:xfrm>
        </p:grpSpPr>
        <p:pic>
          <p:nvPicPr>
            <p:cNvPr id="9" name="Picture 8" descr="A picture containing text, big cat, tiled&#10;&#10;Description automatically generated">
              <a:extLst>
                <a:ext uri="{FF2B5EF4-FFF2-40B4-BE49-F238E27FC236}">
                  <a16:creationId xmlns:a16="http://schemas.microsoft.com/office/drawing/2014/main" id="{1B0A93BE-9B21-4F05-B20D-A5AD62A25D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4984" b="86229"/>
            <a:stretch/>
          </p:blipFill>
          <p:spPr>
            <a:xfrm>
              <a:off x="2933575" y="3440801"/>
              <a:ext cx="5391150" cy="473726"/>
            </a:xfrm>
            <a:prstGeom prst="rect">
              <a:avLst/>
            </a:prstGeom>
          </p:spPr>
        </p:pic>
        <p:pic>
          <p:nvPicPr>
            <p:cNvPr id="8" name="Picture 7" descr="A picture containing text, big cat, tiled&#10;&#10;Description automatically generated">
              <a:extLst>
                <a:ext uri="{FF2B5EF4-FFF2-40B4-BE49-F238E27FC236}">
                  <a16:creationId xmlns:a16="http://schemas.microsoft.com/office/drawing/2014/main" id="{FECB8BDD-DF23-46B2-976A-4D8E2B374B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t="4984" b="86229"/>
            <a:stretch/>
          </p:blipFill>
          <p:spPr>
            <a:xfrm>
              <a:off x="2645110" y="3289319"/>
              <a:ext cx="5391150" cy="473726"/>
            </a:xfrm>
            <a:prstGeom prst="rect">
              <a:avLst/>
            </a:prstGeom>
          </p:spPr>
        </p:pic>
        <p:pic>
          <p:nvPicPr>
            <p:cNvPr id="7" name="Picture 6" descr="A picture containing text, big cat, tiled&#10;&#10;Description automatically generated">
              <a:extLst>
                <a:ext uri="{FF2B5EF4-FFF2-40B4-BE49-F238E27FC236}">
                  <a16:creationId xmlns:a16="http://schemas.microsoft.com/office/drawing/2014/main" id="{08A26DC9-4021-49D5-879E-803487118F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84" b="86229"/>
            <a:stretch/>
          </p:blipFill>
          <p:spPr>
            <a:xfrm>
              <a:off x="2356644" y="3099852"/>
              <a:ext cx="5391150" cy="47372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3DCFC14-B201-4B78-AA88-3C55AFCAA7F3}"/>
              </a:ext>
            </a:extLst>
          </p:cNvPr>
          <p:cNvSpPr txBox="1"/>
          <p:nvPr/>
        </p:nvSpPr>
        <p:spPr>
          <a:xfrm>
            <a:off x="2768892" y="3964950"/>
            <a:ext cx="3989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Figure 2: Example of batched MNIST, everyone's favourite dataset</a:t>
            </a:r>
            <a:endParaRPr lang="en-GB" sz="1100" baseline="30000" dirty="0"/>
          </a:p>
        </p:txBody>
      </p:sp>
    </p:spTree>
    <p:extLst>
      <p:ext uri="{BB962C8B-B14F-4D97-AF65-F5344CB8AC3E}">
        <p14:creationId xmlns:p14="http://schemas.microsoft.com/office/powerpoint/2010/main" val="13117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927-72DD-4A96-A0E1-A90209B4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&amp;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3E09E-8BA4-4C97-811F-19FFCF12B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C2657-76F3-4F00-83B0-5A8ED720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7E65F-5AC1-4CCC-A228-2F94C304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9F65-8522-4EAB-A751-476591F9244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3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B3DEB2-41DC-43F7-AE77-05B8DC9E9BCA}"/>
              </a:ext>
            </a:extLst>
          </p:cNvPr>
          <p:cNvSpPr txBox="1">
            <a:spLocks/>
          </p:cNvSpPr>
          <p:nvPr/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Training and evaluation in form of tasks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Tasks are sampled as N-way K-shot</a:t>
            </a:r>
          </a:p>
          <a:p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C493B-24D1-4B51-864C-13B27D23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Few-Shot Audio Classification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33A7A3-AFF2-4952-985D-72D7EC3A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1677-952E-4514-A916-C43A632EDCB2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05328-4A81-49ED-8C3E-3790FBBC6149}"/>
              </a:ext>
            </a:extLst>
          </p:cNvPr>
          <p:cNvSpPr txBox="1"/>
          <p:nvPr/>
        </p:nvSpPr>
        <p:spPr>
          <a:xfrm>
            <a:off x="6430017" y="2852810"/>
            <a:ext cx="165099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Figure 3: Example task sampling for classification. Specifically, this is a 5-way 1-shot problem</a:t>
            </a:r>
            <a:endParaRPr lang="en-GB" sz="1100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FE0290-8E62-48C3-BEAA-3BC6C7548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35" t="8124" r="10639" b="28625"/>
          <a:stretch/>
        </p:blipFill>
        <p:spPr>
          <a:xfrm>
            <a:off x="2713984" y="2705017"/>
            <a:ext cx="3716035" cy="2883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02EFE2-1148-CBE9-3856-D7E838C06141}"/>
              </a:ext>
            </a:extLst>
          </p:cNvPr>
          <p:cNvSpPr txBox="1"/>
          <p:nvPr/>
        </p:nvSpPr>
        <p:spPr>
          <a:xfrm>
            <a:off x="2713984" y="5441566"/>
            <a:ext cx="3989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Figure 3: Visual of few-shot audio classification</a:t>
            </a:r>
            <a:endParaRPr lang="en-GB" sz="1100" baseline="30000" dirty="0"/>
          </a:p>
        </p:txBody>
      </p:sp>
    </p:spTree>
    <p:extLst>
      <p:ext uri="{BB962C8B-B14F-4D97-AF65-F5344CB8AC3E}">
        <p14:creationId xmlns:p14="http://schemas.microsoft.com/office/powerpoint/2010/main" val="73675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8718-8A6F-479E-AF42-CBE837AB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 &amp;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947B0-FB64-4370-8753-B147BF46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7 datasets covering different sound domains and settings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Processing kept simple with log-</a:t>
            </a:r>
            <a:r>
              <a:rPr lang="en-GB" sz="2400" dirty="0" err="1"/>
              <a:t>mel</a:t>
            </a:r>
            <a:r>
              <a:rPr lang="en-GB" sz="2400" dirty="0"/>
              <a:t> spectrograms and normalisation</a:t>
            </a:r>
            <a:endParaRPr lang="en-GB" sz="2000" dirty="0"/>
          </a:p>
          <a:p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CC1D4-FAF1-4533-A4EE-FDCD14A6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E4140-B8A6-4263-A2CF-B3D5F4D5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1677-952E-4514-A916-C43A632EDCB2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94B4CB-E99D-8031-9606-32600CAC4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3071177"/>
            <a:ext cx="6553200" cy="189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927-72DD-4A96-A0E1-A90209B4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Experimental Results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3E09E-8BA4-4C97-811F-19FFCF12B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C2657-76F3-4F00-83B0-5A8ED720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7E65F-5AC1-4CCC-A228-2F94C304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9F65-8522-4EAB-A751-476591F92445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26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6613-447E-4107-A041-45B8C1EB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Within Dataset 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53717-3161-43C3-BE8C-9D344B4B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8" y="2166938"/>
            <a:ext cx="7269162" cy="4431289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en-GB" sz="2400" dirty="0" smtClean="0"/>
              <a:t>Models are trained and evaluated on different class-wise splits of the same dataset</a:t>
            </a:r>
          </a:p>
          <a:p>
            <a:pPr>
              <a:lnSpc>
                <a:spcPts val="2000"/>
              </a:lnSpc>
            </a:pPr>
            <a:endParaRPr lang="en-GB" sz="2400" dirty="0"/>
          </a:p>
          <a:p>
            <a:pPr>
              <a:lnSpc>
                <a:spcPts val="2000"/>
              </a:lnSpc>
            </a:pPr>
            <a:endParaRPr lang="en-GB" sz="2400" dirty="0" smtClean="0"/>
          </a:p>
          <a:p>
            <a:pPr>
              <a:lnSpc>
                <a:spcPts val="2000"/>
              </a:lnSpc>
            </a:pPr>
            <a:endParaRPr lang="en-GB" sz="2400" dirty="0"/>
          </a:p>
          <a:p>
            <a:pPr>
              <a:lnSpc>
                <a:spcPts val="2000"/>
              </a:lnSpc>
            </a:pPr>
            <a:endParaRPr lang="en-GB" sz="2400" dirty="0" smtClean="0"/>
          </a:p>
          <a:p>
            <a:pPr>
              <a:lnSpc>
                <a:spcPts val="2000"/>
              </a:lnSpc>
            </a:pPr>
            <a:endParaRPr lang="en-GB" sz="2400" dirty="0"/>
          </a:p>
          <a:p>
            <a:pPr>
              <a:lnSpc>
                <a:spcPts val="2000"/>
              </a:lnSpc>
            </a:pPr>
            <a:endParaRPr lang="en-GB" sz="2400" dirty="0" smtClean="0"/>
          </a:p>
          <a:p>
            <a:pPr>
              <a:lnSpc>
                <a:spcPts val="2000"/>
              </a:lnSpc>
            </a:pPr>
            <a:endParaRPr lang="en-GB" sz="2400" dirty="0"/>
          </a:p>
          <a:p>
            <a:pPr>
              <a:lnSpc>
                <a:spcPts val="2000"/>
              </a:lnSpc>
            </a:pPr>
            <a:endParaRPr lang="en-GB" sz="2400" dirty="0" smtClean="0"/>
          </a:p>
          <a:p>
            <a:pPr>
              <a:lnSpc>
                <a:spcPts val="2000"/>
              </a:lnSpc>
            </a:pPr>
            <a:endParaRPr lang="en-GB" sz="2400" dirty="0"/>
          </a:p>
          <a:p>
            <a:pPr>
              <a:lnSpc>
                <a:spcPts val="2000"/>
              </a:lnSpc>
            </a:pPr>
            <a:endParaRPr lang="en-GB" sz="2400" dirty="0" smtClean="0"/>
          </a:p>
          <a:p>
            <a:pPr>
              <a:lnSpc>
                <a:spcPts val="2000"/>
              </a:lnSpc>
            </a:pPr>
            <a:endParaRPr lang="en-GB" sz="2400" dirty="0"/>
          </a:p>
          <a:p>
            <a:pPr>
              <a:lnSpc>
                <a:spcPts val="2000"/>
              </a:lnSpc>
            </a:pPr>
            <a:endParaRPr lang="en-GB" sz="2400" dirty="0"/>
          </a:p>
          <a:p>
            <a:pPr marL="457200" indent="-457200">
              <a:lnSpc>
                <a:spcPts val="2000"/>
              </a:lnSpc>
              <a:buFont typeface="+mj-lt"/>
              <a:buAutoNum type="arabicPeriod"/>
            </a:pPr>
            <a:endParaRPr lang="en-GB" sz="2400" dirty="0" smtClean="0"/>
          </a:p>
          <a:p>
            <a:pPr marL="457200" indent="-457200">
              <a:lnSpc>
                <a:spcPts val="2000"/>
              </a:lnSpc>
              <a:buFont typeface="+mj-lt"/>
              <a:buAutoNum type="arabicPeriod"/>
            </a:pPr>
            <a:endParaRPr lang="en-GB" sz="2400" dirty="0"/>
          </a:p>
          <a:p>
            <a:pPr marL="457200" indent="-457200">
              <a:lnSpc>
                <a:spcPts val="2000"/>
              </a:lnSpc>
              <a:buFont typeface="+mj-lt"/>
              <a:buAutoNum type="arabicPeriod"/>
            </a:pPr>
            <a:endParaRPr lang="en-GB" sz="2400" dirty="0" smtClean="0"/>
          </a:p>
          <a:p>
            <a:pPr marL="457200" indent="-457200">
              <a:lnSpc>
                <a:spcPts val="2000"/>
              </a:lnSpc>
              <a:buFont typeface="+mj-lt"/>
              <a:buAutoNum type="arabicPeriod"/>
            </a:pPr>
            <a:endParaRPr lang="en-GB" sz="2400" dirty="0"/>
          </a:p>
          <a:p>
            <a:pPr marL="457200" indent="-457200">
              <a:lnSpc>
                <a:spcPts val="2000"/>
              </a:lnSpc>
              <a:buFont typeface="+mj-lt"/>
              <a:buAutoNum type="arabicPeriod"/>
            </a:pPr>
            <a:endParaRPr lang="en-GB" sz="2400" dirty="0"/>
          </a:p>
          <a:p>
            <a:pPr>
              <a:lnSpc>
                <a:spcPts val="2000"/>
              </a:lnSpc>
            </a:pP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7734F-5634-4542-8AFE-AF4A1AD5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1677-952E-4514-A916-C43A632EDCB2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96" y="2930957"/>
            <a:ext cx="6348845" cy="317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pres6.potx</Template>
  <TotalTime>14446</TotalTime>
  <Words>277</Words>
  <Application>Microsoft Office PowerPoint</Application>
  <PresentationFormat>On-screen Show (4:3)</PresentationFormat>
  <Paragraphs>102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MS PGothic</vt:lpstr>
      <vt:lpstr>Arial</vt:lpstr>
      <vt:lpstr>Calibri</vt:lpstr>
      <vt:lpstr>pres6</vt:lpstr>
      <vt:lpstr>MetaAudio: A Few-Shot Audio Classification Benchmark </vt:lpstr>
      <vt:lpstr>Few-shot learning</vt:lpstr>
      <vt:lpstr>Data Woes</vt:lpstr>
      <vt:lpstr>FSL vs Traditional</vt:lpstr>
      <vt:lpstr>Setup &amp; Processing</vt:lpstr>
      <vt:lpstr>Few-Shot Audio Classification </vt:lpstr>
      <vt:lpstr>Datasets &amp; Processing </vt:lpstr>
      <vt:lpstr>Experimental Results</vt:lpstr>
      <vt:lpstr>Within Dataset Evaluation</vt:lpstr>
      <vt:lpstr>Comparison to Pre-training</vt:lpstr>
      <vt:lpstr>Main Takeaways</vt:lpstr>
    </vt:vector>
  </TitlesOfParts>
  <Company>The 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should go here</dc:title>
  <dc:creator>Aileen Robertson</dc:creator>
  <cp:lastModifiedBy>HEGGAN Calum</cp:lastModifiedBy>
  <cp:revision>22</cp:revision>
  <dcterms:created xsi:type="dcterms:W3CDTF">2012-04-25T15:10:26Z</dcterms:created>
  <dcterms:modified xsi:type="dcterms:W3CDTF">2022-09-06T13:44:02Z</dcterms:modified>
</cp:coreProperties>
</file>