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media/image1.jpeg" ContentType="image/jpeg"/>
  <Override PartName="/ppt/media/image2.jpeg" ContentType="image/jpeg"/>
  <Override PartName="/ppt/media/image7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621A814-7BB6-4417-B73E-632F762241D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A8A1CDD-3603-465C-90D6-5D634A88A1D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A10F1E1-8DD0-4F9C-B915-6955A8D6389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C9481C2-AAF3-4276-A3CD-8C31A85CC7D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4CA4EA9-2ED1-47C0-91F1-54AB6BFBBFE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1FF0E0F-6E53-4CA7-8A4B-D700DBF22BB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9466591-15FF-43E1-BAD0-DE8D2F21FB2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453DC0A-58E2-419A-AB5F-A3B0A52F6EE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F021873-ABC2-4E9E-A7C3-8E26BC05CBE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BA7920D-7A99-4A86-AA01-7EAEBAD006B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9F4D566-9E83-48C6-A352-A45EBE8EC5B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BC32FD0-5875-42FA-959C-DC3D20E0860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E723CD3-EE21-4051-8414-80BCDE598CF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1D2E48C-07EC-4B6B-A2AE-8E2816B77EB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32DC37B-61AD-4469-B61B-77B41663698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25C6945-CD60-411B-B666-686BAC7B0FD0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15A7D20-3E35-46C8-8F09-A80F86BEE75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B34835E-F7FE-4BB6-8534-92CC47BA502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BFB9398-409E-4436-91AC-17B6A920BFD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CF84C47-64FA-4CCE-9534-FAC4046B3EA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11C053B-1A83-436E-997B-9E28AA59AF8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F5B2C27-0D6B-4C3C-AE64-C9F7DA7C8D9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375E213-1A42-4448-9C7F-2F4ED6D5769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5B362C0-CCEA-4917-8144-AA2DA39985F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Clique para editar o título mestre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Clique para editar o texto mestre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Segundo nível</a:t>
            </a:r>
            <a:endParaRPr b="0" lang="pt-BR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Terceiro nível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Quarto nível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Quinto nível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b="0" lang="pt-BR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8b8b8b"/>
                </a:solidFill>
                <a:latin typeface="Calibri"/>
              </a:rPr>
              <a:t>&lt;data/hora&gt;</a:t>
            </a:r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pt-BR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2203CA1A-6627-4AD6-9C96-64A5A684BD0B}" type="slidenum">
              <a:rPr b="0" lang="pt-BR" sz="12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dt" idx="4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b="0" lang="pt-BR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8b8b8b"/>
                </a:solidFill>
                <a:latin typeface="Calibri"/>
              </a:rPr>
              <a:t>&lt;data/hora&gt;</a:t>
            </a:r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ftr" idx="5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sldNum" idx="6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pt-BR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09AB9F56-0306-41DA-A742-A1E4B1B16307}" type="slidenum">
              <a:rPr b="0" lang="pt-BR" sz="12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Clique para editar o formato do texto do título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Clique para editar o formato de texto dos tópicos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2.º nível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3.º nível de tópicos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4.º nível de tópicos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5.º nível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6.º nível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7.º nível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Imagem 3" descr=""/>
          <p:cNvPicPr/>
          <p:nvPr/>
        </p:nvPicPr>
        <p:blipFill>
          <a:blip r:embed="rId1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 w="0">
            <a:noFill/>
          </a:ln>
        </p:spPr>
      </p:pic>
      <p:sp>
        <p:nvSpPr>
          <p:cNvPr id="83" name="Título 1"/>
          <p:cNvSpPr/>
          <p:nvPr/>
        </p:nvSpPr>
        <p:spPr>
          <a:xfrm>
            <a:off x="880200" y="315360"/>
            <a:ext cx="7383240" cy="145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Times New Roman"/>
              </a:rPr>
              <a:t>Universidade do Oeste de Santa Catarina – Campus de Joaçaba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Subtítulo 2"/>
          <p:cNvSpPr/>
          <p:nvPr/>
        </p:nvSpPr>
        <p:spPr>
          <a:xfrm>
            <a:off x="1408320" y="1944000"/>
            <a:ext cx="6327000" cy="106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Ciências Exatas e Tecnológicas 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Análise e desenvolvimento de sistemas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CaixaDeTexto 6"/>
          <p:cNvSpPr/>
          <p:nvPr/>
        </p:nvSpPr>
        <p:spPr>
          <a:xfrm>
            <a:off x="1042200" y="2935440"/>
            <a:ext cx="7059240" cy="155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1" lang="pt-BR" sz="3200" spc="-1" strike="noStrike">
                <a:solidFill>
                  <a:srgbClr val="000000"/>
                </a:solidFill>
                <a:latin typeface="Calibri"/>
              </a:rPr>
              <a:t>Práticas extensionistas III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pt-BR" sz="3200" spc="-1" strike="noStrike">
                <a:solidFill>
                  <a:srgbClr val="000000"/>
                </a:solidFill>
                <a:latin typeface="Calibri"/>
              </a:rPr>
              <a:t>Sistema de guichê eletrônico em uma unidade de saúde da cidade de Joaçaba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CaixaDeTexto 7"/>
          <p:cNvSpPr/>
          <p:nvPr/>
        </p:nvSpPr>
        <p:spPr>
          <a:xfrm>
            <a:off x="1408320" y="4966200"/>
            <a:ext cx="65372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Professor Roberson Junior Fernandes Alves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CaixaDeTexto 8"/>
          <p:cNvSpPr/>
          <p:nvPr/>
        </p:nvSpPr>
        <p:spPr>
          <a:xfrm>
            <a:off x="1042200" y="5611680"/>
            <a:ext cx="69033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Acadêmicos</a:t>
            </a:r>
            <a:r>
              <a:rPr b="1" lang="pt-BR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Cleiton Henrique Penteado Souza; Kelvin Cristian Gomes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Imagem 1" descr=""/>
          <p:cNvPicPr/>
          <p:nvPr/>
        </p:nvPicPr>
        <p:blipFill>
          <a:blip r:embed="rId1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 w="0">
            <a:noFill/>
          </a:ln>
        </p:spPr>
      </p:pic>
      <p:sp>
        <p:nvSpPr>
          <p:cNvPr id="105" name="CaixaDeTexto 2"/>
          <p:cNvSpPr/>
          <p:nvPr/>
        </p:nvSpPr>
        <p:spPr>
          <a:xfrm>
            <a:off x="1961280" y="1457640"/>
            <a:ext cx="6228000" cy="4387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1" lang="pt-BR" sz="2400" spc="-1" strike="noStrike">
                <a:solidFill>
                  <a:srgbClr val="000000"/>
                </a:solidFill>
                <a:latin typeface="Calibri"/>
              </a:rPr>
              <a:t>Resultados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Necessidade evidente de um sistema para otimização do atendimento e organização das filas de espera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A proposta de guichês eletrônicos é promissora para superar limitações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Avanço significativo na modernização do atendimento, promovendo uma experiência mais ágil e humanizada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Imagem 1" descr=""/>
          <p:cNvPicPr/>
          <p:nvPr/>
        </p:nvPicPr>
        <p:blipFill>
          <a:blip r:embed="rId1"/>
          <a:stretch/>
        </p:blipFill>
        <p:spPr>
          <a:xfrm>
            <a:off x="0" y="344520"/>
            <a:ext cx="9143640" cy="6857640"/>
          </a:xfrm>
          <a:prstGeom prst="rect">
            <a:avLst/>
          </a:prstGeom>
          <a:ln w="0">
            <a:noFill/>
          </a:ln>
        </p:spPr>
      </p:pic>
      <p:sp>
        <p:nvSpPr>
          <p:cNvPr id="107" name="CaixaDeTexto 2"/>
          <p:cNvSpPr/>
          <p:nvPr/>
        </p:nvSpPr>
        <p:spPr>
          <a:xfrm>
            <a:off x="1895040" y="1206000"/>
            <a:ext cx="6161760" cy="402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1" lang="pt-BR" sz="2400" spc="-1" strike="noStrike">
                <a:solidFill>
                  <a:srgbClr val="000000"/>
                </a:solidFill>
                <a:latin typeface="Calibri"/>
              </a:rPr>
              <a:t>Benefícios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Redução do tempo de espera para pacientes necessitados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Melhoria na qualidade do atendimento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Alinhamento aos princípios de bem-estar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Atendimento mais humanizado para usuários com necessidades específicas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Imagem 1" descr=""/>
          <p:cNvPicPr/>
          <p:nvPr/>
        </p:nvPicPr>
        <p:blipFill>
          <a:blip r:embed="rId1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 w="0">
            <a:noFill/>
          </a:ln>
        </p:spPr>
      </p:pic>
      <p:sp>
        <p:nvSpPr>
          <p:cNvPr id="109" name="CaixaDeTexto 2"/>
          <p:cNvSpPr/>
          <p:nvPr/>
        </p:nvSpPr>
        <p:spPr>
          <a:xfrm>
            <a:off x="2014200" y="1020240"/>
            <a:ext cx="5923440" cy="420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1" lang="pt-BR" sz="2800" spc="-1" strike="noStrike">
                <a:solidFill>
                  <a:srgbClr val="000000"/>
                </a:solidFill>
                <a:latin typeface="Calibri"/>
              </a:rPr>
              <a:t>Conclusão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Este projeto não apenas atende às necessidades imediatas identificadas, mas também sinaliza o compromisso contínuo com a excelência no atendimento médico, consolidando-se como uma iniciativa pioneira e benéfica para a comunidade.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Imagem 1" descr=""/>
          <p:cNvPicPr/>
          <p:nvPr/>
        </p:nvPicPr>
        <p:blipFill>
          <a:blip r:embed="rId1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 w="0">
            <a:noFill/>
          </a:ln>
        </p:spPr>
      </p:pic>
      <p:sp>
        <p:nvSpPr>
          <p:cNvPr id="89" name="CaixaDeTexto 3"/>
          <p:cNvSpPr/>
          <p:nvPr/>
        </p:nvSpPr>
        <p:spPr>
          <a:xfrm>
            <a:off x="1632960" y="1752120"/>
            <a:ext cx="6556680" cy="307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Diante do problema da comunidade em geral em um ambulatório médico, foi desenvolvido um estudo para alocação de um guichê eletrônico de organização de senhas e prioridade dos usuários, facilitando a triagem e agilizando o atendimento sem filas de espera.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Imagem 1" descr=""/>
          <p:cNvPicPr/>
          <p:nvPr/>
        </p:nvPicPr>
        <p:blipFill>
          <a:blip r:embed="rId1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 w="0">
            <a:noFill/>
          </a:ln>
        </p:spPr>
      </p:pic>
      <p:sp>
        <p:nvSpPr>
          <p:cNvPr id="91" name="CaixaDeTexto 5"/>
          <p:cNvSpPr/>
          <p:nvPr/>
        </p:nvSpPr>
        <p:spPr>
          <a:xfrm>
            <a:off x="1113120" y="1848240"/>
            <a:ext cx="6632280" cy="228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pt-BR" sz="2400" spc="-1" strike="noStrike">
                <a:solidFill>
                  <a:srgbClr val="000000"/>
                </a:solidFill>
                <a:latin typeface="Calibri"/>
              </a:rPr>
              <a:t>Problema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A demanda de pacientes gera transtorno e filas de espera sem necessidade, que podem ser resolvidas com um guichê eletrônico para organizar e separar o grau de risco de cada paciente, beneficiando a comunidade envolvida.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0" dur="indefinite" restart="never" nodeType="tmRoot">
          <p:childTnLst>
            <p:seq>
              <p:cTn id="11" dur="indefinite" nodeType="mainSeq">
                <p:childTnLst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6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Imagem 1" descr=""/>
          <p:cNvPicPr/>
          <p:nvPr/>
        </p:nvPicPr>
        <p:blipFill>
          <a:blip r:embed="rId1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 w="0">
            <a:noFill/>
          </a:ln>
        </p:spPr>
      </p:pic>
      <p:sp>
        <p:nvSpPr>
          <p:cNvPr id="93" name="CaixaDeTexto 6"/>
          <p:cNvSpPr/>
          <p:nvPr/>
        </p:nvSpPr>
        <p:spPr>
          <a:xfrm>
            <a:off x="878760" y="1243800"/>
            <a:ext cx="7386120" cy="432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1" lang="pt-BR" sz="2000" spc="-1" strike="noStrike">
                <a:solidFill>
                  <a:srgbClr val="000000"/>
                </a:solidFill>
                <a:latin typeface="Calibri"/>
              </a:rPr>
              <a:t>Metodologia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Acessibilidade e cadastro básico com informações essenciais do paciente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Atribuição de uma senha eletrônica única a cada paciente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Organização da fila conforme a prioridade de atendimento (urgência ou emergência)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Relato de sintomas pelo paciente para reavaliação e reorganização da fila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Geração de senha e fichas em cores específicas de cada risco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8" dur="indefinite" restart="never" nodeType="tmRoot">
          <p:childTnLst>
            <p:seq>
              <p:cTn id="19" dur="indefinite" nodeType="mainSeq">
                <p:childTnLst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4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5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Imagem 1" descr=""/>
          <p:cNvPicPr/>
          <p:nvPr/>
        </p:nvPicPr>
        <p:blipFill>
          <a:blip r:embed="rId1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 w="0">
            <a:noFill/>
          </a:ln>
        </p:spPr>
      </p:pic>
      <p:pic>
        <p:nvPicPr>
          <p:cNvPr id="95" name="Imagem 3" descr=""/>
          <p:cNvPicPr/>
          <p:nvPr/>
        </p:nvPicPr>
        <p:blipFill>
          <a:blip r:embed="rId2"/>
          <a:stretch/>
        </p:blipFill>
        <p:spPr>
          <a:xfrm>
            <a:off x="1480680" y="1589400"/>
            <a:ext cx="6182280" cy="3943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Imagem 1" descr=""/>
          <p:cNvPicPr/>
          <p:nvPr/>
        </p:nvPicPr>
        <p:blipFill>
          <a:blip r:embed="rId1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 w="0">
            <a:noFill/>
          </a:ln>
        </p:spPr>
      </p:pic>
      <p:pic>
        <p:nvPicPr>
          <p:cNvPr id="97" name="Imagem 3" descr=""/>
          <p:cNvPicPr/>
          <p:nvPr/>
        </p:nvPicPr>
        <p:blipFill>
          <a:blip r:embed="rId2"/>
          <a:stretch/>
        </p:blipFill>
        <p:spPr>
          <a:xfrm>
            <a:off x="1593000" y="1761840"/>
            <a:ext cx="6248880" cy="3333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Imagem 1" descr=""/>
          <p:cNvPicPr/>
          <p:nvPr/>
        </p:nvPicPr>
        <p:blipFill>
          <a:blip r:embed="rId1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 w="0">
            <a:noFill/>
          </a:ln>
        </p:spPr>
      </p:pic>
      <p:pic>
        <p:nvPicPr>
          <p:cNvPr id="99" name="Imagem 3" descr=""/>
          <p:cNvPicPr/>
          <p:nvPr/>
        </p:nvPicPr>
        <p:blipFill>
          <a:blip r:embed="rId2"/>
          <a:stretch/>
        </p:blipFill>
        <p:spPr>
          <a:xfrm>
            <a:off x="1222200" y="1630080"/>
            <a:ext cx="6436080" cy="3456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Imagem 1" descr=""/>
          <p:cNvPicPr/>
          <p:nvPr/>
        </p:nvPicPr>
        <p:blipFill>
          <a:blip r:embed="rId1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 w="0">
            <a:noFill/>
          </a:ln>
        </p:spPr>
      </p:pic>
      <p:pic>
        <p:nvPicPr>
          <p:cNvPr id="101" name="Imagem 3" descr=""/>
          <p:cNvPicPr/>
          <p:nvPr/>
        </p:nvPicPr>
        <p:blipFill>
          <a:blip r:embed="rId2"/>
          <a:stretch/>
        </p:blipFill>
        <p:spPr>
          <a:xfrm>
            <a:off x="1480680" y="1461960"/>
            <a:ext cx="6182280" cy="3934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Imagem 1" descr=""/>
          <p:cNvPicPr/>
          <p:nvPr/>
        </p:nvPicPr>
        <p:blipFill>
          <a:blip r:embed="rId1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 w="0">
            <a:noFill/>
          </a:ln>
        </p:spPr>
      </p:pic>
      <p:pic>
        <p:nvPicPr>
          <p:cNvPr id="103" name="Imagem 5" descr=""/>
          <p:cNvPicPr/>
          <p:nvPr/>
        </p:nvPicPr>
        <p:blipFill>
          <a:blip r:embed="rId2"/>
          <a:stretch/>
        </p:blipFill>
        <p:spPr>
          <a:xfrm>
            <a:off x="1461600" y="1630080"/>
            <a:ext cx="6936480" cy="3260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1070</TotalTime>
  <Application>LibreOffice/7.5.3.2$Windows_X86_64 LibreOffice_project/9f56dff12ba03b9acd7730a5a481eea045e468f3</Application>
  <AppVersion>15.0000</AppVersion>
  <Words>302</Words>
  <Paragraphs>44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2016-05-23T12:33:59Z</dcterms:created>
  <dc:creator>Rodrigo Antonio Conte</dc:creator>
  <dc:description/>
  <dc:language>pt-BR</dc:language>
  <cp:lastModifiedBy/>
  <dcterms:modified xsi:type="dcterms:W3CDTF">2024-07-16T16:33:03Z</dcterms:modified>
  <cp:revision>38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Apresentação na tela (4:3)</vt:lpwstr>
  </property>
  <property fmtid="{D5CDD505-2E9C-101B-9397-08002B2CF9AE}" pid="3" name="Slides">
    <vt:i4>13</vt:i4>
  </property>
</Properties>
</file>