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5bb64bbd3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5bb64bbd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bb64bbd3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bb64bbd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5bb64bbd3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5bb64bbd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5bb64bbd3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5bb64bbd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5bb64bbd3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5bb64bb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5bb64bbd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5bb64bbd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5bb64bbd3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5bb64bbd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5bb64bbd3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5bb64bbd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27a1f46e3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27a1f46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83b9cf30_0_3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83b9cf3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5bb64bbd3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5bb64bb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5bb64bbd3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5bb64bb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5bb64bbd3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5bb64bb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5bb64bbd3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5bb64bb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5bb64bbd3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5bb64bb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5bb64bbd3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5bb64bb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5bb64bbd3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5bb64bb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875" y="1037650"/>
            <a:ext cx="8423100" cy="1107600"/>
          </a:xfrm>
          <a:prstGeom prst="hexagon">
            <a:avLst>
              <a:gd fmla="val 0" name="adj"/>
              <a:gd fmla="val 115470" name="vf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849" y="1297676"/>
            <a:ext cx="651475" cy="73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447800" y="1037650"/>
            <a:ext cx="76962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73995" y="1593733"/>
            <a:ext cx="45462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5709900" y="5783125"/>
            <a:ext cx="3525600" cy="310200"/>
          </a:xfrm>
          <a:prstGeom prst="rect">
            <a:avLst/>
          </a:prstGeom>
          <a:noFill/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ФБИТ ИТМО, 2022, Thanks to SPbCTF</a:t>
            </a:r>
            <a:endParaRPr>
              <a:solidFill>
                <a:srgbClr val="2A399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556025" y="5783125"/>
            <a:ext cx="336300" cy="310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A3990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657575" y="5876875"/>
            <a:ext cx="133200" cy="122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236886" y="1032226"/>
            <a:ext cx="989402" cy="1118454"/>
            <a:chOff x="7851656" y="1037734"/>
            <a:chExt cx="979800" cy="1107600"/>
          </a:xfrm>
        </p:grpSpPr>
        <p:sp>
          <p:nvSpPr>
            <p:cNvPr id="18" name="Google Shape;18;p2"/>
            <p:cNvSpPr/>
            <p:nvPr/>
          </p:nvSpPr>
          <p:spPr>
            <a:xfrm rot="5400000">
              <a:off x="7787756" y="1101634"/>
              <a:ext cx="1107600" cy="97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381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" name="Google Shape;1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37114" y="1132159"/>
              <a:ext cx="808899" cy="9187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02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41125" y="1037650"/>
            <a:ext cx="8423100" cy="1107600"/>
          </a:xfrm>
          <a:prstGeom prst="hexagon">
            <a:avLst>
              <a:gd fmla="val 0" name="adj"/>
              <a:gd fmla="val 115470" name="vf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7851666" y="1037734"/>
            <a:ext cx="979790" cy="1107588"/>
            <a:chOff x="7851666" y="1037734"/>
            <a:chExt cx="979790" cy="1107588"/>
          </a:xfrm>
        </p:grpSpPr>
        <p:sp>
          <p:nvSpPr>
            <p:cNvPr id="24" name="Google Shape;24;p3"/>
            <p:cNvSpPr/>
            <p:nvPr/>
          </p:nvSpPr>
          <p:spPr>
            <a:xfrm rot="5400000">
              <a:off x="7787767" y="1101633"/>
              <a:ext cx="1107588" cy="97979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381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37114" y="1132159"/>
              <a:ext cx="808899" cy="9187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3"/>
          <p:cNvSpPr txBox="1"/>
          <p:nvPr>
            <p:ph type="ctrTitle"/>
          </p:nvPr>
        </p:nvSpPr>
        <p:spPr>
          <a:xfrm>
            <a:off x="324725" y="1284250"/>
            <a:ext cx="7285800" cy="5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2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41125" y="674650"/>
            <a:ext cx="8423100" cy="524700"/>
          </a:xfrm>
          <a:prstGeom prst="hexagon">
            <a:avLst>
              <a:gd fmla="val 0" name="adj"/>
              <a:gd fmla="val 115470" name="vf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8121953" y="674647"/>
            <a:ext cx="466385" cy="524670"/>
            <a:chOff x="7851656" y="1037734"/>
            <a:chExt cx="979800" cy="1107600"/>
          </a:xfrm>
        </p:grpSpPr>
        <p:sp>
          <p:nvSpPr>
            <p:cNvPr id="33" name="Google Shape;33;p4"/>
            <p:cNvSpPr/>
            <p:nvPr/>
          </p:nvSpPr>
          <p:spPr>
            <a:xfrm rot="5400000">
              <a:off x="7787756" y="1101634"/>
              <a:ext cx="1107600" cy="97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381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" name="Google Shape;3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37114" y="1132159"/>
              <a:ext cx="808899" cy="9187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020">
          <p15:clr>
            <a:srgbClr val="FA7B17"/>
          </p15:clr>
        </p15:guide>
        <p15:guide id="2" orient="horz" pos="5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41125" y="674650"/>
            <a:ext cx="8423100" cy="524700"/>
          </a:xfrm>
          <a:prstGeom prst="hexagon">
            <a:avLst>
              <a:gd fmla="val 0" name="adj"/>
              <a:gd fmla="val 115470" name="vf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8121953" y="674647"/>
            <a:ext cx="466385" cy="524670"/>
            <a:chOff x="7851656" y="1037734"/>
            <a:chExt cx="979800" cy="1107600"/>
          </a:xfrm>
        </p:grpSpPr>
        <p:sp>
          <p:nvSpPr>
            <p:cNvPr id="41" name="Google Shape;41;p5"/>
            <p:cNvSpPr/>
            <p:nvPr/>
          </p:nvSpPr>
          <p:spPr>
            <a:xfrm rot="5400000">
              <a:off x="7787756" y="1101634"/>
              <a:ext cx="1107600" cy="97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381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" name="Google Shape;4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37114" y="1132159"/>
              <a:ext cx="808899" cy="9187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5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столбца 1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body"/>
          </p:nvPr>
        </p:nvSpPr>
        <p:spPr>
          <a:xfrm>
            <a:off x="311700" y="19447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832400" y="19447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-41125" y="674650"/>
            <a:ext cx="8423100" cy="524700"/>
          </a:xfrm>
          <a:prstGeom prst="hexagon">
            <a:avLst>
              <a:gd fmla="val 0" name="adj"/>
              <a:gd fmla="val 115470" name="vf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8121953" y="674647"/>
            <a:ext cx="466385" cy="524670"/>
            <a:chOff x="7851656" y="1037734"/>
            <a:chExt cx="979800" cy="1107600"/>
          </a:xfrm>
        </p:grpSpPr>
        <p:sp>
          <p:nvSpPr>
            <p:cNvPr id="50" name="Google Shape;50;p6"/>
            <p:cNvSpPr/>
            <p:nvPr/>
          </p:nvSpPr>
          <p:spPr>
            <a:xfrm rot="5400000">
              <a:off x="7787756" y="1101634"/>
              <a:ext cx="1107600" cy="97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381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" name="Google Shape;51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37114" y="1132159"/>
              <a:ext cx="808899" cy="9187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6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subTitle"/>
          </p:nvPr>
        </p:nvSpPr>
        <p:spPr>
          <a:xfrm>
            <a:off x="-107875" y="1421525"/>
            <a:ext cx="5330100" cy="430200"/>
          </a:xfrm>
          <a:prstGeom prst="rect">
            <a:avLst/>
          </a:prstGeom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5064273" y="1421642"/>
            <a:ext cx="466414" cy="430185"/>
            <a:chOff x="-41125" y="1573925"/>
            <a:chExt cx="336300" cy="310200"/>
          </a:xfrm>
        </p:grpSpPr>
        <p:sp>
          <p:nvSpPr>
            <p:cNvPr id="55" name="Google Shape;55;p6"/>
            <p:cNvSpPr/>
            <p:nvPr/>
          </p:nvSpPr>
          <p:spPr>
            <a:xfrm>
              <a:off x="-41125" y="1573925"/>
              <a:ext cx="336300" cy="310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2A3990"/>
            </a:solidFill>
            <a:ln cap="flat" cmpd="sng" w="1905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60425" y="1667675"/>
              <a:ext cx="133200" cy="122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1905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720875" y="674650"/>
            <a:ext cx="8423100" cy="524700"/>
          </a:xfrm>
          <a:prstGeom prst="hexagon">
            <a:avLst>
              <a:gd fmla="val 0" name="adj"/>
              <a:gd fmla="val 115470" name="vf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7"/>
          <p:cNvGrpSpPr/>
          <p:nvPr/>
        </p:nvGrpSpPr>
        <p:grpSpPr>
          <a:xfrm>
            <a:off x="501953" y="674647"/>
            <a:ext cx="466385" cy="524670"/>
            <a:chOff x="7851656" y="1037734"/>
            <a:chExt cx="979800" cy="1107600"/>
          </a:xfrm>
        </p:grpSpPr>
        <p:sp>
          <p:nvSpPr>
            <p:cNvPr id="61" name="Google Shape;61;p7"/>
            <p:cNvSpPr/>
            <p:nvPr/>
          </p:nvSpPr>
          <p:spPr>
            <a:xfrm rot="5400000">
              <a:off x="7787756" y="1101634"/>
              <a:ext cx="1107600" cy="97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381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2" name="Google Shape;62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37114" y="1132159"/>
              <a:ext cx="808899" cy="9187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7"/>
          <p:cNvSpPr txBox="1"/>
          <p:nvPr>
            <p:ph type="ctrTitle"/>
          </p:nvPr>
        </p:nvSpPr>
        <p:spPr>
          <a:xfrm>
            <a:off x="1086725" y="822950"/>
            <a:ext cx="80007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flipH="1" rot="10800000">
            <a:off x="0" y="-12667"/>
            <a:ext cx="6613500" cy="68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-107875" y="1421525"/>
            <a:ext cx="5330100" cy="430200"/>
          </a:xfrm>
          <a:prstGeom prst="rect">
            <a:avLst/>
          </a:prstGeom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1550" y="2258700"/>
            <a:ext cx="4906200" cy="3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-4794" y="633295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41125" y="674650"/>
            <a:ext cx="5982300" cy="524700"/>
          </a:xfrm>
          <a:prstGeom prst="hexagon">
            <a:avLst>
              <a:gd fmla="val 0" name="adj"/>
              <a:gd fmla="val 115470" name="vf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5683553" y="674647"/>
            <a:ext cx="466385" cy="524670"/>
            <a:chOff x="7851656" y="1037734"/>
            <a:chExt cx="979800" cy="1107600"/>
          </a:xfrm>
        </p:grpSpPr>
        <p:sp>
          <p:nvSpPr>
            <p:cNvPr id="75" name="Google Shape;75;p9"/>
            <p:cNvSpPr/>
            <p:nvPr/>
          </p:nvSpPr>
          <p:spPr>
            <a:xfrm rot="5400000">
              <a:off x="7787756" y="1101634"/>
              <a:ext cx="1107600" cy="97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381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7114" y="1132159"/>
              <a:ext cx="808899" cy="9187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9"/>
          <p:cNvSpPr txBox="1"/>
          <p:nvPr>
            <p:ph type="ctrTitle"/>
          </p:nvPr>
        </p:nvSpPr>
        <p:spPr>
          <a:xfrm>
            <a:off x="324725" y="822950"/>
            <a:ext cx="53301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5064273" y="1421642"/>
            <a:ext cx="466414" cy="430185"/>
            <a:chOff x="-41125" y="1573925"/>
            <a:chExt cx="336300" cy="310200"/>
          </a:xfrm>
        </p:grpSpPr>
        <p:sp>
          <p:nvSpPr>
            <p:cNvPr id="79" name="Google Shape;79;p9"/>
            <p:cNvSpPr/>
            <p:nvPr/>
          </p:nvSpPr>
          <p:spPr>
            <a:xfrm>
              <a:off x="-41125" y="1573925"/>
              <a:ext cx="336300" cy="310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2A3990"/>
            </a:solidFill>
            <a:ln cap="flat" cmpd="sng" w="1905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60425" y="1667675"/>
              <a:ext cx="133200" cy="122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1905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и описание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 flipH="1" rot="10800000">
            <a:off x="2530500" y="100"/>
            <a:ext cx="6613500" cy="68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382050" y="2271467"/>
            <a:ext cx="4906200" cy="3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19106" y="6333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3901950" y="1395963"/>
            <a:ext cx="5330100" cy="430200"/>
          </a:xfrm>
          <a:prstGeom prst="rect">
            <a:avLst/>
          </a:prstGeom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3130650" y="648975"/>
            <a:ext cx="6101400" cy="524700"/>
          </a:xfrm>
          <a:prstGeom prst="hexagon">
            <a:avLst>
              <a:gd fmla="val 0" name="adj"/>
              <a:gd fmla="val 115470" name="vf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0"/>
          <p:cNvGrpSpPr/>
          <p:nvPr/>
        </p:nvGrpSpPr>
        <p:grpSpPr>
          <a:xfrm>
            <a:off x="2911728" y="648972"/>
            <a:ext cx="466385" cy="524670"/>
            <a:chOff x="7851656" y="1037734"/>
            <a:chExt cx="979800" cy="1107600"/>
          </a:xfrm>
        </p:grpSpPr>
        <p:sp>
          <p:nvSpPr>
            <p:cNvPr id="88" name="Google Shape;88;p10"/>
            <p:cNvSpPr/>
            <p:nvPr/>
          </p:nvSpPr>
          <p:spPr>
            <a:xfrm rot="5400000">
              <a:off x="7787756" y="1101634"/>
              <a:ext cx="1107600" cy="97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381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" name="Google Shape;89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7114" y="1132159"/>
              <a:ext cx="808899" cy="9187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0"/>
          <p:cNvSpPr txBox="1"/>
          <p:nvPr>
            <p:ph type="ctrTitle"/>
          </p:nvPr>
        </p:nvSpPr>
        <p:spPr>
          <a:xfrm>
            <a:off x="3448925" y="822950"/>
            <a:ext cx="56952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1" name="Google Shape;91;p10"/>
          <p:cNvGrpSpPr/>
          <p:nvPr/>
        </p:nvGrpSpPr>
        <p:grpSpPr>
          <a:xfrm>
            <a:off x="3587848" y="1395967"/>
            <a:ext cx="466414" cy="430185"/>
            <a:chOff x="-41125" y="1573925"/>
            <a:chExt cx="336300" cy="310200"/>
          </a:xfrm>
        </p:grpSpPr>
        <p:sp>
          <p:nvSpPr>
            <p:cNvPr id="92" name="Google Shape;92;p10"/>
            <p:cNvSpPr/>
            <p:nvPr/>
          </p:nvSpPr>
          <p:spPr>
            <a:xfrm>
              <a:off x="-41125" y="1573925"/>
              <a:ext cx="336300" cy="310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2A3990"/>
            </a:solidFill>
            <a:ln cap="flat" cmpd="sng" w="1905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60425" y="1667675"/>
              <a:ext cx="133200" cy="122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1905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None/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●"/>
              <a:defRPr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●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●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ctrTitle"/>
          </p:nvPr>
        </p:nvSpPr>
        <p:spPr>
          <a:xfrm>
            <a:off x="1219200" y="1190050"/>
            <a:ext cx="79248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Введение в MASM, </a:t>
            </a:r>
            <a:r>
              <a:rPr lang="ru" sz="2700"/>
              <a:t>и</a:t>
            </a:r>
            <a:r>
              <a:rPr lang="ru" sz="2700"/>
              <a:t> как писать эту лабу №1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ctrTitle"/>
          </p:nvPr>
        </p:nvSpPr>
        <p:spPr>
          <a:xfrm>
            <a:off x="1086725" y="822950"/>
            <a:ext cx="80007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Указатели в си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375" y="1265750"/>
            <a:ext cx="6611240" cy="55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ctrTitle"/>
          </p:nvPr>
        </p:nvSpPr>
        <p:spPr>
          <a:xfrm>
            <a:off x="1086725" y="822950"/>
            <a:ext cx="80007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Указатели в ассемблере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75" y="1967138"/>
            <a:ext cx="1807025" cy="5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2389100" y="2066425"/>
            <a:ext cx="7470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500" y="1967150"/>
            <a:ext cx="2299348" cy="5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1650" y="2010167"/>
            <a:ext cx="1737139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5968250" y="2066425"/>
            <a:ext cx="7470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1" name="Google Shape;181;p22"/>
          <p:cNvSpPr txBox="1"/>
          <p:nvPr/>
        </p:nvSpPr>
        <p:spPr>
          <a:xfrm>
            <a:off x="634038" y="1548475"/>
            <a:ext cx="1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? **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967025" y="1548475"/>
            <a:ext cx="1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 *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981725" y="1548475"/>
            <a:ext cx="17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INT (maybe) 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76250" y="3102425"/>
            <a:ext cx="824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 mov eax, 7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 eax - </a:t>
            </a: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значение в eax, те 7</a:t>
            </a:r>
            <a:b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[eax] - значение по адресу, который лежит в eax, те по адресу 0x7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[eax + 20h] - значение по адресу, который лежит в eax + 20h, те 0x27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5250" y="4423025"/>
            <a:ext cx="2434975" cy="2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476250" y="4716963"/>
            <a:ext cx="5614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ПОДВОДНЫЙ КАМЕНЬ MASM: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var_a dword 1337h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entury Gothic"/>
                <a:ea typeface="Century Gothic"/>
                <a:cs typeface="Century Gothic"/>
                <a:sym typeface="Century Gothic"/>
              </a:rPr>
              <a:t>mov eax, var_a ⇔ mov eax, [var_a]  ⇔ mov eax, 1337h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Директивы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11700" y="1639825"/>
            <a:ext cx="5799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.386 - врубаем режим 80386 процессора (только для x32)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.model flat - необходимая инициализация модели памяти (только для x32)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.data - в нем кусок с проиниц.  переменными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.const - сегмент с константами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.code - кусок с кодом ¯\_(ツ)_/¯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925" y="14154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851" y="3692850"/>
            <a:ext cx="3266800" cy="12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25" y="4790499"/>
            <a:ext cx="2492625" cy="17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639825"/>
            <a:ext cx="36207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&lt;func name&gt; proc [public]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[some code]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ret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&lt;func name&gt; endp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mov eax, </a:t>
            </a:r>
            <a:r>
              <a:rPr lang="ru"/>
              <a:t>0ffh</a:t>
            </a:r>
            <a:endParaRPr/>
          </a:p>
        </p:txBody>
      </p:sp>
      <p:sp>
        <p:nvSpPr>
          <p:cNvPr id="201" name="Google Shape;201;p24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функций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175" y="4520596"/>
            <a:ext cx="4840500" cy="20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функа _cdecl, то: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funcname</a:t>
            </a:r>
            <a:r>
              <a:rPr lang="ru"/>
              <a:t> proto C [</a:t>
            </a:r>
            <a:r>
              <a:rPr lang="ru"/>
              <a:t>:dword, :byte, :qword</a:t>
            </a:r>
            <a:r>
              <a:rPr lang="ru"/>
              <a:t>] &lt;- типы агрументы функции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Пример: sum proto C :dword, :dword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Вызов: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внешних функций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50" y="3120224"/>
            <a:ext cx="5716275" cy="14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625" y="5033250"/>
            <a:ext cx="2024725" cy="137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функа _stdcall, то: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funcname@&lt;размер аргументов&gt; proto C [:dword, :byte, :qword] &lt;- типы аргументы функции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Пример: sum@8 proto C :dword, :dword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Вызов:</a:t>
            </a:r>
            <a:endParaRPr/>
          </a:p>
        </p:txBody>
      </p:sp>
      <p:sp>
        <p:nvSpPr>
          <p:cNvPr id="216" name="Google Shape;216;p26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внешних функций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888" y="3516075"/>
            <a:ext cx="4980225" cy="11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175" y="5363950"/>
            <a:ext cx="1938494" cy="11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extern &lt;ret_type&gt; &lt;func_name&gt;([args])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Например: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extern int meaning_of_life();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асме: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Импорт функций из асм в C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75" y="4238625"/>
            <a:ext cx="4181500" cy="1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It’s lab time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763" y="1639825"/>
            <a:ext cx="2601525" cy="45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Туть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может быть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потом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как-нибудь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устал</a:t>
            </a:r>
            <a:endParaRPr/>
          </a:p>
        </p:txBody>
      </p:sp>
      <p:sp>
        <p:nvSpPr>
          <p:cNvPr id="238" name="Google Shape;238;p29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Ассемблер </a:t>
            </a:r>
            <a:r>
              <a:rPr lang="ru"/>
              <a:t>- машинозависимый низкоуровневый язык программирования.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 кто такой, этот ваш ♂Ass♂емблер?</a:t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50" y="3514625"/>
            <a:ext cx="18288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300" y="3071700"/>
            <a:ext cx="30575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7046750" y="3114425"/>
            <a:ext cx="8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7425" y="3071731"/>
            <a:ext cx="1710503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6306125" y="3925738"/>
            <a:ext cx="7470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2" name="Google Shape;112;p13"/>
          <p:cNvSpPr/>
          <p:nvPr/>
        </p:nvSpPr>
        <p:spPr>
          <a:xfrm>
            <a:off x="2253025" y="3925725"/>
            <a:ext cx="7470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ctrTitle"/>
          </p:nvPr>
        </p:nvSpPr>
        <p:spPr>
          <a:xfrm>
            <a:off x="324725" y="7467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Что такое регистры и кого они регистрируют</a:t>
            </a:r>
            <a:endParaRPr sz="2600"/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0" y="1639825"/>
            <a:ext cx="8745024" cy="30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324725" y="7467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Что такое регистры и кого они регистрируют</a:t>
            </a:r>
            <a:endParaRPr sz="2600"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341938"/>
            <a:ext cx="683895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2013850" y="4837625"/>
            <a:ext cx="4313150" cy="10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5"/>
          <p:cNvCxnSpPr/>
          <p:nvPr/>
        </p:nvCxnSpPr>
        <p:spPr>
          <a:xfrm>
            <a:off x="4367900" y="5859250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3867150" y="3589575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3867150" y="3089788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/>
          <p:nvPr/>
        </p:nvCxnSpPr>
        <p:spPr>
          <a:xfrm>
            <a:off x="3867150" y="2513813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3867150" y="1936888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5946325" y="1936888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/>
          <p:nvPr/>
        </p:nvCxnSpPr>
        <p:spPr>
          <a:xfrm>
            <a:off x="5946325" y="2513813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5946325" y="3089775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5946325" y="3589575"/>
            <a:ext cx="1796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ctrTitle"/>
          </p:nvPr>
        </p:nvSpPr>
        <p:spPr>
          <a:xfrm>
            <a:off x="324725" y="7467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Что такое регистры и кого они регистрируют</a:t>
            </a:r>
            <a:endParaRPr sz="2600"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EAX/AX/AH/AL (accumulator register) – аккумулятор;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EBX/BX/BH/BL (base register) –регистр базы;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ECX/CX/CH/CL (counter register) – счётчик;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EDX/DX/DH/DL (data register) – регистр данных;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ESI/SI (source index register) – индекс источника;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EDI/DI (destination index register) – индекс приёмника (получателя);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ESP/SP (stack pointer register) – регистр указателя стека;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EBP/BP (base pointer register) – регистр указателя базы кадра стека.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ctrTitle"/>
          </p:nvPr>
        </p:nvSpPr>
        <p:spPr>
          <a:xfrm>
            <a:off x="1086725" y="822950"/>
            <a:ext cx="80007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</a:t>
            </a:r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" y="1336500"/>
            <a:ext cx="7570397" cy="52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db - byte - (define) 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dw - word - 4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dd - dword - 2 words - 8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dq - qword - 4 words - 16 bytes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Определение: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&lt;name&gt; &lt;type&gt; &lt;operand&gt; [, operand…]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var_a dd 1337h  -&gt; int var_a = 0x1337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var_b db “l33t”,20h,”5p33ak” -&gt; char var_b[11]  = “l33t 5p33ak” (ну почти) </a:t>
            </a:r>
            <a:endParaRPr/>
          </a:p>
        </p:txBody>
      </p:sp>
      <p:sp>
        <p:nvSpPr>
          <p:cNvPr id="152" name="Google Shape;152;p18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- объявление переменных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mov &lt;куда&gt;, &lt;откуда&gt;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add </a:t>
            </a:r>
            <a:r>
              <a:rPr lang="ru"/>
              <a:t>&lt;куда&gt;, &lt;сколько&gt;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sub &lt;откуда&gt;, &lt;сколько&gt;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mul &lt;на сколько&gt; - беззнаковое, умножает eax/ax/al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imul &lt;на сколько&gt; - знаковое, умножает eax/ax/al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div &lt;на сколько&gt; - беззнаковое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idiv &lt;на сколько&gt; - знаковое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push &lt;значение&gt; - положить на стек значение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pop &lt;регистр&gt; - забрать последнее значение со стека и записать его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- команды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cmp &lt;&gt;, &lt;&gt; - аналог sub, не изменяет первый аргумент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jmp &lt;addr&gt; - безусловный прыжок на адрес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je &lt;addr&gt; - прыжок если равно; jne - прыжок если не равно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jz &lt;addr&gt; - прыжок если 0; jnz - прыжок если не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call &lt;куда&gt; - изменяет стек (some magic), и прыгает аналогично jmp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ret - берет return адрес со стека и возвращается к нему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>
            <p:ph type="ctrTitle"/>
          </p:nvPr>
        </p:nvSpPr>
        <p:spPr>
          <a:xfrm>
            <a:off x="324725" y="822938"/>
            <a:ext cx="7691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- команды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