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8" r:id="rId2"/>
    <p:sldId id="259" r:id="rId3"/>
    <p:sldId id="320" r:id="rId4"/>
    <p:sldId id="262" r:id="rId5"/>
    <p:sldId id="263"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2"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8" r:id="rId78"/>
    <p:sldId id="337" r:id="rId79"/>
    <p:sldId id="339" r:id="rId80"/>
    <p:sldId id="340" r:id="rId81"/>
    <p:sldId id="341" r:id="rId82"/>
    <p:sldId id="342" r:id="rId83"/>
    <p:sldId id="343"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6" autoAdjust="0"/>
    <p:restoredTop sz="86137" autoAdjust="0"/>
  </p:normalViewPr>
  <p:slideViewPr>
    <p:cSldViewPr>
      <p:cViewPr varScale="1">
        <p:scale>
          <a:sx n="70" d="100"/>
          <a:sy n="70" d="100"/>
        </p:scale>
        <p:origin x="132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9ABB6-D8B8-40AD-AD06-C100043156CE}" type="datetimeFigureOut">
              <a:rPr lang="en-US" smtClean="0"/>
              <a:t>9/20/2016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A1D09-CC37-4FCF-97D5-535C26C19678}" type="slidenum">
              <a:rPr lang="en-US" smtClean="0"/>
              <a:t>‹#›</a:t>
            </a:fld>
            <a:endParaRPr lang="en-US"/>
          </a:p>
        </p:txBody>
      </p:sp>
    </p:spTree>
    <p:extLst>
      <p:ext uri="{BB962C8B-B14F-4D97-AF65-F5344CB8AC3E}">
        <p14:creationId xmlns:p14="http://schemas.microsoft.com/office/powerpoint/2010/main" val="310390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04800" y="1371600"/>
            <a:ext cx="8382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09600" y="1676402"/>
            <a:ext cx="7924800" cy="1470025"/>
          </a:xfrm>
        </p:spPr>
        <p:txBody>
          <a:bodyPr>
            <a:normAutofit/>
          </a:bodyPr>
          <a:lstStyle>
            <a:lvl1pPr algn="ctr">
              <a:defRPr sz="4400">
                <a:solidFill>
                  <a:srgbClr val="002060"/>
                </a:solidFill>
                <a:effectLst>
                  <a:outerShdw blurRad="38100" dist="38100" dir="2700000" algn="tl">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609600" y="3432175"/>
            <a:ext cx="7924800" cy="1752600"/>
          </a:xfrm>
        </p:spPr>
        <p:txBody>
          <a:bodyPr>
            <a:normAutofit/>
          </a:bodyPr>
          <a:lstStyle>
            <a:lvl1pPr marL="0" indent="0" algn="ctr">
              <a:buNone/>
              <a:defRPr sz="3600" b="0">
                <a:solidFill>
                  <a:srgbClr val="C00000"/>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Rectangle 7"/>
          <p:cNvSpPr/>
          <p:nvPr userDrawn="1"/>
        </p:nvSpPr>
        <p:spPr>
          <a:xfrm>
            <a:off x="0" y="5791206"/>
            <a:ext cx="1455822" cy="1066797"/>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475874" y="5791200"/>
            <a:ext cx="7668126" cy="1066800"/>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ext Placeholder 19"/>
          <p:cNvSpPr>
            <a:spLocks noGrp="1"/>
          </p:cNvSpPr>
          <p:nvPr>
            <p:ph type="body" sz="quarter" idx="10" hasCustomPrompt="1"/>
          </p:nvPr>
        </p:nvSpPr>
        <p:spPr>
          <a:xfrm>
            <a:off x="1524000" y="5867400"/>
            <a:ext cx="7467600" cy="914400"/>
          </a:xfrm>
        </p:spPr>
        <p:txBody>
          <a:bodyPr>
            <a:normAutofit/>
          </a:bodyPr>
          <a:lstStyle>
            <a:lvl1pPr marL="0" indent="0">
              <a:buNone/>
              <a:defRPr sz="2000" baseline="0">
                <a:solidFill>
                  <a:schemeClr val="bg1"/>
                </a:solidFill>
              </a:defRPr>
            </a:lvl1pPr>
          </a:lstStyle>
          <a:p>
            <a:pPr lvl="0"/>
            <a:r>
              <a:rPr lang="en-US"/>
              <a:t>Instructor name</a:t>
            </a:r>
          </a:p>
        </p:txBody>
      </p:sp>
    </p:spTree>
    <p:extLst>
      <p:ext uri="{BB962C8B-B14F-4D97-AF65-F5344CB8AC3E}">
        <p14:creationId xmlns:p14="http://schemas.microsoft.com/office/powerpoint/2010/main" val="285563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B25F30-38AB-4A9D-95AD-EE1F8D9B22E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415628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B25F30-38AB-4A9D-95AD-EE1F8D9B22E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112231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lvl1pPr>
              <a:defRPr>
                <a:solidFill>
                  <a:srgbClr val="002060"/>
                </a:solidFill>
              </a:defRPr>
            </a:lvl1pPr>
          </a:lstStyle>
          <a:p>
            <a:r>
              <a:rPr lang="en-US"/>
              <a:t>Click to edit Master title style</a:t>
            </a:r>
          </a:p>
        </p:txBody>
      </p:sp>
      <p:sp>
        <p:nvSpPr>
          <p:cNvPr id="3" name="Content Placeholder 2"/>
          <p:cNvSpPr>
            <a:spLocks noGrp="1"/>
          </p:cNvSpPr>
          <p:nvPr>
            <p:ph idx="1"/>
          </p:nvPr>
        </p:nvSpPr>
        <p:spPr>
          <a:xfrm>
            <a:off x="304800" y="1600202"/>
            <a:ext cx="85344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B25F30-38AB-4A9D-95AD-EE1F8D9B22E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275568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25F30-38AB-4A9D-95AD-EE1F8D9B22E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88988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B25F30-38AB-4A9D-95AD-EE1F8D9B22EB}"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3376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B25F30-38AB-4A9D-95AD-EE1F8D9B22EB}"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72841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B25F30-38AB-4A9D-95AD-EE1F8D9B22EB}"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134571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25F30-38AB-4A9D-95AD-EE1F8D9B22EB}"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60655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25F30-38AB-4A9D-95AD-EE1F8D9B22EB}"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132620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25F30-38AB-4A9D-95AD-EE1F8D9B22EB}"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33576-0F66-4AC3-ABE5-5041416EE480}" type="slidenum">
              <a:rPr lang="en-US" smtClean="0"/>
              <a:t>‹#›</a:t>
            </a:fld>
            <a:endParaRPr lang="en-US"/>
          </a:p>
        </p:txBody>
      </p:sp>
    </p:spTree>
    <p:extLst>
      <p:ext uri="{BB962C8B-B14F-4D97-AF65-F5344CB8AC3E}">
        <p14:creationId xmlns:p14="http://schemas.microsoft.com/office/powerpoint/2010/main" val="107531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600202"/>
            <a:ext cx="8534400" cy="4525963"/>
          </a:xfrm>
          <a:prstGeom prst="rect">
            <a:avLst/>
          </a:prstGeom>
        </p:spPr>
        <p:txBody>
          <a:bodyPr vert="horz" lIns="91440" tIns="45720" rIns="91440" bIns="45720" rtlCol="0">
            <a:normAutofit/>
          </a:bodyPr>
          <a:lstStyle/>
          <a:p>
            <a:pPr lvl="0"/>
            <a:r>
              <a:rPr lang="en-US"/>
              <a:t>Click to edit Master text 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25F30-38AB-4A9D-95AD-EE1F8D9B22EB}" type="datetimeFigureOut">
              <a:rPr lang="en-US" smtClean="0"/>
              <a:t>9/20/2016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33576-0F66-4AC3-ABE5-5041416EE480}" type="slidenum">
              <a:rPr lang="en-US" smtClean="0"/>
              <a:t>‹#›</a:t>
            </a:fld>
            <a:endParaRPr lang="en-US"/>
          </a:p>
        </p:txBody>
      </p:sp>
      <p:sp>
        <p:nvSpPr>
          <p:cNvPr id="7" name="Rectangle 6"/>
          <p:cNvSpPr/>
          <p:nvPr userDrawn="1"/>
        </p:nvSpPr>
        <p:spPr>
          <a:xfrm>
            <a:off x="457200" y="1402081"/>
            <a:ext cx="914400" cy="89834"/>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1391653" y="1402080"/>
            <a:ext cx="7295147" cy="89836"/>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7016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a:solidFill>
            <a:srgbClr val="002060"/>
          </a:solidFill>
          <a:latin typeface="+mj-lt"/>
          <a:ea typeface="+mj-ea"/>
          <a:cs typeface="+mj-cs"/>
        </a:defRPr>
      </a:lvl1pPr>
    </p:titleStyle>
    <p:bodyStyle>
      <a:lvl1pPr marL="342900" indent="-342900" algn="l" defTabSz="914400" rtl="0" eaLnBrk="1" latinLnBrk="0" hangingPunct="1">
        <a:spcBef>
          <a:spcPct val="20000"/>
        </a:spcBef>
        <a:buSzPct val="40000"/>
        <a:buFont typeface="Wingdings" pitchFamily="2" charset="2"/>
        <a:buChar char="q"/>
        <a:defRPr sz="3200" kern="1200" baseline="0">
          <a:solidFill>
            <a:schemeClr val="tx1"/>
          </a:solidFill>
          <a:latin typeface="+mn-lt"/>
          <a:ea typeface="+mn-ea"/>
          <a:cs typeface="+mn-cs"/>
        </a:defRPr>
      </a:lvl1pPr>
      <a:lvl2pPr marL="742950" indent="-285750" algn="l" defTabSz="914400" rtl="0" eaLnBrk="1" latinLnBrk="0" hangingPunct="1">
        <a:spcBef>
          <a:spcPct val="20000"/>
        </a:spcBef>
        <a:buSzPct val="10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81000" y="3330577"/>
            <a:ext cx="8382000" cy="1470025"/>
          </a:xfrm>
        </p:spPr>
        <p:txBody>
          <a:bodyPr/>
          <a:lstStyle/>
          <a:p>
            <a:r>
              <a:rPr lang="en-US"/>
              <a:t>LẬP TRÌNH HỢP NGỮ</a:t>
            </a:r>
          </a:p>
        </p:txBody>
      </p:sp>
      <p:sp>
        <p:nvSpPr>
          <p:cNvPr id="8" name="Subtitle 7"/>
          <p:cNvSpPr>
            <a:spLocks noGrp="1"/>
          </p:cNvSpPr>
          <p:nvPr>
            <p:ph type="subTitle" idx="1"/>
          </p:nvPr>
        </p:nvSpPr>
        <p:spPr>
          <a:xfrm>
            <a:off x="609600" y="4495800"/>
            <a:ext cx="7924800" cy="1295400"/>
          </a:xfrm>
        </p:spPr>
        <p:txBody>
          <a:bodyPr/>
          <a:lstStyle/>
          <a:p>
            <a:r>
              <a:rPr lang="en-US"/>
              <a:t>Intel 8086</a:t>
            </a:r>
          </a:p>
        </p:txBody>
      </p:sp>
      <p:sp>
        <p:nvSpPr>
          <p:cNvPr id="9" name="Text Placeholder 8"/>
          <p:cNvSpPr>
            <a:spLocks noGrp="1"/>
          </p:cNvSpPr>
          <p:nvPr>
            <p:ph type="body" sz="quarter" idx="10"/>
          </p:nvPr>
        </p:nvSpPr>
        <p:spPr/>
        <p:txBody>
          <a:bodyPr>
            <a:normAutofit/>
          </a:bodyPr>
          <a:lstStyle/>
          <a:p>
            <a:endParaRPr lang="en-US" sz="1400"/>
          </a:p>
        </p:txBody>
      </p:sp>
      <p:sp>
        <p:nvSpPr>
          <p:cNvPr id="10" name="Text Placeholder 8"/>
          <p:cNvSpPr txBox="1">
            <a:spLocks/>
          </p:cNvSpPr>
          <p:nvPr/>
        </p:nvSpPr>
        <p:spPr>
          <a:xfrm>
            <a:off x="76200" y="5867400"/>
            <a:ext cx="74676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buSzPct val="40000"/>
              <a:buFont typeface="Wingdings" pitchFamily="2" charset="2"/>
              <a:buNone/>
              <a:defRPr sz="2000" kern="1200" baseline="0">
                <a:solidFill>
                  <a:schemeClr val="bg1"/>
                </a:solidFill>
                <a:latin typeface="+mn-lt"/>
                <a:ea typeface="+mn-ea"/>
                <a:cs typeface="+mn-cs"/>
              </a:defRPr>
            </a:lvl1pPr>
            <a:lvl2pPr marL="742950" indent="-285750" algn="l" defTabSz="914400" rtl="0" eaLnBrk="1" latinLnBrk="0" hangingPunct="1">
              <a:spcBef>
                <a:spcPct val="20000"/>
              </a:spcBef>
              <a:buSzPct val="10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4" name="Rectangle 3"/>
          <p:cNvSpPr/>
          <p:nvPr/>
        </p:nvSpPr>
        <p:spPr>
          <a:xfrm>
            <a:off x="5029200" y="2971800"/>
            <a:ext cx="1143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4" y="76200"/>
            <a:ext cx="8945217" cy="3429000"/>
          </a:xfrm>
          <a:prstGeom prst="rect">
            <a:avLst/>
          </a:prstGeom>
        </p:spPr>
      </p:pic>
    </p:spTree>
    <p:extLst>
      <p:ext uri="{BB962C8B-B14F-4D97-AF65-F5344CB8AC3E}">
        <p14:creationId xmlns:p14="http://schemas.microsoft.com/office/powerpoint/2010/main" val="23132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CPU Intel 8086/8088</a:t>
            </a:r>
          </a:p>
        </p:txBody>
      </p:sp>
      <p:sp>
        <p:nvSpPr>
          <p:cNvPr id="3" name="Content Placeholder 2"/>
          <p:cNvSpPr>
            <a:spLocks noGrp="1"/>
          </p:cNvSpPr>
          <p:nvPr>
            <p:ph idx="1"/>
          </p:nvPr>
        </p:nvSpPr>
        <p:spPr/>
        <p:txBody>
          <a:bodyPr/>
          <a:lstStyle/>
          <a:p>
            <a:r>
              <a:rPr lang="en-US"/>
              <a:t>Được Intel sản xuất năm 1978</a:t>
            </a:r>
          </a:p>
          <a:p>
            <a:r>
              <a:rPr lang="en-US"/>
              <a:t>Sử dụng trong máy IBM-PC năm 1981</a:t>
            </a:r>
          </a:p>
          <a:p>
            <a:r>
              <a:rPr lang="en-US"/>
              <a:t>Phổ biến, phát triển thành họ kiến trúc x86</a:t>
            </a:r>
          </a:p>
        </p:txBody>
      </p:sp>
      <p:sp>
        <p:nvSpPr>
          <p:cNvPr id="4" name="Rounded Rectangle 3"/>
          <p:cNvSpPr/>
          <p:nvPr/>
        </p:nvSpPr>
        <p:spPr>
          <a:xfrm>
            <a:off x="1676400" y="3810000"/>
            <a:ext cx="1676400" cy="2057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CPU 8086</a:t>
            </a:r>
          </a:p>
          <a:p>
            <a:pPr algn="ctr"/>
            <a:r>
              <a:rPr lang="en-US"/>
              <a:t>16 bit</a:t>
            </a:r>
          </a:p>
        </p:txBody>
      </p:sp>
      <p:sp>
        <p:nvSpPr>
          <p:cNvPr id="6" name="Rectangle 5"/>
          <p:cNvSpPr/>
          <p:nvPr/>
        </p:nvSpPr>
        <p:spPr>
          <a:xfrm>
            <a:off x="5486400" y="3810000"/>
            <a:ext cx="1295400" cy="2057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Bộ nhớ</a:t>
            </a:r>
          </a:p>
        </p:txBody>
      </p:sp>
      <p:sp>
        <p:nvSpPr>
          <p:cNvPr id="7" name="Right Arrow 6"/>
          <p:cNvSpPr/>
          <p:nvPr/>
        </p:nvSpPr>
        <p:spPr>
          <a:xfrm>
            <a:off x="3429000" y="4024829"/>
            <a:ext cx="1981200"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p:cNvSpPr txBox="1"/>
          <p:nvPr/>
        </p:nvSpPr>
        <p:spPr>
          <a:xfrm>
            <a:off x="3758917" y="3810000"/>
            <a:ext cx="1189748" cy="369332"/>
          </a:xfrm>
          <a:prstGeom prst="rect">
            <a:avLst/>
          </a:prstGeom>
          <a:noFill/>
        </p:spPr>
        <p:txBody>
          <a:bodyPr wrap="none" rtlCol="0">
            <a:spAutoFit/>
          </a:bodyPr>
          <a:lstStyle/>
          <a:p>
            <a:pPr algn="ctr"/>
            <a:r>
              <a:rPr lang="en-US"/>
              <a:t>Bus địa chỉ</a:t>
            </a:r>
          </a:p>
        </p:txBody>
      </p:sp>
      <p:sp>
        <p:nvSpPr>
          <p:cNvPr id="9" name="TextBox 8"/>
          <p:cNvSpPr txBox="1"/>
          <p:nvPr/>
        </p:nvSpPr>
        <p:spPr>
          <a:xfrm>
            <a:off x="3992153" y="4376943"/>
            <a:ext cx="723276" cy="369332"/>
          </a:xfrm>
          <a:prstGeom prst="rect">
            <a:avLst/>
          </a:prstGeom>
          <a:noFill/>
        </p:spPr>
        <p:txBody>
          <a:bodyPr wrap="none" rtlCol="0">
            <a:spAutoFit/>
          </a:bodyPr>
          <a:lstStyle/>
          <a:p>
            <a:pPr algn="ctr"/>
            <a:r>
              <a:rPr lang="en-US"/>
              <a:t>20 bit</a:t>
            </a:r>
          </a:p>
        </p:txBody>
      </p:sp>
      <p:sp>
        <p:nvSpPr>
          <p:cNvPr id="10" name="Left-Right Arrow 9"/>
          <p:cNvSpPr/>
          <p:nvPr/>
        </p:nvSpPr>
        <p:spPr>
          <a:xfrm>
            <a:off x="3429000" y="5181600"/>
            <a:ext cx="1981200" cy="4572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TextBox 10"/>
          <p:cNvSpPr txBox="1"/>
          <p:nvPr/>
        </p:nvSpPr>
        <p:spPr>
          <a:xfrm>
            <a:off x="3797775" y="4964668"/>
            <a:ext cx="1231427" cy="369332"/>
          </a:xfrm>
          <a:prstGeom prst="rect">
            <a:avLst/>
          </a:prstGeom>
          <a:noFill/>
        </p:spPr>
        <p:txBody>
          <a:bodyPr wrap="none" rtlCol="0">
            <a:spAutoFit/>
          </a:bodyPr>
          <a:lstStyle/>
          <a:p>
            <a:pPr algn="ctr"/>
            <a:r>
              <a:rPr lang="en-US"/>
              <a:t>Bus dữ liệu</a:t>
            </a:r>
          </a:p>
        </p:txBody>
      </p:sp>
      <p:sp>
        <p:nvSpPr>
          <p:cNvPr id="12" name="TextBox 11"/>
          <p:cNvSpPr txBox="1"/>
          <p:nvPr/>
        </p:nvSpPr>
        <p:spPr>
          <a:xfrm>
            <a:off x="4077324" y="5514110"/>
            <a:ext cx="723276" cy="369332"/>
          </a:xfrm>
          <a:prstGeom prst="rect">
            <a:avLst/>
          </a:prstGeom>
          <a:noFill/>
        </p:spPr>
        <p:txBody>
          <a:bodyPr wrap="none" rtlCol="0">
            <a:spAutoFit/>
          </a:bodyPr>
          <a:lstStyle/>
          <a:p>
            <a:pPr algn="ctr"/>
            <a:r>
              <a:rPr lang="en-US"/>
              <a:t>16 bit</a:t>
            </a:r>
          </a:p>
        </p:txBody>
      </p:sp>
    </p:spTree>
    <p:extLst>
      <p:ext uri="{BB962C8B-B14F-4D97-AF65-F5344CB8AC3E}">
        <p14:creationId xmlns:p14="http://schemas.microsoft.com/office/powerpoint/2010/main" val="220428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bộ nhớ</a:t>
            </a:r>
          </a:p>
        </p:txBody>
      </p:sp>
      <p:sp>
        <p:nvSpPr>
          <p:cNvPr id="3" name="Content Placeholder 2"/>
          <p:cNvSpPr>
            <a:spLocks noGrp="1"/>
          </p:cNvSpPr>
          <p:nvPr>
            <p:ph idx="1"/>
          </p:nvPr>
        </p:nvSpPr>
        <p:spPr/>
        <p:txBody>
          <a:bodyPr/>
          <a:lstStyle/>
          <a:p>
            <a:r>
              <a:rPr lang="en-US"/>
              <a:t>Địa chỉ 20 bit </a:t>
            </a:r>
            <a:r>
              <a:rPr lang="en-US">
                <a:sym typeface="Wingdings" panose="05000000000000000000" pitchFamily="2" charset="2"/>
              </a:rPr>
              <a:t> Bộ nhớ tối đa 1MB</a:t>
            </a:r>
          </a:p>
          <a:p>
            <a:r>
              <a:rPr lang="en-US">
                <a:sym typeface="Wingdings" panose="05000000000000000000" pitchFamily="2" charset="2"/>
              </a:rPr>
              <a:t>Tổ chức bộ nhớ thành từng đoạn (segment), mỗi đoạn 64KB (2</a:t>
            </a:r>
            <a:r>
              <a:rPr lang="en-US" baseline="30000">
                <a:sym typeface="Wingdings" panose="05000000000000000000" pitchFamily="2" charset="2"/>
              </a:rPr>
              <a:t>16</a:t>
            </a:r>
            <a:r>
              <a:rPr lang="en-US">
                <a:sym typeface="Wingdings" panose="05000000000000000000" pitchFamily="2" charset="2"/>
              </a:rPr>
              <a:t>)</a:t>
            </a:r>
          </a:p>
          <a:p>
            <a:r>
              <a:rPr lang="en-US">
                <a:sym typeface="Wingdings" panose="05000000000000000000" pitchFamily="2" charset="2"/>
              </a:rPr>
              <a:t>Lập trình truy xuất ô nhớ theo địa chỉ logic</a:t>
            </a:r>
          </a:p>
          <a:p>
            <a:pPr lvl="1"/>
            <a:r>
              <a:rPr lang="en-US">
                <a:sym typeface="Wingdings" panose="05000000000000000000" pitchFamily="2" charset="2"/>
              </a:rPr>
              <a:t>Dạng:	</a:t>
            </a:r>
            <a:r>
              <a:rPr lang="en-US" b="1">
                <a:sym typeface="Wingdings" panose="05000000000000000000" pitchFamily="2" charset="2"/>
              </a:rPr>
              <a:t>segment:offset</a:t>
            </a:r>
            <a:endParaRPr lang="en-US">
              <a:sym typeface="Wingdings" panose="05000000000000000000" pitchFamily="2" charset="2"/>
            </a:endParaRPr>
          </a:p>
          <a:p>
            <a:pPr lvl="1"/>
            <a:r>
              <a:rPr lang="en-US">
                <a:sym typeface="Wingdings" panose="05000000000000000000" pitchFamily="2" charset="2"/>
              </a:rPr>
              <a:t>Segment, offset có kích thước 16 bit, viết dạng hex</a:t>
            </a:r>
          </a:p>
          <a:p>
            <a:r>
              <a:rPr lang="en-US">
                <a:sym typeface="Wingdings" panose="05000000000000000000" pitchFamily="2" charset="2"/>
              </a:rPr>
              <a:t>Chuyển từ địa chỉ logic  địa chỉ vật lý (20bit)</a:t>
            </a:r>
          </a:p>
          <a:p>
            <a:pPr lvl="1"/>
            <a:r>
              <a:rPr lang="en-US">
                <a:sym typeface="Wingdings" panose="05000000000000000000" pitchFamily="2" charset="2"/>
              </a:rPr>
              <a:t>Segment * 16 + offset</a:t>
            </a:r>
          </a:p>
        </p:txBody>
      </p:sp>
    </p:spTree>
    <p:extLst>
      <p:ext uri="{BB962C8B-B14F-4D97-AF65-F5344CB8AC3E}">
        <p14:creationId xmlns:p14="http://schemas.microsoft.com/office/powerpoint/2010/main" val="222768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bộ nhớ (2)</a:t>
            </a:r>
          </a:p>
        </p:txBody>
      </p:sp>
      <p:sp>
        <p:nvSpPr>
          <p:cNvPr id="3" name="Content Placeholder 2"/>
          <p:cNvSpPr>
            <a:spLocks noGrp="1"/>
          </p:cNvSpPr>
          <p:nvPr>
            <p:ph idx="1"/>
          </p:nvPr>
        </p:nvSpPr>
        <p:spPr/>
        <p:txBody>
          <a:bodyPr/>
          <a:lstStyle/>
          <a:p>
            <a:r>
              <a:rPr lang="en-US"/>
              <a:t>Ví dụ: địa chỉ	A4FB:4872</a:t>
            </a:r>
          </a:p>
          <a:p>
            <a:pPr lvl="1"/>
            <a:r>
              <a:rPr lang="en-US"/>
              <a:t>A4FB * 16 (10h) </a:t>
            </a:r>
            <a:r>
              <a:rPr lang="en-US">
                <a:sym typeface="Wingdings" panose="05000000000000000000" pitchFamily="2" charset="2"/>
              </a:rPr>
              <a:t> A4FB0</a:t>
            </a:r>
          </a:p>
          <a:p>
            <a:pPr lvl="1"/>
            <a:r>
              <a:rPr lang="en-US"/>
              <a:t>A4FB0 + 4872 = A9822h (20 bit)</a:t>
            </a:r>
          </a:p>
          <a:p>
            <a:r>
              <a:rPr lang="en-US"/>
              <a:t>Các đoạn có thể chồng lên nhau, cách nhau theo bội số 16 (0000:0000, 0001:0000,…)</a:t>
            </a:r>
          </a:p>
          <a:p>
            <a:r>
              <a:rPr lang="en-US"/>
              <a:t>Một địa chỉ vật lý có thể có nhiều địa chỉ logic (thuộc nhiều đoạn)</a:t>
            </a:r>
          </a:p>
          <a:p>
            <a:r>
              <a:rPr lang="en-US"/>
              <a:t>Ví dụ: </a:t>
            </a:r>
            <a:r>
              <a:rPr lang="en-US">
                <a:sym typeface="Wingdings" panose="05000000000000000000" pitchFamily="2" charset="2"/>
              </a:rPr>
              <a:t>1256:000A, 1240:016A có cùng địa chỉ vật lý là 1256Ah</a:t>
            </a:r>
            <a:endParaRPr lang="en-US"/>
          </a:p>
          <a:p>
            <a:endParaRPr lang="en-US"/>
          </a:p>
          <a:p>
            <a:endParaRPr lang="en-US"/>
          </a:p>
        </p:txBody>
      </p:sp>
    </p:spTree>
    <p:extLst>
      <p:ext uri="{BB962C8B-B14F-4D97-AF65-F5344CB8AC3E}">
        <p14:creationId xmlns:p14="http://schemas.microsoft.com/office/powerpoint/2010/main" val="169816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a:t>
            </a:r>
          </a:p>
        </p:txBody>
      </p:sp>
      <p:sp>
        <p:nvSpPr>
          <p:cNvPr id="3" name="Content Placeholder 2"/>
          <p:cNvSpPr>
            <a:spLocks noGrp="1"/>
          </p:cNvSpPr>
          <p:nvPr>
            <p:ph idx="1"/>
          </p:nvPr>
        </p:nvSpPr>
        <p:spPr/>
        <p:txBody>
          <a:bodyPr/>
          <a:lstStyle/>
          <a:p>
            <a:r>
              <a:rPr lang="en-US"/>
              <a:t>Có 14 thanh ghi 16 bit</a:t>
            </a:r>
          </a:p>
          <a:p>
            <a:r>
              <a:rPr lang="en-US"/>
              <a:t>Nhóm thanh ghi đoạn: </a:t>
            </a:r>
            <a:r>
              <a:rPr lang="en-US" b="1"/>
              <a:t>CS, DS, SS, ES</a:t>
            </a:r>
          </a:p>
          <a:p>
            <a:pPr lvl="1"/>
            <a:r>
              <a:rPr lang="en-US"/>
              <a:t>CS (Code Segment): chứa địa chỉ segment của đoạn mã chương trình đang thực hiện</a:t>
            </a:r>
          </a:p>
          <a:p>
            <a:pPr lvl="1"/>
            <a:r>
              <a:rPr lang="en-US"/>
              <a:t>DS (Data Segment): chứa địa chỉ segment đoạn dữ liệu chính của chương trình</a:t>
            </a:r>
          </a:p>
          <a:p>
            <a:pPr lvl="1"/>
            <a:r>
              <a:rPr lang="en-US"/>
              <a:t>SS (Stack Segment): chứa địa chỉ segment đoạn stack của chương trình đang thực hiện</a:t>
            </a:r>
          </a:p>
          <a:p>
            <a:pPr lvl="1"/>
            <a:r>
              <a:rPr lang="en-US"/>
              <a:t>ES (Extra Segment): đoạn dữ liệu bổ sung</a:t>
            </a:r>
          </a:p>
          <a:p>
            <a:pPr marL="0" indent="0">
              <a:buNone/>
            </a:pPr>
            <a:endParaRPr lang="en-US"/>
          </a:p>
          <a:p>
            <a:endParaRPr lang="en-US"/>
          </a:p>
        </p:txBody>
      </p:sp>
    </p:spTree>
    <p:extLst>
      <p:ext uri="{BB962C8B-B14F-4D97-AF65-F5344CB8AC3E}">
        <p14:creationId xmlns:p14="http://schemas.microsoft.com/office/powerpoint/2010/main" val="329216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(2)</a:t>
            </a:r>
          </a:p>
        </p:txBody>
      </p:sp>
      <p:sp>
        <p:nvSpPr>
          <p:cNvPr id="3" name="Content Placeholder 2"/>
          <p:cNvSpPr>
            <a:spLocks noGrp="1"/>
          </p:cNvSpPr>
          <p:nvPr>
            <p:ph idx="1"/>
          </p:nvPr>
        </p:nvSpPr>
        <p:spPr/>
        <p:txBody>
          <a:bodyPr/>
          <a:lstStyle/>
          <a:p>
            <a:r>
              <a:rPr lang="en-US"/>
              <a:t>Nhóm thanh ghi đa dụng: </a:t>
            </a:r>
            <a:r>
              <a:rPr lang="en-US" b="1"/>
              <a:t>AX, BX, CX, DX</a:t>
            </a:r>
          </a:p>
          <a:p>
            <a:pPr lvl="1"/>
            <a:r>
              <a:rPr lang="en-US"/>
              <a:t>AX (Accumulator) - Thanh ghi tích lũy: thường lưu kết quả của các lệnh tính toán</a:t>
            </a:r>
          </a:p>
          <a:p>
            <a:pPr lvl="1"/>
            <a:r>
              <a:rPr lang="en-US"/>
              <a:t>BX (Base) – Thanh ghi cơ sở: thường đùng định vị địa chỉ offset khi truy xuất bộ nhớ</a:t>
            </a:r>
          </a:p>
          <a:p>
            <a:pPr lvl="1"/>
            <a:r>
              <a:rPr lang="en-US"/>
              <a:t>CX (Count) – Thanh ghi đếm: thường dùng xác định số lần lặp trong các lệnh lặp</a:t>
            </a:r>
          </a:p>
          <a:p>
            <a:pPr lvl="1"/>
            <a:r>
              <a:rPr lang="en-US"/>
              <a:t>DX (Data) – Thanh ghi dữ liệu: thường dùng lưu dữ liệu trong các lệnh tính toán</a:t>
            </a:r>
          </a:p>
          <a:p>
            <a:pPr marL="0" indent="0">
              <a:buNone/>
            </a:pPr>
            <a:endParaRPr lang="en-US"/>
          </a:p>
          <a:p>
            <a:endParaRPr lang="en-US"/>
          </a:p>
        </p:txBody>
      </p:sp>
    </p:spTree>
    <p:extLst>
      <p:ext uri="{BB962C8B-B14F-4D97-AF65-F5344CB8AC3E}">
        <p14:creationId xmlns:p14="http://schemas.microsoft.com/office/powerpoint/2010/main" val="326079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(3)</a:t>
            </a:r>
          </a:p>
        </p:txBody>
      </p:sp>
      <p:sp>
        <p:nvSpPr>
          <p:cNvPr id="3" name="Content Placeholder 2"/>
          <p:cNvSpPr>
            <a:spLocks noGrp="1"/>
          </p:cNvSpPr>
          <p:nvPr>
            <p:ph idx="1"/>
          </p:nvPr>
        </p:nvSpPr>
        <p:spPr/>
        <p:txBody>
          <a:bodyPr/>
          <a:lstStyle/>
          <a:p>
            <a:r>
              <a:rPr lang="en-US"/>
              <a:t>Mỗi thanh ghi đa dụng có thể tách thành 2 thanh ghi con 8 bit</a:t>
            </a:r>
          </a:p>
          <a:p>
            <a:pPr marL="0" indent="0">
              <a:buNone/>
            </a:pPr>
            <a:endParaRPr lang="en-US"/>
          </a:p>
          <a:p>
            <a:pPr marL="0" indent="0">
              <a:buNone/>
            </a:pPr>
            <a:endParaRPr lang="en-US"/>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48420195"/>
              </p:ext>
            </p:extLst>
          </p:nvPr>
        </p:nvGraphicFramePr>
        <p:xfrm>
          <a:off x="1143000" y="3048000"/>
          <a:ext cx="2971800" cy="1066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33400">
                <a:tc gridSpan="2">
                  <a:txBody>
                    <a:bodyPr/>
                    <a:lstStyle/>
                    <a:p>
                      <a:pPr algn="ctr"/>
                      <a:r>
                        <a:rPr lang="en-US" sz="2800">
                          <a:solidFill>
                            <a:schemeClr val="tx1"/>
                          </a:solidFill>
                        </a:rPr>
                        <a:t>AX</a:t>
                      </a:r>
                    </a:p>
                  </a:txBody>
                  <a:tcPr anchor="ctr">
                    <a:noFill/>
                  </a:tcPr>
                </a:tc>
                <a:tc hMerge="1">
                  <a:txBody>
                    <a:bodyPr/>
                    <a:lstStyle/>
                    <a:p>
                      <a:endParaRPr lang="en-US"/>
                    </a:p>
                  </a:txBody>
                  <a:tcPr/>
                </a:tc>
                <a:extLst>
                  <a:ext uri="{0D108BD9-81ED-4DB2-BD59-A6C34878D82A}">
                    <a16:rowId xmlns:a16="http://schemas.microsoft.com/office/drawing/2014/main" val="10000"/>
                  </a:ext>
                </a:extLst>
              </a:tr>
              <a:tr h="533400">
                <a:tc>
                  <a:txBody>
                    <a:bodyPr/>
                    <a:lstStyle/>
                    <a:p>
                      <a:pPr algn="ctr"/>
                      <a:r>
                        <a:rPr lang="en-US" sz="2800"/>
                        <a:t>AH</a:t>
                      </a:r>
                    </a:p>
                  </a:txBody>
                  <a:tcPr anchor="ctr">
                    <a:solidFill>
                      <a:srgbClr val="00B0F0"/>
                    </a:solidFill>
                  </a:tcPr>
                </a:tc>
                <a:tc>
                  <a:txBody>
                    <a:bodyPr/>
                    <a:lstStyle/>
                    <a:p>
                      <a:pPr algn="ctr"/>
                      <a:r>
                        <a:rPr lang="en-US" sz="2800"/>
                        <a:t>AL</a:t>
                      </a:r>
                    </a:p>
                  </a:txBody>
                  <a:tcPr anchor="ctr">
                    <a:solidFill>
                      <a:srgbClr val="00B0F0"/>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53211685"/>
              </p:ext>
            </p:extLst>
          </p:nvPr>
        </p:nvGraphicFramePr>
        <p:xfrm>
          <a:off x="1143000" y="4953000"/>
          <a:ext cx="2971800" cy="1066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33400">
                <a:tc gridSpan="2">
                  <a:txBody>
                    <a:bodyPr/>
                    <a:lstStyle/>
                    <a:p>
                      <a:pPr algn="ctr"/>
                      <a:r>
                        <a:rPr lang="en-US" sz="2800">
                          <a:solidFill>
                            <a:schemeClr val="tx1"/>
                          </a:solidFill>
                        </a:rPr>
                        <a:t>BX</a:t>
                      </a:r>
                    </a:p>
                  </a:txBody>
                  <a:tcPr anchor="ctr">
                    <a:noFill/>
                  </a:tcPr>
                </a:tc>
                <a:tc hMerge="1">
                  <a:txBody>
                    <a:bodyPr/>
                    <a:lstStyle/>
                    <a:p>
                      <a:endParaRPr lang="en-US"/>
                    </a:p>
                  </a:txBody>
                  <a:tcPr/>
                </a:tc>
                <a:extLst>
                  <a:ext uri="{0D108BD9-81ED-4DB2-BD59-A6C34878D82A}">
                    <a16:rowId xmlns:a16="http://schemas.microsoft.com/office/drawing/2014/main" val="10000"/>
                  </a:ext>
                </a:extLst>
              </a:tr>
              <a:tr h="533400">
                <a:tc>
                  <a:txBody>
                    <a:bodyPr/>
                    <a:lstStyle/>
                    <a:p>
                      <a:pPr algn="ctr"/>
                      <a:r>
                        <a:rPr lang="en-US" sz="2800"/>
                        <a:t>BH</a:t>
                      </a:r>
                    </a:p>
                  </a:txBody>
                  <a:tcPr anchor="ctr">
                    <a:solidFill>
                      <a:srgbClr val="00B0F0"/>
                    </a:solidFill>
                  </a:tcPr>
                </a:tc>
                <a:tc>
                  <a:txBody>
                    <a:bodyPr/>
                    <a:lstStyle/>
                    <a:p>
                      <a:pPr algn="ctr"/>
                      <a:r>
                        <a:rPr lang="en-US" sz="2800"/>
                        <a:t>BL</a:t>
                      </a:r>
                    </a:p>
                  </a:txBody>
                  <a:tcPr anchor="ctr">
                    <a:solidFill>
                      <a:srgbClr val="00B0F0"/>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3887354"/>
              </p:ext>
            </p:extLst>
          </p:nvPr>
        </p:nvGraphicFramePr>
        <p:xfrm>
          <a:off x="4876800" y="3048000"/>
          <a:ext cx="2971800" cy="1066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33400">
                <a:tc gridSpan="2">
                  <a:txBody>
                    <a:bodyPr/>
                    <a:lstStyle/>
                    <a:p>
                      <a:pPr algn="ctr"/>
                      <a:r>
                        <a:rPr lang="en-US" sz="2800">
                          <a:solidFill>
                            <a:schemeClr val="tx1"/>
                          </a:solidFill>
                        </a:rPr>
                        <a:t>CX</a:t>
                      </a:r>
                    </a:p>
                  </a:txBody>
                  <a:tcPr anchor="ctr">
                    <a:noFill/>
                  </a:tcPr>
                </a:tc>
                <a:tc hMerge="1">
                  <a:txBody>
                    <a:bodyPr/>
                    <a:lstStyle/>
                    <a:p>
                      <a:endParaRPr lang="en-US"/>
                    </a:p>
                  </a:txBody>
                  <a:tcPr/>
                </a:tc>
                <a:extLst>
                  <a:ext uri="{0D108BD9-81ED-4DB2-BD59-A6C34878D82A}">
                    <a16:rowId xmlns:a16="http://schemas.microsoft.com/office/drawing/2014/main" val="10000"/>
                  </a:ext>
                </a:extLst>
              </a:tr>
              <a:tr h="533400">
                <a:tc>
                  <a:txBody>
                    <a:bodyPr/>
                    <a:lstStyle/>
                    <a:p>
                      <a:pPr algn="ctr"/>
                      <a:r>
                        <a:rPr lang="en-US" sz="2800"/>
                        <a:t>CH</a:t>
                      </a:r>
                    </a:p>
                  </a:txBody>
                  <a:tcPr anchor="ctr">
                    <a:solidFill>
                      <a:srgbClr val="00B0F0"/>
                    </a:solidFill>
                  </a:tcPr>
                </a:tc>
                <a:tc>
                  <a:txBody>
                    <a:bodyPr/>
                    <a:lstStyle/>
                    <a:p>
                      <a:pPr algn="ctr"/>
                      <a:r>
                        <a:rPr lang="en-US" sz="2800"/>
                        <a:t>CL</a:t>
                      </a:r>
                    </a:p>
                  </a:txBody>
                  <a:tcPr anchor="ctr">
                    <a:solidFill>
                      <a:srgbClr val="00B0F0"/>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25179387"/>
              </p:ext>
            </p:extLst>
          </p:nvPr>
        </p:nvGraphicFramePr>
        <p:xfrm>
          <a:off x="4876800" y="4953000"/>
          <a:ext cx="2971800" cy="1066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33400">
                <a:tc gridSpan="2">
                  <a:txBody>
                    <a:bodyPr/>
                    <a:lstStyle/>
                    <a:p>
                      <a:pPr algn="ctr"/>
                      <a:r>
                        <a:rPr lang="en-US" sz="2800">
                          <a:solidFill>
                            <a:schemeClr val="tx1"/>
                          </a:solidFill>
                        </a:rPr>
                        <a:t>DX</a:t>
                      </a:r>
                    </a:p>
                  </a:txBody>
                  <a:tcPr anchor="ctr">
                    <a:noFill/>
                  </a:tcPr>
                </a:tc>
                <a:tc hMerge="1">
                  <a:txBody>
                    <a:bodyPr/>
                    <a:lstStyle/>
                    <a:p>
                      <a:endParaRPr lang="en-US"/>
                    </a:p>
                  </a:txBody>
                  <a:tcPr/>
                </a:tc>
                <a:extLst>
                  <a:ext uri="{0D108BD9-81ED-4DB2-BD59-A6C34878D82A}">
                    <a16:rowId xmlns:a16="http://schemas.microsoft.com/office/drawing/2014/main" val="10000"/>
                  </a:ext>
                </a:extLst>
              </a:tr>
              <a:tr h="533400">
                <a:tc>
                  <a:txBody>
                    <a:bodyPr/>
                    <a:lstStyle/>
                    <a:p>
                      <a:pPr algn="ctr"/>
                      <a:r>
                        <a:rPr lang="en-US" sz="2800"/>
                        <a:t>DH</a:t>
                      </a:r>
                    </a:p>
                  </a:txBody>
                  <a:tcPr anchor="ctr">
                    <a:solidFill>
                      <a:srgbClr val="00B0F0"/>
                    </a:solidFill>
                  </a:tcPr>
                </a:tc>
                <a:tc>
                  <a:txBody>
                    <a:bodyPr/>
                    <a:lstStyle/>
                    <a:p>
                      <a:pPr algn="ctr"/>
                      <a:r>
                        <a:rPr lang="en-US" sz="2800"/>
                        <a:t>DL</a:t>
                      </a:r>
                    </a:p>
                  </a:txBody>
                  <a:tcPr anchor="ctr">
                    <a:solidFill>
                      <a:srgbClr val="00B0F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038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(4)</a:t>
            </a:r>
          </a:p>
        </p:txBody>
      </p:sp>
      <p:sp>
        <p:nvSpPr>
          <p:cNvPr id="3" name="Content Placeholder 2"/>
          <p:cNvSpPr>
            <a:spLocks noGrp="1"/>
          </p:cNvSpPr>
          <p:nvPr>
            <p:ph idx="1"/>
          </p:nvPr>
        </p:nvSpPr>
        <p:spPr/>
        <p:txBody>
          <a:bodyPr/>
          <a:lstStyle/>
          <a:p>
            <a:r>
              <a:rPr lang="en-US"/>
              <a:t>Nhóm thanh ghi con trỏ và chỉ mục: </a:t>
            </a:r>
            <a:r>
              <a:rPr lang="en-US" b="1"/>
              <a:t>SP, BP, SI, DI</a:t>
            </a:r>
          </a:p>
          <a:p>
            <a:pPr lvl="1"/>
            <a:r>
              <a:rPr lang="en-US"/>
              <a:t>SP (Stack Pointer): địa chỉ offset của phần tử trên đỉnh stack</a:t>
            </a:r>
          </a:p>
          <a:p>
            <a:pPr lvl="1"/>
            <a:r>
              <a:rPr lang="en-US"/>
              <a:t>BP (Base Pointer): dùng định vị offset khi truy xuất stack</a:t>
            </a:r>
          </a:p>
          <a:p>
            <a:pPr lvl="1"/>
            <a:r>
              <a:rPr lang="en-US"/>
              <a:t>SI (Source Index): dùng định vị offset chuỗi nguồn trong các lệnh về chuỗi</a:t>
            </a:r>
          </a:p>
          <a:p>
            <a:pPr lvl="1"/>
            <a:r>
              <a:rPr lang="en-US"/>
              <a:t>DI (Destination Index): dùng định vị offset chuỗi đích trong các lệnh về chuỗi</a:t>
            </a:r>
          </a:p>
        </p:txBody>
      </p:sp>
    </p:spTree>
    <p:extLst>
      <p:ext uri="{BB962C8B-B14F-4D97-AF65-F5344CB8AC3E}">
        <p14:creationId xmlns:p14="http://schemas.microsoft.com/office/powerpoint/2010/main" val="271368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(5)</a:t>
            </a:r>
          </a:p>
        </p:txBody>
      </p:sp>
      <p:sp>
        <p:nvSpPr>
          <p:cNvPr id="3" name="Content Placeholder 2"/>
          <p:cNvSpPr>
            <a:spLocks noGrp="1"/>
          </p:cNvSpPr>
          <p:nvPr>
            <p:ph idx="1"/>
          </p:nvPr>
        </p:nvSpPr>
        <p:spPr/>
        <p:txBody>
          <a:bodyPr/>
          <a:lstStyle/>
          <a:p>
            <a:r>
              <a:rPr lang="en-US"/>
              <a:t>Thanh ghi con trỏ lệnh: </a:t>
            </a:r>
            <a:r>
              <a:rPr lang="en-US" b="1"/>
              <a:t>IP </a:t>
            </a:r>
            <a:r>
              <a:rPr lang="en-US"/>
              <a:t>(Instruction Pointer)</a:t>
            </a:r>
          </a:p>
          <a:p>
            <a:pPr lvl="1"/>
            <a:r>
              <a:rPr lang="en-US"/>
              <a:t>Chứa địa chỉ offset của lệnh sẽ được CPU thực hiện</a:t>
            </a:r>
          </a:p>
          <a:p>
            <a:pPr lvl="1"/>
            <a:r>
              <a:rPr lang="en-US"/>
              <a:t>Được tự động thay đổi để trỏ đến lệnh kế tiếp</a:t>
            </a:r>
          </a:p>
          <a:p>
            <a:pPr lvl="1"/>
            <a:r>
              <a:rPr lang="en-US"/>
              <a:t>CS:IP </a:t>
            </a:r>
            <a:r>
              <a:rPr lang="en-US">
                <a:sym typeface="Wingdings" panose="05000000000000000000" pitchFamily="2" charset="2"/>
              </a:rPr>
              <a:t> segment:offset của lệnh kế tiếp được CPU thực hiện</a:t>
            </a:r>
          </a:p>
          <a:p>
            <a:r>
              <a:rPr lang="en-US">
                <a:sym typeface="Wingdings" panose="05000000000000000000" pitchFamily="2" charset="2"/>
              </a:rPr>
              <a:t>Thanh ghi cờ hiệu (Flag Register)</a:t>
            </a:r>
          </a:p>
          <a:p>
            <a:pPr lvl="1"/>
            <a:r>
              <a:rPr lang="en-US">
                <a:sym typeface="Wingdings" panose="05000000000000000000" pitchFamily="2" charset="2"/>
              </a:rPr>
              <a:t>Phản ánh trạng thái thực hiện lệnh của CPU</a:t>
            </a:r>
          </a:p>
          <a:p>
            <a:pPr lvl="1"/>
            <a:r>
              <a:rPr lang="en-US">
                <a:sym typeface="Wingdings" panose="05000000000000000000" pitchFamily="2" charset="2"/>
              </a:rPr>
              <a:t>Có 9 cờ (9 bit)</a:t>
            </a:r>
          </a:p>
          <a:p>
            <a:pPr marL="457200" lvl="1" indent="0">
              <a:buNone/>
            </a:pPr>
            <a:endParaRPr lang="en-US"/>
          </a:p>
        </p:txBody>
      </p:sp>
    </p:spTree>
    <p:extLst>
      <p:ext uri="{BB962C8B-B14F-4D97-AF65-F5344CB8AC3E}">
        <p14:creationId xmlns:p14="http://schemas.microsoft.com/office/powerpoint/2010/main" val="1311331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(6)</a:t>
            </a:r>
          </a:p>
        </p:txBody>
      </p:sp>
      <p:sp>
        <p:nvSpPr>
          <p:cNvPr id="5" name="Content Placeholder 4"/>
          <p:cNvSpPr>
            <a:spLocks noGrp="1"/>
          </p:cNvSpPr>
          <p:nvPr>
            <p:ph idx="1"/>
          </p:nvPr>
        </p:nvSpPr>
        <p:spPr/>
        <p:txBody>
          <a:bodyPr/>
          <a:lstStyle/>
          <a:p>
            <a:r>
              <a:rPr lang="en-US"/>
              <a:t>Các cờ của thanh ghi cờ hiệu</a:t>
            </a:r>
          </a:p>
          <a:p>
            <a:endParaRPr lang="en-US"/>
          </a:p>
          <a:p>
            <a:pPr lvl="1"/>
            <a:endParaRPr lang="en-US"/>
          </a:p>
          <a:p>
            <a:pPr lvl="1"/>
            <a:r>
              <a:rPr lang="en-US"/>
              <a:t>Overflow, Direction, Interrupt, Trap, Sign, Zero, Auxiliary carry, Parity, Carry</a:t>
            </a:r>
          </a:p>
          <a:p>
            <a:r>
              <a:rPr lang="en-US"/>
              <a:t>Lệnh bật cờ</a:t>
            </a:r>
          </a:p>
          <a:p>
            <a:pPr lvl="1"/>
            <a:r>
              <a:rPr lang="en-US"/>
              <a:t>ST&lt;flag&gt;		</a:t>
            </a:r>
            <a:r>
              <a:rPr lang="en-US">
                <a:sym typeface="Wingdings" panose="05000000000000000000" pitchFamily="2" charset="2"/>
              </a:rPr>
              <a:t> STC, STD,…</a:t>
            </a:r>
            <a:endParaRPr lang="en-US"/>
          </a:p>
          <a:p>
            <a:r>
              <a:rPr lang="en-US"/>
              <a:t>Lệnh xóa cờ</a:t>
            </a:r>
          </a:p>
          <a:p>
            <a:pPr lvl="1"/>
            <a:r>
              <a:rPr lang="en-US"/>
              <a:t>CL&lt;flag&gt;		</a:t>
            </a:r>
            <a:r>
              <a:rPr lang="en-US">
                <a:sym typeface="Wingdings" panose="05000000000000000000" pitchFamily="2" charset="2"/>
              </a:rPr>
              <a:t> CLC, CLD,...</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93015977"/>
              </p:ext>
            </p:extLst>
          </p:nvPr>
        </p:nvGraphicFramePr>
        <p:xfrm>
          <a:off x="304800" y="2438400"/>
          <a:ext cx="8534400" cy="6096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3400">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gridCol w="533400">
                  <a:extLst>
                    <a:ext uri="{9D8B030D-6E8A-4147-A177-3AD203B41FA5}">
                      <a16:colId xmlns:a16="http://schemas.microsoft.com/office/drawing/2014/main" val="20015"/>
                    </a:ext>
                  </a:extLst>
                </a:gridCol>
              </a:tblGrid>
              <a:tr h="609600">
                <a:tc>
                  <a:txBody>
                    <a:bodyPr/>
                    <a:lstStyle/>
                    <a:p>
                      <a:pPr algn="ctr"/>
                      <a:endParaRPr lang="en-US" sz="2000" b="0"/>
                    </a:p>
                  </a:txBody>
                  <a:tcPr anchor="ctr">
                    <a:solidFill>
                      <a:srgbClr val="00B0F0"/>
                    </a:solidFill>
                  </a:tcPr>
                </a:tc>
                <a:tc>
                  <a:txBody>
                    <a:bodyPr/>
                    <a:lstStyle/>
                    <a:p>
                      <a:pPr algn="ctr"/>
                      <a:endParaRPr lang="en-US" sz="2000" b="0"/>
                    </a:p>
                  </a:txBody>
                  <a:tcPr anchor="ctr">
                    <a:solidFill>
                      <a:srgbClr val="00B0F0"/>
                    </a:solidFill>
                  </a:tcPr>
                </a:tc>
                <a:tc>
                  <a:txBody>
                    <a:bodyPr/>
                    <a:lstStyle/>
                    <a:p>
                      <a:pPr algn="ctr"/>
                      <a:endParaRPr lang="en-US" sz="2000" b="0"/>
                    </a:p>
                  </a:txBody>
                  <a:tcPr anchor="ctr">
                    <a:solidFill>
                      <a:srgbClr val="00B0F0"/>
                    </a:solidFill>
                  </a:tcPr>
                </a:tc>
                <a:tc>
                  <a:txBody>
                    <a:bodyPr/>
                    <a:lstStyle/>
                    <a:p>
                      <a:pPr algn="ctr"/>
                      <a:endParaRPr lang="en-US" sz="2000" b="0"/>
                    </a:p>
                  </a:txBody>
                  <a:tcPr anchor="ctr">
                    <a:solidFill>
                      <a:srgbClr val="00B0F0"/>
                    </a:solidFill>
                  </a:tcPr>
                </a:tc>
                <a:tc>
                  <a:txBody>
                    <a:bodyPr/>
                    <a:lstStyle/>
                    <a:p>
                      <a:pPr algn="ctr"/>
                      <a:r>
                        <a:rPr lang="en-US" sz="2000" b="0"/>
                        <a:t>OF</a:t>
                      </a:r>
                    </a:p>
                  </a:txBody>
                  <a:tcPr anchor="ctr">
                    <a:solidFill>
                      <a:srgbClr val="C00000"/>
                    </a:solidFill>
                  </a:tcPr>
                </a:tc>
                <a:tc>
                  <a:txBody>
                    <a:bodyPr/>
                    <a:lstStyle/>
                    <a:p>
                      <a:pPr algn="ctr"/>
                      <a:r>
                        <a:rPr lang="en-US" sz="2000" b="0"/>
                        <a:t>DF</a:t>
                      </a:r>
                    </a:p>
                  </a:txBody>
                  <a:tcPr anchor="ctr">
                    <a:solidFill>
                      <a:srgbClr val="C00000"/>
                    </a:solidFill>
                  </a:tcPr>
                </a:tc>
                <a:tc>
                  <a:txBody>
                    <a:bodyPr/>
                    <a:lstStyle/>
                    <a:p>
                      <a:pPr algn="ctr"/>
                      <a:r>
                        <a:rPr lang="en-US" sz="2000" b="0"/>
                        <a:t>IF</a:t>
                      </a:r>
                    </a:p>
                  </a:txBody>
                  <a:tcPr anchor="ctr">
                    <a:solidFill>
                      <a:srgbClr val="C00000"/>
                    </a:solidFill>
                  </a:tcPr>
                </a:tc>
                <a:tc>
                  <a:txBody>
                    <a:bodyPr/>
                    <a:lstStyle/>
                    <a:p>
                      <a:pPr algn="ctr"/>
                      <a:r>
                        <a:rPr lang="en-US" sz="2000" b="0"/>
                        <a:t>TF</a:t>
                      </a:r>
                    </a:p>
                  </a:txBody>
                  <a:tcPr anchor="ctr">
                    <a:solidFill>
                      <a:srgbClr val="C00000"/>
                    </a:solidFill>
                  </a:tcPr>
                </a:tc>
                <a:tc>
                  <a:txBody>
                    <a:bodyPr/>
                    <a:lstStyle/>
                    <a:p>
                      <a:pPr algn="ctr"/>
                      <a:r>
                        <a:rPr lang="en-US" sz="2000" b="0"/>
                        <a:t>SF</a:t>
                      </a:r>
                    </a:p>
                  </a:txBody>
                  <a:tcPr anchor="ctr">
                    <a:solidFill>
                      <a:srgbClr val="C00000"/>
                    </a:solidFill>
                  </a:tcPr>
                </a:tc>
                <a:tc>
                  <a:txBody>
                    <a:bodyPr/>
                    <a:lstStyle/>
                    <a:p>
                      <a:pPr algn="ctr"/>
                      <a:r>
                        <a:rPr lang="en-US" sz="2000" b="0"/>
                        <a:t>ZF</a:t>
                      </a:r>
                    </a:p>
                  </a:txBody>
                  <a:tcPr anchor="ctr">
                    <a:solidFill>
                      <a:srgbClr val="C00000"/>
                    </a:solidFill>
                  </a:tcPr>
                </a:tc>
                <a:tc>
                  <a:txBody>
                    <a:bodyPr/>
                    <a:lstStyle/>
                    <a:p>
                      <a:pPr algn="ctr"/>
                      <a:endParaRPr lang="en-US" sz="2000" b="0"/>
                    </a:p>
                  </a:txBody>
                  <a:tcPr anchor="ctr">
                    <a:solidFill>
                      <a:srgbClr val="00B0F0"/>
                    </a:solidFill>
                  </a:tcPr>
                </a:tc>
                <a:tc>
                  <a:txBody>
                    <a:bodyPr/>
                    <a:lstStyle/>
                    <a:p>
                      <a:pPr algn="ctr"/>
                      <a:r>
                        <a:rPr lang="en-US" sz="2000" b="0"/>
                        <a:t>AF</a:t>
                      </a:r>
                    </a:p>
                  </a:txBody>
                  <a:tcPr anchor="ctr">
                    <a:solidFill>
                      <a:srgbClr val="C00000"/>
                    </a:solidFill>
                  </a:tcPr>
                </a:tc>
                <a:tc>
                  <a:txBody>
                    <a:bodyPr/>
                    <a:lstStyle/>
                    <a:p>
                      <a:pPr algn="ctr"/>
                      <a:endParaRPr lang="en-US" sz="2000" b="0"/>
                    </a:p>
                  </a:txBody>
                  <a:tcPr anchor="ctr">
                    <a:solidFill>
                      <a:srgbClr val="00B0F0"/>
                    </a:solidFill>
                  </a:tcPr>
                </a:tc>
                <a:tc>
                  <a:txBody>
                    <a:bodyPr/>
                    <a:lstStyle/>
                    <a:p>
                      <a:pPr algn="ctr"/>
                      <a:r>
                        <a:rPr lang="en-US" sz="2000" b="0"/>
                        <a:t>PF</a:t>
                      </a:r>
                    </a:p>
                  </a:txBody>
                  <a:tcPr anchor="ctr">
                    <a:solidFill>
                      <a:srgbClr val="C00000"/>
                    </a:solidFill>
                  </a:tcPr>
                </a:tc>
                <a:tc>
                  <a:txBody>
                    <a:bodyPr/>
                    <a:lstStyle/>
                    <a:p>
                      <a:pPr algn="ctr"/>
                      <a:endParaRPr lang="en-US" sz="2000" b="0"/>
                    </a:p>
                  </a:txBody>
                  <a:tcPr anchor="ctr">
                    <a:solidFill>
                      <a:srgbClr val="00B0F0"/>
                    </a:solidFill>
                  </a:tcPr>
                </a:tc>
                <a:tc>
                  <a:txBody>
                    <a:bodyPr/>
                    <a:lstStyle/>
                    <a:p>
                      <a:pPr algn="ctr"/>
                      <a:r>
                        <a:rPr lang="en-US" sz="2000" b="0"/>
                        <a:t>CF</a:t>
                      </a:r>
                    </a:p>
                  </a:txBody>
                  <a:tcPr anchor="ctr">
                    <a:solidFill>
                      <a:srgbClr val="C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617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thanh ghi (7)</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97384524"/>
              </p:ext>
            </p:extLst>
          </p:nvPr>
        </p:nvGraphicFramePr>
        <p:xfrm>
          <a:off x="304800" y="1600200"/>
          <a:ext cx="8534400" cy="519176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370840">
                <a:tc>
                  <a:txBody>
                    <a:bodyPr/>
                    <a:lstStyle/>
                    <a:p>
                      <a:pPr algn="ctr"/>
                      <a:r>
                        <a:rPr lang="en-US" b="1"/>
                        <a:t>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a:t>Nhóm</a:t>
                      </a:r>
                      <a:r>
                        <a:rPr lang="en-US" baseline="0"/>
                        <a:t> thanh ghi đa dụng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t>BH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BL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BX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CX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t>DH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DL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a:t>DX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gridSpan="2">
                  <a:txBody>
                    <a:bodyPr/>
                    <a:lstStyle/>
                    <a:p>
                      <a:pPr algn="ctr"/>
                      <a:r>
                        <a:rPr lang="en-US" b="1"/>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rowSpan="4" gridSpan="2">
                  <a:txBody>
                    <a:bodyPr/>
                    <a:lstStyle/>
                    <a:p>
                      <a:pPr algn="ctr"/>
                      <a:r>
                        <a:rPr lang="en-US"/>
                        <a:t>Nhóm</a:t>
                      </a:r>
                      <a:r>
                        <a:rPr lang="en-US" baseline="0"/>
                        <a:t> thanh ghi đoạn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a:p>
                  </a:txBody>
                  <a:tcPr/>
                </a:tc>
                <a:extLst>
                  <a:ext uri="{0D108BD9-81ED-4DB2-BD59-A6C34878D82A}">
                    <a16:rowId xmlns:a16="http://schemas.microsoft.com/office/drawing/2014/main" val="10004"/>
                  </a:ext>
                </a:extLst>
              </a:tr>
              <a:tr h="370840">
                <a:tc gridSpan="2">
                  <a:txBody>
                    <a:bodyPr/>
                    <a:lstStyle/>
                    <a:p>
                      <a:pPr algn="ctr"/>
                      <a:r>
                        <a:rPr lang="en-US" b="1"/>
                        <a:t>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a:p>
                  </a:txBody>
                  <a:tcPr/>
                </a:tc>
                <a:extLst>
                  <a:ext uri="{0D108BD9-81ED-4DB2-BD59-A6C34878D82A}">
                    <a16:rowId xmlns:a16="http://schemas.microsoft.com/office/drawing/2014/main" val="10005"/>
                  </a:ext>
                </a:extLst>
              </a:tr>
              <a:tr h="370840">
                <a:tc gridSpan="2">
                  <a:txBody>
                    <a:bodyPr/>
                    <a:lstStyle/>
                    <a:p>
                      <a:pPr algn="ctr"/>
                      <a:r>
                        <a:rPr lang="en-US" b="1"/>
                        <a:t>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a:p>
                  </a:txBody>
                  <a:tcPr/>
                </a:tc>
                <a:extLst>
                  <a:ext uri="{0D108BD9-81ED-4DB2-BD59-A6C34878D82A}">
                    <a16:rowId xmlns:a16="http://schemas.microsoft.com/office/drawing/2014/main" val="10006"/>
                  </a:ext>
                </a:extLst>
              </a:tr>
              <a:tr h="370840">
                <a:tc gridSpan="2">
                  <a:txBody>
                    <a:bodyPr/>
                    <a:lstStyle/>
                    <a:p>
                      <a:pPr algn="ctr"/>
                      <a:r>
                        <a:rPr lang="en-US" b="1"/>
                        <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a:p>
                  </a:txBody>
                  <a:tcPr/>
                </a:tc>
                <a:extLst>
                  <a:ext uri="{0D108BD9-81ED-4DB2-BD59-A6C34878D82A}">
                    <a16:rowId xmlns:a16="http://schemas.microsoft.com/office/drawing/2014/main" val="10007"/>
                  </a:ext>
                </a:extLst>
              </a:tr>
              <a:tr h="370840">
                <a:tc gridSpan="2">
                  <a:txBody>
                    <a:bodyPr/>
                    <a:lstStyle/>
                    <a:p>
                      <a:pPr algn="ctr"/>
                      <a:r>
                        <a:rPr lang="en-US" b="1"/>
                        <a:t>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tc rowSpan="2" gridSpan="2">
                  <a:txBody>
                    <a:bodyPr/>
                    <a:lstStyle/>
                    <a:p>
                      <a:pPr algn="ctr"/>
                      <a:r>
                        <a:rPr lang="en-US"/>
                        <a:t>Nhóm</a:t>
                      </a:r>
                      <a:r>
                        <a:rPr lang="en-US" baseline="0"/>
                        <a:t> thanh ghi con trỏ</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10008"/>
                  </a:ext>
                </a:extLst>
              </a:tr>
              <a:tr h="370840">
                <a:tc gridSpan="2">
                  <a:txBody>
                    <a:bodyPr/>
                    <a:lstStyle/>
                    <a:p>
                      <a:pPr algn="ctr"/>
                      <a:r>
                        <a:rPr lang="en-US" b="1"/>
                        <a:t>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a:p>
                  </a:txBody>
                  <a:tcPr/>
                </a:tc>
                <a:extLst>
                  <a:ext uri="{0D108BD9-81ED-4DB2-BD59-A6C34878D82A}">
                    <a16:rowId xmlns:a16="http://schemas.microsoft.com/office/drawing/2014/main" val="10009"/>
                  </a:ext>
                </a:extLst>
              </a:tr>
              <a:tr h="370840">
                <a:tc gridSpan="2">
                  <a:txBody>
                    <a:bodyPr/>
                    <a:lstStyle/>
                    <a:p>
                      <a:pPr algn="ctr"/>
                      <a:r>
                        <a:rPr lang="en-US" b="1"/>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hMerge="1">
                  <a:txBody>
                    <a:bodyPr/>
                    <a:lstStyle/>
                    <a:p>
                      <a:endParaRPr lang="en-US"/>
                    </a:p>
                  </a:txBody>
                  <a:tcPr/>
                </a:tc>
                <a:tc rowSpan="2" gridSpan="2">
                  <a:txBody>
                    <a:bodyPr/>
                    <a:lstStyle/>
                    <a:p>
                      <a:pPr algn="ctr"/>
                      <a:r>
                        <a:rPr lang="en-US"/>
                        <a:t>Nhóm</a:t>
                      </a:r>
                      <a:r>
                        <a:rPr lang="en-US" baseline="0"/>
                        <a:t> thanh ghi chỉ mục</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10010"/>
                  </a:ext>
                </a:extLst>
              </a:tr>
              <a:tr h="370840">
                <a:tc gridSpan="2">
                  <a:txBody>
                    <a:bodyPr/>
                    <a:lstStyle/>
                    <a:p>
                      <a:pPr algn="ctr"/>
                      <a:r>
                        <a:rPr lang="en-US" b="1"/>
                        <a:t>DI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hMerge="1">
                  <a:txBody>
                    <a:bodyPr/>
                    <a:lstStyle/>
                    <a:p>
                      <a:endParaRPr lang="en-US"/>
                    </a:p>
                  </a:txBody>
                  <a:tcPr/>
                </a:tc>
                <a:tc gridSpan="2" v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a:p>
                  </a:txBody>
                  <a:tcPr/>
                </a:tc>
                <a:extLst>
                  <a:ext uri="{0D108BD9-81ED-4DB2-BD59-A6C34878D82A}">
                    <a16:rowId xmlns:a16="http://schemas.microsoft.com/office/drawing/2014/main" val="10011"/>
                  </a:ext>
                </a:extLst>
              </a:tr>
              <a:tr h="370840">
                <a:tc gridSpan="2">
                  <a:txBody>
                    <a:bodyPr/>
                    <a:lstStyle/>
                    <a:p>
                      <a:pPr algn="ctr"/>
                      <a:r>
                        <a:rPr lang="en-US" b="1"/>
                        <a: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a:r>
                        <a:rPr lang="en-US"/>
                        <a:t>Thanh ghi con trỏ</a:t>
                      </a:r>
                      <a:r>
                        <a:rPr lang="en-US" baseline="0"/>
                        <a:t> lệnh</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r h="370840">
                <a:tc gridSpan="2">
                  <a:txBody>
                    <a:bodyPr/>
                    <a:lstStyle/>
                    <a:p>
                      <a:pPr algn="ctr"/>
                      <a:r>
                        <a:rPr lang="en-US" b="1"/>
                        <a:t>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a:p>
                  </a:txBody>
                  <a:tcPr/>
                </a:tc>
                <a:tc gridSpan="2">
                  <a:txBody>
                    <a:bodyPr/>
                    <a:lstStyle/>
                    <a:p>
                      <a:pPr algn="ctr"/>
                      <a:r>
                        <a:rPr lang="en-US"/>
                        <a:t>Thanh ghi cờ</a:t>
                      </a:r>
                      <a:r>
                        <a:rPr lang="en-US" baseline="0"/>
                        <a:t> hiệu</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3847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normAutofit/>
          </a:bodyPr>
          <a:lstStyle/>
          <a:p>
            <a:r>
              <a:rPr lang="en-US" b="1"/>
              <a:t>Ngôn ngữ máy (ML - Machine Language)</a:t>
            </a:r>
          </a:p>
          <a:p>
            <a:pPr lvl="1"/>
            <a:r>
              <a:rPr lang="en-US"/>
              <a:t>CPU trực tiếp “hiểu” và thực thi được</a:t>
            </a:r>
          </a:p>
          <a:p>
            <a:pPr lvl="1"/>
            <a:r>
              <a:rPr lang="en-US"/>
              <a:t>Dạng nhị phân</a:t>
            </a:r>
          </a:p>
          <a:p>
            <a:pPr lvl="1"/>
            <a:r>
              <a:rPr lang="en-US"/>
              <a:t>Độ dài lệnh do CPU qui định</a:t>
            </a:r>
          </a:p>
          <a:p>
            <a:r>
              <a:rPr lang="en-US" b="1"/>
              <a:t>Hợp ngữ (Assembly Language)</a:t>
            </a:r>
          </a:p>
          <a:p>
            <a:pPr lvl="1"/>
            <a:r>
              <a:rPr lang="en-US"/>
              <a:t>Giúp lập trình viên dễ viết hơn ngôn ngữ máy</a:t>
            </a:r>
          </a:p>
          <a:p>
            <a:pPr lvl="1"/>
            <a:r>
              <a:rPr lang="en-US"/>
              <a:t>Thay thế lệnh dạng nhị phân bằng ký hiệu tượng trưng</a:t>
            </a:r>
          </a:p>
        </p:txBody>
      </p:sp>
    </p:spTree>
    <p:extLst>
      <p:ext uri="{BB962C8B-B14F-4D97-AF65-F5344CB8AC3E}">
        <p14:creationId xmlns:p14="http://schemas.microsoft.com/office/powerpoint/2010/main" val="245877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a:t>
            </a:r>
          </a:p>
        </p:txBody>
      </p:sp>
      <p:sp>
        <p:nvSpPr>
          <p:cNvPr id="3" name="Content Placeholder 2"/>
          <p:cNvSpPr>
            <a:spLocks noGrp="1"/>
          </p:cNvSpPr>
          <p:nvPr>
            <p:ph idx="1"/>
          </p:nvPr>
        </p:nvSpPr>
        <p:spPr/>
        <p:txBody>
          <a:bodyPr/>
          <a:lstStyle/>
          <a:p>
            <a:r>
              <a:rPr lang="en-US"/>
              <a:t>Định vị</a:t>
            </a:r>
          </a:p>
          <a:p>
            <a:pPr lvl="1"/>
            <a:r>
              <a:rPr lang="en-US"/>
              <a:t>Cách thức CPU xác định vị trí lưu trữ giá trị của toán hạng trong câu lệnh</a:t>
            </a:r>
          </a:p>
          <a:p>
            <a:r>
              <a:rPr lang="en-US"/>
              <a:t>Các kiểu toán hạng</a:t>
            </a:r>
          </a:p>
          <a:p>
            <a:pPr lvl="1"/>
            <a:r>
              <a:rPr lang="en-US"/>
              <a:t>Toán hạng hằng/tức thì</a:t>
            </a:r>
          </a:p>
          <a:p>
            <a:pPr lvl="1"/>
            <a:r>
              <a:rPr lang="en-US"/>
              <a:t>Toán hạng thanh ghi</a:t>
            </a:r>
          </a:p>
          <a:p>
            <a:pPr lvl="1"/>
            <a:r>
              <a:rPr lang="en-US"/>
              <a:t>Toán hạng bộ nhớ</a:t>
            </a:r>
          </a:p>
        </p:txBody>
      </p:sp>
    </p:spTree>
    <p:extLst>
      <p:ext uri="{BB962C8B-B14F-4D97-AF65-F5344CB8AC3E}">
        <p14:creationId xmlns:p14="http://schemas.microsoft.com/office/powerpoint/2010/main" val="80102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 (2)</a:t>
            </a:r>
          </a:p>
        </p:txBody>
      </p:sp>
      <p:sp>
        <p:nvSpPr>
          <p:cNvPr id="3" name="Content Placeholder 2"/>
          <p:cNvSpPr>
            <a:spLocks noGrp="1"/>
          </p:cNvSpPr>
          <p:nvPr>
            <p:ph idx="1"/>
          </p:nvPr>
        </p:nvSpPr>
        <p:spPr/>
        <p:txBody>
          <a:bodyPr/>
          <a:lstStyle/>
          <a:p>
            <a:r>
              <a:rPr lang="en-US"/>
              <a:t>Định vị hằng</a:t>
            </a:r>
          </a:p>
          <a:p>
            <a:pPr lvl="1"/>
            <a:r>
              <a:rPr lang="en-US"/>
              <a:t>Giá trị của toán hạng có sẵn trong lệnh</a:t>
            </a:r>
          </a:p>
          <a:p>
            <a:pPr lvl="1"/>
            <a:r>
              <a:rPr lang="en-US"/>
              <a:t>Ví dụ:	MOV	AX, 100	; AX = 100</a:t>
            </a:r>
          </a:p>
          <a:p>
            <a:endParaRPr lang="en-US"/>
          </a:p>
          <a:p>
            <a:r>
              <a:rPr lang="en-US"/>
              <a:t>Định vị thanh ghi</a:t>
            </a:r>
          </a:p>
          <a:p>
            <a:pPr lvl="1"/>
            <a:r>
              <a:rPr lang="en-US"/>
              <a:t>Giá trị của toán hạng chứa trong một thanh ghi</a:t>
            </a:r>
          </a:p>
          <a:p>
            <a:pPr lvl="1"/>
            <a:r>
              <a:rPr lang="en-US"/>
              <a:t>Ví dụ:	MOV	AX, BX	; AX = BX</a:t>
            </a:r>
          </a:p>
          <a:p>
            <a:pPr marL="457200" lvl="1" indent="0">
              <a:buNone/>
            </a:pPr>
            <a:r>
              <a:rPr lang="en-US"/>
              <a:t>		MOV	BH, DL	; BH = DL</a:t>
            </a:r>
          </a:p>
        </p:txBody>
      </p:sp>
    </p:spTree>
    <p:extLst>
      <p:ext uri="{BB962C8B-B14F-4D97-AF65-F5344CB8AC3E}">
        <p14:creationId xmlns:p14="http://schemas.microsoft.com/office/powerpoint/2010/main" val="315883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 (3)</a:t>
            </a:r>
          </a:p>
        </p:txBody>
      </p:sp>
      <p:sp>
        <p:nvSpPr>
          <p:cNvPr id="3" name="Content Placeholder 2"/>
          <p:cNvSpPr>
            <a:spLocks noGrp="1"/>
          </p:cNvSpPr>
          <p:nvPr>
            <p:ph idx="1"/>
          </p:nvPr>
        </p:nvSpPr>
        <p:spPr/>
        <p:txBody>
          <a:bodyPr/>
          <a:lstStyle/>
          <a:p>
            <a:r>
              <a:rPr lang="en-US"/>
              <a:t>Định vị bộ nhớ trực tiếp</a:t>
            </a:r>
          </a:p>
          <a:p>
            <a:pPr lvl="1"/>
            <a:r>
              <a:rPr lang="en-US"/>
              <a:t>Địa chỉ offset của ô nhớ cần truy xuất được cung cấp trong lệnh</a:t>
            </a:r>
          </a:p>
          <a:p>
            <a:pPr lvl="1"/>
            <a:r>
              <a:rPr lang="en-US"/>
              <a:t>Ví dụ:	MOV	AL, DS:[100]</a:t>
            </a:r>
          </a:p>
          <a:p>
            <a:pPr marL="457200" lvl="1" indent="0">
              <a:buNone/>
            </a:pPr>
            <a:r>
              <a:rPr lang="en-US"/>
              <a:t>		MOV	CX, DS:[102]</a:t>
            </a:r>
          </a:p>
        </p:txBody>
      </p:sp>
      <p:graphicFrame>
        <p:nvGraphicFramePr>
          <p:cNvPr id="4" name="Table 3"/>
          <p:cNvGraphicFramePr>
            <a:graphicFrameLocks noGrp="1"/>
          </p:cNvGraphicFramePr>
          <p:nvPr>
            <p:extLst>
              <p:ext uri="{D42A27DB-BD31-4B8C-83A1-F6EECF244321}">
                <p14:modId xmlns:p14="http://schemas.microsoft.com/office/powerpoint/2010/main" val="3345149623"/>
              </p:ext>
            </p:extLst>
          </p:nvPr>
        </p:nvGraphicFramePr>
        <p:xfrm>
          <a:off x="6400800" y="3810000"/>
          <a:ext cx="1268730" cy="2595880"/>
        </p:xfrm>
        <a:graphic>
          <a:graphicData uri="http://schemas.openxmlformats.org/drawingml/2006/table">
            <a:tbl>
              <a:tblPr bandRow="1">
                <a:tableStyleId>{5C22544A-7EE6-4342-B048-85BDC9FD1C3A}</a:tableStyleId>
              </a:tblPr>
              <a:tblGrid>
                <a:gridCol w="58293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r"/>
                      <a:r>
                        <a:rPr lang="en-US"/>
                        <a:t>98</a:t>
                      </a:r>
                    </a:p>
                  </a:txBody>
                  <a:tcPr anchor="ctr">
                    <a:noFill/>
                  </a:tcPr>
                </a:tc>
                <a:tc>
                  <a:txBody>
                    <a:bodyPr/>
                    <a:lstStyle/>
                    <a:p>
                      <a:pPr algn="ctr"/>
                      <a:r>
                        <a:rPr lang="en-US" b="1"/>
                        <a:t>34</a:t>
                      </a:r>
                    </a:p>
                  </a:txBody>
                  <a:tcPr anchor="ctr">
                    <a:solidFill>
                      <a:srgbClr val="00B0F0"/>
                    </a:solidFill>
                  </a:tcPr>
                </a:tc>
                <a:extLst>
                  <a:ext uri="{0D108BD9-81ED-4DB2-BD59-A6C34878D82A}">
                    <a16:rowId xmlns:a16="http://schemas.microsoft.com/office/drawing/2014/main" val="10000"/>
                  </a:ext>
                </a:extLst>
              </a:tr>
              <a:tr h="370840">
                <a:tc>
                  <a:txBody>
                    <a:bodyPr/>
                    <a:lstStyle/>
                    <a:p>
                      <a:pPr algn="r"/>
                      <a:r>
                        <a:rPr lang="en-US"/>
                        <a:t>99</a:t>
                      </a:r>
                    </a:p>
                  </a:txBody>
                  <a:tcPr anchor="ctr">
                    <a:noFill/>
                  </a:tcPr>
                </a:tc>
                <a:tc>
                  <a:txBody>
                    <a:bodyPr/>
                    <a:lstStyle/>
                    <a:p>
                      <a:pPr algn="ctr"/>
                      <a:r>
                        <a:rPr lang="en-US" b="1"/>
                        <a:t>78</a:t>
                      </a:r>
                    </a:p>
                  </a:txBody>
                  <a:tcPr anchor="ctr">
                    <a:solidFill>
                      <a:srgbClr val="00B0F0"/>
                    </a:solidFill>
                  </a:tcPr>
                </a:tc>
                <a:extLst>
                  <a:ext uri="{0D108BD9-81ED-4DB2-BD59-A6C34878D82A}">
                    <a16:rowId xmlns:a16="http://schemas.microsoft.com/office/drawing/2014/main" val="10001"/>
                  </a:ext>
                </a:extLst>
              </a:tr>
              <a:tr h="370840">
                <a:tc>
                  <a:txBody>
                    <a:bodyPr/>
                    <a:lstStyle/>
                    <a:p>
                      <a:pPr algn="r"/>
                      <a:r>
                        <a:rPr lang="en-US"/>
                        <a:t>100</a:t>
                      </a:r>
                    </a:p>
                  </a:txBody>
                  <a:tcPr anchor="ctr">
                    <a:noFill/>
                  </a:tcPr>
                </a:tc>
                <a:tc>
                  <a:txBody>
                    <a:bodyPr/>
                    <a:lstStyle/>
                    <a:p>
                      <a:pPr algn="ctr"/>
                      <a:r>
                        <a:rPr lang="en-US" b="1"/>
                        <a:t>65</a:t>
                      </a:r>
                    </a:p>
                  </a:txBody>
                  <a:tcPr anchor="ctr">
                    <a:solidFill>
                      <a:srgbClr val="00B0F0"/>
                    </a:solidFill>
                  </a:tcPr>
                </a:tc>
                <a:extLst>
                  <a:ext uri="{0D108BD9-81ED-4DB2-BD59-A6C34878D82A}">
                    <a16:rowId xmlns:a16="http://schemas.microsoft.com/office/drawing/2014/main" val="10002"/>
                  </a:ext>
                </a:extLst>
              </a:tr>
              <a:tr h="370840">
                <a:tc>
                  <a:txBody>
                    <a:bodyPr/>
                    <a:lstStyle/>
                    <a:p>
                      <a:pPr algn="r"/>
                      <a:r>
                        <a:rPr lang="en-US"/>
                        <a:t>101</a:t>
                      </a:r>
                    </a:p>
                  </a:txBody>
                  <a:tcPr anchor="ctr">
                    <a:noFill/>
                  </a:tcPr>
                </a:tc>
                <a:tc>
                  <a:txBody>
                    <a:bodyPr/>
                    <a:lstStyle/>
                    <a:p>
                      <a:pPr algn="ctr"/>
                      <a:r>
                        <a:rPr lang="en-US" b="1"/>
                        <a:t>98</a:t>
                      </a:r>
                    </a:p>
                  </a:txBody>
                  <a:tcPr anchor="ctr">
                    <a:solidFill>
                      <a:srgbClr val="00B0F0"/>
                    </a:solidFill>
                  </a:tcPr>
                </a:tc>
                <a:extLst>
                  <a:ext uri="{0D108BD9-81ED-4DB2-BD59-A6C34878D82A}">
                    <a16:rowId xmlns:a16="http://schemas.microsoft.com/office/drawing/2014/main" val="10003"/>
                  </a:ext>
                </a:extLst>
              </a:tr>
              <a:tr h="370840">
                <a:tc>
                  <a:txBody>
                    <a:bodyPr/>
                    <a:lstStyle/>
                    <a:p>
                      <a:pPr algn="r"/>
                      <a:r>
                        <a:rPr lang="en-US"/>
                        <a:t>102</a:t>
                      </a:r>
                    </a:p>
                  </a:txBody>
                  <a:tcPr anchor="ctr">
                    <a:noFill/>
                  </a:tcPr>
                </a:tc>
                <a:tc>
                  <a:txBody>
                    <a:bodyPr/>
                    <a:lstStyle/>
                    <a:p>
                      <a:pPr algn="ctr"/>
                      <a:r>
                        <a:rPr lang="en-US" b="1"/>
                        <a:t>48</a:t>
                      </a:r>
                    </a:p>
                  </a:txBody>
                  <a:tcPr anchor="ctr">
                    <a:solidFill>
                      <a:srgbClr val="00B0F0"/>
                    </a:solidFill>
                  </a:tcPr>
                </a:tc>
                <a:extLst>
                  <a:ext uri="{0D108BD9-81ED-4DB2-BD59-A6C34878D82A}">
                    <a16:rowId xmlns:a16="http://schemas.microsoft.com/office/drawing/2014/main" val="10004"/>
                  </a:ext>
                </a:extLst>
              </a:tr>
              <a:tr h="370840">
                <a:tc>
                  <a:txBody>
                    <a:bodyPr/>
                    <a:lstStyle/>
                    <a:p>
                      <a:pPr algn="r"/>
                      <a:r>
                        <a:rPr lang="en-US"/>
                        <a:t>103</a:t>
                      </a:r>
                    </a:p>
                  </a:txBody>
                  <a:tcPr anchor="ctr">
                    <a:noFill/>
                  </a:tcPr>
                </a:tc>
                <a:tc>
                  <a:txBody>
                    <a:bodyPr/>
                    <a:lstStyle/>
                    <a:p>
                      <a:pPr algn="ctr"/>
                      <a:r>
                        <a:rPr lang="en-US" b="1"/>
                        <a:t>92</a:t>
                      </a:r>
                    </a:p>
                  </a:txBody>
                  <a:tcPr anchor="ctr">
                    <a:solidFill>
                      <a:srgbClr val="00B0F0"/>
                    </a:solidFill>
                  </a:tcPr>
                </a:tc>
                <a:extLst>
                  <a:ext uri="{0D108BD9-81ED-4DB2-BD59-A6C34878D82A}">
                    <a16:rowId xmlns:a16="http://schemas.microsoft.com/office/drawing/2014/main" val="10005"/>
                  </a:ext>
                </a:extLst>
              </a:tr>
              <a:tr h="370840">
                <a:tc>
                  <a:txBody>
                    <a:bodyPr/>
                    <a:lstStyle/>
                    <a:p>
                      <a:pPr algn="r"/>
                      <a:r>
                        <a:rPr lang="en-US"/>
                        <a:t>104</a:t>
                      </a:r>
                    </a:p>
                  </a:txBody>
                  <a:tcPr anchor="ctr">
                    <a:noFill/>
                  </a:tcPr>
                </a:tc>
                <a:tc>
                  <a:txBody>
                    <a:bodyPr/>
                    <a:lstStyle/>
                    <a:p>
                      <a:pPr algn="ctr"/>
                      <a:r>
                        <a:rPr lang="en-US" b="1"/>
                        <a:t>150</a:t>
                      </a:r>
                    </a:p>
                  </a:txBody>
                  <a:tcPr anchor="ctr">
                    <a:solidFill>
                      <a:srgbClr val="00B0F0"/>
                    </a:solidFill>
                  </a:tcPr>
                </a:tc>
                <a:extLst>
                  <a:ext uri="{0D108BD9-81ED-4DB2-BD59-A6C34878D82A}">
                    <a16:rowId xmlns:a16="http://schemas.microsoft.com/office/drawing/2014/main" val="10006"/>
                  </a:ext>
                </a:extLst>
              </a:tr>
            </a:tbl>
          </a:graphicData>
        </a:graphic>
      </p:graphicFrame>
      <p:sp>
        <p:nvSpPr>
          <p:cNvPr id="5" name="Rectangle 4"/>
          <p:cNvSpPr/>
          <p:nvPr/>
        </p:nvSpPr>
        <p:spPr>
          <a:xfrm>
            <a:off x="2967684" y="4412672"/>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65</a:t>
            </a:r>
          </a:p>
        </p:txBody>
      </p:sp>
      <p:sp>
        <p:nvSpPr>
          <p:cNvPr id="6" name="TextBox 5"/>
          <p:cNvSpPr txBox="1"/>
          <p:nvPr/>
        </p:nvSpPr>
        <p:spPr>
          <a:xfrm>
            <a:off x="2545774" y="4475202"/>
            <a:ext cx="421910" cy="369332"/>
          </a:xfrm>
          <a:prstGeom prst="rect">
            <a:avLst/>
          </a:prstGeom>
          <a:noFill/>
        </p:spPr>
        <p:txBody>
          <a:bodyPr wrap="none" rtlCol="0">
            <a:spAutoFit/>
          </a:bodyPr>
          <a:lstStyle/>
          <a:p>
            <a:r>
              <a:rPr lang="en-US" b="1"/>
              <a:t>AL</a:t>
            </a:r>
          </a:p>
        </p:txBody>
      </p:sp>
      <p:cxnSp>
        <p:nvCxnSpPr>
          <p:cNvPr id="16" name="Straight Arrow Connector 15"/>
          <p:cNvCxnSpPr/>
          <p:nvPr/>
        </p:nvCxnSpPr>
        <p:spPr>
          <a:xfrm flipH="1" flipV="1">
            <a:off x="4447311" y="4585857"/>
            <a:ext cx="1981201" cy="138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676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48</a:t>
            </a:r>
          </a:p>
        </p:txBody>
      </p:sp>
      <p:sp>
        <p:nvSpPr>
          <p:cNvPr id="20" name="Rectangle 19"/>
          <p:cNvSpPr/>
          <p:nvPr/>
        </p:nvSpPr>
        <p:spPr>
          <a:xfrm>
            <a:off x="15960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92</a:t>
            </a:r>
          </a:p>
        </p:txBody>
      </p:sp>
      <p:sp>
        <p:nvSpPr>
          <p:cNvPr id="21" name="TextBox 20"/>
          <p:cNvSpPr txBox="1"/>
          <p:nvPr/>
        </p:nvSpPr>
        <p:spPr>
          <a:xfrm>
            <a:off x="1172443" y="5726668"/>
            <a:ext cx="433132" cy="369332"/>
          </a:xfrm>
          <a:prstGeom prst="rect">
            <a:avLst/>
          </a:prstGeom>
          <a:noFill/>
        </p:spPr>
        <p:txBody>
          <a:bodyPr wrap="none" rtlCol="0">
            <a:spAutoFit/>
          </a:bodyPr>
          <a:lstStyle/>
          <a:p>
            <a:r>
              <a:rPr lang="en-US" b="1"/>
              <a:t>CX</a:t>
            </a:r>
          </a:p>
        </p:txBody>
      </p:sp>
      <p:sp>
        <p:nvSpPr>
          <p:cNvPr id="22" name="TextBox 21"/>
          <p:cNvSpPr txBox="1"/>
          <p:nvPr/>
        </p:nvSpPr>
        <p:spPr>
          <a:xfrm>
            <a:off x="2065318" y="5327072"/>
            <a:ext cx="452368" cy="369332"/>
          </a:xfrm>
          <a:prstGeom prst="rect">
            <a:avLst/>
          </a:prstGeom>
          <a:noFill/>
        </p:spPr>
        <p:txBody>
          <a:bodyPr wrap="none" rtlCol="0">
            <a:spAutoFit/>
          </a:bodyPr>
          <a:lstStyle/>
          <a:p>
            <a:r>
              <a:rPr lang="en-US" b="1"/>
              <a:t>CH</a:t>
            </a:r>
          </a:p>
        </p:txBody>
      </p:sp>
      <p:sp>
        <p:nvSpPr>
          <p:cNvPr id="23" name="TextBox 22"/>
          <p:cNvSpPr txBox="1"/>
          <p:nvPr/>
        </p:nvSpPr>
        <p:spPr>
          <a:xfrm>
            <a:off x="3436918" y="5329441"/>
            <a:ext cx="404278" cy="369332"/>
          </a:xfrm>
          <a:prstGeom prst="rect">
            <a:avLst/>
          </a:prstGeom>
          <a:noFill/>
        </p:spPr>
        <p:txBody>
          <a:bodyPr wrap="none" rtlCol="0">
            <a:spAutoFit/>
          </a:bodyPr>
          <a:lstStyle/>
          <a:p>
            <a:r>
              <a:rPr lang="en-US" b="1"/>
              <a:t>CL</a:t>
            </a:r>
          </a:p>
        </p:txBody>
      </p:sp>
      <p:cxnSp>
        <p:nvCxnSpPr>
          <p:cNvPr id="37" name="Elbow Connector 36"/>
          <p:cNvCxnSpPr>
            <a:stCxn id="20" idx="2"/>
          </p:cNvCxnSpPr>
          <p:nvPr/>
        </p:nvCxnSpPr>
        <p:spPr>
          <a:xfrm rot="5400000" flipH="1" flipV="1">
            <a:off x="4247233" y="3914722"/>
            <a:ext cx="215931" cy="4146626"/>
          </a:xfrm>
          <a:prstGeom prst="bentConnector4">
            <a:avLst>
              <a:gd name="adj1" fmla="val -189279"/>
              <a:gd name="adj2" fmla="val 88674"/>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47311" y="5479474"/>
            <a:ext cx="1981201" cy="400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43800" y="3276600"/>
            <a:ext cx="6858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DS</a:t>
            </a:r>
          </a:p>
        </p:txBody>
      </p:sp>
      <p:cxnSp>
        <p:nvCxnSpPr>
          <p:cNvPr id="47" name="Straight Arrow Connector 46"/>
          <p:cNvCxnSpPr/>
          <p:nvPr/>
        </p:nvCxnSpPr>
        <p:spPr>
          <a:xfrm>
            <a:off x="7886700" y="3708462"/>
            <a:ext cx="0" cy="1955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08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 (4)</a:t>
            </a:r>
          </a:p>
        </p:txBody>
      </p:sp>
      <p:sp>
        <p:nvSpPr>
          <p:cNvPr id="3" name="Content Placeholder 2"/>
          <p:cNvSpPr>
            <a:spLocks noGrp="1"/>
          </p:cNvSpPr>
          <p:nvPr>
            <p:ph idx="1"/>
          </p:nvPr>
        </p:nvSpPr>
        <p:spPr/>
        <p:txBody>
          <a:bodyPr/>
          <a:lstStyle/>
          <a:p>
            <a:r>
              <a:rPr lang="en-US"/>
              <a:t>Định vị bộ nhớ gián tiếp cơ sở</a:t>
            </a:r>
          </a:p>
          <a:p>
            <a:pPr lvl="1"/>
            <a:r>
              <a:rPr lang="en-US"/>
              <a:t>Địa chỉ offset của ô nhớ cần truy xuất được cung cấp thông qua một thanh ghi cơ sở (BX, BP), có thể có độ dời 8 hoặc 16 bit</a:t>
            </a:r>
          </a:p>
          <a:p>
            <a:pPr lvl="1"/>
            <a:r>
              <a:rPr lang="en-US"/>
              <a:t>Ví dụ:	MOV	CX, DS:[BX + 100]</a:t>
            </a:r>
          </a:p>
        </p:txBody>
      </p:sp>
      <p:graphicFrame>
        <p:nvGraphicFramePr>
          <p:cNvPr id="4" name="Table 3"/>
          <p:cNvGraphicFramePr>
            <a:graphicFrameLocks noGrp="1"/>
          </p:cNvGraphicFramePr>
          <p:nvPr>
            <p:extLst>
              <p:ext uri="{D42A27DB-BD31-4B8C-83A1-F6EECF244321}">
                <p14:modId xmlns:p14="http://schemas.microsoft.com/office/powerpoint/2010/main" val="3345149623"/>
              </p:ext>
            </p:extLst>
          </p:nvPr>
        </p:nvGraphicFramePr>
        <p:xfrm>
          <a:off x="6400800" y="3810000"/>
          <a:ext cx="1268730" cy="2595880"/>
        </p:xfrm>
        <a:graphic>
          <a:graphicData uri="http://schemas.openxmlformats.org/drawingml/2006/table">
            <a:tbl>
              <a:tblPr bandRow="1">
                <a:tableStyleId>{5C22544A-7EE6-4342-B048-85BDC9FD1C3A}</a:tableStyleId>
              </a:tblPr>
              <a:tblGrid>
                <a:gridCol w="58293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r"/>
                      <a:r>
                        <a:rPr lang="en-US"/>
                        <a:t>98</a:t>
                      </a:r>
                    </a:p>
                  </a:txBody>
                  <a:tcPr anchor="ctr">
                    <a:noFill/>
                  </a:tcPr>
                </a:tc>
                <a:tc>
                  <a:txBody>
                    <a:bodyPr/>
                    <a:lstStyle/>
                    <a:p>
                      <a:pPr algn="ctr"/>
                      <a:r>
                        <a:rPr lang="en-US" b="1"/>
                        <a:t>34</a:t>
                      </a:r>
                    </a:p>
                  </a:txBody>
                  <a:tcPr anchor="ctr">
                    <a:solidFill>
                      <a:srgbClr val="00B0F0"/>
                    </a:solidFill>
                  </a:tcPr>
                </a:tc>
                <a:extLst>
                  <a:ext uri="{0D108BD9-81ED-4DB2-BD59-A6C34878D82A}">
                    <a16:rowId xmlns:a16="http://schemas.microsoft.com/office/drawing/2014/main" val="10000"/>
                  </a:ext>
                </a:extLst>
              </a:tr>
              <a:tr h="370840">
                <a:tc>
                  <a:txBody>
                    <a:bodyPr/>
                    <a:lstStyle/>
                    <a:p>
                      <a:pPr algn="r"/>
                      <a:r>
                        <a:rPr lang="en-US"/>
                        <a:t>99</a:t>
                      </a:r>
                    </a:p>
                  </a:txBody>
                  <a:tcPr anchor="ctr">
                    <a:noFill/>
                  </a:tcPr>
                </a:tc>
                <a:tc>
                  <a:txBody>
                    <a:bodyPr/>
                    <a:lstStyle/>
                    <a:p>
                      <a:pPr algn="ctr"/>
                      <a:r>
                        <a:rPr lang="en-US" b="1"/>
                        <a:t>78</a:t>
                      </a:r>
                    </a:p>
                  </a:txBody>
                  <a:tcPr anchor="ctr">
                    <a:solidFill>
                      <a:srgbClr val="00B0F0"/>
                    </a:solidFill>
                  </a:tcPr>
                </a:tc>
                <a:extLst>
                  <a:ext uri="{0D108BD9-81ED-4DB2-BD59-A6C34878D82A}">
                    <a16:rowId xmlns:a16="http://schemas.microsoft.com/office/drawing/2014/main" val="10001"/>
                  </a:ext>
                </a:extLst>
              </a:tr>
              <a:tr h="370840">
                <a:tc>
                  <a:txBody>
                    <a:bodyPr/>
                    <a:lstStyle/>
                    <a:p>
                      <a:pPr algn="r"/>
                      <a:r>
                        <a:rPr lang="en-US"/>
                        <a:t>100</a:t>
                      </a:r>
                    </a:p>
                  </a:txBody>
                  <a:tcPr anchor="ctr">
                    <a:noFill/>
                  </a:tcPr>
                </a:tc>
                <a:tc>
                  <a:txBody>
                    <a:bodyPr/>
                    <a:lstStyle/>
                    <a:p>
                      <a:pPr algn="ctr"/>
                      <a:r>
                        <a:rPr lang="en-US" b="1"/>
                        <a:t>65</a:t>
                      </a:r>
                    </a:p>
                  </a:txBody>
                  <a:tcPr anchor="ctr">
                    <a:solidFill>
                      <a:srgbClr val="00B0F0"/>
                    </a:solidFill>
                  </a:tcPr>
                </a:tc>
                <a:extLst>
                  <a:ext uri="{0D108BD9-81ED-4DB2-BD59-A6C34878D82A}">
                    <a16:rowId xmlns:a16="http://schemas.microsoft.com/office/drawing/2014/main" val="10002"/>
                  </a:ext>
                </a:extLst>
              </a:tr>
              <a:tr h="370840">
                <a:tc>
                  <a:txBody>
                    <a:bodyPr/>
                    <a:lstStyle/>
                    <a:p>
                      <a:pPr algn="r"/>
                      <a:r>
                        <a:rPr lang="en-US"/>
                        <a:t>101</a:t>
                      </a:r>
                    </a:p>
                  </a:txBody>
                  <a:tcPr anchor="ctr">
                    <a:noFill/>
                  </a:tcPr>
                </a:tc>
                <a:tc>
                  <a:txBody>
                    <a:bodyPr/>
                    <a:lstStyle/>
                    <a:p>
                      <a:pPr algn="ctr"/>
                      <a:r>
                        <a:rPr lang="en-US" b="1"/>
                        <a:t>98</a:t>
                      </a:r>
                    </a:p>
                  </a:txBody>
                  <a:tcPr anchor="ctr">
                    <a:solidFill>
                      <a:srgbClr val="00B0F0"/>
                    </a:solidFill>
                  </a:tcPr>
                </a:tc>
                <a:extLst>
                  <a:ext uri="{0D108BD9-81ED-4DB2-BD59-A6C34878D82A}">
                    <a16:rowId xmlns:a16="http://schemas.microsoft.com/office/drawing/2014/main" val="10003"/>
                  </a:ext>
                </a:extLst>
              </a:tr>
              <a:tr h="370840">
                <a:tc>
                  <a:txBody>
                    <a:bodyPr/>
                    <a:lstStyle/>
                    <a:p>
                      <a:pPr algn="r"/>
                      <a:r>
                        <a:rPr lang="en-US"/>
                        <a:t>102</a:t>
                      </a:r>
                    </a:p>
                  </a:txBody>
                  <a:tcPr anchor="ctr">
                    <a:noFill/>
                  </a:tcPr>
                </a:tc>
                <a:tc>
                  <a:txBody>
                    <a:bodyPr/>
                    <a:lstStyle/>
                    <a:p>
                      <a:pPr algn="ctr"/>
                      <a:r>
                        <a:rPr lang="en-US" b="1"/>
                        <a:t>48</a:t>
                      </a:r>
                    </a:p>
                  </a:txBody>
                  <a:tcPr anchor="ctr">
                    <a:solidFill>
                      <a:srgbClr val="00B0F0"/>
                    </a:solidFill>
                  </a:tcPr>
                </a:tc>
                <a:extLst>
                  <a:ext uri="{0D108BD9-81ED-4DB2-BD59-A6C34878D82A}">
                    <a16:rowId xmlns:a16="http://schemas.microsoft.com/office/drawing/2014/main" val="10004"/>
                  </a:ext>
                </a:extLst>
              </a:tr>
              <a:tr h="370840">
                <a:tc>
                  <a:txBody>
                    <a:bodyPr/>
                    <a:lstStyle/>
                    <a:p>
                      <a:pPr algn="r"/>
                      <a:r>
                        <a:rPr lang="en-US"/>
                        <a:t>103</a:t>
                      </a:r>
                    </a:p>
                  </a:txBody>
                  <a:tcPr anchor="ctr">
                    <a:noFill/>
                  </a:tcPr>
                </a:tc>
                <a:tc>
                  <a:txBody>
                    <a:bodyPr/>
                    <a:lstStyle/>
                    <a:p>
                      <a:pPr algn="ctr"/>
                      <a:r>
                        <a:rPr lang="en-US" b="1"/>
                        <a:t>92</a:t>
                      </a:r>
                    </a:p>
                  </a:txBody>
                  <a:tcPr anchor="ctr">
                    <a:solidFill>
                      <a:srgbClr val="00B0F0"/>
                    </a:solidFill>
                  </a:tcPr>
                </a:tc>
                <a:extLst>
                  <a:ext uri="{0D108BD9-81ED-4DB2-BD59-A6C34878D82A}">
                    <a16:rowId xmlns:a16="http://schemas.microsoft.com/office/drawing/2014/main" val="10005"/>
                  </a:ext>
                </a:extLst>
              </a:tr>
              <a:tr h="370840">
                <a:tc>
                  <a:txBody>
                    <a:bodyPr/>
                    <a:lstStyle/>
                    <a:p>
                      <a:pPr algn="r"/>
                      <a:r>
                        <a:rPr lang="en-US"/>
                        <a:t>104</a:t>
                      </a:r>
                    </a:p>
                  </a:txBody>
                  <a:tcPr anchor="ctr">
                    <a:noFill/>
                  </a:tcPr>
                </a:tc>
                <a:tc>
                  <a:txBody>
                    <a:bodyPr/>
                    <a:lstStyle/>
                    <a:p>
                      <a:pPr algn="ctr"/>
                      <a:r>
                        <a:rPr lang="en-US" b="1"/>
                        <a:t>150</a:t>
                      </a:r>
                    </a:p>
                  </a:txBody>
                  <a:tcPr anchor="ctr">
                    <a:solidFill>
                      <a:srgbClr val="00B0F0"/>
                    </a:solidFill>
                  </a:tcPr>
                </a:tc>
                <a:extLst>
                  <a:ext uri="{0D108BD9-81ED-4DB2-BD59-A6C34878D82A}">
                    <a16:rowId xmlns:a16="http://schemas.microsoft.com/office/drawing/2014/main" val="10006"/>
                  </a:ext>
                </a:extLst>
              </a:tr>
            </a:tbl>
          </a:graphicData>
        </a:graphic>
      </p:graphicFrame>
      <p:sp>
        <p:nvSpPr>
          <p:cNvPr id="5" name="Rectangle 4"/>
          <p:cNvSpPr/>
          <p:nvPr/>
        </p:nvSpPr>
        <p:spPr>
          <a:xfrm>
            <a:off x="1596085" y="4419600"/>
            <a:ext cx="27432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6" name="TextBox 5"/>
          <p:cNvSpPr txBox="1"/>
          <p:nvPr/>
        </p:nvSpPr>
        <p:spPr>
          <a:xfrm>
            <a:off x="1143000" y="4475202"/>
            <a:ext cx="435504" cy="369332"/>
          </a:xfrm>
          <a:prstGeom prst="rect">
            <a:avLst/>
          </a:prstGeom>
          <a:noFill/>
        </p:spPr>
        <p:txBody>
          <a:bodyPr wrap="none" rtlCol="0">
            <a:spAutoFit/>
          </a:bodyPr>
          <a:lstStyle/>
          <a:p>
            <a:r>
              <a:rPr lang="en-US" b="1"/>
              <a:t>BX</a:t>
            </a:r>
          </a:p>
        </p:txBody>
      </p:sp>
      <p:sp>
        <p:nvSpPr>
          <p:cNvPr id="19" name="Rectangle 18"/>
          <p:cNvSpPr/>
          <p:nvPr/>
        </p:nvSpPr>
        <p:spPr>
          <a:xfrm>
            <a:off x="29676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48</a:t>
            </a:r>
          </a:p>
        </p:txBody>
      </p:sp>
      <p:sp>
        <p:nvSpPr>
          <p:cNvPr id="20" name="Rectangle 19"/>
          <p:cNvSpPr/>
          <p:nvPr/>
        </p:nvSpPr>
        <p:spPr>
          <a:xfrm>
            <a:off x="15960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92</a:t>
            </a:r>
          </a:p>
        </p:txBody>
      </p:sp>
      <p:sp>
        <p:nvSpPr>
          <p:cNvPr id="21" name="TextBox 20"/>
          <p:cNvSpPr txBox="1"/>
          <p:nvPr/>
        </p:nvSpPr>
        <p:spPr>
          <a:xfrm>
            <a:off x="1172443" y="5726668"/>
            <a:ext cx="433132" cy="369332"/>
          </a:xfrm>
          <a:prstGeom prst="rect">
            <a:avLst/>
          </a:prstGeom>
          <a:noFill/>
        </p:spPr>
        <p:txBody>
          <a:bodyPr wrap="none" rtlCol="0">
            <a:spAutoFit/>
          </a:bodyPr>
          <a:lstStyle/>
          <a:p>
            <a:r>
              <a:rPr lang="en-US" b="1"/>
              <a:t>CX</a:t>
            </a:r>
          </a:p>
        </p:txBody>
      </p:sp>
      <p:sp>
        <p:nvSpPr>
          <p:cNvPr id="22" name="TextBox 21"/>
          <p:cNvSpPr txBox="1"/>
          <p:nvPr/>
        </p:nvSpPr>
        <p:spPr>
          <a:xfrm>
            <a:off x="2065318" y="5327072"/>
            <a:ext cx="452368" cy="369332"/>
          </a:xfrm>
          <a:prstGeom prst="rect">
            <a:avLst/>
          </a:prstGeom>
          <a:noFill/>
        </p:spPr>
        <p:txBody>
          <a:bodyPr wrap="none" rtlCol="0">
            <a:spAutoFit/>
          </a:bodyPr>
          <a:lstStyle/>
          <a:p>
            <a:r>
              <a:rPr lang="en-US" b="1"/>
              <a:t>CH</a:t>
            </a:r>
          </a:p>
        </p:txBody>
      </p:sp>
      <p:sp>
        <p:nvSpPr>
          <p:cNvPr id="23" name="TextBox 22"/>
          <p:cNvSpPr txBox="1"/>
          <p:nvPr/>
        </p:nvSpPr>
        <p:spPr>
          <a:xfrm>
            <a:off x="3436918" y="5329441"/>
            <a:ext cx="404278" cy="369332"/>
          </a:xfrm>
          <a:prstGeom prst="rect">
            <a:avLst/>
          </a:prstGeom>
          <a:noFill/>
        </p:spPr>
        <p:txBody>
          <a:bodyPr wrap="none" rtlCol="0">
            <a:spAutoFit/>
          </a:bodyPr>
          <a:lstStyle/>
          <a:p>
            <a:r>
              <a:rPr lang="en-US" b="1"/>
              <a:t>CL</a:t>
            </a:r>
          </a:p>
        </p:txBody>
      </p:sp>
      <p:cxnSp>
        <p:nvCxnSpPr>
          <p:cNvPr id="37" name="Elbow Connector 36"/>
          <p:cNvCxnSpPr>
            <a:stCxn id="20" idx="2"/>
          </p:cNvCxnSpPr>
          <p:nvPr/>
        </p:nvCxnSpPr>
        <p:spPr>
          <a:xfrm rot="5400000" flipH="1" flipV="1">
            <a:off x="4247233" y="3914722"/>
            <a:ext cx="215931" cy="4146626"/>
          </a:xfrm>
          <a:prstGeom prst="bentConnector4">
            <a:avLst>
              <a:gd name="adj1" fmla="val -189279"/>
              <a:gd name="adj2" fmla="val 88674"/>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47311" y="5479474"/>
            <a:ext cx="1981201" cy="400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43800" y="3276600"/>
            <a:ext cx="6858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DS</a:t>
            </a:r>
          </a:p>
        </p:txBody>
      </p:sp>
      <p:cxnSp>
        <p:nvCxnSpPr>
          <p:cNvPr id="47" name="Straight Arrow Connector 46"/>
          <p:cNvCxnSpPr/>
          <p:nvPr/>
        </p:nvCxnSpPr>
        <p:spPr>
          <a:xfrm>
            <a:off x="7886700" y="3708462"/>
            <a:ext cx="0" cy="1955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9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 (5)</a:t>
            </a:r>
          </a:p>
        </p:txBody>
      </p:sp>
      <p:sp>
        <p:nvSpPr>
          <p:cNvPr id="3" name="Content Placeholder 2"/>
          <p:cNvSpPr>
            <a:spLocks noGrp="1"/>
          </p:cNvSpPr>
          <p:nvPr>
            <p:ph idx="1"/>
          </p:nvPr>
        </p:nvSpPr>
        <p:spPr/>
        <p:txBody>
          <a:bodyPr/>
          <a:lstStyle/>
          <a:p>
            <a:r>
              <a:rPr lang="en-US"/>
              <a:t>Định vị bộ nhớ gián tiếp chỉ mục</a:t>
            </a:r>
          </a:p>
          <a:p>
            <a:pPr lvl="1"/>
            <a:r>
              <a:rPr lang="en-US"/>
              <a:t>Địa chỉ offset của ô nhớ cần truy xuất được cung cấp thông qua một thanh ghi chỉ mục (SI, DI), có thể có độ dời 8 hoặc 16 bit</a:t>
            </a:r>
          </a:p>
          <a:p>
            <a:pPr lvl="1"/>
            <a:r>
              <a:rPr lang="en-US"/>
              <a:t>Ví dụ:	MOV	AX, DS:[SI]</a:t>
            </a:r>
          </a:p>
        </p:txBody>
      </p:sp>
      <p:graphicFrame>
        <p:nvGraphicFramePr>
          <p:cNvPr id="4" name="Table 3"/>
          <p:cNvGraphicFramePr>
            <a:graphicFrameLocks noGrp="1"/>
          </p:cNvGraphicFramePr>
          <p:nvPr>
            <p:extLst>
              <p:ext uri="{D42A27DB-BD31-4B8C-83A1-F6EECF244321}">
                <p14:modId xmlns:p14="http://schemas.microsoft.com/office/powerpoint/2010/main" val="3345149623"/>
              </p:ext>
            </p:extLst>
          </p:nvPr>
        </p:nvGraphicFramePr>
        <p:xfrm>
          <a:off x="6400800" y="3810000"/>
          <a:ext cx="1268730" cy="2595880"/>
        </p:xfrm>
        <a:graphic>
          <a:graphicData uri="http://schemas.openxmlformats.org/drawingml/2006/table">
            <a:tbl>
              <a:tblPr bandRow="1">
                <a:tableStyleId>{5C22544A-7EE6-4342-B048-85BDC9FD1C3A}</a:tableStyleId>
              </a:tblPr>
              <a:tblGrid>
                <a:gridCol w="58293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r"/>
                      <a:r>
                        <a:rPr lang="en-US"/>
                        <a:t>98</a:t>
                      </a:r>
                    </a:p>
                  </a:txBody>
                  <a:tcPr anchor="ctr">
                    <a:noFill/>
                  </a:tcPr>
                </a:tc>
                <a:tc>
                  <a:txBody>
                    <a:bodyPr/>
                    <a:lstStyle/>
                    <a:p>
                      <a:pPr algn="ctr"/>
                      <a:r>
                        <a:rPr lang="en-US" b="1"/>
                        <a:t>34</a:t>
                      </a:r>
                    </a:p>
                  </a:txBody>
                  <a:tcPr anchor="ctr">
                    <a:solidFill>
                      <a:srgbClr val="00B0F0"/>
                    </a:solidFill>
                  </a:tcPr>
                </a:tc>
                <a:extLst>
                  <a:ext uri="{0D108BD9-81ED-4DB2-BD59-A6C34878D82A}">
                    <a16:rowId xmlns:a16="http://schemas.microsoft.com/office/drawing/2014/main" val="10000"/>
                  </a:ext>
                </a:extLst>
              </a:tr>
              <a:tr h="370840">
                <a:tc>
                  <a:txBody>
                    <a:bodyPr/>
                    <a:lstStyle/>
                    <a:p>
                      <a:pPr algn="r"/>
                      <a:r>
                        <a:rPr lang="en-US"/>
                        <a:t>99</a:t>
                      </a:r>
                    </a:p>
                  </a:txBody>
                  <a:tcPr anchor="ctr">
                    <a:noFill/>
                  </a:tcPr>
                </a:tc>
                <a:tc>
                  <a:txBody>
                    <a:bodyPr/>
                    <a:lstStyle/>
                    <a:p>
                      <a:pPr algn="ctr"/>
                      <a:r>
                        <a:rPr lang="en-US" b="1"/>
                        <a:t>78</a:t>
                      </a:r>
                    </a:p>
                  </a:txBody>
                  <a:tcPr anchor="ctr">
                    <a:solidFill>
                      <a:srgbClr val="00B0F0"/>
                    </a:solidFill>
                  </a:tcPr>
                </a:tc>
                <a:extLst>
                  <a:ext uri="{0D108BD9-81ED-4DB2-BD59-A6C34878D82A}">
                    <a16:rowId xmlns:a16="http://schemas.microsoft.com/office/drawing/2014/main" val="10001"/>
                  </a:ext>
                </a:extLst>
              </a:tr>
              <a:tr h="370840">
                <a:tc>
                  <a:txBody>
                    <a:bodyPr/>
                    <a:lstStyle/>
                    <a:p>
                      <a:pPr algn="r"/>
                      <a:r>
                        <a:rPr lang="en-US"/>
                        <a:t>100</a:t>
                      </a:r>
                    </a:p>
                  </a:txBody>
                  <a:tcPr anchor="ctr">
                    <a:noFill/>
                  </a:tcPr>
                </a:tc>
                <a:tc>
                  <a:txBody>
                    <a:bodyPr/>
                    <a:lstStyle/>
                    <a:p>
                      <a:pPr algn="ctr"/>
                      <a:r>
                        <a:rPr lang="en-US" b="1"/>
                        <a:t>65</a:t>
                      </a:r>
                    </a:p>
                  </a:txBody>
                  <a:tcPr anchor="ctr">
                    <a:solidFill>
                      <a:srgbClr val="00B0F0"/>
                    </a:solidFill>
                  </a:tcPr>
                </a:tc>
                <a:extLst>
                  <a:ext uri="{0D108BD9-81ED-4DB2-BD59-A6C34878D82A}">
                    <a16:rowId xmlns:a16="http://schemas.microsoft.com/office/drawing/2014/main" val="10002"/>
                  </a:ext>
                </a:extLst>
              </a:tr>
              <a:tr h="370840">
                <a:tc>
                  <a:txBody>
                    <a:bodyPr/>
                    <a:lstStyle/>
                    <a:p>
                      <a:pPr algn="r"/>
                      <a:r>
                        <a:rPr lang="en-US"/>
                        <a:t>101</a:t>
                      </a:r>
                    </a:p>
                  </a:txBody>
                  <a:tcPr anchor="ctr">
                    <a:noFill/>
                  </a:tcPr>
                </a:tc>
                <a:tc>
                  <a:txBody>
                    <a:bodyPr/>
                    <a:lstStyle/>
                    <a:p>
                      <a:pPr algn="ctr"/>
                      <a:r>
                        <a:rPr lang="en-US" b="1"/>
                        <a:t>98</a:t>
                      </a:r>
                    </a:p>
                  </a:txBody>
                  <a:tcPr anchor="ctr">
                    <a:solidFill>
                      <a:srgbClr val="00B0F0"/>
                    </a:solidFill>
                  </a:tcPr>
                </a:tc>
                <a:extLst>
                  <a:ext uri="{0D108BD9-81ED-4DB2-BD59-A6C34878D82A}">
                    <a16:rowId xmlns:a16="http://schemas.microsoft.com/office/drawing/2014/main" val="10003"/>
                  </a:ext>
                </a:extLst>
              </a:tr>
              <a:tr h="370840">
                <a:tc>
                  <a:txBody>
                    <a:bodyPr/>
                    <a:lstStyle/>
                    <a:p>
                      <a:pPr algn="r"/>
                      <a:r>
                        <a:rPr lang="en-US"/>
                        <a:t>102</a:t>
                      </a:r>
                    </a:p>
                  </a:txBody>
                  <a:tcPr anchor="ctr">
                    <a:noFill/>
                  </a:tcPr>
                </a:tc>
                <a:tc>
                  <a:txBody>
                    <a:bodyPr/>
                    <a:lstStyle/>
                    <a:p>
                      <a:pPr algn="ctr"/>
                      <a:r>
                        <a:rPr lang="en-US" b="1"/>
                        <a:t>48</a:t>
                      </a:r>
                    </a:p>
                  </a:txBody>
                  <a:tcPr anchor="ctr">
                    <a:solidFill>
                      <a:srgbClr val="00B0F0"/>
                    </a:solidFill>
                  </a:tcPr>
                </a:tc>
                <a:extLst>
                  <a:ext uri="{0D108BD9-81ED-4DB2-BD59-A6C34878D82A}">
                    <a16:rowId xmlns:a16="http://schemas.microsoft.com/office/drawing/2014/main" val="10004"/>
                  </a:ext>
                </a:extLst>
              </a:tr>
              <a:tr h="370840">
                <a:tc>
                  <a:txBody>
                    <a:bodyPr/>
                    <a:lstStyle/>
                    <a:p>
                      <a:pPr algn="r"/>
                      <a:r>
                        <a:rPr lang="en-US"/>
                        <a:t>103</a:t>
                      </a:r>
                    </a:p>
                  </a:txBody>
                  <a:tcPr anchor="ctr">
                    <a:noFill/>
                  </a:tcPr>
                </a:tc>
                <a:tc>
                  <a:txBody>
                    <a:bodyPr/>
                    <a:lstStyle/>
                    <a:p>
                      <a:pPr algn="ctr"/>
                      <a:r>
                        <a:rPr lang="en-US" b="1"/>
                        <a:t>92</a:t>
                      </a:r>
                    </a:p>
                  </a:txBody>
                  <a:tcPr anchor="ctr">
                    <a:solidFill>
                      <a:srgbClr val="00B0F0"/>
                    </a:solidFill>
                  </a:tcPr>
                </a:tc>
                <a:extLst>
                  <a:ext uri="{0D108BD9-81ED-4DB2-BD59-A6C34878D82A}">
                    <a16:rowId xmlns:a16="http://schemas.microsoft.com/office/drawing/2014/main" val="10005"/>
                  </a:ext>
                </a:extLst>
              </a:tr>
              <a:tr h="370840">
                <a:tc>
                  <a:txBody>
                    <a:bodyPr/>
                    <a:lstStyle/>
                    <a:p>
                      <a:pPr algn="r"/>
                      <a:r>
                        <a:rPr lang="en-US"/>
                        <a:t>104</a:t>
                      </a:r>
                    </a:p>
                  </a:txBody>
                  <a:tcPr anchor="ctr">
                    <a:noFill/>
                  </a:tcPr>
                </a:tc>
                <a:tc>
                  <a:txBody>
                    <a:bodyPr/>
                    <a:lstStyle/>
                    <a:p>
                      <a:pPr algn="ctr"/>
                      <a:r>
                        <a:rPr lang="en-US" b="1"/>
                        <a:t>150</a:t>
                      </a:r>
                    </a:p>
                  </a:txBody>
                  <a:tcPr anchor="ctr">
                    <a:solidFill>
                      <a:srgbClr val="00B0F0"/>
                    </a:solidFill>
                  </a:tcPr>
                </a:tc>
                <a:extLst>
                  <a:ext uri="{0D108BD9-81ED-4DB2-BD59-A6C34878D82A}">
                    <a16:rowId xmlns:a16="http://schemas.microsoft.com/office/drawing/2014/main" val="10006"/>
                  </a:ext>
                </a:extLst>
              </a:tr>
            </a:tbl>
          </a:graphicData>
        </a:graphic>
      </p:graphicFrame>
      <p:sp>
        <p:nvSpPr>
          <p:cNvPr id="19" name="Rectangle 18"/>
          <p:cNvSpPr/>
          <p:nvPr/>
        </p:nvSpPr>
        <p:spPr>
          <a:xfrm>
            <a:off x="29676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65</a:t>
            </a:r>
          </a:p>
        </p:txBody>
      </p:sp>
      <p:sp>
        <p:nvSpPr>
          <p:cNvPr id="20" name="Rectangle 19"/>
          <p:cNvSpPr/>
          <p:nvPr/>
        </p:nvSpPr>
        <p:spPr>
          <a:xfrm>
            <a:off x="1596084" y="566413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98</a:t>
            </a:r>
          </a:p>
        </p:txBody>
      </p:sp>
      <p:sp>
        <p:nvSpPr>
          <p:cNvPr id="21" name="TextBox 20"/>
          <p:cNvSpPr txBox="1"/>
          <p:nvPr/>
        </p:nvSpPr>
        <p:spPr>
          <a:xfrm>
            <a:off x="1172443" y="5726668"/>
            <a:ext cx="450764" cy="369332"/>
          </a:xfrm>
          <a:prstGeom prst="rect">
            <a:avLst/>
          </a:prstGeom>
          <a:noFill/>
        </p:spPr>
        <p:txBody>
          <a:bodyPr wrap="none" rtlCol="0">
            <a:spAutoFit/>
          </a:bodyPr>
          <a:lstStyle/>
          <a:p>
            <a:r>
              <a:rPr lang="en-US" b="1"/>
              <a:t>AX</a:t>
            </a:r>
          </a:p>
        </p:txBody>
      </p:sp>
      <p:sp>
        <p:nvSpPr>
          <p:cNvPr id="22" name="TextBox 21"/>
          <p:cNvSpPr txBox="1"/>
          <p:nvPr/>
        </p:nvSpPr>
        <p:spPr>
          <a:xfrm>
            <a:off x="2065318" y="5327072"/>
            <a:ext cx="470000" cy="369332"/>
          </a:xfrm>
          <a:prstGeom prst="rect">
            <a:avLst/>
          </a:prstGeom>
          <a:noFill/>
        </p:spPr>
        <p:txBody>
          <a:bodyPr wrap="none" rtlCol="0">
            <a:spAutoFit/>
          </a:bodyPr>
          <a:lstStyle/>
          <a:p>
            <a:r>
              <a:rPr lang="en-US" b="1"/>
              <a:t>AH</a:t>
            </a:r>
          </a:p>
        </p:txBody>
      </p:sp>
      <p:sp>
        <p:nvSpPr>
          <p:cNvPr id="23" name="TextBox 22"/>
          <p:cNvSpPr txBox="1"/>
          <p:nvPr/>
        </p:nvSpPr>
        <p:spPr>
          <a:xfrm>
            <a:off x="3436918" y="5329441"/>
            <a:ext cx="421910" cy="369332"/>
          </a:xfrm>
          <a:prstGeom prst="rect">
            <a:avLst/>
          </a:prstGeom>
          <a:noFill/>
        </p:spPr>
        <p:txBody>
          <a:bodyPr wrap="none" rtlCol="0">
            <a:spAutoFit/>
          </a:bodyPr>
          <a:lstStyle/>
          <a:p>
            <a:r>
              <a:rPr lang="en-US" b="1"/>
              <a:t>AL</a:t>
            </a:r>
          </a:p>
        </p:txBody>
      </p:sp>
      <p:cxnSp>
        <p:nvCxnSpPr>
          <p:cNvPr id="37" name="Elbow Connector 36"/>
          <p:cNvCxnSpPr>
            <a:stCxn id="20" idx="2"/>
            <a:endCxn id="4" idx="1"/>
          </p:cNvCxnSpPr>
          <p:nvPr/>
        </p:nvCxnSpPr>
        <p:spPr>
          <a:xfrm rot="5400000" flipH="1" flipV="1">
            <a:off x="3847312" y="3542512"/>
            <a:ext cx="988060" cy="4118916"/>
          </a:xfrm>
          <a:prstGeom prst="bentConnector4">
            <a:avLst>
              <a:gd name="adj1" fmla="val -23136"/>
              <a:gd name="adj2" fmla="val 93643"/>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47310" y="4724402"/>
            <a:ext cx="1981200" cy="11556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43800" y="3276600"/>
            <a:ext cx="6858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DS</a:t>
            </a:r>
          </a:p>
        </p:txBody>
      </p:sp>
      <p:cxnSp>
        <p:nvCxnSpPr>
          <p:cNvPr id="47" name="Straight Arrow Connector 46"/>
          <p:cNvCxnSpPr/>
          <p:nvPr/>
        </p:nvCxnSpPr>
        <p:spPr>
          <a:xfrm>
            <a:off x="7886700" y="3708462"/>
            <a:ext cx="0" cy="1955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96085" y="4419600"/>
            <a:ext cx="27432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100</a:t>
            </a:r>
          </a:p>
        </p:txBody>
      </p:sp>
      <p:sp>
        <p:nvSpPr>
          <p:cNvPr id="25" name="TextBox 24"/>
          <p:cNvSpPr txBox="1"/>
          <p:nvPr/>
        </p:nvSpPr>
        <p:spPr>
          <a:xfrm>
            <a:off x="1143000" y="4475202"/>
            <a:ext cx="354584" cy="369332"/>
          </a:xfrm>
          <a:prstGeom prst="rect">
            <a:avLst/>
          </a:prstGeom>
          <a:noFill/>
        </p:spPr>
        <p:txBody>
          <a:bodyPr wrap="none" rtlCol="0">
            <a:spAutoFit/>
          </a:bodyPr>
          <a:lstStyle/>
          <a:p>
            <a:r>
              <a:rPr lang="en-US" b="1"/>
              <a:t>SI</a:t>
            </a:r>
          </a:p>
        </p:txBody>
      </p:sp>
    </p:spTree>
    <p:extLst>
      <p:ext uri="{BB962C8B-B14F-4D97-AF65-F5344CB8AC3E}">
        <p14:creationId xmlns:p14="http://schemas.microsoft.com/office/powerpoint/2010/main" val="307147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định vị (6)</a:t>
            </a:r>
          </a:p>
        </p:txBody>
      </p:sp>
      <p:sp>
        <p:nvSpPr>
          <p:cNvPr id="3" name="Content Placeholder 2"/>
          <p:cNvSpPr>
            <a:spLocks noGrp="1"/>
          </p:cNvSpPr>
          <p:nvPr>
            <p:ph idx="1"/>
          </p:nvPr>
        </p:nvSpPr>
        <p:spPr/>
        <p:txBody>
          <a:bodyPr/>
          <a:lstStyle/>
          <a:p>
            <a:r>
              <a:rPr lang="en-US"/>
              <a:t>Định vị bộ nhớ gián tiếp cơ sở chỉ mục</a:t>
            </a:r>
          </a:p>
          <a:p>
            <a:pPr lvl="1"/>
            <a:r>
              <a:rPr lang="en-US"/>
              <a:t>Địa chỉ offset của ô nhớ cần truy xuất được cung cấp thông qua tổng của một thanh ghi cơ sở với một thanh ghi chỉ mục, có thể có độ dời 8 hoặc 16 bit</a:t>
            </a:r>
          </a:p>
          <a:p>
            <a:pPr lvl="1"/>
            <a:r>
              <a:rPr lang="en-US"/>
              <a:t>Ví dụ:	MOV	AX, DS:[BX + SI + 2]</a:t>
            </a:r>
          </a:p>
        </p:txBody>
      </p:sp>
      <p:graphicFrame>
        <p:nvGraphicFramePr>
          <p:cNvPr id="4" name="Table 3"/>
          <p:cNvGraphicFramePr>
            <a:graphicFrameLocks noGrp="1"/>
          </p:cNvGraphicFramePr>
          <p:nvPr>
            <p:extLst>
              <p:ext uri="{D42A27DB-BD31-4B8C-83A1-F6EECF244321}">
                <p14:modId xmlns:p14="http://schemas.microsoft.com/office/powerpoint/2010/main" val="1497322792"/>
              </p:ext>
            </p:extLst>
          </p:nvPr>
        </p:nvGraphicFramePr>
        <p:xfrm>
          <a:off x="6400800" y="4185920"/>
          <a:ext cx="1268730" cy="2595880"/>
        </p:xfrm>
        <a:graphic>
          <a:graphicData uri="http://schemas.openxmlformats.org/drawingml/2006/table">
            <a:tbl>
              <a:tblPr bandRow="1">
                <a:tableStyleId>{5C22544A-7EE6-4342-B048-85BDC9FD1C3A}</a:tableStyleId>
              </a:tblPr>
              <a:tblGrid>
                <a:gridCol w="58293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pPr algn="r"/>
                      <a:r>
                        <a:rPr lang="en-US" dirty="0"/>
                        <a:t>98</a:t>
                      </a:r>
                    </a:p>
                  </a:txBody>
                  <a:tcPr anchor="ctr">
                    <a:noFill/>
                  </a:tcPr>
                </a:tc>
                <a:tc>
                  <a:txBody>
                    <a:bodyPr/>
                    <a:lstStyle/>
                    <a:p>
                      <a:pPr algn="ctr"/>
                      <a:r>
                        <a:rPr lang="en-US" b="1"/>
                        <a:t>34</a:t>
                      </a:r>
                    </a:p>
                  </a:txBody>
                  <a:tcPr anchor="ctr">
                    <a:solidFill>
                      <a:srgbClr val="00B0F0"/>
                    </a:solidFill>
                  </a:tcPr>
                </a:tc>
                <a:extLst>
                  <a:ext uri="{0D108BD9-81ED-4DB2-BD59-A6C34878D82A}">
                    <a16:rowId xmlns:a16="http://schemas.microsoft.com/office/drawing/2014/main" val="10000"/>
                  </a:ext>
                </a:extLst>
              </a:tr>
              <a:tr h="370840">
                <a:tc>
                  <a:txBody>
                    <a:bodyPr/>
                    <a:lstStyle/>
                    <a:p>
                      <a:pPr algn="r"/>
                      <a:r>
                        <a:rPr lang="en-US"/>
                        <a:t>99</a:t>
                      </a:r>
                    </a:p>
                  </a:txBody>
                  <a:tcPr anchor="ctr">
                    <a:noFill/>
                  </a:tcPr>
                </a:tc>
                <a:tc>
                  <a:txBody>
                    <a:bodyPr/>
                    <a:lstStyle/>
                    <a:p>
                      <a:pPr algn="ctr"/>
                      <a:r>
                        <a:rPr lang="en-US" b="1"/>
                        <a:t>78</a:t>
                      </a:r>
                    </a:p>
                  </a:txBody>
                  <a:tcPr anchor="ctr">
                    <a:solidFill>
                      <a:srgbClr val="00B0F0"/>
                    </a:solidFill>
                  </a:tcPr>
                </a:tc>
                <a:extLst>
                  <a:ext uri="{0D108BD9-81ED-4DB2-BD59-A6C34878D82A}">
                    <a16:rowId xmlns:a16="http://schemas.microsoft.com/office/drawing/2014/main" val="10001"/>
                  </a:ext>
                </a:extLst>
              </a:tr>
              <a:tr h="370840">
                <a:tc>
                  <a:txBody>
                    <a:bodyPr/>
                    <a:lstStyle/>
                    <a:p>
                      <a:pPr algn="r"/>
                      <a:r>
                        <a:rPr lang="en-US"/>
                        <a:t>100</a:t>
                      </a:r>
                    </a:p>
                  </a:txBody>
                  <a:tcPr anchor="ctr">
                    <a:noFill/>
                  </a:tcPr>
                </a:tc>
                <a:tc>
                  <a:txBody>
                    <a:bodyPr/>
                    <a:lstStyle/>
                    <a:p>
                      <a:pPr algn="ctr"/>
                      <a:r>
                        <a:rPr lang="en-US" b="1" dirty="0"/>
                        <a:t>65</a:t>
                      </a:r>
                    </a:p>
                  </a:txBody>
                  <a:tcPr anchor="ctr">
                    <a:solidFill>
                      <a:srgbClr val="00B0F0"/>
                    </a:solidFill>
                  </a:tcPr>
                </a:tc>
                <a:extLst>
                  <a:ext uri="{0D108BD9-81ED-4DB2-BD59-A6C34878D82A}">
                    <a16:rowId xmlns:a16="http://schemas.microsoft.com/office/drawing/2014/main" val="10002"/>
                  </a:ext>
                </a:extLst>
              </a:tr>
              <a:tr h="370840">
                <a:tc>
                  <a:txBody>
                    <a:bodyPr/>
                    <a:lstStyle/>
                    <a:p>
                      <a:pPr algn="r"/>
                      <a:r>
                        <a:rPr lang="en-US"/>
                        <a:t>101</a:t>
                      </a:r>
                    </a:p>
                  </a:txBody>
                  <a:tcPr anchor="ctr">
                    <a:noFill/>
                  </a:tcPr>
                </a:tc>
                <a:tc>
                  <a:txBody>
                    <a:bodyPr/>
                    <a:lstStyle/>
                    <a:p>
                      <a:pPr algn="ctr"/>
                      <a:r>
                        <a:rPr lang="en-US" b="1"/>
                        <a:t>98</a:t>
                      </a:r>
                    </a:p>
                  </a:txBody>
                  <a:tcPr anchor="ctr">
                    <a:solidFill>
                      <a:srgbClr val="00B0F0"/>
                    </a:solidFill>
                  </a:tcPr>
                </a:tc>
                <a:extLst>
                  <a:ext uri="{0D108BD9-81ED-4DB2-BD59-A6C34878D82A}">
                    <a16:rowId xmlns:a16="http://schemas.microsoft.com/office/drawing/2014/main" val="10003"/>
                  </a:ext>
                </a:extLst>
              </a:tr>
              <a:tr h="370840">
                <a:tc>
                  <a:txBody>
                    <a:bodyPr/>
                    <a:lstStyle/>
                    <a:p>
                      <a:pPr algn="r"/>
                      <a:r>
                        <a:rPr lang="en-US"/>
                        <a:t>102</a:t>
                      </a:r>
                    </a:p>
                  </a:txBody>
                  <a:tcPr anchor="ctr">
                    <a:noFill/>
                  </a:tcPr>
                </a:tc>
                <a:tc>
                  <a:txBody>
                    <a:bodyPr/>
                    <a:lstStyle/>
                    <a:p>
                      <a:pPr algn="ctr"/>
                      <a:r>
                        <a:rPr lang="en-US" b="1"/>
                        <a:t>48</a:t>
                      </a:r>
                    </a:p>
                  </a:txBody>
                  <a:tcPr anchor="ctr">
                    <a:solidFill>
                      <a:srgbClr val="00B0F0"/>
                    </a:solidFill>
                  </a:tcPr>
                </a:tc>
                <a:extLst>
                  <a:ext uri="{0D108BD9-81ED-4DB2-BD59-A6C34878D82A}">
                    <a16:rowId xmlns:a16="http://schemas.microsoft.com/office/drawing/2014/main" val="10004"/>
                  </a:ext>
                </a:extLst>
              </a:tr>
              <a:tr h="370840">
                <a:tc>
                  <a:txBody>
                    <a:bodyPr/>
                    <a:lstStyle/>
                    <a:p>
                      <a:pPr algn="r"/>
                      <a:r>
                        <a:rPr lang="en-US"/>
                        <a:t>103</a:t>
                      </a:r>
                    </a:p>
                  </a:txBody>
                  <a:tcPr anchor="ctr">
                    <a:noFill/>
                  </a:tcPr>
                </a:tc>
                <a:tc>
                  <a:txBody>
                    <a:bodyPr/>
                    <a:lstStyle/>
                    <a:p>
                      <a:pPr algn="ctr"/>
                      <a:r>
                        <a:rPr lang="en-US" b="1"/>
                        <a:t>92</a:t>
                      </a:r>
                    </a:p>
                  </a:txBody>
                  <a:tcPr anchor="ctr">
                    <a:solidFill>
                      <a:srgbClr val="00B0F0"/>
                    </a:solidFill>
                  </a:tcPr>
                </a:tc>
                <a:extLst>
                  <a:ext uri="{0D108BD9-81ED-4DB2-BD59-A6C34878D82A}">
                    <a16:rowId xmlns:a16="http://schemas.microsoft.com/office/drawing/2014/main" val="10005"/>
                  </a:ext>
                </a:extLst>
              </a:tr>
              <a:tr h="370840">
                <a:tc>
                  <a:txBody>
                    <a:bodyPr/>
                    <a:lstStyle/>
                    <a:p>
                      <a:pPr algn="r"/>
                      <a:r>
                        <a:rPr lang="en-US"/>
                        <a:t>104</a:t>
                      </a:r>
                    </a:p>
                  </a:txBody>
                  <a:tcPr anchor="ctr">
                    <a:noFill/>
                  </a:tcPr>
                </a:tc>
                <a:tc>
                  <a:txBody>
                    <a:bodyPr/>
                    <a:lstStyle/>
                    <a:p>
                      <a:pPr algn="ctr"/>
                      <a:r>
                        <a:rPr lang="en-US" b="1" dirty="0"/>
                        <a:t>150</a:t>
                      </a:r>
                    </a:p>
                  </a:txBody>
                  <a:tcPr anchor="ctr">
                    <a:solidFill>
                      <a:srgbClr val="00B0F0"/>
                    </a:solidFill>
                  </a:tcPr>
                </a:tc>
                <a:extLst>
                  <a:ext uri="{0D108BD9-81ED-4DB2-BD59-A6C34878D82A}">
                    <a16:rowId xmlns:a16="http://schemas.microsoft.com/office/drawing/2014/main" val="10006"/>
                  </a:ext>
                </a:extLst>
              </a:tr>
            </a:tbl>
          </a:graphicData>
        </a:graphic>
      </p:graphicFrame>
      <p:sp>
        <p:nvSpPr>
          <p:cNvPr id="19" name="Rectangle 18"/>
          <p:cNvSpPr/>
          <p:nvPr/>
        </p:nvSpPr>
        <p:spPr>
          <a:xfrm>
            <a:off x="2967684" y="604005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48</a:t>
            </a:r>
          </a:p>
        </p:txBody>
      </p:sp>
      <p:sp>
        <p:nvSpPr>
          <p:cNvPr id="20" name="Rectangle 19"/>
          <p:cNvSpPr/>
          <p:nvPr/>
        </p:nvSpPr>
        <p:spPr>
          <a:xfrm>
            <a:off x="1596084" y="6040058"/>
            <a:ext cx="13716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92</a:t>
            </a:r>
          </a:p>
        </p:txBody>
      </p:sp>
      <p:sp>
        <p:nvSpPr>
          <p:cNvPr id="21" name="TextBox 20"/>
          <p:cNvSpPr txBox="1"/>
          <p:nvPr/>
        </p:nvSpPr>
        <p:spPr>
          <a:xfrm>
            <a:off x="1172443" y="6102588"/>
            <a:ext cx="450764" cy="369332"/>
          </a:xfrm>
          <a:prstGeom prst="rect">
            <a:avLst/>
          </a:prstGeom>
          <a:noFill/>
        </p:spPr>
        <p:txBody>
          <a:bodyPr wrap="none" rtlCol="0">
            <a:spAutoFit/>
          </a:bodyPr>
          <a:lstStyle/>
          <a:p>
            <a:r>
              <a:rPr lang="en-US" b="1"/>
              <a:t>AX</a:t>
            </a:r>
          </a:p>
        </p:txBody>
      </p:sp>
      <p:sp>
        <p:nvSpPr>
          <p:cNvPr id="22" name="TextBox 21"/>
          <p:cNvSpPr txBox="1"/>
          <p:nvPr/>
        </p:nvSpPr>
        <p:spPr>
          <a:xfrm>
            <a:off x="2065318" y="5702992"/>
            <a:ext cx="470000" cy="369332"/>
          </a:xfrm>
          <a:prstGeom prst="rect">
            <a:avLst/>
          </a:prstGeom>
          <a:noFill/>
        </p:spPr>
        <p:txBody>
          <a:bodyPr wrap="none" rtlCol="0">
            <a:spAutoFit/>
          </a:bodyPr>
          <a:lstStyle/>
          <a:p>
            <a:r>
              <a:rPr lang="en-US" b="1"/>
              <a:t>AH</a:t>
            </a:r>
          </a:p>
        </p:txBody>
      </p:sp>
      <p:sp>
        <p:nvSpPr>
          <p:cNvPr id="23" name="TextBox 22"/>
          <p:cNvSpPr txBox="1"/>
          <p:nvPr/>
        </p:nvSpPr>
        <p:spPr>
          <a:xfrm>
            <a:off x="3436918" y="5705361"/>
            <a:ext cx="421910" cy="369332"/>
          </a:xfrm>
          <a:prstGeom prst="rect">
            <a:avLst/>
          </a:prstGeom>
          <a:noFill/>
        </p:spPr>
        <p:txBody>
          <a:bodyPr wrap="none" rtlCol="0">
            <a:spAutoFit/>
          </a:bodyPr>
          <a:lstStyle/>
          <a:p>
            <a:r>
              <a:rPr lang="en-US" b="1"/>
              <a:t>AL</a:t>
            </a:r>
          </a:p>
        </p:txBody>
      </p:sp>
      <p:cxnSp>
        <p:nvCxnSpPr>
          <p:cNvPr id="37" name="Elbow Connector 36"/>
          <p:cNvCxnSpPr>
            <a:stCxn id="20" idx="2"/>
          </p:cNvCxnSpPr>
          <p:nvPr/>
        </p:nvCxnSpPr>
        <p:spPr>
          <a:xfrm rot="5400000" flipH="1" flipV="1">
            <a:off x="4247233" y="4290642"/>
            <a:ext cx="215931" cy="4146626"/>
          </a:xfrm>
          <a:prstGeom prst="bentConnector4">
            <a:avLst>
              <a:gd name="adj1" fmla="val -105867"/>
              <a:gd name="adj2" fmla="val 84998"/>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47310" y="5867402"/>
            <a:ext cx="1981200" cy="388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43800" y="3652520"/>
            <a:ext cx="6858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DS</a:t>
            </a:r>
          </a:p>
        </p:txBody>
      </p:sp>
      <p:cxnSp>
        <p:nvCxnSpPr>
          <p:cNvPr id="47" name="Straight Arrow Connector 46"/>
          <p:cNvCxnSpPr/>
          <p:nvPr/>
        </p:nvCxnSpPr>
        <p:spPr>
          <a:xfrm>
            <a:off x="7886700" y="4084382"/>
            <a:ext cx="0" cy="1955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96085" y="5054538"/>
            <a:ext cx="27432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60</a:t>
            </a:r>
          </a:p>
        </p:txBody>
      </p:sp>
      <p:sp>
        <p:nvSpPr>
          <p:cNvPr id="25" name="TextBox 24"/>
          <p:cNvSpPr txBox="1"/>
          <p:nvPr/>
        </p:nvSpPr>
        <p:spPr>
          <a:xfrm>
            <a:off x="1143000" y="5110140"/>
            <a:ext cx="354584" cy="369332"/>
          </a:xfrm>
          <a:prstGeom prst="rect">
            <a:avLst/>
          </a:prstGeom>
          <a:noFill/>
        </p:spPr>
        <p:txBody>
          <a:bodyPr wrap="none" rtlCol="0">
            <a:spAutoFit/>
          </a:bodyPr>
          <a:lstStyle/>
          <a:p>
            <a:r>
              <a:rPr lang="en-US" b="1"/>
              <a:t>SI</a:t>
            </a:r>
          </a:p>
        </p:txBody>
      </p:sp>
      <p:sp>
        <p:nvSpPr>
          <p:cNvPr id="26" name="Rectangle 25"/>
          <p:cNvSpPr/>
          <p:nvPr/>
        </p:nvSpPr>
        <p:spPr>
          <a:xfrm>
            <a:off x="1596084" y="4368738"/>
            <a:ext cx="2743200" cy="43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40</a:t>
            </a:r>
          </a:p>
        </p:txBody>
      </p:sp>
      <p:sp>
        <p:nvSpPr>
          <p:cNvPr id="27" name="TextBox 26"/>
          <p:cNvSpPr txBox="1"/>
          <p:nvPr/>
        </p:nvSpPr>
        <p:spPr>
          <a:xfrm>
            <a:off x="1142999" y="4424340"/>
            <a:ext cx="435504" cy="369332"/>
          </a:xfrm>
          <a:prstGeom prst="rect">
            <a:avLst/>
          </a:prstGeom>
          <a:noFill/>
        </p:spPr>
        <p:txBody>
          <a:bodyPr wrap="none" rtlCol="0">
            <a:spAutoFit/>
          </a:bodyPr>
          <a:lstStyle/>
          <a:p>
            <a:r>
              <a:rPr lang="en-US" b="1"/>
              <a:t>BX</a:t>
            </a:r>
          </a:p>
        </p:txBody>
      </p:sp>
    </p:spTree>
    <p:extLst>
      <p:ext uri="{BB962C8B-B14F-4D97-AF65-F5344CB8AC3E}">
        <p14:creationId xmlns:p14="http://schemas.microsoft.com/office/powerpoint/2010/main" val="407990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Chú ý</a:t>
            </a:r>
          </a:p>
        </p:txBody>
      </p:sp>
      <p:sp>
        <p:nvSpPr>
          <p:cNvPr id="3" name="Content Placeholder 2"/>
          <p:cNvSpPr>
            <a:spLocks noGrp="1"/>
          </p:cNvSpPr>
          <p:nvPr>
            <p:ph idx="1"/>
          </p:nvPr>
        </p:nvSpPr>
        <p:spPr/>
        <p:txBody>
          <a:bodyPr>
            <a:normAutofit lnSpcReduction="10000"/>
          </a:bodyPr>
          <a:lstStyle/>
          <a:p>
            <a:r>
              <a:rPr lang="en-US">
                <a:solidFill>
                  <a:srgbClr val="FF0000"/>
                </a:solidFill>
              </a:rPr>
              <a:t>Trong một câu lệnh chỉ có tối đa một toán hạng bộ nhớ</a:t>
            </a:r>
          </a:p>
          <a:p>
            <a:pPr lvl="1"/>
            <a:r>
              <a:rPr lang="en-US"/>
              <a:t>Ví dụ:	MOV DS:[100], ES:[BX] 	</a:t>
            </a:r>
            <a:r>
              <a:rPr lang="en-US">
                <a:sym typeface="Wingdings" panose="05000000000000000000" pitchFamily="2" charset="2"/>
              </a:rPr>
              <a:t> sai</a:t>
            </a:r>
          </a:p>
          <a:p>
            <a:pPr marL="457200" lvl="1" indent="0">
              <a:buNone/>
            </a:pPr>
            <a:r>
              <a:rPr lang="en-US">
                <a:sym typeface="Wingdings" panose="05000000000000000000" pitchFamily="2" charset="2"/>
              </a:rPr>
              <a:t>		MOV var1, var2		 sai</a:t>
            </a:r>
            <a:endParaRPr lang="en-US"/>
          </a:p>
          <a:p>
            <a:r>
              <a:rPr lang="en-US"/>
              <a:t>Nếu không chỉ rõ thanh ghi đoạn khi định vị bộ nhớ thì thanh ghi đoạn được sử dụng là SS nếu có thanh ghi BP tham gia định vị, ngược lại là thanh ghi DS</a:t>
            </a:r>
          </a:p>
          <a:p>
            <a:pPr lvl="1"/>
            <a:r>
              <a:rPr lang="en-US"/>
              <a:t>Ví dụ:	MOV AX, [100]		</a:t>
            </a:r>
            <a:r>
              <a:rPr lang="en-US">
                <a:sym typeface="Wingdings" panose="05000000000000000000" pitchFamily="2" charset="2"/>
              </a:rPr>
              <a:t> DS</a:t>
            </a:r>
          </a:p>
          <a:p>
            <a:pPr marL="457200" lvl="1" indent="0">
              <a:buNone/>
            </a:pPr>
            <a:r>
              <a:rPr lang="en-US">
                <a:sym typeface="Wingdings" panose="05000000000000000000" pitchFamily="2" charset="2"/>
              </a:rPr>
              <a:t>		MOV CX, [BP + SI]		 SS</a:t>
            </a:r>
          </a:p>
        </p:txBody>
      </p:sp>
    </p:spTree>
    <p:extLst>
      <p:ext uri="{BB962C8B-B14F-4D97-AF65-F5344CB8AC3E}">
        <p14:creationId xmlns:p14="http://schemas.microsoft.com/office/powerpoint/2010/main" val="166473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Ngắt quãng (Interrupt)</a:t>
            </a:r>
          </a:p>
        </p:txBody>
      </p:sp>
      <p:sp>
        <p:nvSpPr>
          <p:cNvPr id="3" name="Content Placeholder 2"/>
          <p:cNvSpPr>
            <a:spLocks noGrp="1"/>
          </p:cNvSpPr>
          <p:nvPr>
            <p:ph idx="1"/>
          </p:nvPr>
        </p:nvSpPr>
        <p:spPr/>
        <p:txBody>
          <a:bodyPr/>
          <a:lstStyle/>
          <a:p>
            <a:r>
              <a:rPr lang="en-US"/>
              <a:t>Là tín hiệu gởi đến BXL để tạm ngưng chương trình đang hoạt động để thực hiện một nhiệm vụ khác, sau khi thực hiện xong, chương trình bị tạm ngưng sẽ được tiếp tục thực hiện.</a:t>
            </a:r>
          </a:p>
          <a:p>
            <a:pPr marL="0" indent="0">
              <a:buNone/>
            </a:pPr>
            <a:endParaRPr lang="en-US"/>
          </a:p>
        </p:txBody>
      </p:sp>
      <p:cxnSp>
        <p:nvCxnSpPr>
          <p:cNvPr id="5" name="Straight Arrow Connector 4"/>
          <p:cNvCxnSpPr/>
          <p:nvPr/>
        </p:nvCxnSpPr>
        <p:spPr>
          <a:xfrm>
            <a:off x="1371600" y="5287964"/>
            <a:ext cx="21336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Elbow Connector 7"/>
          <p:cNvCxnSpPr/>
          <p:nvPr/>
        </p:nvCxnSpPr>
        <p:spPr>
          <a:xfrm>
            <a:off x="2438404" y="4357689"/>
            <a:ext cx="1004453" cy="823912"/>
          </a:xfrm>
          <a:prstGeom prst="bentConnector3">
            <a:avLst>
              <a:gd name="adj1" fmla="val 102414"/>
            </a:avLst>
          </a:prstGeom>
          <a:ln>
            <a:solidFill>
              <a:srgbClr val="00B05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a:off x="5943600" y="5294891"/>
            <a:ext cx="21336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3505200" y="6202364"/>
            <a:ext cx="2438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3505200" y="5364164"/>
            <a:ext cx="0" cy="8382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43600" y="5364164"/>
            <a:ext cx="0" cy="838200"/>
          </a:xfrm>
          <a:prstGeom prst="straightConnector1">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5421868"/>
            <a:ext cx="2914580" cy="369332"/>
          </a:xfrm>
          <a:prstGeom prst="rect">
            <a:avLst/>
          </a:prstGeom>
          <a:noFill/>
        </p:spPr>
        <p:txBody>
          <a:bodyPr wrap="none" rtlCol="0">
            <a:spAutoFit/>
          </a:bodyPr>
          <a:lstStyle/>
          <a:p>
            <a:r>
              <a:rPr lang="en-US"/>
              <a:t>Chương trình đang thực hiện</a:t>
            </a:r>
          </a:p>
        </p:txBody>
      </p:sp>
      <p:sp>
        <p:nvSpPr>
          <p:cNvPr id="23" name="TextBox 22"/>
          <p:cNvSpPr txBox="1"/>
          <p:nvPr/>
        </p:nvSpPr>
        <p:spPr>
          <a:xfrm>
            <a:off x="3505200" y="6336268"/>
            <a:ext cx="2404184" cy="369332"/>
          </a:xfrm>
          <a:prstGeom prst="rect">
            <a:avLst/>
          </a:prstGeom>
          <a:noFill/>
        </p:spPr>
        <p:txBody>
          <a:bodyPr wrap="none" rtlCol="0">
            <a:spAutoFit/>
          </a:bodyPr>
          <a:lstStyle/>
          <a:p>
            <a:r>
              <a:rPr lang="en-US"/>
              <a:t>Chương trình xử lý ngắt</a:t>
            </a:r>
          </a:p>
        </p:txBody>
      </p:sp>
      <p:sp>
        <p:nvSpPr>
          <p:cNvPr id="27" name="TextBox 26"/>
          <p:cNvSpPr txBox="1"/>
          <p:nvPr/>
        </p:nvSpPr>
        <p:spPr>
          <a:xfrm>
            <a:off x="2127156" y="3972482"/>
            <a:ext cx="1454244" cy="369332"/>
          </a:xfrm>
          <a:prstGeom prst="rect">
            <a:avLst/>
          </a:prstGeom>
          <a:noFill/>
        </p:spPr>
        <p:txBody>
          <a:bodyPr wrap="none" rtlCol="0">
            <a:spAutoFit/>
          </a:bodyPr>
          <a:lstStyle/>
          <a:p>
            <a:r>
              <a:rPr lang="en-US"/>
              <a:t>Tín hiệu ngắt</a:t>
            </a:r>
          </a:p>
        </p:txBody>
      </p:sp>
    </p:spTree>
    <p:extLst>
      <p:ext uri="{BB962C8B-B14F-4D97-AF65-F5344CB8AC3E}">
        <p14:creationId xmlns:p14="http://schemas.microsoft.com/office/powerpoint/2010/main" val="206417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Ngắt quãng (2)</a:t>
            </a:r>
          </a:p>
        </p:txBody>
      </p:sp>
      <p:sp>
        <p:nvSpPr>
          <p:cNvPr id="3" name="Content Placeholder 2"/>
          <p:cNvSpPr>
            <a:spLocks noGrp="1"/>
          </p:cNvSpPr>
          <p:nvPr>
            <p:ph idx="1"/>
          </p:nvPr>
        </p:nvSpPr>
        <p:spPr/>
        <p:txBody>
          <a:bodyPr/>
          <a:lstStyle/>
          <a:p>
            <a:r>
              <a:rPr lang="en-US"/>
              <a:t>Ngắt cứng (Hard Interrupt)</a:t>
            </a:r>
          </a:p>
          <a:p>
            <a:pPr lvl="1"/>
            <a:r>
              <a:rPr lang="en-US"/>
              <a:t>Do thiết bị phần cứng phát sinh để đáp ứng sự kiện nào đó (nhấn phím, di chuyển chuột, …)</a:t>
            </a:r>
          </a:p>
          <a:p>
            <a:pPr lvl="1"/>
            <a:r>
              <a:rPr lang="en-US"/>
              <a:t>Dùng điều khiển các thiết bị nhập xuất</a:t>
            </a:r>
          </a:p>
          <a:p>
            <a:pPr lvl="1"/>
            <a:r>
              <a:rPr lang="en-US"/>
              <a:t>Các kênh ngắt cứng của CPU ký hiệu IRQ0, IRQ1, …</a:t>
            </a:r>
          </a:p>
          <a:p>
            <a:r>
              <a:rPr lang="en-US"/>
              <a:t>Ngắt không chắn được (NMI – Non Maskable Interrupt)</a:t>
            </a:r>
          </a:p>
          <a:p>
            <a:pPr lvl="1"/>
            <a:r>
              <a:rPr lang="en-US"/>
              <a:t>Không chắn được bằng phần mềm, độ ưu tiên cao nhất</a:t>
            </a:r>
          </a:p>
          <a:p>
            <a:pPr lvl="1"/>
            <a:r>
              <a:rPr lang="en-US"/>
              <a:t>Báo hiệu sự cố (hư hỏng bộ nhớ, điện áp, …)</a:t>
            </a:r>
          </a:p>
          <a:p>
            <a:pPr lvl="1"/>
            <a:endParaRPr lang="en-US"/>
          </a:p>
          <a:p>
            <a:pPr lvl="1"/>
            <a:endParaRPr lang="en-US"/>
          </a:p>
        </p:txBody>
      </p:sp>
    </p:spTree>
    <p:extLst>
      <p:ext uri="{BB962C8B-B14F-4D97-AF65-F5344CB8AC3E}">
        <p14:creationId xmlns:p14="http://schemas.microsoft.com/office/powerpoint/2010/main" val="112760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Ngắt quãng (3)</a:t>
            </a:r>
          </a:p>
        </p:txBody>
      </p:sp>
      <p:sp>
        <p:nvSpPr>
          <p:cNvPr id="3" name="Content Placeholder 2"/>
          <p:cNvSpPr>
            <a:spLocks noGrp="1"/>
          </p:cNvSpPr>
          <p:nvPr>
            <p:ph idx="1"/>
          </p:nvPr>
        </p:nvSpPr>
        <p:spPr/>
        <p:txBody>
          <a:bodyPr/>
          <a:lstStyle/>
          <a:p>
            <a:r>
              <a:rPr lang="en-US"/>
              <a:t>Ngắt nội bộ (Internal Interrupt)</a:t>
            </a:r>
          </a:p>
          <a:p>
            <a:pPr lvl="1"/>
            <a:r>
              <a:rPr lang="en-US"/>
              <a:t>Do CPU tự phát sinh</a:t>
            </a:r>
          </a:p>
          <a:p>
            <a:pPr lvl="1"/>
            <a:r>
              <a:rPr lang="en-US"/>
              <a:t>Divide by zero: khi CPU thực hiện chia một số cho 0</a:t>
            </a:r>
          </a:p>
          <a:p>
            <a:pPr lvl="1"/>
            <a:r>
              <a:rPr lang="en-US"/>
              <a:t>Overflow: khi tính toán bị tràn số</a:t>
            </a:r>
          </a:p>
          <a:p>
            <a:pPr lvl="1"/>
            <a:r>
              <a:rPr lang="en-US"/>
              <a:t>Trap: phát sinh sau khi thực hiện một lệnh (TF = 1)</a:t>
            </a:r>
          </a:p>
          <a:p>
            <a:r>
              <a:rPr lang="en-US"/>
              <a:t>Ngắt mềm (Soft Interrupt)</a:t>
            </a:r>
          </a:p>
          <a:p>
            <a:pPr lvl="1"/>
            <a:r>
              <a:rPr lang="en-US"/>
              <a:t>Do chương trình đang thực hiện tạo ra</a:t>
            </a:r>
          </a:p>
          <a:p>
            <a:pPr lvl="1"/>
            <a:r>
              <a:rPr lang="en-US"/>
              <a:t>Dùng gọi một chương trình con trong ROM/RAM</a:t>
            </a:r>
          </a:p>
          <a:p>
            <a:pPr lvl="1"/>
            <a:r>
              <a:rPr lang="en-US"/>
              <a:t>Tạo ra bằng lệnh	</a:t>
            </a:r>
            <a:r>
              <a:rPr lang="en-US" b="1"/>
              <a:t>INT   &lt;số hiệu ngắt&gt;</a:t>
            </a:r>
          </a:p>
          <a:p>
            <a:pPr lvl="1"/>
            <a:endParaRPr lang="en-US"/>
          </a:p>
          <a:p>
            <a:pPr lvl="1"/>
            <a:endParaRPr lang="en-US"/>
          </a:p>
          <a:p>
            <a:pPr lvl="1"/>
            <a:endParaRPr lang="en-US"/>
          </a:p>
        </p:txBody>
      </p:sp>
    </p:spTree>
    <p:extLst>
      <p:ext uri="{BB962C8B-B14F-4D97-AF65-F5344CB8AC3E}">
        <p14:creationId xmlns:p14="http://schemas.microsoft.com/office/powerpoint/2010/main" val="263959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lstStyle/>
          <a:p>
            <a:r>
              <a:rPr lang="en-US" b="1"/>
              <a:t>Ngôn ngữ cấp cao (High Level Language)</a:t>
            </a:r>
          </a:p>
          <a:p>
            <a:pPr lvl="1"/>
            <a:r>
              <a:rPr lang="en-US"/>
              <a:t>Gần gũi với con người</a:t>
            </a:r>
          </a:p>
          <a:p>
            <a:r>
              <a:rPr lang="en-US"/>
              <a:t>ASM và HLL phải dịch về ML để thực hiện</a:t>
            </a:r>
          </a:p>
          <a:p>
            <a:endParaRPr lang="en-US"/>
          </a:p>
        </p:txBody>
      </p:sp>
    </p:spTree>
    <p:extLst>
      <p:ext uri="{BB962C8B-B14F-4D97-AF65-F5344CB8AC3E}">
        <p14:creationId xmlns:p14="http://schemas.microsoft.com/office/powerpoint/2010/main" val="87013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Ngắt quãng (4)</a:t>
            </a:r>
          </a:p>
        </p:txBody>
      </p:sp>
      <p:sp>
        <p:nvSpPr>
          <p:cNvPr id="3" name="Content Placeholder 2"/>
          <p:cNvSpPr>
            <a:spLocks noGrp="1"/>
          </p:cNvSpPr>
          <p:nvPr>
            <p:ph idx="1"/>
          </p:nvPr>
        </p:nvSpPr>
        <p:spPr/>
        <p:txBody>
          <a:bodyPr/>
          <a:lstStyle/>
          <a:p>
            <a:r>
              <a:rPr lang="en-US"/>
              <a:t>Bảng véc-tơ ngắt (Interrupt Vector Table)</a:t>
            </a:r>
          </a:p>
          <a:p>
            <a:pPr lvl="1"/>
            <a:r>
              <a:rPr lang="en-US"/>
              <a:t>Lưu trữ địa chỉ của các chương trình xử lý ngắt (Interrupt Handler)</a:t>
            </a:r>
          </a:p>
          <a:p>
            <a:pPr lvl="1"/>
            <a:r>
              <a:rPr lang="en-US"/>
              <a:t>Gồm 256 phần tử, mỗi phần tử 4 byte, chứa địa chỉ segment và offset của chương trình xử lý ngắt tương ứng.</a:t>
            </a:r>
          </a:p>
          <a:p>
            <a:pPr lvl="1"/>
            <a:r>
              <a:rPr lang="en-US"/>
              <a:t>Khi có tín hiệu ngắt, CPU lấy số hiệu ngắt tra trong IVT để tìm địa chỉ chương trình xử lý ngắt. Sau đó sẽ nạp vào CS:IP để chuyển đến thực hiện.</a:t>
            </a:r>
          </a:p>
          <a:p>
            <a:pPr lvl="1"/>
            <a:r>
              <a:rPr lang="en-US"/>
              <a:t>Địa chỉ IVT trong bộ nhớ: </a:t>
            </a:r>
            <a:r>
              <a:rPr lang="en-US" b="1"/>
              <a:t>0000:0000 .. 0000:03FF</a:t>
            </a:r>
          </a:p>
        </p:txBody>
      </p:sp>
    </p:spTree>
    <p:extLst>
      <p:ext uri="{BB962C8B-B14F-4D97-AF65-F5344CB8AC3E}">
        <p14:creationId xmlns:p14="http://schemas.microsoft.com/office/powerpoint/2010/main" val="217926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viết lệnh hợp ngữ</a:t>
            </a:r>
          </a:p>
        </p:txBody>
      </p:sp>
      <p:sp>
        <p:nvSpPr>
          <p:cNvPr id="3" name="Content Placeholder 2"/>
          <p:cNvSpPr>
            <a:spLocks noGrp="1"/>
          </p:cNvSpPr>
          <p:nvPr>
            <p:ph idx="1"/>
          </p:nvPr>
        </p:nvSpPr>
        <p:spPr/>
        <p:txBody>
          <a:bodyPr/>
          <a:lstStyle/>
          <a:p>
            <a:r>
              <a:rPr lang="en-US"/>
              <a:t>Cú pháp</a:t>
            </a:r>
          </a:p>
          <a:p>
            <a:pPr marL="457200" lvl="1" indent="0">
              <a:buNone/>
            </a:pPr>
            <a:r>
              <a:rPr lang="en-US" b="1"/>
              <a:t>	</a:t>
            </a:r>
            <a:r>
              <a:rPr lang="en-US" b="1">
                <a:solidFill>
                  <a:srgbClr val="FF0000"/>
                </a:solidFill>
              </a:rPr>
              <a:t>[Nhãn:]	&lt;Tên lệnh&gt;	[toán hạng]	[;Ghi chú]</a:t>
            </a:r>
          </a:p>
          <a:p>
            <a:pPr marL="457200" lvl="1" indent="0">
              <a:buNone/>
            </a:pPr>
            <a:r>
              <a:rPr lang="en-US"/>
              <a:t>[Nhãn:] : đánh dấu vị trí của lệnh trong bộ nhớ</a:t>
            </a:r>
          </a:p>
          <a:p>
            <a:pPr marL="457200" lvl="1" indent="0">
              <a:buNone/>
            </a:pPr>
            <a:r>
              <a:rPr lang="en-US"/>
              <a:t>&lt;Tên lệnh&gt; : từ gợi nhớ của lệnh</a:t>
            </a:r>
          </a:p>
          <a:p>
            <a:pPr marL="457200" lvl="1" indent="0">
              <a:buNone/>
            </a:pPr>
            <a:r>
              <a:rPr lang="en-US"/>
              <a:t>[toán hạng] : các toán hạng mà lệnh yêu cầu</a:t>
            </a:r>
          </a:p>
          <a:p>
            <a:pPr marL="457200" lvl="1" indent="0">
              <a:buNone/>
            </a:pPr>
            <a:r>
              <a:rPr lang="en-US"/>
              <a:t>[;Ghi chú] : giải thích cho lệnh</a:t>
            </a:r>
          </a:p>
          <a:p>
            <a:pPr marL="457200" lvl="1" indent="0">
              <a:buNone/>
            </a:pPr>
            <a:r>
              <a:rPr lang="en-US" i="1"/>
              <a:t>Chú ý: Mỗi lệnh viết trên một dòng</a:t>
            </a:r>
            <a:endParaRPr lang="en-US"/>
          </a:p>
          <a:p>
            <a:r>
              <a:rPr lang="en-US"/>
              <a:t>Ví dụ:	L1:	MOV AX, BX	; AX = BX</a:t>
            </a:r>
          </a:p>
          <a:p>
            <a:pPr marL="457200" lvl="1" indent="0">
              <a:buNone/>
            </a:pPr>
            <a:endParaRPr lang="en-US"/>
          </a:p>
        </p:txBody>
      </p:sp>
    </p:spTree>
    <p:extLst>
      <p:ext uri="{BB962C8B-B14F-4D97-AF65-F5344CB8AC3E}">
        <p14:creationId xmlns:p14="http://schemas.microsoft.com/office/powerpoint/2010/main" val="132951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đặt tên, nhãn</a:t>
            </a:r>
          </a:p>
        </p:txBody>
      </p:sp>
      <p:sp>
        <p:nvSpPr>
          <p:cNvPr id="3" name="Content Placeholder 2"/>
          <p:cNvSpPr>
            <a:spLocks noGrp="1"/>
          </p:cNvSpPr>
          <p:nvPr>
            <p:ph idx="1"/>
          </p:nvPr>
        </p:nvSpPr>
        <p:spPr/>
        <p:txBody>
          <a:bodyPr/>
          <a:lstStyle/>
          <a:p>
            <a:r>
              <a:rPr lang="en-US" dirty="0" err="1"/>
              <a:t>Bao</a:t>
            </a:r>
            <a:r>
              <a:rPr lang="en-US" dirty="0"/>
              <a:t> </a:t>
            </a:r>
            <a:r>
              <a:rPr lang="en-US" dirty="0" err="1"/>
              <a:t>gồm</a:t>
            </a:r>
            <a:endParaRPr lang="en-US" dirty="0"/>
          </a:p>
          <a:p>
            <a:pPr lvl="1"/>
            <a:r>
              <a:rPr lang="en-US" dirty="0" err="1"/>
              <a:t>Chữ</a:t>
            </a:r>
            <a:r>
              <a:rPr lang="en-US" dirty="0"/>
              <a:t> </a:t>
            </a:r>
            <a:r>
              <a:rPr lang="en-US" dirty="0" err="1"/>
              <a:t>cái</a:t>
            </a:r>
            <a:r>
              <a:rPr lang="en-US" dirty="0"/>
              <a:t>: </a:t>
            </a:r>
            <a:r>
              <a:rPr lang="en-US" dirty="0" err="1"/>
              <a:t>a..z</a:t>
            </a:r>
            <a:r>
              <a:rPr lang="en-US" dirty="0"/>
              <a:t>, A..Z</a:t>
            </a:r>
          </a:p>
          <a:p>
            <a:pPr lvl="1"/>
            <a:r>
              <a:rPr lang="en-US" dirty="0" err="1"/>
              <a:t>Chữ</a:t>
            </a:r>
            <a:r>
              <a:rPr lang="en-US" dirty="0"/>
              <a:t> </a:t>
            </a:r>
            <a:r>
              <a:rPr lang="en-US" dirty="0" err="1"/>
              <a:t>số</a:t>
            </a:r>
            <a:r>
              <a:rPr lang="en-US" dirty="0"/>
              <a:t>: 0..9</a:t>
            </a:r>
          </a:p>
          <a:p>
            <a:pPr lvl="1"/>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   ?  @  _   $</a:t>
            </a:r>
          </a:p>
          <a:p>
            <a:r>
              <a:rPr lang="en-US" dirty="0" err="1"/>
              <a:t>Phải</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chữ</a:t>
            </a:r>
            <a:r>
              <a:rPr lang="en-US" dirty="0"/>
              <a:t> </a:t>
            </a:r>
            <a:r>
              <a:rPr lang="en-US" dirty="0" err="1"/>
              <a:t>cái</a:t>
            </a:r>
            <a:r>
              <a:rPr lang="en-US" dirty="0"/>
              <a:t> </a:t>
            </a:r>
            <a:r>
              <a:rPr lang="en-US" dirty="0" err="1"/>
              <a:t>hoặc</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a:t>
            </a:r>
          </a:p>
          <a:p>
            <a:r>
              <a:rPr lang="en-US" dirty="0" err="1"/>
              <a:t>Dấu</a:t>
            </a:r>
            <a:r>
              <a:rPr lang="en-US" dirty="0"/>
              <a:t> </a:t>
            </a:r>
            <a:r>
              <a:rPr lang="en-US" dirty="0" err="1"/>
              <a:t>chấm</a:t>
            </a:r>
            <a:r>
              <a:rPr lang="en-US" dirty="0"/>
              <a:t> </a:t>
            </a:r>
            <a:r>
              <a:rPr lang="en-US" dirty="0" err="1"/>
              <a:t>không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tên</a:t>
            </a:r>
            <a:endParaRPr lang="en-US" dirty="0"/>
          </a:p>
          <a:p>
            <a:r>
              <a:rPr lang="en-US" dirty="0" err="1"/>
              <a:t>Hợp</a:t>
            </a:r>
            <a:r>
              <a:rPr lang="en-US" dirty="0"/>
              <a:t> </a:t>
            </a:r>
            <a:r>
              <a:rPr lang="en-US" dirty="0" err="1"/>
              <a:t>ngữ</a:t>
            </a:r>
            <a:r>
              <a:rPr lang="en-US" dirty="0"/>
              <a:t> </a:t>
            </a:r>
            <a:r>
              <a:rPr lang="en-US" dirty="0" err="1"/>
              <a:t>không</a:t>
            </a:r>
            <a:r>
              <a:rPr lang="en-US" dirty="0"/>
              <a:t> </a:t>
            </a:r>
            <a:r>
              <a:rPr lang="en-US" dirty="0" err="1"/>
              <a:t>phân</a:t>
            </a:r>
            <a:r>
              <a:rPr lang="en-US" dirty="0"/>
              <a:t> </a:t>
            </a:r>
            <a:r>
              <a:rPr lang="en-US" dirty="0" err="1"/>
              <a:t>biệt</a:t>
            </a:r>
            <a:r>
              <a:rPr lang="en-US" dirty="0"/>
              <a:t> </a:t>
            </a:r>
            <a:r>
              <a:rPr lang="en-US" dirty="0" err="1"/>
              <a:t>chữ</a:t>
            </a:r>
            <a:r>
              <a:rPr lang="en-US" dirty="0"/>
              <a:t> </a:t>
            </a:r>
            <a:r>
              <a:rPr lang="en-US" dirty="0" err="1"/>
              <a:t>hoa</a:t>
            </a:r>
            <a:r>
              <a:rPr lang="en-US" dirty="0"/>
              <a:t>/</a:t>
            </a:r>
            <a:r>
              <a:rPr lang="en-US" dirty="0" err="1"/>
              <a:t>thường</a:t>
            </a:r>
            <a:endParaRPr lang="en-US" dirty="0"/>
          </a:p>
        </p:txBody>
      </p:sp>
    </p:spTree>
    <p:extLst>
      <p:ext uri="{BB962C8B-B14F-4D97-AF65-F5344CB8AC3E}">
        <p14:creationId xmlns:p14="http://schemas.microsoft.com/office/powerpoint/2010/main" val="414509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dữ liệu</a:t>
            </a:r>
          </a:p>
        </p:txBody>
      </p:sp>
      <p:sp>
        <p:nvSpPr>
          <p:cNvPr id="3" name="Content Placeholder 2"/>
          <p:cNvSpPr>
            <a:spLocks noGrp="1"/>
          </p:cNvSpPr>
          <p:nvPr>
            <p:ph idx="1"/>
          </p:nvPr>
        </p:nvSpPr>
        <p:spPr/>
        <p:txBody>
          <a:bodyPr/>
          <a:lstStyle/>
          <a:p>
            <a:r>
              <a:rPr lang="en-US" dirty="0" err="1"/>
              <a:t>Cú</a:t>
            </a:r>
            <a:r>
              <a:rPr lang="en-US" dirty="0"/>
              <a:t> </a:t>
            </a:r>
            <a:r>
              <a:rPr lang="en-US" dirty="0" err="1"/>
              <a:t>pháp</a:t>
            </a:r>
            <a:endParaRPr lang="en-US" dirty="0"/>
          </a:p>
          <a:p>
            <a:pPr marL="457200" lvl="1" indent="0">
              <a:buNone/>
            </a:pPr>
            <a:r>
              <a:rPr lang="en-US" b="1" dirty="0"/>
              <a:t>		</a:t>
            </a:r>
            <a:r>
              <a:rPr lang="en-US" b="1" dirty="0">
                <a:solidFill>
                  <a:srgbClr val="FF0000"/>
                </a:solidFill>
              </a:rPr>
              <a:t>[</a:t>
            </a:r>
            <a:r>
              <a:rPr lang="en-US" b="1" dirty="0" err="1">
                <a:solidFill>
                  <a:srgbClr val="FF0000"/>
                </a:solidFill>
              </a:rPr>
              <a:t>tên</a:t>
            </a:r>
            <a:r>
              <a:rPr lang="en-US" b="1" dirty="0">
                <a:solidFill>
                  <a:srgbClr val="FF0000"/>
                </a:solidFill>
              </a:rPr>
              <a:t>]	DB | DW	&lt;</a:t>
            </a:r>
            <a:r>
              <a:rPr lang="en-US" b="1" dirty="0" err="1">
                <a:solidFill>
                  <a:srgbClr val="FF0000"/>
                </a:solidFill>
              </a:rPr>
              <a:t>danh</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trị</a:t>
            </a:r>
            <a:r>
              <a:rPr lang="en-US" b="1" dirty="0">
                <a:solidFill>
                  <a:srgbClr val="FF0000"/>
                </a:solidFill>
              </a:rPr>
              <a:t>&gt;</a:t>
            </a:r>
            <a:endParaRPr lang="en-US" dirty="0">
              <a:solidFill>
                <a:srgbClr val="FF0000"/>
              </a:solidFill>
            </a:endParaRPr>
          </a:p>
          <a:p>
            <a:pPr marL="457200" lvl="1" indent="0">
              <a:buNone/>
            </a:pPr>
            <a:r>
              <a:rPr lang="en-US" dirty="0"/>
              <a:t>[</a:t>
            </a:r>
            <a:r>
              <a:rPr lang="en-US" dirty="0" err="1"/>
              <a:t>tên</a:t>
            </a:r>
            <a:r>
              <a:rPr lang="en-US" dirty="0"/>
              <a:t>] : </a:t>
            </a:r>
            <a:r>
              <a:rPr lang="en-US" dirty="0" err="1"/>
              <a:t>đánh</a:t>
            </a:r>
            <a:r>
              <a:rPr lang="en-US" dirty="0"/>
              <a:t> </a:t>
            </a:r>
            <a:r>
              <a:rPr lang="en-US" dirty="0" err="1"/>
              <a:t>dấu</a:t>
            </a:r>
            <a:r>
              <a:rPr lang="en-US" dirty="0"/>
              <a:t> </a:t>
            </a:r>
            <a:r>
              <a:rPr lang="en-US" dirty="0" err="1"/>
              <a:t>địa</a:t>
            </a:r>
            <a:r>
              <a:rPr lang="en-US" dirty="0"/>
              <a:t> </a:t>
            </a:r>
            <a:r>
              <a:rPr lang="en-US" dirty="0" err="1"/>
              <a:t>chỉ</a:t>
            </a:r>
            <a:r>
              <a:rPr lang="en-US" dirty="0"/>
              <a:t> offset </a:t>
            </a:r>
            <a:r>
              <a:rPr lang="en-US" dirty="0" err="1"/>
              <a:t>bắt</a:t>
            </a:r>
            <a:r>
              <a:rPr lang="en-US" dirty="0"/>
              <a:t> </a:t>
            </a:r>
            <a:r>
              <a:rPr lang="en-US" dirty="0" err="1"/>
              <a:t>đầu</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bộ</a:t>
            </a:r>
            <a:r>
              <a:rPr lang="en-US" dirty="0"/>
              <a:t> </a:t>
            </a:r>
            <a:r>
              <a:rPr lang="en-US" dirty="0" err="1"/>
              <a:t>nhớ</a:t>
            </a:r>
            <a:endParaRPr lang="en-US" dirty="0"/>
          </a:p>
          <a:p>
            <a:pPr marL="457200" lvl="1" indent="0">
              <a:buNone/>
            </a:pPr>
            <a:r>
              <a:rPr lang="en-US" dirty="0"/>
              <a:t>DB : </a:t>
            </a:r>
            <a:r>
              <a:rPr lang="en-US" dirty="0" err="1"/>
              <a:t>khai</a:t>
            </a:r>
            <a:r>
              <a:rPr lang="en-US" dirty="0"/>
              <a:t> </a:t>
            </a:r>
            <a:r>
              <a:rPr lang="en-US" dirty="0" err="1"/>
              <a:t>báo</a:t>
            </a:r>
            <a:r>
              <a:rPr lang="en-US" dirty="0"/>
              <a:t> </a:t>
            </a:r>
            <a:r>
              <a:rPr lang="en-US" dirty="0" err="1"/>
              <a:t>dữ</a:t>
            </a:r>
            <a:r>
              <a:rPr lang="en-US" dirty="0"/>
              <a:t> </a:t>
            </a:r>
            <a:r>
              <a:rPr lang="en-US" dirty="0" err="1"/>
              <a:t>liệu</a:t>
            </a:r>
            <a:r>
              <a:rPr lang="en-US" dirty="0"/>
              <a:t> </a:t>
            </a:r>
            <a:r>
              <a:rPr lang="en-US" dirty="0" err="1"/>
              <a:t>dạng</a:t>
            </a:r>
            <a:r>
              <a:rPr lang="en-US" dirty="0"/>
              <a:t> Byte (8 bit)</a:t>
            </a:r>
          </a:p>
          <a:p>
            <a:pPr marL="457200" lvl="1" indent="0">
              <a:buNone/>
            </a:pPr>
            <a:r>
              <a:rPr lang="en-US" dirty="0"/>
              <a:t>DW : </a:t>
            </a:r>
            <a:r>
              <a:rPr lang="en-US" dirty="0" err="1"/>
              <a:t>khai</a:t>
            </a:r>
            <a:r>
              <a:rPr lang="en-US" dirty="0"/>
              <a:t> </a:t>
            </a:r>
            <a:r>
              <a:rPr lang="en-US" dirty="0" err="1"/>
              <a:t>báo</a:t>
            </a:r>
            <a:r>
              <a:rPr lang="en-US" dirty="0"/>
              <a:t> </a:t>
            </a:r>
            <a:r>
              <a:rPr lang="en-US" dirty="0" err="1"/>
              <a:t>dữ</a:t>
            </a:r>
            <a:r>
              <a:rPr lang="en-US" dirty="0"/>
              <a:t> </a:t>
            </a:r>
            <a:r>
              <a:rPr lang="en-US" dirty="0" err="1"/>
              <a:t>liệu</a:t>
            </a:r>
            <a:r>
              <a:rPr lang="en-US" dirty="0"/>
              <a:t> </a:t>
            </a:r>
            <a:r>
              <a:rPr lang="en-US" dirty="0" err="1"/>
              <a:t>dạng</a:t>
            </a:r>
            <a:r>
              <a:rPr lang="en-US" dirty="0"/>
              <a:t> Word (16 bit)</a:t>
            </a:r>
          </a:p>
          <a:p>
            <a:pPr marL="457200" lvl="1" indent="0">
              <a:buNone/>
            </a:pPr>
            <a:r>
              <a:rPr lang="en-US" dirty="0"/>
              <a:t>&lt;</a:t>
            </a:r>
            <a:r>
              <a:rPr lang="en-US" dirty="0" err="1"/>
              <a:t>danh</a:t>
            </a:r>
            <a:r>
              <a:rPr lang="en-US" dirty="0"/>
              <a:t> </a:t>
            </a:r>
            <a:r>
              <a:rPr lang="en-US" dirty="0" err="1"/>
              <a:t>sách</a:t>
            </a:r>
            <a:r>
              <a:rPr lang="en-US" dirty="0"/>
              <a:t> </a:t>
            </a:r>
            <a:r>
              <a:rPr lang="en-US" dirty="0" err="1"/>
              <a:t>trị</a:t>
            </a:r>
            <a:r>
              <a:rPr lang="en-US" dirty="0"/>
              <a:t>&gt; : </a:t>
            </a:r>
            <a:r>
              <a:rPr lang="en-US" dirty="0" err="1"/>
              <a:t>liệt</a:t>
            </a:r>
            <a:r>
              <a:rPr lang="en-US" dirty="0"/>
              <a:t> </a:t>
            </a:r>
            <a:r>
              <a:rPr lang="en-US" dirty="0" err="1"/>
              <a:t>kê</a:t>
            </a:r>
            <a:r>
              <a:rPr lang="en-US" dirty="0"/>
              <a:t> </a:t>
            </a:r>
            <a:r>
              <a:rPr lang="en-US" dirty="0" err="1"/>
              <a:t>các</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của</a:t>
            </a:r>
            <a:r>
              <a:rPr lang="en-US" dirty="0"/>
              <a:t> </a:t>
            </a:r>
            <a:r>
              <a:rPr lang="en-US" dirty="0" err="1"/>
              <a:t>từng</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vùng</a:t>
            </a:r>
            <a:r>
              <a:rPr lang="en-US" dirty="0"/>
              <a:t> </a:t>
            </a:r>
            <a:r>
              <a:rPr lang="en-US" dirty="0" err="1"/>
              <a:t>nhớ</a:t>
            </a:r>
            <a:endParaRPr lang="en-US" dirty="0"/>
          </a:p>
          <a:p>
            <a:pPr marL="457200" lvl="1" indent="0">
              <a:buNone/>
            </a:pPr>
            <a:r>
              <a:rPr lang="en-US" i="1" dirty="0" err="1"/>
              <a:t>Ghi</a:t>
            </a:r>
            <a:r>
              <a:rPr lang="en-US" i="1" dirty="0"/>
              <a:t> </a:t>
            </a:r>
            <a:r>
              <a:rPr lang="en-US" i="1" dirty="0" err="1"/>
              <a:t>chú</a:t>
            </a:r>
            <a:r>
              <a:rPr lang="en-US" i="1" dirty="0"/>
              <a:t>: </a:t>
            </a:r>
            <a:r>
              <a:rPr lang="en-US" i="1" dirty="0" err="1"/>
              <a:t>Dữ</a:t>
            </a:r>
            <a:r>
              <a:rPr lang="en-US" i="1" dirty="0"/>
              <a:t> </a:t>
            </a:r>
            <a:r>
              <a:rPr lang="en-US" i="1" dirty="0" err="1"/>
              <a:t>liệu</a:t>
            </a:r>
            <a:r>
              <a:rPr lang="en-US" i="1" dirty="0"/>
              <a:t> </a:t>
            </a:r>
            <a:r>
              <a:rPr lang="en-US" i="1" dirty="0" err="1"/>
              <a:t>trong</a:t>
            </a:r>
            <a:r>
              <a:rPr lang="en-US" i="1" dirty="0"/>
              <a:t> </a:t>
            </a:r>
            <a:r>
              <a:rPr lang="en-US" i="1" dirty="0" err="1"/>
              <a:t>đoạn</a:t>
            </a:r>
            <a:r>
              <a:rPr lang="en-US" i="1" dirty="0"/>
              <a:t> </a:t>
            </a:r>
            <a:r>
              <a:rPr lang="en-US" i="1" dirty="0" err="1"/>
              <a:t>nếu</a:t>
            </a:r>
            <a:r>
              <a:rPr lang="en-US" i="1" dirty="0"/>
              <a:t> </a:t>
            </a:r>
            <a:r>
              <a:rPr lang="en-US" i="1" dirty="0" err="1"/>
              <a:t>khai</a:t>
            </a:r>
            <a:r>
              <a:rPr lang="en-US" i="1" dirty="0"/>
              <a:t> </a:t>
            </a:r>
            <a:r>
              <a:rPr lang="en-US" i="1" dirty="0" err="1"/>
              <a:t>báo</a:t>
            </a:r>
            <a:r>
              <a:rPr lang="en-US" i="1" dirty="0"/>
              <a:t> </a:t>
            </a:r>
            <a:r>
              <a:rPr lang="en-US" i="1" dirty="0" err="1"/>
              <a:t>liên</a:t>
            </a:r>
            <a:r>
              <a:rPr lang="en-US" i="1" dirty="0"/>
              <a:t> </a:t>
            </a:r>
            <a:r>
              <a:rPr lang="en-US" i="1" dirty="0" err="1"/>
              <a:t>tiếp</a:t>
            </a:r>
            <a:r>
              <a:rPr lang="en-US" i="1" dirty="0"/>
              <a:t> </a:t>
            </a:r>
            <a:r>
              <a:rPr lang="en-US" i="1" dirty="0" err="1"/>
              <a:t>nhau</a:t>
            </a:r>
            <a:r>
              <a:rPr lang="en-US" i="1" dirty="0"/>
              <a:t> </a:t>
            </a:r>
            <a:r>
              <a:rPr lang="en-US" i="1" dirty="0" err="1"/>
              <a:t>sẽ</a:t>
            </a:r>
            <a:r>
              <a:rPr lang="en-US" i="1" dirty="0"/>
              <a:t> </a:t>
            </a:r>
            <a:r>
              <a:rPr lang="en-US" i="1" dirty="0" err="1"/>
              <a:t>cấp</a:t>
            </a:r>
            <a:r>
              <a:rPr lang="en-US" i="1" dirty="0"/>
              <a:t> </a:t>
            </a:r>
            <a:r>
              <a:rPr lang="en-US" i="1" dirty="0" err="1"/>
              <a:t>phát</a:t>
            </a:r>
            <a:r>
              <a:rPr lang="en-US" i="1" dirty="0"/>
              <a:t> </a:t>
            </a:r>
            <a:r>
              <a:rPr lang="en-US" i="1" dirty="0" err="1"/>
              <a:t>liên</a:t>
            </a:r>
            <a:r>
              <a:rPr lang="en-US" i="1" dirty="0"/>
              <a:t> </a:t>
            </a:r>
            <a:r>
              <a:rPr lang="en-US" i="1" dirty="0" err="1"/>
              <a:t>tục</a:t>
            </a:r>
            <a:r>
              <a:rPr lang="en-US" i="1" dirty="0"/>
              <a:t> </a:t>
            </a:r>
            <a:r>
              <a:rPr lang="en-US" i="1" dirty="0" err="1"/>
              <a:t>trong</a:t>
            </a:r>
            <a:r>
              <a:rPr lang="en-US" i="1" dirty="0"/>
              <a:t> </a:t>
            </a:r>
            <a:r>
              <a:rPr lang="en-US" i="1" dirty="0" err="1"/>
              <a:t>bộ</a:t>
            </a:r>
            <a:r>
              <a:rPr lang="en-US" i="1" dirty="0"/>
              <a:t> </a:t>
            </a:r>
            <a:r>
              <a:rPr lang="en-US" i="1" dirty="0" err="1"/>
              <a:t>nhớ</a:t>
            </a:r>
            <a:r>
              <a:rPr lang="en-US" i="1" dirty="0"/>
              <a:t>.</a:t>
            </a:r>
          </a:p>
        </p:txBody>
      </p:sp>
    </p:spTree>
    <p:extLst>
      <p:ext uri="{BB962C8B-B14F-4D97-AF65-F5344CB8AC3E}">
        <p14:creationId xmlns:p14="http://schemas.microsoft.com/office/powerpoint/2010/main" val="4044891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dữ liệu (2)</a:t>
            </a:r>
          </a:p>
        </p:txBody>
      </p:sp>
      <p:sp>
        <p:nvSpPr>
          <p:cNvPr id="3" name="Content Placeholder 2"/>
          <p:cNvSpPr>
            <a:spLocks noGrp="1"/>
          </p:cNvSpPr>
          <p:nvPr>
            <p:ph idx="1"/>
          </p:nvPr>
        </p:nvSpPr>
        <p:spPr/>
        <p:txBody>
          <a:bodyPr>
            <a:normAutofit/>
          </a:bodyPr>
          <a:lstStyle/>
          <a:p>
            <a:r>
              <a:rPr lang="en-US" dirty="0" err="1"/>
              <a:t>Ví</a:t>
            </a:r>
            <a:r>
              <a:rPr lang="en-US" dirty="0"/>
              <a:t> </a:t>
            </a:r>
            <a:r>
              <a:rPr lang="en-US" dirty="0" err="1"/>
              <a:t>dụ</a:t>
            </a:r>
            <a:endParaRPr lang="en-US" dirty="0"/>
          </a:p>
          <a:p>
            <a:pPr marL="457200" lvl="1" indent="0">
              <a:buNone/>
            </a:pPr>
            <a:r>
              <a:rPr lang="en-US" dirty="0"/>
              <a:t>B1	</a:t>
            </a:r>
            <a:r>
              <a:rPr lang="en-US" dirty="0" err="1"/>
              <a:t>db</a:t>
            </a:r>
            <a:r>
              <a:rPr lang="en-US" dirty="0"/>
              <a:t> 10</a:t>
            </a:r>
          </a:p>
          <a:p>
            <a:pPr marL="457200" lvl="1" indent="0">
              <a:buNone/>
            </a:pPr>
            <a:r>
              <a:rPr lang="en-US" dirty="0"/>
              <a:t>W1 </a:t>
            </a:r>
            <a:r>
              <a:rPr lang="en-US" dirty="0" err="1"/>
              <a:t>dw</a:t>
            </a:r>
            <a:r>
              <a:rPr lang="en-US" dirty="0"/>
              <a:t> 4906</a:t>
            </a:r>
          </a:p>
          <a:p>
            <a:pPr marL="457200" lvl="1" indent="0">
              <a:buNone/>
            </a:pPr>
            <a:r>
              <a:rPr lang="en-US" dirty="0"/>
              <a:t>B2	</a:t>
            </a:r>
            <a:r>
              <a:rPr lang="en-US" dirty="0" err="1"/>
              <a:t>db</a:t>
            </a:r>
            <a:r>
              <a:rPr lang="en-US" dirty="0"/>
              <a:t> </a:t>
            </a:r>
            <a:r>
              <a:rPr lang="en-US"/>
              <a:t>32, 60</a:t>
            </a:r>
            <a:endParaRPr lang="en-US" dirty="0"/>
          </a:p>
          <a:p>
            <a:pPr marL="457200" lvl="1" indent="0">
              <a:buNone/>
            </a:pPr>
            <a:r>
              <a:rPr lang="en-US" dirty="0"/>
              <a:t>W2 </a:t>
            </a:r>
            <a:r>
              <a:rPr lang="en-US" dirty="0" err="1"/>
              <a:t>dw</a:t>
            </a:r>
            <a:r>
              <a:rPr lang="en-US" dirty="0"/>
              <a:t> 1A5Fh</a:t>
            </a:r>
          </a:p>
          <a:p>
            <a:pPr marL="457200" lvl="1" indent="0">
              <a:buNone/>
            </a:pPr>
            <a:r>
              <a:rPr lang="en-US" dirty="0"/>
              <a:t>S1	</a:t>
            </a:r>
            <a:r>
              <a:rPr lang="en-US" dirty="0" err="1"/>
              <a:t>db</a:t>
            </a:r>
            <a:r>
              <a:rPr lang="en-US" dirty="0"/>
              <a:t> “a”</a:t>
            </a:r>
          </a:p>
          <a:p>
            <a:pPr marL="457200" lvl="1" indent="0">
              <a:buNone/>
            </a:pPr>
            <a:r>
              <a:rPr lang="en-US" dirty="0"/>
              <a:t>S2	</a:t>
            </a:r>
            <a:r>
              <a:rPr lang="en-US" dirty="0" err="1"/>
              <a:t>db</a:t>
            </a:r>
            <a:r>
              <a:rPr lang="en-US" dirty="0"/>
              <a:t> “A”, 8, “BC”</a:t>
            </a:r>
          </a:p>
          <a:p>
            <a:pPr marL="457200" lvl="1" indent="0">
              <a:buNone/>
            </a:pPr>
            <a:r>
              <a:rPr lang="en-US" dirty="0"/>
              <a:t>	</a:t>
            </a:r>
            <a:r>
              <a:rPr lang="en-US" dirty="0" err="1"/>
              <a:t>db</a:t>
            </a:r>
            <a:r>
              <a:rPr lang="en-US" dirty="0"/>
              <a:t> 100, 200</a:t>
            </a:r>
          </a:p>
          <a:p>
            <a:pPr marL="457200" lvl="1" indent="0">
              <a:buNone/>
            </a:pPr>
            <a:r>
              <a:rPr lang="en-US"/>
              <a:t>W3 dw 10</a:t>
            </a:r>
            <a:r>
              <a:rPr lang="en-US" dirty="0"/>
              <a:t>, 20, 256</a:t>
            </a:r>
          </a:p>
        </p:txBody>
      </p:sp>
      <p:graphicFrame>
        <p:nvGraphicFramePr>
          <p:cNvPr id="4" name="Table 3"/>
          <p:cNvGraphicFramePr>
            <a:graphicFrameLocks noGrp="1"/>
          </p:cNvGraphicFramePr>
          <p:nvPr>
            <p:extLst>
              <p:ext uri="{D42A27DB-BD31-4B8C-83A1-F6EECF244321}">
                <p14:modId xmlns:p14="http://schemas.microsoft.com/office/powerpoint/2010/main" val="610220413"/>
              </p:ext>
            </p:extLst>
          </p:nvPr>
        </p:nvGraphicFramePr>
        <p:xfrm>
          <a:off x="4343400" y="1529715"/>
          <a:ext cx="2057400" cy="5191760"/>
        </p:xfrm>
        <a:graphic>
          <a:graphicData uri="http://schemas.openxmlformats.org/drawingml/2006/table">
            <a:tbl>
              <a:tblPr bandRow="1">
                <a:tableStyleId>{5C22544A-7EE6-4342-B048-85BDC9FD1C3A}</a:tableStyleId>
              </a:tblPr>
              <a:tblGrid>
                <a:gridCol w="724218">
                  <a:extLst>
                    <a:ext uri="{9D8B030D-6E8A-4147-A177-3AD203B41FA5}">
                      <a16:colId xmlns:a16="http://schemas.microsoft.com/office/drawing/2014/main" val="20000"/>
                    </a:ext>
                  </a:extLst>
                </a:gridCol>
                <a:gridCol w="679938">
                  <a:extLst>
                    <a:ext uri="{9D8B030D-6E8A-4147-A177-3AD203B41FA5}">
                      <a16:colId xmlns:a16="http://schemas.microsoft.com/office/drawing/2014/main" val="20001"/>
                    </a:ext>
                  </a:extLst>
                </a:gridCol>
                <a:gridCol w="653244">
                  <a:extLst>
                    <a:ext uri="{9D8B030D-6E8A-4147-A177-3AD203B41FA5}">
                      <a16:colId xmlns:a16="http://schemas.microsoft.com/office/drawing/2014/main" val="20002"/>
                    </a:ext>
                  </a:extLst>
                </a:gridCol>
              </a:tblGrid>
              <a:tr h="370840">
                <a:tc>
                  <a:txBody>
                    <a:bodyPr/>
                    <a:lstStyle/>
                    <a:p>
                      <a:pPr algn="r"/>
                      <a:r>
                        <a:rPr lang="en-US" dirty="0"/>
                        <a:t>0400</a:t>
                      </a:r>
                    </a:p>
                  </a:txBody>
                  <a:tcPr anchor="ctr">
                    <a:noFill/>
                  </a:tcPr>
                </a:tc>
                <a:tc>
                  <a:txBody>
                    <a:bodyPr/>
                    <a:lstStyle/>
                    <a:p>
                      <a:pPr algn="ctr"/>
                      <a:r>
                        <a:rPr lang="en-US" b="1" dirty="0"/>
                        <a:t>10</a:t>
                      </a:r>
                    </a:p>
                  </a:txBody>
                  <a:tcPr anchor="ctr">
                    <a:solidFill>
                      <a:srgbClr val="00B0F0"/>
                    </a:solidFill>
                  </a:tcPr>
                </a:tc>
                <a:tc>
                  <a:txBody>
                    <a:bodyPr/>
                    <a:lstStyle/>
                    <a:p>
                      <a:pPr algn="ctr"/>
                      <a:r>
                        <a:rPr lang="en-US" b="1" dirty="0"/>
                        <a:t>B1</a:t>
                      </a:r>
                    </a:p>
                  </a:txBody>
                  <a:tcPr anchor="ctr">
                    <a:noFill/>
                  </a:tcPr>
                </a:tc>
                <a:extLst>
                  <a:ext uri="{0D108BD9-81ED-4DB2-BD59-A6C34878D82A}">
                    <a16:rowId xmlns:a16="http://schemas.microsoft.com/office/drawing/2014/main" val="10000"/>
                  </a:ext>
                </a:extLst>
              </a:tr>
              <a:tr h="370840">
                <a:tc>
                  <a:txBody>
                    <a:bodyPr/>
                    <a:lstStyle/>
                    <a:p>
                      <a:pPr algn="r"/>
                      <a:r>
                        <a:rPr lang="en-US" dirty="0"/>
                        <a:t>0401</a:t>
                      </a:r>
                    </a:p>
                  </a:txBody>
                  <a:tcPr anchor="ctr">
                    <a:noFill/>
                  </a:tcPr>
                </a:tc>
                <a:tc>
                  <a:txBody>
                    <a:bodyPr/>
                    <a:lstStyle/>
                    <a:p>
                      <a:pPr algn="ctr"/>
                      <a:r>
                        <a:rPr lang="en-US" b="1" dirty="0"/>
                        <a:t>2Ah</a:t>
                      </a:r>
                    </a:p>
                  </a:txBody>
                  <a:tcPr anchor="ctr">
                    <a:solidFill>
                      <a:srgbClr val="00B0F0"/>
                    </a:solidFill>
                  </a:tcPr>
                </a:tc>
                <a:tc>
                  <a:txBody>
                    <a:bodyPr/>
                    <a:lstStyle/>
                    <a:p>
                      <a:pPr algn="ctr"/>
                      <a:r>
                        <a:rPr lang="en-US" b="1" dirty="0"/>
                        <a:t>W1</a:t>
                      </a:r>
                    </a:p>
                  </a:txBody>
                  <a:tcPr anchor="ctr">
                    <a:noFill/>
                  </a:tcPr>
                </a:tc>
                <a:extLst>
                  <a:ext uri="{0D108BD9-81ED-4DB2-BD59-A6C34878D82A}">
                    <a16:rowId xmlns:a16="http://schemas.microsoft.com/office/drawing/2014/main" val="10001"/>
                  </a:ext>
                </a:extLst>
              </a:tr>
              <a:tr h="370840">
                <a:tc>
                  <a:txBody>
                    <a:bodyPr/>
                    <a:lstStyle/>
                    <a:p>
                      <a:pPr algn="r"/>
                      <a:r>
                        <a:rPr lang="en-US" dirty="0"/>
                        <a:t>0402</a:t>
                      </a:r>
                    </a:p>
                  </a:txBody>
                  <a:tcPr anchor="ctr">
                    <a:noFill/>
                  </a:tcPr>
                </a:tc>
                <a:tc>
                  <a:txBody>
                    <a:bodyPr/>
                    <a:lstStyle/>
                    <a:p>
                      <a:pPr algn="ctr"/>
                      <a:r>
                        <a:rPr lang="en-US" b="1" dirty="0"/>
                        <a:t>13h</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2"/>
                  </a:ext>
                </a:extLst>
              </a:tr>
              <a:tr h="370840">
                <a:tc>
                  <a:txBody>
                    <a:bodyPr/>
                    <a:lstStyle/>
                    <a:p>
                      <a:pPr algn="r"/>
                      <a:r>
                        <a:rPr lang="en-US" dirty="0"/>
                        <a:t>0403</a:t>
                      </a:r>
                    </a:p>
                  </a:txBody>
                  <a:tcPr anchor="ctr">
                    <a:noFill/>
                  </a:tcPr>
                </a:tc>
                <a:tc>
                  <a:txBody>
                    <a:bodyPr/>
                    <a:lstStyle/>
                    <a:p>
                      <a:pPr algn="ctr"/>
                      <a:r>
                        <a:rPr lang="en-US" b="1" dirty="0"/>
                        <a:t>32</a:t>
                      </a:r>
                    </a:p>
                  </a:txBody>
                  <a:tcPr anchor="ctr">
                    <a:solidFill>
                      <a:srgbClr val="00B0F0"/>
                    </a:solidFill>
                  </a:tcPr>
                </a:tc>
                <a:tc>
                  <a:txBody>
                    <a:bodyPr/>
                    <a:lstStyle/>
                    <a:p>
                      <a:pPr algn="ctr"/>
                      <a:r>
                        <a:rPr lang="en-US" b="1" dirty="0"/>
                        <a:t>B2</a:t>
                      </a:r>
                    </a:p>
                  </a:txBody>
                  <a:tcPr anchor="ctr">
                    <a:noFill/>
                  </a:tcPr>
                </a:tc>
                <a:extLst>
                  <a:ext uri="{0D108BD9-81ED-4DB2-BD59-A6C34878D82A}">
                    <a16:rowId xmlns:a16="http://schemas.microsoft.com/office/drawing/2014/main" val="10003"/>
                  </a:ext>
                </a:extLst>
              </a:tr>
              <a:tr h="370840">
                <a:tc>
                  <a:txBody>
                    <a:bodyPr/>
                    <a:lstStyle/>
                    <a:p>
                      <a:pPr algn="r"/>
                      <a:r>
                        <a:rPr lang="en-US" dirty="0"/>
                        <a:t>0404</a:t>
                      </a:r>
                    </a:p>
                  </a:txBody>
                  <a:tcPr anchor="ctr">
                    <a:noFill/>
                  </a:tcPr>
                </a:tc>
                <a:tc>
                  <a:txBody>
                    <a:bodyPr/>
                    <a:lstStyle/>
                    <a:p>
                      <a:pPr algn="ctr"/>
                      <a:r>
                        <a:rPr lang="en-US" b="1" dirty="0"/>
                        <a:t>60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4"/>
                  </a:ext>
                </a:extLst>
              </a:tr>
              <a:tr h="370840">
                <a:tc>
                  <a:txBody>
                    <a:bodyPr/>
                    <a:lstStyle/>
                    <a:p>
                      <a:pPr algn="r"/>
                      <a:r>
                        <a:rPr lang="en-US" dirty="0"/>
                        <a:t>0405</a:t>
                      </a:r>
                    </a:p>
                  </a:txBody>
                  <a:tcPr anchor="ctr">
                    <a:noFill/>
                  </a:tcPr>
                </a:tc>
                <a:tc>
                  <a:txBody>
                    <a:bodyPr/>
                    <a:lstStyle/>
                    <a:p>
                      <a:pPr algn="ctr"/>
                      <a:r>
                        <a:rPr lang="en-US" b="1" dirty="0"/>
                        <a:t>5Fh</a:t>
                      </a:r>
                    </a:p>
                  </a:txBody>
                  <a:tcPr anchor="ctr">
                    <a:solidFill>
                      <a:srgbClr val="00B0F0"/>
                    </a:solidFill>
                  </a:tcPr>
                </a:tc>
                <a:tc>
                  <a:txBody>
                    <a:bodyPr/>
                    <a:lstStyle/>
                    <a:p>
                      <a:pPr algn="ctr"/>
                      <a:r>
                        <a:rPr lang="en-US" b="1" dirty="0"/>
                        <a:t>W2</a:t>
                      </a:r>
                    </a:p>
                  </a:txBody>
                  <a:tcPr anchor="ctr">
                    <a:noFill/>
                  </a:tcPr>
                </a:tc>
                <a:extLst>
                  <a:ext uri="{0D108BD9-81ED-4DB2-BD59-A6C34878D82A}">
                    <a16:rowId xmlns:a16="http://schemas.microsoft.com/office/drawing/2014/main" val="10005"/>
                  </a:ext>
                </a:extLst>
              </a:tr>
              <a:tr h="370840">
                <a:tc>
                  <a:txBody>
                    <a:bodyPr/>
                    <a:lstStyle/>
                    <a:p>
                      <a:pPr algn="r"/>
                      <a:r>
                        <a:rPr lang="en-US" dirty="0"/>
                        <a:t>0406</a:t>
                      </a:r>
                    </a:p>
                  </a:txBody>
                  <a:tcPr anchor="ctr">
                    <a:noFill/>
                  </a:tcPr>
                </a:tc>
                <a:tc>
                  <a:txBody>
                    <a:bodyPr/>
                    <a:lstStyle/>
                    <a:p>
                      <a:pPr algn="ctr"/>
                      <a:r>
                        <a:rPr lang="en-US" b="1" dirty="0"/>
                        <a:t>1Ah</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6"/>
                  </a:ext>
                </a:extLst>
              </a:tr>
              <a:tr h="370840">
                <a:tc>
                  <a:txBody>
                    <a:bodyPr/>
                    <a:lstStyle/>
                    <a:p>
                      <a:pPr algn="r"/>
                      <a:r>
                        <a:rPr lang="en-US" dirty="0"/>
                        <a:t>0407</a:t>
                      </a:r>
                    </a:p>
                  </a:txBody>
                  <a:tcPr anchor="ctr">
                    <a:noFill/>
                  </a:tcPr>
                </a:tc>
                <a:tc>
                  <a:txBody>
                    <a:bodyPr/>
                    <a:lstStyle/>
                    <a:p>
                      <a:pPr algn="ctr"/>
                      <a:r>
                        <a:rPr lang="en-US" b="1" dirty="0"/>
                        <a:t>97</a:t>
                      </a:r>
                    </a:p>
                  </a:txBody>
                  <a:tcPr anchor="ctr">
                    <a:solidFill>
                      <a:srgbClr val="00B0F0"/>
                    </a:solidFill>
                  </a:tcPr>
                </a:tc>
                <a:tc>
                  <a:txBody>
                    <a:bodyPr/>
                    <a:lstStyle/>
                    <a:p>
                      <a:pPr algn="ctr"/>
                      <a:r>
                        <a:rPr lang="en-US" b="1" dirty="0"/>
                        <a:t>S1</a:t>
                      </a:r>
                    </a:p>
                  </a:txBody>
                  <a:tcPr anchor="ctr">
                    <a:noFill/>
                  </a:tcPr>
                </a:tc>
                <a:extLst>
                  <a:ext uri="{0D108BD9-81ED-4DB2-BD59-A6C34878D82A}">
                    <a16:rowId xmlns:a16="http://schemas.microsoft.com/office/drawing/2014/main" val="10007"/>
                  </a:ext>
                </a:extLst>
              </a:tr>
              <a:tr h="370840">
                <a:tc>
                  <a:txBody>
                    <a:bodyPr/>
                    <a:lstStyle/>
                    <a:p>
                      <a:pPr algn="r"/>
                      <a:r>
                        <a:rPr lang="en-US" dirty="0"/>
                        <a:t>0408</a:t>
                      </a:r>
                    </a:p>
                  </a:txBody>
                  <a:tcPr anchor="ctr">
                    <a:noFill/>
                  </a:tcPr>
                </a:tc>
                <a:tc>
                  <a:txBody>
                    <a:bodyPr/>
                    <a:lstStyle/>
                    <a:p>
                      <a:pPr algn="ctr"/>
                      <a:r>
                        <a:rPr lang="en-US" b="1" dirty="0"/>
                        <a:t>65</a:t>
                      </a:r>
                    </a:p>
                  </a:txBody>
                  <a:tcPr anchor="ctr">
                    <a:solidFill>
                      <a:srgbClr val="00B0F0"/>
                    </a:solidFill>
                  </a:tcPr>
                </a:tc>
                <a:tc>
                  <a:txBody>
                    <a:bodyPr/>
                    <a:lstStyle/>
                    <a:p>
                      <a:pPr algn="ctr"/>
                      <a:r>
                        <a:rPr lang="en-US" b="1" dirty="0"/>
                        <a:t>S2</a:t>
                      </a:r>
                    </a:p>
                  </a:txBody>
                  <a:tcPr anchor="ctr">
                    <a:noFill/>
                  </a:tcPr>
                </a:tc>
                <a:extLst>
                  <a:ext uri="{0D108BD9-81ED-4DB2-BD59-A6C34878D82A}">
                    <a16:rowId xmlns:a16="http://schemas.microsoft.com/office/drawing/2014/main" val="10008"/>
                  </a:ext>
                </a:extLst>
              </a:tr>
              <a:tr h="370840">
                <a:tc>
                  <a:txBody>
                    <a:bodyPr/>
                    <a:lstStyle/>
                    <a:p>
                      <a:pPr algn="r"/>
                      <a:r>
                        <a:rPr lang="en-US" dirty="0"/>
                        <a:t>0409</a:t>
                      </a:r>
                    </a:p>
                  </a:txBody>
                  <a:tcPr anchor="ctr">
                    <a:noFill/>
                  </a:tcPr>
                </a:tc>
                <a:tc>
                  <a:txBody>
                    <a:bodyPr/>
                    <a:lstStyle/>
                    <a:p>
                      <a:pPr algn="ctr"/>
                      <a:r>
                        <a:rPr lang="en-US" b="1" dirty="0"/>
                        <a:t>8</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9"/>
                  </a:ext>
                </a:extLst>
              </a:tr>
              <a:tr h="370840">
                <a:tc>
                  <a:txBody>
                    <a:bodyPr/>
                    <a:lstStyle/>
                    <a:p>
                      <a:pPr algn="r"/>
                      <a:r>
                        <a:rPr lang="en-US" dirty="0"/>
                        <a:t>040A</a:t>
                      </a:r>
                    </a:p>
                  </a:txBody>
                  <a:tcPr anchor="ctr">
                    <a:noFill/>
                  </a:tcPr>
                </a:tc>
                <a:tc>
                  <a:txBody>
                    <a:bodyPr/>
                    <a:lstStyle/>
                    <a:p>
                      <a:pPr algn="ctr"/>
                      <a:r>
                        <a:rPr lang="en-US" b="1" dirty="0"/>
                        <a:t>66</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0"/>
                  </a:ext>
                </a:extLst>
              </a:tr>
              <a:tr h="370840">
                <a:tc>
                  <a:txBody>
                    <a:bodyPr/>
                    <a:lstStyle/>
                    <a:p>
                      <a:pPr algn="r"/>
                      <a:r>
                        <a:rPr lang="en-US" dirty="0"/>
                        <a:t>040B</a:t>
                      </a:r>
                    </a:p>
                  </a:txBody>
                  <a:tcPr anchor="ctr">
                    <a:noFill/>
                  </a:tcPr>
                </a:tc>
                <a:tc>
                  <a:txBody>
                    <a:bodyPr/>
                    <a:lstStyle/>
                    <a:p>
                      <a:pPr algn="ctr"/>
                      <a:r>
                        <a:rPr lang="en-US" b="1" dirty="0"/>
                        <a:t>67</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1"/>
                  </a:ext>
                </a:extLst>
              </a:tr>
              <a:tr h="370840">
                <a:tc>
                  <a:txBody>
                    <a:bodyPr/>
                    <a:lstStyle/>
                    <a:p>
                      <a:pPr algn="r"/>
                      <a:r>
                        <a:rPr lang="en-US" dirty="0"/>
                        <a:t>040C</a:t>
                      </a:r>
                    </a:p>
                  </a:txBody>
                  <a:tcPr anchor="ctr">
                    <a:noFill/>
                  </a:tcPr>
                </a:tc>
                <a:tc>
                  <a:txBody>
                    <a:bodyPr/>
                    <a:lstStyle/>
                    <a:p>
                      <a:pPr algn="ctr"/>
                      <a:r>
                        <a:rPr lang="en-US" b="1" dirty="0"/>
                        <a:t>100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2"/>
                  </a:ext>
                </a:extLst>
              </a:tr>
              <a:tr h="370840">
                <a:tc>
                  <a:txBody>
                    <a:bodyPr/>
                    <a:lstStyle/>
                    <a:p>
                      <a:pPr algn="r"/>
                      <a:r>
                        <a:rPr lang="en-US" dirty="0"/>
                        <a:t>040D</a:t>
                      </a:r>
                    </a:p>
                  </a:txBody>
                  <a:tcPr anchor="ctr">
                    <a:noFill/>
                  </a:tcPr>
                </a:tc>
                <a:tc>
                  <a:txBody>
                    <a:bodyPr/>
                    <a:lstStyle/>
                    <a:p>
                      <a:pPr algn="ctr"/>
                      <a:r>
                        <a:rPr lang="en-US" b="1" dirty="0"/>
                        <a:t>200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39278504"/>
              </p:ext>
            </p:extLst>
          </p:nvPr>
        </p:nvGraphicFramePr>
        <p:xfrm>
          <a:off x="6781800" y="1529715"/>
          <a:ext cx="2057400" cy="5191760"/>
        </p:xfrm>
        <a:graphic>
          <a:graphicData uri="http://schemas.openxmlformats.org/drawingml/2006/table">
            <a:tbl>
              <a:tblPr bandRow="1">
                <a:tableStyleId>{5C22544A-7EE6-4342-B048-85BDC9FD1C3A}</a:tableStyleId>
              </a:tblPr>
              <a:tblGrid>
                <a:gridCol w="724218">
                  <a:extLst>
                    <a:ext uri="{9D8B030D-6E8A-4147-A177-3AD203B41FA5}">
                      <a16:colId xmlns:a16="http://schemas.microsoft.com/office/drawing/2014/main" val="20000"/>
                    </a:ext>
                  </a:extLst>
                </a:gridCol>
                <a:gridCol w="679938">
                  <a:extLst>
                    <a:ext uri="{9D8B030D-6E8A-4147-A177-3AD203B41FA5}">
                      <a16:colId xmlns:a16="http://schemas.microsoft.com/office/drawing/2014/main" val="20001"/>
                    </a:ext>
                  </a:extLst>
                </a:gridCol>
                <a:gridCol w="653244">
                  <a:extLst>
                    <a:ext uri="{9D8B030D-6E8A-4147-A177-3AD203B41FA5}">
                      <a16:colId xmlns:a16="http://schemas.microsoft.com/office/drawing/2014/main" val="20002"/>
                    </a:ext>
                  </a:extLst>
                </a:gridCol>
              </a:tblGrid>
              <a:tr h="370840">
                <a:tc>
                  <a:txBody>
                    <a:bodyPr/>
                    <a:lstStyle/>
                    <a:p>
                      <a:pPr algn="r"/>
                      <a:r>
                        <a:rPr lang="en-US" dirty="0"/>
                        <a:t>040E</a:t>
                      </a:r>
                    </a:p>
                  </a:txBody>
                  <a:tcPr anchor="ctr">
                    <a:noFill/>
                  </a:tcPr>
                </a:tc>
                <a:tc>
                  <a:txBody>
                    <a:bodyPr/>
                    <a:lstStyle/>
                    <a:p>
                      <a:pPr algn="ctr"/>
                      <a:r>
                        <a:rPr lang="en-US" b="1" dirty="0"/>
                        <a:t>10</a:t>
                      </a:r>
                    </a:p>
                  </a:txBody>
                  <a:tcPr anchor="ctr">
                    <a:solidFill>
                      <a:srgbClr val="00B0F0"/>
                    </a:solidFill>
                  </a:tcPr>
                </a:tc>
                <a:tc>
                  <a:txBody>
                    <a:bodyPr/>
                    <a:lstStyle/>
                    <a:p>
                      <a:pPr algn="ctr"/>
                      <a:r>
                        <a:rPr lang="en-US" b="1" dirty="0"/>
                        <a:t>W3</a:t>
                      </a:r>
                    </a:p>
                  </a:txBody>
                  <a:tcPr anchor="ctr">
                    <a:noFill/>
                  </a:tcPr>
                </a:tc>
                <a:extLst>
                  <a:ext uri="{0D108BD9-81ED-4DB2-BD59-A6C34878D82A}">
                    <a16:rowId xmlns:a16="http://schemas.microsoft.com/office/drawing/2014/main" val="10000"/>
                  </a:ext>
                </a:extLst>
              </a:tr>
              <a:tr h="370840">
                <a:tc>
                  <a:txBody>
                    <a:bodyPr/>
                    <a:lstStyle/>
                    <a:p>
                      <a:pPr algn="r"/>
                      <a:r>
                        <a:rPr lang="en-US" dirty="0"/>
                        <a:t>040F</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1"/>
                  </a:ext>
                </a:extLst>
              </a:tr>
              <a:tr h="370840">
                <a:tc>
                  <a:txBody>
                    <a:bodyPr/>
                    <a:lstStyle/>
                    <a:p>
                      <a:pPr algn="r"/>
                      <a:r>
                        <a:rPr lang="en-US" dirty="0"/>
                        <a:t>0410</a:t>
                      </a:r>
                    </a:p>
                  </a:txBody>
                  <a:tcPr anchor="ctr">
                    <a:noFill/>
                  </a:tcPr>
                </a:tc>
                <a:tc>
                  <a:txBody>
                    <a:bodyPr/>
                    <a:lstStyle/>
                    <a:p>
                      <a:pPr algn="ctr"/>
                      <a:r>
                        <a:rPr lang="en-US" b="1" dirty="0"/>
                        <a:t>20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2"/>
                  </a:ext>
                </a:extLst>
              </a:tr>
              <a:tr h="370840">
                <a:tc>
                  <a:txBody>
                    <a:bodyPr/>
                    <a:lstStyle/>
                    <a:p>
                      <a:pPr algn="r"/>
                      <a:r>
                        <a:rPr lang="en-US" dirty="0"/>
                        <a:t>0411</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3"/>
                  </a:ext>
                </a:extLst>
              </a:tr>
              <a:tr h="370840">
                <a:tc>
                  <a:txBody>
                    <a:bodyPr/>
                    <a:lstStyle/>
                    <a:p>
                      <a:pPr algn="r"/>
                      <a:r>
                        <a:rPr lang="en-US" dirty="0"/>
                        <a:t>0412</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4"/>
                  </a:ext>
                </a:extLst>
              </a:tr>
              <a:tr h="370840">
                <a:tc>
                  <a:txBody>
                    <a:bodyPr/>
                    <a:lstStyle/>
                    <a:p>
                      <a:pPr algn="r"/>
                      <a:r>
                        <a:rPr lang="en-US" dirty="0"/>
                        <a:t>0413</a:t>
                      </a:r>
                    </a:p>
                  </a:txBody>
                  <a:tcPr anchor="ctr">
                    <a:noFill/>
                  </a:tcPr>
                </a:tc>
                <a:tc>
                  <a:txBody>
                    <a:bodyPr/>
                    <a:lstStyle/>
                    <a:p>
                      <a:pPr algn="ctr"/>
                      <a:r>
                        <a:rPr lang="en-US" b="1" dirty="0"/>
                        <a:t>1</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5"/>
                  </a:ext>
                </a:extLst>
              </a:tr>
              <a:tr h="370840">
                <a:tc>
                  <a:txBody>
                    <a:bodyPr/>
                    <a:lstStyle/>
                    <a:p>
                      <a:pPr algn="r"/>
                      <a:r>
                        <a:rPr lang="en-US" dirty="0"/>
                        <a:t>0414</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6"/>
                  </a:ext>
                </a:extLst>
              </a:tr>
              <a:tr h="370840">
                <a:tc>
                  <a:txBody>
                    <a:bodyPr/>
                    <a:lstStyle/>
                    <a:p>
                      <a:pPr algn="r"/>
                      <a:r>
                        <a:rPr lang="en-US" dirty="0"/>
                        <a:t>0415</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7"/>
                  </a:ext>
                </a:extLst>
              </a:tr>
              <a:tr h="370840">
                <a:tc>
                  <a:txBody>
                    <a:bodyPr/>
                    <a:lstStyle/>
                    <a:p>
                      <a:pPr algn="r"/>
                      <a:r>
                        <a:rPr lang="en-US" dirty="0"/>
                        <a:t>0416</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8"/>
                  </a:ext>
                </a:extLst>
              </a:tr>
              <a:tr h="370840">
                <a:tc>
                  <a:txBody>
                    <a:bodyPr/>
                    <a:lstStyle/>
                    <a:p>
                      <a:pPr algn="r"/>
                      <a:r>
                        <a:rPr lang="en-US" dirty="0"/>
                        <a:t>0417</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9"/>
                  </a:ext>
                </a:extLst>
              </a:tr>
              <a:tr h="370840">
                <a:tc>
                  <a:txBody>
                    <a:bodyPr/>
                    <a:lstStyle/>
                    <a:p>
                      <a:pPr algn="r"/>
                      <a:r>
                        <a:rPr lang="en-US" dirty="0"/>
                        <a:t>0418</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0"/>
                  </a:ext>
                </a:extLst>
              </a:tr>
              <a:tr h="370840">
                <a:tc>
                  <a:txBody>
                    <a:bodyPr/>
                    <a:lstStyle/>
                    <a:p>
                      <a:pPr algn="r"/>
                      <a:r>
                        <a:rPr lang="en-US" dirty="0"/>
                        <a:t>0419</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1"/>
                  </a:ext>
                </a:extLst>
              </a:tr>
              <a:tr h="370840">
                <a:tc>
                  <a:txBody>
                    <a:bodyPr/>
                    <a:lstStyle/>
                    <a:p>
                      <a:pPr algn="r"/>
                      <a:r>
                        <a:rPr lang="en-US" dirty="0"/>
                        <a:t>041A</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2"/>
                  </a:ext>
                </a:extLst>
              </a:tr>
              <a:tr h="370840">
                <a:tc>
                  <a:txBody>
                    <a:bodyPr/>
                    <a:lstStyle/>
                    <a:p>
                      <a:pPr algn="r"/>
                      <a:r>
                        <a:rPr lang="en-US" dirty="0"/>
                        <a:t>041B</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1102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dữ</a:t>
            </a:r>
            <a:r>
              <a:rPr lang="en-US" dirty="0"/>
              <a:t> </a:t>
            </a:r>
            <a:r>
              <a:rPr lang="en-US" dirty="0" err="1"/>
              <a:t>liệu</a:t>
            </a:r>
            <a:r>
              <a:rPr lang="en-US" dirty="0"/>
              <a:t> (3)</a:t>
            </a:r>
          </a:p>
        </p:txBody>
      </p:sp>
      <p:sp>
        <p:nvSpPr>
          <p:cNvPr id="3" name="Content Placeholder 2"/>
          <p:cNvSpPr>
            <a:spLocks noGrp="1"/>
          </p:cNvSpPr>
          <p:nvPr>
            <p:ph idx="1"/>
          </p:nvPr>
        </p:nvSpPr>
        <p:spPr/>
        <p:txBody>
          <a:bodyPr>
            <a:normAutofit/>
          </a:bodyPr>
          <a:lstStyle/>
          <a:p>
            <a:r>
              <a:rPr lang="en-US" dirty="0" err="1"/>
              <a:t>Sử</a:t>
            </a:r>
            <a:r>
              <a:rPr lang="en-US" dirty="0"/>
              <a:t> </a:t>
            </a:r>
            <a:r>
              <a:rPr lang="en-US" dirty="0" err="1"/>
              <a:t>dụng</a:t>
            </a:r>
            <a:r>
              <a:rPr lang="en-US" dirty="0"/>
              <a:t> </a:t>
            </a:r>
            <a:r>
              <a:rPr lang="en-US" dirty="0" err="1"/>
              <a:t>ký</a:t>
            </a:r>
            <a:r>
              <a:rPr lang="en-US" dirty="0"/>
              <a:t> </a:t>
            </a:r>
            <a:r>
              <a:rPr lang="en-US" dirty="0" err="1"/>
              <a:t>tự</a:t>
            </a:r>
            <a:r>
              <a:rPr lang="en-US" dirty="0"/>
              <a:t> </a:t>
            </a:r>
            <a:r>
              <a:rPr lang="en-US" dirty="0">
                <a:solidFill>
                  <a:srgbClr val="FF0000"/>
                </a:solidFill>
              </a:rPr>
              <a:t>? </a:t>
            </a:r>
            <a:r>
              <a:rPr lang="en-US" dirty="0" err="1"/>
              <a:t>để</a:t>
            </a:r>
            <a:r>
              <a:rPr lang="en-US" dirty="0"/>
              <a:t> </a:t>
            </a:r>
            <a:r>
              <a:rPr lang="en-US" dirty="0" err="1"/>
              <a:t>khai</a:t>
            </a:r>
            <a:r>
              <a:rPr lang="en-US" dirty="0"/>
              <a:t> </a:t>
            </a:r>
            <a:r>
              <a:rPr lang="en-US" dirty="0" err="1"/>
              <a:t>báo</a:t>
            </a:r>
            <a:r>
              <a:rPr lang="en-US" dirty="0"/>
              <a:t> </a:t>
            </a:r>
            <a:r>
              <a:rPr lang="en-US" dirty="0" err="1"/>
              <a:t>giá</a:t>
            </a:r>
            <a:r>
              <a:rPr lang="en-US" dirty="0"/>
              <a:t> </a:t>
            </a:r>
            <a:r>
              <a:rPr lang="en-US" dirty="0" err="1"/>
              <a:t>trị</a:t>
            </a:r>
            <a:r>
              <a:rPr lang="en-US" dirty="0"/>
              <a:t> </a:t>
            </a:r>
            <a:r>
              <a:rPr lang="en-US" dirty="0" err="1"/>
              <a:t>bất</a:t>
            </a:r>
            <a:r>
              <a:rPr lang="en-US" dirty="0"/>
              <a:t> </a:t>
            </a:r>
            <a:r>
              <a:rPr lang="en-US" dirty="0" err="1"/>
              <a:t>kỳ</a:t>
            </a:r>
            <a:endParaRPr lang="en-US" dirty="0">
              <a:solidFill>
                <a:srgbClr val="FF0000"/>
              </a:solidFill>
            </a:endParaRPr>
          </a:p>
          <a:p>
            <a:r>
              <a:rPr lang="en-US" dirty="0" err="1"/>
              <a:t>Sử</a:t>
            </a:r>
            <a:r>
              <a:rPr lang="en-US" dirty="0"/>
              <a:t> </a:t>
            </a:r>
            <a:r>
              <a:rPr lang="en-US" dirty="0" err="1"/>
              <a:t>dụng</a:t>
            </a:r>
            <a:r>
              <a:rPr lang="en-US" dirty="0"/>
              <a:t> </a:t>
            </a:r>
            <a:r>
              <a:rPr lang="en-US" dirty="0" err="1"/>
              <a:t>toán</a:t>
            </a:r>
            <a:r>
              <a:rPr lang="en-US" dirty="0"/>
              <a:t> </a:t>
            </a:r>
            <a:r>
              <a:rPr lang="en-US" dirty="0" err="1"/>
              <a:t>tử</a:t>
            </a:r>
            <a:r>
              <a:rPr lang="en-US" dirty="0"/>
              <a:t> DUP </a:t>
            </a:r>
            <a:r>
              <a:rPr lang="en-US" dirty="0" err="1"/>
              <a:t>để</a:t>
            </a:r>
            <a:r>
              <a:rPr lang="en-US" dirty="0"/>
              <a:t> </a:t>
            </a:r>
            <a:r>
              <a:rPr lang="en-US" dirty="0" err="1"/>
              <a:t>khai</a:t>
            </a:r>
            <a:r>
              <a:rPr lang="en-US" dirty="0"/>
              <a:t> </a:t>
            </a:r>
            <a:r>
              <a:rPr lang="en-US" dirty="0" err="1"/>
              <a:t>báo</a:t>
            </a:r>
            <a:r>
              <a:rPr lang="en-US" dirty="0"/>
              <a:t> </a:t>
            </a:r>
            <a:r>
              <a:rPr lang="en-US" dirty="0" err="1"/>
              <a:t>nhiều</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giống</a:t>
            </a:r>
            <a:r>
              <a:rPr lang="en-US" dirty="0"/>
              <a:t> </a:t>
            </a:r>
            <a:r>
              <a:rPr lang="en-US" dirty="0" err="1"/>
              <a:t>nhau</a:t>
            </a:r>
            <a:endParaRPr lang="en-US" dirty="0"/>
          </a:p>
          <a:p>
            <a:pPr marL="0" indent="0">
              <a:buNone/>
            </a:pPr>
            <a:r>
              <a:rPr lang="en-US" dirty="0"/>
              <a:t>	</a:t>
            </a:r>
            <a:r>
              <a:rPr lang="en-US" dirty="0">
                <a:solidFill>
                  <a:srgbClr val="FF0000"/>
                </a:solidFill>
              </a:rPr>
              <a:t>count  DUP(</a:t>
            </a:r>
            <a:r>
              <a:rPr lang="en-US" dirty="0" err="1">
                <a:solidFill>
                  <a:srgbClr val="FF0000"/>
                </a:solidFill>
              </a:rPr>
              <a:t>exp</a:t>
            </a:r>
            <a:r>
              <a:rPr lang="en-US" dirty="0">
                <a:solidFill>
                  <a:srgbClr val="FF0000"/>
                </a:solidFill>
              </a:rPr>
              <a:t>)</a:t>
            </a:r>
          </a:p>
          <a:p>
            <a:pPr marL="0" indent="0">
              <a:buNone/>
            </a:pPr>
            <a:r>
              <a:rPr lang="en-US" dirty="0">
                <a:sym typeface="Wingdings" panose="05000000000000000000" pitchFamily="2" charset="2"/>
              </a:rPr>
              <a:t> </a:t>
            </a:r>
            <a:r>
              <a:rPr lang="en-US" dirty="0" err="1">
                <a:sym typeface="Wingdings" panose="05000000000000000000" pitchFamily="2" charset="2"/>
              </a:rPr>
              <a:t>Khai</a:t>
            </a:r>
            <a:r>
              <a:rPr lang="en-US" dirty="0">
                <a:sym typeface="Wingdings" panose="05000000000000000000" pitchFamily="2" charset="2"/>
              </a:rPr>
              <a:t> </a:t>
            </a:r>
            <a:r>
              <a:rPr lang="en-US" dirty="0" err="1">
                <a:sym typeface="Wingdings" panose="05000000000000000000" pitchFamily="2" charset="2"/>
              </a:rPr>
              <a:t>báo</a:t>
            </a:r>
            <a:r>
              <a:rPr lang="en-US" dirty="0">
                <a:sym typeface="Wingdings" panose="05000000000000000000" pitchFamily="2" charset="2"/>
              </a:rPr>
              <a:t> </a:t>
            </a:r>
            <a:r>
              <a:rPr lang="en-US" dirty="0">
                <a:solidFill>
                  <a:srgbClr val="FF0000"/>
                </a:solidFill>
                <a:sym typeface="Wingdings" panose="05000000000000000000" pitchFamily="2" charset="2"/>
              </a:rPr>
              <a:t>count</a:t>
            </a:r>
            <a:r>
              <a:rPr lang="en-US" dirty="0">
                <a:sym typeface="Wingdings" panose="05000000000000000000" pitchFamily="2" charset="2"/>
              </a:rPr>
              <a:t> </a:t>
            </a:r>
            <a:r>
              <a:rPr lang="en-US" dirty="0" err="1">
                <a:sym typeface="Wingdings" panose="05000000000000000000" pitchFamily="2" charset="2"/>
              </a:rPr>
              <a:t>lần</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trị</a:t>
            </a:r>
            <a:r>
              <a:rPr lang="en-US" dirty="0">
                <a:sym typeface="Wingdings" panose="05000000000000000000" pitchFamily="2" charset="2"/>
              </a:rPr>
              <a:t> </a:t>
            </a:r>
            <a:r>
              <a:rPr lang="en-US" dirty="0" err="1">
                <a:solidFill>
                  <a:srgbClr val="FF0000"/>
                </a:solidFill>
                <a:sym typeface="Wingdings" panose="05000000000000000000" pitchFamily="2" charset="2"/>
              </a:rPr>
              <a:t>exp</a:t>
            </a:r>
            <a:endParaRPr lang="en-US" dirty="0">
              <a:solidFill>
                <a:srgbClr val="FF0000"/>
              </a:solidFill>
              <a:sym typeface="Wingdings" panose="05000000000000000000" pitchFamily="2" charset="2"/>
            </a:endParaRPr>
          </a:p>
          <a:p>
            <a:r>
              <a:rPr lang="en-US" dirty="0" err="1"/>
              <a:t>Ví</a:t>
            </a:r>
            <a:r>
              <a:rPr lang="en-US" dirty="0"/>
              <a:t> </a:t>
            </a:r>
            <a:r>
              <a:rPr lang="en-US" dirty="0" err="1"/>
              <a:t>dụ</a:t>
            </a:r>
            <a:endParaRPr lang="en-US" dirty="0"/>
          </a:p>
          <a:p>
            <a:pPr marL="457200" lvl="1" indent="0">
              <a:buNone/>
            </a:pPr>
            <a:r>
              <a:rPr lang="en-US" dirty="0"/>
              <a:t>S1 </a:t>
            </a:r>
            <a:r>
              <a:rPr lang="en-US" dirty="0" err="1"/>
              <a:t>db</a:t>
            </a:r>
            <a:r>
              <a:rPr lang="en-US" dirty="0"/>
              <a:t> </a:t>
            </a:r>
            <a:r>
              <a:rPr lang="en-US" dirty="0">
                <a:solidFill>
                  <a:srgbClr val="0070C0"/>
                </a:solidFill>
              </a:rPr>
              <a:t>5 DUP(10)</a:t>
            </a:r>
            <a:r>
              <a:rPr lang="en-US" dirty="0"/>
              <a:t>  </a:t>
            </a:r>
            <a:r>
              <a:rPr lang="en-US" dirty="0">
                <a:sym typeface="Wingdings" panose="05000000000000000000" pitchFamily="2" charset="2"/>
              </a:rPr>
              <a:t> </a:t>
            </a:r>
            <a:r>
              <a:rPr lang="en-US" dirty="0">
                <a:solidFill>
                  <a:srgbClr val="0070C0"/>
                </a:solidFill>
                <a:sym typeface="Wingdings" panose="05000000000000000000" pitchFamily="2" charset="2"/>
              </a:rPr>
              <a:t>10, 10, 10, 10, 10</a:t>
            </a:r>
          </a:p>
          <a:p>
            <a:pPr marL="457200" lvl="1" indent="0">
              <a:buNone/>
            </a:pPr>
            <a:r>
              <a:rPr lang="en-US" dirty="0"/>
              <a:t>S2 </a:t>
            </a:r>
            <a:r>
              <a:rPr lang="en-US" dirty="0" err="1"/>
              <a:t>db</a:t>
            </a:r>
            <a:r>
              <a:rPr lang="en-US" dirty="0"/>
              <a:t> </a:t>
            </a:r>
            <a:r>
              <a:rPr lang="en-US" dirty="0">
                <a:solidFill>
                  <a:srgbClr val="0070C0"/>
                </a:solidFill>
              </a:rPr>
              <a:t>3 DUP(2 DUP (‘a’))</a:t>
            </a:r>
            <a:r>
              <a:rPr lang="en-US" dirty="0"/>
              <a:t>  </a:t>
            </a:r>
            <a:r>
              <a:rPr lang="en-US" dirty="0">
                <a:sym typeface="Wingdings" panose="05000000000000000000" pitchFamily="2" charset="2"/>
              </a:rPr>
              <a:t> </a:t>
            </a:r>
            <a:r>
              <a:rPr lang="en-US" dirty="0">
                <a:solidFill>
                  <a:srgbClr val="0070C0"/>
                </a:solidFill>
                <a:sym typeface="Wingdings" panose="05000000000000000000" pitchFamily="2" charset="2"/>
              </a:rPr>
              <a:t>‘a’, ‘a’, ‘a’, ‘a’, ‘a’, ‘a’</a:t>
            </a:r>
          </a:p>
          <a:p>
            <a:pPr marL="457200" lvl="1" indent="0">
              <a:buNone/>
            </a:pPr>
            <a:r>
              <a:rPr lang="en-US" dirty="0">
                <a:sym typeface="Wingdings" panose="05000000000000000000" pitchFamily="2" charset="2"/>
              </a:rPr>
              <a:t>B1 </a:t>
            </a:r>
            <a:r>
              <a:rPr lang="en-US" dirty="0" err="1">
                <a:sym typeface="Wingdings" panose="05000000000000000000" pitchFamily="2" charset="2"/>
              </a:rPr>
              <a:t>db</a:t>
            </a:r>
            <a:r>
              <a:rPr lang="en-US" dirty="0">
                <a:sym typeface="Wingdings" panose="05000000000000000000" pitchFamily="2" charset="2"/>
              </a:rPr>
              <a:t> ?	 B1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giá</a:t>
            </a:r>
            <a:r>
              <a:rPr lang="en-US" dirty="0">
                <a:sym typeface="Wingdings" panose="05000000000000000000" pitchFamily="2" charset="2"/>
              </a:rPr>
              <a:t> </a:t>
            </a:r>
            <a:r>
              <a:rPr lang="en-US" dirty="0" err="1">
                <a:sym typeface="Wingdings" panose="05000000000000000000" pitchFamily="2" charset="2"/>
              </a:rPr>
              <a:t>trị</a:t>
            </a:r>
            <a:r>
              <a:rPr lang="en-US" dirty="0">
                <a:sym typeface="Wingdings" panose="05000000000000000000" pitchFamily="2" charset="2"/>
              </a:rPr>
              <a:t> </a:t>
            </a:r>
            <a:r>
              <a:rPr lang="en-US" dirty="0" err="1">
                <a:sym typeface="Wingdings" panose="05000000000000000000" pitchFamily="2" charset="2"/>
              </a:rPr>
              <a:t>bất</a:t>
            </a:r>
            <a:r>
              <a:rPr lang="en-US" dirty="0">
                <a:sym typeface="Wingdings" panose="05000000000000000000" pitchFamily="2" charset="2"/>
              </a:rPr>
              <a:t> </a:t>
            </a:r>
            <a:r>
              <a:rPr lang="en-US" dirty="0" err="1">
                <a:sym typeface="Wingdings" panose="05000000000000000000" pitchFamily="2" charset="2"/>
              </a:rPr>
              <a:t>kỳ</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sẵn</a:t>
            </a:r>
            <a:r>
              <a:rPr lang="en-US" dirty="0">
                <a:sym typeface="Wingdings" panose="05000000000000000000" pitchFamily="2" charset="2"/>
              </a:rPr>
              <a:t> </a:t>
            </a:r>
            <a:r>
              <a:rPr lang="en-US" dirty="0" err="1">
                <a:sym typeface="Wingdings" panose="05000000000000000000" pitchFamily="2" charset="2"/>
              </a:rPr>
              <a:t>trong</a:t>
            </a:r>
            <a:r>
              <a:rPr lang="en-US" dirty="0">
                <a:sym typeface="Wingdings" panose="05000000000000000000" pitchFamily="2" charset="2"/>
              </a:rPr>
              <a:t> </a:t>
            </a:r>
            <a:r>
              <a:rPr lang="en-US" dirty="0" err="1">
                <a:sym typeface="Wingdings" panose="05000000000000000000" pitchFamily="2" charset="2"/>
              </a:rPr>
              <a:t>bộ</a:t>
            </a:r>
            <a:r>
              <a:rPr lang="en-US" dirty="0">
                <a:sym typeface="Wingdings" panose="05000000000000000000" pitchFamily="2" charset="2"/>
              </a:rPr>
              <a:t> </a:t>
            </a:r>
            <a:r>
              <a:rPr lang="en-US" dirty="0" err="1">
                <a:sym typeface="Wingdings" panose="05000000000000000000" pitchFamily="2" charset="2"/>
              </a:rPr>
              <a:t>nhớ</a:t>
            </a:r>
            <a:endParaRPr lang="en-US" dirty="0"/>
          </a:p>
        </p:txBody>
      </p:sp>
    </p:spTree>
    <p:extLst>
      <p:ext uri="{BB962C8B-B14F-4D97-AF65-F5344CB8AC3E}">
        <p14:creationId xmlns:p14="http://schemas.microsoft.com/office/powerpoint/2010/main" val="6895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dữ</a:t>
            </a:r>
            <a:r>
              <a:rPr lang="en-US" dirty="0"/>
              <a:t> </a:t>
            </a:r>
            <a:r>
              <a:rPr lang="en-US" dirty="0" err="1"/>
              <a:t>liệu</a:t>
            </a:r>
            <a:r>
              <a:rPr lang="en-US" dirty="0"/>
              <a:t> (4)</a:t>
            </a:r>
          </a:p>
        </p:txBody>
      </p:sp>
      <p:sp>
        <p:nvSpPr>
          <p:cNvPr id="3" name="Content Placeholder 2"/>
          <p:cNvSpPr>
            <a:spLocks noGrp="1"/>
          </p:cNvSpPr>
          <p:nvPr>
            <p:ph idx="1"/>
          </p:nvPr>
        </p:nvSpPr>
        <p:spPr/>
        <p:txBody>
          <a:bodyPr/>
          <a:lstStyle/>
          <a:p>
            <a:r>
              <a:rPr lang="en-US" dirty="0" err="1"/>
              <a:t>Truy</a:t>
            </a:r>
            <a:r>
              <a:rPr lang="en-US" dirty="0"/>
              <a:t> </a:t>
            </a:r>
            <a:r>
              <a:rPr lang="en-US" dirty="0" err="1"/>
              <a:t>xuất</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tùy</a:t>
            </a:r>
            <a:r>
              <a:rPr lang="en-US" dirty="0"/>
              <a:t> </a:t>
            </a:r>
            <a:r>
              <a:rPr lang="en-US" dirty="0" err="1"/>
              <a:t>vào</a:t>
            </a:r>
            <a:r>
              <a:rPr lang="en-US" dirty="0"/>
              <a:t> </a:t>
            </a:r>
            <a:r>
              <a:rPr lang="en-US" dirty="0" err="1"/>
              <a:t>kiểu</a:t>
            </a:r>
            <a:r>
              <a:rPr lang="en-US" dirty="0"/>
              <a:t> </a:t>
            </a:r>
            <a:r>
              <a:rPr lang="en-US" dirty="0" err="1"/>
              <a:t>của</a:t>
            </a:r>
            <a:r>
              <a:rPr lang="en-US" dirty="0"/>
              <a:t> </a:t>
            </a:r>
            <a:r>
              <a:rPr lang="en-US" dirty="0" err="1"/>
              <a:t>vùng</a:t>
            </a:r>
            <a:r>
              <a:rPr lang="en-US" dirty="0"/>
              <a:t> </a:t>
            </a:r>
            <a:r>
              <a:rPr lang="en-US" dirty="0" err="1"/>
              <a:t>nhớ</a:t>
            </a:r>
            <a:endParaRPr lang="en-US" dirty="0"/>
          </a:p>
          <a:p>
            <a:r>
              <a:rPr lang="en-US" dirty="0" err="1">
                <a:sym typeface="Wingdings" panose="05000000000000000000" pitchFamily="2" charset="2"/>
              </a:rPr>
              <a:t>Ví</a:t>
            </a:r>
            <a:r>
              <a:rPr lang="en-US" dirty="0">
                <a:sym typeface="Wingdings" panose="05000000000000000000" pitchFamily="2" charset="2"/>
              </a:rPr>
              <a:t> </a:t>
            </a:r>
            <a:r>
              <a:rPr lang="en-US" dirty="0" err="1">
                <a:sym typeface="Wingdings" panose="05000000000000000000" pitchFamily="2" charset="2"/>
              </a:rPr>
              <a:t>dụ</a:t>
            </a:r>
            <a:endParaRPr lang="en-US" dirty="0">
              <a:sym typeface="Wingdings" panose="05000000000000000000" pitchFamily="2" charset="2"/>
            </a:endParaRPr>
          </a:p>
          <a:p>
            <a:pPr marL="457200" lvl="1" indent="0">
              <a:buNone/>
            </a:pPr>
            <a:r>
              <a:rPr lang="en-US" dirty="0">
                <a:sym typeface="Wingdings" panose="05000000000000000000" pitchFamily="2" charset="2"/>
              </a:rPr>
              <a:t>[0401h] = 2Ah	(8 bit)</a:t>
            </a:r>
          </a:p>
          <a:p>
            <a:pPr marL="457200" lvl="1" indent="0">
              <a:buNone/>
            </a:pPr>
            <a:r>
              <a:rPr lang="en-US" dirty="0">
                <a:sym typeface="Wingdings" panose="05000000000000000000" pitchFamily="2" charset="2"/>
              </a:rPr>
              <a:t>[B1] = 10		(8 bit)</a:t>
            </a:r>
          </a:p>
          <a:p>
            <a:pPr marL="457200" lvl="1" indent="0">
              <a:buNone/>
            </a:pPr>
            <a:r>
              <a:rPr lang="en-US" dirty="0">
                <a:sym typeface="Wingdings" panose="05000000000000000000" pitchFamily="2" charset="2"/>
              </a:rPr>
              <a:t>[W1] = 132Ah	(16 bit)</a:t>
            </a:r>
          </a:p>
          <a:p>
            <a:pPr marL="457200" lvl="1" indent="0">
              <a:buNone/>
            </a:pPr>
            <a:r>
              <a:rPr lang="en-US" dirty="0">
                <a:sym typeface="Wingdings" panose="05000000000000000000" pitchFamily="2" charset="2"/>
              </a:rPr>
              <a:t>[B1 + 2] = 13h	(8 bit)</a:t>
            </a:r>
          </a:p>
          <a:p>
            <a:pPr marL="457200" lvl="1" indent="0">
              <a:buNone/>
            </a:pPr>
            <a:r>
              <a:rPr lang="en-US" dirty="0">
                <a:sym typeface="Wingdings" panose="05000000000000000000" pitchFamily="2" charset="2"/>
              </a:rPr>
              <a:t>[W1 + 1] = 3C20h (16 bit)</a:t>
            </a:r>
          </a:p>
          <a:p>
            <a:pPr marL="457200" lvl="1" indent="0">
              <a:buNone/>
            </a:pPr>
            <a:r>
              <a:rPr lang="en-US" dirty="0">
                <a:sym typeface="Wingdings" panose="05000000000000000000" pitchFamily="2" charset="2"/>
              </a:rPr>
              <a:t>[S2 + 6] = 10	(8 bit)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124866"/>
              </p:ext>
            </p:extLst>
          </p:nvPr>
        </p:nvGraphicFramePr>
        <p:xfrm>
          <a:off x="4805680" y="2407920"/>
          <a:ext cx="2057400" cy="4450080"/>
        </p:xfrm>
        <a:graphic>
          <a:graphicData uri="http://schemas.openxmlformats.org/drawingml/2006/table">
            <a:tbl>
              <a:tblPr bandRow="1">
                <a:tableStyleId>{5C22544A-7EE6-4342-B048-85BDC9FD1C3A}</a:tableStyleId>
              </a:tblPr>
              <a:tblGrid>
                <a:gridCol w="724218">
                  <a:extLst>
                    <a:ext uri="{9D8B030D-6E8A-4147-A177-3AD203B41FA5}">
                      <a16:colId xmlns:a16="http://schemas.microsoft.com/office/drawing/2014/main" val="20000"/>
                    </a:ext>
                  </a:extLst>
                </a:gridCol>
                <a:gridCol w="679938">
                  <a:extLst>
                    <a:ext uri="{9D8B030D-6E8A-4147-A177-3AD203B41FA5}">
                      <a16:colId xmlns:a16="http://schemas.microsoft.com/office/drawing/2014/main" val="20001"/>
                    </a:ext>
                  </a:extLst>
                </a:gridCol>
                <a:gridCol w="653244">
                  <a:extLst>
                    <a:ext uri="{9D8B030D-6E8A-4147-A177-3AD203B41FA5}">
                      <a16:colId xmlns:a16="http://schemas.microsoft.com/office/drawing/2014/main" val="20002"/>
                    </a:ext>
                  </a:extLst>
                </a:gridCol>
              </a:tblGrid>
              <a:tr h="370840">
                <a:tc>
                  <a:txBody>
                    <a:bodyPr/>
                    <a:lstStyle/>
                    <a:p>
                      <a:pPr algn="r"/>
                      <a:r>
                        <a:rPr lang="en-US" dirty="0"/>
                        <a:t>0400</a:t>
                      </a:r>
                    </a:p>
                  </a:txBody>
                  <a:tcPr anchor="ctr">
                    <a:noFill/>
                  </a:tcPr>
                </a:tc>
                <a:tc>
                  <a:txBody>
                    <a:bodyPr/>
                    <a:lstStyle/>
                    <a:p>
                      <a:pPr algn="ctr"/>
                      <a:r>
                        <a:rPr lang="en-US" b="1" dirty="0"/>
                        <a:t>10</a:t>
                      </a:r>
                    </a:p>
                  </a:txBody>
                  <a:tcPr anchor="ctr">
                    <a:solidFill>
                      <a:srgbClr val="00B0F0"/>
                    </a:solidFill>
                  </a:tcPr>
                </a:tc>
                <a:tc>
                  <a:txBody>
                    <a:bodyPr/>
                    <a:lstStyle/>
                    <a:p>
                      <a:pPr algn="ctr"/>
                      <a:r>
                        <a:rPr lang="en-US" b="1" dirty="0"/>
                        <a:t>B1</a:t>
                      </a:r>
                    </a:p>
                  </a:txBody>
                  <a:tcPr anchor="ctr">
                    <a:noFill/>
                  </a:tcPr>
                </a:tc>
                <a:extLst>
                  <a:ext uri="{0D108BD9-81ED-4DB2-BD59-A6C34878D82A}">
                    <a16:rowId xmlns:a16="http://schemas.microsoft.com/office/drawing/2014/main" val="10000"/>
                  </a:ext>
                </a:extLst>
              </a:tr>
              <a:tr h="370840">
                <a:tc>
                  <a:txBody>
                    <a:bodyPr/>
                    <a:lstStyle/>
                    <a:p>
                      <a:pPr algn="r"/>
                      <a:r>
                        <a:rPr lang="en-US" dirty="0"/>
                        <a:t>0401</a:t>
                      </a:r>
                    </a:p>
                  </a:txBody>
                  <a:tcPr anchor="ctr">
                    <a:noFill/>
                  </a:tcPr>
                </a:tc>
                <a:tc>
                  <a:txBody>
                    <a:bodyPr/>
                    <a:lstStyle/>
                    <a:p>
                      <a:pPr algn="ctr"/>
                      <a:r>
                        <a:rPr lang="en-US" b="1" dirty="0"/>
                        <a:t>2Ah</a:t>
                      </a:r>
                    </a:p>
                  </a:txBody>
                  <a:tcPr anchor="ctr">
                    <a:solidFill>
                      <a:srgbClr val="00B0F0"/>
                    </a:solidFill>
                  </a:tcPr>
                </a:tc>
                <a:tc>
                  <a:txBody>
                    <a:bodyPr/>
                    <a:lstStyle/>
                    <a:p>
                      <a:pPr algn="ctr"/>
                      <a:r>
                        <a:rPr lang="en-US" b="1" dirty="0"/>
                        <a:t>W1</a:t>
                      </a:r>
                    </a:p>
                  </a:txBody>
                  <a:tcPr anchor="ctr">
                    <a:noFill/>
                  </a:tcPr>
                </a:tc>
                <a:extLst>
                  <a:ext uri="{0D108BD9-81ED-4DB2-BD59-A6C34878D82A}">
                    <a16:rowId xmlns:a16="http://schemas.microsoft.com/office/drawing/2014/main" val="10001"/>
                  </a:ext>
                </a:extLst>
              </a:tr>
              <a:tr h="370840">
                <a:tc>
                  <a:txBody>
                    <a:bodyPr/>
                    <a:lstStyle/>
                    <a:p>
                      <a:pPr algn="r"/>
                      <a:r>
                        <a:rPr lang="en-US" dirty="0"/>
                        <a:t>0402</a:t>
                      </a:r>
                    </a:p>
                  </a:txBody>
                  <a:tcPr anchor="ctr">
                    <a:noFill/>
                  </a:tcPr>
                </a:tc>
                <a:tc>
                  <a:txBody>
                    <a:bodyPr/>
                    <a:lstStyle/>
                    <a:p>
                      <a:pPr algn="ctr"/>
                      <a:r>
                        <a:rPr lang="en-US" b="1" dirty="0"/>
                        <a:t>13h</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2"/>
                  </a:ext>
                </a:extLst>
              </a:tr>
              <a:tr h="370840">
                <a:tc>
                  <a:txBody>
                    <a:bodyPr/>
                    <a:lstStyle/>
                    <a:p>
                      <a:pPr algn="r"/>
                      <a:r>
                        <a:rPr lang="en-US" dirty="0"/>
                        <a:t>0403</a:t>
                      </a:r>
                    </a:p>
                  </a:txBody>
                  <a:tcPr anchor="ctr">
                    <a:noFill/>
                  </a:tcPr>
                </a:tc>
                <a:tc>
                  <a:txBody>
                    <a:bodyPr/>
                    <a:lstStyle/>
                    <a:p>
                      <a:pPr algn="ctr"/>
                      <a:r>
                        <a:rPr lang="en-US" b="1" dirty="0"/>
                        <a:t>32</a:t>
                      </a:r>
                    </a:p>
                  </a:txBody>
                  <a:tcPr anchor="ctr">
                    <a:solidFill>
                      <a:srgbClr val="00B0F0"/>
                    </a:solidFill>
                  </a:tcPr>
                </a:tc>
                <a:tc>
                  <a:txBody>
                    <a:bodyPr/>
                    <a:lstStyle/>
                    <a:p>
                      <a:pPr algn="ctr"/>
                      <a:r>
                        <a:rPr lang="en-US" b="1" dirty="0"/>
                        <a:t>B2</a:t>
                      </a:r>
                    </a:p>
                  </a:txBody>
                  <a:tcPr anchor="ctr">
                    <a:noFill/>
                  </a:tcPr>
                </a:tc>
                <a:extLst>
                  <a:ext uri="{0D108BD9-81ED-4DB2-BD59-A6C34878D82A}">
                    <a16:rowId xmlns:a16="http://schemas.microsoft.com/office/drawing/2014/main" val="10003"/>
                  </a:ext>
                </a:extLst>
              </a:tr>
              <a:tr h="370840">
                <a:tc>
                  <a:txBody>
                    <a:bodyPr/>
                    <a:lstStyle/>
                    <a:p>
                      <a:pPr algn="r"/>
                      <a:r>
                        <a:rPr lang="en-US" dirty="0"/>
                        <a:t>0404</a:t>
                      </a:r>
                    </a:p>
                  </a:txBody>
                  <a:tcPr anchor="ctr">
                    <a:noFill/>
                  </a:tcPr>
                </a:tc>
                <a:tc>
                  <a:txBody>
                    <a:bodyPr/>
                    <a:lstStyle/>
                    <a:p>
                      <a:pPr algn="ctr"/>
                      <a:r>
                        <a:rPr lang="en-US" b="1" dirty="0"/>
                        <a:t>60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4"/>
                  </a:ext>
                </a:extLst>
              </a:tr>
              <a:tr h="370840">
                <a:tc>
                  <a:txBody>
                    <a:bodyPr/>
                    <a:lstStyle/>
                    <a:p>
                      <a:pPr algn="r"/>
                      <a:r>
                        <a:rPr lang="en-US" dirty="0"/>
                        <a:t>0405</a:t>
                      </a:r>
                    </a:p>
                  </a:txBody>
                  <a:tcPr anchor="ctr">
                    <a:noFill/>
                  </a:tcPr>
                </a:tc>
                <a:tc>
                  <a:txBody>
                    <a:bodyPr/>
                    <a:lstStyle/>
                    <a:p>
                      <a:pPr algn="ctr"/>
                      <a:r>
                        <a:rPr lang="en-US" b="1" dirty="0"/>
                        <a:t>5Fh</a:t>
                      </a:r>
                    </a:p>
                  </a:txBody>
                  <a:tcPr anchor="ctr">
                    <a:solidFill>
                      <a:srgbClr val="00B0F0"/>
                    </a:solidFill>
                  </a:tcPr>
                </a:tc>
                <a:tc>
                  <a:txBody>
                    <a:bodyPr/>
                    <a:lstStyle/>
                    <a:p>
                      <a:pPr algn="ctr"/>
                      <a:r>
                        <a:rPr lang="en-US" b="1" dirty="0"/>
                        <a:t>W2</a:t>
                      </a:r>
                    </a:p>
                  </a:txBody>
                  <a:tcPr anchor="ctr">
                    <a:noFill/>
                  </a:tcPr>
                </a:tc>
                <a:extLst>
                  <a:ext uri="{0D108BD9-81ED-4DB2-BD59-A6C34878D82A}">
                    <a16:rowId xmlns:a16="http://schemas.microsoft.com/office/drawing/2014/main" val="10005"/>
                  </a:ext>
                </a:extLst>
              </a:tr>
              <a:tr h="370840">
                <a:tc>
                  <a:txBody>
                    <a:bodyPr/>
                    <a:lstStyle/>
                    <a:p>
                      <a:pPr algn="r"/>
                      <a:r>
                        <a:rPr lang="en-US" dirty="0"/>
                        <a:t>0406</a:t>
                      </a:r>
                    </a:p>
                  </a:txBody>
                  <a:tcPr anchor="ctr">
                    <a:noFill/>
                  </a:tcPr>
                </a:tc>
                <a:tc>
                  <a:txBody>
                    <a:bodyPr/>
                    <a:lstStyle/>
                    <a:p>
                      <a:pPr algn="ctr"/>
                      <a:r>
                        <a:rPr lang="en-US" b="1" dirty="0"/>
                        <a:t>1Ah</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6"/>
                  </a:ext>
                </a:extLst>
              </a:tr>
              <a:tr h="370840">
                <a:tc>
                  <a:txBody>
                    <a:bodyPr/>
                    <a:lstStyle/>
                    <a:p>
                      <a:pPr algn="r"/>
                      <a:r>
                        <a:rPr lang="en-US" dirty="0"/>
                        <a:t>0407</a:t>
                      </a:r>
                    </a:p>
                  </a:txBody>
                  <a:tcPr anchor="ctr">
                    <a:noFill/>
                  </a:tcPr>
                </a:tc>
                <a:tc>
                  <a:txBody>
                    <a:bodyPr/>
                    <a:lstStyle/>
                    <a:p>
                      <a:pPr algn="ctr"/>
                      <a:r>
                        <a:rPr lang="en-US" b="1" dirty="0"/>
                        <a:t>97</a:t>
                      </a:r>
                    </a:p>
                  </a:txBody>
                  <a:tcPr anchor="ctr">
                    <a:solidFill>
                      <a:srgbClr val="00B0F0"/>
                    </a:solidFill>
                  </a:tcPr>
                </a:tc>
                <a:tc>
                  <a:txBody>
                    <a:bodyPr/>
                    <a:lstStyle/>
                    <a:p>
                      <a:pPr algn="ctr"/>
                      <a:r>
                        <a:rPr lang="en-US" b="1" dirty="0"/>
                        <a:t>S1</a:t>
                      </a:r>
                    </a:p>
                  </a:txBody>
                  <a:tcPr anchor="ctr">
                    <a:noFill/>
                  </a:tcPr>
                </a:tc>
                <a:extLst>
                  <a:ext uri="{0D108BD9-81ED-4DB2-BD59-A6C34878D82A}">
                    <a16:rowId xmlns:a16="http://schemas.microsoft.com/office/drawing/2014/main" val="10007"/>
                  </a:ext>
                </a:extLst>
              </a:tr>
              <a:tr h="370840">
                <a:tc>
                  <a:txBody>
                    <a:bodyPr/>
                    <a:lstStyle/>
                    <a:p>
                      <a:pPr algn="r"/>
                      <a:r>
                        <a:rPr lang="en-US" dirty="0"/>
                        <a:t>0408</a:t>
                      </a:r>
                    </a:p>
                  </a:txBody>
                  <a:tcPr anchor="ctr">
                    <a:noFill/>
                  </a:tcPr>
                </a:tc>
                <a:tc>
                  <a:txBody>
                    <a:bodyPr/>
                    <a:lstStyle/>
                    <a:p>
                      <a:pPr algn="ctr"/>
                      <a:r>
                        <a:rPr lang="en-US" b="1" dirty="0"/>
                        <a:t>65</a:t>
                      </a:r>
                    </a:p>
                  </a:txBody>
                  <a:tcPr anchor="ctr">
                    <a:solidFill>
                      <a:srgbClr val="00B0F0"/>
                    </a:solidFill>
                  </a:tcPr>
                </a:tc>
                <a:tc>
                  <a:txBody>
                    <a:bodyPr/>
                    <a:lstStyle/>
                    <a:p>
                      <a:pPr algn="ctr"/>
                      <a:r>
                        <a:rPr lang="en-US" b="1" dirty="0"/>
                        <a:t>S2</a:t>
                      </a:r>
                    </a:p>
                  </a:txBody>
                  <a:tcPr anchor="ctr">
                    <a:noFill/>
                  </a:tcPr>
                </a:tc>
                <a:extLst>
                  <a:ext uri="{0D108BD9-81ED-4DB2-BD59-A6C34878D82A}">
                    <a16:rowId xmlns:a16="http://schemas.microsoft.com/office/drawing/2014/main" val="10008"/>
                  </a:ext>
                </a:extLst>
              </a:tr>
              <a:tr h="370840">
                <a:tc>
                  <a:txBody>
                    <a:bodyPr/>
                    <a:lstStyle/>
                    <a:p>
                      <a:pPr algn="r"/>
                      <a:r>
                        <a:rPr lang="en-US" dirty="0"/>
                        <a:t>0409</a:t>
                      </a:r>
                    </a:p>
                  </a:txBody>
                  <a:tcPr anchor="ctr">
                    <a:noFill/>
                  </a:tcPr>
                </a:tc>
                <a:tc>
                  <a:txBody>
                    <a:bodyPr/>
                    <a:lstStyle/>
                    <a:p>
                      <a:pPr algn="ctr"/>
                      <a:r>
                        <a:rPr lang="en-US" b="1" dirty="0"/>
                        <a:t>8</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9"/>
                  </a:ext>
                </a:extLst>
              </a:tr>
              <a:tr h="370840">
                <a:tc>
                  <a:txBody>
                    <a:bodyPr/>
                    <a:lstStyle/>
                    <a:p>
                      <a:pPr algn="r"/>
                      <a:r>
                        <a:rPr lang="en-US" dirty="0"/>
                        <a:t>040A</a:t>
                      </a:r>
                    </a:p>
                  </a:txBody>
                  <a:tcPr anchor="ctr">
                    <a:noFill/>
                  </a:tcPr>
                </a:tc>
                <a:tc>
                  <a:txBody>
                    <a:bodyPr/>
                    <a:lstStyle/>
                    <a:p>
                      <a:pPr algn="ctr"/>
                      <a:r>
                        <a:rPr lang="en-US" b="1" dirty="0"/>
                        <a:t>66</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0"/>
                  </a:ext>
                </a:extLst>
              </a:tr>
              <a:tr h="370840">
                <a:tc>
                  <a:txBody>
                    <a:bodyPr/>
                    <a:lstStyle/>
                    <a:p>
                      <a:pPr algn="r"/>
                      <a:r>
                        <a:rPr lang="en-US" dirty="0"/>
                        <a:t>040B</a:t>
                      </a:r>
                    </a:p>
                  </a:txBody>
                  <a:tcPr anchor="ctr">
                    <a:noFill/>
                  </a:tcPr>
                </a:tc>
                <a:tc>
                  <a:txBody>
                    <a:bodyPr/>
                    <a:lstStyle/>
                    <a:p>
                      <a:pPr algn="ctr"/>
                      <a:r>
                        <a:rPr lang="en-US" b="1" dirty="0"/>
                        <a:t>67</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69861968"/>
              </p:ext>
            </p:extLst>
          </p:nvPr>
        </p:nvGraphicFramePr>
        <p:xfrm>
          <a:off x="7010400" y="2407920"/>
          <a:ext cx="2057400" cy="4450080"/>
        </p:xfrm>
        <a:graphic>
          <a:graphicData uri="http://schemas.openxmlformats.org/drawingml/2006/table">
            <a:tbl>
              <a:tblPr bandRow="1">
                <a:tableStyleId>{5C22544A-7EE6-4342-B048-85BDC9FD1C3A}</a:tableStyleId>
              </a:tblPr>
              <a:tblGrid>
                <a:gridCol w="724218">
                  <a:extLst>
                    <a:ext uri="{9D8B030D-6E8A-4147-A177-3AD203B41FA5}">
                      <a16:colId xmlns:a16="http://schemas.microsoft.com/office/drawing/2014/main" val="20000"/>
                    </a:ext>
                  </a:extLst>
                </a:gridCol>
                <a:gridCol w="679938">
                  <a:extLst>
                    <a:ext uri="{9D8B030D-6E8A-4147-A177-3AD203B41FA5}">
                      <a16:colId xmlns:a16="http://schemas.microsoft.com/office/drawing/2014/main" val="20001"/>
                    </a:ext>
                  </a:extLst>
                </a:gridCol>
                <a:gridCol w="653244">
                  <a:extLst>
                    <a:ext uri="{9D8B030D-6E8A-4147-A177-3AD203B41FA5}">
                      <a16:colId xmlns:a16="http://schemas.microsoft.com/office/drawing/2014/main" val="20002"/>
                    </a:ext>
                  </a:extLst>
                </a:gridCol>
              </a:tblGrid>
              <a:tr h="370840">
                <a:tc>
                  <a:txBody>
                    <a:bodyPr/>
                    <a:lstStyle/>
                    <a:p>
                      <a:pPr algn="r"/>
                      <a:r>
                        <a:rPr lang="en-US" dirty="0"/>
                        <a:t>040C</a:t>
                      </a:r>
                    </a:p>
                  </a:txBody>
                  <a:tcPr anchor="ctr">
                    <a:noFill/>
                  </a:tcPr>
                </a:tc>
                <a:tc>
                  <a:txBody>
                    <a:bodyPr/>
                    <a:lstStyle/>
                    <a:p>
                      <a:pPr algn="ctr"/>
                      <a:r>
                        <a:rPr lang="en-US" b="1" dirty="0"/>
                        <a:t>100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0"/>
                  </a:ext>
                </a:extLst>
              </a:tr>
              <a:tr h="370840">
                <a:tc>
                  <a:txBody>
                    <a:bodyPr/>
                    <a:lstStyle/>
                    <a:p>
                      <a:pPr algn="r"/>
                      <a:r>
                        <a:rPr lang="en-US" dirty="0"/>
                        <a:t>040D</a:t>
                      </a:r>
                    </a:p>
                  </a:txBody>
                  <a:tcPr anchor="ctr">
                    <a:noFill/>
                  </a:tcPr>
                </a:tc>
                <a:tc>
                  <a:txBody>
                    <a:bodyPr/>
                    <a:lstStyle/>
                    <a:p>
                      <a:pPr algn="ctr"/>
                      <a:r>
                        <a:rPr lang="en-US" b="1" dirty="0"/>
                        <a:t>200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1"/>
                  </a:ext>
                </a:extLst>
              </a:tr>
              <a:tr h="370840">
                <a:tc>
                  <a:txBody>
                    <a:bodyPr/>
                    <a:lstStyle/>
                    <a:p>
                      <a:pPr algn="r"/>
                      <a:r>
                        <a:rPr lang="en-US" dirty="0"/>
                        <a:t>040E</a:t>
                      </a:r>
                    </a:p>
                  </a:txBody>
                  <a:tcPr anchor="ctr">
                    <a:noFill/>
                  </a:tcPr>
                </a:tc>
                <a:tc>
                  <a:txBody>
                    <a:bodyPr/>
                    <a:lstStyle/>
                    <a:p>
                      <a:pPr algn="ctr"/>
                      <a:r>
                        <a:rPr lang="en-US" b="1" dirty="0"/>
                        <a:t>10</a:t>
                      </a:r>
                    </a:p>
                  </a:txBody>
                  <a:tcPr anchor="ctr">
                    <a:solidFill>
                      <a:srgbClr val="00B0F0"/>
                    </a:solidFill>
                  </a:tcPr>
                </a:tc>
                <a:tc>
                  <a:txBody>
                    <a:bodyPr/>
                    <a:lstStyle/>
                    <a:p>
                      <a:pPr algn="ctr"/>
                      <a:r>
                        <a:rPr lang="en-US" b="1" dirty="0"/>
                        <a:t>W3</a:t>
                      </a:r>
                    </a:p>
                  </a:txBody>
                  <a:tcPr anchor="ctr">
                    <a:noFill/>
                  </a:tcPr>
                </a:tc>
                <a:extLst>
                  <a:ext uri="{0D108BD9-81ED-4DB2-BD59-A6C34878D82A}">
                    <a16:rowId xmlns:a16="http://schemas.microsoft.com/office/drawing/2014/main" val="10002"/>
                  </a:ext>
                </a:extLst>
              </a:tr>
              <a:tr h="370840">
                <a:tc>
                  <a:txBody>
                    <a:bodyPr/>
                    <a:lstStyle/>
                    <a:p>
                      <a:pPr algn="r"/>
                      <a:r>
                        <a:rPr lang="en-US" dirty="0"/>
                        <a:t>040F</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3"/>
                  </a:ext>
                </a:extLst>
              </a:tr>
              <a:tr h="370840">
                <a:tc>
                  <a:txBody>
                    <a:bodyPr/>
                    <a:lstStyle/>
                    <a:p>
                      <a:pPr algn="r"/>
                      <a:r>
                        <a:rPr lang="en-US" dirty="0"/>
                        <a:t>0410</a:t>
                      </a:r>
                    </a:p>
                  </a:txBody>
                  <a:tcPr anchor="ctr">
                    <a:noFill/>
                  </a:tcPr>
                </a:tc>
                <a:tc>
                  <a:txBody>
                    <a:bodyPr/>
                    <a:lstStyle/>
                    <a:p>
                      <a:pPr algn="ctr"/>
                      <a:r>
                        <a:rPr lang="en-US" b="1" dirty="0"/>
                        <a:t>20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4"/>
                  </a:ext>
                </a:extLst>
              </a:tr>
              <a:tr h="370840">
                <a:tc>
                  <a:txBody>
                    <a:bodyPr/>
                    <a:lstStyle/>
                    <a:p>
                      <a:pPr algn="r"/>
                      <a:r>
                        <a:rPr lang="en-US" dirty="0"/>
                        <a:t>0411</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5"/>
                  </a:ext>
                </a:extLst>
              </a:tr>
              <a:tr h="370840">
                <a:tc>
                  <a:txBody>
                    <a:bodyPr/>
                    <a:lstStyle/>
                    <a:p>
                      <a:pPr algn="r"/>
                      <a:r>
                        <a:rPr lang="en-US" dirty="0"/>
                        <a:t>0412</a:t>
                      </a:r>
                    </a:p>
                  </a:txBody>
                  <a:tcPr anchor="ctr">
                    <a:noFill/>
                  </a:tcPr>
                </a:tc>
                <a:tc>
                  <a:txBody>
                    <a:bodyPr/>
                    <a:lstStyle/>
                    <a:p>
                      <a:pPr algn="ctr"/>
                      <a:r>
                        <a:rPr lang="en-US" b="1" dirty="0"/>
                        <a:t>0</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6"/>
                  </a:ext>
                </a:extLst>
              </a:tr>
              <a:tr h="370840">
                <a:tc>
                  <a:txBody>
                    <a:bodyPr/>
                    <a:lstStyle/>
                    <a:p>
                      <a:pPr algn="r"/>
                      <a:r>
                        <a:rPr lang="en-US" dirty="0"/>
                        <a:t>0413</a:t>
                      </a:r>
                    </a:p>
                  </a:txBody>
                  <a:tcPr anchor="ctr">
                    <a:noFill/>
                  </a:tcPr>
                </a:tc>
                <a:tc>
                  <a:txBody>
                    <a:bodyPr/>
                    <a:lstStyle/>
                    <a:p>
                      <a:pPr algn="ctr"/>
                      <a:r>
                        <a:rPr lang="en-US" b="1" dirty="0"/>
                        <a:t>1</a:t>
                      </a:r>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7"/>
                  </a:ext>
                </a:extLst>
              </a:tr>
              <a:tr h="370840">
                <a:tc>
                  <a:txBody>
                    <a:bodyPr/>
                    <a:lstStyle/>
                    <a:p>
                      <a:pPr algn="r"/>
                      <a:r>
                        <a:rPr lang="en-US" dirty="0"/>
                        <a:t>0416</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8"/>
                  </a:ext>
                </a:extLst>
              </a:tr>
              <a:tr h="370840">
                <a:tc>
                  <a:txBody>
                    <a:bodyPr/>
                    <a:lstStyle/>
                    <a:p>
                      <a:pPr algn="r"/>
                      <a:r>
                        <a:rPr lang="en-US" dirty="0"/>
                        <a:t>0417</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09"/>
                  </a:ext>
                </a:extLst>
              </a:tr>
              <a:tr h="370840">
                <a:tc>
                  <a:txBody>
                    <a:bodyPr/>
                    <a:lstStyle/>
                    <a:p>
                      <a:pPr algn="r"/>
                      <a:r>
                        <a:rPr lang="en-US" dirty="0"/>
                        <a:t>0418</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0"/>
                  </a:ext>
                </a:extLst>
              </a:tr>
              <a:tr h="370840">
                <a:tc>
                  <a:txBody>
                    <a:bodyPr/>
                    <a:lstStyle/>
                    <a:p>
                      <a:pPr algn="r"/>
                      <a:r>
                        <a:rPr lang="en-US" dirty="0"/>
                        <a:t>0419</a:t>
                      </a:r>
                    </a:p>
                  </a:txBody>
                  <a:tcPr anchor="ctr">
                    <a:noFill/>
                  </a:tcPr>
                </a:tc>
                <a:tc>
                  <a:txBody>
                    <a:bodyPr/>
                    <a:lstStyle/>
                    <a:p>
                      <a:pPr algn="ctr"/>
                      <a:endParaRPr lang="en-US" b="1" dirty="0"/>
                    </a:p>
                  </a:txBody>
                  <a:tcPr anchor="ctr">
                    <a:solidFill>
                      <a:srgbClr val="00B0F0"/>
                    </a:solidFill>
                  </a:tcPr>
                </a:tc>
                <a:tc>
                  <a:txBody>
                    <a:bodyPr/>
                    <a:lstStyle/>
                    <a:p>
                      <a:pPr algn="ctr"/>
                      <a:endParaRPr lang="en-US" b="1" dirty="0"/>
                    </a:p>
                  </a:txBody>
                  <a:tcPr anchor="c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39568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chương trình</a:t>
            </a:r>
          </a:p>
        </p:txBody>
      </p:sp>
      <p:sp>
        <p:nvSpPr>
          <p:cNvPr id="3" name="Content Placeholder 2"/>
          <p:cNvSpPr>
            <a:spLocks noGrp="1"/>
          </p:cNvSpPr>
          <p:nvPr>
            <p:ph idx="1"/>
          </p:nvPr>
        </p:nvSpPr>
        <p:spPr/>
        <p:txBody>
          <a:bodyPr>
            <a:normAutofit lnSpcReduction="10000"/>
          </a:bodyPr>
          <a:lstStyle/>
          <a:p>
            <a:r>
              <a:rPr lang="en-US" b="1"/>
              <a:t>Tập tin dạng COM</a:t>
            </a:r>
          </a:p>
          <a:p>
            <a:pPr lvl="1"/>
            <a:r>
              <a:rPr lang="en-US"/>
              <a:t>Chỉ có duy nhất 1 đoạn (segment)</a:t>
            </a:r>
          </a:p>
          <a:p>
            <a:pPr lvl="1"/>
            <a:r>
              <a:rPr lang="en-US"/>
              <a:t>Kích thước tối đa: 64KB - 256 - 2</a:t>
            </a:r>
          </a:p>
          <a:p>
            <a:pPr lvl="1"/>
            <a:r>
              <a:rPr lang="en-US"/>
              <a:t>Sử dụng chương trình con dạng gần (cùng đoạn)</a:t>
            </a:r>
          </a:p>
          <a:p>
            <a:pPr lvl="1"/>
            <a:r>
              <a:rPr lang="en-US"/>
              <a:t>Áp dụng cho các chương trình nhỏ</a:t>
            </a:r>
          </a:p>
          <a:p>
            <a:pPr lvl="1"/>
            <a:r>
              <a:rPr lang="en-US"/>
              <a:t>Khi nạp:</a:t>
            </a:r>
          </a:p>
          <a:p>
            <a:pPr lvl="2"/>
            <a:r>
              <a:rPr lang="en-US"/>
              <a:t>Định vị vùng nhớ trống</a:t>
            </a:r>
          </a:p>
          <a:p>
            <a:pPr lvl="2"/>
            <a:r>
              <a:rPr lang="en-US"/>
              <a:t>Tạo PSP (Program Segment Prefix) kích thước 256 byte ở đầu vùng nhớ</a:t>
            </a:r>
          </a:p>
          <a:p>
            <a:pPr lvl="2"/>
            <a:r>
              <a:rPr lang="en-US"/>
              <a:t>Nạp chương trình từ vị trí 100h</a:t>
            </a:r>
          </a:p>
          <a:p>
            <a:pPr lvl="2"/>
            <a:r>
              <a:rPr lang="en-US"/>
              <a:t>PUSH 0 vào Stack</a:t>
            </a:r>
          </a:p>
        </p:txBody>
      </p:sp>
    </p:spTree>
    <p:extLst>
      <p:ext uri="{BB962C8B-B14F-4D97-AF65-F5344CB8AC3E}">
        <p14:creationId xmlns:p14="http://schemas.microsoft.com/office/powerpoint/2010/main" val="2059855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chương trình (2)</a:t>
            </a:r>
          </a:p>
        </p:txBody>
      </p:sp>
      <p:sp>
        <p:nvSpPr>
          <p:cNvPr id="3" name="Content Placeholder 2"/>
          <p:cNvSpPr>
            <a:spLocks noGrp="1"/>
          </p:cNvSpPr>
          <p:nvPr>
            <p:ph idx="1"/>
          </p:nvPr>
        </p:nvSpPr>
        <p:spPr/>
        <p:txBody>
          <a:bodyPr>
            <a:normAutofit/>
          </a:bodyPr>
          <a:lstStyle/>
          <a:p>
            <a:r>
              <a:rPr lang="en-US" b="1"/>
              <a:t>Tập tin dạng EXE</a:t>
            </a:r>
          </a:p>
          <a:p>
            <a:pPr lvl="1"/>
            <a:r>
              <a:rPr lang="en-US"/>
              <a:t>Có nhiều đoạn</a:t>
            </a:r>
          </a:p>
          <a:p>
            <a:pPr lvl="1"/>
            <a:r>
              <a:rPr lang="en-US"/>
              <a:t>Kích thước tùy ý</a:t>
            </a:r>
          </a:p>
          <a:p>
            <a:pPr lvl="1"/>
            <a:r>
              <a:rPr lang="en-US"/>
              <a:t>Sử dụng chương trình con dạng gần và xa</a:t>
            </a:r>
          </a:p>
          <a:p>
            <a:pPr lvl="1"/>
            <a:r>
              <a:rPr lang="en-US"/>
              <a:t>Áp dụng cho các chương trình lớn (&gt;64KB)</a:t>
            </a:r>
          </a:p>
          <a:p>
            <a:pPr lvl="1"/>
            <a:r>
              <a:rPr lang="en-US"/>
              <a:t>Có header ở đầu tập tin để điều khiển nạp chương trình</a:t>
            </a:r>
          </a:p>
          <a:p>
            <a:pPr lvl="1"/>
            <a:r>
              <a:rPr lang="en-US"/>
              <a:t>Kích thước header là bội số của 512</a:t>
            </a:r>
          </a:p>
        </p:txBody>
      </p:sp>
    </p:spTree>
    <p:extLst>
      <p:ext uri="{BB962C8B-B14F-4D97-AF65-F5344CB8AC3E}">
        <p14:creationId xmlns:p14="http://schemas.microsoft.com/office/powerpoint/2010/main" val="2644834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chương trình (3)</a:t>
            </a:r>
          </a:p>
        </p:txBody>
      </p:sp>
      <p:graphicFrame>
        <p:nvGraphicFramePr>
          <p:cNvPr id="4" name="Table 3"/>
          <p:cNvGraphicFramePr>
            <a:graphicFrameLocks noGrp="1"/>
          </p:cNvGraphicFramePr>
          <p:nvPr>
            <p:extLst>
              <p:ext uri="{D42A27DB-BD31-4B8C-83A1-F6EECF244321}">
                <p14:modId xmlns:p14="http://schemas.microsoft.com/office/powerpoint/2010/main" val="2125944147"/>
              </p:ext>
            </p:extLst>
          </p:nvPr>
        </p:nvGraphicFramePr>
        <p:xfrm>
          <a:off x="457200" y="1579880"/>
          <a:ext cx="8229600" cy="5125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a:t>COM</a:t>
                      </a:r>
                    </a:p>
                  </a:txBody>
                  <a:tcPr anchor="ctr"/>
                </a:tc>
                <a:tc>
                  <a:txBody>
                    <a:bodyPr/>
                    <a:lstStyle/>
                    <a:p>
                      <a:pPr algn="ctr"/>
                      <a:r>
                        <a:rPr lang="en-US"/>
                        <a:t>EXE</a:t>
                      </a:r>
                    </a:p>
                  </a:txBody>
                  <a:tcPr anchor="ctr"/>
                </a:tc>
                <a:extLst>
                  <a:ext uri="{0D108BD9-81ED-4DB2-BD59-A6C34878D82A}">
                    <a16:rowId xmlns:a16="http://schemas.microsoft.com/office/drawing/2014/main" val="10000"/>
                  </a:ext>
                </a:extLst>
              </a:tr>
              <a:tr h="370840">
                <a:tc>
                  <a:txBody>
                    <a:bodyPr/>
                    <a:lstStyle/>
                    <a:p>
                      <a:r>
                        <a:rPr lang="en-US" b="1">
                          <a:solidFill>
                            <a:srgbClr val="FF0000"/>
                          </a:solidFill>
                        </a:rPr>
                        <a:t>.MODEL TINY</a:t>
                      </a:r>
                    </a:p>
                    <a:p>
                      <a:r>
                        <a:rPr lang="en-US" b="1">
                          <a:solidFill>
                            <a:srgbClr val="FF0000"/>
                          </a:solidFill>
                        </a:rPr>
                        <a:t>.CODE</a:t>
                      </a:r>
                    </a:p>
                    <a:p>
                      <a:r>
                        <a:rPr lang="en-US" b="1">
                          <a:solidFill>
                            <a:srgbClr val="FF0000"/>
                          </a:solidFill>
                        </a:rPr>
                        <a:t>ORG</a:t>
                      </a:r>
                      <a:r>
                        <a:rPr lang="en-US" b="1" baseline="0">
                          <a:solidFill>
                            <a:srgbClr val="FF0000"/>
                          </a:solidFill>
                        </a:rPr>
                        <a:t> 100h</a:t>
                      </a:r>
                    </a:p>
                    <a:p>
                      <a:r>
                        <a:rPr lang="en-US" b="1" baseline="0">
                          <a:solidFill>
                            <a:srgbClr val="FF0000"/>
                          </a:solidFill>
                        </a:rPr>
                        <a:t>Begin:</a:t>
                      </a:r>
                    </a:p>
                    <a:p>
                      <a:r>
                        <a:rPr lang="en-US"/>
                        <a:t>	;</a:t>
                      </a:r>
                    </a:p>
                    <a:p>
                      <a:r>
                        <a:rPr lang="en-US"/>
                        <a:t>	; Các</a:t>
                      </a:r>
                      <a:r>
                        <a:rPr lang="en-US" baseline="0"/>
                        <a:t> lệnh của  chương trình</a:t>
                      </a:r>
                    </a:p>
                    <a:p>
                      <a:r>
                        <a:rPr lang="en-US" baseline="0"/>
                        <a:t>	;</a:t>
                      </a:r>
                    </a:p>
                    <a:p>
                      <a:endParaRPr lang="en-US" baseline="0"/>
                    </a:p>
                    <a:p>
                      <a:r>
                        <a:rPr lang="en-US" baseline="0"/>
                        <a:t>	</a:t>
                      </a:r>
                      <a:r>
                        <a:rPr lang="en-US" b="1" baseline="0">
                          <a:solidFill>
                            <a:srgbClr val="FF0000"/>
                          </a:solidFill>
                        </a:rPr>
                        <a:t>INT 20h</a:t>
                      </a:r>
                    </a:p>
                    <a:p>
                      <a:r>
                        <a:rPr lang="en-US" baseline="0"/>
                        <a:t>	</a:t>
                      </a:r>
                    </a:p>
                    <a:p>
                      <a:r>
                        <a:rPr lang="en-US" baseline="0"/>
                        <a:t>	; Khai báo chương trình con</a:t>
                      </a:r>
                    </a:p>
                    <a:p>
                      <a:r>
                        <a:rPr lang="en-US" baseline="0"/>
                        <a:t>	; Khai báo dữ liệu</a:t>
                      </a:r>
                    </a:p>
                    <a:p>
                      <a:endParaRPr lang="en-US" baseline="0"/>
                    </a:p>
                    <a:p>
                      <a:r>
                        <a:rPr lang="en-US" b="1" baseline="0">
                          <a:solidFill>
                            <a:srgbClr val="FF0000"/>
                          </a:solidFill>
                        </a:rPr>
                        <a:t>END Begin</a:t>
                      </a:r>
                    </a:p>
                  </a:txBody>
                  <a:tcPr/>
                </a:tc>
                <a:tc>
                  <a:txBody>
                    <a:bodyPr/>
                    <a:lstStyle/>
                    <a:p>
                      <a:r>
                        <a:rPr lang="en-US" b="1">
                          <a:solidFill>
                            <a:srgbClr val="FF0000"/>
                          </a:solidFill>
                        </a:rPr>
                        <a:t>.MODEL SMALL</a:t>
                      </a:r>
                    </a:p>
                    <a:p>
                      <a:r>
                        <a:rPr lang="en-US" b="1">
                          <a:solidFill>
                            <a:srgbClr val="FF0000"/>
                          </a:solidFill>
                        </a:rPr>
                        <a:t>.STACK 200h</a:t>
                      </a:r>
                    </a:p>
                    <a:p>
                      <a:r>
                        <a:rPr lang="en-US" b="1">
                          <a:solidFill>
                            <a:srgbClr val="FF0000"/>
                          </a:solidFill>
                        </a:rPr>
                        <a:t>.DATA</a:t>
                      </a:r>
                    </a:p>
                    <a:p>
                      <a:r>
                        <a:rPr lang="en-US" b="0" baseline="0">
                          <a:solidFill>
                            <a:schemeClr val="tx1"/>
                          </a:solidFill>
                        </a:rPr>
                        <a:t>	; Khai báo dữ liệu</a:t>
                      </a:r>
                    </a:p>
                    <a:p>
                      <a:r>
                        <a:rPr lang="en-US" b="1" baseline="0">
                          <a:solidFill>
                            <a:srgbClr val="FF0000"/>
                          </a:solidFill>
                        </a:rPr>
                        <a:t>.CODE</a:t>
                      </a:r>
                    </a:p>
                    <a:p>
                      <a:r>
                        <a:rPr lang="en-US" b="1" baseline="0">
                          <a:solidFill>
                            <a:srgbClr val="FF0000"/>
                          </a:solidFill>
                        </a:rPr>
                        <a:t>Begin:</a:t>
                      </a:r>
                    </a:p>
                    <a:p>
                      <a:r>
                        <a:rPr lang="en-US"/>
                        <a:t>	</a:t>
                      </a:r>
                      <a:r>
                        <a:rPr lang="en-US" b="1">
                          <a:solidFill>
                            <a:srgbClr val="FF0000"/>
                          </a:solidFill>
                        </a:rPr>
                        <a:t>MOV AX,</a:t>
                      </a:r>
                      <a:r>
                        <a:rPr lang="en-US" b="1" baseline="0">
                          <a:solidFill>
                            <a:srgbClr val="FF0000"/>
                          </a:solidFill>
                        </a:rPr>
                        <a:t> @DATA</a:t>
                      </a:r>
                    </a:p>
                    <a:p>
                      <a:r>
                        <a:rPr lang="en-US" b="1" baseline="0">
                          <a:solidFill>
                            <a:srgbClr val="FF0000"/>
                          </a:solidFill>
                        </a:rPr>
                        <a:t>	MOV DS, AX</a:t>
                      </a:r>
                      <a:endParaRPr lang="en-US">
                        <a:solidFill>
                          <a:srgbClr val="FF0000"/>
                        </a:solidFill>
                      </a:endParaRPr>
                    </a:p>
                    <a:p>
                      <a:r>
                        <a:rPr lang="en-US"/>
                        <a:t>	;</a:t>
                      </a:r>
                    </a:p>
                    <a:p>
                      <a:r>
                        <a:rPr lang="en-US"/>
                        <a:t>	; Các</a:t>
                      </a:r>
                      <a:r>
                        <a:rPr lang="en-US" baseline="0"/>
                        <a:t> lệnh của  chương trình</a:t>
                      </a:r>
                    </a:p>
                    <a:p>
                      <a:r>
                        <a:rPr lang="en-US" baseline="0"/>
                        <a:t>	;</a:t>
                      </a:r>
                    </a:p>
                    <a:p>
                      <a:r>
                        <a:rPr lang="en-US" baseline="0"/>
                        <a:t>	</a:t>
                      </a:r>
                      <a:r>
                        <a:rPr lang="en-US" b="1" baseline="0">
                          <a:solidFill>
                            <a:srgbClr val="FF0000"/>
                          </a:solidFill>
                        </a:rPr>
                        <a:t>MOV AX, 4C00H</a:t>
                      </a:r>
                    </a:p>
                    <a:p>
                      <a:r>
                        <a:rPr lang="en-US" b="1" baseline="0">
                          <a:solidFill>
                            <a:srgbClr val="FF0000"/>
                          </a:solidFill>
                        </a:rPr>
                        <a:t>	INT 21H</a:t>
                      </a:r>
                    </a:p>
                    <a:p>
                      <a:endParaRPr lang="en-US" baseline="0"/>
                    </a:p>
                    <a:p>
                      <a:r>
                        <a:rPr lang="en-US" baseline="0"/>
                        <a:t>	; Khai báo chương trình con</a:t>
                      </a:r>
                    </a:p>
                    <a:p>
                      <a:endParaRPr lang="en-US" baseline="0"/>
                    </a:p>
                    <a:p>
                      <a:r>
                        <a:rPr lang="en-US" b="1" baseline="0">
                          <a:solidFill>
                            <a:srgbClr val="FF0000"/>
                          </a:solidFill>
                        </a:rPr>
                        <a:t>END Begin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219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Tương đương logic giữa các ngôn ngữ</a:t>
            </a:r>
          </a:p>
        </p:txBody>
      </p:sp>
      <p:sp>
        <p:nvSpPr>
          <p:cNvPr id="5" name="Rounded Rectangle 4"/>
          <p:cNvSpPr/>
          <p:nvPr/>
        </p:nvSpPr>
        <p:spPr>
          <a:xfrm>
            <a:off x="533400" y="3505200"/>
            <a:ext cx="1752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HLL</a:t>
            </a:r>
          </a:p>
        </p:txBody>
      </p:sp>
      <p:sp>
        <p:nvSpPr>
          <p:cNvPr id="12" name="Rounded Rectangle 11"/>
          <p:cNvSpPr/>
          <p:nvPr/>
        </p:nvSpPr>
        <p:spPr>
          <a:xfrm>
            <a:off x="3505200" y="3505200"/>
            <a:ext cx="17526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ASM</a:t>
            </a:r>
          </a:p>
        </p:txBody>
      </p:sp>
      <p:sp>
        <p:nvSpPr>
          <p:cNvPr id="13" name="Rounded Rectangle 12"/>
          <p:cNvSpPr/>
          <p:nvPr/>
        </p:nvSpPr>
        <p:spPr>
          <a:xfrm>
            <a:off x="3525982" y="4343400"/>
            <a:ext cx="17526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ASM</a:t>
            </a:r>
          </a:p>
        </p:txBody>
      </p:sp>
      <p:sp>
        <p:nvSpPr>
          <p:cNvPr id="14" name="Rounded Rectangle 13"/>
          <p:cNvSpPr/>
          <p:nvPr/>
        </p:nvSpPr>
        <p:spPr>
          <a:xfrm>
            <a:off x="3505200" y="2667000"/>
            <a:ext cx="17526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ASM</a:t>
            </a:r>
          </a:p>
        </p:txBody>
      </p:sp>
      <p:sp>
        <p:nvSpPr>
          <p:cNvPr id="15" name="Rounded Rectangle 14"/>
          <p:cNvSpPr/>
          <p:nvPr/>
        </p:nvSpPr>
        <p:spPr>
          <a:xfrm>
            <a:off x="6532418" y="3505200"/>
            <a:ext cx="17526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ML</a:t>
            </a:r>
          </a:p>
        </p:txBody>
      </p:sp>
      <p:sp>
        <p:nvSpPr>
          <p:cNvPr id="16" name="Rounded Rectangle 15"/>
          <p:cNvSpPr/>
          <p:nvPr/>
        </p:nvSpPr>
        <p:spPr>
          <a:xfrm>
            <a:off x="6553200" y="4343400"/>
            <a:ext cx="17526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ML</a:t>
            </a:r>
          </a:p>
        </p:txBody>
      </p:sp>
      <p:sp>
        <p:nvSpPr>
          <p:cNvPr id="17" name="Rounded Rectangle 16"/>
          <p:cNvSpPr/>
          <p:nvPr/>
        </p:nvSpPr>
        <p:spPr>
          <a:xfrm>
            <a:off x="6532418" y="2667000"/>
            <a:ext cx="17526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ML</a:t>
            </a:r>
          </a:p>
        </p:txBody>
      </p:sp>
      <p:cxnSp>
        <p:nvCxnSpPr>
          <p:cNvPr id="19" name="Straight Arrow Connector 18"/>
          <p:cNvCxnSpPr>
            <a:stCxn id="5" idx="3"/>
            <a:endCxn id="12" idx="1"/>
          </p:cNvCxnSpPr>
          <p:nvPr/>
        </p:nvCxnSpPr>
        <p:spPr>
          <a:xfrm>
            <a:off x="2286000" y="3810000"/>
            <a:ext cx="1219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5" idx="3"/>
            <a:endCxn id="13" idx="1"/>
          </p:cNvCxnSpPr>
          <p:nvPr/>
        </p:nvCxnSpPr>
        <p:spPr>
          <a:xfrm>
            <a:off x="2286000" y="3810000"/>
            <a:ext cx="1239982" cy="8382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5" idx="3"/>
            <a:endCxn id="14" idx="1"/>
          </p:cNvCxnSpPr>
          <p:nvPr/>
        </p:nvCxnSpPr>
        <p:spPr>
          <a:xfrm flipV="1">
            <a:off x="2286000" y="2971800"/>
            <a:ext cx="1219200" cy="8382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5292437" y="3810000"/>
            <a:ext cx="1219200" cy="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5299365" y="4648200"/>
            <a:ext cx="1219200" cy="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5278582" y="2971800"/>
            <a:ext cx="1219200" cy="0"/>
          </a:xfrm>
          <a:prstGeom prst="straightConnector1">
            <a:avLst/>
          </a:prstGeom>
          <a:ln w="38100">
            <a:headEnd type="triangl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3354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cơ bản</a:t>
            </a:r>
          </a:p>
        </p:txBody>
      </p:sp>
      <p:sp>
        <p:nvSpPr>
          <p:cNvPr id="3" name="Content Placeholder 2"/>
          <p:cNvSpPr>
            <a:spLocks noGrp="1"/>
          </p:cNvSpPr>
          <p:nvPr>
            <p:ph idx="1"/>
          </p:nvPr>
        </p:nvSpPr>
        <p:spPr/>
        <p:txBody>
          <a:bodyPr/>
          <a:lstStyle/>
          <a:p>
            <a:r>
              <a:rPr lang="en-US"/>
              <a:t>Qui ước toán hạng trong cú pháp lệnh</a:t>
            </a:r>
          </a:p>
          <a:p>
            <a:pPr marL="457200" lvl="1"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94907670"/>
              </p:ext>
            </p:extLst>
          </p:nvPr>
        </p:nvGraphicFramePr>
        <p:xfrm>
          <a:off x="457200" y="2209800"/>
          <a:ext cx="8229600" cy="4445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pPr algn="ctr"/>
                      <a:r>
                        <a:rPr lang="en-US"/>
                        <a:t>Ký</a:t>
                      </a:r>
                      <a:r>
                        <a:rPr lang="en-US" baseline="0"/>
                        <a:t> hiệu</a:t>
                      </a:r>
                      <a:endParaRPr lang="en-US"/>
                    </a:p>
                  </a:txBody>
                  <a:tcPr anchor="ctr"/>
                </a:tc>
                <a:tc>
                  <a:txBody>
                    <a:bodyPr/>
                    <a:lstStyle/>
                    <a:p>
                      <a:pPr algn="ctr"/>
                      <a:r>
                        <a:rPr lang="en-US"/>
                        <a:t>Loại</a:t>
                      </a:r>
                      <a:r>
                        <a:rPr lang="en-US" baseline="0"/>
                        <a:t> toán hạng</a:t>
                      </a:r>
                      <a:endParaRPr lang="en-US"/>
                    </a:p>
                  </a:txBody>
                  <a:tcPr anchor="ctr"/>
                </a:tc>
                <a:extLst>
                  <a:ext uri="{0D108BD9-81ED-4DB2-BD59-A6C34878D82A}">
                    <a16:rowId xmlns:a16="http://schemas.microsoft.com/office/drawing/2014/main" val="10000"/>
                  </a:ext>
                </a:extLst>
              </a:tr>
              <a:tr h="370840">
                <a:tc>
                  <a:txBody>
                    <a:bodyPr/>
                    <a:lstStyle/>
                    <a:p>
                      <a:pPr algn="l"/>
                      <a:r>
                        <a:rPr lang="en-US"/>
                        <a:t>Reg</a:t>
                      </a:r>
                    </a:p>
                  </a:txBody>
                  <a:tcPr anchor="ctr"/>
                </a:tc>
                <a:tc>
                  <a:txBody>
                    <a:bodyPr/>
                    <a:lstStyle/>
                    <a:p>
                      <a:pPr algn="l"/>
                      <a:r>
                        <a:rPr lang="en-US"/>
                        <a:t>Thanh ghi 8</a:t>
                      </a:r>
                      <a:r>
                        <a:rPr lang="en-US" baseline="0"/>
                        <a:t> hoặc </a:t>
                      </a:r>
                      <a:r>
                        <a:rPr lang="en-US"/>
                        <a:t>16bit</a:t>
                      </a:r>
                    </a:p>
                  </a:txBody>
                  <a:tcPr anchor="ctr"/>
                </a:tc>
                <a:extLst>
                  <a:ext uri="{0D108BD9-81ED-4DB2-BD59-A6C34878D82A}">
                    <a16:rowId xmlns:a16="http://schemas.microsoft.com/office/drawing/2014/main" val="10001"/>
                  </a:ext>
                </a:extLst>
              </a:tr>
              <a:tr h="370840">
                <a:tc>
                  <a:txBody>
                    <a:bodyPr/>
                    <a:lstStyle/>
                    <a:p>
                      <a:pPr algn="l"/>
                      <a:r>
                        <a:rPr lang="en-US"/>
                        <a:t>Reg8</a:t>
                      </a:r>
                    </a:p>
                  </a:txBody>
                  <a:tcPr anchor="ctr"/>
                </a:tc>
                <a:tc>
                  <a:txBody>
                    <a:bodyPr/>
                    <a:lstStyle/>
                    <a:p>
                      <a:pPr algn="l"/>
                      <a:r>
                        <a:rPr lang="en-US"/>
                        <a:t>Thanh ghi 8 bit</a:t>
                      </a:r>
                    </a:p>
                  </a:txBody>
                  <a:tcPr anchor="ctr"/>
                </a:tc>
                <a:extLst>
                  <a:ext uri="{0D108BD9-81ED-4DB2-BD59-A6C34878D82A}">
                    <a16:rowId xmlns:a16="http://schemas.microsoft.com/office/drawing/2014/main" val="10002"/>
                  </a:ext>
                </a:extLst>
              </a:tr>
              <a:tr h="370840">
                <a:tc>
                  <a:txBody>
                    <a:bodyPr/>
                    <a:lstStyle/>
                    <a:p>
                      <a:pPr algn="l"/>
                      <a:r>
                        <a:rPr lang="en-US"/>
                        <a:t>Reg16</a:t>
                      </a:r>
                    </a:p>
                  </a:txBody>
                  <a:tcPr anchor="ctr"/>
                </a:tc>
                <a:tc>
                  <a:txBody>
                    <a:bodyPr/>
                    <a:lstStyle/>
                    <a:p>
                      <a:pPr algn="l"/>
                      <a:r>
                        <a:rPr lang="en-US"/>
                        <a:t>Thanh ghi 16 bit</a:t>
                      </a:r>
                    </a:p>
                  </a:txBody>
                  <a:tcPr anchor="ctr"/>
                </a:tc>
                <a:extLst>
                  <a:ext uri="{0D108BD9-81ED-4DB2-BD59-A6C34878D82A}">
                    <a16:rowId xmlns:a16="http://schemas.microsoft.com/office/drawing/2014/main" val="10003"/>
                  </a:ext>
                </a:extLst>
              </a:tr>
              <a:tr h="370840">
                <a:tc>
                  <a:txBody>
                    <a:bodyPr/>
                    <a:lstStyle/>
                    <a:p>
                      <a:pPr algn="l"/>
                      <a:r>
                        <a:rPr lang="en-US"/>
                        <a:t>Mem</a:t>
                      </a:r>
                    </a:p>
                  </a:txBody>
                  <a:tcPr anchor="ctr"/>
                </a:tc>
                <a:tc>
                  <a:txBody>
                    <a:bodyPr/>
                    <a:lstStyle/>
                    <a:p>
                      <a:pPr algn="l"/>
                      <a:r>
                        <a:rPr lang="en-US"/>
                        <a:t>Toán</a:t>
                      </a:r>
                      <a:r>
                        <a:rPr lang="en-US" baseline="0"/>
                        <a:t> hạng bộ nhớ 8 hoặc 16 bit</a:t>
                      </a:r>
                      <a:endParaRPr lang="en-US"/>
                    </a:p>
                  </a:txBody>
                  <a:tcPr anchor="ctr"/>
                </a:tc>
                <a:extLst>
                  <a:ext uri="{0D108BD9-81ED-4DB2-BD59-A6C34878D82A}">
                    <a16:rowId xmlns:a16="http://schemas.microsoft.com/office/drawing/2014/main" val="10004"/>
                  </a:ext>
                </a:extLst>
              </a:tr>
              <a:tr h="370840">
                <a:tc>
                  <a:txBody>
                    <a:bodyPr/>
                    <a:lstStyle/>
                    <a:p>
                      <a:pPr algn="l"/>
                      <a:r>
                        <a:rPr lang="en-US"/>
                        <a:t>Mem8</a:t>
                      </a:r>
                    </a:p>
                  </a:txBody>
                  <a:tcPr anchor="ctr"/>
                </a:tc>
                <a:tc>
                  <a:txBody>
                    <a:bodyPr/>
                    <a:lstStyle/>
                    <a:p>
                      <a:pPr algn="l"/>
                      <a:r>
                        <a:rPr lang="en-US"/>
                        <a:t>Toán</a:t>
                      </a:r>
                      <a:r>
                        <a:rPr lang="en-US" baseline="0"/>
                        <a:t> hạng bộ nhớ 8 bit</a:t>
                      </a:r>
                      <a:endParaRPr lang="en-US"/>
                    </a:p>
                  </a:txBody>
                  <a:tcPr anchor="ctr"/>
                </a:tc>
                <a:extLst>
                  <a:ext uri="{0D108BD9-81ED-4DB2-BD59-A6C34878D82A}">
                    <a16:rowId xmlns:a16="http://schemas.microsoft.com/office/drawing/2014/main" val="10005"/>
                  </a:ext>
                </a:extLst>
              </a:tr>
              <a:tr h="137160">
                <a:tc>
                  <a:txBody>
                    <a:bodyPr/>
                    <a:lstStyle/>
                    <a:p>
                      <a:pPr algn="l"/>
                      <a:r>
                        <a:rPr lang="en-US"/>
                        <a:t>Mem16</a:t>
                      </a:r>
                    </a:p>
                  </a:txBody>
                  <a:tcPr anchor="ctr"/>
                </a:tc>
                <a:tc>
                  <a:txBody>
                    <a:bodyPr/>
                    <a:lstStyle/>
                    <a:p>
                      <a:pPr algn="l"/>
                      <a:r>
                        <a:rPr lang="en-US"/>
                        <a:t>Toán</a:t>
                      </a:r>
                      <a:r>
                        <a:rPr lang="en-US" baseline="0"/>
                        <a:t> hạng bộ nhớ 16 bit</a:t>
                      </a:r>
                      <a:endParaRPr lang="en-US"/>
                    </a:p>
                  </a:txBody>
                  <a:tcPr anchor="ctr"/>
                </a:tc>
                <a:extLst>
                  <a:ext uri="{0D108BD9-81ED-4DB2-BD59-A6C34878D82A}">
                    <a16:rowId xmlns:a16="http://schemas.microsoft.com/office/drawing/2014/main" val="10006"/>
                  </a:ext>
                </a:extLst>
              </a:tr>
              <a:tr h="370840">
                <a:tc>
                  <a:txBody>
                    <a:bodyPr/>
                    <a:lstStyle/>
                    <a:p>
                      <a:pPr algn="l"/>
                      <a:r>
                        <a:rPr lang="en-US"/>
                        <a:t>Mem32</a:t>
                      </a:r>
                    </a:p>
                  </a:txBody>
                  <a:tcPr anchor="ctr"/>
                </a:tc>
                <a:tc>
                  <a:txBody>
                    <a:bodyPr/>
                    <a:lstStyle/>
                    <a:p>
                      <a:pPr algn="l"/>
                      <a:r>
                        <a:rPr lang="en-US"/>
                        <a:t>Toán</a:t>
                      </a:r>
                      <a:r>
                        <a:rPr lang="en-US" baseline="0"/>
                        <a:t> hạng bộ nhớ 32 bit</a:t>
                      </a:r>
                      <a:endParaRPr lang="en-US"/>
                    </a:p>
                  </a:txBody>
                  <a:tcPr anchor="ctr"/>
                </a:tc>
                <a:extLst>
                  <a:ext uri="{0D108BD9-81ED-4DB2-BD59-A6C34878D82A}">
                    <a16:rowId xmlns:a16="http://schemas.microsoft.com/office/drawing/2014/main" val="10007"/>
                  </a:ext>
                </a:extLst>
              </a:tr>
              <a:tr h="370840">
                <a:tc>
                  <a:txBody>
                    <a:bodyPr/>
                    <a:lstStyle/>
                    <a:p>
                      <a:pPr algn="l"/>
                      <a:r>
                        <a:rPr lang="en-US"/>
                        <a:t>Immed</a:t>
                      </a:r>
                    </a:p>
                  </a:txBody>
                  <a:tcPr anchor="ctr"/>
                </a:tc>
                <a:tc>
                  <a:txBody>
                    <a:bodyPr/>
                    <a:lstStyle/>
                    <a:p>
                      <a:pPr algn="l"/>
                      <a:r>
                        <a:rPr lang="en-US"/>
                        <a:t>Toán</a:t>
                      </a:r>
                      <a:r>
                        <a:rPr lang="en-US" baseline="0"/>
                        <a:t> hạng hằng 8 hoặc 16 bit</a:t>
                      </a:r>
                      <a:endParaRPr lang="en-US"/>
                    </a:p>
                  </a:txBody>
                  <a:tcPr anchor="ctr"/>
                </a:tc>
                <a:extLst>
                  <a:ext uri="{0D108BD9-81ED-4DB2-BD59-A6C34878D82A}">
                    <a16:rowId xmlns:a16="http://schemas.microsoft.com/office/drawing/2014/main" val="10008"/>
                  </a:ext>
                </a:extLst>
              </a:tr>
              <a:tr h="370840">
                <a:tc>
                  <a:txBody>
                    <a:bodyPr/>
                    <a:lstStyle/>
                    <a:p>
                      <a:pPr algn="l"/>
                      <a:r>
                        <a:rPr lang="en-US"/>
                        <a:t>Immed8</a:t>
                      </a:r>
                    </a:p>
                  </a:txBody>
                  <a:tcPr anchor="ctr"/>
                </a:tc>
                <a:tc>
                  <a:txBody>
                    <a:bodyPr/>
                    <a:lstStyle/>
                    <a:p>
                      <a:pPr algn="l"/>
                      <a:r>
                        <a:rPr lang="en-US"/>
                        <a:t>Toán</a:t>
                      </a:r>
                      <a:r>
                        <a:rPr lang="en-US" baseline="0"/>
                        <a:t> hạng hằng 8 bit</a:t>
                      </a:r>
                      <a:endParaRPr lang="en-US"/>
                    </a:p>
                  </a:txBody>
                  <a:tcPr anchor="ctr"/>
                </a:tc>
                <a:extLst>
                  <a:ext uri="{0D108BD9-81ED-4DB2-BD59-A6C34878D82A}">
                    <a16:rowId xmlns:a16="http://schemas.microsoft.com/office/drawing/2014/main" val="10009"/>
                  </a:ext>
                </a:extLst>
              </a:tr>
              <a:tr h="370840">
                <a:tc>
                  <a:txBody>
                    <a:bodyPr/>
                    <a:lstStyle/>
                    <a:p>
                      <a:pPr algn="l"/>
                      <a:r>
                        <a:rPr lang="en-US"/>
                        <a:t>Immed16</a:t>
                      </a:r>
                    </a:p>
                  </a:txBody>
                  <a:tcPr anchor="ctr"/>
                </a:tc>
                <a:tc>
                  <a:txBody>
                    <a:bodyPr/>
                    <a:lstStyle/>
                    <a:p>
                      <a:pPr algn="l"/>
                      <a:r>
                        <a:rPr lang="en-US"/>
                        <a:t>Toán</a:t>
                      </a:r>
                      <a:r>
                        <a:rPr lang="en-US" baseline="0"/>
                        <a:t> hạng hằng 16 bit</a:t>
                      </a:r>
                      <a:endParaRPr lang="en-US"/>
                    </a:p>
                  </a:txBody>
                  <a:tcPr anchor="ctr"/>
                </a:tc>
                <a:extLst>
                  <a:ext uri="{0D108BD9-81ED-4DB2-BD59-A6C34878D82A}">
                    <a16:rowId xmlns:a16="http://schemas.microsoft.com/office/drawing/2014/main" val="10010"/>
                  </a:ext>
                </a:extLst>
              </a:tr>
              <a:tr h="370840">
                <a:tc>
                  <a:txBody>
                    <a:bodyPr/>
                    <a:lstStyle/>
                    <a:p>
                      <a:pPr algn="l"/>
                      <a:r>
                        <a:rPr lang="en-US"/>
                        <a:t>SegReg</a:t>
                      </a:r>
                    </a:p>
                  </a:txBody>
                  <a:tcPr anchor="ctr"/>
                </a:tc>
                <a:tc>
                  <a:txBody>
                    <a:bodyPr/>
                    <a:lstStyle/>
                    <a:p>
                      <a:pPr algn="l"/>
                      <a:r>
                        <a:rPr lang="en-US"/>
                        <a:t>Toán</a:t>
                      </a:r>
                      <a:r>
                        <a:rPr lang="en-US" baseline="0"/>
                        <a:t> hạng thanh ghi đoạn</a:t>
                      </a:r>
                      <a:endParaRPr lang="en-US"/>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48583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cơ bản (2)</a:t>
            </a:r>
          </a:p>
        </p:txBody>
      </p:sp>
      <p:sp>
        <p:nvSpPr>
          <p:cNvPr id="3" name="Content Placeholder 2"/>
          <p:cNvSpPr>
            <a:spLocks noGrp="1"/>
          </p:cNvSpPr>
          <p:nvPr>
            <p:ph idx="1"/>
          </p:nvPr>
        </p:nvSpPr>
        <p:spPr/>
        <p:txBody>
          <a:bodyPr>
            <a:normAutofit/>
          </a:bodyPr>
          <a:lstStyle/>
          <a:p>
            <a:r>
              <a:rPr lang="en-US"/>
              <a:t>Nhóm lệnh chuyển dữ liệu</a:t>
            </a:r>
          </a:p>
          <a:p>
            <a:pPr lvl="1"/>
            <a:r>
              <a:rPr lang="en-US"/>
              <a:t>MOV, XCHG, PUSH, POP</a:t>
            </a:r>
          </a:p>
          <a:p>
            <a:r>
              <a:rPr lang="en-US"/>
              <a:t>Nhóm lệnh chuyển địa chỉ</a:t>
            </a:r>
          </a:p>
          <a:p>
            <a:pPr lvl="1"/>
            <a:r>
              <a:rPr lang="en-US"/>
              <a:t>LEA</a:t>
            </a:r>
          </a:p>
          <a:p>
            <a:pPr lvl="1"/>
            <a:r>
              <a:rPr lang="en-US"/>
              <a:t>LDS, LES</a:t>
            </a:r>
          </a:p>
          <a:p>
            <a:r>
              <a:rPr lang="en-US"/>
              <a:t>Nhóm lệnh chuyển dữ liệu qua cổng</a:t>
            </a:r>
          </a:p>
          <a:p>
            <a:pPr lvl="1"/>
            <a:r>
              <a:rPr lang="en-US"/>
              <a:t>IN, OUT</a:t>
            </a:r>
          </a:p>
          <a:p>
            <a:r>
              <a:rPr lang="en-US"/>
              <a:t>Nhóm lệnh chuyển cờ hiệu</a:t>
            </a:r>
          </a:p>
          <a:p>
            <a:pPr lvl="1"/>
            <a:r>
              <a:rPr lang="en-US"/>
              <a:t>LAHF, SAHF, PUSHF, POPF</a:t>
            </a:r>
          </a:p>
        </p:txBody>
      </p:sp>
    </p:spTree>
    <p:extLst>
      <p:ext uri="{BB962C8B-B14F-4D97-AF65-F5344CB8AC3E}">
        <p14:creationId xmlns:p14="http://schemas.microsoft.com/office/powerpoint/2010/main" val="2993222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cơ bản (3)</a:t>
            </a:r>
          </a:p>
        </p:txBody>
      </p:sp>
      <p:sp>
        <p:nvSpPr>
          <p:cNvPr id="3" name="Content Placeholder 2"/>
          <p:cNvSpPr>
            <a:spLocks noGrp="1"/>
          </p:cNvSpPr>
          <p:nvPr>
            <p:ph idx="1"/>
          </p:nvPr>
        </p:nvSpPr>
        <p:spPr/>
        <p:txBody>
          <a:bodyPr>
            <a:normAutofit/>
          </a:bodyPr>
          <a:lstStyle/>
          <a:p>
            <a:r>
              <a:rPr lang="en-US"/>
              <a:t>Nhóm lệnh tính toán số học</a:t>
            </a:r>
          </a:p>
          <a:p>
            <a:pPr lvl="1"/>
            <a:r>
              <a:rPr lang="en-US"/>
              <a:t>ADD, SUB, INC, DEC, MUL, DIV, NEG</a:t>
            </a:r>
          </a:p>
          <a:p>
            <a:pPr lvl="1"/>
            <a:r>
              <a:rPr lang="en-US"/>
              <a:t>ADC, AAA, DAA, SBB, AAS, DAS, IMUL, AAM, IDIV, AAD, CBW, CWD</a:t>
            </a:r>
          </a:p>
          <a:p>
            <a:r>
              <a:rPr lang="en-US"/>
              <a:t>Nhóm lệnh dịch chuyển và quay</a:t>
            </a:r>
          </a:p>
          <a:p>
            <a:pPr lvl="1"/>
            <a:r>
              <a:rPr lang="en-US"/>
              <a:t>SHL, SHR, ROL, ROR</a:t>
            </a:r>
          </a:p>
          <a:p>
            <a:pPr lvl="1"/>
            <a:r>
              <a:rPr lang="en-US"/>
              <a:t>SAL, SAR, RCL, RCR</a:t>
            </a:r>
          </a:p>
          <a:p>
            <a:r>
              <a:rPr lang="en-US"/>
              <a:t>Nhóm lệnh logic</a:t>
            </a:r>
          </a:p>
          <a:p>
            <a:pPr lvl="1"/>
            <a:r>
              <a:rPr lang="en-US"/>
              <a:t>AND, OR, XOR, NOT, TEST</a:t>
            </a:r>
          </a:p>
        </p:txBody>
      </p:sp>
    </p:spTree>
    <p:extLst>
      <p:ext uri="{BB962C8B-B14F-4D97-AF65-F5344CB8AC3E}">
        <p14:creationId xmlns:p14="http://schemas.microsoft.com/office/powerpoint/2010/main" val="3863099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cơ bản (4)</a:t>
            </a:r>
          </a:p>
        </p:txBody>
      </p:sp>
      <p:sp>
        <p:nvSpPr>
          <p:cNvPr id="3" name="Content Placeholder 2"/>
          <p:cNvSpPr>
            <a:spLocks noGrp="1"/>
          </p:cNvSpPr>
          <p:nvPr>
            <p:ph idx="1"/>
          </p:nvPr>
        </p:nvSpPr>
        <p:spPr/>
        <p:txBody>
          <a:bodyPr>
            <a:normAutofit/>
          </a:bodyPr>
          <a:lstStyle/>
          <a:p>
            <a:r>
              <a:rPr lang="en-US"/>
              <a:t>Nhóm lệnh chuyển điều khiển</a:t>
            </a:r>
          </a:p>
          <a:p>
            <a:pPr lvl="1"/>
            <a:r>
              <a:rPr lang="en-US"/>
              <a:t>Lệnh nhảy không điều kiện: JMP</a:t>
            </a:r>
          </a:p>
          <a:p>
            <a:pPr lvl="1"/>
            <a:r>
              <a:rPr lang="en-US"/>
              <a:t>Lệnh so sánh: CMP</a:t>
            </a:r>
          </a:p>
          <a:p>
            <a:pPr lvl="1"/>
            <a:r>
              <a:rPr lang="en-US"/>
              <a:t>Lệnh nhảy có điều kiện: JB, JNAE, JBE, JNA, JA, JNBE, JAE, JNB, JE, JZ, JNE, JNZ, JL, JNGE, JLE, JNG, JG, JNLE, JGE, JNL, JP, JNP, JS, JNS, JO, JNO, JC, JNC, JCXZ</a:t>
            </a:r>
          </a:p>
          <a:p>
            <a:pPr lvl="1"/>
            <a:r>
              <a:rPr lang="en-US"/>
              <a:t>Lệnh lặp: LOOP, LOOPE, LOOPZ, LOOPNE, LOOPNZ</a:t>
            </a:r>
          </a:p>
          <a:p>
            <a:pPr lvl="1"/>
            <a:r>
              <a:rPr lang="en-US"/>
              <a:t>Lệnh gọi chương trình con: CALL, RET, RETN, RETF</a:t>
            </a:r>
          </a:p>
        </p:txBody>
      </p:sp>
    </p:spTree>
    <p:extLst>
      <p:ext uri="{BB962C8B-B14F-4D97-AF65-F5344CB8AC3E}">
        <p14:creationId xmlns:p14="http://schemas.microsoft.com/office/powerpoint/2010/main" val="3797552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cơ bản (5)</a:t>
            </a:r>
          </a:p>
        </p:txBody>
      </p:sp>
      <p:sp>
        <p:nvSpPr>
          <p:cNvPr id="3" name="Content Placeholder 2"/>
          <p:cNvSpPr>
            <a:spLocks noGrp="1"/>
          </p:cNvSpPr>
          <p:nvPr>
            <p:ph idx="1"/>
          </p:nvPr>
        </p:nvSpPr>
        <p:spPr/>
        <p:txBody>
          <a:bodyPr>
            <a:normAutofit/>
          </a:bodyPr>
          <a:lstStyle/>
          <a:p>
            <a:r>
              <a:rPr lang="en-US"/>
              <a:t>Nhóm lệnh xử lý chuỗi</a:t>
            </a:r>
          </a:p>
          <a:p>
            <a:pPr lvl="1"/>
            <a:r>
              <a:rPr lang="en-US"/>
              <a:t>MOVSB, MOVSW</a:t>
            </a:r>
          </a:p>
          <a:p>
            <a:pPr lvl="1"/>
            <a:r>
              <a:rPr lang="en-US"/>
              <a:t>CMPSB, CMPSW</a:t>
            </a:r>
          </a:p>
          <a:p>
            <a:pPr lvl="1"/>
            <a:r>
              <a:rPr lang="en-US"/>
              <a:t>SCASB, SCASW</a:t>
            </a:r>
          </a:p>
          <a:p>
            <a:pPr lvl="1"/>
            <a:r>
              <a:rPr lang="en-US"/>
              <a:t>LODSB, LODSW</a:t>
            </a:r>
          </a:p>
          <a:p>
            <a:pPr lvl="1"/>
            <a:r>
              <a:rPr lang="en-US"/>
              <a:t>STOSB, STOSW</a:t>
            </a:r>
          </a:p>
        </p:txBody>
      </p:sp>
    </p:spTree>
    <p:extLst>
      <p:ext uri="{BB962C8B-B14F-4D97-AF65-F5344CB8AC3E}">
        <p14:creationId xmlns:p14="http://schemas.microsoft.com/office/powerpoint/2010/main" val="2471655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MOV (Move)</a:t>
            </a:r>
          </a:p>
        </p:txBody>
      </p:sp>
      <p:sp>
        <p:nvSpPr>
          <p:cNvPr id="3" name="Content Placeholder 2"/>
          <p:cNvSpPr>
            <a:spLocks noGrp="1"/>
          </p:cNvSpPr>
          <p:nvPr>
            <p:ph idx="1"/>
          </p:nvPr>
        </p:nvSpPr>
        <p:spPr/>
        <p:txBody>
          <a:bodyPr>
            <a:normAutofit lnSpcReduction="10000"/>
          </a:bodyPr>
          <a:lstStyle/>
          <a:p>
            <a:r>
              <a:rPr lang="en-US"/>
              <a:t>Cú pháp</a:t>
            </a:r>
          </a:p>
          <a:p>
            <a:pPr marL="0" indent="0">
              <a:buNone/>
            </a:pPr>
            <a:r>
              <a:rPr lang="en-US">
                <a:solidFill>
                  <a:srgbClr val="FF0000"/>
                </a:solidFill>
              </a:rPr>
              <a:t>		MOV	   </a:t>
            </a:r>
            <a:r>
              <a:rPr lang="en-US" i="1">
                <a:solidFill>
                  <a:srgbClr val="FF0000"/>
                </a:solidFill>
              </a:rPr>
              <a:t>dest, source</a:t>
            </a:r>
          </a:p>
          <a:p>
            <a:r>
              <a:rPr lang="en-US"/>
              <a:t>Ý nghĩa</a:t>
            </a:r>
          </a:p>
          <a:p>
            <a:pPr lvl="1"/>
            <a:r>
              <a:rPr lang="en-US"/>
              <a:t>Gán giá trị của toán hạng </a:t>
            </a:r>
            <a:r>
              <a:rPr lang="en-US">
                <a:solidFill>
                  <a:srgbClr val="FF0000"/>
                </a:solidFill>
              </a:rPr>
              <a:t>source</a:t>
            </a:r>
            <a:r>
              <a:rPr lang="en-US"/>
              <a:t> cho </a:t>
            </a:r>
            <a:r>
              <a:rPr lang="en-US">
                <a:solidFill>
                  <a:srgbClr val="FF0000"/>
                </a:solidFill>
              </a:rPr>
              <a:t>dest</a:t>
            </a:r>
          </a:p>
          <a:p>
            <a:pPr lvl="1"/>
            <a:r>
              <a:rPr lang="en-US"/>
              <a:t>dest có thể là Reg, Mem</a:t>
            </a:r>
          </a:p>
          <a:p>
            <a:pPr lvl="1"/>
            <a:r>
              <a:rPr lang="en-US"/>
              <a:t>source có thể là Reg, Mem hoặc Immed</a:t>
            </a:r>
          </a:p>
          <a:p>
            <a:pPr lvl="1"/>
            <a:r>
              <a:rPr lang="en-US"/>
              <a:t>dest và source phải cùng kích thước (8/16 bit)</a:t>
            </a:r>
          </a:p>
          <a:p>
            <a:r>
              <a:rPr lang="en-US"/>
              <a:t>Ví dụ</a:t>
            </a:r>
          </a:p>
          <a:p>
            <a:pPr marL="457200" lvl="1" indent="0">
              <a:buNone/>
            </a:pPr>
            <a:r>
              <a:rPr lang="en-US"/>
              <a:t>MOV  AX, BX</a:t>
            </a:r>
          </a:p>
          <a:p>
            <a:pPr marL="457200" lvl="1" indent="0">
              <a:buNone/>
            </a:pPr>
            <a:r>
              <a:rPr lang="en-US"/>
              <a:t>MOV   AL, DS:[100h]</a:t>
            </a:r>
          </a:p>
        </p:txBody>
      </p:sp>
    </p:spTree>
    <p:extLst>
      <p:ext uri="{BB962C8B-B14F-4D97-AF65-F5344CB8AC3E}">
        <p14:creationId xmlns:p14="http://schemas.microsoft.com/office/powerpoint/2010/main" val="4057313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MOV (2)</a:t>
            </a:r>
          </a:p>
        </p:txBody>
      </p:sp>
      <p:sp>
        <p:nvSpPr>
          <p:cNvPr id="3" name="Content Placeholder 2"/>
          <p:cNvSpPr>
            <a:spLocks noGrp="1"/>
          </p:cNvSpPr>
          <p:nvPr>
            <p:ph idx="1"/>
          </p:nvPr>
        </p:nvSpPr>
        <p:spPr/>
        <p:txBody>
          <a:bodyPr/>
          <a:lstStyle/>
          <a:p>
            <a:r>
              <a:rPr lang="en-US"/>
              <a:t>Chú ý</a:t>
            </a:r>
          </a:p>
          <a:p>
            <a:pPr lvl="1"/>
            <a:r>
              <a:rPr lang="en-US"/>
              <a:t>Lệnh MOV không ảnh hưởng thanh ghi cờ hiệu</a:t>
            </a:r>
          </a:p>
          <a:p>
            <a:pPr lvl="1"/>
            <a:r>
              <a:rPr lang="en-US"/>
              <a:t>Không thể chuyển hằng trực tiếp vào thanh ghi đoạn</a:t>
            </a:r>
          </a:p>
          <a:p>
            <a:pPr lvl="1"/>
            <a:r>
              <a:rPr lang="en-US"/>
              <a:t>Không thể chuyển dữ liệu trực tiếp giữa hai thanh ghi đoạn</a:t>
            </a:r>
          </a:p>
          <a:p>
            <a:r>
              <a:rPr lang="en-US"/>
              <a:t>Ví dụ</a:t>
            </a:r>
          </a:p>
          <a:p>
            <a:pPr marL="457200" lvl="1" indent="0">
              <a:buNone/>
            </a:pPr>
            <a:r>
              <a:rPr lang="en-US"/>
              <a:t>MOV  DS, 0B800h	</a:t>
            </a:r>
            <a:r>
              <a:rPr lang="en-US">
                <a:sym typeface="Wingdings" panose="05000000000000000000" pitchFamily="2" charset="2"/>
              </a:rPr>
              <a:t> Sai</a:t>
            </a:r>
          </a:p>
          <a:p>
            <a:pPr marL="457200" lvl="1" indent="0">
              <a:buNone/>
            </a:pPr>
            <a:r>
              <a:rPr lang="en-US">
                <a:sym typeface="Wingdings" panose="05000000000000000000" pitchFamily="2" charset="2"/>
              </a:rPr>
              <a:t>MOV  DS, ES		 Sai</a:t>
            </a:r>
          </a:p>
          <a:p>
            <a:pPr marL="457200" lvl="1" indent="0">
              <a:buNone/>
            </a:pPr>
            <a:r>
              <a:rPr lang="en-US" i="1">
                <a:sym typeface="Wingdings" panose="05000000000000000000" pitchFamily="2" charset="2"/>
              </a:rPr>
              <a:t> Sử dụng thanh ghi trung gian, thường là thanh ghi đa dụng</a:t>
            </a:r>
            <a:endParaRPr lang="en-US" i="1"/>
          </a:p>
        </p:txBody>
      </p:sp>
    </p:spTree>
    <p:extLst>
      <p:ext uri="{BB962C8B-B14F-4D97-AF65-F5344CB8AC3E}">
        <p14:creationId xmlns:p14="http://schemas.microsoft.com/office/powerpoint/2010/main" val="595971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XCHG</a:t>
            </a:r>
          </a:p>
        </p:txBody>
      </p:sp>
      <p:sp>
        <p:nvSpPr>
          <p:cNvPr id="3" name="Content Placeholder 2"/>
          <p:cNvSpPr>
            <a:spLocks noGrp="1"/>
          </p:cNvSpPr>
          <p:nvPr>
            <p:ph idx="1"/>
          </p:nvPr>
        </p:nvSpPr>
        <p:spPr/>
        <p:txBody>
          <a:bodyPr>
            <a:normAutofit lnSpcReduction="10000"/>
          </a:bodyPr>
          <a:lstStyle/>
          <a:p>
            <a:r>
              <a:rPr lang="en-US"/>
              <a:t>Cú pháp</a:t>
            </a:r>
          </a:p>
          <a:p>
            <a:pPr marL="0" indent="0">
              <a:buNone/>
            </a:pPr>
            <a:r>
              <a:rPr lang="en-US">
                <a:solidFill>
                  <a:srgbClr val="FF0000"/>
                </a:solidFill>
              </a:rPr>
              <a:t>		XCHG   </a:t>
            </a:r>
            <a:r>
              <a:rPr lang="en-US" i="1">
                <a:solidFill>
                  <a:srgbClr val="FF0000"/>
                </a:solidFill>
              </a:rPr>
              <a:t>dest, source</a:t>
            </a:r>
          </a:p>
          <a:p>
            <a:r>
              <a:rPr lang="en-US"/>
              <a:t>Ý nghĩa</a:t>
            </a:r>
          </a:p>
          <a:p>
            <a:pPr lvl="1"/>
            <a:r>
              <a:rPr lang="en-US"/>
              <a:t>Hoán đổi giá trị của toán hạng </a:t>
            </a:r>
            <a:r>
              <a:rPr lang="en-US">
                <a:solidFill>
                  <a:srgbClr val="FF0000"/>
                </a:solidFill>
              </a:rPr>
              <a:t>source</a:t>
            </a:r>
            <a:r>
              <a:rPr lang="en-US"/>
              <a:t> với </a:t>
            </a:r>
            <a:r>
              <a:rPr lang="en-US">
                <a:solidFill>
                  <a:srgbClr val="FF0000"/>
                </a:solidFill>
              </a:rPr>
              <a:t>dest</a:t>
            </a:r>
          </a:p>
          <a:p>
            <a:pPr lvl="1"/>
            <a:r>
              <a:rPr lang="en-US"/>
              <a:t>dest, source có thể là Reg, Mem</a:t>
            </a:r>
          </a:p>
          <a:p>
            <a:pPr lvl="1"/>
            <a:r>
              <a:rPr lang="en-US"/>
              <a:t>dest và source phải cùng kích thước (8/16 bit)</a:t>
            </a:r>
          </a:p>
          <a:p>
            <a:pPr lvl="1"/>
            <a:r>
              <a:rPr lang="en-US"/>
              <a:t>Không được hoán đổi 2 thanh ghi đoạn với nhau</a:t>
            </a:r>
          </a:p>
          <a:p>
            <a:r>
              <a:rPr lang="en-US"/>
              <a:t>Ví dụ</a:t>
            </a:r>
          </a:p>
          <a:p>
            <a:pPr marL="457200" lvl="1" indent="0">
              <a:buNone/>
            </a:pPr>
            <a:r>
              <a:rPr lang="en-US"/>
              <a:t>XCHG  AX, BX</a:t>
            </a:r>
          </a:p>
          <a:p>
            <a:pPr marL="457200" lvl="1" indent="0">
              <a:buNone/>
            </a:pPr>
            <a:r>
              <a:rPr lang="en-US"/>
              <a:t>XCHG  AL, DS:[100h]</a:t>
            </a:r>
          </a:p>
        </p:txBody>
      </p:sp>
    </p:spTree>
    <p:extLst>
      <p:ext uri="{BB962C8B-B14F-4D97-AF65-F5344CB8AC3E}">
        <p14:creationId xmlns:p14="http://schemas.microsoft.com/office/powerpoint/2010/main" val="2141596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PUSH</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PUSH   </a:t>
            </a:r>
            <a:r>
              <a:rPr lang="en-US" i="1">
                <a:solidFill>
                  <a:srgbClr val="FF0000"/>
                </a:solidFill>
              </a:rPr>
              <a:t>source</a:t>
            </a:r>
          </a:p>
          <a:p>
            <a:r>
              <a:rPr lang="en-US"/>
              <a:t>Ý nghĩa</a:t>
            </a:r>
          </a:p>
          <a:p>
            <a:pPr lvl="1"/>
            <a:r>
              <a:rPr lang="en-US"/>
              <a:t>Thêm một phần tử có giá trị là </a:t>
            </a:r>
            <a:r>
              <a:rPr lang="en-US">
                <a:solidFill>
                  <a:srgbClr val="FF0000"/>
                </a:solidFill>
              </a:rPr>
              <a:t>source</a:t>
            </a:r>
            <a:r>
              <a:rPr lang="en-US"/>
              <a:t> vào stack</a:t>
            </a:r>
            <a:endParaRPr lang="en-US">
              <a:solidFill>
                <a:srgbClr val="FF0000"/>
              </a:solidFill>
            </a:endParaRPr>
          </a:p>
          <a:p>
            <a:pPr lvl="1"/>
            <a:r>
              <a:rPr lang="en-US"/>
              <a:t>source có thể là Reg16, Mem16</a:t>
            </a:r>
          </a:p>
          <a:p>
            <a:pPr lvl="1"/>
            <a:r>
              <a:rPr lang="en-US"/>
              <a:t>SP sẽ giảm đi 2 để trỏ đến offset của phần tử mới</a:t>
            </a:r>
          </a:p>
          <a:p>
            <a:r>
              <a:rPr lang="en-US"/>
              <a:t>Ví dụ</a:t>
            </a:r>
          </a:p>
          <a:p>
            <a:pPr marL="457200" lvl="1" indent="0">
              <a:buNone/>
            </a:pPr>
            <a:r>
              <a:rPr lang="en-US"/>
              <a:t>PUSH  AX</a:t>
            </a:r>
          </a:p>
          <a:p>
            <a:pPr marL="457200" lvl="1" indent="0">
              <a:buNone/>
            </a:pPr>
            <a:r>
              <a:rPr lang="en-US"/>
              <a:t>PUSH  [BX + SI]</a:t>
            </a:r>
          </a:p>
        </p:txBody>
      </p:sp>
    </p:spTree>
    <p:extLst>
      <p:ext uri="{BB962C8B-B14F-4D97-AF65-F5344CB8AC3E}">
        <p14:creationId xmlns:p14="http://schemas.microsoft.com/office/powerpoint/2010/main" val="3726102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POP</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POP   </a:t>
            </a:r>
            <a:r>
              <a:rPr lang="en-US" i="1">
                <a:solidFill>
                  <a:srgbClr val="FF0000"/>
                </a:solidFill>
              </a:rPr>
              <a:t>dest</a:t>
            </a:r>
          </a:p>
          <a:p>
            <a:r>
              <a:rPr lang="en-US"/>
              <a:t>Ý nghĩa</a:t>
            </a:r>
          </a:p>
          <a:p>
            <a:pPr lvl="1"/>
            <a:r>
              <a:rPr lang="en-US"/>
              <a:t>Lấy phần tử trên đỉnh stack đưa vào </a:t>
            </a:r>
            <a:r>
              <a:rPr lang="en-US">
                <a:solidFill>
                  <a:srgbClr val="FF0000"/>
                </a:solidFill>
              </a:rPr>
              <a:t>dest</a:t>
            </a:r>
          </a:p>
          <a:p>
            <a:pPr lvl="1"/>
            <a:r>
              <a:rPr lang="en-US"/>
              <a:t>dest có thể là Reg16, Mem16</a:t>
            </a:r>
          </a:p>
          <a:p>
            <a:pPr lvl="1"/>
            <a:r>
              <a:rPr lang="en-US"/>
              <a:t>SP tăng 2 đơn vị do lấy đi bớt 1 phần tử</a:t>
            </a:r>
          </a:p>
          <a:p>
            <a:r>
              <a:rPr lang="en-US"/>
              <a:t>Ví dụ</a:t>
            </a:r>
          </a:p>
          <a:p>
            <a:pPr marL="457200" lvl="1" indent="0">
              <a:buNone/>
            </a:pPr>
            <a:r>
              <a:rPr lang="en-US"/>
              <a:t>POP  BX</a:t>
            </a:r>
          </a:p>
          <a:p>
            <a:pPr marL="457200" lvl="1" indent="0">
              <a:buNone/>
            </a:pPr>
            <a:r>
              <a:rPr lang="en-US"/>
              <a:t>POP  [BX + SI]</a:t>
            </a:r>
          </a:p>
        </p:txBody>
      </p:sp>
    </p:spTree>
    <p:extLst>
      <p:ext uri="{BB962C8B-B14F-4D97-AF65-F5344CB8AC3E}">
        <p14:creationId xmlns:p14="http://schemas.microsoft.com/office/powerpoint/2010/main" val="240357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Tại sao phải lập trình hợp ngữ?</a:t>
            </a:r>
          </a:p>
        </p:txBody>
      </p:sp>
      <p:sp>
        <p:nvSpPr>
          <p:cNvPr id="3" name="Content Placeholder 2"/>
          <p:cNvSpPr>
            <a:spLocks noGrp="1"/>
          </p:cNvSpPr>
          <p:nvPr>
            <p:ph idx="1"/>
          </p:nvPr>
        </p:nvSpPr>
        <p:spPr/>
        <p:txBody>
          <a:bodyPr>
            <a:normAutofit lnSpcReduction="10000"/>
          </a:bodyPr>
          <a:lstStyle/>
          <a:p>
            <a:r>
              <a:rPr lang="en-US"/>
              <a:t>Chương trình nhanh, nhỏ gọn</a:t>
            </a:r>
          </a:p>
          <a:p>
            <a:r>
              <a:rPr lang="en-US"/>
              <a:t>Khai thác trực tiếp thiết bị</a:t>
            </a:r>
          </a:p>
          <a:p>
            <a:r>
              <a:rPr lang="en-US"/>
              <a:t>Làm việc ở cấp độ thấp</a:t>
            </a:r>
          </a:p>
          <a:p>
            <a:pPr lvl="1"/>
            <a:r>
              <a:rPr lang="en-US"/>
              <a:t>Thiết kế máy tính</a:t>
            </a:r>
          </a:p>
          <a:p>
            <a:pPr lvl="1"/>
            <a:r>
              <a:rPr lang="en-US"/>
              <a:t>Viết trình dịch (compiler), trình điều khiển thiết bị (driver)</a:t>
            </a:r>
          </a:p>
          <a:p>
            <a:pPr lvl="1"/>
            <a:r>
              <a:rPr lang="en-US"/>
              <a:t>Reverse Engineering</a:t>
            </a:r>
          </a:p>
          <a:p>
            <a:r>
              <a:rPr lang="en-US"/>
              <a:t>Lập trình hệ thống nhúng (embedded system)</a:t>
            </a:r>
          </a:p>
          <a:p>
            <a:pPr lvl="1"/>
            <a:r>
              <a:rPr lang="en-US"/>
              <a:t>Tài nguyên hạn chế</a:t>
            </a:r>
          </a:p>
          <a:p>
            <a:pPr lvl="1"/>
            <a:r>
              <a:rPr lang="en-US"/>
              <a:t>Tối ưu phần mềm</a:t>
            </a:r>
          </a:p>
        </p:txBody>
      </p:sp>
    </p:spTree>
    <p:extLst>
      <p:ext uri="{BB962C8B-B14F-4D97-AF65-F5344CB8AC3E}">
        <p14:creationId xmlns:p14="http://schemas.microsoft.com/office/powerpoint/2010/main" val="4067002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LEA</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LEA   </a:t>
            </a:r>
            <a:r>
              <a:rPr lang="en-US" i="1">
                <a:solidFill>
                  <a:srgbClr val="FF0000"/>
                </a:solidFill>
              </a:rPr>
              <a:t>Reg16, Mem</a:t>
            </a:r>
          </a:p>
          <a:p>
            <a:r>
              <a:rPr lang="en-US"/>
              <a:t>Ý nghĩa</a:t>
            </a:r>
          </a:p>
          <a:p>
            <a:pPr lvl="1"/>
            <a:r>
              <a:rPr lang="en-US"/>
              <a:t>Lấy địa chỉ offset của toán hạng bộ nhớ </a:t>
            </a:r>
            <a:r>
              <a:rPr lang="en-US">
                <a:solidFill>
                  <a:srgbClr val="FF0000"/>
                </a:solidFill>
              </a:rPr>
              <a:t>Mem</a:t>
            </a:r>
            <a:r>
              <a:rPr lang="en-US"/>
              <a:t> lưu vào </a:t>
            </a:r>
            <a:r>
              <a:rPr lang="en-US">
                <a:solidFill>
                  <a:srgbClr val="FF0000"/>
                </a:solidFill>
              </a:rPr>
              <a:t>Reg16</a:t>
            </a:r>
          </a:p>
          <a:p>
            <a:r>
              <a:rPr lang="en-US"/>
              <a:t>Ví dụ</a:t>
            </a:r>
          </a:p>
          <a:p>
            <a:pPr marL="457200" lvl="1" indent="0">
              <a:buNone/>
            </a:pPr>
            <a:r>
              <a:rPr lang="en-US"/>
              <a:t>LEA   BX, B1		; BX = địa chỉ offset của B1</a:t>
            </a:r>
          </a:p>
          <a:p>
            <a:pPr marL="457200" lvl="1" indent="0">
              <a:buNone/>
            </a:pPr>
            <a:r>
              <a:rPr lang="en-US"/>
              <a:t>LEA   SI, DS:[0800h]	; SI = 0800h</a:t>
            </a:r>
          </a:p>
        </p:txBody>
      </p:sp>
    </p:spTree>
    <p:extLst>
      <p:ext uri="{BB962C8B-B14F-4D97-AF65-F5344CB8AC3E}">
        <p14:creationId xmlns:p14="http://schemas.microsoft.com/office/powerpoint/2010/main" val="3760047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ADD</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ADD   </a:t>
            </a:r>
            <a:r>
              <a:rPr lang="en-US" i="1">
                <a:solidFill>
                  <a:srgbClr val="FF0000"/>
                </a:solidFill>
              </a:rPr>
              <a:t>dest, source</a:t>
            </a:r>
          </a:p>
          <a:p>
            <a:r>
              <a:rPr lang="en-US"/>
              <a:t>Ý nghĩa</a:t>
            </a:r>
          </a:p>
          <a:p>
            <a:pPr lvl="1"/>
            <a:r>
              <a:rPr lang="en-US"/>
              <a:t>dest = dest + source</a:t>
            </a:r>
          </a:p>
          <a:p>
            <a:pPr lvl="1"/>
            <a:r>
              <a:rPr lang="en-US"/>
              <a:t>dest có thể là Reg, Mem</a:t>
            </a:r>
          </a:p>
          <a:p>
            <a:pPr lvl="1"/>
            <a:r>
              <a:rPr lang="en-US"/>
              <a:t>source có thể là Reg, Mem, Immed</a:t>
            </a:r>
          </a:p>
          <a:p>
            <a:r>
              <a:rPr lang="en-US"/>
              <a:t>Ví dụ</a:t>
            </a:r>
          </a:p>
          <a:p>
            <a:pPr marL="457200" lvl="1" indent="0">
              <a:buNone/>
            </a:pPr>
            <a:r>
              <a:rPr lang="en-US"/>
              <a:t>ADD   AX, BX		; AX = AX + BX</a:t>
            </a:r>
          </a:p>
          <a:p>
            <a:pPr marL="457200" lvl="1" indent="0">
              <a:buNone/>
            </a:pPr>
            <a:r>
              <a:rPr lang="en-US"/>
              <a:t>ADD   DX, 200h		; DX = DX + 200h</a:t>
            </a:r>
          </a:p>
        </p:txBody>
      </p:sp>
    </p:spTree>
    <p:extLst>
      <p:ext uri="{BB962C8B-B14F-4D97-AF65-F5344CB8AC3E}">
        <p14:creationId xmlns:p14="http://schemas.microsoft.com/office/powerpoint/2010/main" val="4247821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ADD (2)</a:t>
            </a:r>
          </a:p>
        </p:txBody>
      </p:sp>
      <p:sp>
        <p:nvSpPr>
          <p:cNvPr id="3" name="Content Placeholder 2"/>
          <p:cNvSpPr>
            <a:spLocks noGrp="1"/>
          </p:cNvSpPr>
          <p:nvPr>
            <p:ph idx="1"/>
          </p:nvPr>
        </p:nvSpPr>
        <p:spPr/>
        <p:txBody>
          <a:bodyPr>
            <a:normAutofit/>
          </a:bodyPr>
          <a:lstStyle/>
          <a:p>
            <a:r>
              <a:rPr lang="en-US"/>
              <a:t>Chú ý</a:t>
            </a:r>
          </a:p>
          <a:p>
            <a:pPr lvl="1"/>
            <a:r>
              <a:rPr lang="en-US"/>
              <a:t>Không thể cộng trực tiếp 2 thanh ghi đoạn</a:t>
            </a:r>
          </a:p>
          <a:p>
            <a:pPr lvl="1"/>
            <a:r>
              <a:rPr lang="en-US"/>
              <a:t>Lệnh ADD ảnh hưởng 6 cờ: AF, CF, OF, PF, SF, ZF</a:t>
            </a:r>
          </a:p>
          <a:p>
            <a:pPr lvl="2"/>
            <a:r>
              <a:rPr lang="en-US"/>
              <a:t>AF: bật 1 nếu kết quả phép cộng có nhớ/mượn với 4 bit thấp</a:t>
            </a:r>
          </a:p>
          <a:p>
            <a:pPr lvl="2"/>
            <a:r>
              <a:rPr lang="en-US"/>
              <a:t>CF: bật 1 nếu kết quả phép cộng có nhớ/mượn</a:t>
            </a:r>
          </a:p>
          <a:p>
            <a:pPr lvl="2"/>
            <a:r>
              <a:rPr lang="en-US"/>
              <a:t>PF: bật 1 nếu kết quả có tổng 8 bit thấp là số chẵn</a:t>
            </a:r>
          </a:p>
          <a:p>
            <a:pPr lvl="2"/>
            <a:r>
              <a:rPr lang="en-US"/>
              <a:t>ZF: bật 1 nếu kết quả là 0</a:t>
            </a:r>
          </a:p>
          <a:p>
            <a:pPr lvl="2"/>
            <a:r>
              <a:rPr lang="en-US"/>
              <a:t>SF: bật 1 nếu kết quả là số âm (bit cao nhất là 1)</a:t>
            </a:r>
          </a:p>
          <a:p>
            <a:pPr lvl="2"/>
            <a:r>
              <a:rPr lang="en-US"/>
              <a:t>OF: bật 1 nếu kết quả là số có dấu bị sai (không đủ chứa số có dấu trong dest)</a:t>
            </a:r>
          </a:p>
        </p:txBody>
      </p:sp>
    </p:spTree>
    <p:extLst>
      <p:ext uri="{BB962C8B-B14F-4D97-AF65-F5344CB8AC3E}">
        <p14:creationId xmlns:p14="http://schemas.microsoft.com/office/powerpoint/2010/main" val="1034169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INC</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INC   </a:t>
            </a:r>
            <a:r>
              <a:rPr lang="en-US" i="1">
                <a:solidFill>
                  <a:srgbClr val="FF0000"/>
                </a:solidFill>
              </a:rPr>
              <a:t>dest</a:t>
            </a:r>
          </a:p>
          <a:p>
            <a:r>
              <a:rPr lang="en-US"/>
              <a:t>Ý nghĩa</a:t>
            </a:r>
          </a:p>
          <a:p>
            <a:pPr lvl="1"/>
            <a:r>
              <a:rPr lang="en-US"/>
              <a:t>dest = dest + 1</a:t>
            </a:r>
          </a:p>
          <a:p>
            <a:pPr lvl="1"/>
            <a:r>
              <a:rPr lang="en-US"/>
              <a:t>dest có thể là Reg, Mem</a:t>
            </a:r>
          </a:p>
          <a:p>
            <a:r>
              <a:rPr lang="en-US"/>
              <a:t>Ví dụ</a:t>
            </a:r>
          </a:p>
          <a:p>
            <a:pPr marL="457200" lvl="1" indent="0">
              <a:buNone/>
            </a:pPr>
            <a:r>
              <a:rPr lang="en-US"/>
              <a:t>INC   AX		; AX = AX + 1</a:t>
            </a:r>
          </a:p>
          <a:p>
            <a:pPr marL="457200" lvl="1" indent="0">
              <a:buNone/>
            </a:pPr>
            <a:r>
              <a:rPr lang="en-US"/>
              <a:t>INC   W1		; W1 = W1 + 1</a:t>
            </a:r>
          </a:p>
        </p:txBody>
      </p:sp>
    </p:spTree>
    <p:extLst>
      <p:ext uri="{BB962C8B-B14F-4D97-AF65-F5344CB8AC3E}">
        <p14:creationId xmlns:p14="http://schemas.microsoft.com/office/powerpoint/2010/main" val="3021175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SUB</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SUB   </a:t>
            </a:r>
            <a:r>
              <a:rPr lang="en-US" i="1">
                <a:solidFill>
                  <a:srgbClr val="FF0000"/>
                </a:solidFill>
              </a:rPr>
              <a:t>dest, source</a:t>
            </a:r>
          </a:p>
          <a:p>
            <a:r>
              <a:rPr lang="en-US"/>
              <a:t>Ý nghĩa</a:t>
            </a:r>
          </a:p>
          <a:p>
            <a:pPr lvl="1"/>
            <a:r>
              <a:rPr lang="en-US"/>
              <a:t>dest = dest - source</a:t>
            </a:r>
          </a:p>
          <a:p>
            <a:pPr lvl="1"/>
            <a:r>
              <a:rPr lang="en-US"/>
              <a:t>dest có thể là Reg, Mem</a:t>
            </a:r>
          </a:p>
          <a:p>
            <a:pPr lvl="1"/>
            <a:r>
              <a:rPr lang="en-US"/>
              <a:t>source có thể là Reg, Mem, Immed</a:t>
            </a:r>
          </a:p>
          <a:p>
            <a:r>
              <a:rPr lang="en-US"/>
              <a:t>Ví dụ</a:t>
            </a:r>
          </a:p>
          <a:p>
            <a:pPr marL="457200" lvl="1" indent="0">
              <a:buNone/>
            </a:pPr>
            <a:r>
              <a:rPr lang="en-US"/>
              <a:t>SUB   AX, BX		; AX = AX - BX</a:t>
            </a:r>
          </a:p>
          <a:p>
            <a:pPr marL="457200" lvl="1" indent="0">
              <a:buNone/>
            </a:pPr>
            <a:r>
              <a:rPr lang="en-US"/>
              <a:t>SUB   DX, 200h		; DX = DX - 200h</a:t>
            </a:r>
          </a:p>
        </p:txBody>
      </p:sp>
    </p:spTree>
    <p:extLst>
      <p:ext uri="{BB962C8B-B14F-4D97-AF65-F5344CB8AC3E}">
        <p14:creationId xmlns:p14="http://schemas.microsoft.com/office/powerpoint/2010/main" val="2874894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SUB (2)</a:t>
            </a:r>
          </a:p>
        </p:txBody>
      </p:sp>
      <p:sp>
        <p:nvSpPr>
          <p:cNvPr id="3" name="Content Placeholder 2"/>
          <p:cNvSpPr>
            <a:spLocks noGrp="1"/>
          </p:cNvSpPr>
          <p:nvPr>
            <p:ph idx="1"/>
          </p:nvPr>
        </p:nvSpPr>
        <p:spPr/>
        <p:txBody>
          <a:bodyPr>
            <a:normAutofit/>
          </a:bodyPr>
          <a:lstStyle/>
          <a:p>
            <a:r>
              <a:rPr lang="en-US"/>
              <a:t>Chú ý</a:t>
            </a:r>
          </a:p>
          <a:p>
            <a:pPr lvl="1"/>
            <a:r>
              <a:rPr lang="en-US"/>
              <a:t>Không thể trừ trực tiếp 2 thanh ghi đoạn</a:t>
            </a:r>
          </a:p>
          <a:p>
            <a:pPr lvl="1"/>
            <a:r>
              <a:rPr lang="en-US"/>
              <a:t>Lệnh SUB ảnh hưởng 6 cờ: AF, CF, OF, PF, SF, ZF</a:t>
            </a:r>
          </a:p>
          <a:p>
            <a:pPr lvl="2"/>
            <a:r>
              <a:rPr lang="en-US"/>
              <a:t>AF: bật 1 nếu kết quả phép trừ có nhớ/mượn với 4 bit thấp</a:t>
            </a:r>
          </a:p>
          <a:p>
            <a:pPr lvl="2"/>
            <a:r>
              <a:rPr lang="en-US"/>
              <a:t>CF: bật 1 nếu kết quả phép trừ có nhớ/mượn</a:t>
            </a:r>
          </a:p>
          <a:p>
            <a:pPr lvl="2"/>
            <a:r>
              <a:rPr lang="en-US"/>
              <a:t>PF: bật 1 nếu kết quả có tổng 8 bit thấp là số chẵn</a:t>
            </a:r>
          </a:p>
          <a:p>
            <a:pPr lvl="2"/>
            <a:r>
              <a:rPr lang="en-US"/>
              <a:t>ZF: bật 1 nếu kết quả là 0</a:t>
            </a:r>
          </a:p>
          <a:p>
            <a:pPr lvl="2"/>
            <a:r>
              <a:rPr lang="en-US"/>
              <a:t>SF: bật 1 nếu kết quả là số âm (bit cao nhất là 1)</a:t>
            </a:r>
          </a:p>
          <a:p>
            <a:pPr lvl="2"/>
            <a:r>
              <a:rPr lang="en-US"/>
              <a:t>OF: bật 1 nếu kết quả là số có dấu bị sai (không đủ chứa số có dấu trong dest)</a:t>
            </a:r>
          </a:p>
        </p:txBody>
      </p:sp>
    </p:spTree>
    <p:extLst>
      <p:ext uri="{BB962C8B-B14F-4D97-AF65-F5344CB8AC3E}">
        <p14:creationId xmlns:p14="http://schemas.microsoft.com/office/powerpoint/2010/main" val="811238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DEC</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DEC   </a:t>
            </a:r>
            <a:r>
              <a:rPr lang="en-US" i="1">
                <a:solidFill>
                  <a:srgbClr val="FF0000"/>
                </a:solidFill>
              </a:rPr>
              <a:t>dest</a:t>
            </a:r>
          </a:p>
          <a:p>
            <a:r>
              <a:rPr lang="en-US"/>
              <a:t>Ý nghĩa</a:t>
            </a:r>
          </a:p>
          <a:p>
            <a:pPr lvl="1"/>
            <a:r>
              <a:rPr lang="en-US"/>
              <a:t>dest = dest - 1</a:t>
            </a:r>
          </a:p>
          <a:p>
            <a:pPr lvl="1"/>
            <a:r>
              <a:rPr lang="en-US"/>
              <a:t>dest có thể là Reg, Mem</a:t>
            </a:r>
          </a:p>
          <a:p>
            <a:r>
              <a:rPr lang="en-US"/>
              <a:t>Ví dụ</a:t>
            </a:r>
          </a:p>
          <a:p>
            <a:pPr marL="457200" lvl="1" indent="0">
              <a:buNone/>
            </a:pPr>
            <a:r>
              <a:rPr lang="en-US"/>
              <a:t>DEC   AX		; AX = AX - 1</a:t>
            </a:r>
          </a:p>
          <a:p>
            <a:pPr marL="457200" lvl="1" indent="0">
              <a:buNone/>
            </a:pPr>
            <a:r>
              <a:rPr lang="en-US"/>
              <a:t>DEC   W1		; W1 = W1 - 1</a:t>
            </a:r>
          </a:p>
        </p:txBody>
      </p:sp>
    </p:spTree>
    <p:extLst>
      <p:ext uri="{BB962C8B-B14F-4D97-AF65-F5344CB8AC3E}">
        <p14:creationId xmlns:p14="http://schemas.microsoft.com/office/powerpoint/2010/main" val="667721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NEG</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NEG   </a:t>
            </a:r>
            <a:r>
              <a:rPr lang="en-US" i="1">
                <a:solidFill>
                  <a:srgbClr val="FF0000"/>
                </a:solidFill>
              </a:rPr>
              <a:t>dest</a:t>
            </a:r>
          </a:p>
          <a:p>
            <a:r>
              <a:rPr lang="en-US"/>
              <a:t>Ý nghĩa</a:t>
            </a:r>
          </a:p>
          <a:p>
            <a:pPr lvl="1"/>
            <a:r>
              <a:rPr lang="en-US"/>
              <a:t>dest = - dest</a:t>
            </a:r>
          </a:p>
          <a:p>
            <a:pPr lvl="1"/>
            <a:r>
              <a:rPr lang="en-US"/>
              <a:t>dest có thể là Reg, Mem</a:t>
            </a:r>
          </a:p>
          <a:p>
            <a:pPr lvl="1"/>
            <a:r>
              <a:rPr lang="en-US"/>
              <a:t>Lệnh NEG ảnh hưởng 6 cờ AF, CF, SF, PF, ZF, OF</a:t>
            </a:r>
          </a:p>
          <a:p>
            <a:r>
              <a:rPr lang="en-US"/>
              <a:t>Ví dụ</a:t>
            </a:r>
          </a:p>
          <a:p>
            <a:pPr marL="457200" lvl="1" indent="0">
              <a:buNone/>
            </a:pPr>
            <a:r>
              <a:rPr lang="en-US"/>
              <a:t>NEG   AX		; AX = - AX</a:t>
            </a:r>
          </a:p>
          <a:p>
            <a:pPr marL="457200" lvl="1" indent="0">
              <a:buNone/>
            </a:pPr>
            <a:r>
              <a:rPr lang="en-US"/>
              <a:t>DEC   W1		; W1 = - W1</a:t>
            </a:r>
          </a:p>
        </p:txBody>
      </p:sp>
    </p:spTree>
    <p:extLst>
      <p:ext uri="{BB962C8B-B14F-4D97-AF65-F5344CB8AC3E}">
        <p14:creationId xmlns:p14="http://schemas.microsoft.com/office/powerpoint/2010/main" val="998588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MUL</a:t>
            </a:r>
          </a:p>
        </p:txBody>
      </p:sp>
      <p:sp>
        <p:nvSpPr>
          <p:cNvPr id="3" name="Content Placeholder 2"/>
          <p:cNvSpPr>
            <a:spLocks noGrp="1"/>
          </p:cNvSpPr>
          <p:nvPr>
            <p:ph idx="1"/>
          </p:nvPr>
        </p:nvSpPr>
        <p:spPr/>
        <p:txBody>
          <a:bodyPr>
            <a:normAutofit lnSpcReduction="10000"/>
          </a:bodyPr>
          <a:lstStyle/>
          <a:p>
            <a:r>
              <a:rPr lang="en-US"/>
              <a:t>Cú pháp</a:t>
            </a:r>
          </a:p>
          <a:p>
            <a:pPr marL="0" indent="0">
              <a:buNone/>
            </a:pPr>
            <a:r>
              <a:rPr lang="en-US">
                <a:solidFill>
                  <a:srgbClr val="FF0000"/>
                </a:solidFill>
              </a:rPr>
              <a:t>		MUL   </a:t>
            </a:r>
            <a:r>
              <a:rPr lang="en-US" i="1">
                <a:solidFill>
                  <a:srgbClr val="FF0000"/>
                </a:solidFill>
              </a:rPr>
              <a:t>source</a:t>
            </a:r>
          </a:p>
          <a:p>
            <a:r>
              <a:rPr lang="en-US"/>
              <a:t>Ý nghĩa</a:t>
            </a:r>
          </a:p>
          <a:p>
            <a:pPr lvl="1"/>
            <a:r>
              <a:rPr lang="en-US"/>
              <a:t>Nhân số nguyên không dấu, source có thể là Reg,  Mem</a:t>
            </a:r>
          </a:p>
          <a:p>
            <a:pPr lvl="1"/>
            <a:r>
              <a:rPr lang="en-US"/>
              <a:t>Nếu source là </a:t>
            </a:r>
            <a:r>
              <a:rPr lang="en-US" b="1"/>
              <a:t>8 bit</a:t>
            </a:r>
            <a:r>
              <a:rPr lang="en-US"/>
              <a:t> thì </a:t>
            </a:r>
            <a:r>
              <a:rPr lang="en-US" b="1"/>
              <a:t>AX = AL * source</a:t>
            </a:r>
          </a:p>
          <a:p>
            <a:pPr lvl="1"/>
            <a:r>
              <a:rPr lang="en-US"/>
              <a:t>Nếu source là </a:t>
            </a:r>
            <a:r>
              <a:rPr lang="en-US" b="1"/>
              <a:t>16 bit</a:t>
            </a:r>
            <a:r>
              <a:rPr lang="en-US"/>
              <a:t> thì </a:t>
            </a:r>
            <a:r>
              <a:rPr lang="en-US" b="1"/>
              <a:t>DX:AX = AX * source</a:t>
            </a:r>
            <a:br>
              <a:rPr lang="en-US"/>
            </a:br>
            <a:r>
              <a:rPr lang="en-US"/>
              <a:t>Trong đó DX là 16 bit cao và AX là 16 bit thấp của kết quả (</a:t>
            </a:r>
            <a:r>
              <a:rPr lang="en-US" b="1"/>
              <a:t>32 bit</a:t>
            </a:r>
            <a:r>
              <a:rPr lang="en-US"/>
              <a:t>)</a:t>
            </a:r>
          </a:p>
          <a:p>
            <a:pPr lvl="1"/>
            <a:r>
              <a:rPr lang="en-US"/>
              <a:t>Cờ CF và OF bật 1 nếu phần cao của kết quả (AH/DX) khác 0</a:t>
            </a:r>
          </a:p>
          <a:p>
            <a:endParaRPr lang="en-US"/>
          </a:p>
        </p:txBody>
      </p:sp>
    </p:spTree>
    <p:extLst>
      <p:ext uri="{BB962C8B-B14F-4D97-AF65-F5344CB8AC3E}">
        <p14:creationId xmlns:p14="http://schemas.microsoft.com/office/powerpoint/2010/main" val="2342645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MUL (2)</a:t>
            </a:r>
          </a:p>
        </p:txBody>
      </p:sp>
      <p:sp>
        <p:nvSpPr>
          <p:cNvPr id="3" name="Content Placeholder 2"/>
          <p:cNvSpPr>
            <a:spLocks noGrp="1"/>
          </p:cNvSpPr>
          <p:nvPr>
            <p:ph idx="1"/>
          </p:nvPr>
        </p:nvSpPr>
        <p:spPr/>
        <p:txBody>
          <a:bodyPr>
            <a:normAutofit lnSpcReduction="10000"/>
          </a:bodyPr>
          <a:lstStyle/>
          <a:p>
            <a:r>
              <a:rPr lang="en-US"/>
              <a:t>Ví dụ</a:t>
            </a:r>
          </a:p>
          <a:p>
            <a:pPr lvl="1"/>
            <a:r>
              <a:rPr lang="en-US"/>
              <a:t>Nhân 8 bit</a:t>
            </a:r>
          </a:p>
          <a:p>
            <a:pPr marL="457200" lvl="1" indent="0">
              <a:buNone/>
            </a:pPr>
            <a:r>
              <a:rPr lang="en-US"/>
              <a:t>		MOV  AL, 212</a:t>
            </a:r>
          </a:p>
          <a:p>
            <a:pPr marL="457200" lvl="1" indent="0">
              <a:buNone/>
            </a:pPr>
            <a:r>
              <a:rPr lang="en-US"/>
              <a:t>		MOV  BL, 45</a:t>
            </a:r>
          </a:p>
          <a:p>
            <a:pPr marL="457200" lvl="1" indent="0">
              <a:buNone/>
            </a:pPr>
            <a:r>
              <a:rPr lang="en-US"/>
              <a:t>		MUL   BL		; AX = AL * BL = 9540</a:t>
            </a:r>
          </a:p>
          <a:p>
            <a:pPr lvl="1"/>
            <a:r>
              <a:rPr lang="en-US"/>
              <a:t>Nhân 16 bit</a:t>
            </a:r>
          </a:p>
          <a:p>
            <a:pPr marL="457200" lvl="1" indent="0">
              <a:buNone/>
            </a:pPr>
            <a:r>
              <a:rPr lang="en-US"/>
              <a:t>		MOV   AX, 1990</a:t>
            </a:r>
          </a:p>
          <a:p>
            <a:pPr marL="457200" lvl="1" indent="0">
              <a:buNone/>
            </a:pPr>
            <a:r>
              <a:rPr lang="en-US"/>
              <a:t>		MOV   BX, 2013</a:t>
            </a:r>
          </a:p>
          <a:p>
            <a:pPr marL="457200" lvl="1" indent="0">
              <a:buNone/>
            </a:pPr>
            <a:r>
              <a:rPr lang="en-US"/>
              <a:t>		MUL    BX</a:t>
            </a:r>
          </a:p>
          <a:p>
            <a:pPr marL="457200" lvl="1" indent="0">
              <a:buNone/>
            </a:pPr>
            <a:r>
              <a:rPr lang="en-US"/>
              <a:t>;  AX * BX = 003D1FEEh  </a:t>
            </a:r>
            <a:r>
              <a:rPr lang="en-US">
                <a:sym typeface="Wingdings" panose="05000000000000000000" pitchFamily="2" charset="2"/>
              </a:rPr>
              <a:t> DX = 003Dh , AX = 1FEEh</a:t>
            </a:r>
            <a:endParaRPr lang="en-US"/>
          </a:p>
        </p:txBody>
      </p:sp>
    </p:spTree>
    <p:extLst>
      <p:ext uri="{BB962C8B-B14F-4D97-AF65-F5344CB8AC3E}">
        <p14:creationId xmlns:p14="http://schemas.microsoft.com/office/powerpoint/2010/main" val="369979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Viết và chạy chương trình hợp ngữ</a:t>
            </a:r>
          </a:p>
        </p:txBody>
      </p:sp>
      <p:grpSp>
        <p:nvGrpSpPr>
          <p:cNvPr id="10" name="Group 9"/>
          <p:cNvGrpSpPr/>
          <p:nvPr/>
        </p:nvGrpSpPr>
        <p:grpSpPr>
          <a:xfrm>
            <a:off x="1286187" y="2286000"/>
            <a:ext cx="6571631" cy="1371600"/>
            <a:chOff x="838200" y="3352800"/>
            <a:chExt cx="6571631" cy="1371600"/>
          </a:xfrm>
        </p:grpSpPr>
        <p:sp>
          <p:nvSpPr>
            <p:cNvPr id="6" name="Rectangle 5"/>
            <p:cNvSpPr/>
            <p:nvPr/>
          </p:nvSpPr>
          <p:spPr>
            <a:xfrm>
              <a:off x="838200" y="3352800"/>
              <a:ext cx="19812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Chương trình nguồn hợp ngữ</a:t>
              </a:r>
            </a:p>
            <a:p>
              <a:pPr algn="ctr"/>
              <a:r>
                <a:rPr lang="en-US"/>
                <a:t>(plain text, .asm)</a:t>
              </a:r>
            </a:p>
          </p:txBody>
        </p:sp>
        <p:sp>
          <p:nvSpPr>
            <p:cNvPr id="7" name="Right Arrow 6"/>
            <p:cNvSpPr/>
            <p:nvPr/>
          </p:nvSpPr>
          <p:spPr>
            <a:xfrm>
              <a:off x="2895600" y="3886200"/>
              <a:ext cx="24384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3540949" y="3523795"/>
              <a:ext cx="1031051" cy="369332"/>
            </a:xfrm>
            <a:prstGeom prst="rect">
              <a:avLst/>
            </a:prstGeom>
            <a:noFill/>
          </p:spPr>
          <p:txBody>
            <a:bodyPr wrap="none" rtlCol="0">
              <a:spAutoFit/>
            </a:bodyPr>
            <a:lstStyle/>
            <a:p>
              <a:r>
                <a:rPr lang="en-US"/>
                <a:t>Hợp dịch</a:t>
              </a:r>
            </a:p>
          </p:txBody>
        </p:sp>
        <p:sp>
          <p:nvSpPr>
            <p:cNvPr id="9" name="Rectangle 8"/>
            <p:cNvSpPr/>
            <p:nvPr/>
          </p:nvSpPr>
          <p:spPr>
            <a:xfrm>
              <a:off x="5428631" y="3352800"/>
              <a:ext cx="19812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Chương trình ngôn ngữ máy</a:t>
              </a:r>
            </a:p>
            <a:p>
              <a:pPr algn="ctr"/>
              <a:r>
                <a:rPr lang="en-US"/>
                <a:t>(nhị phân)</a:t>
              </a:r>
            </a:p>
          </p:txBody>
        </p:sp>
      </p:grpSp>
      <p:sp>
        <p:nvSpPr>
          <p:cNvPr id="11" name="Rounded Rectangular Callout 10"/>
          <p:cNvSpPr/>
          <p:nvPr/>
        </p:nvSpPr>
        <p:spPr>
          <a:xfrm>
            <a:off x="1286187" y="4724400"/>
            <a:ext cx="1838015" cy="914400"/>
          </a:xfrm>
          <a:prstGeom prst="wedgeRoundRectCallout">
            <a:avLst>
              <a:gd name="adj1" fmla="val -7265"/>
              <a:gd name="adj2" fmla="val -149621"/>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Text editor, IDE</a:t>
            </a:r>
          </a:p>
        </p:txBody>
      </p:sp>
      <p:sp>
        <p:nvSpPr>
          <p:cNvPr id="12" name="Rounded Rectangular Callout 11"/>
          <p:cNvSpPr/>
          <p:nvPr/>
        </p:nvSpPr>
        <p:spPr>
          <a:xfrm>
            <a:off x="3505200" y="4045527"/>
            <a:ext cx="2371416" cy="914400"/>
          </a:xfrm>
          <a:prstGeom prst="wedgeRoundRectCallout">
            <a:avLst>
              <a:gd name="adj1" fmla="val -14276"/>
              <a:gd name="adj2" fmla="val -145076"/>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Turbo Assembler,</a:t>
            </a:r>
          </a:p>
          <a:p>
            <a:pPr algn="ctr"/>
            <a:r>
              <a:rPr lang="en-US"/>
              <a:t>Microsoft Assembler,</a:t>
            </a:r>
          </a:p>
          <a:p>
            <a:pPr algn="ctr"/>
            <a:r>
              <a:rPr lang="en-US"/>
              <a:t>Netwide Assembler,…</a:t>
            </a:r>
          </a:p>
        </p:txBody>
      </p:sp>
      <p:sp>
        <p:nvSpPr>
          <p:cNvPr id="13" name="Rounded Rectangular Callout 12"/>
          <p:cNvSpPr/>
          <p:nvPr/>
        </p:nvSpPr>
        <p:spPr>
          <a:xfrm>
            <a:off x="6257618" y="4724400"/>
            <a:ext cx="1838015" cy="914400"/>
          </a:xfrm>
          <a:prstGeom prst="wedgeRoundRectCallout">
            <a:avLst>
              <a:gd name="adj1" fmla="val -7265"/>
              <a:gd name="adj2" fmla="val -149621"/>
              <a:gd name="adj3" fmla="val 16667"/>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.EXE, .COM, …</a:t>
            </a:r>
          </a:p>
        </p:txBody>
      </p:sp>
    </p:spTree>
    <p:extLst>
      <p:ext uri="{BB962C8B-B14F-4D97-AF65-F5344CB8AC3E}">
        <p14:creationId xmlns:p14="http://schemas.microsoft.com/office/powerpoint/2010/main" val="1716932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DIV</a:t>
            </a:r>
          </a:p>
        </p:txBody>
      </p:sp>
      <p:sp>
        <p:nvSpPr>
          <p:cNvPr id="3" name="Content Placeholder 2"/>
          <p:cNvSpPr>
            <a:spLocks noGrp="1"/>
          </p:cNvSpPr>
          <p:nvPr>
            <p:ph idx="1"/>
          </p:nvPr>
        </p:nvSpPr>
        <p:spPr/>
        <p:txBody>
          <a:bodyPr>
            <a:normAutofit/>
          </a:bodyPr>
          <a:lstStyle/>
          <a:p>
            <a:r>
              <a:rPr lang="en-US"/>
              <a:t>Cú pháp</a:t>
            </a:r>
          </a:p>
          <a:p>
            <a:pPr marL="0" indent="0">
              <a:buNone/>
            </a:pPr>
            <a:r>
              <a:rPr lang="en-US">
                <a:solidFill>
                  <a:srgbClr val="FF0000"/>
                </a:solidFill>
              </a:rPr>
              <a:t>		DIV   </a:t>
            </a:r>
            <a:r>
              <a:rPr lang="en-US" i="1">
                <a:solidFill>
                  <a:srgbClr val="FF0000"/>
                </a:solidFill>
              </a:rPr>
              <a:t>source</a:t>
            </a:r>
          </a:p>
          <a:p>
            <a:r>
              <a:rPr lang="en-US"/>
              <a:t>Ý nghĩa</a:t>
            </a:r>
          </a:p>
          <a:p>
            <a:pPr lvl="1"/>
            <a:r>
              <a:rPr lang="en-US"/>
              <a:t>Chia số nguyên không dấu, source có thể là Reg, Mem</a:t>
            </a:r>
          </a:p>
          <a:p>
            <a:pPr lvl="1"/>
            <a:r>
              <a:rPr lang="en-US"/>
              <a:t>Nếu source 8 bit thì lấy AX chia cho source, phần nguyên lưu vào AL, phần dư lưu vào AH</a:t>
            </a:r>
          </a:p>
          <a:p>
            <a:pPr lvl="1"/>
            <a:r>
              <a:rPr lang="en-US"/>
              <a:t>Nếu source là 16 bit thì ghép DX:AX thành toán hạng 32 bit chia cho source, phần nguyên lưu vào AX, phần dư lưu vào DX</a:t>
            </a:r>
          </a:p>
        </p:txBody>
      </p:sp>
    </p:spTree>
    <p:extLst>
      <p:ext uri="{BB962C8B-B14F-4D97-AF65-F5344CB8AC3E}">
        <p14:creationId xmlns:p14="http://schemas.microsoft.com/office/powerpoint/2010/main" val="1845673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DIV (2)</a:t>
            </a:r>
          </a:p>
        </p:txBody>
      </p:sp>
      <p:sp>
        <p:nvSpPr>
          <p:cNvPr id="3" name="Content Placeholder 2"/>
          <p:cNvSpPr>
            <a:spLocks noGrp="1"/>
          </p:cNvSpPr>
          <p:nvPr>
            <p:ph idx="1"/>
          </p:nvPr>
        </p:nvSpPr>
        <p:spPr/>
        <p:txBody>
          <a:bodyPr>
            <a:normAutofit lnSpcReduction="10000"/>
          </a:bodyPr>
          <a:lstStyle/>
          <a:p>
            <a:r>
              <a:rPr lang="en-US"/>
              <a:t>Ví dụ</a:t>
            </a:r>
          </a:p>
          <a:p>
            <a:pPr lvl="1"/>
            <a:r>
              <a:rPr lang="en-US"/>
              <a:t>Chia 8 bit</a:t>
            </a:r>
          </a:p>
          <a:p>
            <a:pPr marL="457200" lvl="1" indent="0">
              <a:buNone/>
            </a:pPr>
            <a:r>
              <a:rPr lang="en-US"/>
              <a:t>		MOV  AX, 1981</a:t>
            </a:r>
          </a:p>
          <a:p>
            <a:pPr marL="457200" lvl="1" indent="0">
              <a:buNone/>
            </a:pPr>
            <a:r>
              <a:rPr lang="en-US"/>
              <a:t>		MOV  BL, 10</a:t>
            </a:r>
          </a:p>
          <a:p>
            <a:pPr marL="457200" lvl="1" indent="0">
              <a:buNone/>
            </a:pPr>
            <a:r>
              <a:rPr lang="en-US"/>
              <a:t>		DIV     BL		; AL = 198 , AH = 1</a:t>
            </a:r>
          </a:p>
          <a:p>
            <a:pPr lvl="1"/>
            <a:r>
              <a:rPr lang="en-US"/>
              <a:t>Chia 16 bit</a:t>
            </a:r>
          </a:p>
          <a:p>
            <a:pPr marL="457200" lvl="1" indent="0">
              <a:buNone/>
            </a:pPr>
            <a:r>
              <a:rPr lang="en-US"/>
              <a:t>		MOV  AX, 2013</a:t>
            </a:r>
          </a:p>
          <a:p>
            <a:pPr marL="457200" lvl="1" indent="0">
              <a:buNone/>
            </a:pPr>
            <a:r>
              <a:rPr lang="en-US"/>
              <a:t>		MOV  DX, 0</a:t>
            </a:r>
          </a:p>
          <a:p>
            <a:pPr marL="457200" lvl="1" indent="0">
              <a:buNone/>
            </a:pPr>
            <a:r>
              <a:rPr lang="en-US"/>
              <a:t>		MOV  BX, 10</a:t>
            </a:r>
          </a:p>
          <a:p>
            <a:pPr marL="457200" lvl="1" indent="0">
              <a:buNone/>
            </a:pPr>
            <a:r>
              <a:rPr lang="en-US"/>
              <a:t>		DIV     BX		; AX = 201 , DX = 3</a:t>
            </a:r>
          </a:p>
        </p:txBody>
      </p:sp>
    </p:spTree>
    <p:extLst>
      <p:ext uri="{BB962C8B-B14F-4D97-AF65-F5344CB8AC3E}">
        <p14:creationId xmlns:p14="http://schemas.microsoft.com/office/powerpoint/2010/main" val="3204505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DIV (3)</a:t>
            </a:r>
          </a:p>
        </p:txBody>
      </p:sp>
      <p:sp>
        <p:nvSpPr>
          <p:cNvPr id="3" name="Content Placeholder 2"/>
          <p:cNvSpPr>
            <a:spLocks noGrp="1"/>
          </p:cNvSpPr>
          <p:nvPr>
            <p:ph idx="1"/>
          </p:nvPr>
        </p:nvSpPr>
        <p:spPr/>
        <p:txBody>
          <a:bodyPr>
            <a:normAutofit/>
          </a:bodyPr>
          <a:lstStyle/>
          <a:p>
            <a:r>
              <a:rPr lang="en-US"/>
              <a:t>Chú ý</a:t>
            </a:r>
          </a:p>
          <a:p>
            <a:pPr lvl="1"/>
            <a:r>
              <a:rPr lang="en-US"/>
              <a:t>Lệnh DIV không ảnh hưởng các cờ hiệu</a:t>
            </a:r>
          </a:p>
          <a:p>
            <a:pPr lvl="1"/>
            <a:r>
              <a:rPr lang="en-US"/>
              <a:t>CPU sẽ phát sinh ngắt nội bộ “divide overflow” và chấm dứt chương trình khi:</a:t>
            </a:r>
          </a:p>
          <a:p>
            <a:pPr lvl="2"/>
            <a:r>
              <a:rPr lang="en-US"/>
              <a:t>Chia số cho 0</a:t>
            </a:r>
          </a:p>
          <a:p>
            <a:pPr lvl="2"/>
            <a:r>
              <a:rPr lang="en-US"/>
              <a:t>Phần nguyên kết quả lớn hơn 255 đối với chia 8 bit</a:t>
            </a:r>
          </a:p>
          <a:p>
            <a:pPr lvl="2"/>
            <a:r>
              <a:rPr lang="en-US"/>
              <a:t>Phần nguyên kết quả lớn hơn 65535 đối với chia 16 bit</a:t>
            </a:r>
          </a:p>
          <a:p>
            <a:pPr lvl="1"/>
            <a:endParaRPr lang="en-US"/>
          </a:p>
        </p:txBody>
      </p:sp>
    </p:spTree>
    <p:extLst>
      <p:ext uri="{BB962C8B-B14F-4D97-AF65-F5344CB8AC3E}">
        <p14:creationId xmlns:p14="http://schemas.microsoft.com/office/powerpoint/2010/main" val="4085377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SHL (Shift logical Left)</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SHL</a:t>
            </a:r>
            <a:r>
              <a:rPr lang="en-US" i="1">
                <a:solidFill>
                  <a:srgbClr val="FF0000"/>
                </a:solidFill>
              </a:rPr>
              <a:t> dest, 1</a:t>
            </a:r>
          </a:p>
          <a:p>
            <a:pPr marL="914400" lvl="2" indent="0">
              <a:buNone/>
            </a:pPr>
            <a:r>
              <a:rPr lang="en-US"/>
              <a:t>Hay 	</a:t>
            </a:r>
            <a:r>
              <a:rPr lang="en-US">
                <a:solidFill>
                  <a:srgbClr val="FF0000"/>
                </a:solidFill>
              </a:rPr>
              <a:t>SHL </a:t>
            </a:r>
            <a:r>
              <a:rPr lang="en-US" i="1">
                <a:solidFill>
                  <a:srgbClr val="FF0000"/>
                </a:solidFill>
              </a:rPr>
              <a:t>dest, CL</a:t>
            </a:r>
          </a:p>
          <a:p>
            <a:r>
              <a:rPr lang="en-US"/>
              <a:t>Ý  nghĩa:</a:t>
            </a:r>
          </a:p>
          <a:p>
            <a:pPr lvl="1"/>
            <a:r>
              <a:rPr lang="en-US"/>
              <a:t>Dịch chuyển nội dung dest sang trái 1 bit, bit cao nhất (trái cùng) được đưa vào CF, thêm bit 0 vào phía phải</a:t>
            </a:r>
          </a:p>
          <a:p>
            <a:pPr lvl="1"/>
            <a:r>
              <a:rPr lang="en-US"/>
              <a:t>SHL dest, CL: dịch chuyển sang trái với số lần nằm trong CL</a:t>
            </a:r>
          </a:p>
        </p:txBody>
      </p:sp>
    </p:spTree>
    <p:extLst>
      <p:ext uri="{BB962C8B-B14F-4D97-AF65-F5344CB8AC3E}">
        <p14:creationId xmlns:p14="http://schemas.microsoft.com/office/powerpoint/2010/main" val="962318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SHL (Shift logical Left) (2)</a:t>
            </a:r>
          </a:p>
        </p:txBody>
      </p:sp>
      <p:sp>
        <p:nvSpPr>
          <p:cNvPr id="3" name="Content Placeholder 2"/>
          <p:cNvSpPr>
            <a:spLocks noGrp="1"/>
          </p:cNvSpPr>
          <p:nvPr>
            <p:ph idx="1"/>
          </p:nvPr>
        </p:nvSpPr>
        <p:spPr/>
        <p:txBody>
          <a:bodyPr>
            <a:normAutofit lnSpcReduction="10000"/>
          </a:bodyPr>
          <a:lstStyle/>
          <a:p>
            <a:r>
              <a:rPr lang="en-US"/>
              <a:t>Ví dụ</a:t>
            </a:r>
          </a:p>
          <a:p>
            <a:pPr marL="0" indent="0">
              <a:buNone/>
            </a:pPr>
            <a:r>
              <a:rPr lang="en-US"/>
              <a:t>		MOV AL, 10010110b</a:t>
            </a:r>
          </a:p>
          <a:p>
            <a:pPr marL="0" indent="0">
              <a:buNone/>
            </a:pPr>
            <a:r>
              <a:rPr lang="en-US"/>
              <a:t>		SHL AL, 1</a:t>
            </a:r>
          </a:p>
          <a:p>
            <a:pPr marL="0" indent="0">
              <a:buNone/>
            </a:pPr>
            <a:r>
              <a:rPr lang="en-US"/>
              <a:t>	kết quả: AL=00101100b, CF=1</a:t>
            </a:r>
          </a:p>
          <a:p>
            <a:r>
              <a:rPr lang="en-US"/>
              <a:t>Chú ý:</a:t>
            </a:r>
          </a:p>
          <a:p>
            <a:pPr lvl="1"/>
            <a:r>
              <a:rPr lang="en-US"/>
              <a:t>Nếu dest là số nguyên không dấu, SHL dest, 1 sẽ nhân dest với 2</a:t>
            </a:r>
          </a:p>
          <a:p>
            <a:pPr lvl="1"/>
            <a:r>
              <a:rPr lang="en-US"/>
              <a:t>SHL ảnh hưởng các cờ CF, OF, PF, SF, ZF</a:t>
            </a:r>
          </a:p>
          <a:p>
            <a:pPr lvl="1"/>
            <a:r>
              <a:rPr lang="en-US"/>
              <a:t>Lệnh SHR Tương tự như SHL nhưng sẽ dịch chuyển về bên phải</a:t>
            </a:r>
          </a:p>
          <a:p>
            <a:pPr lvl="1"/>
            <a:endParaRPr lang="en-US"/>
          </a:p>
          <a:p>
            <a:endParaRPr lang="en-US"/>
          </a:p>
        </p:txBody>
      </p:sp>
    </p:spTree>
    <p:extLst>
      <p:ext uri="{BB962C8B-B14F-4D97-AF65-F5344CB8AC3E}">
        <p14:creationId xmlns:p14="http://schemas.microsoft.com/office/powerpoint/2010/main" val="279664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ROL (Rotate Left)</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ROL</a:t>
            </a:r>
            <a:r>
              <a:rPr lang="en-US" i="1">
                <a:solidFill>
                  <a:srgbClr val="FF0000"/>
                </a:solidFill>
              </a:rPr>
              <a:t> dest, 1</a:t>
            </a:r>
          </a:p>
          <a:p>
            <a:pPr marL="914400" lvl="2" indent="0">
              <a:buNone/>
            </a:pPr>
            <a:r>
              <a:rPr lang="en-US"/>
              <a:t>Hay 	</a:t>
            </a:r>
            <a:r>
              <a:rPr lang="en-US">
                <a:solidFill>
                  <a:srgbClr val="FF0000"/>
                </a:solidFill>
              </a:rPr>
              <a:t>ROL </a:t>
            </a:r>
            <a:r>
              <a:rPr lang="en-US" i="1">
                <a:solidFill>
                  <a:srgbClr val="FF0000"/>
                </a:solidFill>
              </a:rPr>
              <a:t>dest, CL</a:t>
            </a:r>
          </a:p>
          <a:p>
            <a:r>
              <a:rPr lang="en-US"/>
              <a:t>Ý  nghĩa:</a:t>
            </a:r>
          </a:p>
          <a:p>
            <a:pPr lvl="1"/>
            <a:r>
              <a:rPr lang="en-US"/>
              <a:t>Quay nội dung dest sang trái 1 bit, bit cao nhất (trái cùng) thành bit thấp nhất (phải cùng)</a:t>
            </a:r>
          </a:p>
          <a:p>
            <a:pPr lvl="1"/>
            <a:r>
              <a:rPr lang="en-US"/>
              <a:t>ROL dest, CL: quay trái với số lần nằm trong CL</a:t>
            </a:r>
          </a:p>
        </p:txBody>
      </p:sp>
    </p:spTree>
    <p:extLst>
      <p:ext uri="{BB962C8B-B14F-4D97-AF65-F5344CB8AC3E}">
        <p14:creationId xmlns:p14="http://schemas.microsoft.com/office/powerpoint/2010/main" val="310997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ROL (Rotate Left) (2)</a:t>
            </a:r>
          </a:p>
        </p:txBody>
      </p:sp>
      <p:sp>
        <p:nvSpPr>
          <p:cNvPr id="3" name="Content Placeholder 2"/>
          <p:cNvSpPr>
            <a:spLocks noGrp="1"/>
          </p:cNvSpPr>
          <p:nvPr>
            <p:ph idx="1"/>
          </p:nvPr>
        </p:nvSpPr>
        <p:spPr/>
        <p:txBody>
          <a:bodyPr/>
          <a:lstStyle/>
          <a:p>
            <a:r>
              <a:rPr lang="en-US"/>
              <a:t>Ví dụ</a:t>
            </a:r>
          </a:p>
          <a:p>
            <a:pPr marL="0" indent="0">
              <a:buNone/>
            </a:pPr>
            <a:r>
              <a:rPr lang="en-US"/>
              <a:t>		MOV  AL, 10010110b</a:t>
            </a:r>
          </a:p>
          <a:p>
            <a:pPr marL="0" indent="0">
              <a:buNone/>
            </a:pPr>
            <a:r>
              <a:rPr lang="en-US"/>
              <a:t>		ROL  AL, 1</a:t>
            </a:r>
          </a:p>
          <a:p>
            <a:pPr marL="0" indent="0">
              <a:buNone/>
            </a:pPr>
            <a:r>
              <a:rPr lang="en-US"/>
              <a:t>	kết quả: AL=00101101b</a:t>
            </a:r>
          </a:p>
          <a:p>
            <a:r>
              <a:rPr lang="en-US"/>
              <a:t>Chú ý:</a:t>
            </a:r>
          </a:p>
          <a:p>
            <a:pPr lvl="1"/>
            <a:r>
              <a:rPr lang="en-US"/>
              <a:t>ROL ảnh hưởng các cờ CF, OF</a:t>
            </a:r>
          </a:p>
          <a:p>
            <a:pPr lvl="1"/>
            <a:r>
              <a:rPr lang="en-US"/>
              <a:t>Lệnh ROR (rotate Right) tương tự như ROL nhưng quay về phải</a:t>
            </a:r>
          </a:p>
          <a:p>
            <a:endParaRPr lang="en-US"/>
          </a:p>
        </p:txBody>
      </p:sp>
    </p:spTree>
    <p:extLst>
      <p:ext uri="{BB962C8B-B14F-4D97-AF65-F5344CB8AC3E}">
        <p14:creationId xmlns:p14="http://schemas.microsoft.com/office/powerpoint/2010/main" val="2685099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AND</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AND  </a:t>
            </a:r>
            <a:r>
              <a:rPr lang="en-US" i="1">
                <a:solidFill>
                  <a:srgbClr val="FF0000"/>
                </a:solidFill>
              </a:rPr>
              <a:t>dest, source</a:t>
            </a:r>
          </a:p>
          <a:p>
            <a:r>
              <a:rPr lang="en-US"/>
              <a:t>Ý  nghĩa:</a:t>
            </a:r>
          </a:p>
          <a:p>
            <a:pPr lvl="1"/>
            <a:r>
              <a:rPr lang="en-US"/>
              <a:t>dest = dest And source (thực hiện and từng bit 1)</a:t>
            </a:r>
          </a:p>
          <a:p>
            <a:pPr lvl="1"/>
            <a:r>
              <a:rPr lang="en-US"/>
              <a:t>Dest có thể là Reg, Mem</a:t>
            </a:r>
          </a:p>
          <a:p>
            <a:pPr lvl="1"/>
            <a:r>
              <a:rPr lang="en-US"/>
              <a:t>Source có thể là Reg, Mem, Immed</a:t>
            </a:r>
          </a:p>
          <a:p>
            <a:pPr lvl="1"/>
            <a:r>
              <a:rPr lang="en-US"/>
              <a:t>Ảnh hưởng các cờ CF, OF, PF, SF, ZF</a:t>
            </a:r>
          </a:p>
          <a:p>
            <a:pPr lvl="1"/>
            <a:r>
              <a:rPr lang="en-US"/>
              <a:t>Thường dùng để xóa 1 bit nào đó</a:t>
            </a:r>
          </a:p>
        </p:txBody>
      </p:sp>
    </p:spTree>
    <p:extLst>
      <p:ext uri="{BB962C8B-B14F-4D97-AF65-F5344CB8AC3E}">
        <p14:creationId xmlns:p14="http://schemas.microsoft.com/office/powerpoint/2010/main" val="640353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AND</a:t>
            </a:r>
          </a:p>
        </p:txBody>
      </p:sp>
      <p:sp>
        <p:nvSpPr>
          <p:cNvPr id="3" name="Content Placeholder 2"/>
          <p:cNvSpPr>
            <a:spLocks noGrp="1"/>
          </p:cNvSpPr>
          <p:nvPr>
            <p:ph idx="1"/>
          </p:nvPr>
        </p:nvSpPr>
        <p:spPr/>
        <p:txBody>
          <a:bodyPr/>
          <a:lstStyle/>
          <a:p>
            <a:r>
              <a:rPr lang="en-US"/>
              <a:t>Ví dụ</a:t>
            </a:r>
          </a:p>
          <a:p>
            <a:pPr marL="0" indent="0">
              <a:buNone/>
            </a:pPr>
            <a:r>
              <a:rPr lang="en-US"/>
              <a:t>		MOV  AL, 10010110b</a:t>
            </a:r>
          </a:p>
          <a:p>
            <a:pPr marL="0" indent="0">
              <a:buNone/>
            </a:pPr>
            <a:r>
              <a:rPr lang="en-US"/>
              <a:t>		AND AL, </a:t>
            </a:r>
            <a:r>
              <a:rPr lang="en-US">
                <a:solidFill>
                  <a:srgbClr val="FF0000"/>
                </a:solidFill>
              </a:rPr>
              <a:t>00</a:t>
            </a:r>
            <a:r>
              <a:rPr lang="en-US"/>
              <a:t>111111b</a:t>
            </a:r>
          </a:p>
          <a:p>
            <a:pPr marL="0" indent="0">
              <a:buNone/>
            </a:pPr>
            <a:r>
              <a:rPr lang="en-US"/>
              <a:t>	kết quả: AL=</a:t>
            </a:r>
            <a:r>
              <a:rPr lang="en-US">
                <a:solidFill>
                  <a:srgbClr val="FF0000"/>
                </a:solidFill>
              </a:rPr>
              <a:t>00</a:t>
            </a:r>
            <a:r>
              <a:rPr lang="en-US"/>
              <a:t>010110b</a:t>
            </a:r>
          </a:p>
        </p:txBody>
      </p:sp>
    </p:spTree>
    <p:extLst>
      <p:ext uri="{BB962C8B-B14F-4D97-AF65-F5344CB8AC3E}">
        <p14:creationId xmlns:p14="http://schemas.microsoft.com/office/powerpoint/2010/main" val="2322922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OR</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OR  </a:t>
            </a:r>
            <a:r>
              <a:rPr lang="en-US" i="1">
                <a:solidFill>
                  <a:srgbClr val="FF0000"/>
                </a:solidFill>
              </a:rPr>
              <a:t>dest, source</a:t>
            </a:r>
          </a:p>
          <a:p>
            <a:r>
              <a:rPr lang="en-US"/>
              <a:t>Ý  nghĩa:</a:t>
            </a:r>
          </a:p>
          <a:p>
            <a:pPr lvl="1"/>
            <a:r>
              <a:rPr lang="en-US"/>
              <a:t>dest = dest OR source (thực hiện or từng bit 1)</a:t>
            </a:r>
          </a:p>
          <a:p>
            <a:pPr lvl="1"/>
            <a:r>
              <a:rPr lang="en-US"/>
              <a:t>Dest có thể là Reg, Mem</a:t>
            </a:r>
          </a:p>
          <a:p>
            <a:pPr lvl="1"/>
            <a:r>
              <a:rPr lang="en-US"/>
              <a:t>Source có thể là Reg, Mem, Immed</a:t>
            </a:r>
          </a:p>
          <a:p>
            <a:pPr lvl="1"/>
            <a:r>
              <a:rPr lang="en-US"/>
              <a:t>Ảnh hưởng các cờ CF, OF, PF, SF, ZF</a:t>
            </a:r>
          </a:p>
          <a:p>
            <a:pPr lvl="1"/>
            <a:r>
              <a:rPr lang="en-US"/>
              <a:t>Thường dùng để bật 1 bit nào đó</a:t>
            </a:r>
          </a:p>
        </p:txBody>
      </p:sp>
    </p:spTree>
    <p:extLst>
      <p:ext uri="{BB962C8B-B14F-4D97-AF65-F5344CB8AC3E}">
        <p14:creationId xmlns:p14="http://schemas.microsoft.com/office/powerpoint/2010/main" val="170913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dữ liệu trong bộ nhớ</a:t>
            </a:r>
          </a:p>
        </p:txBody>
      </p:sp>
      <p:sp>
        <p:nvSpPr>
          <p:cNvPr id="3" name="Content Placeholder 2"/>
          <p:cNvSpPr>
            <a:spLocks noGrp="1"/>
          </p:cNvSpPr>
          <p:nvPr>
            <p:ph idx="1"/>
          </p:nvPr>
        </p:nvSpPr>
        <p:spPr/>
        <p:txBody>
          <a:bodyPr/>
          <a:lstStyle/>
          <a:p>
            <a:r>
              <a:rPr lang="en-US"/>
              <a:t>Byte (8 bit)</a:t>
            </a:r>
          </a:p>
          <a:p>
            <a:pPr lvl="1"/>
            <a:r>
              <a:rPr lang="en-US"/>
              <a:t>Giá trị: 0..255 hoặc -128..127</a:t>
            </a:r>
          </a:p>
          <a:p>
            <a:r>
              <a:rPr lang="en-US"/>
              <a:t>Word (16 bit)</a:t>
            </a:r>
          </a:p>
          <a:p>
            <a:pPr lvl="1"/>
            <a:r>
              <a:rPr lang="en-US"/>
              <a:t>Giá trị: 0..65535 hoặc -32768..32767</a:t>
            </a:r>
          </a:p>
          <a:p>
            <a:pPr lvl="1"/>
            <a:r>
              <a:rPr lang="en-US"/>
              <a:t>Lưu trữ trong bộ nhớ: byte cao lưu địa chỉ cao, byte thấp lưu địa chỉ thấp</a:t>
            </a:r>
          </a:p>
          <a:p>
            <a:pPr lvl="1"/>
            <a:r>
              <a:rPr lang="en-US"/>
              <a:t>Ví dụ: (20400)</a:t>
            </a:r>
            <a:r>
              <a:rPr lang="en-US" baseline="-25000"/>
              <a:t>10</a:t>
            </a:r>
            <a:r>
              <a:rPr lang="en-US"/>
              <a:t> = (4FB0)</a:t>
            </a:r>
            <a:r>
              <a:rPr lang="en-US" baseline="-25000"/>
              <a:t>16</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45693936"/>
              </p:ext>
            </p:extLst>
          </p:nvPr>
        </p:nvGraphicFramePr>
        <p:xfrm>
          <a:off x="1676400" y="5410200"/>
          <a:ext cx="3048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pPr algn="ctr"/>
                      <a:r>
                        <a:rPr lang="en-US"/>
                        <a:t>Địa</a:t>
                      </a:r>
                      <a:r>
                        <a:rPr lang="en-US" baseline="0"/>
                        <a:t> chỉ</a:t>
                      </a:r>
                      <a:endParaRPr lang="en-US"/>
                    </a:p>
                  </a:txBody>
                  <a:tcPr/>
                </a:tc>
                <a:tc>
                  <a:txBody>
                    <a:bodyPr/>
                    <a:lstStyle/>
                    <a:p>
                      <a:pPr algn="ctr"/>
                      <a:r>
                        <a:rPr lang="en-US"/>
                        <a:t>Giá</a:t>
                      </a:r>
                      <a:r>
                        <a:rPr lang="en-US" baseline="0"/>
                        <a:t> trị ô nhớ</a:t>
                      </a:r>
                      <a:endParaRPr lang="en-US"/>
                    </a:p>
                  </a:txBody>
                  <a:tcPr/>
                </a:tc>
                <a:extLst>
                  <a:ext uri="{0D108BD9-81ED-4DB2-BD59-A6C34878D82A}">
                    <a16:rowId xmlns:a16="http://schemas.microsoft.com/office/drawing/2014/main" val="10000"/>
                  </a:ext>
                </a:extLst>
              </a:tr>
              <a:tr h="370840">
                <a:tc>
                  <a:txBody>
                    <a:bodyPr/>
                    <a:lstStyle/>
                    <a:p>
                      <a:pPr algn="ctr"/>
                      <a:r>
                        <a:rPr lang="en-US"/>
                        <a:t>i</a:t>
                      </a:r>
                    </a:p>
                  </a:txBody>
                  <a:tcPr/>
                </a:tc>
                <a:tc>
                  <a:txBody>
                    <a:bodyPr/>
                    <a:lstStyle/>
                    <a:p>
                      <a:pPr algn="ctr"/>
                      <a:r>
                        <a:rPr lang="en-US"/>
                        <a:t>B0</a:t>
                      </a:r>
                    </a:p>
                  </a:txBody>
                  <a:tcPr/>
                </a:tc>
                <a:extLst>
                  <a:ext uri="{0D108BD9-81ED-4DB2-BD59-A6C34878D82A}">
                    <a16:rowId xmlns:a16="http://schemas.microsoft.com/office/drawing/2014/main" val="10001"/>
                  </a:ext>
                </a:extLst>
              </a:tr>
              <a:tr h="370840">
                <a:tc>
                  <a:txBody>
                    <a:bodyPr/>
                    <a:lstStyle/>
                    <a:p>
                      <a:pPr algn="ctr"/>
                      <a:r>
                        <a:rPr lang="en-US"/>
                        <a:t>i + 1</a:t>
                      </a:r>
                    </a:p>
                  </a:txBody>
                  <a:tcPr/>
                </a:tc>
                <a:tc>
                  <a:txBody>
                    <a:bodyPr/>
                    <a:lstStyle/>
                    <a:p>
                      <a:pPr algn="ctr"/>
                      <a:r>
                        <a:rPr lang="en-US"/>
                        <a:t>4F</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294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OR</a:t>
            </a:r>
          </a:p>
        </p:txBody>
      </p:sp>
      <p:sp>
        <p:nvSpPr>
          <p:cNvPr id="3" name="Content Placeholder 2"/>
          <p:cNvSpPr>
            <a:spLocks noGrp="1"/>
          </p:cNvSpPr>
          <p:nvPr>
            <p:ph idx="1"/>
          </p:nvPr>
        </p:nvSpPr>
        <p:spPr/>
        <p:txBody>
          <a:bodyPr/>
          <a:lstStyle/>
          <a:p>
            <a:r>
              <a:rPr lang="en-US"/>
              <a:t>Ví dụ</a:t>
            </a:r>
          </a:p>
          <a:p>
            <a:pPr marL="0" indent="0">
              <a:buNone/>
            </a:pPr>
            <a:r>
              <a:rPr lang="en-US"/>
              <a:t>		MOV  AL, 10010110b</a:t>
            </a:r>
          </a:p>
          <a:p>
            <a:pPr marL="0" indent="0">
              <a:buNone/>
            </a:pPr>
            <a:r>
              <a:rPr lang="en-US"/>
              <a:t>		OR AL, </a:t>
            </a:r>
            <a:r>
              <a:rPr lang="en-US">
                <a:solidFill>
                  <a:srgbClr val="FF0000"/>
                </a:solidFill>
              </a:rPr>
              <a:t>11</a:t>
            </a:r>
            <a:r>
              <a:rPr lang="en-US"/>
              <a:t>000000b</a:t>
            </a:r>
          </a:p>
          <a:p>
            <a:pPr marL="0" indent="0">
              <a:buNone/>
            </a:pPr>
            <a:r>
              <a:rPr lang="en-US"/>
              <a:t>	kết quả: AL=</a:t>
            </a:r>
            <a:r>
              <a:rPr lang="en-US">
                <a:solidFill>
                  <a:srgbClr val="FF0000"/>
                </a:solidFill>
              </a:rPr>
              <a:t>11</a:t>
            </a:r>
            <a:r>
              <a:rPr lang="en-US"/>
              <a:t>010110b</a:t>
            </a:r>
          </a:p>
        </p:txBody>
      </p:sp>
    </p:spTree>
    <p:extLst>
      <p:ext uri="{BB962C8B-B14F-4D97-AF65-F5344CB8AC3E}">
        <p14:creationId xmlns:p14="http://schemas.microsoft.com/office/powerpoint/2010/main" val="179196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XOR</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XOR  </a:t>
            </a:r>
            <a:r>
              <a:rPr lang="en-US" i="1">
                <a:solidFill>
                  <a:srgbClr val="FF0000"/>
                </a:solidFill>
              </a:rPr>
              <a:t>dest, source</a:t>
            </a:r>
          </a:p>
          <a:p>
            <a:r>
              <a:rPr lang="en-US"/>
              <a:t>Ý  nghĩa:</a:t>
            </a:r>
          </a:p>
          <a:p>
            <a:pPr lvl="1"/>
            <a:r>
              <a:rPr lang="en-US"/>
              <a:t>dest = dest XOR source (thực hiện xor từng bit 1)</a:t>
            </a:r>
          </a:p>
          <a:p>
            <a:pPr lvl="1"/>
            <a:r>
              <a:rPr lang="en-US"/>
              <a:t>Dest có thể là Reg, Mem</a:t>
            </a:r>
          </a:p>
          <a:p>
            <a:pPr lvl="1"/>
            <a:r>
              <a:rPr lang="en-US"/>
              <a:t>Source có thể là Reg, Mem, Immed</a:t>
            </a:r>
          </a:p>
          <a:p>
            <a:pPr lvl="1"/>
            <a:r>
              <a:rPr lang="en-US"/>
              <a:t>Ảnh hưởng các cờ CF, OF, PF, SF, ZF</a:t>
            </a:r>
          </a:p>
          <a:p>
            <a:pPr lvl="1"/>
            <a:r>
              <a:rPr lang="en-US"/>
              <a:t>Dùng xác định các it khác nhau giữa 2 toán hạng</a:t>
            </a:r>
          </a:p>
        </p:txBody>
      </p:sp>
    </p:spTree>
    <p:extLst>
      <p:ext uri="{BB962C8B-B14F-4D97-AF65-F5344CB8AC3E}">
        <p14:creationId xmlns:p14="http://schemas.microsoft.com/office/powerpoint/2010/main" val="16767074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OR</a:t>
            </a:r>
          </a:p>
        </p:txBody>
      </p:sp>
      <p:sp>
        <p:nvSpPr>
          <p:cNvPr id="3" name="Content Placeholder 2"/>
          <p:cNvSpPr>
            <a:spLocks noGrp="1"/>
          </p:cNvSpPr>
          <p:nvPr>
            <p:ph idx="1"/>
          </p:nvPr>
        </p:nvSpPr>
        <p:spPr/>
        <p:txBody>
          <a:bodyPr/>
          <a:lstStyle/>
          <a:p>
            <a:r>
              <a:rPr lang="en-US"/>
              <a:t>Ví dụ</a:t>
            </a:r>
          </a:p>
          <a:p>
            <a:pPr marL="0" indent="0">
              <a:buNone/>
            </a:pPr>
            <a:r>
              <a:rPr lang="en-US"/>
              <a:t>		MOV  AL, 10010110b</a:t>
            </a:r>
          </a:p>
          <a:p>
            <a:pPr marL="0" indent="0">
              <a:buNone/>
            </a:pPr>
            <a:r>
              <a:rPr lang="en-US"/>
              <a:t>		XOR 	 AL, 11000000b</a:t>
            </a:r>
          </a:p>
          <a:p>
            <a:pPr marL="0" indent="0">
              <a:buNone/>
            </a:pPr>
            <a:r>
              <a:rPr lang="en-US"/>
              <a:t>	kết quả: 	 AL=01010110b</a:t>
            </a:r>
          </a:p>
        </p:txBody>
      </p:sp>
    </p:spTree>
    <p:extLst>
      <p:ext uri="{BB962C8B-B14F-4D97-AF65-F5344CB8AC3E}">
        <p14:creationId xmlns:p14="http://schemas.microsoft.com/office/powerpoint/2010/main" val="3604661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NOT</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NOT  </a:t>
            </a:r>
            <a:r>
              <a:rPr lang="en-US" i="1">
                <a:solidFill>
                  <a:srgbClr val="FF0000"/>
                </a:solidFill>
              </a:rPr>
              <a:t>dest</a:t>
            </a:r>
          </a:p>
          <a:p>
            <a:r>
              <a:rPr lang="en-US"/>
              <a:t>Ý  nghĩa:</a:t>
            </a:r>
          </a:p>
          <a:p>
            <a:pPr lvl="1"/>
            <a:r>
              <a:rPr lang="en-US"/>
              <a:t>Đảo ngược từng bit của toan hạng dest</a:t>
            </a:r>
          </a:p>
          <a:p>
            <a:pPr lvl="1"/>
            <a:r>
              <a:rPr lang="en-US"/>
              <a:t>Không ảnh hưởng các cờ</a:t>
            </a:r>
          </a:p>
          <a:p>
            <a:r>
              <a:rPr lang="en-US"/>
              <a:t>Ví dụ</a:t>
            </a:r>
          </a:p>
          <a:p>
            <a:pPr marL="0" indent="0">
              <a:buNone/>
            </a:pPr>
            <a:r>
              <a:rPr lang="en-US"/>
              <a:t>		MOV  AL, 10010110b</a:t>
            </a:r>
          </a:p>
          <a:p>
            <a:pPr marL="0" indent="0">
              <a:buNone/>
            </a:pPr>
            <a:r>
              <a:rPr lang="en-US"/>
              <a:t>		NOT 	 AL</a:t>
            </a:r>
          </a:p>
          <a:p>
            <a:pPr marL="0" indent="0">
              <a:buNone/>
            </a:pPr>
            <a:r>
              <a:rPr lang="en-US"/>
              <a:t>	kết quả: 	 AL=01101001b</a:t>
            </a:r>
          </a:p>
        </p:txBody>
      </p:sp>
    </p:spTree>
    <p:extLst>
      <p:ext uri="{BB962C8B-B14F-4D97-AF65-F5344CB8AC3E}">
        <p14:creationId xmlns:p14="http://schemas.microsoft.com/office/powerpoint/2010/main" val="1217219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TEST</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TEST  </a:t>
            </a:r>
            <a:r>
              <a:rPr lang="en-US" i="1">
                <a:solidFill>
                  <a:srgbClr val="FF0000"/>
                </a:solidFill>
              </a:rPr>
              <a:t>dest, source</a:t>
            </a:r>
          </a:p>
          <a:p>
            <a:r>
              <a:rPr lang="en-US"/>
              <a:t>Ý  nghĩa:</a:t>
            </a:r>
          </a:p>
          <a:p>
            <a:pPr lvl="1"/>
            <a:r>
              <a:rPr lang="en-US"/>
              <a:t>Tương tự toan hạng AND nhưng không lưu kết quả</a:t>
            </a:r>
          </a:p>
          <a:p>
            <a:pPr lvl="1"/>
            <a:r>
              <a:rPr lang="en-US"/>
              <a:t>Ảnh hưởng các cờ: CF, OF, PF, ZF, SF</a:t>
            </a:r>
          </a:p>
        </p:txBody>
      </p:sp>
    </p:spTree>
    <p:extLst>
      <p:ext uri="{BB962C8B-B14F-4D97-AF65-F5344CB8AC3E}">
        <p14:creationId xmlns:p14="http://schemas.microsoft.com/office/powerpoint/2010/main" val="1351131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JMP (Jump)</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JMP  </a:t>
            </a:r>
            <a:r>
              <a:rPr lang="en-US" i="1">
                <a:solidFill>
                  <a:srgbClr val="FF0000"/>
                </a:solidFill>
              </a:rPr>
              <a:t>label	</a:t>
            </a:r>
            <a:r>
              <a:rPr lang="en-US" i="1"/>
              <a:t>hay</a:t>
            </a:r>
            <a:r>
              <a:rPr lang="en-US" i="1">
                <a:solidFill>
                  <a:srgbClr val="FF0000"/>
                </a:solidFill>
              </a:rPr>
              <a:t> </a:t>
            </a:r>
            <a:r>
              <a:rPr lang="en-US"/>
              <a:t>	</a:t>
            </a:r>
            <a:r>
              <a:rPr lang="en-US">
                <a:solidFill>
                  <a:srgbClr val="FF0000"/>
                </a:solidFill>
              </a:rPr>
              <a:t>JMP  </a:t>
            </a:r>
            <a:r>
              <a:rPr lang="en-US" i="1">
                <a:solidFill>
                  <a:srgbClr val="FF0000"/>
                </a:solidFill>
              </a:rPr>
              <a:t>target</a:t>
            </a:r>
          </a:p>
          <a:p>
            <a:r>
              <a:rPr lang="en-US"/>
              <a:t>Ý  nghĩa:</a:t>
            </a:r>
          </a:p>
          <a:p>
            <a:pPr lvl="1"/>
            <a:r>
              <a:rPr lang="en-US"/>
              <a:t>Chuyển điều khiển chương trình từ vị trí này đến vị trí khác</a:t>
            </a:r>
          </a:p>
          <a:p>
            <a:pPr lvl="1"/>
            <a:r>
              <a:rPr lang="en-US"/>
              <a:t>Toán hạng target có thể là Reg hay Mem</a:t>
            </a:r>
          </a:p>
          <a:p>
            <a:pPr lvl="1"/>
            <a:r>
              <a:rPr lang="en-US"/>
              <a:t>Lệnh JMP có thể short, near hay far</a:t>
            </a:r>
          </a:p>
          <a:p>
            <a:pPr lvl="1"/>
            <a:r>
              <a:rPr lang="en-US"/>
              <a:t>Làm thay đổi nội dung CS:IP hay chỉ IP</a:t>
            </a:r>
          </a:p>
        </p:txBody>
      </p:sp>
    </p:spTree>
    <p:extLst>
      <p:ext uri="{BB962C8B-B14F-4D97-AF65-F5344CB8AC3E}">
        <p14:creationId xmlns:p14="http://schemas.microsoft.com/office/powerpoint/2010/main" val="629113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nhảy có điều kiện</a:t>
            </a:r>
          </a:p>
        </p:txBody>
      </p:sp>
      <p:sp>
        <p:nvSpPr>
          <p:cNvPr id="3" name="Content Placeholder 2"/>
          <p:cNvSpPr>
            <a:spLocks noGrp="1"/>
          </p:cNvSpPr>
          <p:nvPr>
            <p:ph idx="1"/>
          </p:nvPr>
        </p:nvSpPr>
        <p:spPr/>
        <p:txBody>
          <a:bodyPr/>
          <a:lstStyle/>
          <a:p>
            <a:r>
              <a:rPr lang="en-US"/>
              <a:t>Lệnh nhảy không dấu: JB/ JNAE, JBE/JNA, JA/JNBE, JAE/JNB</a:t>
            </a:r>
          </a:p>
          <a:p>
            <a:r>
              <a:rPr lang="en-US"/>
              <a:t>Lệnh nhảy dùng chung: JE/JZ, JNE/JNZ</a:t>
            </a:r>
          </a:p>
          <a:p>
            <a:r>
              <a:rPr lang="en-US"/>
              <a:t>Lệnh nhảy có dấu: JL/JNGE, JLE/JNG, JG/JNLE, JGE/JNL</a:t>
            </a:r>
          </a:p>
          <a:p>
            <a:r>
              <a:rPr lang="en-US"/>
              <a:t>Các lệnh nhảy dựa vào cờ: JP, JNP, JS, …</a:t>
            </a:r>
          </a:p>
        </p:txBody>
      </p:sp>
    </p:spTree>
    <p:extLst>
      <p:ext uri="{BB962C8B-B14F-4D97-AF65-F5344CB8AC3E}">
        <p14:creationId xmlns:p14="http://schemas.microsoft.com/office/powerpoint/2010/main" val="4242001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CMP (Compare)</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CMP  </a:t>
            </a:r>
            <a:r>
              <a:rPr lang="en-US" i="1">
                <a:solidFill>
                  <a:srgbClr val="FF0000"/>
                </a:solidFill>
              </a:rPr>
              <a:t>left, right	</a:t>
            </a:r>
          </a:p>
          <a:p>
            <a:r>
              <a:rPr lang="en-US"/>
              <a:t>Ý  nghĩa:</a:t>
            </a:r>
          </a:p>
          <a:p>
            <a:pPr lvl="1"/>
            <a:r>
              <a:rPr lang="en-US"/>
              <a:t>So sánh nội dung tóan hạng left và toán hạng right, kết quả so sánh lưu trong thanh ghi cờ hiệu</a:t>
            </a:r>
          </a:p>
          <a:p>
            <a:pPr lvl="1"/>
            <a:r>
              <a:rPr lang="en-US"/>
              <a:t>Left là Reg, Mem</a:t>
            </a:r>
          </a:p>
          <a:p>
            <a:pPr lvl="1"/>
            <a:r>
              <a:rPr lang="en-US"/>
              <a:t>Right là Reg, Mem, Immed</a:t>
            </a:r>
          </a:p>
          <a:p>
            <a:pPr lvl="1"/>
            <a:r>
              <a:rPr lang="en-US"/>
              <a:t>Thường dùng với các lệnh nhảy</a:t>
            </a:r>
          </a:p>
          <a:p>
            <a:endParaRPr lang="en-US"/>
          </a:p>
        </p:txBody>
      </p:sp>
    </p:spTree>
    <p:extLst>
      <p:ext uri="{BB962C8B-B14F-4D97-AF65-F5344CB8AC3E}">
        <p14:creationId xmlns:p14="http://schemas.microsoft.com/office/powerpoint/2010/main" val="6831970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CMP (2)</a:t>
            </a:r>
          </a:p>
        </p:txBody>
      </p:sp>
      <p:sp>
        <p:nvSpPr>
          <p:cNvPr id="3" name="Content Placeholder 2"/>
          <p:cNvSpPr>
            <a:spLocks noGrp="1"/>
          </p:cNvSpPr>
          <p:nvPr>
            <p:ph idx="1"/>
          </p:nvPr>
        </p:nvSpPr>
        <p:spPr/>
        <p:txBody>
          <a:bodyPr/>
          <a:lstStyle/>
          <a:p>
            <a:r>
              <a:rPr lang="en-US"/>
              <a:t>Ví dụ: chương trình so sánh nội dung AX và BX (số không dấu)</a:t>
            </a:r>
          </a:p>
          <a:p>
            <a:pPr lvl="1"/>
            <a:r>
              <a:rPr lang="en-US"/>
              <a:t>Nếu Ax &gt; Bx: Ax = Ax – Bx</a:t>
            </a:r>
          </a:p>
          <a:p>
            <a:pPr lvl="1"/>
            <a:r>
              <a:rPr lang="en-US"/>
              <a:t>Nếu Ax &lt; Bx: Bx = Bx – Ax</a:t>
            </a:r>
          </a:p>
          <a:p>
            <a:pPr lvl="1"/>
            <a:r>
              <a:rPr lang="en-US"/>
              <a:t>Nếu Ax = Bx: Ax = Bx =0</a:t>
            </a:r>
          </a:p>
        </p:txBody>
      </p:sp>
    </p:spTree>
    <p:extLst>
      <p:ext uri="{BB962C8B-B14F-4D97-AF65-F5344CB8AC3E}">
        <p14:creationId xmlns:p14="http://schemas.microsoft.com/office/powerpoint/2010/main" val="39979460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CMP (3)</a:t>
            </a:r>
          </a:p>
        </p:txBody>
      </p:sp>
      <p:sp>
        <p:nvSpPr>
          <p:cNvPr id="3" name="Content Placeholder 2"/>
          <p:cNvSpPr>
            <a:spLocks noGrp="1"/>
          </p:cNvSpPr>
          <p:nvPr>
            <p:ph idx="1"/>
          </p:nvPr>
        </p:nvSpPr>
        <p:spPr>
          <a:xfrm>
            <a:off x="2362200" y="1600200"/>
            <a:ext cx="5638800" cy="5121275"/>
          </a:xfrm>
        </p:spPr>
        <p:txBody>
          <a:bodyPr>
            <a:normAutofit fontScale="92500" lnSpcReduction="10000"/>
          </a:bodyPr>
          <a:lstStyle/>
          <a:p>
            <a:pPr marL="0" indent="0">
              <a:buNone/>
            </a:pPr>
            <a:r>
              <a:rPr lang="en-US" sz="2400"/>
              <a:t>CMP AX, BX</a:t>
            </a:r>
          </a:p>
          <a:p>
            <a:pPr marL="0" indent="0">
              <a:buNone/>
            </a:pPr>
            <a:r>
              <a:rPr lang="en-US" sz="2400"/>
              <a:t>JA Label1</a:t>
            </a:r>
          </a:p>
          <a:p>
            <a:pPr marL="0" indent="0">
              <a:buNone/>
            </a:pPr>
            <a:r>
              <a:rPr lang="en-US" sz="2400"/>
              <a:t>JB Label 2</a:t>
            </a:r>
          </a:p>
          <a:p>
            <a:pPr marL="0" indent="0">
              <a:buNone/>
            </a:pPr>
            <a:r>
              <a:rPr lang="en-US" sz="2400"/>
              <a:t>Mov AX, 0</a:t>
            </a:r>
          </a:p>
          <a:p>
            <a:pPr marL="0" indent="0">
              <a:buNone/>
            </a:pPr>
            <a:r>
              <a:rPr lang="en-US" sz="2400"/>
              <a:t>Mov BX, 0</a:t>
            </a:r>
          </a:p>
          <a:p>
            <a:pPr marL="0" indent="0">
              <a:buNone/>
            </a:pPr>
            <a:r>
              <a:rPr lang="en-US" sz="2400"/>
              <a:t>JMP Label3</a:t>
            </a:r>
          </a:p>
          <a:p>
            <a:pPr marL="0" indent="0">
              <a:buNone/>
            </a:pPr>
            <a:r>
              <a:rPr lang="en-US" sz="2400"/>
              <a:t>Label1:</a:t>
            </a:r>
          </a:p>
          <a:p>
            <a:pPr marL="0" indent="0">
              <a:buNone/>
            </a:pPr>
            <a:r>
              <a:rPr lang="en-US" sz="2400"/>
              <a:t>	SUB AX, BX</a:t>
            </a:r>
          </a:p>
          <a:p>
            <a:pPr marL="0" indent="0">
              <a:buNone/>
            </a:pPr>
            <a:r>
              <a:rPr lang="en-US" sz="2400"/>
              <a:t>	JMP Label3</a:t>
            </a:r>
          </a:p>
          <a:p>
            <a:pPr marL="0" indent="0">
              <a:buNone/>
            </a:pPr>
            <a:r>
              <a:rPr lang="en-US" sz="2400"/>
              <a:t>Label2:</a:t>
            </a:r>
          </a:p>
          <a:p>
            <a:pPr marL="0" indent="0">
              <a:buNone/>
            </a:pPr>
            <a:r>
              <a:rPr lang="en-US" sz="2400"/>
              <a:t>	SUB BX,AX</a:t>
            </a:r>
          </a:p>
          <a:p>
            <a:pPr marL="0" indent="0">
              <a:buNone/>
            </a:pPr>
            <a:r>
              <a:rPr lang="en-US" sz="2400"/>
              <a:t>Label3:</a:t>
            </a:r>
          </a:p>
          <a:p>
            <a:pPr marL="0" indent="0">
              <a:buNone/>
            </a:pPr>
            <a:r>
              <a:rPr lang="en-US" sz="2400"/>
              <a:t>………</a:t>
            </a:r>
          </a:p>
        </p:txBody>
      </p:sp>
    </p:spTree>
    <p:extLst>
      <p:ext uri="{BB962C8B-B14F-4D97-AF65-F5344CB8AC3E}">
        <p14:creationId xmlns:p14="http://schemas.microsoft.com/office/powerpoint/2010/main" val="55077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dữ liệu trong bộ nhớ (2)</a:t>
            </a:r>
          </a:p>
        </p:txBody>
      </p:sp>
      <p:sp>
        <p:nvSpPr>
          <p:cNvPr id="3" name="Content Placeholder 2"/>
          <p:cNvSpPr>
            <a:spLocks noGrp="1"/>
          </p:cNvSpPr>
          <p:nvPr>
            <p:ph idx="1"/>
          </p:nvPr>
        </p:nvSpPr>
        <p:spPr/>
        <p:txBody>
          <a:bodyPr/>
          <a:lstStyle/>
          <a:p>
            <a:r>
              <a:rPr lang="en-US"/>
              <a:t>Ký tự</a:t>
            </a:r>
          </a:p>
          <a:p>
            <a:pPr lvl="1"/>
            <a:r>
              <a:rPr lang="en-US"/>
              <a:t>Cách viết: ‘a’, “a”</a:t>
            </a:r>
          </a:p>
          <a:p>
            <a:pPr lvl="1"/>
            <a:r>
              <a:rPr lang="en-US"/>
              <a:t>Lưu trong bộ nhớ dạng mã ASCII 8 bit</a:t>
            </a:r>
          </a:p>
          <a:p>
            <a:pPr lvl="1"/>
            <a:r>
              <a:rPr lang="en-US"/>
              <a:t>Ví dụ: ‘a’ </a:t>
            </a:r>
            <a:r>
              <a:rPr lang="en-US">
                <a:sym typeface="Wingdings" panose="05000000000000000000" pitchFamily="2" charset="2"/>
              </a:rPr>
              <a:t>   </a:t>
            </a:r>
            <a:endParaRPr lang="en-US"/>
          </a:p>
          <a:p>
            <a:r>
              <a:rPr lang="en-US"/>
              <a:t>Chuỗi</a:t>
            </a:r>
          </a:p>
          <a:p>
            <a:pPr lvl="1"/>
            <a:r>
              <a:rPr lang="en-US"/>
              <a:t>Cách viết: ‘abc’, “abc”</a:t>
            </a:r>
          </a:p>
          <a:p>
            <a:pPr lvl="1"/>
            <a:r>
              <a:rPr lang="en-US"/>
              <a:t>Lưu trong bộ nhớ dạng dãy ký tự</a:t>
            </a:r>
          </a:p>
          <a:p>
            <a:pPr lvl="1"/>
            <a:r>
              <a:rPr lang="en-US"/>
              <a:t>Ví dụ: “abc”</a:t>
            </a:r>
          </a:p>
          <a:p>
            <a:pPr marL="457200" lvl="1" indent="0">
              <a:buNone/>
            </a:pPr>
            <a:r>
              <a:rPr lang="en-US">
                <a:sym typeface="Wingdings" panose="05000000000000000000" pitchFamily="2" charset="2"/>
              </a:rPr>
              <a:t> </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63876656"/>
              </p:ext>
            </p:extLst>
          </p:nvPr>
        </p:nvGraphicFramePr>
        <p:xfrm>
          <a:off x="1676400" y="5943600"/>
          <a:ext cx="3352800" cy="37084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0840">
                <a:tc>
                  <a:txBody>
                    <a:bodyPr/>
                    <a:lstStyle/>
                    <a:p>
                      <a:pPr algn="ctr"/>
                      <a:r>
                        <a:rPr lang="en-US"/>
                        <a:t>97</a:t>
                      </a:r>
                    </a:p>
                  </a:txBody>
                  <a:tcPr/>
                </a:tc>
                <a:tc>
                  <a:txBody>
                    <a:bodyPr/>
                    <a:lstStyle/>
                    <a:p>
                      <a:pPr algn="ctr"/>
                      <a:r>
                        <a:rPr lang="en-US"/>
                        <a:t>98</a:t>
                      </a:r>
                    </a:p>
                  </a:txBody>
                  <a:tcPr/>
                </a:tc>
                <a:tc>
                  <a:txBody>
                    <a:bodyPr/>
                    <a:lstStyle/>
                    <a:p>
                      <a:pPr algn="ctr"/>
                      <a:r>
                        <a:rPr lang="en-US"/>
                        <a:t>99</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63762541"/>
              </p:ext>
            </p:extLst>
          </p:nvPr>
        </p:nvGraphicFramePr>
        <p:xfrm>
          <a:off x="3124200" y="3276600"/>
          <a:ext cx="1295400" cy="3708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tblGrid>
              <a:tr h="370840">
                <a:tc>
                  <a:txBody>
                    <a:bodyPr/>
                    <a:lstStyle/>
                    <a:p>
                      <a:pPr algn="ctr"/>
                      <a:r>
                        <a:rPr lang="en-US"/>
                        <a:t>97</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6076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LOOP</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LOOP  short_label</a:t>
            </a:r>
            <a:r>
              <a:rPr lang="en-US" i="1">
                <a:solidFill>
                  <a:srgbClr val="FF0000"/>
                </a:solidFill>
              </a:rPr>
              <a:t>	</a:t>
            </a:r>
          </a:p>
          <a:p>
            <a:r>
              <a:rPr lang="en-US"/>
              <a:t>Ý  nghĩa:</a:t>
            </a:r>
          </a:p>
          <a:p>
            <a:pPr lvl="1"/>
            <a:r>
              <a:rPr lang="en-US"/>
              <a:t>Giảm CX xuống 1 đơn vị, nếu CX &lt;&gt; 0 thì chuyển đến short_label, ngược lại, các lệnh sau LOOP được thực hiện</a:t>
            </a:r>
          </a:p>
          <a:p>
            <a:pPr lvl="1"/>
            <a:r>
              <a:rPr lang="en-US"/>
              <a:t>Số lần thực hiện tối đa bằng (Cx-1)</a:t>
            </a:r>
          </a:p>
        </p:txBody>
      </p:sp>
    </p:spTree>
    <p:extLst>
      <p:ext uri="{BB962C8B-B14F-4D97-AF65-F5344CB8AC3E}">
        <p14:creationId xmlns:p14="http://schemas.microsoft.com/office/powerpoint/2010/main" val="22157792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LOOP (2)</a:t>
            </a:r>
          </a:p>
        </p:txBody>
      </p:sp>
      <p:sp>
        <p:nvSpPr>
          <p:cNvPr id="3" name="Content Placeholder 2"/>
          <p:cNvSpPr>
            <a:spLocks noGrp="1"/>
          </p:cNvSpPr>
          <p:nvPr>
            <p:ph idx="1"/>
          </p:nvPr>
        </p:nvSpPr>
        <p:spPr/>
        <p:txBody>
          <a:bodyPr/>
          <a:lstStyle/>
          <a:p>
            <a:r>
              <a:rPr lang="en-US"/>
              <a:t>Ví dụ: dung lệnh INC tăng AX lên 5 đơn vị</a:t>
            </a:r>
          </a:p>
          <a:p>
            <a:pPr marL="0" indent="0">
              <a:buNone/>
            </a:pPr>
            <a:r>
              <a:rPr lang="en-US"/>
              <a:t>	Mov Cx, 5</a:t>
            </a:r>
          </a:p>
          <a:p>
            <a:pPr marL="0" indent="0">
              <a:buNone/>
            </a:pPr>
            <a:r>
              <a:rPr lang="en-US"/>
              <a:t>	Label:</a:t>
            </a:r>
          </a:p>
          <a:p>
            <a:pPr marL="0" indent="0">
              <a:buNone/>
            </a:pPr>
            <a:r>
              <a:rPr lang="en-US"/>
              <a:t>		INC Ax</a:t>
            </a:r>
          </a:p>
          <a:p>
            <a:pPr marL="0" indent="0">
              <a:buNone/>
            </a:pPr>
            <a:r>
              <a:rPr lang="en-US"/>
              <a:t>		LOOP Label</a:t>
            </a:r>
          </a:p>
        </p:txBody>
      </p:sp>
    </p:spTree>
    <p:extLst>
      <p:ext uri="{BB962C8B-B14F-4D97-AF65-F5344CB8AC3E}">
        <p14:creationId xmlns:p14="http://schemas.microsoft.com/office/powerpoint/2010/main" val="2662158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LOOPE (Loop while Equal)</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LOOPE  short_label</a:t>
            </a:r>
            <a:r>
              <a:rPr lang="en-US" i="1">
                <a:solidFill>
                  <a:srgbClr val="FF0000"/>
                </a:solidFill>
              </a:rPr>
              <a:t>	</a:t>
            </a:r>
          </a:p>
          <a:p>
            <a:r>
              <a:rPr lang="en-US"/>
              <a:t>Ý  nghĩa:</a:t>
            </a:r>
          </a:p>
          <a:p>
            <a:pPr lvl="1"/>
            <a:r>
              <a:rPr lang="en-US"/>
              <a:t>Giảm CX xuống 1 đơn vị, nếu ZF=1 và CX &lt;&gt; 0 thì chuyển đến short_label, ngược lại, các lệnh sau LOOP được thực hiện</a:t>
            </a:r>
          </a:p>
          <a:p>
            <a:pPr lvl="1"/>
            <a:r>
              <a:rPr lang="en-US"/>
              <a:t>Lệnh LOOPZ tương tự LOOPE</a:t>
            </a:r>
          </a:p>
        </p:txBody>
      </p:sp>
    </p:spTree>
    <p:extLst>
      <p:ext uri="{BB962C8B-B14F-4D97-AF65-F5344CB8AC3E}">
        <p14:creationId xmlns:p14="http://schemas.microsoft.com/office/powerpoint/2010/main" val="2141771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LOOPNE (Loop while Not Equal)</a:t>
            </a:r>
          </a:p>
        </p:txBody>
      </p:sp>
      <p:sp>
        <p:nvSpPr>
          <p:cNvPr id="3" name="Content Placeholder 2"/>
          <p:cNvSpPr>
            <a:spLocks noGrp="1"/>
          </p:cNvSpPr>
          <p:nvPr>
            <p:ph idx="1"/>
          </p:nvPr>
        </p:nvSpPr>
        <p:spPr/>
        <p:txBody>
          <a:bodyPr/>
          <a:lstStyle/>
          <a:p>
            <a:r>
              <a:rPr lang="en-US"/>
              <a:t>Cú pháp</a:t>
            </a:r>
          </a:p>
          <a:p>
            <a:pPr marL="914400" lvl="2" indent="0">
              <a:buNone/>
            </a:pPr>
            <a:r>
              <a:rPr lang="en-US"/>
              <a:t>	</a:t>
            </a:r>
            <a:r>
              <a:rPr lang="en-US">
                <a:solidFill>
                  <a:srgbClr val="FF0000"/>
                </a:solidFill>
              </a:rPr>
              <a:t>LOOPNE  short_label</a:t>
            </a:r>
            <a:r>
              <a:rPr lang="en-US" i="1">
                <a:solidFill>
                  <a:srgbClr val="FF0000"/>
                </a:solidFill>
              </a:rPr>
              <a:t>	</a:t>
            </a:r>
          </a:p>
          <a:p>
            <a:r>
              <a:rPr lang="en-US"/>
              <a:t>Ý  nghĩa:</a:t>
            </a:r>
          </a:p>
          <a:p>
            <a:pPr lvl="1"/>
            <a:r>
              <a:rPr lang="en-US"/>
              <a:t>Giảm CX xuống 1 đơn vị, nếu ZF=0 và CX &lt;&gt; 0 thì chuyển đến short_label, ngược lại, các lệnh sau LOOP được thực hiện</a:t>
            </a:r>
          </a:p>
          <a:p>
            <a:pPr lvl="1"/>
            <a:r>
              <a:rPr lang="en-US"/>
              <a:t>Lệnh LOOPNZ tương tự LOOPNE</a:t>
            </a:r>
          </a:p>
        </p:txBody>
      </p:sp>
    </p:spTree>
    <p:extLst>
      <p:ext uri="{BB962C8B-B14F-4D97-AF65-F5344CB8AC3E}">
        <p14:creationId xmlns:p14="http://schemas.microsoft.com/office/powerpoint/2010/main" val="27796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dữ liệu trong bộ nhớ (3)</a:t>
            </a:r>
          </a:p>
        </p:txBody>
      </p:sp>
      <p:sp>
        <p:nvSpPr>
          <p:cNvPr id="3" name="Content Placeholder 2"/>
          <p:cNvSpPr>
            <a:spLocks noGrp="1"/>
          </p:cNvSpPr>
          <p:nvPr>
            <p:ph idx="1"/>
          </p:nvPr>
        </p:nvSpPr>
        <p:spPr/>
        <p:txBody>
          <a:bodyPr/>
          <a:lstStyle/>
          <a:p>
            <a:r>
              <a:rPr lang="en-US"/>
              <a:t>Số BCD</a:t>
            </a:r>
          </a:p>
          <a:p>
            <a:pPr lvl="1"/>
            <a:r>
              <a:rPr lang="en-US"/>
              <a:t>Dùng 8 bit hoặc 4 bit biểu diễn cho 1 ký số hệ 10</a:t>
            </a:r>
          </a:p>
          <a:p>
            <a:pPr lvl="1"/>
            <a:r>
              <a:rPr lang="en-US"/>
              <a:t>Ví dụ: 	(15)</a:t>
            </a:r>
            <a:r>
              <a:rPr lang="en-US" baseline="-25000"/>
              <a:t>10</a:t>
            </a:r>
            <a:r>
              <a:rPr lang="en-US"/>
              <a:t>	</a:t>
            </a:r>
            <a:r>
              <a:rPr lang="en-US">
                <a:sym typeface="Wingdings" panose="05000000000000000000" pitchFamily="2" charset="2"/>
              </a:rPr>
              <a:t> 	(0001 0101)</a:t>
            </a:r>
            <a:r>
              <a:rPr lang="en-US" baseline="-25000">
                <a:sym typeface="Wingdings" panose="05000000000000000000" pitchFamily="2" charset="2"/>
              </a:rPr>
              <a:t>BCD-4bit</a:t>
            </a:r>
            <a:r>
              <a:rPr lang="en-US">
                <a:sym typeface="Wingdings" panose="05000000000000000000" pitchFamily="2" charset="2"/>
              </a:rPr>
              <a:t> </a:t>
            </a:r>
          </a:p>
          <a:p>
            <a:pPr marL="457200" lvl="1" indent="0">
              <a:buNone/>
            </a:pPr>
            <a:r>
              <a:rPr lang="en-US">
                <a:sym typeface="Wingdings" panose="05000000000000000000" pitchFamily="2" charset="2"/>
              </a:rPr>
              <a:t>			hoặc 	(00000001 00000101)</a:t>
            </a:r>
            <a:r>
              <a:rPr lang="en-US" baseline="-25000">
                <a:sym typeface="Wingdings" panose="05000000000000000000" pitchFamily="2" charset="2"/>
              </a:rPr>
              <a:t>BCD-8bit</a:t>
            </a:r>
            <a:endParaRPr lang="en-US"/>
          </a:p>
          <a:p>
            <a:r>
              <a:rPr lang="en-US"/>
              <a:t>Số nguyên có dấu biểu diễn theo dạng bù 2</a:t>
            </a:r>
          </a:p>
          <a:p>
            <a:r>
              <a:rPr lang="en-US"/>
              <a:t>Qui ước</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24880747"/>
              </p:ext>
            </p:extLst>
          </p:nvPr>
        </p:nvGraphicFramePr>
        <p:xfrm>
          <a:off x="2438400" y="4572000"/>
          <a:ext cx="5029200" cy="18288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200">
                <a:tc>
                  <a:txBody>
                    <a:bodyPr/>
                    <a:lstStyle/>
                    <a:p>
                      <a:pPr algn="ctr"/>
                      <a:r>
                        <a:rPr lang="en-US" sz="2000"/>
                        <a:t>Hệ</a:t>
                      </a:r>
                    </a:p>
                  </a:txBody>
                  <a:tcPr anchor="ctr"/>
                </a:tc>
                <a:tc>
                  <a:txBody>
                    <a:bodyPr/>
                    <a:lstStyle/>
                    <a:p>
                      <a:pPr algn="ctr"/>
                      <a:r>
                        <a:rPr lang="en-US" sz="2000"/>
                        <a:t>Cách</a:t>
                      </a:r>
                      <a:r>
                        <a:rPr lang="en-US" sz="2000" baseline="0"/>
                        <a:t> viết</a:t>
                      </a:r>
                      <a:endParaRPr lang="en-US" sz="2000"/>
                    </a:p>
                  </a:txBody>
                  <a:tcPr anchor="ctr"/>
                </a:tc>
                <a:extLst>
                  <a:ext uri="{0D108BD9-81ED-4DB2-BD59-A6C34878D82A}">
                    <a16:rowId xmlns:a16="http://schemas.microsoft.com/office/drawing/2014/main" val="10000"/>
                  </a:ext>
                </a:extLst>
              </a:tr>
              <a:tr h="457200">
                <a:tc>
                  <a:txBody>
                    <a:bodyPr/>
                    <a:lstStyle/>
                    <a:p>
                      <a:pPr algn="ctr"/>
                      <a:r>
                        <a:rPr lang="en-US" sz="2000"/>
                        <a:t>10</a:t>
                      </a:r>
                    </a:p>
                  </a:txBody>
                  <a:tcPr anchor="ctr"/>
                </a:tc>
                <a:tc>
                  <a:txBody>
                    <a:bodyPr/>
                    <a:lstStyle/>
                    <a:p>
                      <a:pPr algn="ctr"/>
                      <a:r>
                        <a:rPr lang="en-US" sz="2000"/>
                        <a:t>255, 255d, 255D</a:t>
                      </a:r>
                    </a:p>
                  </a:txBody>
                  <a:tcPr anchor="ctr"/>
                </a:tc>
                <a:extLst>
                  <a:ext uri="{0D108BD9-81ED-4DB2-BD59-A6C34878D82A}">
                    <a16:rowId xmlns:a16="http://schemas.microsoft.com/office/drawing/2014/main" val="10001"/>
                  </a:ext>
                </a:extLst>
              </a:tr>
              <a:tr h="457200">
                <a:tc>
                  <a:txBody>
                    <a:bodyPr/>
                    <a:lstStyle/>
                    <a:p>
                      <a:pPr algn="ctr"/>
                      <a:r>
                        <a:rPr lang="en-US" sz="2000"/>
                        <a:t>2</a:t>
                      </a:r>
                    </a:p>
                  </a:txBody>
                  <a:tcPr anchor="ctr"/>
                </a:tc>
                <a:tc>
                  <a:txBody>
                    <a:bodyPr/>
                    <a:lstStyle/>
                    <a:p>
                      <a:pPr algn="ctr"/>
                      <a:r>
                        <a:rPr lang="en-US" sz="2000"/>
                        <a:t>10011b,</a:t>
                      </a:r>
                      <a:r>
                        <a:rPr lang="en-US" sz="2000" baseline="0"/>
                        <a:t> 10011B</a:t>
                      </a:r>
                      <a:endParaRPr lang="en-US" sz="2000"/>
                    </a:p>
                  </a:txBody>
                  <a:tcPr anchor="ctr"/>
                </a:tc>
                <a:extLst>
                  <a:ext uri="{0D108BD9-81ED-4DB2-BD59-A6C34878D82A}">
                    <a16:rowId xmlns:a16="http://schemas.microsoft.com/office/drawing/2014/main" val="10002"/>
                  </a:ext>
                </a:extLst>
              </a:tr>
              <a:tr h="457200">
                <a:tc>
                  <a:txBody>
                    <a:bodyPr/>
                    <a:lstStyle/>
                    <a:p>
                      <a:pPr algn="ctr"/>
                      <a:r>
                        <a:rPr lang="en-US" sz="2000"/>
                        <a:t>16</a:t>
                      </a:r>
                    </a:p>
                  </a:txBody>
                  <a:tcPr anchor="ctr"/>
                </a:tc>
                <a:tc>
                  <a:txBody>
                    <a:bodyPr/>
                    <a:lstStyle/>
                    <a:p>
                      <a:pPr algn="ctr"/>
                      <a:r>
                        <a:rPr lang="en-US" sz="2000"/>
                        <a:t>3Fh, 3FH, 0C8h</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5161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3124</Words>
  <Application>Microsoft Office PowerPoint</Application>
  <PresentationFormat>On-screen Show (4:3)</PresentationFormat>
  <Paragraphs>955</Paragraphs>
  <Slides>83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Calibri</vt:lpstr>
      <vt:lpstr>Wingdings</vt:lpstr>
      <vt:lpstr>Office Theme</vt:lpstr>
      <vt:lpstr>LẬP TRÌNH HỢP NGỮ</vt:lpstr>
      <vt:lpstr>Khái niệm</vt:lpstr>
      <vt:lpstr>Khái niệm</vt:lpstr>
      <vt:lpstr>Tương đương logic giữa các ngôn ngữ</vt:lpstr>
      <vt:lpstr>Tại sao phải lập trình hợp ngữ?</vt:lpstr>
      <vt:lpstr>Viết và chạy chương trình hợp ngữ</vt:lpstr>
      <vt:lpstr>Biểu diễn dữ liệu trong bộ nhớ</vt:lpstr>
      <vt:lpstr>Biểu diễn dữ liệu trong bộ nhớ (2)</vt:lpstr>
      <vt:lpstr>Biểu diễn dữ liệu trong bộ nhớ (3)</vt:lpstr>
      <vt:lpstr>Giới thiệu CPU Intel 8086/8088</vt:lpstr>
      <vt:lpstr>Tổ chức bộ nhớ</vt:lpstr>
      <vt:lpstr>Tổ chức bộ nhớ (2)</vt:lpstr>
      <vt:lpstr>Tổ chức thanh ghi</vt:lpstr>
      <vt:lpstr>Tổ chức thanh ghi (2)</vt:lpstr>
      <vt:lpstr>Tổ chức thanh ghi (3)</vt:lpstr>
      <vt:lpstr>Tổ chức thanh ghi (4)</vt:lpstr>
      <vt:lpstr>Tổ chức thanh ghi (5)</vt:lpstr>
      <vt:lpstr>Tổ chức thanh ghi (6)</vt:lpstr>
      <vt:lpstr>Tổ chức thanh ghi (7)</vt:lpstr>
      <vt:lpstr>Các kiểu định vị</vt:lpstr>
      <vt:lpstr>Các kiểu định vị (2)</vt:lpstr>
      <vt:lpstr>Các kiểu định vị (3)</vt:lpstr>
      <vt:lpstr>Các kiểu định vị (4)</vt:lpstr>
      <vt:lpstr>Các kiểu định vị (5)</vt:lpstr>
      <vt:lpstr>Các kiểu định vị (6)</vt:lpstr>
      <vt:lpstr>Chú ý</vt:lpstr>
      <vt:lpstr>Ngắt quãng (Interrupt)</vt:lpstr>
      <vt:lpstr>Ngắt quãng (2)</vt:lpstr>
      <vt:lpstr>Ngắt quãng (3)</vt:lpstr>
      <vt:lpstr>Ngắt quãng (4)</vt:lpstr>
      <vt:lpstr>Cách viết lệnh hợp ngữ</vt:lpstr>
      <vt:lpstr>Cách đặt tên, nhãn</vt:lpstr>
      <vt:lpstr>Khai báo dữ liệu</vt:lpstr>
      <vt:lpstr>Khai báo dữ liệu (2)</vt:lpstr>
      <vt:lpstr>Khai báo dữ liệu (3)</vt:lpstr>
      <vt:lpstr>Khai báo dữ liệu (4)</vt:lpstr>
      <vt:lpstr>Cấu trúc chương trình</vt:lpstr>
      <vt:lpstr>Cấu trúc chương trình (2)</vt:lpstr>
      <vt:lpstr>Cấu trúc chương trình (3)</vt:lpstr>
      <vt:lpstr>Các lệnh cơ bản</vt:lpstr>
      <vt:lpstr>Các lệnh cơ bản (2)</vt:lpstr>
      <vt:lpstr>Các lệnh cơ bản (3)</vt:lpstr>
      <vt:lpstr>Các lệnh cơ bản (4)</vt:lpstr>
      <vt:lpstr>Các lệnh cơ bản (5)</vt:lpstr>
      <vt:lpstr>Lệnh MOV (Move)</vt:lpstr>
      <vt:lpstr>Lệnh MOV (2)</vt:lpstr>
      <vt:lpstr>Lệnh XCHG</vt:lpstr>
      <vt:lpstr>Lệnh PUSH</vt:lpstr>
      <vt:lpstr>Lệnh POP</vt:lpstr>
      <vt:lpstr>Lệnh LEA</vt:lpstr>
      <vt:lpstr>Lệnh ADD</vt:lpstr>
      <vt:lpstr>Lệnh ADD (2)</vt:lpstr>
      <vt:lpstr>Lệnh INC</vt:lpstr>
      <vt:lpstr>Lệnh SUB</vt:lpstr>
      <vt:lpstr>Lệnh SUB (2)</vt:lpstr>
      <vt:lpstr>Lệnh DEC</vt:lpstr>
      <vt:lpstr>Lệnh NEG</vt:lpstr>
      <vt:lpstr>Lệnh MUL</vt:lpstr>
      <vt:lpstr>Lệnh MUL (2)</vt:lpstr>
      <vt:lpstr>Lệnh DIV</vt:lpstr>
      <vt:lpstr>Lệnh DIV (2)</vt:lpstr>
      <vt:lpstr>Lệnh DIV (3)</vt:lpstr>
      <vt:lpstr>Lệnh SHL (Shift logical Left)</vt:lpstr>
      <vt:lpstr>Lệnh SHL (Shift logical Left) (2)</vt:lpstr>
      <vt:lpstr>Lệnh ROL (Rotate Left)</vt:lpstr>
      <vt:lpstr>Lệnh ROL (Rotate Left) (2)</vt:lpstr>
      <vt:lpstr>Lệnh AND</vt:lpstr>
      <vt:lpstr>Lệnh AND</vt:lpstr>
      <vt:lpstr>Lệnh OR</vt:lpstr>
      <vt:lpstr>Lệnh OR</vt:lpstr>
      <vt:lpstr>Lệnh XOR</vt:lpstr>
      <vt:lpstr>Lệnh OR</vt:lpstr>
      <vt:lpstr>Lệnh NOT</vt:lpstr>
      <vt:lpstr>Lệnh TEST</vt:lpstr>
      <vt:lpstr>Lệnh JMP (Jump)</vt:lpstr>
      <vt:lpstr>Lệnh nhảy có điều kiện</vt:lpstr>
      <vt:lpstr>Lệnh CMP (Compare)</vt:lpstr>
      <vt:lpstr>Lệnh CMP (2)</vt:lpstr>
      <vt:lpstr>Lệnh CMP (3)</vt:lpstr>
      <vt:lpstr>Lệnh LOOP</vt:lpstr>
      <vt:lpstr>Lệnh LOOP (2)</vt:lpstr>
      <vt:lpstr>Lệnh LOOPE (Loop while Equal)</vt:lpstr>
      <vt:lpstr>Lệnh LOOPNE (Loop while Not Equal)</vt:lpstr>
    </vt:vector>
  </TitlesOfParts>
  <Company>SPKT Vĩnh Long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Phúc</dc:creator>
  <cp:lastModifiedBy>lê hoàng an</cp:lastModifiedBy>
  <cp:revision>321</cp:revision>
  <dcterms:created xsi:type="dcterms:W3CDTF">2012-08-24T09:10:32Z</dcterms:created>
  <dcterms:modified xsi:type="dcterms:W3CDTF">2016-09-20T01:36:05Z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