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65" r:id="rId3"/>
    <p:sldId id="364" r:id="rId4"/>
    <p:sldId id="359" r:id="rId5"/>
    <p:sldId id="404" r:id="rId6"/>
    <p:sldId id="431" r:id="rId7"/>
    <p:sldId id="432" r:id="rId8"/>
    <p:sldId id="403" r:id="rId9"/>
    <p:sldId id="405" r:id="rId10"/>
    <p:sldId id="408" r:id="rId11"/>
    <p:sldId id="415" r:id="rId12"/>
    <p:sldId id="437" r:id="rId13"/>
    <p:sldId id="406" r:id="rId14"/>
    <p:sldId id="407" r:id="rId15"/>
    <p:sldId id="409" r:id="rId16"/>
    <p:sldId id="410" r:id="rId17"/>
    <p:sldId id="434" r:id="rId18"/>
    <p:sldId id="411" r:id="rId19"/>
    <p:sldId id="412" r:id="rId20"/>
    <p:sldId id="435" r:id="rId21"/>
    <p:sldId id="413" r:id="rId22"/>
    <p:sldId id="439" r:id="rId23"/>
    <p:sldId id="414" r:id="rId24"/>
    <p:sldId id="417" r:id="rId25"/>
    <p:sldId id="418" r:id="rId26"/>
    <p:sldId id="419" r:id="rId27"/>
    <p:sldId id="420" r:id="rId28"/>
    <p:sldId id="421" r:id="rId29"/>
    <p:sldId id="440" r:id="rId30"/>
    <p:sldId id="422" r:id="rId31"/>
    <p:sldId id="423" r:id="rId32"/>
    <p:sldId id="424" r:id="rId33"/>
    <p:sldId id="426" r:id="rId34"/>
    <p:sldId id="436" r:id="rId35"/>
    <p:sldId id="427" r:id="rId36"/>
    <p:sldId id="438" r:id="rId37"/>
    <p:sldId id="428" r:id="rId38"/>
    <p:sldId id="429" r:id="rId39"/>
    <p:sldId id="430" r:id="rId40"/>
    <p:sldId id="257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61E9A2-081C-4AD1-BE61-839854B6975B}">
          <p14:sldIdLst>
            <p14:sldId id="256"/>
            <p14:sldId id="365"/>
            <p14:sldId id="364"/>
            <p14:sldId id="359"/>
            <p14:sldId id="404"/>
            <p14:sldId id="431"/>
            <p14:sldId id="432"/>
            <p14:sldId id="403"/>
            <p14:sldId id="405"/>
            <p14:sldId id="408"/>
            <p14:sldId id="415"/>
            <p14:sldId id="437"/>
            <p14:sldId id="406"/>
            <p14:sldId id="407"/>
            <p14:sldId id="409"/>
            <p14:sldId id="410"/>
            <p14:sldId id="434"/>
            <p14:sldId id="411"/>
            <p14:sldId id="412"/>
            <p14:sldId id="435"/>
            <p14:sldId id="413"/>
            <p14:sldId id="439"/>
            <p14:sldId id="414"/>
            <p14:sldId id="417"/>
            <p14:sldId id="418"/>
            <p14:sldId id="419"/>
            <p14:sldId id="420"/>
            <p14:sldId id="421"/>
            <p14:sldId id="440"/>
            <p14:sldId id="422"/>
            <p14:sldId id="423"/>
            <p14:sldId id="424"/>
            <p14:sldId id="426"/>
            <p14:sldId id="436"/>
            <p14:sldId id="427"/>
            <p14:sldId id="438"/>
            <p14:sldId id="428"/>
            <p14:sldId id="429"/>
            <p14:sldId id="430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81" autoAdjust="0"/>
    <p:restoredTop sz="94400" autoAdjust="0"/>
  </p:normalViewPr>
  <p:slideViewPr>
    <p:cSldViewPr>
      <p:cViewPr varScale="1">
        <p:scale>
          <a:sx n="106" d="100"/>
          <a:sy n="106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F734-A87E-4398-BE05-4C2D7089E9E6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E430E-6CC0-47CA-A316-EF6BFF5E2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7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C0B6-AEC6-4423-8AF3-28B1AB97FB94}" type="datetime1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9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6224-B0FE-4332-8511-F69FE824BE01}" type="datetime1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292F-8FE5-4530-B033-8B5CE328FECD}" type="datetime1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8D82-371E-4182-B22C-3809429107FC}" type="datetime1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4FA-5C76-40EF-9C92-766E29063C5A}" type="datetime1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8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02DB-1A3D-4DA0-B9FB-EA893E39758B}" type="datetime1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304F-F1C8-4B73-9BFF-65A7B9D8BC8D}" type="datetime1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3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1838-EB4B-4D1D-9491-2132FD340097}" type="datetime1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15C5-45BF-4F4A-8F97-72FC28286F9F}" type="datetime1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9AF-EEFD-42B6-A2FE-3F7BCD6D2139}" type="datetime1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F5F8-389A-4A4D-BB14-6A2C2D9CFC2E}" type="datetime1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67E4-AC1D-48B8-9E13-E4836AF54945}" type="datetime1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4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Информатика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>
            <a:noAutofit/>
          </a:bodyPr>
          <a:lstStyle/>
          <a:p>
            <a:r>
              <a:rPr lang="ru-RU" sz="2600" dirty="0" smtClean="0">
                <a:solidFill>
                  <a:srgbClr val="0070C0"/>
                </a:solidFill>
              </a:rPr>
              <a:t>Занятие </a:t>
            </a:r>
            <a:r>
              <a:rPr lang="ru-RU" sz="2600" dirty="0">
                <a:solidFill>
                  <a:srgbClr val="0070C0"/>
                </a:solidFill>
              </a:rPr>
              <a:t>6</a:t>
            </a:r>
            <a:endParaRPr lang="ru-RU" sz="2600" dirty="0" smtClean="0">
              <a:solidFill>
                <a:srgbClr val="0070C0"/>
              </a:solidFill>
            </a:endParaRPr>
          </a:p>
          <a:p>
            <a:endParaRPr lang="en-US" sz="2600" dirty="0" smtClean="0">
              <a:solidFill>
                <a:srgbClr val="0070C0"/>
              </a:solidFill>
            </a:endParaRPr>
          </a:p>
          <a:p>
            <a:endParaRPr lang="ru-RU" sz="2600" dirty="0">
              <a:solidFill>
                <a:srgbClr val="0070C0"/>
              </a:solidFill>
            </a:endParaRPr>
          </a:p>
          <a:p>
            <a:endParaRPr lang="ru-RU" sz="2600" dirty="0" smtClean="0">
              <a:solidFill>
                <a:srgbClr val="0070C0"/>
              </a:solidFill>
            </a:endParaRPr>
          </a:p>
          <a:p>
            <a:pPr algn="r"/>
            <a:r>
              <a:rPr lang="ru-RU" sz="2600" dirty="0" err="1" smtClean="0">
                <a:solidFill>
                  <a:srgbClr val="0070C0"/>
                </a:solidFill>
              </a:rPr>
              <a:t>Грозов</a:t>
            </a:r>
            <a:r>
              <a:rPr lang="ru-RU" sz="2600" dirty="0" smtClean="0">
                <a:solidFill>
                  <a:srgbClr val="0070C0"/>
                </a:solidFill>
              </a:rPr>
              <a:t> Владимир Андреевич</a:t>
            </a:r>
          </a:p>
          <a:p>
            <a:pPr algn="r"/>
            <a:r>
              <a:rPr lang="en-US" sz="2600" dirty="0" smtClean="0">
                <a:solidFill>
                  <a:srgbClr val="0070C0"/>
                </a:solidFill>
              </a:rPr>
              <a:t>va_groz@mail.ru</a:t>
            </a:r>
          </a:p>
          <a:p>
            <a:pPr algn="r"/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vk.com/</a:t>
            </a:r>
            <a:r>
              <a:rPr lang="en-US" sz="2400" dirty="0" err="1" smtClean="0">
                <a:solidFill>
                  <a:srgbClr val="0070C0"/>
                </a:solidFill>
              </a:rPr>
              <a:t>vl_grozov</a:t>
            </a:r>
            <a:endParaRPr lang="en-US" sz="2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Регистры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0070C0"/>
                </a:solidFill>
              </a:rPr>
              <a:t>Регистры общего назначения</a:t>
            </a:r>
            <a:br>
              <a:rPr lang="ru-RU" sz="3000" b="1" dirty="0" smtClean="0">
                <a:solidFill>
                  <a:srgbClr val="0070C0"/>
                </a:solidFill>
              </a:rPr>
            </a:b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Могут быть 1-байтными, 2-байтными, 4-байтными,…</a:t>
            </a:r>
          </a:p>
          <a:p>
            <a:r>
              <a:rPr lang="ru-RU" sz="2800" dirty="0" smtClean="0"/>
              <a:t>Могут разделяться на части, которые тоже являются регистрами</a:t>
            </a:r>
          </a:p>
          <a:p>
            <a:r>
              <a:rPr lang="ru-RU" sz="2800" dirty="0" smtClean="0"/>
              <a:t>Выполняются в арифметических, логических, … операциях</a:t>
            </a:r>
          </a:p>
          <a:p>
            <a:pPr marL="0" indent="0">
              <a:buNone/>
            </a:pP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25353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Регистры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0070C0"/>
                </a:solidFill>
              </a:rPr>
              <a:t>«Старые» регистры (не совсем) общего назначения</a:t>
            </a:r>
            <a:br>
              <a:rPr lang="ru-RU" sz="3000" b="1" dirty="0" smtClean="0">
                <a:solidFill>
                  <a:srgbClr val="0070C0"/>
                </a:solidFill>
              </a:rPr>
            </a:br>
            <a:endParaRPr lang="ru-RU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71717"/>
              </p:ext>
            </p:extLst>
          </p:nvPr>
        </p:nvGraphicFramePr>
        <p:xfrm>
          <a:off x="673224" y="1988840"/>
          <a:ext cx="8013576" cy="477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440160"/>
                <a:gridCol w="5194920"/>
              </a:tblGrid>
              <a:tr h="47836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32 бита</a:t>
                      </a:r>
                      <a:endParaRPr lang="ru-RU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64 бита</a:t>
                      </a:r>
                      <a:endParaRPr lang="ru-RU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Составные</a:t>
                      </a:r>
                      <a:r>
                        <a:rPr lang="ru-RU" sz="2800" baseline="0" dirty="0" smtClean="0"/>
                        <a:t> части 64-битных регистров</a:t>
                      </a:r>
                      <a:endParaRPr lang="ru-RU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ax, ah, al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ecx</a:t>
                      </a:r>
                      <a:r>
                        <a:rPr lang="en-US" dirty="0" smtClean="0"/>
                        <a:t>, cx,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, cl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dx, dh, dl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</a:t>
                      </a:r>
                      <a:r>
                        <a:rPr lang="en-US" dirty="0" smtClean="0"/>
                        <a:t>, 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Регистры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>
                <a:solidFill>
                  <a:srgbClr val="0070C0"/>
                </a:solidFill>
              </a:rPr>
              <a:t>«Новые» регистры </a:t>
            </a:r>
            <a:r>
              <a:rPr lang="en-US" sz="3000" b="1" dirty="0">
                <a:solidFill>
                  <a:srgbClr val="0070C0"/>
                </a:solidFill>
              </a:rPr>
              <a:t>Assembler x86-64</a:t>
            </a:r>
            <a:r>
              <a:rPr lang="ru-RU" sz="3000" b="1" dirty="0">
                <a:solidFill>
                  <a:srgbClr val="0070C0"/>
                </a:solidFill>
              </a:rPr>
              <a:t> общего назначения</a:t>
            </a:r>
            <a:r>
              <a:rPr lang="ru-RU" sz="3000" b="1" dirty="0" smtClean="0">
                <a:solidFill>
                  <a:srgbClr val="0070C0"/>
                </a:solidFill>
              </a:rPr>
              <a:t/>
            </a:r>
            <a:br>
              <a:rPr lang="ru-RU" sz="3000" b="1" dirty="0" smtClean="0">
                <a:solidFill>
                  <a:srgbClr val="0070C0"/>
                </a:solidFill>
              </a:rPr>
            </a:br>
            <a:endParaRPr lang="ru-RU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9712"/>
              </p:ext>
            </p:extLst>
          </p:nvPr>
        </p:nvGraphicFramePr>
        <p:xfrm>
          <a:off x="673224" y="1988840"/>
          <a:ext cx="6635080" cy="43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194920"/>
              </a:tblGrid>
              <a:tr h="47836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Регистр</a:t>
                      </a:r>
                      <a:endParaRPr lang="ru-RU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Составные</a:t>
                      </a:r>
                      <a:r>
                        <a:rPr lang="ru-RU" sz="2800" baseline="0" dirty="0" smtClean="0"/>
                        <a:t> части регистра</a:t>
                      </a:r>
                      <a:endParaRPr lang="ru-RU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r8d, r8w,</a:t>
                      </a:r>
                      <a:r>
                        <a:rPr lang="en-US" baseline="0" dirty="0" smtClean="0"/>
                        <a:t> r8b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r9d, r9w,</a:t>
                      </a:r>
                      <a:r>
                        <a:rPr lang="en-US" baseline="0" dirty="0" smtClean="0"/>
                        <a:t> r9b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r10d, r10w,</a:t>
                      </a:r>
                      <a:r>
                        <a:rPr lang="en-US" baseline="0" dirty="0" smtClean="0"/>
                        <a:t> r10b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r11d, r11w,</a:t>
                      </a:r>
                      <a:r>
                        <a:rPr lang="en-US" baseline="0" dirty="0" smtClean="0"/>
                        <a:t> r11b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r12d, r12w,</a:t>
                      </a:r>
                      <a:r>
                        <a:rPr lang="en-US" baseline="0" dirty="0" smtClean="0"/>
                        <a:t> r12b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r13d, r13w,</a:t>
                      </a:r>
                      <a:r>
                        <a:rPr lang="en-US" baseline="0" dirty="0" smtClean="0"/>
                        <a:t> r13b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r14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r14d, r14w,</a:t>
                      </a:r>
                      <a:r>
                        <a:rPr lang="en-US" baseline="0" dirty="0" smtClean="0"/>
                        <a:t> r14b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68">
                <a:tc>
                  <a:txBody>
                    <a:bodyPr/>
                    <a:lstStyle/>
                    <a:p>
                      <a:r>
                        <a:rPr lang="en-US" dirty="0" smtClean="0"/>
                        <a:t>r15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r15d, r15w,</a:t>
                      </a:r>
                      <a:r>
                        <a:rPr lang="en-US" baseline="0" dirty="0" smtClean="0"/>
                        <a:t> r15b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Регистры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0070C0"/>
                </a:solidFill>
              </a:rPr>
              <a:t>Специальные регистры</a:t>
            </a:r>
          </a:p>
          <a:p>
            <a:r>
              <a:rPr lang="ru-RU" sz="2800" dirty="0" smtClean="0"/>
              <a:t>Регистр флагов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rflags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CF</a:t>
            </a:r>
          </a:p>
          <a:p>
            <a:pPr lvl="1"/>
            <a:r>
              <a:rPr lang="en-US" sz="2400" dirty="0" smtClean="0"/>
              <a:t>SF</a:t>
            </a:r>
          </a:p>
          <a:p>
            <a:pPr lvl="1"/>
            <a:r>
              <a:rPr lang="en-US" sz="2400" dirty="0" smtClean="0"/>
              <a:t>ZF</a:t>
            </a:r>
          </a:p>
          <a:p>
            <a:pPr lvl="1"/>
            <a:r>
              <a:rPr lang="en-US" sz="2400" dirty="0" smtClean="0"/>
              <a:t>OF</a:t>
            </a:r>
          </a:p>
          <a:p>
            <a:pPr lvl="1"/>
            <a:r>
              <a:rPr lang="en-US" sz="2400" dirty="0" smtClean="0"/>
              <a:t>…</a:t>
            </a:r>
          </a:p>
          <a:p>
            <a:pPr marL="457200" lvl="1" indent="0">
              <a:buNone/>
            </a:pPr>
            <a:endParaRPr lang="ru-RU" sz="2400" dirty="0" smtClean="0"/>
          </a:p>
          <a:p>
            <a:r>
              <a:rPr lang="ru-RU" sz="2800" dirty="0" smtClean="0"/>
              <a:t>Регистр счётчика команд (</a:t>
            </a:r>
            <a:r>
              <a:rPr lang="en-US" sz="2800" b="1" dirty="0" smtClean="0"/>
              <a:t>rip</a:t>
            </a:r>
            <a:r>
              <a:rPr lang="ru-RU" sz="2800" dirty="0" smtClean="0"/>
              <a:t>)</a:t>
            </a:r>
            <a:r>
              <a:rPr lang="en-US" sz="2800" dirty="0" smtClean="0"/>
              <a:t>: 64 </a:t>
            </a:r>
            <a:r>
              <a:rPr lang="ru-RU" sz="2800" dirty="0" smtClean="0"/>
              <a:t>бита</a:t>
            </a:r>
          </a:p>
          <a:p>
            <a:pPr lvl="1"/>
            <a:r>
              <a:rPr lang="en-US" sz="2400" dirty="0" err="1" smtClean="0"/>
              <a:t>eip</a:t>
            </a:r>
            <a:r>
              <a:rPr lang="en-US" sz="2400" dirty="0"/>
              <a:t>:</a:t>
            </a:r>
            <a:r>
              <a:rPr lang="ru-RU" sz="2400" dirty="0" smtClean="0"/>
              <a:t> 32 бита</a:t>
            </a:r>
            <a:endParaRPr lang="en-US" sz="2400" dirty="0" smtClean="0"/>
          </a:p>
          <a:p>
            <a:pPr lvl="1"/>
            <a:r>
              <a:rPr lang="en-US" sz="2400" dirty="0" err="1" smtClean="0"/>
              <a:t>ip</a:t>
            </a:r>
            <a:r>
              <a:rPr lang="en-US" sz="2400" dirty="0" smtClean="0"/>
              <a:t>: 16 </a:t>
            </a:r>
            <a:r>
              <a:rPr lang="ru-RU" sz="2400" dirty="0" smtClean="0"/>
              <a:t>бит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853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</a:t>
            </a:r>
            <a:r>
              <a:rPr lang="en-US" sz="4000" dirty="0" smtClean="0">
                <a:solidFill>
                  <a:srgbClr val="0070C0"/>
                </a:solidFill>
              </a:rPr>
              <a:t>Hello World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0070C0"/>
                </a:solidFill>
              </a:rPr>
              <a:t/>
            </a:r>
            <a:br>
              <a:rPr lang="ru-RU" sz="3000" b="1" dirty="0" smtClean="0">
                <a:solidFill>
                  <a:srgbClr val="0070C0"/>
                </a:solidFill>
              </a:rPr>
            </a:br>
            <a:r>
              <a:rPr lang="en-US" sz="3000" b="1" dirty="0">
                <a:solidFill>
                  <a:srgbClr val="0070C0"/>
                </a:solidFill>
              </a:rPr>
              <a:t> </a:t>
            </a:r>
            <a:r>
              <a:rPr lang="en-US" sz="3000" b="1" dirty="0" smtClean="0">
                <a:solidFill>
                  <a:srgbClr val="0070C0"/>
                </a:solidFill>
              </a:rPr>
              <a:t>            </a:t>
            </a:r>
            <a:r>
              <a:rPr lang="en-US" sz="3400" dirty="0" smtClean="0"/>
              <a:t>global </a:t>
            </a:r>
            <a:r>
              <a:rPr lang="en-US" sz="3400" dirty="0"/>
              <a:t>_</a:t>
            </a:r>
            <a:r>
              <a:rPr lang="en-US" sz="3400" dirty="0" smtClean="0"/>
              <a:t>start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          section .text</a:t>
            </a:r>
          </a:p>
          <a:p>
            <a:pPr marL="0" indent="0">
              <a:buNone/>
            </a:pPr>
            <a:r>
              <a:rPr lang="en-US" sz="3400" dirty="0"/>
              <a:t>_start:     </a:t>
            </a:r>
            <a:r>
              <a:rPr lang="en-US" sz="3400" dirty="0" err="1"/>
              <a:t>mov</a:t>
            </a:r>
            <a:r>
              <a:rPr lang="en-US" sz="3400" dirty="0"/>
              <a:t> </a:t>
            </a:r>
            <a:r>
              <a:rPr lang="en-US" sz="3400" dirty="0" err="1"/>
              <a:t>rax</a:t>
            </a:r>
            <a:r>
              <a:rPr lang="en-US" sz="3400" dirty="0"/>
              <a:t>, </a:t>
            </a:r>
            <a:r>
              <a:rPr lang="en-US" sz="3400" dirty="0" err="1"/>
              <a:t>sys_write</a:t>
            </a:r>
            <a:endParaRPr lang="en-US" sz="3400" dirty="0"/>
          </a:p>
          <a:p>
            <a:pPr marL="0" indent="0">
              <a:buNone/>
            </a:pPr>
            <a:r>
              <a:rPr lang="it-IT" sz="3400" dirty="0"/>
              <a:t>           </a:t>
            </a:r>
            <a:r>
              <a:rPr lang="it-IT" sz="3400" dirty="0" smtClean="0"/>
              <a:t>      </a:t>
            </a:r>
            <a:r>
              <a:rPr lang="it-IT" sz="3400" dirty="0"/>
              <a:t>mov rdi, 1              ; 1 = stdout</a:t>
            </a:r>
          </a:p>
          <a:p>
            <a:pPr marL="0" indent="0">
              <a:buNone/>
            </a:pPr>
            <a:r>
              <a:rPr lang="en-US" sz="3400" dirty="0"/>
              <a:t>            </a:t>
            </a:r>
            <a:r>
              <a:rPr lang="en-US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 err="1"/>
              <a:t>rsi</a:t>
            </a:r>
            <a:r>
              <a:rPr lang="en-US" sz="3400" dirty="0"/>
              <a:t>, </a:t>
            </a:r>
            <a:r>
              <a:rPr lang="en-US" sz="3400" dirty="0" err="1"/>
              <a:t>msg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       </a:t>
            </a:r>
            <a:r>
              <a:rPr lang="en-US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 err="1"/>
              <a:t>rdx</a:t>
            </a:r>
            <a:r>
              <a:rPr lang="en-US" sz="3400" dirty="0"/>
              <a:t>, </a:t>
            </a:r>
            <a:r>
              <a:rPr lang="en-US" sz="3400" dirty="0" err="1"/>
              <a:t>msg_len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        </a:t>
            </a:r>
            <a:r>
              <a:rPr lang="en-US" sz="3400" dirty="0" smtClean="0"/>
              <a:t>	</a:t>
            </a:r>
            <a:r>
              <a:rPr lang="en-US" sz="3400" dirty="0" err="1" smtClean="0"/>
              <a:t>syscall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        </a:t>
            </a:r>
            <a:r>
              <a:rPr lang="en-US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 err="1"/>
              <a:t>rax</a:t>
            </a:r>
            <a:r>
              <a:rPr lang="en-US" sz="3400" dirty="0"/>
              <a:t>, </a:t>
            </a:r>
            <a:r>
              <a:rPr lang="en-US" sz="3400" dirty="0" err="1"/>
              <a:t>sys_exit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        </a:t>
            </a:r>
            <a:r>
              <a:rPr lang="en-US" sz="3400" dirty="0" smtClean="0"/>
              <a:t>	</a:t>
            </a:r>
            <a:r>
              <a:rPr lang="en-US" sz="3400" dirty="0" err="1" smtClean="0"/>
              <a:t>xor</a:t>
            </a:r>
            <a:r>
              <a:rPr lang="en-US" sz="3400" dirty="0" smtClean="0"/>
              <a:t> </a:t>
            </a:r>
            <a:r>
              <a:rPr lang="en-US" sz="3400" dirty="0" err="1"/>
              <a:t>rdi</a:t>
            </a:r>
            <a:r>
              <a:rPr lang="en-US" sz="3400" dirty="0"/>
              <a:t>, </a:t>
            </a:r>
            <a:r>
              <a:rPr lang="en-US" sz="3400" dirty="0" err="1"/>
              <a:t>rdi</a:t>
            </a:r>
            <a:r>
              <a:rPr lang="en-US" sz="3400" dirty="0"/>
              <a:t>            ; exit code</a:t>
            </a:r>
          </a:p>
          <a:p>
            <a:pPr marL="0" indent="0">
              <a:buNone/>
            </a:pPr>
            <a:r>
              <a:rPr lang="en-US" sz="3400" dirty="0"/>
              <a:t>            </a:t>
            </a:r>
            <a:r>
              <a:rPr lang="en-US" sz="3400" dirty="0" smtClean="0"/>
              <a:t>	</a:t>
            </a:r>
            <a:r>
              <a:rPr lang="en-US" sz="3400" dirty="0" err="1" smtClean="0"/>
              <a:t>syscall</a:t>
            </a:r>
            <a:endParaRPr lang="en-US" sz="3400" dirty="0"/>
          </a:p>
          <a:p>
            <a:pPr marL="0" indent="0">
              <a:buNone/>
            </a:pPr>
            <a:r>
              <a:rPr lang="ru-RU" sz="3400" dirty="0"/>
              <a:t>            </a:t>
            </a:r>
          </a:p>
          <a:p>
            <a:pPr marL="0" indent="0">
              <a:buNone/>
            </a:pPr>
            <a:r>
              <a:rPr lang="en-US" sz="3400" dirty="0"/>
              <a:t>            section .data</a:t>
            </a:r>
          </a:p>
          <a:p>
            <a:pPr marL="0" indent="0">
              <a:buNone/>
            </a:pPr>
            <a:r>
              <a:rPr lang="en-US" sz="3400" dirty="0" err="1"/>
              <a:t>msg</a:t>
            </a:r>
            <a:r>
              <a:rPr lang="en-US" sz="3400" dirty="0"/>
              <a:t>         </a:t>
            </a:r>
            <a:r>
              <a:rPr lang="en-US" sz="3400" dirty="0" err="1"/>
              <a:t>db</a:t>
            </a:r>
            <a:r>
              <a:rPr lang="en-US" sz="3400" dirty="0"/>
              <a:t>      'Hello, world!', </a:t>
            </a:r>
            <a:r>
              <a:rPr lang="en-US" sz="3400" dirty="0" smtClean="0"/>
              <a:t>10 ;</a:t>
            </a:r>
            <a:r>
              <a:rPr lang="ru-RU" sz="3400" dirty="0" smtClean="0"/>
              <a:t> 10 </a:t>
            </a:r>
            <a:r>
              <a:rPr lang="en-US" sz="3400" dirty="0" smtClean="0"/>
              <a:t>– </a:t>
            </a:r>
            <a:r>
              <a:rPr lang="ru-RU" sz="3400" dirty="0" smtClean="0"/>
              <a:t>символ перевода строки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msg_len</a:t>
            </a:r>
            <a:r>
              <a:rPr lang="en-US" sz="3400" dirty="0"/>
              <a:t>     </a:t>
            </a:r>
            <a:r>
              <a:rPr lang="en-US" sz="3400" dirty="0" err="1"/>
              <a:t>equ</a:t>
            </a:r>
            <a:r>
              <a:rPr lang="en-US" sz="3400" dirty="0"/>
              <a:t>     $ - </a:t>
            </a:r>
            <a:r>
              <a:rPr lang="en-US" sz="3400" dirty="0" err="1" smtClean="0"/>
              <a:t>msg</a:t>
            </a:r>
            <a:r>
              <a:rPr lang="ru-RU" sz="3400" dirty="0" smtClean="0"/>
              <a:t> </a:t>
            </a:r>
            <a:r>
              <a:rPr lang="en-US" sz="3400" dirty="0" smtClean="0"/>
              <a:t>;</a:t>
            </a:r>
            <a:r>
              <a:rPr lang="ru-RU" sz="3400" dirty="0" smtClean="0"/>
              <a:t> </a:t>
            </a:r>
            <a:r>
              <a:rPr lang="en-US" sz="3400" dirty="0" smtClean="0"/>
              <a:t>$ - </a:t>
            </a:r>
            <a:r>
              <a:rPr lang="ru-RU" sz="3400" dirty="0" smtClean="0"/>
              <a:t>последний байт строки </a:t>
            </a:r>
            <a:r>
              <a:rPr lang="en-US" sz="3400" dirty="0" err="1" smtClean="0"/>
              <a:t>msg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sys_write</a:t>
            </a:r>
            <a:r>
              <a:rPr lang="en-US" sz="3400" dirty="0"/>
              <a:t>   </a:t>
            </a:r>
            <a:r>
              <a:rPr lang="en-US" sz="3400" dirty="0" err="1"/>
              <a:t>equ</a:t>
            </a:r>
            <a:r>
              <a:rPr lang="en-US" sz="3400" dirty="0"/>
              <a:t>     1</a:t>
            </a:r>
          </a:p>
          <a:p>
            <a:pPr marL="0" indent="0">
              <a:buNone/>
            </a:pPr>
            <a:r>
              <a:rPr lang="en-US" sz="3400" dirty="0" err="1"/>
              <a:t>sys_exit</a:t>
            </a:r>
            <a:r>
              <a:rPr lang="en-US" sz="3400" dirty="0"/>
              <a:t>    </a:t>
            </a:r>
            <a:r>
              <a:rPr lang="en-US" sz="3400" dirty="0" err="1"/>
              <a:t>equ</a:t>
            </a:r>
            <a:r>
              <a:rPr lang="en-US" sz="3400" dirty="0"/>
              <a:t>     </a:t>
            </a:r>
            <a:r>
              <a:rPr lang="en-US" sz="3400" dirty="0" smtClean="0"/>
              <a:t>60</a:t>
            </a:r>
            <a:endParaRPr lang="ru-RU" sz="2800" dirty="0"/>
          </a:p>
          <a:p>
            <a:endParaRPr lang="ru-RU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350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Секции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Ключевое слово – </a:t>
            </a:r>
            <a:r>
              <a:rPr lang="en-US" sz="2800" dirty="0" smtClean="0"/>
              <a:t>section</a:t>
            </a:r>
            <a:endParaRPr lang="ru-RU" sz="2800" dirty="0" smtClean="0"/>
          </a:p>
          <a:p>
            <a:r>
              <a:rPr lang="ru-RU" sz="2800" dirty="0" smtClean="0"/>
              <a:t>Секция кода</a:t>
            </a:r>
            <a:r>
              <a:rPr lang="en-US" sz="2800" dirty="0" smtClean="0"/>
              <a:t> (</a:t>
            </a:r>
            <a:r>
              <a:rPr lang="ru-RU" sz="2800" dirty="0" smtClean="0"/>
              <a:t>.</a:t>
            </a:r>
            <a:r>
              <a:rPr lang="en-US" sz="2800" dirty="0" smtClean="0"/>
              <a:t>text)</a:t>
            </a:r>
          </a:p>
          <a:p>
            <a:r>
              <a:rPr lang="ru-RU" sz="2800" dirty="0" smtClean="0"/>
              <a:t>Сегмент данных</a:t>
            </a:r>
          </a:p>
          <a:p>
            <a:pPr lvl="1"/>
            <a:r>
              <a:rPr lang="ru-RU" sz="2400" dirty="0" smtClean="0"/>
              <a:t>Секция данных (</a:t>
            </a:r>
            <a:r>
              <a:rPr lang="en-US" sz="2400" dirty="0" smtClean="0"/>
              <a:t>.data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lvl="1"/>
            <a:r>
              <a:rPr lang="ru-RU" sz="2400" dirty="0" smtClean="0"/>
              <a:t>Секция неинициализированных данных (</a:t>
            </a:r>
            <a:r>
              <a:rPr lang="en-US" sz="2400" dirty="0" smtClean="0"/>
              <a:t>.</a:t>
            </a:r>
            <a:r>
              <a:rPr lang="en-US" sz="2400" dirty="0" err="1" smtClean="0"/>
              <a:t>bss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600" dirty="0" smtClean="0"/>
              <a:t>Секция стека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4886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Выделение памяти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Директивы задания исходных данных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en-US" sz="2800" dirty="0" err="1" smtClean="0"/>
              <a:t>db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1 байт</a:t>
            </a:r>
          </a:p>
          <a:p>
            <a:r>
              <a:rPr lang="en-US" sz="2800" dirty="0" err="1" smtClean="0"/>
              <a:t>dw</a:t>
            </a:r>
            <a:r>
              <a:rPr lang="en-US" sz="2800" dirty="0" smtClean="0"/>
              <a:t> </a:t>
            </a:r>
            <a:r>
              <a:rPr lang="ru-RU" sz="2800" dirty="0" smtClean="0"/>
              <a:t>– 1 слово (2 байта)</a:t>
            </a:r>
            <a:endParaRPr lang="en-US" sz="2800" dirty="0" smtClean="0"/>
          </a:p>
          <a:p>
            <a:r>
              <a:rPr lang="en-US" sz="2800" dirty="0" err="1" smtClean="0"/>
              <a:t>dd</a:t>
            </a:r>
            <a:r>
              <a:rPr lang="en-US" sz="2800" dirty="0" smtClean="0"/>
              <a:t> – </a:t>
            </a:r>
            <a:r>
              <a:rPr lang="ru-RU" sz="2800" dirty="0" smtClean="0"/>
              <a:t>1 двойное слово (4 байта)</a:t>
            </a:r>
          </a:p>
          <a:p>
            <a:r>
              <a:rPr lang="en-US" sz="2800" dirty="0" err="1" smtClean="0"/>
              <a:t>dq</a:t>
            </a:r>
            <a:r>
              <a:rPr lang="en-US" sz="2800" dirty="0" smtClean="0"/>
              <a:t> – </a:t>
            </a:r>
            <a:r>
              <a:rPr lang="ru-RU" sz="2800" dirty="0" smtClean="0"/>
              <a:t>1 учетверённое слово (</a:t>
            </a:r>
            <a:r>
              <a:rPr lang="en-US" sz="2800" dirty="0" smtClean="0"/>
              <a:t>8 </a:t>
            </a:r>
            <a:r>
              <a:rPr lang="ru-RU" sz="2800" dirty="0" smtClean="0"/>
              <a:t>байт)</a:t>
            </a:r>
          </a:p>
          <a:p>
            <a:r>
              <a:rPr lang="en-US" sz="2800" dirty="0" err="1" smtClean="0"/>
              <a:t>dt</a:t>
            </a:r>
            <a:r>
              <a:rPr lang="en-US" sz="2800" dirty="0" smtClean="0"/>
              <a:t> – </a:t>
            </a:r>
            <a:r>
              <a:rPr lang="ru-RU" sz="2800" dirty="0" smtClean="0"/>
              <a:t>10 байт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Пример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variable </a:t>
            </a:r>
            <a:r>
              <a:rPr lang="en-US" sz="2600" dirty="0" err="1" smtClean="0"/>
              <a:t>dq</a:t>
            </a:r>
            <a:r>
              <a:rPr lang="en-US" sz="2600" dirty="0" smtClean="0"/>
              <a:t> 1234321</a:t>
            </a:r>
            <a:r>
              <a:rPr lang="ru-RU" sz="2600" dirty="0" smtClean="0"/>
              <a:t> </a:t>
            </a:r>
            <a:r>
              <a:rPr lang="en-US" sz="2600" dirty="0" smtClean="0"/>
              <a:t>;</a:t>
            </a:r>
            <a:r>
              <a:rPr lang="ru-RU" sz="2600" dirty="0" smtClean="0"/>
              <a:t> задана восьмибайтная переменная </a:t>
            </a:r>
            <a:r>
              <a:rPr lang="en-US" sz="2600" dirty="0" smtClean="0"/>
              <a:t>variable</a:t>
            </a:r>
            <a:r>
              <a:rPr lang="ru-RU" sz="2600" dirty="0" smtClean="0"/>
              <a:t>, </a:t>
            </a:r>
            <a:r>
              <a:rPr lang="en-US" sz="2600" dirty="0" smtClean="0"/>
              <a:t>		           ; </a:t>
            </a:r>
            <a:r>
              <a:rPr lang="ru-RU" sz="2600" dirty="0" smtClean="0"/>
              <a:t>равная 1234321</a:t>
            </a:r>
          </a:p>
          <a:p>
            <a:pPr marL="0" indent="0">
              <a:buNone/>
            </a:pP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Имена переменных – по сути, метки!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451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Выделение памяти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Директивы </a:t>
            </a:r>
            <a:r>
              <a:rPr lang="ru-RU" sz="2800" b="1" dirty="0" err="1" smtClean="0">
                <a:solidFill>
                  <a:srgbClr val="0070C0"/>
                </a:solidFill>
              </a:rPr>
              <a:t>инициализирования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н</a:t>
            </a:r>
            <a:r>
              <a:rPr lang="ru-RU" sz="2800" b="1" dirty="0" smtClean="0">
                <a:solidFill>
                  <a:srgbClr val="0070C0"/>
                </a:solidFill>
              </a:rPr>
              <a:t>еинициализированной памяти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800" b="1" dirty="0">
              <a:solidFill>
                <a:srgbClr val="0070C0"/>
              </a:solidFill>
            </a:endParaRPr>
          </a:p>
          <a:p>
            <a:r>
              <a:rPr lang="en-US" sz="2600" dirty="0" err="1" smtClean="0"/>
              <a:t>resb</a:t>
            </a:r>
            <a:r>
              <a:rPr lang="en-US" sz="2600" dirty="0" smtClean="0"/>
              <a:t> </a:t>
            </a:r>
            <a:r>
              <a:rPr lang="ru-RU" sz="2600" dirty="0" smtClean="0"/>
              <a:t>   </a:t>
            </a:r>
            <a:r>
              <a:rPr lang="en-US" sz="2600" dirty="0" smtClean="0"/>
              <a:t>;</a:t>
            </a:r>
            <a:r>
              <a:rPr lang="ru-RU" sz="2600" dirty="0" smtClean="0"/>
              <a:t>Резервирование 1 байта</a:t>
            </a:r>
            <a:endParaRPr lang="en-US" sz="2600" dirty="0" smtClean="0"/>
          </a:p>
          <a:p>
            <a:r>
              <a:rPr lang="en-US" sz="2600" dirty="0" err="1" smtClean="0"/>
              <a:t>resw</a:t>
            </a:r>
            <a:r>
              <a:rPr lang="ru-RU" sz="2600" dirty="0"/>
              <a:t> </a:t>
            </a:r>
            <a:r>
              <a:rPr lang="ru-RU" sz="2600" dirty="0" smtClean="0"/>
              <a:t>  </a:t>
            </a:r>
            <a:r>
              <a:rPr lang="en-US" sz="2600" dirty="0" smtClean="0"/>
              <a:t>;</a:t>
            </a:r>
            <a:r>
              <a:rPr lang="ru-RU" sz="2600" dirty="0"/>
              <a:t>Резервирование 1 </a:t>
            </a:r>
            <a:r>
              <a:rPr lang="ru-RU" sz="2600" dirty="0" smtClean="0"/>
              <a:t>слова (2 байт)</a:t>
            </a:r>
            <a:endParaRPr lang="en-US" sz="2600" dirty="0" smtClean="0"/>
          </a:p>
          <a:p>
            <a:r>
              <a:rPr lang="en-US" sz="2600" dirty="0" err="1" smtClean="0"/>
              <a:t>resd</a:t>
            </a:r>
            <a:r>
              <a:rPr lang="ru-RU" sz="2600" dirty="0"/>
              <a:t> </a:t>
            </a:r>
            <a:r>
              <a:rPr lang="ru-RU" sz="2600" dirty="0" smtClean="0"/>
              <a:t>   </a:t>
            </a:r>
            <a:r>
              <a:rPr lang="en-US" sz="2600" dirty="0" smtClean="0"/>
              <a:t>;</a:t>
            </a:r>
            <a:r>
              <a:rPr lang="ru-RU" sz="2600" dirty="0"/>
              <a:t>Резервирование 1 </a:t>
            </a:r>
            <a:r>
              <a:rPr lang="ru-RU" sz="2600" dirty="0" smtClean="0"/>
              <a:t>двойного слова (4 байт)</a:t>
            </a:r>
          </a:p>
          <a:p>
            <a:r>
              <a:rPr lang="en-US" sz="2600" dirty="0" err="1" smtClean="0"/>
              <a:t>resq</a:t>
            </a:r>
            <a:r>
              <a:rPr lang="ru-RU" sz="2600" dirty="0"/>
              <a:t> </a:t>
            </a:r>
            <a:r>
              <a:rPr lang="ru-RU" sz="2600" dirty="0" smtClean="0"/>
              <a:t>   </a:t>
            </a:r>
            <a:r>
              <a:rPr lang="en-US" sz="2600" dirty="0" smtClean="0"/>
              <a:t>;</a:t>
            </a:r>
            <a:r>
              <a:rPr lang="ru-RU" sz="2600" dirty="0"/>
              <a:t>Резервирование 1 </a:t>
            </a:r>
            <a:r>
              <a:rPr lang="ru-RU" sz="2600" dirty="0" smtClean="0"/>
              <a:t>учетверённого слова (8 байт)</a:t>
            </a:r>
            <a:endParaRPr lang="en-US" sz="2600" dirty="0" smtClean="0"/>
          </a:p>
          <a:p>
            <a:r>
              <a:rPr lang="en-US" sz="2600" dirty="0" smtClean="0"/>
              <a:t>rest</a:t>
            </a:r>
            <a:r>
              <a:rPr lang="ru-RU" sz="2600" dirty="0"/>
              <a:t> </a:t>
            </a:r>
            <a:r>
              <a:rPr lang="ru-RU" sz="2600" dirty="0" smtClean="0"/>
              <a:t>    </a:t>
            </a:r>
            <a:r>
              <a:rPr lang="en-US" sz="2600" dirty="0" smtClean="0"/>
              <a:t>;</a:t>
            </a:r>
            <a:r>
              <a:rPr lang="ru-RU" sz="2600" dirty="0"/>
              <a:t>Резервирование </a:t>
            </a:r>
            <a:r>
              <a:rPr lang="ru-RU" sz="2600" dirty="0" smtClean="0"/>
              <a:t>10 байт</a:t>
            </a:r>
          </a:p>
          <a:p>
            <a:endParaRPr lang="ru-RU" sz="2600" dirty="0"/>
          </a:p>
          <a:p>
            <a:pPr marL="0" indent="0">
              <a:buNone/>
            </a:pPr>
            <a:r>
              <a:rPr lang="ru-RU" sz="2800" b="1" dirty="0">
                <a:solidFill>
                  <a:srgbClr val="0070C0"/>
                </a:solidFill>
              </a:rPr>
              <a:t>Пример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x </a:t>
            </a:r>
            <a:r>
              <a:rPr lang="en-US" sz="2600" dirty="0" err="1" smtClean="0"/>
              <a:t>resw</a:t>
            </a:r>
            <a:r>
              <a:rPr lang="en-US" sz="2600" dirty="0" smtClean="0"/>
              <a:t> 100</a:t>
            </a:r>
            <a:r>
              <a:rPr lang="ru-RU" sz="2600" dirty="0" smtClean="0"/>
              <a:t> </a:t>
            </a:r>
            <a:r>
              <a:rPr lang="en-US" sz="2600" dirty="0"/>
              <a:t>;</a:t>
            </a:r>
            <a:r>
              <a:rPr lang="ru-RU" sz="2600" dirty="0"/>
              <a:t> </a:t>
            </a:r>
            <a:r>
              <a:rPr lang="ru-RU" sz="2600" dirty="0" smtClean="0"/>
              <a:t>по адресу, связанному с меткой </a:t>
            </a:r>
            <a:r>
              <a:rPr lang="en-US" sz="2600" dirty="0" smtClean="0"/>
              <a:t>x</a:t>
            </a:r>
            <a:r>
              <a:rPr lang="ru-RU" sz="2600" dirty="0" smtClean="0"/>
              <a:t>, расположен</a:t>
            </a:r>
            <a:r>
              <a:rPr lang="en-US" sz="2600" dirty="0"/>
              <a:t>	       </a:t>
            </a:r>
            <a:r>
              <a:rPr lang="en-US" sz="2600" dirty="0" smtClean="0"/>
              <a:t> </a:t>
            </a:r>
            <a:r>
              <a:rPr lang="en-US" sz="2600" dirty="0"/>
              <a:t>; </a:t>
            </a:r>
            <a:r>
              <a:rPr lang="ru-RU" sz="2600" dirty="0" smtClean="0"/>
              <a:t>массив из 100 2-байтовых ячеек</a:t>
            </a: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206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Задание чисел в разных системах счисления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1339552"/>
            <a:ext cx="864096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800" b="1" dirty="0" smtClean="0"/>
              <a:t>Запись числа в двоичной системе счисления</a:t>
            </a:r>
            <a:r>
              <a:rPr lang="en-US" sz="2800" b="1" dirty="0" smtClean="0"/>
              <a:t>:</a:t>
            </a:r>
          </a:p>
          <a:p>
            <a:r>
              <a:rPr lang="ru-RU" sz="2800" dirty="0" smtClean="0"/>
              <a:t>Суффикс </a:t>
            </a:r>
            <a:r>
              <a:rPr lang="en-US" sz="2800" dirty="0" smtClean="0"/>
              <a:t>b (</a:t>
            </a:r>
            <a:r>
              <a:rPr lang="ru-RU" sz="2800" dirty="0" smtClean="0"/>
              <a:t>например, </a:t>
            </a:r>
            <a:r>
              <a:rPr lang="en-US" sz="2800" dirty="0" smtClean="0"/>
              <a:t>010111101</a:t>
            </a:r>
            <a:r>
              <a:rPr lang="en-US" sz="2800" dirty="0"/>
              <a:t>b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/>
              <a:t>Запись числа в </a:t>
            </a:r>
            <a:r>
              <a:rPr lang="ru-RU" sz="2800" b="1" dirty="0" smtClean="0"/>
              <a:t>восьмеричной </a:t>
            </a:r>
            <a:r>
              <a:rPr lang="ru-RU" sz="2800" b="1" dirty="0"/>
              <a:t>системе счисления</a:t>
            </a:r>
            <a:r>
              <a:rPr lang="en-US" sz="2800" b="1" dirty="0" smtClean="0"/>
              <a:t>:</a:t>
            </a:r>
            <a:endParaRPr lang="ru-RU" sz="2800" b="1" dirty="0" smtClean="0"/>
          </a:p>
          <a:p>
            <a:r>
              <a:rPr lang="ru-RU" sz="2800" dirty="0" smtClean="0"/>
              <a:t>Суффиксы </a:t>
            </a:r>
            <a:r>
              <a:rPr lang="en-US" sz="2800" dirty="0" smtClean="0"/>
              <a:t>q</a:t>
            </a:r>
            <a:r>
              <a:rPr lang="ru-RU" sz="2800" dirty="0" smtClean="0"/>
              <a:t> или </a:t>
            </a:r>
            <a:r>
              <a:rPr lang="en-US" sz="2800" dirty="0" smtClean="0"/>
              <a:t>o</a:t>
            </a:r>
            <a:r>
              <a:rPr lang="ru-RU" sz="2800" dirty="0" smtClean="0"/>
              <a:t> (например, </a:t>
            </a:r>
            <a:r>
              <a:rPr lang="en-US" sz="2800" dirty="0" smtClean="0"/>
              <a:t>347o</a:t>
            </a:r>
            <a:r>
              <a:rPr lang="ru-RU" sz="2800" dirty="0" smtClean="0"/>
              <a:t> или </a:t>
            </a:r>
            <a:r>
              <a:rPr lang="en-US" sz="2800" dirty="0" smtClean="0"/>
              <a:t>2137q</a:t>
            </a:r>
            <a:r>
              <a:rPr lang="ru-RU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Запись числа в </a:t>
            </a:r>
            <a:r>
              <a:rPr lang="ru-RU" sz="2800" b="1" dirty="0" smtClean="0"/>
              <a:t>шестнадцатеричной </a:t>
            </a:r>
            <a:r>
              <a:rPr lang="ru-RU" sz="2800" b="1" dirty="0"/>
              <a:t>системе счисления</a:t>
            </a:r>
            <a:r>
              <a:rPr lang="en-US" sz="2800" b="1" dirty="0" smtClean="0"/>
              <a:t>:</a:t>
            </a:r>
            <a:endParaRPr lang="ru-RU" sz="2800" b="1" dirty="0" smtClean="0"/>
          </a:p>
          <a:p>
            <a:r>
              <a:rPr lang="ru-RU" sz="2800" dirty="0" smtClean="0"/>
              <a:t>Суффикс </a:t>
            </a:r>
            <a:r>
              <a:rPr lang="en-US" sz="2800" dirty="0" smtClean="0"/>
              <a:t>h</a:t>
            </a:r>
            <a:r>
              <a:rPr lang="ru-RU" sz="2800" dirty="0" smtClean="0"/>
              <a:t>, или префикс </a:t>
            </a:r>
            <a:r>
              <a:rPr lang="en-US" sz="2800" dirty="0" smtClean="0"/>
              <a:t>$</a:t>
            </a:r>
            <a:r>
              <a:rPr lang="ru-RU" sz="2800" dirty="0" smtClean="0"/>
              <a:t>, или префикс </a:t>
            </a:r>
            <a:r>
              <a:rPr lang="en-US" sz="2800" dirty="0" smtClean="0"/>
              <a:t>0x</a:t>
            </a:r>
            <a:r>
              <a:rPr lang="ru-RU" sz="2800" dirty="0" smtClean="0"/>
              <a:t> (например, 3746</a:t>
            </a:r>
            <a:r>
              <a:rPr lang="en-US" sz="2800" dirty="0" smtClean="0"/>
              <a:t>h</a:t>
            </a:r>
            <a:r>
              <a:rPr lang="ru-RU" sz="2800" dirty="0" smtClean="0"/>
              <a:t> или </a:t>
            </a:r>
            <a:r>
              <a:rPr lang="en-US" sz="2800" dirty="0"/>
              <a:t>$</a:t>
            </a:r>
            <a:r>
              <a:rPr lang="ru-RU" sz="2800" dirty="0" smtClean="0"/>
              <a:t>234 или </a:t>
            </a:r>
            <a:r>
              <a:rPr lang="en-US" sz="2800" dirty="0" smtClean="0"/>
              <a:t>0x8AF3</a:t>
            </a:r>
            <a:r>
              <a:rPr lang="ru-RU" sz="2800" dirty="0" smtClean="0"/>
              <a:t>)</a:t>
            </a:r>
            <a:endParaRPr lang="ru-RU" sz="2800" dirty="0"/>
          </a:p>
          <a:p>
            <a:endParaRPr lang="ru-RU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748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Assembler</a:t>
            </a:r>
            <a:r>
              <a:rPr lang="ru-RU" sz="4000" dirty="0">
                <a:solidFill>
                  <a:srgbClr val="0070C0"/>
                </a:solidFill>
              </a:rPr>
              <a:t>. </a:t>
            </a:r>
            <a:r>
              <a:rPr lang="ru-RU" sz="4000" dirty="0" smtClean="0">
                <a:solidFill>
                  <a:srgbClr val="0070C0"/>
                </a:solidFill>
              </a:rPr>
              <a:t>Инициализация переменных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В </a:t>
            </a:r>
            <a:r>
              <a:rPr lang="en-US" sz="2800" dirty="0" smtClean="0"/>
              <a:t>Assembler</a:t>
            </a:r>
            <a:r>
              <a:rPr lang="ru-RU" sz="2800" dirty="0" smtClean="0"/>
              <a:t> имя переменной – по сути, метка, ссылающаяся на начало какой-то области памяти 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83577" y="3533517"/>
            <a:ext cx="75768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section .data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    </a:t>
            </a:r>
            <a:r>
              <a:rPr lang="en-US" sz="2800" dirty="0" err="1" smtClean="0"/>
              <a:t>dw</a:t>
            </a:r>
            <a:r>
              <a:rPr lang="en-US" sz="2800" dirty="0" smtClean="0"/>
              <a:t>      ‘</a:t>
            </a:r>
            <a:r>
              <a:rPr lang="en-US" sz="2800" dirty="0" err="1" smtClean="0"/>
              <a:t>AbraCadabra</a:t>
            </a:r>
            <a:r>
              <a:rPr lang="en-US" sz="2800" dirty="0" smtClean="0"/>
              <a:t>', </a:t>
            </a:r>
            <a:r>
              <a:rPr lang="en-US" sz="2800" dirty="0"/>
              <a:t>10</a:t>
            </a:r>
          </a:p>
          <a:p>
            <a:r>
              <a:rPr lang="en-US" sz="2800" dirty="0" smtClean="0"/>
              <a:t>b     </a:t>
            </a:r>
            <a:r>
              <a:rPr lang="en-US" sz="2800" dirty="0" err="1"/>
              <a:t>equ</a:t>
            </a:r>
            <a:r>
              <a:rPr lang="en-US" sz="2800" dirty="0"/>
              <a:t>     </a:t>
            </a:r>
            <a:r>
              <a:rPr lang="en-US" sz="2800" dirty="0" smtClean="0"/>
              <a:t>100</a:t>
            </a:r>
            <a:endParaRPr lang="en-US" sz="2800" dirty="0"/>
          </a:p>
          <a:p>
            <a:r>
              <a:rPr lang="en-US" sz="2800" dirty="0" smtClean="0"/>
              <a:t>c     </a:t>
            </a:r>
            <a:r>
              <a:rPr lang="en-US" sz="2800" dirty="0" err="1" smtClean="0"/>
              <a:t>db</a:t>
            </a:r>
            <a:r>
              <a:rPr lang="en-US" sz="2800" dirty="0" smtClean="0"/>
              <a:t>     </a:t>
            </a:r>
            <a:r>
              <a:rPr lang="en-US" sz="2800" dirty="0"/>
              <a:t>1</a:t>
            </a:r>
          </a:p>
          <a:p>
            <a:r>
              <a:rPr lang="en-US" sz="2800" dirty="0" smtClean="0"/>
              <a:t>d     </a:t>
            </a:r>
            <a:r>
              <a:rPr lang="en-US" sz="2800" dirty="0" err="1" smtClean="0"/>
              <a:t>dq</a:t>
            </a:r>
            <a:r>
              <a:rPr lang="en-US" sz="2800" dirty="0" smtClean="0"/>
              <a:t>     0x0ABCD123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97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Блок-схемы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Руководящий документ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  <a:endParaRPr lang="ru-RU" sz="2800" b="1" dirty="0">
              <a:solidFill>
                <a:srgbClr val="0070C0"/>
              </a:solidFill>
            </a:endParaRPr>
          </a:p>
          <a:p>
            <a:r>
              <a:rPr lang="ru-RU" sz="2600" dirty="0" smtClean="0"/>
              <a:t>ГОСТ 19.701-90 (ИСО 5807-85)</a:t>
            </a:r>
            <a:endParaRPr lang="en-US" sz="2600" dirty="0"/>
          </a:p>
          <a:p>
            <a:pPr marL="0" indent="0">
              <a:buNone/>
            </a:pPr>
            <a:endParaRPr lang="ru-RU" sz="1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Основные элементы блок-схем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ru-RU" sz="2600" dirty="0" smtClean="0"/>
              <a:t>Процесс</a:t>
            </a:r>
          </a:p>
          <a:p>
            <a:r>
              <a:rPr lang="ru-RU" sz="2600" dirty="0" smtClean="0"/>
              <a:t>Данные</a:t>
            </a:r>
          </a:p>
          <a:p>
            <a:r>
              <a:rPr lang="ru-RU" sz="2600" dirty="0" smtClean="0"/>
              <a:t>Решение</a:t>
            </a:r>
          </a:p>
          <a:p>
            <a:r>
              <a:rPr lang="ru-RU" sz="2600" dirty="0" smtClean="0"/>
              <a:t>Границы цикла</a:t>
            </a:r>
          </a:p>
          <a:p>
            <a:r>
              <a:rPr lang="ru-RU" sz="2600" dirty="0" smtClean="0"/>
              <a:t>Подготовка</a:t>
            </a:r>
          </a:p>
          <a:p>
            <a:r>
              <a:rPr lang="ru-RU" sz="2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4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Assembler</a:t>
            </a:r>
            <a:r>
              <a:rPr lang="ru-RU" sz="4000" dirty="0">
                <a:solidFill>
                  <a:srgbClr val="0070C0"/>
                </a:solidFill>
              </a:rPr>
              <a:t>. Задание чисел в разных системах счисления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В </a:t>
            </a:r>
            <a:r>
              <a:rPr lang="en-US" sz="2800" dirty="0" smtClean="0"/>
              <a:t>Assembler</a:t>
            </a:r>
            <a:r>
              <a:rPr lang="ru-RU" sz="2800" dirty="0" smtClean="0"/>
              <a:t> запись</a:t>
            </a:r>
            <a:r>
              <a:rPr lang="en-US" sz="2800" dirty="0" smtClean="0"/>
              <a:t> </a:t>
            </a:r>
            <a:r>
              <a:rPr lang="ru-RU" sz="2800" dirty="0" smtClean="0"/>
              <a:t>числа всегда начинается с цифры!</a:t>
            </a:r>
          </a:p>
          <a:p>
            <a:endParaRPr lang="ru-RU" sz="2800" dirty="0" smtClean="0"/>
          </a:p>
          <a:p>
            <a:r>
              <a:rPr lang="ru-RU" sz="2800" b="1" u="sng" dirty="0" smtClean="0"/>
              <a:t>Правильно</a:t>
            </a:r>
            <a:r>
              <a:rPr lang="en-US" sz="2800" b="1" u="sng" dirty="0" smtClean="0"/>
              <a:t>:</a:t>
            </a:r>
            <a:r>
              <a:rPr lang="en-US" sz="2800" dirty="0" smtClean="0"/>
              <a:t> </a:t>
            </a:r>
            <a:r>
              <a:rPr lang="ru-RU" sz="2800" dirty="0" smtClean="0"/>
              <a:t>0</a:t>
            </a:r>
            <a:r>
              <a:rPr lang="en-US" sz="2800" dirty="0" smtClean="0"/>
              <a:t>x0F12D, $0DEADBEEF</a:t>
            </a:r>
          </a:p>
          <a:p>
            <a:endParaRPr lang="en-US" sz="2800" dirty="0" smtClean="0"/>
          </a:p>
          <a:p>
            <a:r>
              <a:rPr lang="ru-RU" sz="2800" b="1" u="sng" dirty="0" smtClean="0"/>
              <a:t>Ошибка</a:t>
            </a:r>
            <a:r>
              <a:rPr lang="en-US" sz="2800" b="1" u="sng" dirty="0" smtClean="0"/>
              <a:t>:</a:t>
            </a:r>
            <a:r>
              <a:rPr lang="en-US" sz="2800" dirty="0" smtClean="0"/>
              <a:t> </a:t>
            </a:r>
            <a:r>
              <a:rPr lang="ru-RU" sz="2800" dirty="0" smtClean="0"/>
              <a:t>0</a:t>
            </a:r>
            <a:r>
              <a:rPr lang="en-US" sz="2800" dirty="0" smtClean="0"/>
              <a:t>xA2B3C1D, $D102D3A</a:t>
            </a:r>
            <a:endParaRPr lang="en-US" sz="28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9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Команда </a:t>
            </a:r>
            <a:r>
              <a:rPr lang="en-US" sz="4000" dirty="0" err="1" smtClean="0">
                <a:solidFill>
                  <a:srgbClr val="0070C0"/>
                </a:solidFill>
              </a:rPr>
              <a:t>mov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Выполняет копирование данных из одного места в другое</a:t>
            </a:r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 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 smtClean="0"/>
              <a:t>eax</a:t>
            </a:r>
            <a:r>
              <a:rPr lang="en-US" sz="2800" dirty="0" smtClean="0"/>
              <a:t>, </a:t>
            </a:r>
            <a:r>
              <a:rPr lang="en-US" sz="2800" dirty="0" err="1" smtClean="0"/>
              <a:t>ecx</a:t>
            </a:r>
            <a:endParaRPr lang="ru-RU" sz="2800" dirty="0"/>
          </a:p>
          <a:p>
            <a:endParaRPr lang="en-US" sz="2600" dirty="0" smtClean="0"/>
          </a:p>
          <a:p>
            <a:r>
              <a:rPr lang="en-US" sz="2600" dirty="0" err="1" smtClean="0"/>
              <a:t>eax</a:t>
            </a:r>
            <a:r>
              <a:rPr lang="en-US" sz="2600" dirty="0" smtClean="0"/>
              <a:t> – </a:t>
            </a:r>
            <a:r>
              <a:rPr lang="ru-RU" sz="2600" dirty="0" smtClean="0"/>
              <a:t>куда будут занесены данные</a:t>
            </a:r>
          </a:p>
          <a:p>
            <a:r>
              <a:rPr lang="en-US" sz="2600" dirty="0" err="1" smtClean="0"/>
              <a:t>ecx</a:t>
            </a:r>
            <a:r>
              <a:rPr lang="ru-RU" sz="2600" dirty="0"/>
              <a:t> </a:t>
            </a:r>
            <a:r>
              <a:rPr lang="ru-RU" sz="2600" dirty="0" smtClean="0"/>
              <a:t>– откуда будут занесены данные </a:t>
            </a:r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585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Операнды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0070C0"/>
                </a:solidFill>
              </a:rPr>
              <a:t>Виды операндов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Регистровые операнды (</a:t>
            </a:r>
            <a:r>
              <a:rPr lang="en-US" sz="2800" dirty="0" err="1" smtClean="0"/>
              <a:t>rax</a:t>
            </a:r>
            <a:r>
              <a:rPr lang="en-US" sz="2800" dirty="0" smtClean="0"/>
              <a:t>, </a:t>
            </a:r>
            <a:r>
              <a:rPr lang="en-US" sz="2800" dirty="0" err="1" smtClean="0"/>
              <a:t>rbx</a:t>
            </a:r>
            <a:r>
              <a:rPr lang="en-US" sz="2800" dirty="0" smtClean="0"/>
              <a:t>, …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Непосредственные операнды</a:t>
            </a:r>
            <a:r>
              <a:rPr lang="en-US" sz="2800" dirty="0" smtClean="0"/>
              <a:t> (54, 0x0AB, operand, x)</a:t>
            </a:r>
          </a:p>
          <a:p>
            <a:r>
              <a:rPr lang="ru-RU" sz="2800" dirty="0" smtClean="0"/>
              <a:t>Операнды типа «память» (адресные операнды)</a:t>
            </a:r>
            <a:r>
              <a:rPr lang="en-US" sz="2800" dirty="0" smtClean="0"/>
              <a:t> ([x], </a:t>
            </a:r>
            <a:r>
              <a:rPr lang="en-US" sz="2800" dirty="0"/>
              <a:t>[</a:t>
            </a:r>
            <a:r>
              <a:rPr lang="en-US" sz="2800" dirty="0" smtClean="0"/>
              <a:t>operand], [</a:t>
            </a:r>
            <a:r>
              <a:rPr lang="en-US" sz="2800" dirty="0" err="1" smtClean="0"/>
              <a:t>rax</a:t>
            </a:r>
            <a:r>
              <a:rPr lang="en-US" sz="2800" dirty="0" smtClean="0"/>
              <a:t>])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052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Адресация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rgbClr val="0070C0"/>
                </a:solidFill>
              </a:rPr>
              <a:t>Виды адресации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b="1" dirty="0" smtClean="0"/>
              <a:t>Прямая</a:t>
            </a:r>
          </a:p>
          <a:p>
            <a:pPr lvl="1"/>
            <a:r>
              <a:rPr lang="ru-RU" sz="2400" dirty="0" smtClean="0"/>
              <a:t>Берётся содержимое регистра/переменной</a:t>
            </a:r>
            <a:endParaRPr lang="en-US" sz="2400" dirty="0" smtClean="0"/>
          </a:p>
          <a:p>
            <a:pPr lvl="1"/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rax</a:t>
            </a:r>
            <a:r>
              <a:rPr lang="en-US" sz="2400" dirty="0" smtClean="0"/>
              <a:t>, </a:t>
            </a:r>
            <a:r>
              <a:rPr lang="en-US" sz="2400" dirty="0" err="1"/>
              <a:t>r</a:t>
            </a:r>
            <a:r>
              <a:rPr lang="en-US" sz="2400" dirty="0" err="1" smtClean="0"/>
              <a:t>bx</a:t>
            </a:r>
            <a:endParaRPr lang="ru-RU" sz="2400" dirty="0" smtClean="0"/>
          </a:p>
          <a:p>
            <a:r>
              <a:rPr lang="ru-RU" sz="2800" b="1" dirty="0" smtClean="0"/>
              <a:t>Косвенная</a:t>
            </a:r>
            <a:endParaRPr lang="en-US" sz="2800" b="1" dirty="0" smtClean="0"/>
          </a:p>
          <a:p>
            <a:pPr lvl="1"/>
            <a:r>
              <a:rPr lang="ru-RU" sz="2400" dirty="0" smtClean="0"/>
              <a:t>Содержимое регистра/переменной</a:t>
            </a:r>
            <a:r>
              <a:rPr lang="en-US" sz="2400" dirty="0"/>
              <a:t> </a:t>
            </a:r>
            <a:r>
              <a:rPr lang="ru-RU" sz="2400" dirty="0" smtClean="0"/>
              <a:t>используется в качестве адреса</a:t>
            </a:r>
            <a:endParaRPr lang="en-US" sz="2400" dirty="0" smtClean="0"/>
          </a:p>
          <a:p>
            <a:pPr lvl="1"/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rax</a:t>
            </a:r>
            <a:r>
              <a:rPr lang="en-US" sz="2400" dirty="0" smtClean="0"/>
              <a:t>, [</a:t>
            </a:r>
            <a:r>
              <a:rPr lang="en-US" sz="2400" dirty="0" err="1" smtClean="0"/>
              <a:t>rbx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 marL="0" indent="0">
              <a:buNone/>
            </a:pPr>
            <a:endParaRPr lang="ru-RU" sz="28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597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Размеры операндов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Размеры регистровых операндов задавать </a:t>
            </a:r>
            <a:br>
              <a:rPr lang="ru-RU" sz="2800" dirty="0" smtClean="0"/>
            </a:br>
            <a:r>
              <a:rPr lang="ru-RU" sz="2800" dirty="0" smtClean="0"/>
              <a:t>не нужно!</a:t>
            </a:r>
          </a:p>
          <a:p>
            <a:endParaRPr lang="ru-RU" sz="1200" dirty="0"/>
          </a:p>
          <a:p>
            <a:r>
              <a:rPr lang="ru-RU" sz="2800" dirty="0" smtClean="0"/>
              <a:t>Для операндов типа «память» используются </a:t>
            </a:r>
            <a:r>
              <a:rPr lang="ru-RU" sz="2800" b="1" dirty="0" smtClean="0"/>
              <a:t>спецификаторы размера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err="1" smtClean="0"/>
              <a:t>dword</a:t>
            </a:r>
            <a:endParaRPr lang="ru-RU" sz="2400" dirty="0" smtClean="0"/>
          </a:p>
          <a:p>
            <a:pPr lvl="1"/>
            <a:r>
              <a:rPr lang="ru-RU" sz="2400" dirty="0" smtClean="0"/>
              <a:t>…</a:t>
            </a:r>
            <a:br>
              <a:rPr lang="ru-RU" sz="2400" dirty="0" smtClean="0"/>
            </a:br>
            <a:endParaRPr lang="ru-RU" sz="1200" dirty="0"/>
          </a:p>
          <a:p>
            <a:r>
              <a:rPr lang="ru-RU" sz="2600" dirty="0" smtClean="0"/>
              <a:t>Примеры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err="1" smtClean="0"/>
              <a:t>mov</a:t>
            </a:r>
            <a:r>
              <a:rPr lang="en-US" sz="2200" dirty="0" smtClean="0"/>
              <a:t> byte [a], 100</a:t>
            </a:r>
            <a:endParaRPr lang="ru-RU" sz="2200" dirty="0" smtClean="0"/>
          </a:p>
          <a:p>
            <a:pPr lvl="1"/>
            <a:r>
              <a:rPr lang="en-US" sz="2200" dirty="0" err="1" smtClean="0"/>
              <a:t>mov</a:t>
            </a:r>
            <a:r>
              <a:rPr lang="en-US" sz="2200" dirty="0" smtClean="0"/>
              <a:t> [d], word 1000</a:t>
            </a:r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298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Возможные комбинации операндов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57800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ru-RU" sz="2800" b="1" dirty="0" smtClean="0"/>
              <a:t>Допустимые комбинации операндов команды </a:t>
            </a:r>
            <a:r>
              <a:rPr lang="en-US" sz="2800" b="1" dirty="0" err="1" smtClean="0"/>
              <a:t>mov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 smtClean="0"/>
              <a:t>eax</a:t>
            </a:r>
            <a:r>
              <a:rPr lang="en-US" sz="2800" dirty="0" smtClean="0"/>
              <a:t>, </a:t>
            </a:r>
            <a:r>
              <a:rPr lang="en-US" sz="2800" dirty="0" err="1" smtClean="0"/>
              <a:t>ebx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 smtClean="0"/>
              <a:t>rax</a:t>
            </a:r>
            <a:r>
              <a:rPr lang="en-US" sz="2800" dirty="0" smtClean="0"/>
              <a:t>, 0x0A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eh, 12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[address], r10w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r10w, [address]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b="1" dirty="0" smtClean="0"/>
              <a:t>Недопустимые комбинации операндов команды </a:t>
            </a:r>
            <a:r>
              <a:rPr lang="en-US" sz="2800" b="1" dirty="0" err="1" smtClean="0"/>
              <a:t>mov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[address1], [address2</a:t>
            </a:r>
            <a:r>
              <a:rPr lang="en-US" sz="2600" dirty="0" smtClean="0"/>
              <a:t>]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x, </a:t>
            </a:r>
            <a:r>
              <a:rPr lang="en-US" sz="2600" dirty="0" err="1" smtClean="0"/>
              <a:t>rax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 5, </a:t>
            </a:r>
            <a:r>
              <a:rPr lang="en-US" sz="2600" dirty="0" err="1" smtClean="0"/>
              <a:t>rcx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[</a:t>
            </a:r>
            <a:r>
              <a:rPr lang="en-US" sz="2600" dirty="0" err="1" smtClean="0"/>
              <a:t>vr</a:t>
            </a:r>
            <a:r>
              <a:rPr lang="en-US" sz="2600" dirty="0" smtClean="0"/>
              <a:t>], 120      ; </a:t>
            </a:r>
            <a:r>
              <a:rPr lang="ru-RU" sz="2600" dirty="0" smtClean="0"/>
              <a:t>правильный вариант</a:t>
            </a:r>
            <a:r>
              <a:rPr lang="en-US" sz="2600" dirty="0" smtClean="0"/>
              <a:t>:</a:t>
            </a:r>
            <a:r>
              <a:rPr lang="ru-RU" sz="2600" dirty="0" smtClean="0"/>
              <a:t> </a:t>
            </a:r>
            <a:r>
              <a:rPr lang="en-US" sz="2600" dirty="0" err="1" smtClean="0"/>
              <a:t>mov</a:t>
            </a:r>
            <a:r>
              <a:rPr lang="en-US" sz="2600" dirty="0" smtClean="0"/>
              <a:t> [</a:t>
            </a:r>
            <a:r>
              <a:rPr lang="en-US" sz="2600" dirty="0" err="1" smtClean="0"/>
              <a:t>vr</a:t>
            </a:r>
            <a:r>
              <a:rPr lang="en-US" sz="2600" dirty="0" smtClean="0"/>
              <a:t>], word 120</a:t>
            </a:r>
            <a:br>
              <a:rPr lang="en-US" sz="2600" dirty="0" smtClean="0"/>
            </a:br>
            <a:r>
              <a:rPr lang="en-US" sz="2600" dirty="0" smtClean="0"/>
              <a:t>			    ; </a:t>
            </a:r>
            <a:r>
              <a:rPr lang="ru-RU" sz="2600" dirty="0" smtClean="0"/>
              <a:t>или</a:t>
            </a:r>
            <a:r>
              <a:rPr lang="en-US" sz="2600" dirty="0" smtClean="0"/>
              <a:t>: </a:t>
            </a:r>
            <a:r>
              <a:rPr lang="en-US" sz="2600" dirty="0" err="1" smtClean="0"/>
              <a:t>mov</a:t>
            </a:r>
            <a:r>
              <a:rPr lang="en-US" sz="2600" dirty="0" smtClean="0"/>
              <a:t> word [</a:t>
            </a:r>
            <a:r>
              <a:rPr lang="en-US" sz="2600" dirty="0" err="1" smtClean="0"/>
              <a:t>vr</a:t>
            </a:r>
            <a:r>
              <a:rPr lang="en-US" sz="2600" dirty="0" smtClean="0"/>
              <a:t>], 120</a:t>
            </a:r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064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Арифметические операции с целыми числами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endParaRPr lang="ru-RU" sz="2800" dirty="0" smtClean="0">
              <a:solidFill>
                <a:srgbClr val="FF0000"/>
              </a:solidFill>
            </a:endParaRPr>
          </a:p>
          <a:p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b="1" dirty="0" smtClean="0"/>
              <a:t>Сложение</a:t>
            </a:r>
          </a:p>
          <a:p>
            <a:pPr lvl="1"/>
            <a:r>
              <a:rPr lang="en-US" sz="2400" dirty="0" smtClean="0"/>
              <a:t>add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err="1" smtClean="0"/>
              <a:t>ebx</a:t>
            </a:r>
            <a:endParaRPr lang="en-US" sz="2400" dirty="0" smtClean="0"/>
          </a:p>
          <a:p>
            <a:pPr lvl="1"/>
            <a:r>
              <a:rPr lang="en-US" sz="2400" dirty="0" smtClean="0"/>
              <a:t>add [variable1], </a:t>
            </a:r>
            <a:r>
              <a:rPr lang="en-US" sz="2400" dirty="0" err="1" smtClean="0"/>
              <a:t>edx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b="1" dirty="0" smtClean="0"/>
              <a:t>Вычитание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ub </a:t>
            </a:r>
            <a:r>
              <a:rPr lang="en-US" sz="2400" dirty="0" err="1" smtClean="0"/>
              <a:t>rax</a:t>
            </a:r>
            <a:r>
              <a:rPr lang="en-US" sz="2400" dirty="0" smtClean="0"/>
              <a:t>, </a:t>
            </a:r>
            <a:r>
              <a:rPr lang="en-US" sz="2400" dirty="0" err="1" smtClean="0"/>
              <a:t>rbx</a:t>
            </a:r>
            <a:endParaRPr lang="en-US" sz="2400" dirty="0"/>
          </a:p>
          <a:p>
            <a:pPr lvl="1"/>
            <a:r>
              <a:rPr lang="en-US" sz="2400" dirty="0" smtClean="0"/>
              <a:t>sub </a:t>
            </a:r>
            <a:r>
              <a:rPr lang="en-US" sz="2400" dirty="0" err="1" smtClean="0"/>
              <a:t>rcx</a:t>
            </a:r>
            <a:r>
              <a:rPr lang="en-US" sz="2400" dirty="0" smtClean="0"/>
              <a:t>, [variable2]</a:t>
            </a:r>
            <a:endParaRPr lang="en-US" sz="24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168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Сложение и вычитание с переносом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endParaRPr lang="ru-RU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800" dirty="0" smtClean="0"/>
              <a:t>Учитывается значение флага </a:t>
            </a:r>
            <a:r>
              <a:rPr lang="en-US" sz="2800" dirty="0" smtClean="0"/>
              <a:t>CF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r>
              <a:rPr lang="ru-RU" sz="2800" b="1" dirty="0" smtClean="0"/>
              <a:t>Сложение с переносом</a:t>
            </a:r>
          </a:p>
          <a:p>
            <a:pPr lvl="1"/>
            <a:r>
              <a:rPr lang="en-US" sz="2400" dirty="0" err="1" smtClean="0"/>
              <a:t>ad</a:t>
            </a:r>
            <a:r>
              <a:rPr lang="en-US" sz="2400" dirty="0" err="1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err="1" smtClean="0"/>
              <a:t>edx</a:t>
            </a:r>
            <a:endParaRPr lang="en-US" sz="2400" dirty="0" smtClean="0"/>
          </a:p>
          <a:p>
            <a:pPr lvl="1"/>
            <a:r>
              <a:rPr lang="en-US" sz="2400" dirty="0" err="1" smtClean="0"/>
              <a:t>adc</a:t>
            </a:r>
            <a:r>
              <a:rPr lang="en-US" sz="2400" dirty="0" smtClean="0"/>
              <a:t> [variable1], </a:t>
            </a:r>
            <a:r>
              <a:rPr lang="en-US" sz="2400" dirty="0" err="1" smtClean="0"/>
              <a:t>edx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b="1" dirty="0" smtClean="0"/>
              <a:t>Вычитание с переносом</a:t>
            </a:r>
          </a:p>
          <a:p>
            <a:pPr lvl="1"/>
            <a:r>
              <a:rPr lang="en-US" sz="2400" dirty="0" err="1" smtClean="0"/>
              <a:t>s</a:t>
            </a:r>
            <a:r>
              <a:rPr lang="en-US" sz="2400" dirty="0" err="1"/>
              <a:t>b</a:t>
            </a:r>
            <a:r>
              <a:rPr lang="en-US" sz="2400" dirty="0" err="1" smtClean="0"/>
              <a:t>b</a:t>
            </a:r>
            <a:r>
              <a:rPr lang="en-US" sz="2400" dirty="0" smtClean="0"/>
              <a:t> r</a:t>
            </a:r>
            <a:r>
              <a:rPr lang="ru-RU" sz="2400" dirty="0" smtClean="0"/>
              <a:t>с</a:t>
            </a:r>
            <a:r>
              <a:rPr lang="en-US" sz="2400" dirty="0" smtClean="0"/>
              <a:t>x, </a:t>
            </a:r>
            <a:r>
              <a:rPr lang="en-US" sz="2400" dirty="0" err="1" smtClean="0"/>
              <a:t>rbx</a:t>
            </a:r>
            <a:endParaRPr lang="en-US" sz="2400" dirty="0"/>
          </a:p>
          <a:p>
            <a:pPr lvl="1"/>
            <a:r>
              <a:rPr lang="en-US" sz="2400" dirty="0" err="1" smtClean="0"/>
              <a:t>sbb</a:t>
            </a:r>
            <a:r>
              <a:rPr lang="en-US" sz="2400" dirty="0" smtClean="0"/>
              <a:t> </a:t>
            </a:r>
            <a:r>
              <a:rPr lang="en-US" sz="2400" dirty="0" err="1" smtClean="0"/>
              <a:t>rbx</a:t>
            </a:r>
            <a:r>
              <a:rPr lang="en-US" sz="2400" dirty="0" smtClean="0"/>
              <a:t>, [variable2]</a:t>
            </a:r>
            <a:endParaRPr lang="en-US" sz="24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831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0081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</a:t>
            </a:r>
            <a:r>
              <a:rPr lang="ru-RU" sz="4000" dirty="0">
                <a:solidFill>
                  <a:srgbClr val="0070C0"/>
                </a:solidFill>
              </a:rPr>
              <a:t>Ц</a:t>
            </a:r>
            <a:r>
              <a:rPr lang="ru-RU" sz="4000" dirty="0" smtClean="0">
                <a:solidFill>
                  <a:srgbClr val="0070C0"/>
                </a:solidFill>
              </a:rPr>
              <a:t>елочисленное умножение и деление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ru-RU" sz="2800" b="1" dirty="0" smtClean="0"/>
              <a:t>Умножение</a:t>
            </a:r>
            <a:endParaRPr lang="ru-RU" sz="2800" b="1" dirty="0" smtClean="0"/>
          </a:p>
          <a:p>
            <a:pPr lvl="1"/>
            <a:r>
              <a:rPr lang="ru-RU" sz="2400" dirty="0" err="1" smtClean="0"/>
              <a:t>Беззнаковое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b="1" dirty="0" err="1" smtClean="0"/>
              <a:t>mul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ex, 10</a:t>
            </a:r>
            <a:br>
              <a:rPr lang="en-US" sz="1800" dirty="0" smtClean="0"/>
            </a:br>
            <a:r>
              <a:rPr lang="en-US" sz="1800" dirty="0" err="1" smtClean="0"/>
              <a:t>mov</a:t>
            </a:r>
            <a:r>
              <a:rPr lang="en-US" sz="1800" dirty="0" smtClean="0"/>
              <a:t> r8w, 20</a:t>
            </a:r>
            <a:br>
              <a:rPr lang="en-US" sz="1800" dirty="0" smtClean="0"/>
            </a:br>
            <a:r>
              <a:rPr lang="en-US" sz="1800" dirty="0" err="1" smtClean="0"/>
              <a:t>mul</a:t>
            </a:r>
            <a:r>
              <a:rPr lang="en-US" sz="1800" dirty="0" smtClean="0"/>
              <a:t> r8w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1"/>
            <a:r>
              <a:rPr lang="ru-RU" sz="2400" dirty="0" smtClean="0"/>
              <a:t>Со </a:t>
            </a:r>
            <a:r>
              <a:rPr lang="ru-RU" sz="2400" dirty="0" smtClean="0"/>
              <a:t>знаком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imul</a:t>
            </a:r>
            <a:endParaRPr lang="en-US" sz="2400" b="1" dirty="0"/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smtClean="0"/>
              <a:t>ex</a:t>
            </a:r>
            <a:r>
              <a:rPr lang="en-US" sz="1800" dirty="0"/>
              <a:t>, </a:t>
            </a:r>
            <a:r>
              <a:rPr lang="en-US" sz="1800" dirty="0" smtClean="0"/>
              <a:t>-10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smtClean="0"/>
              <a:t>r12w, 20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imul</a:t>
            </a:r>
            <a:r>
              <a:rPr lang="en-US" sz="1800" dirty="0" smtClean="0"/>
              <a:t> r12w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7482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0081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</a:t>
            </a:r>
            <a:r>
              <a:rPr lang="ru-RU" sz="4000" dirty="0">
                <a:solidFill>
                  <a:srgbClr val="0070C0"/>
                </a:solidFill>
              </a:rPr>
              <a:t>Ц</a:t>
            </a:r>
            <a:r>
              <a:rPr lang="ru-RU" sz="4000" dirty="0" smtClean="0">
                <a:solidFill>
                  <a:srgbClr val="0070C0"/>
                </a:solidFill>
              </a:rPr>
              <a:t>елочисленное умножение и деление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ru-RU" sz="2800" b="1" dirty="0" smtClean="0"/>
              <a:t>Деление</a:t>
            </a:r>
            <a:endParaRPr lang="ru-RU" sz="2800" b="1" dirty="0" smtClean="0"/>
          </a:p>
          <a:p>
            <a:pPr lvl="1"/>
            <a:r>
              <a:rPr lang="ru-RU" sz="2400" dirty="0" err="1" smtClean="0"/>
              <a:t>Беззнаковое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div </a:t>
            </a:r>
            <a:endParaRPr lang="en-US" sz="2400" dirty="0"/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eax</a:t>
            </a:r>
            <a:r>
              <a:rPr lang="en-US" sz="1800" dirty="0" smtClean="0"/>
              <a:t>, 110</a:t>
            </a:r>
            <a:br>
              <a:rPr lang="en-US" sz="1800" dirty="0" smtClean="0"/>
            </a:br>
            <a:r>
              <a:rPr lang="en-US" sz="1800" dirty="0" err="1" smtClean="0"/>
              <a:t>mov</a:t>
            </a:r>
            <a:r>
              <a:rPr lang="en-US" sz="1800" dirty="0" smtClean="0"/>
              <a:t> r9d, 20</a:t>
            </a:r>
            <a:br>
              <a:rPr lang="en-US" sz="1800" dirty="0" smtClean="0"/>
            </a:br>
            <a:r>
              <a:rPr lang="en-US" sz="1800" dirty="0" smtClean="0"/>
              <a:t>div r9d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1"/>
            <a:r>
              <a:rPr lang="ru-RU" sz="2400" dirty="0" smtClean="0"/>
              <a:t>Со </a:t>
            </a:r>
            <a:r>
              <a:rPr lang="ru-RU" sz="2400" dirty="0" smtClean="0"/>
              <a:t>знаком</a:t>
            </a:r>
            <a:r>
              <a:rPr lang="en-US" sz="2400" dirty="0" smtClean="0"/>
              <a:t>: </a:t>
            </a:r>
            <a:r>
              <a:rPr lang="en-US" sz="2400" dirty="0" err="1" smtClean="0"/>
              <a:t>idiv</a:t>
            </a:r>
            <a:endParaRPr lang="en-US" sz="2400" dirty="0"/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eax</a:t>
            </a:r>
            <a:r>
              <a:rPr lang="en-US" sz="1800" dirty="0"/>
              <a:t>, </a:t>
            </a:r>
            <a:r>
              <a:rPr lang="en-US" sz="1800" dirty="0" smtClean="0"/>
              <a:t>120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mov</a:t>
            </a:r>
            <a:r>
              <a:rPr lang="en-US" sz="1800" dirty="0"/>
              <a:t> r8d, </a:t>
            </a:r>
            <a:r>
              <a:rPr lang="en-US" sz="1800" dirty="0" smtClean="0"/>
              <a:t>-30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idiv</a:t>
            </a:r>
            <a:r>
              <a:rPr lang="en-US" sz="1800" dirty="0" smtClean="0"/>
              <a:t> r8d</a:t>
            </a:r>
            <a:endParaRPr lang="ru-RU" sz="18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730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87001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Блок-схемы. Основные элементы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7800"/>
          </a:xfrm>
        </p:spPr>
        <p:txBody>
          <a:bodyPr>
            <a:normAutofit/>
          </a:bodyPr>
          <a:lstStyle/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67520"/>
              </p:ext>
            </p:extLst>
          </p:nvPr>
        </p:nvGraphicFramePr>
        <p:xfrm>
          <a:off x="755576" y="836712"/>
          <a:ext cx="7488832" cy="603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2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0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483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Элемент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Суть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Процесс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Обработка данных (вычисления и т.д.)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Терминатор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Начало</a:t>
                      </a:r>
                      <a:r>
                        <a:rPr lang="ru-RU" sz="2000" baseline="0" dirty="0" smtClean="0"/>
                        <a:t> и завершение программы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Данные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Операции ввода и вывода данных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Решение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Ветвления, выбор (в нашем случае – условный</a:t>
                      </a:r>
                      <a:r>
                        <a:rPr lang="ru-RU" sz="2000" baseline="0" dirty="0" smtClean="0"/>
                        <a:t> оператор</a:t>
                      </a:r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Границы цикла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Подходят</a:t>
                      </a:r>
                      <a:r>
                        <a:rPr lang="ru-RU" sz="2000" baseline="0" dirty="0" smtClean="0"/>
                        <a:t> для любых циклов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Подготовка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Счётные циклы (цикл </a:t>
                      </a:r>
                      <a:r>
                        <a:rPr lang="en-US" sz="2000" dirty="0" smtClean="0"/>
                        <a:t>for</a:t>
                      </a:r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 marL="102115" marR="102115" marT="51057" marB="510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3" y="3573016"/>
            <a:ext cx="1353568" cy="648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043653"/>
            <a:ext cx="936104" cy="6976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504159"/>
            <a:ext cx="990600" cy="581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6171476"/>
            <a:ext cx="864096" cy="6419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6"/>
          <a:srcRect l="23891" t="39924" r="64885" b="51806"/>
          <a:stretch/>
        </p:blipFill>
        <p:spPr bwMode="auto">
          <a:xfrm>
            <a:off x="3298215" y="2931121"/>
            <a:ext cx="1201777" cy="497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38482" t="56177" r="50935" b="22720"/>
          <a:stretch/>
        </p:blipFill>
        <p:spPr bwMode="auto">
          <a:xfrm>
            <a:off x="3563888" y="5375398"/>
            <a:ext cx="576064" cy="645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6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Другие полезные команды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b="1" dirty="0" err="1" smtClean="0"/>
              <a:t>cmp</a:t>
            </a:r>
            <a:r>
              <a:rPr lang="en-US" sz="2800" dirty="0" smtClean="0"/>
              <a:t> </a:t>
            </a:r>
            <a:r>
              <a:rPr lang="ru-RU" sz="2800" dirty="0" smtClean="0"/>
              <a:t>– сравнение двух операндов</a:t>
            </a:r>
            <a:endParaRPr lang="en-US" sz="2800" dirty="0" smtClean="0"/>
          </a:p>
          <a:p>
            <a:pPr lvl="1"/>
            <a:r>
              <a:rPr lang="en-US" sz="2400" dirty="0" err="1" smtClean="0"/>
              <a:t>cmp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err="1" smtClean="0"/>
              <a:t>ebx</a:t>
            </a:r>
            <a:endParaRPr lang="ru-RU" sz="2400" dirty="0" smtClean="0"/>
          </a:p>
          <a:p>
            <a:r>
              <a:rPr lang="en-US" sz="2800" b="1" dirty="0" err="1" smtClean="0"/>
              <a:t>inc</a:t>
            </a:r>
            <a:r>
              <a:rPr lang="ru-RU" sz="2800" dirty="0" smtClean="0"/>
              <a:t> – инкремент</a:t>
            </a:r>
            <a:endParaRPr lang="en-US" sz="2800" dirty="0" smtClean="0"/>
          </a:p>
          <a:p>
            <a:pPr lvl="1"/>
            <a:r>
              <a:rPr lang="en-US" sz="2400" dirty="0" smtClean="0"/>
              <a:t>x </a:t>
            </a:r>
            <a:r>
              <a:rPr lang="en-US" sz="2400" dirty="0" err="1" smtClean="0"/>
              <a:t>db</a:t>
            </a:r>
            <a:r>
              <a:rPr lang="en-US" sz="2400" dirty="0" smtClean="0"/>
              <a:t> 0</a:t>
            </a:r>
            <a:br>
              <a:rPr lang="en-US" sz="2400" dirty="0" smtClean="0"/>
            </a:br>
            <a:r>
              <a:rPr lang="en-US" sz="2400" dirty="0" err="1" smtClean="0"/>
              <a:t>inc</a:t>
            </a:r>
            <a:r>
              <a:rPr lang="en-US" sz="2400" dirty="0" smtClean="0"/>
              <a:t> x</a:t>
            </a:r>
          </a:p>
          <a:p>
            <a:r>
              <a:rPr lang="en-US" sz="2800" b="1" dirty="0" err="1" smtClean="0"/>
              <a:t>dec</a:t>
            </a:r>
            <a:r>
              <a:rPr lang="ru-RU" sz="2800" dirty="0" smtClean="0"/>
              <a:t> – декремент</a:t>
            </a:r>
            <a:endParaRPr lang="en-US" sz="2800" dirty="0"/>
          </a:p>
          <a:p>
            <a:pPr lvl="1"/>
            <a:r>
              <a:rPr lang="en-US" sz="2400" dirty="0" smtClean="0"/>
              <a:t>y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smtClean="0"/>
              <a:t>100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dec</a:t>
            </a:r>
            <a:r>
              <a:rPr lang="en-US" sz="2400" dirty="0" smtClean="0"/>
              <a:t> y</a:t>
            </a:r>
          </a:p>
          <a:p>
            <a:r>
              <a:rPr lang="en-US" sz="2800" b="1" dirty="0" err="1"/>
              <a:t>n</a:t>
            </a:r>
            <a:r>
              <a:rPr lang="en-US" sz="2800" b="1" dirty="0" err="1" smtClean="0"/>
              <a:t>eg</a:t>
            </a:r>
            <a:r>
              <a:rPr lang="ru-RU" sz="2800" dirty="0" smtClean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изменение знака числа</a:t>
            </a:r>
            <a:endParaRPr lang="en-US" sz="2800" dirty="0" smtClean="0"/>
          </a:p>
          <a:p>
            <a:pPr lvl="1"/>
            <a:r>
              <a:rPr lang="en-US" sz="2400" dirty="0" smtClean="0"/>
              <a:t>t </a:t>
            </a:r>
            <a:r>
              <a:rPr lang="en-US" sz="2400" dirty="0" err="1"/>
              <a:t>db</a:t>
            </a:r>
            <a:r>
              <a:rPr lang="en-US" sz="2400" dirty="0"/>
              <a:t> 100</a:t>
            </a:r>
            <a:br>
              <a:rPr lang="en-US" sz="2400" dirty="0"/>
            </a:br>
            <a:r>
              <a:rPr lang="en-US" sz="2400" dirty="0" err="1" smtClean="0"/>
              <a:t>neg</a:t>
            </a:r>
            <a:r>
              <a:rPr lang="en-US" sz="2400" dirty="0" smtClean="0"/>
              <a:t> t</a:t>
            </a:r>
            <a:endParaRPr lang="en-US" sz="2400" dirty="0"/>
          </a:p>
          <a:p>
            <a:endParaRPr lang="ru-RU" sz="2800" dirty="0" smtClean="0"/>
          </a:p>
          <a:p>
            <a:endParaRPr lang="en-US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79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Переходы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b="1" dirty="0" smtClean="0"/>
              <a:t>Условные</a:t>
            </a:r>
          </a:p>
          <a:p>
            <a:pPr lvl="1"/>
            <a:r>
              <a:rPr lang="ru-RU" sz="2400" dirty="0" smtClean="0"/>
              <a:t>Проверяется тот или иной флаг, полученный после выполнения какой-либо операции. Если значение этого флага равно 1, осуществляется переход по заданному адресу (часто – по метке)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800" b="1" dirty="0" smtClean="0"/>
              <a:t>Безусловны</a:t>
            </a:r>
            <a:r>
              <a:rPr lang="ru-RU" sz="2800" b="1" dirty="0"/>
              <a:t>й</a:t>
            </a:r>
            <a:endParaRPr lang="ru-RU" sz="2800" b="1" dirty="0" smtClean="0"/>
          </a:p>
          <a:p>
            <a:pPr lvl="1"/>
            <a:r>
              <a:rPr lang="ru-RU" sz="2400" dirty="0" smtClean="0"/>
              <a:t>Переход на заданный адрес (метку) осуществляется гарантированно, без всякой проверки</a:t>
            </a:r>
          </a:p>
          <a:p>
            <a:endParaRPr lang="en-US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5719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Переходы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endParaRPr lang="ru-RU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Безусловный переход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pPr lvl="1"/>
            <a:r>
              <a:rPr lang="en-US" sz="2400" dirty="0" err="1" smtClean="0"/>
              <a:t>jmp</a:t>
            </a:r>
            <a:endParaRPr lang="en-US" sz="2400" dirty="0" smtClean="0"/>
          </a:p>
          <a:p>
            <a:r>
              <a:rPr lang="ru-RU" sz="2800" dirty="0" smtClean="0"/>
              <a:t>Условные переходы (</a:t>
            </a:r>
            <a:r>
              <a:rPr lang="en-US" sz="2800" dirty="0" smtClean="0"/>
              <a:t>j (+</a:t>
            </a:r>
            <a:r>
              <a:rPr lang="ru-RU" sz="2800" dirty="0" smtClean="0"/>
              <a:t> </a:t>
            </a:r>
            <a:r>
              <a:rPr lang="en-US" sz="2800" dirty="0" smtClean="0"/>
              <a:t>&lt;not&gt;)</a:t>
            </a:r>
            <a:r>
              <a:rPr lang="ru-RU" sz="2800" dirty="0" smtClean="0"/>
              <a:t> +</a:t>
            </a:r>
            <a:r>
              <a:rPr lang="en-US" sz="2800" dirty="0" smtClean="0"/>
              <a:t> &lt;</a:t>
            </a:r>
            <a:r>
              <a:rPr lang="ru-RU" sz="2800" dirty="0" smtClean="0"/>
              <a:t>флаг</a:t>
            </a:r>
            <a:r>
              <a:rPr lang="en-US" sz="2800" dirty="0" smtClean="0"/>
              <a:t>&gt;</a:t>
            </a:r>
            <a:r>
              <a:rPr lang="ru-RU" sz="2800" dirty="0" smtClean="0"/>
              <a:t>)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endParaRPr lang="ru-RU" sz="2800" dirty="0"/>
          </a:p>
          <a:p>
            <a:pPr lvl="1"/>
            <a:r>
              <a:rPr lang="en-US" sz="2400" dirty="0" err="1" smtClean="0"/>
              <a:t>jz</a:t>
            </a:r>
            <a:r>
              <a:rPr lang="en-US" sz="2400" dirty="0" smtClean="0"/>
              <a:t> (ZF = 1)</a:t>
            </a:r>
          </a:p>
          <a:p>
            <a:pPr lvl="1"/>
            <a:r>
              <a:rPr lang="en-US" sz="2400" dirty="0" err="1"/>
              <a:t>j</a:t>
            </a:r>
            <a:r>
              <a:rPr lang="en-US" sz="2400" dirty="0" err="1" smtClean="0"/>
              <a:t>s</a:t>
            </a:r>
            <a:r>
              <a:rPr lang="en-US" sz="2400" dirty="0" smtClean="0"/>
              <a:t> (SF = 1)</a:t>
            </a:r>
            <a:endParaRPr lang="ru-RU" sz="2400" dirty="0" smtClean="0"/>
          </a:p>
          <a:p>
            <a:pPr lvl="1"/>
            <a:r>
              <a:rPr lang="en-US" sz="2200" dirty="0" err="1"/>
              <a:t>j</a:t>
            </a:r>
            <a:r>
              <a:rPr lang="en-US" sz="2200" dirty="0" err="1" smtClean="0"/>
              <a:t>c</a:t>
            </a:r>
            <a:r>
              <a:rPr lang="en-US" sz="2200" dirty="0" smtClean="0"/>
              <a:t> (CF = 1)</a:t>
            </a:r>
          </a:p>
          <a:p>
            <a:pPr lvl="1"/>
            <a:r>
              <a:rPr lang="en-US" sz="2200" dirty="0" err="1" smtClean="0"/>
              <a:t>jnz</a:t>
            </a:r>
            <a:r>
              <a:rPr lang="en-US" sz="2200" dirty="0" smtClean="0"/>
              <a:t> (ZF = 0)</a:t>
            </a:r>
            <a:endParaRPr lang="en-US" sz="2200" dirty="0"/>
          </a:p>
          <a:p>
            <a:pPr lvl="1"/>
            <a:r>
              <a:rPr lang="en-US" sz="2200" dirty="0" err="1" smtClean="0"/>
              <a:t>jnc</a:t>
            </a:r>
            <a:r>
              <a:rPr lang="en-US" sz="2200" dirty="0" smtClean="0"/>
              <a:t> (CF = 0)</a:t>
            </a:r>
          </a:p>
          <a:p>
            <a:pPr lvl="1"/>
            <a:r>
              <a:rPr lang="en-US" sz="2200" dirty="0" smtClean="0"/>
              <a:t>…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739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5212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Переходы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по результатам сравнения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 smtClean="0">
                <a:solidFill>
                  <a:srgbClr val="0070C0"/>
                </a:solidFill>
              </a:rPr>
              <a:t>Беззнаковые</a:t>
            </a:r>
            <a:r>
              <a:rPr lang="ru-RU" sz="2800" b="1" dirty="0" smtClean="0">
                <a:solidFill>
                  <a:srgbClr val="0070C0"/>
                </a:solidFill>
              </a:rPr>
              <a:t> числа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70728"/>
              </p:ext>
            </p:extLst>
          </p:nvPr>
        </p:nvGraphicFramePr>
        <p:xfrm>
          <a:off x="251520" y="1772816"/>
          <a:ext cx="8352928" cy="43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840760"/>
              </a:tblGrid>
              <a:tr h="480188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Назначение</a:t>
                      </a:r>
                      <a:endParaRPr lang="ru-RU" sz="2300" dirty="0"/>
                    </a:p>
                  </a:txBody>
                  <a:tcPr marL="118403" marR="118403" marT="59201" marB="5920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jg</a:t>
                      </a:r>
                      <a:r>
                        <a:rPr lang="en-US" sz="2300" dirty="0" smtClean="0"/>
                        <a:t>   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Переход,</a:t>
                      </a:r>
                      <a:r>
                        <a:rPr lang="ru-RU" sz="2300" baseline="0" dirty="0" smtClean="0"/>
                        <a:t> если первый операнд </a:t>
                      </a:r>
                      <a:r>
                        <a:rPr lang="en-US" sz="2300" baseline="0" dirty="0" smtClean="0"/>
                        <a:t>&gt;</a:t>
                      </a:r>
                      <a:r>
                        <a:rPr lang="ru-RU" sz="2300" baseline="0" dirty="0" smtClean="0"/>
                        <a:t> второго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/>
                        <a:t>jge</a:t>
                      </a:r>
                      <a:r>
                        <a:rPr lang="en-US" sz="2300" dirty="0" smtClean="0"/>
                        <a:t> 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&gt;= </a:t>
                      </a:r>
                      <a:r>
                        <a:rPr lang="ru-RU" sz="2300" dirty="0" smtClean="0"/>
                        <a:t>второму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jl</a:t>
                      </a:r>
                      <a:r>
                        <a:rPr lang="en-US" sz="2300" dirty="0" smtClean="0"/>
                        <a:t> 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&lt; </a:t>
                      </a:r>
                      <a:r>
                        <a:rPr lang="ru-RU" sz="2300" dirty="0" smtClean="0"/>
                        <a:t>второго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jle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&lt;</a:t>
                      </a:r>
                      <a:r>
                        <a:rPr lang="ru-RU" sz="2300" dirty="0" smtClean="0"/>
                        <a:t>=</a:t>
                      </a:r>
                      <a:r>
                        <a:rPr lang="en-US" sz="2300" dirty="0" smtClean="0"/>
                        <a:t> </a:t>
                      </a:r>
                      <a:r>
                        <a:rPr lang="ru-RU" sz="2300" dirty="0" smtClean="0"/>
                        <a:t>второму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jng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не больше</a:t>
                      </a:r>
                      <a:r>
                        <a:rPr lang="en-US" sz="2300" dirty="0" smtClean="0"/>
                        <a:t>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chemeClr val="tx1"/>
                          </a:solidFill>
                        </a:rPr>
                        <a:t>jnge</a:t>
                      </a:r>
                      <a:endParaRPr lang="ru-RU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&lt;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>
                          <a:solidFill>
                            <a:schemeClr val="tx1"/>
                          </a:solidFill>
                        </a:rPr>
                        <a:t>jnl</a:t>
                      </a:r>
                      <a:endParaRPr lang="en-US" sz="2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ru-RU" sz="2300" baseline="0" dirty="0" smtClean="0"/>
                        <a:t>не меньше</a:t>
                      </a:r>
                      <a:r>
                        <a:rPr lang="en-US" sz="2300" dirty="0" smtClean="0"/>
                        <a:t>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>
                          <a:solidFill>
                            <a:schemeClr val="tx1"/>
                          </a:solidFill>
                        </a:rPr>
                        <a:t>jnle</a:t>
                      </a:r>
                      <a:endParaRPr lang="en-US" sz="2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&gt;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Переходы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по результатам сравнения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Числа со знаком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8967"/>
              </p:ext>
            </p:extLst>
          </p:nvPr>
        </p:nvGraphicFramePr>
        <p:xfrm>
          <a:off x="323528" y="1720382"/>
          <a:ext cx="8208912" cy="466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6912768"/>
              </a:tblGrid>
              <a:tr h="480188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Назначение</a:t>
                      </a:r>
                      <a:endParaRPr lang="ru-RU" sz="2300" dirty="0"/>
                    </a:p>
                  </a:txBody>
                  <a:tcPr marL="118403" marR="118403" marT="59201" marB="5920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ja   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Переход,</a:t>
                      </a:r>
                      <a:r>
                        <a:rPr lang="ru-RU" sz="2300" baseline="0" dirty="0" smtClean="0"/>
                        <a:t> если первый операнд </a:t>
                      </a:r>
                      <a:r>
                        <a:rPr lang="en-US" sz="2300" baseline="0" dirty="0" smtClean="0"/>
                        <a:t>&gt;</a:t>
                      </a:r>
                      <a:r>
                        <a:rPr lang="ru-RU" sz="2300" baseline="0" dirty="0" smtClean="0"/>
                        <a:t> второго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/>
                        <a:t>jae</a:t>
                      </a:r>
                      <a:r>
                        <a:rPr lang="en-US" sz="2300" dirty="0" smtClean="0"/>
                        <a:t> 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&gt;= </a:t>
                      </a:r>
                      <a:r>
                        <a:rPr lang="ru-RU" sz="2300" dirty="0" smtClean="0"/>
                        <a:t>второму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jb</a:t>
                      </a:r>
                      <a:r>
                        <a:rPr lang="en-US" sz="2300" dirty="0" smtClean="0"/>
                        <a:t> 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&lt; </a:t>
                      </a:r>
                      <a:r>
                        <a:rPr lang="ru-RU" sz="2300" dirty="0" smtClean="0"/>
                        <a:t>второго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jbe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&lt;</a:t>
                      </a:r>
                      <a:r>
                        <a:rPr lang="ru-RU" sz="2300" dirty="0" smtClean="0"/>
                        <a:t>=</a:t>
                      </a:r>
                      <a:r>
                        <a:rPr lang="en-US" sz="2300" dirty="0" smtClean="0"/>
                        <a:t> </a:t>
                      </a:r>
                      <a:r>
                        <a:rPr lang="ru-RU" sz="2300" dirty="0" smtClean="0"/>
                        <a:t>второму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/>
                        <a:t>jna</a:t>
                      </a:r>
                      <a:endParaRPr lang="ru-RU" sz="2300" dirty="0"/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не больше</a:t>
                      </a:r>
                      <a:r>
                        <a:rPr lang="en-US" sz="2300" dirty="0" smtClean="0"/>
                        <a:t>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chemeClr val="tx1"/>
                          </a:solidFill>
                        </a:rPr>
                        <a:t>jnae</a:t>
                      </a:r>
                      <a:endParaRPr lang="ru-RU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&lt;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>
                          <a:solidFill>
                            <a:schemeClr val="tx1"/>
                          </a:solidFill>
                        </a:rPr>
                        <a:t>jnb</a:t>
                      </a:r>
                      <a:endParaRPr lang="en-US" sz="2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ru-RU" sz="2300" baseline="0" dirty="0" smtClean="0"/>
                        <a:t>не меньше</a:t>
                      </a:r>
                      <a:r>
                        <a:rPr lang="en-US" sz="2300" dirty="0" smtClean="0"/>
                        <a:t>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>
                          <a:solidFill>
                            <a:schemeClr val="tx1"/>
                          </a:solidFill>
                        </a:rPr>
                        <a:t>jnbe</a:t>
                      </a:r>
                      <a:endParaRPr lang="en-US" sz="2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 smtClean="0"/>
                        <a:t>Переход, если первый операнд </a:t>
                      </a:r>
                      <a:r>
                        <a:rPr lang="en-US" sz="2300" dirty="0" smtClean="0"/>
                        <a:t>&gt; </a:t>
                      </a:r>
                      <a:r>
                        <a:rPr lang="ru-RU" sz="2300" dirty="0" smtClean="0"/>
                        <a:t>второго</a:t>
                      </a:r>
                    </a:p>
                  </a:txBody>
                  <a:tcPr marL="118403" marR="118403" marT="59201" marB="592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6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Циклы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Способ 1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mov</a:t>
            </a:r>
            <a:r>
              <a:rPr lang="en-US" sz="2800" dirty="0" smtClean="0"/>
              <a:t> r8b, 0</a:t>
            </a:r>
          </a:p>
          <a:p>
            <a:pPr marL="0" indent="0">
              <a:buNone/>
            </a:pPr>
            <a:r>
              <a:rPr lang="en-US" sz="2800" dirty="0" err="1" smtClean="0"/>
              <a:t>mov</a:t>
            </a:r>
            <a:r>
              <a:rPr lang="en-US" sz="2800" dirty="0" smtClean="0"/>
              <a:t> r10b,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lp1: 	;…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inc</a:t>
            </a:r>
            <a:r>
              <a:rPr lang="en-US" sz="2800" dirty="0" smtClean="0"/>
              <a:t> r8b</a:t>
            </a:r>
            <a:r>
              <a:rPr lang="ru-RU" sz="2800" dirty="0" smtClean="0"/>
              <a:t>                </a:t>
            </a:r>
            <a:r>
              <a:rPr lang="en-US" sz="2800" dirty="0" smtClean="0"/>
              <a:t>; </a:t>
            </a:r>
            <a:r>
              <a:rPr lang="ru-RU" sz="2800" dirty="0" smtClean="0"/>
              <a:t> или </a:t>
            </a:r>
            <a:r>
              <a:rPr lang="en-US" sz="2800" dirty="0" err="1" smtClean="0"/>
              <a:t>dec</a:t>
            </a:r>
            <a:r>
              <a:rPr lang="en-US" sz="2800" dirty="0" smtClean="0"/>
              <a:t> r10b</a:t>
            </a:r>
            <a:r>
              <a:rPr lang="ru-RU" sz="2800" dirty="0" smtClean="0"/>
              <a:t>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r10b, r8b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jne</a:t>
            </a:r>
            <a:r>
              <a:rPr lang="en-US" sz="2800" dirty="0" smtClean="0"/>
              <a:t> lp1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619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Циклы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Способ </a:t>
            </a:r>
            <a:r>
              <a:rPr lang="en-US" sz="2800" b="1" dirty="0" smtClean="0">
                <a:solidFill>
                  <a:srgbClr val="0070C0"/>
                </a:solidFill>
              </a:rPr>
              <a:t>2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r>
              <a:rPr lang="ru-RU" sz="2800" dirty="0" smtClean="0"/>
              <a:t>Использование команды </a:t>
            </a:r>
            <a:r>
              <a:rPr lang="en-US" sz="2800" dirty="0" smtClean="0"/>
              <a:t>loop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 smtClean="0"/>
              <a:t>ecx</a:t>
            </a:r>
            <a:r>
              <a:rPr lang="en-US" sz="2800" dirty="0"/>
              <a:t>,</a:t>
            </a:r>
            <a:r>
              <a:rPr lang="en-US" sz="2800" dirty="0" smtClean="0"/>
              <a:t> 10</a:t>
            </a:r>
          </a:p>
          <a:p>
            <a:pPr marL="0" indent="0">
              <a:buNone/>
            </a:pPr>
            <a:r>
              <a:rPr lang="en-US" sz="2800" dirty="0" smtClean="0"/>
              <a:t>lp1: 	;…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loop lp1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У команды </a:t>
            </a:r>
            <a:r>
              <a:rPr lang="en-US" sz="2800" dirty="0" smtClean="0"/>
              <a:t>loop</a:t>
            </a:r>
            <a:r>
              <a:rPr lang="ru-RU" sz="2800" dirty="0" smtClean="0"/>
              <a:t> есть некоторые ограничения</a:t>
            </a:r>
            <a:r>
              <a:rPr lang="en-US" sz="2800" dirty="0"/>
              <a:t>	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94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Побитовые операции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and – </a:t>
            </a:r>
            <a:r>
              <a:rPr lang="ru-RU" sz="2800" dirty="0" smtClean="0"/>
              <a:t>побитовое «И»</a:t>
            </a:r>
            <a:endParaRPr lang="en-US" sz="2800" dirty="0" smtClean="0"/>
          </a:p>
          <a:p>
            <a:pPr lvl="1"/>
            <a:r>
              <a:rPr lang="en-US" sz="2400" dirty="0" smtClean="0"/>
              <a:t>and </a:t>
            </a:r>
            <a:r>
              <a:rPr lang="en-US" sz="2400" dirty="0" err="1" smtClean="0"/>
              <a:t>rax</a:t>
            </a:r>
            <a:r>
              <a:rPr lang="en-US" sz="2400" dirty="0" smtClean="0"/>
              <a:t>, </a:t>
            </a:r>
            <a:r>
              <a:rPr lang="en-US" sz="2400" dirty="0" err="1" smtClean="0"/>
              <a:t>rbx</a:t>
            </a:r>
            <a:endParaRPr lang="en-US" sz="2400" dirty="0"/>
          </a:p>
          <a:p>
            <a:r>
              <a:rPr lang="en-US" sz="2800" dirty="0" smtClean="0"/>
              <a:t>or</a:t>
            </a:r>
            <a:r>
              <a:rPr lang="ru-RU" sz="2800" dirty="0" smtClean="0"/>
              <a:t> </a:t>
            </a:r>
            <a:r>
              <a:rPr lang="en-US" sz="2800" dirty="0"/>
              <a:t>– </a:t>
            </a:r>
            <a:r>
              <a:rPr lang="ru-RU" sz="2800" dirty="0"/>
              <a:t>побитовое «</a:t>
            </a:r>
            <a:r>
              <a:rPr lang="ru-RU" sz="2800" dirty="0" smtClean="0"/>
              <a:t>ИЛИ»</a:t>
            </a:r>
            <a:endParaRPr lang="en-US" sz="2800" dirty="0"/>
          </a:p>
          <a:p>
            <a:pPr lvl="1"/>
            <a:r>
              <a:rPr lang="en-US" sz="2400" dirty="0" smtClean="0"/>
              <a:t>or </a:t>
            </a:r>
            <a:r>
              <a:rPr lang="en-US" sz="2400" dirty="0" err="1" smtClean="0"/>
              <a:t>bx</a:t>
            </a:r>
            <a:r>
              <a:rPr lang="en-US" sz="2400" dirty="0" smtClean="0"/>
              <a:t>, dx</a:t>
            </a:r>
            <a:endParaRPr lang="en-US" sz="2400" dirty="0"/>
          </a:p>
          <a:p>
            <a:r>
              <a:rPr lang="en-US" sz="2800" dirty="0" err="1" smtClean="0"/>
              <a:t>xor</a:t>
            </a:r>
            <a:r>
              <a:rPr lang="ru-RU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исключающее </a:t>
            </a:r>
            <a:r>
              <a:rPr lang="ru-RU" sz="2800" dirty="0"/>
              <a:t>«</a:t>
            </a:r>
            <a:r>
              <a:rPr lang="ru-RU" sz="2800" dirty="0" smtClean="0"/>
              <a:t>ИЛИ»</a:t>
            </a:r>
            <a:endParaRPr lang="en-US" sz="2800" dirty="0" smtClean="0"/>
          </a:p>
          <a:p>
            <a:pPr lvl="1"/>
            <a:r>
              <a:rPr lang="en-US" sz="2400" dirty="0" err="1" smtClean="0"/>
              <a:t>xor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err="1" smtClean="0"/>
              <a:t>eax</a:t>
            </a:r>
            <a:r>
              <a:rPr lang="en-US" sz="2400" dirty="0" smtClean="0"/>
              <a:t>     ; </a:t>
            </a:r>
            <a:r>
              <a:rPr lang="ru-RU" sz="2400" dirty="0" smtClean="0"/>
              <a:t>обнуление значения </a:t>
            </a:r>
            <a:r>
              <a:rPr lang="en-US" sz="2400" dirty="0" err="1" smtClean="0"/>
              <a:t>eax</a:t>
            </a:r>
            <a:endParaRPr lang="en-US" sz="2400" dirty="0"/>
          </a:p>
          <a:p>
            <a:r>
              <a:rPr lang="en-US" sz="2800" dirty="0" smtClean="0"/>
              <a:t>not</a:t>
            </a:r>
            <a:r>
              <a:rPr lang="ru-RU" sz="2800" dirty="0" smtClean="0"/>
              <a:t> – побитовое отрицание</a:t>
            </a:r>
          </a:p>
          <a:p>
            <a:pPr lvl="1"/>
            <a:r>
              <a:rPr lang="en-US" sz="2400" dirty="0" smtClean="0"/>
              <a:t>not </a:t>
            </a:r>
            <a:r>
              <a:rPr lang="en-US" sz="2400" dirty="0" err="1" smtClean="0"/>
              <a:t>si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Побитовые сдвиги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Простой побитовый сдвиг</a:t>
            </a:r>
          </a:p>
          <a:p>
            <a:r>
              <a:rPr lang="en-US" sz="2800" dirty="0" err="1" smtClean="0"/>
              <a:t>shr</a:t>
            </a:r>
            <a:r>
              <a:rPr lang="ru-RU" sz="2800" dirty="0" smtClean="0"/>
              <a:t> – простой побитовый сдвиг вправо</a:t>
            </a:r>
          </a:p>
          <a:p>
            <a:pPr lvl="1"/>
            <a:r>
              <a:rPr lang="en-US" sz="2400" dirty="0" err="1" smtClean="0"/>
              <a:t>shr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2</a:t>
            </a:r>
            <a:endParaRPr lang="en-US" sz="2400" dirty="0"/>
          </a:p>
          <a:p>
            <a:r>
              <a:rPr lang="en-US" sz="2800" dirty="0" err="1" smtClean="0"/>
              <a:t>shl</a:t>
            </a:r>
            <a:r>
              <a:rPr lang="ru-RU" sz="2800" dirty="0" smtClean="0"/>
              <a:t> – простой побитовый сдвиг влево</a:t>
            </a:r>
            <a:endParaRPr lang="en-US" sz="2800" dirty="0" smtClean="0"/>
          </a:p>
          <a:p>
            <a:pPr lvl="1"/>
            <a:r>
              <a:rPr lang="en-US" sz="2400" dirty="0" err="1" smtClean="0"/>
              <a:t>shl</a:t>
            </a:r>
            <a:r>
              <a:rPr lang="en-US" sz="2400" dirty="0" smtClean="0"/>
              <a:t> </a:t>
            </a:r>
            <a:r>
              <a:rPr lang="en-US" sz="2400" dirty="0" err="1"/>
              <a:t>eax</a:t>
            </a:r>
            <a:r>
              <a:rPr lang="en-US" sz="2400" dirty="0"/>
              <a:t>, 8</a:t>
            </a:r>
            <a:endParaRPr lang="en-US" sz="24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Арифметический сдвиг</a:t>
            </a:r>
            <a:endParaRPr lang="en-US" sz="2800" dirty="0"/>
          </a:p>
          <a:p>
            <a:r>
              <a:rPr lang="en-US" sz="2800" dirty="0" err="1" smtClean="0"/>
              <a:t>sal</a:t>
            </a:r>
            <a:r>
              <a:rPr lang="ru-RU" sz="2800" dirty="0"/>
              <a:t> – </a:t>
            </a:r>
            <a:r>
              <a:rPr lang="ru-RU" sz="2800" dirty="0" smtClean="0"/>
              <a:t>арифметический </a:t>
            </a:r>
            <a:r>
              <a:rPr lang="ru-RU" sz="2800" dirty="0"/>
              <a:t>сдвиг </a:t>
            </a:r>
            <a:r>
              <a:rPr lang="ru-RU" sz="2800" dirty="0" smtClean="0"/>
              <a:t>влево</a:t>
            </a:r>
            <a:endParaRPr lang="en-US" sz="2800" dirty="0"/>
          </a:p>
          <a:p>
            <a:r>
              <a:rPr lang="en-US" sz="2800" dirty="0" err="1" smtClean="0"/>
              <a:t>sar</a:t>
            </a:r>
            <a:r>
              <a:rPr lang="ru-RU" sz="2800" dirty="0"/>
              <a:t> – </a:t>
            </a:r>
            <a:r>
              <a:rPr lang="ru-RU" sz="2800" dirty="0" smtClean="0"/>
              <a:t>арифметический </a:t>
            </a:r>
            <a:r>
              <a:rPr lang="ru-RU" sz="2800" dirty="0"/>
              <a:t>сдвиг вправо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Побитовые сдвиги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Циклический сдвиг</a:t>
            </a:r>
          </a:p>
          <a:p>
            <a:r>
              <a:rPr lang="en-US" sz="2800" dirty="0" err="1" smtClean="0"/>
              <a:t>ror</a:t>
            </a:r>
            <a:r>
              <a:rPr lang="ru-RU" sz="2800" dirty="0" smtClean="0"/>
              <a:t> (циклический сдвиг вправо)</a:t>
            </a:r>
          </a:p>
          <a:p>
            <a:pPr lvl="1"/>
            <a:r>
              <a:rPr lang="en-US" sz="2400" dirty="0" err="1" smtClean="0"/>
              <a:t>ror</a:t>
            </a:r>
            <a:r>
              <a:rPr lang="en-US" sz="2400" dirty="0" smtClean="0"/>
              <a:t> el, 1</a:t>
            </a:r>
            <a:endParaRPr lang="en-US" sz="2400" dirty="0"/>
          </a:p>
          <a:p>
            <a:r>
              <a:rPr lang="en-US" sz="2800" dirty="0" err="1" smtClean="0"/>
              <a:t>rol</a:t>
            </a:r>
            <a:r>
              <a:rPr lang="ru-RU" sz="2800" dirty="0" smtClean="0"/>
              <a:t> (циклический сдвиг влево)</a:t>
            </a:r>
            <a:endParaRPr lang="en-US" sz="2800" dirty="0" smtClean="0"/>
          </a:p>
          <a:p>
            <a:pPr lvl="1"/>
            <a:r>
              <a:rPr lang="en-US" sz="2400" dirty="0" err="1" smtClean="0"/>
              <a:t>rol</a:t>
            </a:r>
            <a:r>
              <a:rPr lang="en-US" sz="2400" dirty="0" smtClean="0"/>
              <a:t> eh, 2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И некоторые другие сдвиги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Блок-схемы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Пример блок-схемы программы на языке </a:t>
            </a:r>
            <a:r>
              <a:rPr lang="en-US" sz="2800" b="1" dirty="0" smtClean="0">
                <a:solidFill>
                  <a:srgbClr val="0070C0"/>
                </a:solidFill>
              </a:rPr>
              <a:t>C: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ru-RU" sz="2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4851" r="4809" b="6701"/>
          <a:stretch/>
        </p:blipFill>
        <p:spPr>
          <a:xfrm>
            <a:off x="1187623" y="1412776"/>
            <a:ext cx="5760641" cy="52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76"/>
            <a:ext cx="8229600" cy="92211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Пример кода </a:t>
            </a:r>
            <a:r>
              <a:rPr lang="en-US" sz="4000" dirty="0" smtClean="0">
                <a:solidFill>
                  <a:srgbClr val="0070C0"/>
                </a:solidFill>
              </a:rPr>
              <a:t>NASM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z="1600" smtClean="0"/>
              <a:t>40</a:t>
            </a:fld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9" t="17241" r="49270" b="20644"/>
          <a:stretch/>
        </p:blipFill>
        <p:spPr bwMode="auto">
          <a:xfrm>
            <a:off x="2339752" y="908719"/>
            <a:ext cx="4682840" cy="56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Блок-схемы</a:t>
            </a:r>
            <a:r>
              <a:rPr lang="en-US" sz="4000" dirty="0" smtClean="0">
                <a:solidFill>
                  <a:srgbClr val="0070C0"/>
                </a:solidFill>
              </a:rPr>
              <a:t>. </a:t>
            </a:r>
            <a:r>
              <a:rPr lang="ru-RU" sz="4000" dirty="0" smtClean="0">
                <a:solidFill>
                  <a:srgbClr val="0070C0"/>
                </a:solidFill>
              </a:rPr>
              <a:t>Требования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799288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Блок-схема != Программный код</a:t>
            </a: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ru-RU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1538101"/>
            <a:ext cx="5760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begin</a:t>
            </a:r>
            <a:endParaRPr lang="ru-RU" sz="10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-252536" y="1052736"/>
            <a:ext cx="8496944" cy="5760640"/>
            <a:chOff x="-252536" y="1052736"/>
            <a:chExt cx="8496944" cy="5760640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051720" y="1511393"/>
              <a:ext cx="4248472" cy="5301983"/>
              <a:chOff x="1979712" y="1511679"/>
              <a:chExt cx="4248472" cy="5301983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511679"/>
                <a:ext cx="4248472" cy="530198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697233" y="3267054"/>
                <a:ext cx="404865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end;</a:t>
                </a:r>
                <a:endParaRPr lang="ru-RU" sz="900" dirty="0"/>
              </a:p>
            </p:txBody>
          </p:sp>
        </p:grpSp>
        <p:sp>
          <p:nvSpPr>
            <p:cNvPr id="11" name="Умножение 10"/>
            <p:cNvSpPr/>
            <p:nvPr/>
          </p:nvSpPr>
          <p:spPr>
            <a:xfrm>
              <a:off x="-252536" y="1052736"/>
              <a:ext cx="8496944" cy="5434624"/>
            </a:xfrm>
            <a:prstGeom prst="mathMultiply">
              <a:avLst>
                <a:gd name="adj1" fmla="val 137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412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Блок-схемы. Требования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Блок-схема не должна состоять из 2-3-4 элементов!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ru-RU" sz="26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07504" y="1268760"/>
            <a:ext cx="8496944" cy="5434624"/>
            <a:chOff x="107504" y="1268760"/>
            <a:chExt cx="8496944" cy="5434624"/>
          </a:xfrm>
        </p:grpSpPr>
        <p:pic>
          <p:nvPicPr>
            <p:cNvPr id="15" name="Рисунок 14"/>
            <p:cNvPicPr/>
            <p:nvPr/>
          </p:nvPicPr>
          <p:blipFill rotWithShape="1">
            <a:blip r:embed="rId2"/>
            <a:srcRect l="33351" t="31084" r="49813" b="14448"/>
            <a:stretch/>
          </p:blipFill>
          <p:spPr bwMode="auto">
            <a:xfrm>
              <a:off x="3000003" y="1748472"/>
              <a:ext cx="2724125" cy="495491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Умножение 1"/>
            <p:cNvSpPr/>
            <p:nvPr/>
          </p:nvSpPr>
          <p:spPr>
            <a:xfrm>
              <a:off x="107504" y="1268760"/>
              <a:ext cx="8496944" cy="5434624"/>
            </a:xfrm>
            <a:prstGeom prst="mathMultiply">
              <a:avLst>
                <a:gd name="adj1" fmla="val 137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92697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Блок-схемы. Требования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763488"/>
            <a:ext cx="885698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>
                <a:solidFill>
                  <a:srgbClr val="0070C0"/>
                </a:solidFill>
              </a:rPr>
              <a:t>Блок-схема </a:t>
            </a:r>
            <a:r>
              <a:rPr lang="ru-RU" sz="2600" b="1" dirty="0">
                <a:solidFill>
                  <a:srgbClr val="0070C0"/>
                </a:solidFill>
              </a:rPr>
              <a:t>не должна быть размером в 100500 элементов!</a:t>
            </a:r>
          </a:p>
          <a:p>
            <a:pPr marL="0" indent="0">
              <a:buNone/>
            </a:pPr>
            <a:endParaRPr lang="ru-RU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ru-RU" sz="26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-36512" y="1228411"/>
            <a:ext cx="8496944" cy="5539773"/>
            <a:chOff x="-36512" y="1228411"/>
            <a:chExt cx="8496944" cy="553977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489" y="1228411"/>
              <a:ext cx="4346695" cy="5539773"/>
            </a:xfrm>
            <a:prstGeom prst="rect">
              <a:avLst/>
            </a:prstGeom>
          </p:spPr>
        </p:pic>
        <p:sp>
          <p:nvSpPr>
            <p:cNvPr id="7" name="Умножение 6"/>
            <p:cNvSpPr/>
            <p:nvPr/>
          </p:nvSpPr>
          <p:spPr>
            <a:xfrm>
              <a:off x="-36512" y="1268760"/>
              <a:ext cx="8496944" cy="5434624"/>
            </a:xfrm>
            <a:prstGeom prst="mathMultiply">
              <a:avLst>
                <a:gd name="adj1" fmla="val 1373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988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Достоинства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Возможность сделать программу более эффективной</a:t>
            </a:r>
          </a:p>
          <a:p>
            <a:r>
              <a:rPr lang="ru-RU" sz="2800" dirty="0" smtClean="0"/>
              <a:t>Возможность получения прямого доступа к аппаратным средствам</a:t>
            </a:r>
          </a:p>
          <a:p>
            <a:r>
              <a:rPr lang="ru-RU" sz="2800" dirty="0" smtClean="0"/>
              <a:t>Возможность лучше понять принципы работы программы</a:t>
            </a:r>
            <a:endParaRPr lang="ru-RU" sz="2800" dirty="0"/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Недостатки</a:t>
            </a:r>
            <a:r>
              <a:rPr lang="en-US" sz="2400" b="1" dirty="0" smtClean="0">
                <a:solidFill>
                  <a:srgbClr val="0070C0"/>
                </a:solidFill>
              </a:rPr>
              <a:t>:</a:t>
            </a:r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600" dirty="0" smtClean="0"/>
              <a:t>Непривычность</a:t>
            </a:r>
          </a:p>
          <a:p>
            <a:r>
              <a:rPr lang="ru-RU" sz="2600" dirty="0" smtClean="0"/>
              <a:t>Могут возникать проблемы с переносимостью на компьютеры с другой архитектурой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7317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Регистры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200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Регистров - ограниченное количество</a:t>
            </a:r>
          </a:p>
          <a:p>
            <a:r>
              <a:rPr lang="ru-RU" sz="2800" dirty="0"/>
              <a:t>Часто используются для краткосрочного хранения </a:t>
            </a:r>
            <a:r>
              <a:rPr lang="ru-RU" sz="2800" dirty="0" smtClean="0"/>
              <a:t>данных</a:t>
            </a:r>
          </a:p>
          <a:p>
            <a:r>
              <a:rPr lang="ru-RU" sz="2800" dirty="0" smtClean="0"/>
              <a:t>Нужные нам виды регистров</a:t>
            </a:r>
            <a:r>
              <a:rPr lang="en-US" sz="2800" dirty="0" smtClean="0"/>
              <a:t>:</a:t>
            </a:r>
          </a:p>
          <a:p>
            <a:pPr lvl="1"/>
            <a:r>
              <a:rPr lang="ru-RU" dirty="0" smtClean="0"/>
              <a:t>Регистры общего назначения (</a:t>
            </a:r>
            <a:r>
              <a:rPr lang="ru-RU" dirty="0" err="1" smtClean="0"/>
              <a:t>РОНы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«Старые»</a:t>
            </a:r>
          </a:p>
          <a:p>
            <a:pPr lvl="2"/>
            <a:r>
              <a:rPr lang="ru-RU" dirty="0" smtClean="0"/>
              <a:t>«Новые»</a:t>
            </a:r>
          </a:p>
          <a:p>
            <a:pPr lvl="1"/>
            <a:r>
              <a:rPr lang="ru-RU" dirty="0" smtClean="0"/>
              <a:t>Специальные регистры</a:t>
            </a:r>
            <a:r>
              <a:rPr lang="en-US" sz="2800" dirty="0" smtClean="0"/>
              <a:t>	</a:t>
            </a: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3962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1136</Words>
  <Application>Microsoft Office PowerPoint</Application>
  <PresentationFormat>Экран (4:3)</PresentationFormat>
  <Paragraphs>496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Информатика</vt:lpstr>
      <vt:lpstr> Блок-схемы </vt:lpstr>
      <vt:lpstr> Блок-схемы. Основные элементы </vt:lpstr>
      <vt:lpstr> Блок-схемы </vt:lpstr>
      <vt:lpstr> Блок-схемы. Требования </vt:lpstr>
      <vt:lpstr> Блок-схемы. Требования </vt:lpstr>
      <vt:lpstr> Блок-схемы. Требования </vt:lpstr>
      <vt:lpstr> Assembler </vt:lpstr>
      <vt:lpstr> Assembler. Регистры </vt:lpstr>
      <vt:lpstr> Assembler. Регистры </vt:lpstr>
      <vt:lpstr> Assembler. Регистры </vt:lpstr>
      <vt:lpstr> Assembler. Регистры </vt:lpstr>
      <vt:lpstr> Assembler. Регистры </vt:lpstr>
      <vt:lpstr> Assembler. Hello World </vt:lpstr>
      <vt:lpstr> Assembler. Секции </vt:lpstr>
      <vt:lpstr> Assembler. Выделение памяти </vt:lpstr>
      <vt:lpstr> Assembler. Выделение памяти </vt:lpstr>
      <vt:lpstr> Assembler. Задание чисел в разных системах счисления </vt:lpstr>
      <vt:lpstr> Assembler. Инициализация переменных </vt:lpstr>
      <vt:lpstr> Assembler. Задание чисел в разных системах счисления </vt:lpstr>
      <vt:lpstr> Assembler. Команда mov </vt:lpstr>
      <vt:lpstr> Assembler. Операнды </vt:lpstr>
      <vt:lpstr> Assembler. Адресация </vt:lpstr>
      <vt:lpstr> Assembler. Размеры операндов </vt:lpstr>
      <vt:lpstr> Assembler. Возможные комбинации операндов </vt:lpstr>
      <vt:lpstr> Assembler. Арифметические операции с целыми числами </vt:lpstr>
      <vt:lpstr> Assembler. Сложение и вычитание с переносом </vt:lpstr>
      <vt:lpstr> Assembler. Целочисленное умножение и деление </vt:lpstr>
      <vt:lpstr> Assembler. Целочисленное умножение и деление </vt:lpstr>
      <vt:lpstr> Assembler. Другие полезные команды </vt:lpstr>
      <vt:lpstr> Assembler. Переходы </vt:lpstr>
      <vt:lpstr> Assembler. Переходы </vt:lpstr>
      <vt:lpstr> Assembler. Переходы по результатам сравнения </vt:lpstr>
      <vt:lpstr> Assembler. Переходы по результатам сравнения </vt:lpstr>
      <vt:lpstr> Assembler. Циклы </vt:lpstr>
      <vt:lpstr> Assembler. Циклы </vt:lpstr>
      <vt:lpstr> Assembler. Побитовые операции </vt:lpstr>
      <vt:lpstr> Assembler. Побитовые сдвиги </vt:lpstr>
      <vt:lpstr> Assembler. Побитовые сдвиги </vt:lpstr>
      <vt:lpstr>Пример кода NASM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712</cp:revision>
  <dcterms:created xsi:type="dcterms:W3CDTF">2020-08-15T18:46:25Z</dcterms:created>
  <dcterms:modified xsi:type="dcterms:W3CDTF">2020-11-25T06:53:14Z</dcterms:modified>
</cp:coreProperties>
</file>