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65" r:id="rId3"/>
    <p:sldId id="364" r:id="rId4"/>
    <p:sldId id="440" r:id="rId5"/>
    <p:sldId id="359" r:id="rId6"/>
    <p:sldId id="442" r:id="rId7"/>
    <p:sldId id="444" r:id="rId8"/>
    <p:sldId id="449" r:id="rId9"/>
    <p:sldId id="450" r:id="rId10"/>
    <p:sldId id="451" r:id="rId11"/>
    <p:sldId id="452" r:id="rId12"/>
    <p:sldId id="453" r:id="rId13"/>
    <p:sldId id="457" r:id="rId14"/>
    <p:sldId id="454" r:id="rId15"/>
    <p:sldId id="455" r:id="rId16"/>
    <p:sldId id="456" r:id="rId17"/>
    <p:sldId id="458" r:id="rId18"/>
    <p:sldId id="459" r:id="rId19"/>
    <p:sldId id="460" r:id="rId20"/>
    <p:sldId id="461" r:id="rId21"/>
    <p:sldId id="462" r:id="rId22"/>
    <p:sldId id="463" r:id="rId23"/>
    <p:sldId id="431" r:id="rId24"/>
    <p:sldId id="464" r:id="rId25"/>
    <p:sldId id="466" r:id="rId26"/>
    <p:sldId id="467" r:id="rId27"/>
    <p:sldId id="469" r:id="rId28"/>
    <p:sldId id="471" r:id="rId29"/>
    <p:sldId id="470" r:id="rId30"/>
    <p:sldId id="468" r:id="rId31"/>
    <p:sldId id="472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61E9A2-081C-4AD1-BE61-839854B6975B}">
          <p14:sldIdLst>
            <p14:sldId id="256"/>
            <p14:sldId id="365"/>
            <p14:sldId id="364"/>
            <p14:sldId id="440"/>
            <p14:sldId id="359"/>
            <p14:sldId id="442"/>
            <p14:sldId id="444"/>
            <p14:sldId id="449"/>
            <p14:sldId id="450"/>
            <p14:sldId id="451"/>
            <p14:sldId id="452"/>
            <p14:sldId id="453"/>
            <p14:sldId id="457"/>
            <p14:sldId id="454"/>
            <p14:sldId id="455"/>
            <p14:sldId id="456"/>
            <p14:sldId id="458"/>
            <p14:sldId id="459"/>
            <p14:sldId id="460"/>
            <p14:sldId id="461"/>
            <p14:sldId id="462"/>
            <p14:sldId id="463"/>
            <p14:sldId id="431"/>
            <p14:sldId id="464"/>
            <p14:sldId id="466"/>
            <p14:sldId id="467"/>
            <p14:sldId id="469"/>
            <p14:sldId id="471"/>
            <p14:sldId id="470"/>
            <p14:sldId id="468"/>
            <p14:sldId id="472"/>
          </p14:sldIdLst>
        </p14:section>
        <p14:section name="Раздел без заголовка" id="{4E01114C-BE13-4DAE-B914-417D897DBF5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81" autoAdjust="0"/>
    <p:restoredTop sz="94400" autoAdjust="0"/>
  </p:normalViewPr>
  <p:slideViewPr>
    <p:cSldViewPr>
      <p:cViewPr varScale="1">
        <p:scale>
          <a:sx n="106" d="100"/>
          <a:sy n="106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F734-A87E-4398-BE05-4C2D7089E9E6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E430E-6CC0-47CA-A316-EF6BFF5E2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7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C0B6-AEC6-4423-8AF3-28B1AB97FB94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9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6224-B0FE-4332-8511-F69FE824BE01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292F-8FE5-4530-B033-8B5CE328FECD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8D82-371E-4182-B22C-3809429107FC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4FA-5C76-40EF-9C92-766E29063C5A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8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02DB-1A3D-4DA0-B9FB-EA893E39758B}" type="datetime1">
              <a:rPr lang="ru-RU" smtClean="0"/>
              <a:t>30.11.2020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304F-F1C8-4B73-9BFF-65A7B9D8BC8D}" type="datetime1">
              <a:rPr lang="ru-RU" smtClean="0"/>
              <a:t>30.11.2020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3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1838-EB4B-4D1D-9491-2132FD340097}" type="datetime1">
              <a:rPr lang="ru-RU" smtClean="0"/>
              <a:t>30.11.2020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15C5-45BF-4F4A-8F97-72FC28286F9F}" type="datetime1">
              <a:rPr lang="ru-RU" smtClean="0"/>
              <a:t>30.11.2020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9AF-EEFD-42B6-A2FE-3F7BCD6D2139}" type="datetime1">
              <a:rPr lang="ru-RU" smtClean="0"/>
              <a:t>30.11.2020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F5F8-389A-4A4D-BB14-6A2C2D9CFC2E}" type="datetime1">
              <a:rPr lang="ru-RU" smtClean="0"/>
              <a:t>30.11.2020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67E4-AC1D-48B8-9E13-E4836AF54945}" type="datetime1">
              <a:rPr lang="ru-RU" smtClean="0"/>
              <a:t>30.11.2020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4AB-3F45-4824-BEB3-FC5F980AD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4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lippo.io/linux-syscall-table/https:/filippo.io/linux-syscall-tab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Информатика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>
            <a:noAutofit/>
          </a:bodyPr>
          <a:lstStyle/>
          <a:p>
            <a:r>
              <a:rPr lang="ru-RU" sz="2600" dirty="0" smtClean="0">
                <a:solidFill>
                  <a:srgbClr val="0070C0"/>
                </a:solidFill>
              </a:rPr>
              <a:t>Занятие </a:t>
            </a:r>
            <a:r>
              <a:rPr lang="en-US" sz="2600" dirty="0">
                <a:solidFill>
                  <a:srgbClr val="0070C0"/>
                </a:solidFill>
              </a:rPr>
              <a:t>7</a:t>
            </a:r>
            <a:endParaRPr lang="ru-RU" sz="2600" dirty="0" smtClean="0">
              <a:solidFill>
                <a:srgbClr val="0070C0"/>
              </a:solidFill>
            </a:endParaRPr>
          </a:p>
          <a:p>
            <a:endParaRPr lang="en-US" sz="2600" dirty="0" smtClean="0">
              <a:solidFill>
                <a:srgbClr val="0070C0"/>
              </a:solidFill>
            </a:endParaRPr>
          </a:p>
          <a:p>
            <a:endParaRPr lang="ru-RU" sz="2600" dirty="0">
              <a:solidFill>
                <a:srgbClr val="0070C0"/>
              </a:solidFill>
            </a:endParaRPr>
          </a:p>
          <a:p>
            <a:endParaRPr lang="ru-RU" sz="2600" dirty="0" smtClean="0">
              <a:solidFill>
                <a:srgbClr val="0070C0"/>
              </a:solidFill>
            </a:endParaRPr>
          </a:p>
          <a:p>
            <a:pPr algn="r"/>
            <a:r>
              <a:rPr lang="ru-RU" sz="2600" dirty="0" err="1" smtClean="0">
                <a:solidFill>
                  <a:srgbClr val="0070C0"/>
                </a:solidFill>
              </a:rPr>
              <a:t>Грозов</a:t>
            </a:r>
            <a:r>
              <a:rPr lang="ru-RU" sz="2600" dirty="0" smtClean="0">
                <a:solidFill>
                  <a:srgbClr val="0070C0"/>
                </a:solidFill>
              </a:rPr>
              <a:t> Владимир Андреевич</a:t>
            </a:r>
          </a:p>
          <a:p>
            <a:pPr algn="r"/>
            <a:r>
              <a:rPr lang="en-US" sz="2600" dirty="0" smtClean="0">
                <a:solidFill>
                  <a:srgbClr val="0070C0"/>
                </a:solidFill>
              </a:rPr>
              <a:t>va_groz@mail.ru</a:t>
            </a:r>
          </a:p>
          <a:p>
            <a:pPr algn="r"/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vk.com/</a:t>
            </a:r>
            <a:r>
              <a:rPr lang="en-US" sz="2400" dirty="0" err="1" smtClean="0">
                <a:solidFill>
                  <a:srgbClr val="0070C0"/>
                </a:solidFill>
              </a:rPr>
              <a:t>vl_grozov</a:t>
            </a:r>
            <a:endParaRPr lang="en-US" sz="2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Прерывания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Пример ввода числа с клавиатуры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r>
              <a:rPr lang="en-US" sz="2800" dirty="0"/>
              <a:t>section .</a:t>
            </a:r>
            <a:r>
              <a:rPr lang="en-US" sz="2800" dirty="0" smtClean="0"/>
              <a:t>text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smtClean="0"/>
              <a:t>global </a:t>
            </a:r>
            <a:r>
              <a:rPr lang="en-US" sz="2800" dirty="0"/>
              <a:t>_</a:t>
            </a:r>
            <a:r>
              <a:rPr lang="en-US" sz="2800" dirty="0" smtClean="0"/>
              <a:t>start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_start</a:t>
            </a:r>
            <a:r>
              <a:rPr lang="en-US" sz="2800" dirty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en-US" sz="2800" dirty="0" smtClean="0"/>
              <a:t>3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smtClean="0"/>
              <a:t>2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 smtClean="0"/>
              <a:t>num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edx</a:t>
            </a:r>
            <a:r>
              <a:rPr lang="en-US" sz="2800" dirty="0"/>
              <a:t>, </a:t>
            </a:r>
            <a:r>
              <a:rPr lang="en-US" sz="2800" dirty="0" smtClean="0"/>
              <a:t>5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80h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…</a:t>
            </a:r>
            <a:br>
              <a:rPr lang="ru-RU" sz="2800" dirty="0" smtClean="0"/>
            </a:br>
            <a:r>
              <a:rPr lang="en-US" sz="2800" dirty="0"/>
              <a:t>section .</a:t>
            </a:r>
            <a:r>
              <a:rPr lang="en-US" sz="2800" dirty="0" err="1" smtClean="0"/>
              <a:t>bss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 err="1"/>
              <a:t>resb</a:t>
            </a:r>
            <a:r>
              <a:rPr lang="en-US" sz="2800" dirty="0"/>
              <a:t> 5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75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Прерывания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Пример вывода числа на консоль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r>
              <a:rPr lang="en-US" sz="2800" dirty="0"/>
              <a:t>section .</a:t>
            </a:r>
            <a:r>
              <a:rPr lang="en-US" sz="2800" dirty="0" smtClean="0"/>
              <a:t>text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smtClean="0"/>
              <a:t>global </a:t>
            </a:r>
            <a:r>
              <a:rPr lang="en-US" sz="2800" dirty="0"/>
              <a:t>_</a:t>
            </a:r>
            <a:r>
              <a:rPr lang="en-US" sz="2800" dirty="0" smtClean="0"/>
              <a:t>start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_start</a:t>
            </a:r>
            <a:r>
              <a:rPr lang="en-US" sz="2800" dirty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ru-RU" sz="2800" dirty="0"/>
              <a:t>4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ru-RU" sz="2800" dirty="0"/>
              <a:t>1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 smtClean="0"/>
              <a:t>num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edx</a:t>
            </a:r>
            <a:r>
              <a:rPr lang="en-US" sz="2800" dirty="0"/>
              <a:t>, </a:t>
            </a:r>
            <a:r>
              <a:rPr lang="en-US" sz="2800" dirty="0" smtClean="0"/>
              <a:t>5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80h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…</a:t>
            </a:r>
            <a:br>
              <a:rPr lang="ru-RU" sz="2800" dirty="0" smtClean="0"/>
            </a:br>
            <a:r>
              <a:rPr lang="en-US" sz="2800" dirty="0"/>
              <a:t>section .</a:t>
            </a:r>
            <a:r>
              <a:rPr lang="en-US" sz="2800" dirty="0" err="1" smtClean="0"/>
              <a:t>bss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 err="1"/>
              <a:t>resb</a:t>
            </a:r>
            <a:r>
              <a:rPr lang="en-US" sz="2800" dirty="0"/>
              <a:t> 5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019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en-US" sz="4000" dirty="0" err="1" smtClean="0">
                <a:solidFill>
                  <a:srgbClr val="0070C0"/>
                </a:solidFill>
              </a:rPr>
              <a:t>Syscall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Таблица системных </a:t>
            </a:r>
            <a:r>
              <a:rPr lang="ru-RU" sz="2800" b="1" dirty="0" smtClean="0">
                <a:solidFill>
                  <a:srgbClr val="0070C0"/>
                </a:solidFill>
              </a:rPr>
              <a:t>вызовов</a:t>
            </a:r>
            <a:endParaRPr lang="ru-RU" sz="2600" dirty="0"/>
          </a:p>
          <a:p>
            <a:r>
              <a:rPr lang="en-US" sz="2000" dirty="0">
                <a:hlinkClick r:id="rId2"/>
              </a:rPr>
              <a:t>https://filippo.io/linux-syscall-table/https://filippo.io/linux-syscall-table</a:t>
            </a:r>
            <a:r>
              <a:rPr lang="en-US" sz="2000" dirty="0" smtClean="0">
                <a:hlinkClick r:id="rId2"/>
              </a:rPr>
              <a:t>/</a:t>
            </a:r>
            <a:endParaRPr lang="ru-RU" sz="20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0" t="37716" r="32463" b="8623"/>
          <a:stretch/>
        </p:blipFill>
        <p:spPr bwMode="auto">
          <a:xfrm>
            <a:off x="1619672" y="1916832"/>
            <a:ext cx="5832648" cy="479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en-US" sz="4000" dirty="0" err="1" smtClean="0">
                <a:solidFill>
                  <a:srgbClr val="0070C0"/>
                </a:solidFill>
              </a:rPr>
              <a:t>Syscall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Необходимые регистры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для корректной работы </a:t>
            </a:r>
            <a:r>
              <a:rPr lang="en-US" sz="2800" b="1" dirty="0" err="1" smtClean="0">
                <a:solidFill>
                  <a:srgbClr val="0070C0"/>
                </a:solidFill>
              </a:rPr>
              <a:t>syscall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r>
              <a:rPr lang="en-US" sz="2600" dirty="0" err="1" smtClean="0"/>
              <a:t>rax</a:t>
            </a:r>
            <a:endParaRPr lang="en-US" sz="2600" dirty="0" smtClean="0"/>
          </a:p>
          <a:p>
            <a:pPr lvl="1"/>
            <a:r>
              <a:rPr lang="ru-RU" sz="2200" dirty="0" smtClean="0"/>
              <a:t>Номер системного вызова</a:t>
            </a:r>
            <a:endParaRPr lang="en-US" sz="2200" dirty="0" smtClean="0"/>
          </a:p>
          <a:p>
            <a:r>
              <a:rPr lang="en-US" sz="2600" dirty="0" err="1" smtClean="0"/>
              <a:t>rdi</a:t>
            </a:r>
            <a:endParaRPr lang="en-US" sz="2600" dirty="0" smtClean="0"/>
          </a:p>
          <a:p>
            <a:pPr lvl="1"/>
            <a:r>
              <a:rPr lang="ru-RU" sz="2200" dirty="0" smtClean="0"/>
              <a:t>Номер потока ввода/вывода</a:t>
            </a:r>
            <a:endParaRPr lang="en-US" sz="2200" dirty="0" smtClean="0"/>
          </a:p>
          <a:p>
            <a:r>
              <a:rPr lang="en-US" sz="2600" dirty="0" err="1" smtClean="0"/>
              <a:t>rsi</a:t>
            </a:r>
            <a:endParaRPr lang="en-US" sz="2600" dirty="0" smtClean="0"/>
          </a:p>
          <a:p>
            <a:pPr lvl="1"/>
            <a:r>
              <a:rPr lang="ru-RU" sz="2200" dirty="0" smtClean="0"/>
              <a:t>Вводимое/выводимое значение</a:t>
            </a:r>
            <a:endParaRPr lang="en-US" sz="2200" dirty="0" smtClean="0"/>
          </a:p>
          <a:p>
            <a:r>
              <a:rPr lang="en-US" sz="2600" dirty="0" err="1" smtClean="0"/>
              <a:t>rdx</a:t>
            </a:r>
            <a:endParaRPr lang="en-US" sz="2600" dirty="0" smtClean="0"/>
          </a:p>
          <a:p>
            <a:pPr lvl="1"/>
            <a:r>
              <a:rPr lang="ru-RU" sz="2200" dirty="0" smtClean="0"/>
              <a:t>Длина ввода/вывода</a:t>
            </a:r>
            <a:endParaRPr lang="en-US" sz="22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740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en-US" sz="4000" dirty="0" err="1" smtClean="0">
                <a:solidFill>
                  <a:srgbClr val="0070C0"/>
                </a:solidFill>
              </a:rPr>
              <a:t>Syscall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Значения регистров при вводе и выводе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Значения регистров </a:t>
            </a:r>
            <a:r>
              <a:rPr lang="en-US" sz="2600" dirty="0" err="1" smtClean="0"/>
              <a:t>rsi</a:t>
            </a:r>
            <a:r>
              <a:rPr lang="en-US" sz="2600" dirty="0" smtClean="0"/>
              <a:t> </a:t>
            </a:r>
            <a:r>
              <a:rPr lang="ru-RU" sz="2600" dirty="0" smtClean="0"/>
              <a:t>и </a:t>
            </a:r>
            <a:r>
              <a:rPr lang="en-US" sz="2600" dirty="0" err="1" smtClean="0"/>
              <a:t>rdx</a:t>
            </a:r>
            <a:r>
              <a:rPr lang="ru-RU" sz="2600" dirty="0" smtClean="0"/>
              <a:t> – сообщение, которое будет выведено на экран и его длина (в байтах) соответственно</a:t>
            </a:r>
            <a:endParaRPr lang="en-US" sz="260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95549"/>
              </p:ext>
            </p:extLst>
          </p:nvPr>
        </p:nvGraphicFramePr>
        <p:xfrm>
          <a:off x="988504" y="2269592"/>
          <a:ext cx="7166992" cy="190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352"/>
                <a:gridCol w="2439820"/>
                <a:gridCol w="2439820"/>
              </a:tblGrid>
              <a:tr h="634014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Регистр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Консольный ввод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Вывод на консоль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01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rax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0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1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01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rdi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1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1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en-US" sz="4000" dirty="0" err="1" smtClean="0">
                <a:solidFill>
                  <a:srgbClr val="0070C0"/>
                </a:solidFill>
              </a:rPr>
              <a:t>Syscall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Пример ввода числа с клавиатуры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r>
              <a:rPr lang="en-US" sz="2800" dirty="0"/>
              <a:t>section .</a:t>
            </a:r>
            <a:r>
              <a:rPr lang="en-US" sz="2800" dirty="0" smtClean="0"/>
              <a:t>text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smtClean="0"/>
              <a:t>global </a:t>
            </a:r>
            <a:r>
              <a:rPr lang="en-US" sz="2800" dirty="0"/>
              <a:t>_</a:t>
            </a:r>
            <a:r>
              <a:rPr lang="en-US" sz="2800" dirty="0" smtClean="0"/>
              <a:t>start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_start</a:t>
            </a:r>
            <a:r>
              <a:rPr lang="en-US" sz="2800" dirty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en-US" sz="2800" dirty="0" smtClean="0"/>
              <a:t>0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rdi</a:t>
            </a:r>
            <a:r>
              <a:rPr lang="en-US" sz="2800" dirty="0"/>
              <a:t>, </a:t>
            </a:r>
            <a:r>
              <a:rPr lang="en-US" sz="2800" dirty="0" smtClean="0"/>
              <a:t>1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rsi</a:t>
            </a:r>
            <a:r>
              <a:rPr lang="en-US" sz="2800" dirty="0"/>
              <a:t>, </a:t>
            </a:r>
            <a:r>
              <a:rPr lang="en-US" sz="2800" dirty="0" err="1" smtClean="0"/>
              <a:t>num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edx</a:t>
            </a:r>
            <a:r>
              <a:rPr lang="en-US" sz="2800" dirty="0"/>
              <a:t>, </a:t>
            </a:r>
            <a:r>
              <a:rPr lang="en-US" sz="2800" dirty="0" smtClean="0"/>
              <a:t>5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syscall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…</a:t>
            </a:r>
            <a:br>
              <a:rPr lang="ru-RU" sz="2800" dirty="0" smtClean="0"/>
            </a:br>
            <a:r>
              <a:rPr lang="en-US" sz="2800" dirty="0"/>
              <a:t>section .</a:t>
            </a:r>
            <a:r>
              <a:rPr lang="en-US" sz="2800" dirty="0" err="1" smtClean="0"/>
              <a:t>bss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 err="1"/>
              <a:t>resb</a:t>
            </a:r>
            <a:r>
              <a:rPr lang="en-US" sz="2800" dirty="0"/>
              <a:t> 5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459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en-US" sz="4000" dirty="0" err="1" smtClean="0">
                <a:solidFill>
                  <a:srgbClr val="0070C0"/>
                </a:solidFill>
              </a:rPr>
              <a:t>Syscall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Пример вывода числа на консоль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r>
              <a:rPr lang="en-US" sz="2800" dirty="0"/>
              <a:t>section .</a:t>
            </a:r>
            <a:r>
              <a:rPr lang="en-US" sz="2800" dirty="0" smtClean="0"/>
              <a:t>text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smtClean="0"/>
              <a:t>global </a:t>
            </a:r>
            <a:r>
              <a:rPr lang="en-US" sz="2800" dirty="0"/>
              <a:t>_</a:t>
            </a:r>
            <a:r>
              <a:rPr lang="en-US" sz="2800" dirty="0" smtClean="0"/>
              <a:t>start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_start</a:t>
            </a:r>
            <a:r>
              <a:rPr lang="en-US" sz="2800" dirty="0"/>
              <a:t>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en-US" sz="2800" dirty="0" smtClean="0"/>
              <a:t>1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rdi</a:t>
            </a:r>
            <a:r>
              <a:rPr lang="en-US" sz="2800" dirty="0"/>
              <a:t>, </a:t>
            </a:r>
            <a:r>
              <a:rPr lang="en-US" sz="2800" dirty="0" smtClean="0"/>
              <a:t>1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rsi</a:t>
            </a:r>
            <a:r>
              <a:rPr lang="en-US" sz="2800" dirty="0"/>
              <a:t>, </a:t>
            </a:r>
            <a:r>
              <a:rPr lang="en-US" sz="2800" dirty="0" smtClean="0"/>
              <a:t>Text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 err="1"/>
              <a:t>edx</a:t>
            </a:r>
            <a:r>
              <a:rPr lang="en-US" sz="2800" dirty="0"/>
              <a:t>, </a:t>
            </a:r>
            <a:r>
              <a:rPr lang="en-US" sz="2800" dirty="0" err="1" smtClean="0"/>
              <a:t>lenText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err="1" smtClean="0"/>
              <a:t>syscall</a:t>
            </a: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	…</a:t>
            </a:r>
            <a:br>
              <a:rPr lang="ru-RU" sz="2800" dirty="0" smtClean="0"/>
            </a:br>
            <a:r>
              <a:rPr lang="en-US" sz="2800" dirty="0"/>
              <a:t>section </a:t>
            </a:r>
            <a:r>
              <a:rPr lang="en-US" sz="2800" dirty="0" smtClean="0"/>
              <a:t>.data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	</a:t>
            </a:r>
            <a:r>
              <a:rPr lang="en-US" sz="2800" dirty="0" smtClean="0"/>
              <a:t>Text </a:t>
            </a:r>
            <a:r>
              <a:rPr lang="en-US" sz="2800" dirty="0" err="1" smtClean="0"/>
              <a:t>db</a:t>
            </a:r>
            <a:r>
              <a:rPr lang="en-US" sz="2800" dirty="0" smtClean="0"/>
              <a:t> “</a:t>
            </a:r>
            <a:r>
              <a:rPr lang="en-US" sz="2800" dirty="0" err="1" smtClean="0"/>
              <a:t>AbraCababra</a:t>
            </a:r>
            <a:r>
              <a:rPr lang="en-US" sz="2800" dirty="0" smtClean="0"/>
              <a:t>!!!”, 10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lenText</a:t>
            </a:r>
            <a:r>
              <a:rPr lang="en-US" sz="2800" dirty="0" smtClean="0"/>
              <a:t> </a:t>
            </a:r>
            <a:r>
              <a:rPr lang="en-US" sz="2800" dirty="0" err="1" smtClean="0"/>
              <a:t>db</a:t>
            </a:r>
            <a:r>
              <a:rPr lang="en-US" sz="2800" dirty="0" smtClean="0"/>
              <a:t> $ - Text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17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Посимвольный вывод значения регистра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Причины</a:t>
            </a:r>
            <a:endParaRPr lang="ru-RU" sz="2600" dirty="0" smtClean="0"/>
          </a:p>
          <a:p>
            <a:r>
              <a:rPr lang="ru-RU" sz="2600" dirty="0" smtClean="0"/>
              <a:t>Надёжность (и контролируемость) работы</a:t>
            </a:r>
          </a:p>
          <a:p>
            <a:r>
              <a:rPr lang="ru-RU" sz="2600" dirty="0" smtClean="0"/>
              <a:t>Реализация с небольшими изменениями под конкретную ситуацию</a:t>
            </a:r>
          </a:p>
          <a:p>
            <a:r>
              <a:rPr lang="ru-RU" sz="2600" dirty="0" smtClean="0"/>
              <a:t>Возможность лучше понять принципы работы операторов вывода</a:t>
            </a:r>
          </a:p>
          <a:p>
            <a:r>
              <a:rPr lang="en-US" sz="2600" dirty="0" smtClean="0"/>
              <a:t>Just for fun</a:t>
            </a:r>
            <a:endParaRPr lang="ru-RU" sz="2600" dirty="0" smtClean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ru-RU" sz="2800" b="1" smtClean="0">
                <a:solidFill>
                  <a:srgbClr val="0070C0"/>
                </a:solidFill>
              </a:rPr>
              <a:t>Недостат</a:t>
            </a:r>
            <a:r>
              <a:rPr lang="ru-RU" sz="2800" b="1" smtClean="0">
                <a:solidFill>
                  <a:srgbClr val="0070C0"/>
                </a:solidFill>
              </a:rPr>
              <a:t>ки</a:t>
            </a:r>
            <a:endParaRPr lang="ru-RU" sz="2400" dirty="0">
              <a:solidFill>
                <a:srgbClr val="0070C0"/>
              </a:solidFill>
            </a:endParaRPr>
          </a:p>
          <a:p>
            <a:r>
              <a:rPr lang="ru-RU" sz="2600" dirty="0" smtClean="0"/>
              <a:t>Не самая высокая </a:t>
            </a:r>
            <a:r>
              <a:rPr lang="ru-RU" sz="2600" dirty="0" smtClean="0"/>
              <a:t>эффективность</a:t>
            </a:r>
          </a:p>
          <a:p>
            <a:r>
              <a:rPr lang="ru-RU" sz="2600" dirty="0" smtClean="0"/>
              <a:t>Представленный далее вариант «заточен» на числа размером до 16 бит.</a:t>
            </a:r>
            <a:endParaRPr lang="en-US" sz="2600" dirty="0" smtClean="0"/>
          </a:p>
          <a:p>
            <a:pPr marL="0" indent="0">
              <a:buNone/>
            </a:pP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2883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36004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Посимвольный вывод значения регистра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0070C0"/>
                </a:solidFill>
              </a:rPr>
              <a:t>Задача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sz="2800" dirty="0"/>
              <a:t>В</a:t>
            </a:r>
            <a:r>
              <a:rPr lang="ru-RU" sz="2800" dirty="0" smtClean="0"/>
              <a:t>ывести на экран результат сложения двух чисел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/>
            </a:r>
            <a:br>
              <a:rPr lang="ru-RU" b="1" dirty="0" smtClean="0">
                <a:solidFill>
                  <a:srgbClr val="0070C0"/>
                </a:solidFill>
              </a:rPr>
            </a:br>
            <a:r>
              <a:rPr lang="ru-RU" b="1" dirty="0" smtClean="0">
                <a:solidFill>
                  <a:srgbClr val="0070C0"/>
                </a:solidFill>
              </a:rPr>
              <a:t/>
            </a:r>
            <a:br>
              <a:rPr lang="ru-RU" b="1" dirty="0" smtClean="0">
                <a:solidFill>
                  <a:srgbClr val="0070C0"/>
                </a:solidFill>
              </a:rPr>
            </a:br>
            <a:r>
              <a:rPr lang="ru-RU" b="1" dirty="0" smtClean="0">
                <a:solidFill>
                  <a:srgbClr val="0070C0"/>
                </a:solidFill>
              </a:rPr>
              <a:t>Общий алгоритм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sz="2800" dirty="0" smtClean="0"/>
              <a:t>Объявление переменных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3800" dirty="0" smtClean="0"/>
              <a:t/>
            </a:r>
            <a:br>
              <a:rPr lang="ru-RU" sz="3800" dirty="0" smtClean="0"/>
            </a:br>
            <a:r>
              <a:rPr lang="en-US" sz="2400" dirty="0"/>
              <a:t>section .</a:t>
            </a:r>
            <a:r>
              <a:rPr lang="en-US" sz="2400" dirty="0" smtClean="0"/>
              <a:t>data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x </a:t>
            </a:r>
            <a:r>
              <a:rPr lang="en-US" sz="2400" dirty="0" err="1"/>
              <a:t>dw</a:t>
            </a:r>
            <a:r>
              <a:rPr lang="en-US" sz="2400" dirty="0"/>
              <a:t> </a:t>
            </a:r>
            <a:r>
              <a:rPr lang="en-US" sz="2400" dirty="0" smtClean="0"/>
              <a:t>0		; </a:t>
            </a:r>
            <a:r>
              <a:rPr lang="ru-RU" sz="2400" dirty="0" smtClean="0"/>
              <a:t>длина числа (количество разрядов)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n </a:t>
            </a:r>
            <a:r>
              <a:rPr lang="en-US" sz="2400" dirty="0" err="1"/>
              <a:t>dw</a:t>
            </a:r>
            <a:r>
              <a:rPr lang="en-US" sz="2400" dirty="0"/>
              <a:t> </a:t>
            </a:r>
            <a:r>
              <a:rPr lang="en-US" sz="2400" dirty="0" smtClean="0"/>
              <a:t>10		; </a:t>
            </a:r>
            <a:r>
              <a:rPr lang="ru-RU" sz="2400" dirty="0" smtClean="0"/>
              <a:t>основание системы счисления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c </a:t>
            </a:r>
            <a:r>
              <a:rPr lang="en-US" sz="2400" dirty="0" err="1"/>
              <a:t>dw</a:t>
            </a:r>
            <a:r>
              <a:rPr lang="en-US" sz="2400" dirty="0"/>
              <a:t> </a:t>
            </a:r>
            <a:r>
              <a:rPr lang="en-US" sz="2400" dirty="0" smtClean="0"/>
              <a:t>0</a:t>
            </a:r>
            <a:r>
              <a:rPr lang="ru-RU" sz="2400" dirty="0" smtClean="0"/>
              <a:t>		</a:t>
            </a:r>
            <a:r>
              <a:rPr lang="en-US" sz="2400" dirty="0" smtClean="0"/>
              <a:t>;</a:t>
            </a:r>
            <a:r>
              <a:rPr lang="ru-RU" sz="2400" dirty="0" smtClean="0"/>
              <a:t> переменная, в которой хранится число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m1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smtClean="0"/>
              <a:t>1</a:t>
            </a:r>
            <a:r>
              <a:rPr lang="ru-RU" sz="2400" dirty="0" smtClean="0"/>
              <a:t>	</a:t>
            </a:r>
            <a:r>
              <a:rPr lang="en-US" sz="2400" dirty="0" smtClean="0"/>
              <a:t>;</a:t>
            </a:r>
            <a:r>
              <a:rPr lang="ru-RU" sz="2400" dirty="0" smtClean="0"/>
              <a:t> переменная, в которой хранится разряд числа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ms_e</a:t>
            </a:r>
            <a:r>
              <a:rPr lang="en-US" sz="2400" dirty="0" smtClean="0"/>
              <a:t>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 smtClean="0"/>
              <a:t>10	;</a:t>
            </a:r>
            <a:r>
              <a:rPr lang="ru-RU" sz="2400" dirty="0" smtClean="0"/>
              <a:t> номер символа «перенос строки» в таблице </a:t>
            </a:r>
            <a:r>
              <a:rPr lang="en-US" sz="2400" dirty="0" smtClean="0"/>
              <a:t>				; ASCII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3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7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Посимвольный вывод значения регистра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908719"/>
            <a:ext cx="8579296" cy="5812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200" b="1" dirty="0" smtClean="0">
                <a:solidFill>
                  <a:srgbClr val="0070C0"/>
                </a:solidFill>
              </a:rPr>
              <a:t/>
            </a:r>
            <a:br>
              <a:rPr lang="ru-RU" sz="1200" b="1" dirty="0" smtClean="0">
                <a:solidFill>
                  <a:srgbClr val="0070C0"/>
                </a:solidFill>
              </a:rPr>
            </a:br>
            <a:r>
              <a:rPr lang="ru-RU" b="1" dirty="0" smtClean="0">
                <a:solidFill>
                  <a:srgbClr val="0070C0"/>
                </a:solidFill>
              </a:rPr>
              <a:t>Общий алгоритм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Разбиение числа на разряды</a:t>
            </a:r>
            <a:br>
              <a:rPr lang="ru-RU" sz="2400" dirty="0" smtClean="0"/>
            </a:br>
            <a:r>
              <a:rPr lang="ru-RU" sz="3800" dirty="0" smtClean="0"/>
              <a:t/>
            </a:r>
            <a:br>
              <a:rPr lang="ru-RU" sz="3800" dirty="0" smtClean="0"/>
            </a:br>
            <a:r>
              <a:rPr lang="en-US" sz="2400" dirty="0"/>
              <a:t>section </a:t>
            </a:r>
            <a:r>
              <a:rPr lang="en-US" sz="2400" dirty="0" smtClean="0"/>
              <a:t>.text</a:t>
            </a:r>
            <a:br>
              <a:rPr lang="en-US" sz="2400" dirty="0" smtClean="0"/>
            </a:br>
            <a:r>
              <a:rPr lang="en-US" sz="2400" dirty="0" smtClean="0"/>
              <a:t>	;…..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r8w, </a:t>
            </a:r>
            <a:r>
              <a:rPr lang="en-US" sz="2400" dirty="0" smtClean="0"/>
              <a:t>100</a:t>
            </a:r>
            <a:r>
              <a:rPr lang="ru-RU" sz="2400" dirty="0" smtClean="0"/>
              <a:t>		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r9w, 50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	add </a:t>
            </a:r>
            <a:r>
              <a:rPr lang="en-US" sz="2400" dirty="0"/>
              <a:t>r8w, r9w	</a:t>
            </a:r>
            <a:r>
              <a:rPr lang="ru-RU" sz="2400" dirty="0" smtClean="0"/>
              <a:t>	</a:t>
            </a:r>
            <a:r>
              <a:rPr lang="en-US" sz="2400" dirty="0" smtClean="0"/>
              <a:t>;</a:t>
            </a:r>
            <a:r>
              <a:rPr lang="ru-RU" sz="2400" dirty="0" smtClean="0"/>
              <a:t> вычисление суммы двух чисел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[c], r8w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dx, 0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ax, [c]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	lp1:	</a:t>
            </a:r>
            <a:r>
              <a:rPr lang="en-US" sz="2400" dirty="0"/>
              <a:t>	</a:t>
            </a:r>
            <a:r>
              <a:rPr lang="en-US" sz="2400" dirty="0" smtClean="0"/>
              <a:t>	;</a:t>
            </a:r>
            <a:r>
              <a:rPr lang="ru-RU" sz="2400" dirty="0" smtClean="0"/>
              <a:t> занесение цифр в стек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 smtClean="0"/>
              <a:t>	div </a:t>
            </a:r>
            <a:r>
              <a:rPr lang="en-US" sz="2400" dirty="0"/>
              <a:t>word [n]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 smtClean="0"/>
              <a:t>	push dx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inc</a:t>
            </a:r>
            <a:r>
              <a:rPr lang="en-US" sz="2400" dirty="0" smtClean="0"/>
              <a:t> </a:t>
            </a:r>
            <a:r>
              <a:rPr lang="en-US" sz="2400" dirty="0"/>
              <a:t>word [x]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dx, 0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 smtClean="0"/>
              <a:t>	sub </a:t>
            </a:r>
            <a:r>
              <a:rPr lang="en-US" sz="2400" dirty="0"/>
              <a:t>ax, 0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jnz</a:t>
            </a:r>
            <a:r>
              <a:rPr lang="en-US" sz="2400" dirty="0" smtClean="0"/>
              <a:t> lp1		; </a:t>
            </a:r>
            <a:r>
              <a:rPr lang="ru-RU" sz="2400" dirty="0" smtClean="0"/>
              <a:t>пока не будет занесено всё число</a:t>
            </a:r>
            <a:r>
              <a:rPr lang="en-US" sz="2400" dirty="0" smtClean="0"/>
              <a:t>	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59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</a:t>
            </a:fld>
            <a:endParaRPr lang="ru-RU"/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9A24AB-3F45-4824-BEB3-FC5F980AD4A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0081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</a:t>
            </a:r>
            <a:r>
              <a:rPr lang="ru-RU" sz="4000" dirty="0">
                <a:solidFill>
                  <a:srgbClr val="0070C0"/>
                </a:solidFill>
              </a:rPr>
              <a:t>Ц</a:t>
            </a:r>
            <a:r>
              <a:rPr lang="ru-RU" sz="4000" dirty="0" smtClean="0">
                <a:solidFill>
                  <a:srgbClr val="0070C0"/>
                </a:solidFill>
              </a:rPr>
              <a:t>елочисленное умножение и деление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2578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ru-RU" sz="2800" b="1" dirty="0" smtClean="0"/>
              <a:t>Умножение</a:t>
            </a:r>
          </a:p>
          <a:p>
            <a:pPr lvl="1"/>
            <a:r>
              <a:rPr lang="ru-RU" sz="2400" dirty="0" err="1" smtClean="0"/>
              <a:t>Беззнаковое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b="1" dirty="0" err="1" smtClean="0"/>
              <a:t>mul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/>
              <a:t>a</a:t>
            </a:r>
            <a:r>
              <a:rPr lang="en-US" sz="1800" dirty="0" smtClean="0"/>
              <a:t>x</a:t>
            </a:r>
            <a:r>
              <a:rPr lang="en-US" sz="1800" dirty="0" smtClean="0"/>
              <a:t>, 10</a:t>
            </a:r>
            <a:br>
              <a:rPr lang="en-US" sz="1800" dirty="0" smtClean="0"/>
            </a:br>
            <a:r>
              <a:rPr lang="en-US" sz="1800" dirty="0" err="1" smtClean="0"/>
              <a:t>mov</a:t>
            </a:r>
            <a:r>
              <a:rPr lang="en-US" sz="1800" dirty="0" smtClean="0"/>
              <a:t> r8w, 20</a:t>
            </a:r>
            <a:br>
              <a:rPr lang="en-US" sz="1800" dirty="0" smtClean="0"/>
            </a:br>
            <a:r>
              <a:rPr lang="en-US" sz="1800" dirty="0" err="1" smtClean="0"/>
              <a:t>mul</a:t>
            </a:r>
            <a:r>
              <a:rPr lang="en-US" sz="1800" dirty="0" smtClean="0"/>
              <a:t> r8w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1"/>
            <a:r>
              <a:rPr lang="ru-RU" sz="2400" dirty="0" smtClean="0"/>
              <a:t>Со знаком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imul</a:t>
            </a:r>
            <a:endParaRPr lang="en-US" sz="2400" b="1" dirty="0"/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smtClean="0"/>
              <a:t>ax</a:t>
            </a:r>
            <a:r>
              <a:rPr lang="en-US" sz="1800" dirty="0"/>
              <a:t>, </a:t>
            </a:r>
            <a:r>
              <a:rPr lang="en-US" sz="1800" dirty="0" smtClean="0"/>
              <a:t>-10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smtClean="0"/>
              <a:t>r12w, 20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imul</a:t>
            </a:r>
            <a:r>
              <a:rPr lang="en-US" sz="1800" dirty="0" smtClean="0"/>
              <a:t> r12w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514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7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Посимвольный вывод значения регистра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908719"/>
            <a:ext cx="8579296" cy="5812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200" b="1" dirty="0" smtClean="0">
                <a:solidFill>
                  <a:srgbClr val="0070C0"/>
                </a:solidFill>
              </a:rPr>
              <a:t/>
            </a:r>
            <a:br>
              <a:rPr lang="ru-RU" sz="1200" b="1" dirty="0" smtClean="0">
                <a:solidFill>
                  <a:srgbClr val="0070C0"/>
                </a:solidFill>
              </a:rPr>
            </a:br>
            <a:r>
              <a:rPr lang="ru-RU" b="1" dirty="0" smtClean="0">
                <a:solidFill>
                  <a:srgbClr val="0070C0"/>
                </a:solidFill>
              </a:rPr>
              <a:t>Общий алгоритм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Вывод полученных разрядов числа на экран (в правильном порядке)</a:t>
            </a:r>
            <a:br>
              <a:rPr lang="ru-RU" sz="2400" dirty="0" smtClean="0"/>
            </a:br>
            <a:r>
              <a:rPr lang="ru-RU" sz="3800" dirty="0" smtClean="0"/>
              <a:t/>
            </a:r>
            <a:br>
              <a:rPr lang="ru-RU" sz="3800" dirty="0" smtClean="0"/>
            </a:br>
            <a:r>
              <a:rPr lang="en-US" sz="2400" dirty="0"/>
              <a:t>lp2:	pop </a:t>
            </a:r>
            <a:r>
              <a:rPr lang="en-US" sz="2400" dirty="0" smtClean="0"/>
              <a:t>r10w</a:t>
            </a:r>
            <a:r>
              <a:rPr lang="ru-RU" sz="2400" dirty="0" smtClean="0"/>
              <a:t>		</a:t>
            </a:r>
            <a:r>
              <a:rPr lang="en-US" sz="2400" dirty="0" smtClean="0"/>
              <a:t>;</a:t>
            </a:r>
            <a:r>
              <a:rPr lang="ru-RU" sz="2400" dirty="0" smtClean="0"/>
              <a:t> извлечение цифр из стека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add </a:t>
            </a:r>
            <a:r>
              <a:rPr lang="en-US" sz="2400" dirty="0"/>
              <a:t>r10w, </a:t>
            </a:r>
            <a:r>
              <a:rPr lang="en-US" sz="2400" dirty="0" smtClean="0"/>
              <a:t>48</a:t>
            </a:r>
            <a:r>
              <a:rPr lang="ru-RU" sz="2400" dirty="0" smtClean="0"/>
              <a:t>		</a:t>
            </a:r>
            <a:r>
              <a:rPr lang="en-US" sz="2400" dirty="0" smtClean="0"/>
              <a:t>; </a:t>
            </a:r>
            <a:r>
              <a:rPr lang="ru-RU" sz="2400" dirty="0" smtClean="0"/>
              <a:t>перевод символов в цифры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[m1], </a:t>
            </a:r>
            <a:r>
              <a:rPr lang="en-US" sz="2400" dirty="0" smtClean="0"/>
              <a:t>r10b</a:t>
            </a:r>
            <a:r>
              <a:rPr lang="ru-RU" sz="2400" dirty="0" smtClean="0"/>
              <a:t>		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dec</a:t>
            </a:r>
            <a:r>
              <a:rPr lang="en-US" sz="2400" dirty="0" smtClean="0"/>
              <a:t> </a:t>
            </a:r>
            <a:r>
              <a:rPr lang="en-US" sz="2400" dirty="0"/>
              <a:t>word [x]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    </a:t>
            </a:r>
            <a:r>
              <a:rPr lang="en-US" sz="2400" dirty="0" err="1"/>
              <a:t>rax</a:t>
            </a:r>
            <a:r>
              <a:rPr lang="en-US" sz="2400" dirty="0"/>
              <a:t>, 1    </a:t>
            </a:r>
            <a:r>
              <a:rPr lang="ru-RU" sz="2400" dirty="0" smtClean="0"/>
              <a:t>		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    </a:t>
            </a:r>
            <a:r>
              <a:rPr lang="en-US" sz="2400" dirty="0" err="1"/>
              <a:t>rdi</a:t>
            </a:r>
            <a:r>
              <a:rPr lang="en-US" sz="2400" dirty="0"/>
              <a:t>, 1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    </a:t>
            </a:r>
            <a:r>
              <a:rPr lang="en-US" sz="2400" dirty="0" err="1"/>
              <a:t>rsi</a:t>
            </a:r>
            <a:r>
              <a:rPr lang="en-US" sz="2400" dirty="0"/>
              <a:t>, m1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    </a:t>
            </a:r>
            <a:r>
              <a:rPr lang="en-US" sz="2400" dirty="0" err="1"/>
              <a:t>rdx</a:t>
            </a:r>
            <a:r>
              <a:rPr lang="en-US" sz="2400" dirty="0"/>
              <a:t>, 1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        </a:t>
            </a:r>
            <a:r>
              <a:rPr lang="ru-RU" sz="2400" dirty="0" smtClean="0"/>
              <a:t>		</a:t>
            </a:r>
            <a:r>
              <a:rPr lang="en-US" sz="2400" dirty="0" smtClean="0"/>
              <a:t>;</a:t>
            </a:r>
            <a:r>
              <a:rPr lang="ru-RU" sz="2400" dirty="0" smtClean="0"/>
              <a:t> вывод на экран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	</a:t>
            </a:r>
            <a:r>
              <a:rPr lang="en-US" sz="2400" dirty="0" smtClean="0"/>
              <a:t>sub </a:t>
            </a:r>
            <a:r>
              <a:rPr lang="en-US" sz="2400" dirty="0"/>
              <a:t>word [x], </a:t>
            </a:r>
            <a:r>
              <a:rPr lang="en-US" sz="2400" dirty="0" smtClean="0"/>
              <a:t>0</a:t>
            </a:r>
            <a:r>
              <a:rPr lang="ru-RU" sz="2400" dirty="0" smtClean="0"/>
              <a:t>		</a:t>
            </a:r>
            <a:r>
              <a:rPr lang="en-US" sz="2400" dirty="0" smtClean="0"/>
              <a:t>;</a:t>
            </a:r>
            <a:r>
              <a:rPr lang="ru-RU" sz="2400" dirty="0" smtClean="0"/>
              <a:t> проверка конца цикла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jnz</a:t>
            </a:r>
            <a:r>
              <a:rPr lang="en-US" sz="2400" dirty="0" smtClean="0"/>
              <a:t> lp2</a:t>
            </a:r>
            <a:r>
              <a:rPr lang="en-US" sz="2400" dirty="0"/>
              <a:t>	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    </a:t>
            </a:r>
            <a:r>
              <a:rPr lang="en-US" sz="2400" dirty="0" err="1"/>
              <a:t>rsi</a:t>
            </a:r>
            <a:r>
              <a:rPr lang="en-US" sz="2400" dirty="0"/>
              <a:t>, </a:t>
            </a:r>
            <a:r>
              <a:rPr lang="en-US" sz="2400" dirty="0" err="1"/>
              <a:t>ms_e</a:t>
            </a:r>
            <a:r>
              <a:rPr lang="en-US" sz="2400" dirty="0"/>
              <a:t>       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    </a:t>
            </a:r>
            <a:r>
              <a:rPr lang="en-US" sz="2400" dirty="0" err="1"/>
              <a:t>rdx</a:t>
            </a:r>
            <a:r>
              <a:rPr lang="en-US" sz="2400" dirty="0"/>
              <a:t>, 1 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err="1" smtClean="0"/>
              <a:t>syscall</a:t>
            </a:r>
            <a:r>
              <a:rPr lang="en-US" sz="2400" dirty="0" smtClean="0"/>
              <a:t>         	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4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7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Посимвольный вывод значения регистра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908719"/>
            <a:ext cx="8579296" cy="5812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b="1" dirty="0" smtClean="0">
                <a:solidFill>
                  <a:srgbClr val="0070C0"/>
                </a:solidFill>
              </a:rPr>
              <a:t/>
            </a:r>
            <a:br>
              <a:rPr lang="ru-RU" sz="1200" b="1" dirty="0" smtClean="0">
                <a:solidFill>
                  <a:srgbClr val="0070C0"/>
                </a:solidFill>
              </a:rPr>
            </a:br>
            <a:r>
              <a:rPr lang="ru-RU" b="1" dirty="0" smtClean="0">
                <a:solidFill>
                  <a:srgbClr val="0070C0"/>
                </a:solidFill>
              </a:rPr>
              <a:t>Общий алгоритм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Корректное завершение программы</a:t>
            </a:r>
            <a:br>
              <a:rPr lang="ru-RU" sz="2400" dirty="0" smtClean="0"/>
            </a:br>
            <a:r>
              <a:rPr lang="ru-RU" sz="3800" dirty="0"/>
              <a:t>	</a:t>
            </a:r>
            <a:r>
              <a:rPr lang="ru-RU" sz="3800" dirty="0" smtClean="0"/>
              <a:t/>
            </a:r>
            <a:br>
              <a:rPr lang="ru-RU" sz="3800" dirty="0" smtClean="0"/>
            </a:br>
            <a:r>
              <a:rPr lang="ru-RU" sz="38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   </a:t>
            </a:r>
            <a:r>
              <a:rPr lang="en-US" sz="2400" dirty="0" err="1"/>
              <a:t>eax</a:t>
            </a:r>
            <a:r>
              <a:rPr lang="en-US" sz="2400" dirty="0"/>
              <a:t>, 60           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xor</a:t>
            </a:r>
            <a:r>
              <a:rPr lang="en-US" sz="2400" dirty="0" smtClean="0"/>
              <a:t>     </a:t>
            </a:r>
            <a:r>
              <a:rPr lang="en-US" sz="2400" dirty="0" err="1"/>
              <a:t>rdi</a:t>
            </a:r>
            <a:r>
              <a:rPr lang="en-US" sz="2400" dirty="0"/>
              <a:t>, </a:t>
            </a:r>
            <a:r>
              <a:rPr lang="en-US" sz="2400" dirty="0" err="1"/>
              <a:t>rdi</a:t>
            </a:r>
            <a:r>
              <a:rPr lang="en-US" sz="2400" dirty="0"/>
              <a:t>       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	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7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Работа со стеком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908719"/>
            <a:ext cx="8579296" cy="5812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200" b="1" dirty="0" smtClean="0">
                <a:solidFill>
                  <a:srgbClr val="0070C0"/>
                </a:solidFill>
              </a:rPr>
              <a:t/>
            </a:r>
            <a:br>
              <a:rPr lang="ru-RU" sz="1200" b="1" dirty="0" smtClean="0">
                <a:solidFill>
                  <a:srgbClr val="0070C0"/>
                </a:solidFill>
              </a:rPr>
            </a:br>
            <a:r>
              <a:rPr lang="ru-RU" b="1" dirty="0" smtClean="0">
                <a:solidFill>
                  <a:srgbClr val="0070C0"/>
                </a:solidFill>
              </a:rPr>
              <a:t>Стек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800" dirty="0" smtClean="0"/>
              <a:t>Принцип </a:t>
            </a:r>
            <a:r>
              <a:rPr lang="en-US" sz="2800" dirty="0" smtClean="0"/>
              <a:t>LIFO</a:t>
            </a:r>
            <a:br>
              <a:rPr lang="en-US" sz="2800" dirty="0" smtClean="0"/>
            </a:br>
            <a:r>
              <a:rPr lang="en-US" sz="2800" dirty="0" smtClean="0"/>
              <a:t>(Last in – first out)</a:t>
            </a:r>
          </a:p>
          <a:p>
            <a:endParaRPr lang="en-US" sz="2800" dirty="0"/>
          </a:p>
          <a:p>
            <a:r>
              <a:rPr lang="ru-RU" sz="2800" dirty="0" smtClean="0"/>
              <a:t>Последний элемент,</a:t>
            </a:r>
            <a:br>
              <a:rPr lang="ru-RU" sz="2800" dirty="0" smtClean="0"/>
            </a:br>
            <a:r>
              <a:rPr lang="ru-RU" sz="2800" dirty="0" smtClean="0"/>
              <a:t>помещённый в стек,</a:t>
            </a:r>
            <a:br>
              <a:rPr lang="ru-RU" sz="2800" dirty="0" smtClean="0"/>
            </a:br>
            <a:r>
              <a:rPr lang="ru-RU" sz="2800" dirty="0" smtClean="0"/>
              <a:t>находится в вершине</a:t>
            </a:r>
            <a:br>
              <a:rPr lang="ru-RU" sz="2800" dirty="0" smtClean="0"/>
            </a:br>
            <a:r>
              <a:rPr lang="ru-RU" sz="2800" dirty="0" smtClean="0"/>
              <a:t>стека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push</a:t>
            </a:r>
          </a:p>
          <a:p>
            <a:r>
              <a:rPr lang="en-US" sz="2800" dirty="0" smtClean="0"/>
              <a:t>pop</a:t>
            </a:r>
            <a:br>
              <a:rPr lang="en-US" sz="2800" dirty="0" smtClean="0"/>
            </a:br>
            <a:endParaRPr lang="en-US" sz="2400" dirty="0"/>
          </a:p>
          <a:p>
            <a:endParaRPr lang="en-US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27984" y="1340768"/>
            <a:ext cx="3168352" cy="4583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427984" y="2780928"/>
            <a:ext cx="3168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Вершина стека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6531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Заполненная память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19797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Свободная память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76323" y="600588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Максимальный адрес</a:t>
            </a:r>
            <a:endParaRPr lang="ru-RU" dirty="0"/>
          </a:p>
        </p:txBody>
      </p:sp>
      <p:sp>
        <p:nvSpPr>
          <p:cNvPr id="10" name="Стрелка вверх 9"/>
          <p:cNvSpPr/>
          <p:nvPr/>
        </p:nvSpPr>
        <p:spPr>
          <a:xfrm>
            <a:off x="8244408" y="2349123"/>
            <a:ext cx="576064" cy="2488679"/>
          </a:xfrm>
          <a:prstGeom prst="upArrow">
            <a:avLst>
              <a:gd name="adj1" fmla="val 26309"/>
              <a:gd name="adj2" fmla="val 102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3851920" y="1950294"/>
            <a:ext cx="432048" cy="2990874"/>
          </a:xfrm>
          <a:prstGeom prst="downArrow">
            <a:avLst>
              <a:gd name="adj1" fmla="val 26726"/>
              <a:gd name="adj2" fmla="val 148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28384" y="4941168"/>
            <a:ext cx="95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553544" y="1475492"/>
            <a:ext cx="10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5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Работа со стеком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600" dirty="0" smtClean="0"/>
          </a:p>
          <a:p>
            <a:r>
              <a:rPr lang="ru-RU" sz="2600" dirty="0" smtClean="0"/>
              <a:t>Регистр, используемый для работы со стеком в </a:t>
            </a:r>
            <a:r>
              <a:rPr lang="en-US" sz="2600" dirty="0" smtClean="0"/>
              <a:t>NASM</a:t>
            </a:r>
            <a:r>
              <a:rPr lang="ru-RU" sz="2600" dirty="0" smtClean="0"/>
              <a:t> – </a:t>
            </a:r>
            <a:r>
              <a:rPr lang="en-US" sz="2600" dirty="0"/>
              <a:t>R</a:t>
            </a:r>
            <a:r>
              <a:rPr lang="en-US" sz="2600" dirty="0" smtClean="0"/>
              <a:t>SP</a:t>
            </a:r>
            <a:endParaRPr lang="ru-RU" sz="2600" dirty="0"/>
          </a:p>
          <a:p>
            <a:r>
              <a:rPr lang="ru-RU" sz="2600" dirty="0" smtClean="0"/>
              <a:t>В регистре </a:t>
            </a:r>
            <a:r>
              <a:rPr lang="en-US" sz="2600" dirty="0" smtClean="0"/>
              <a:t>RSP</a:t>
            </a:r>
            <a:r>
              <a:rPr lang="ru-RU" sz="2600" dirty="0" smtClean="0"/>
              <a:t> </a:t>
            </a:r>
            <a:r>
              <a:rPr lang="ru-RU" sz="2600" dirty="0" smtClean="0"/>
              <a:t>хранится адрес вершины стека (адрес, по которому располагается последний занесённый в стек элемент)</a:t>
            </a:r>
          </a:p>
          <a:p>
            <a:r>
              <a:rPr lang="ru-RU" sz="2600" dirty="0" smtClean="0"/>
              <a:t>Занесение элемента в стек =</a:t>
            </a:r>
            <a:r>
              <a:rPr lang="en-US" sz="2600" dirty="0" smtClean="0"/>
              <a:t>&gt; </a:t>
            </a:r>
            <a:r>
              <a:rPr lang="ru-RU" sz="2600" dirty="0" smtClean="0"/>
              <a:t>адрес вершины (значение </a:t>
            </a:r>
            <a:r>
              <a:rPr lang="en-US" sz="2600" dirty="0" smtClean="0"/>
              <a:t>RSP</a:t>
            </a:r>
            <a:r>
              <a:rPr lang="ru-RU" sz="2600" dirty="0" smtClean="0"/>
              <a:t>) уменьшается</a:t>
            </a:r>
          </a:p>
          <a:p>
            <a:r>
              <a:rPr lang="ru-RU" sz="2600" dirty="0" smtClean="0"/>
              <a:t>Извлечение элемента из стека =</a:t>
            </a:r>
            <a:r>
              <a:rPr lang="en-US" sz="2600" dirty="0" smtClean="0"/>
              <a:t>&gt;</a:t>
            </a:r>
            <a:r>
              <a:rPr lang="ru-RU" sz="2600" dirty="0" smtClean="0"/>
              <a:t> адрес вершины </a:t>
            </a:r>
            <a:r>
              <a:rPr lang="ru-RU" sz="2600" dirty="0"/>
              <a:t>(значение </a:t>
            </a:r>
            <a:r>
              <a:rPr lang="en-US" sz="2600" dirty="0" smtClean="0"/>
              <a:t>RSP</a:t>
            </a:r>
            <a:r>
              <a:rPr lang="ru-RU" sz="2600" dirty="0"/>
              <a:t>) </a:t>
            </a:r>
            <a:r>
              <a:rPr lang="ru-RU" sz="2600" dirty="0" smtClean="0"/>
              <a:t>увеличивается</a:t>
            </a:r>
            <a:endParaRPr lang="en-US" sz="2600" dirty="0" smtClean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Работа со стеком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600" dirty="0" smtClean="0"/>
          </a:p>
          <a:p>
            <a:r>
              <a:rPr lang="ru-RU" sz="2600" dirty="0" smtClean="0"/>
              <a:t>Занесение элемента в стек (</a:t>
            </a:r>
            <a:r>
              <a:rPr lang="en-US" sz="2600" dirty="0" smtClean="0"/>
              <a:t>push</a:t>
            </a:r>
            <a:r>
              <a:rPr lang="ru-RU" sz="2600" dirty="0" smtClean="0"/>
              <a:t>)</a:t>
            </a:r>
          </a:p>
          <a:p>
            <a:pPr lvl="1"/>
            <a:r>
              <a:rPr lang="en-US" sz="2200" dirty="0" smtClean="0"/>
              <a:t>push </a:t>
            </a:r>
            <a:r>
              <a:rPr lang="en-US" sz="2200" dirty="0" err="1" smtClean="0"/>
              <a:t>ecx</a:t>
            </a:r>
            <a:endParaRPr lang="en-US" sz="2200" dirty="0" smtClean="0"/>
          </a:p>
          <a:p>
            <a:pPr lvl="1"/>
            <a:r>
              <a:rPr lang="en-US" sz="2200" dirty="0" smtClean="0"/>
              <a:t>push x</a:t>
            </a:r>
          </a:p>
          <a:p>
            <a:pPr lvl="1"/>
            <a:r>
              <a:rPr lang="en-US" sz="2200" dirty="0" smtClean="0"/>
              <a:t>push word [x]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ru-RU" sz="2600" dirty="0" smtClean="0"/>
              <a:t>Извлечение элемента из стека (</a:t>
            </a:r>
            <a:r>
              <a:rPr lang="en-US" sz="2600" dirty="0" smtClean="0"/>
              <a:t>pop</a:t>
            </a:r>
            <a:r>
              <a:rPr lang="ru-RU" sz="2600" dirty="0" smtClean="0"/>
              <a:t>)</a:t>
            </a:r>
          </a:p>
          <a:p>
            <a:pPr lvl="1"/>
            <a:r>
              <a:rPr lang="en-US" sz="2200" dirty="0" smtClean="0"/>
              <a:t>pop r10d</a:t>
            </a:r>
          </a:p>
          <a:p>
            <a:pPr lvl="1"/>
            <a:r>
              <a:rPr lang="en-US" sz="2200" dirty="0" smtClean="0"/>
              <a:t>pop word [x]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dirty="0" smtClean="0"/>
          </a:p>
          <a:p>
            <a:pPr marL="0" indent="0">
              <a:buNone/>
            </a:pPr>
            <a:r>
              <a:rPr lang="ru-RU" sz="2600" dirty="0" smtClean="0"/>
              <a:t>При работе со стеком операнды должны иметь размер 2 </a:t>
            </a:r>
            <a:r>
              <a:rPr lang="ru-RU" sz="2600" dirty="0" smtClean="0"/>
              <a:t>байта</a:t>
            </a:r>
            <a:r>
              <a:rPr lang="en-US" sz="2600" dirty="0" smtClean="0"/>
              <a:t>, </a:t>
            </a:r>
            <a:r>
              <a:rPr lang="ru-RU" sz="2600" dirty="0" smtClean="0"/>
              <a:t>4 байта</a:t>
            </a:r>
            <a:r>
              <a:rPr lang="ru-RU" sz="2600" dirty="0"/>
              <a:t> </a:t>
            </a:r>
            <a:r>
              <a:rPr lang="ru-RU" sz="2600" dirty="0" smtClean="0"/>
              <a:t>или</a:t>
            </a:r>
            <a:r>
              <a:rPr lang="en-US" sz="2600" dirty="0" smtClean="0"/>
              <a:t> 8 </a:t>
            </a:r>
            <a:r>
              <a:rPr lang="ru-RU" sz="2600" dirty="0" smtClean="0"/>
              <a:t>байт!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417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600" dirty="0" smtClean="0"/>
          </a:p>
          <a:p>
            <a:r>
              <a:rPr lang="ru-RU" sz="2600" dirty="0" smtClean="0"/>
              <a:t>Инструментов для дизассемблирования – много</a:t>
            </a:r>
          </a:p>
          <a:p>
            <a:endParaRPr lang="ru-RU" sz="2600" dirty="0"/>
          </a:p>
          <a:p>
            <a:r>
              <a:rPr lang="ru-RU" sz="2600" dirty="0" smtClean="0"/>
              <a:t>Используем </a:t>
            </a:r>
            <a:r>
              <a:rPr lang="en-US" sz="2600" dirty="0" err="1" smtClean="0"/>
              <a:t>objdump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objdump</a:t>
            </a:r>
            <a:r>
              <a:rPr lang="en-US" sz="2600" dirty="0" smtClean="0"/>
              <a:t> – </a:t>
            </a:r>
            <a:r>
              <a:rPr lang="ru-RU" sz="2600" dirty="0" smtClean="0"/>
              <a:t>инструмент исследования объектных файлов. Выводит подробную информацию, содержащуюся в объектном файле</a:t>
            </a:r>
          </a:p>
          <a:p>
            <a:endParaRPr lang="ru-RU" sz="2600" dirty="0"/>
          </a:p>
          <a:p>
            <a:r>
              <a:rPr lang="en-US" sz="2600" dirty="0" err="1" smtClean="0"/>
              <a:t>objdump</a:t>
            </a:r>
            <a:r>
              <a:rPr lang="ru-RU" sz="2600" dirty="0" smtClean="0"/>
              <a:t> встроен в ОС </a:t>
            </a:r>
            <a:r>
              <a:rPr lang="en-US" sz="2600" dirty="0" smtClean="0"/>
              <a:t>Linux</a:t>
            </a:r>
            <a:r>
              <a:rPr lang="ru-RU" sz="2600" dirty="0" smtClean="0"/>
              <a:t>, запуск – посредством терминала</a:t>
            </a:r>
          </a:p>
          <a:p>
            <a:endParaRPr lang="ru-RU" sz="2600" dirty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545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Дизассемблирование. </a:t>
            </a:r>
            <a:r>
              <a:rPr lang="en-US" sz="4000" dirty="0" err="1" smtClean="0">
                <a:solidFill>
                  <a:srgbClr val="0070C0"/>
                </a:solidFill>
              </a:rPr>
              <a:t>objdump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Пример</a:t>
            </a:r>
            <a:r>
              <a:rPr lang="en-US" sz="2600" dirty="0"/>
              <a:t>:</a:t>
            </a:r>
          </a:p>
          <a:p>
            <a:pPr lvl="1"/>
            <a:r>
              <a:rPr lang="en-US" sz="2200" dirty="0" err="1"/>
              <a:t>objdump</a:t>
            </a:r>
            <a:r>
              <a:rPr lang="en-US" sz="2200" dirty="0"/>
              <a:t> -D -M </a:t>
            </a:r>
            <a:r>
              <a:rPr lang="en-US" sz="2200" dirty="0"/>
              <a:t>I</a:t>
            </a:r>
            <a:r>
              <a:rPr lang="en-US" sz="2200" dirty="0" smtClean="0"/>
              <a:t>ntel </a:t>
            </a:r>
            <a:r>
              <a:rPr lang="en-US" sz="2200" dirty="0"/>
              <a:t>prog1</a:t>
            </a:r>
          </a:p>
          <a:p>
            <a:pPr marL="0" indent="0">
              <a:buNone/>
            </a:pPr>
            <a:endParaRPr lang="ru-RU" sz="2600" dirty="0"/>
          </a:p>
          <a:p>
            <a:pPr lvl="1"/>
            <a:endParaRPr lang="en-US" sz="2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 t="29000" r="8263" b="9401"/>
          <a:stretch/>
        </p:blipFill>
        <p:spPr>
          <a:xfrm>
            <a:off x="1187624" y="2333948"/>
            <a:ext cx="6336704" cy="42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Дизассемблирование. </a:t>
            </a:r>
            <a:r>
              <a:rPr lang="en-US" sz="4000" dirty="0" err="1" smtClean="0">
                <a:solidFill>
                  <a:srgbClr val="0070C0"/>
                </a:solidFill>
              </a:rPr>
              <a:t>objdump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257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Пример</a:t>
            </a:r>
            <a:r>
              <a:rPr lang="en-US" sz="2600" dirty="0" smtClean="0"/>
              <a:t>: </a:t>
            </a:r>
            <a:r>
              <a:rPr lang="en-US" sz="2400" dirty="0" err="1" smtClean="0"/>
              <a:t>objdump</a:t>
            </a:r>
            <a:r>
              <a:rPr lang="en-US" sz="2400" dirty="0" smtClean="0"/>
              <a:t> </a:t>
            </a:r>
            <a:r>
              <a:rPr lang="en-US" sz="2400" dirty="0"/>
              <a:t>-D -M intel prog1</a:t>
            </a:r>
          </a:p>
          <a:p>
            <a:pPr marL="0" indent="0">
              <a:buNone/>
            </a:pPr>
            <a:r>
              <a:rPr lang="ru-RU" sz="2600" dirty="0" smtClean="0"/>
              <a:t>где-то в дебрях вывода…</a:t>
            </a:r>
            <a:endParaRPr lang="ru-RU" sz="2600" dirty="0"/>
          </a:p>
          <a:p>
            <a:pPr lvl="1"/>
            <a:endParaRPr lang="en-US" sz="2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2" t="28601" r="8263" b="11200"/>
          <a:stretch/>
        </p:blipFill>
        <p:spPr>
          <a:xfrm>
            <a:off x="755576" y="2132856"/>
            <a:ext cx="7056784" cy="45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Дизассемблирование. </a:t>
            </a:r>
            <a:r>
              <a:rPr lang="en-US" sz="4000" dirty="0" err="1" smtClean="0">
                <a:solidFill>
                  <a:srgbClr val="0070C0"/>
                </a:solidFill>
              </a:rPr>
              <a:t>objdump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257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Пример</a:t>
            </a:r>
            <a:r>
              <a:rPr lang="en-US" sz="2600" dirty="0" smtClean="0"/>
              <a:t>: </a:t>
            </a:r>
            <a:r>
              <a:rPr lang="en-US" sz="2400" dirty="0" err="1" smtClean="0"/>
              <a:t>objdump</a:t>
            </a:r>
            <a:r>
              <a:rPr lang="en-US" sz="2400" dirty="0" smtClean="0"/>
              <a:t> </a:t>
            </a:r>
            <a:r>
              <a:rPr lang="en-US" sz="2400" dirty="0"/>
              <a:t>-D -M intel prog1</a:t>
            </a:r>
          </a:p>
          <a:p>
            <a:pPr marL="0" indent="0">
              <a:buNone/>
            </a:pPr>
            <a:r>
              <a:rPr lang="ru-RU" sz="2600" dirty="0" smtClean="0"/>
              <a:t>Где-то в совсем уж непроходимых джунглях…</a:t>
            </a:r>
            <a:endParaRPr lang="ru-RU" sz="2600" dirty="0"/>
          </a:p>
          <a:p>
            <a:pPr lvl="1"/>
            <a:endParaRPr lang="en-US" sz="2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 t="29000" r="8263" b="10800"/>
          <a:stretch/>
        </p:blipFill>
        <p:spPr>
          <a:xfrm>
            <a:off x="971600" y="1988840"/>
            <a:ext cx="6840760" cy="45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29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Дизассемблирование. </a:t>
            </a:r>
            <a:r>
              <a:rPr lang="en-US" sz="4000" dirty="0" err="1" smtClean="0">
                <a:solidFill>
                  <a:srgbClr val="0070C0"/>
                </a:solidFill>
              </a:rPr>
              <a:t>objdump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257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Пример</a:t>
            </a:r>
            <a:r>
              <a:rPr lang="en-US" sz="2600" dirty="0" smtClean="0"/>
              <a:t>: </a:t>
            </a:r>
            <a:r>
              <a:rPr lang="en-US" sz="2400" dirty="0" err="1" smtClean="0"/>
              <a:t>objdump</a:t>
            </a:r>
            <a:r>
              <a:rPr lang="en-US" sz="2400" dirty="0" smtClean="0"/>
              <a:t> </a:t>
            </a:r>
            <a:r>
              <a:rPr lang="en-US" sz="2400" dirty="0"/>
              <a:t>-D -M intel prog1</a:t>
            </a:r>
          </a:p>
          <a:p>
            <a:pPr marL="0" indent="0">
              <a:buNone/>
            </a:pPr>
            <a:r>
              <a:rPr lang="ru-RU" sz="2600" dirty="0" smtClean="0"/>
              <a:t>и вот наступил конец…</a:t>
            </a:r>
            <a:endParaRPr lang="ru-RU" sz="2600" dirty="0"/>
          </a:p>
          <a:p>
            <a:pPr lvl="1"/>
            <a:endParaRPr lang="en-US" sz="2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 t="29000" r="8263" b="9401"/>
          <a:stretch/>
        </p:blipFill>
        <p:spPr>
          <a:xfrm>
            <a:off x="1187624" y="2097460"/>
            <a:ext cx="6840760" cy="46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7800"/>
          </a:xfrm>
        </p:spPr>
        <p:txBody>
          <a:bodyPr>
            <a:normAutofit/>
          </a:bodyPr>
          <a:lstStyle/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9A24AB-3F45-4824-BEB3-FC5F980AD4A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0081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</a:t>
            </a:r>
            <a:r>
              <a:rPr lang="ru-RU" sz="4000" dirty="0">
                <a:solidFill>
                  <a:srgbClr val="0070C0"/>
                </a:solidFill>
              </a:rPr>
              <a:t>Ц</a:t>
            </a:r>
            <a:r>
              <a:rPr lang="ru-RU" sz="4000" dirty="0" smtClean="0">
                <a:solidFill>
                  <a:srgbClr val="0070C0"/>
                </a:solidFill>
              </a:rPr>
              <a:t>елочисленное умножение и деление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67544" y="1268760"/>
            <a:ext cx="806489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/>
          </a:p>
          <a:p>
            <a:r>
              <a:rPr lang="ru-RU" sz="2800" b="1" dirty="0" smtClean="0"/>
              <a:t>Деление</a:t>
            </a:r>
          </a:p>
          <a:p>
            <a:pPr lvl="1"/>
            <a:r>
              <a:rPr lang="ru-RU" sz="2400" dirty="0" err="1" smtClean="0"/>
              <a:t>Беззнаковое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b="1" dirty="0" smtClean="0"/>
              <a:t>div </a:t>
            </a:r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eax</a:t>
            </a:r>
            <a:r>
              <a:rPr lang="en-US" sz="1800" dirty="0" smtClean="0"/>
              <a:t>, 110</a:t>
            </a:r>
            <a:br>
              <a:rPr lang="en-US" sz="1800" dirty="0" smtClean="0"/>
            </a:br>
            <a:r>
              <a:rPr lang="en-US" sz="1800" dirty="0" err="1" smtClean="0"/>
              <a:t>mov</a:t>
            </a:r>
            <a:r>
              <a:rPr lang="en-US" sz="1800" dirty="0" smtClean="0"/>
              <a:t> r9d, 20</a:t>
            </a:r>
            <a:br>
              <a:rPr lang="en-US" sz="1800" dirty="0" smtClean="0"/>
            </a:br>
            <a:r>
              <a:rPr lang="en-US" sz="1800" dirty="0" smtClean="0"/>
              <a:t>div r9d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1"/>
            <a:r>
              <a:rPr lang="ru-RU" sz="2400" dirty="0" smtClean="0"/>
              <a:t>Со знаком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idiv</a:t>
            </a:r>
            <a:endParaRPr lang="en-US" sz="2400" b="1" dirty="0" smtClean="0"/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eax</a:t>
            </a:r>
            <a:r>
              <a:rPr lang="en-US" sz="1800" dirty="0" smtClean="0"/>
              <a:t>, 120</a:t>
            </a:r>
            <a:br>
              <a:rPr lang="en-US" sz="1800" dirty="0" smtClean="0"/>
            </a:br>
            <a:r>
              <a:rPr lang="en-US" sz="1800" dirty="0" err="1" smtClean="0"/>
              <a:t>mov</a:t>
            </a:r>
            <a:r>
              <a:rPr lang="en-US" sz="1800" dirty="0" smtClean="0"/>
              <a:t> r8d, -30</a:t>
            </a:r>
            <a:br>
              <a:rPr lang="en-US" sz="1800" dirty="0" smtClean="0"/>
            </a:br>
            <a:r>
              <a:rPr lang="en-US" sz="1800" dirty="0" err="1" smtClean="0"/>
              <a:t>idiv</a:t>
            </a:r>
            <a:r>
              <a:rPr lang="en-US" sz="1800" dirty="0" smtClean="0"/>
              <a:t> r8d</a:t>
            </a:r>
            <a:endParaRPr lang="ru-RU" sz="18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66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Дизассемблирование. </a:t>
            </a:r>
            <a:r>
              <a:rPr lang="en-US" sz="4000" dirty="0" err="1" smtClean="0">
                <a:solidFill>
                  <a:srgbClr val="0070C0"/>
                </a:solidFill>
              </a:rPr>
              <a:t>objdump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Пример</a:t>
            </a:r>
            <a:r>
              <a:rPr lang="en-US" sz="2600" dirty="0"/>
              <a:t>:</a:t>
            </a:r>
          </a:p>
          <a:p>
            <a:pPr lvl="1"/>
            <a:r>
              <a:rPr lang="en-US" sz="2200" dirty="0" err="1" smtClean="0"/>
              <a:t>objdump</a:t>
            </a:r>
            <a:r>
              <a:rPr lang="en-US" sz="2200" dirty="0" smtClean="0"/>
              <a:t> </a:t>
            </a:r>
            <a:r>
              <a:rPr lang="en-US" sz="2200" dirty="0"/>
              <a:t>-D -M intel prog1 | grep main.: -A20</a:t>
            </a:r>
          </a:p>
          <a:p>
            <a:endParaRPr lang="ru-RU" sz="2600" dirty="0"/>
          </a:p>
          <a:p>
            <a:pPr lvl="1"/>
            <a:endParaRPr lang="en-US" sz="2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3" t="61200" r="8264" b="9401"/>
          <a:stretch/>
        </p:blipFill>
        <p:spPr>
          <a:xfrm>
            <a:off x="961255" y="4748037"/>
            <a:ext cx="7253727" cy="20653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3" t="48801" r="8263" b="19147"/>
          <a:stretch/>
        </p:blipFill>
        <p:spPr>
          <a:xfrm>
            <a:off x="939361" y="2204864"/>
            <a:ext cx="726527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31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326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Дизассемблирование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7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Вывод ассемблерного представления программы</a:t>
            </a:r>
            <a:endParaRPr lang="en-US" sz="2600" dirty="0" smtClean="0"/>
          </a:p>
          <a:p>
            <a:r>
              <a:rPr lang="ru-RU" sz="2600" b="1" dirty="0" smtClean="0"/>
              <a:t>Пример</a:t>
            </a:r>
            <a:r>
              <a:rPr lang="en-US" sz="2600" b="1" dirty="0"/>
              <a:t>:</a:t>
            </a:r>
          </a:p>
          <a:p>
            <a:pPr lvl="1"/>
            <a:r>
              <a:rPr lang="en-US" sz="2200" dirty="0"/>
              <a:t>g</a:t>
            </a:r>
            <a:r>
              <a:rPr lang="en-US" sz="2200" dirty="0" smtClean="0"/>
              <a:t>rep -v  ‘^\s*\.’  </a:t>
            </a:r>
            <a:r>
              <a:rPr lang="en-US" sz="2200" dirty="0" err="1" smtClean="0"/>
              <a:t>hello.s</a:t>
            </a:r>
            <a:endParaRPr lang="en-US" sz="2200" dirty="0"/>
          </a:p>
          <a:p>
            <a:endParaRPr lang="ru-RU" sz="2600" dirty="0"/>
          </a:p>
          <a:p>
            <a:pPr lvl="1"/>
            <a:endParaRPr lang="en-US" sz="2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9" t="29001" r="8264" b="32690"/>
          <a:stretch/>
        </p:blipFill>
        <p:spPr>
          <a:xfrm>
            <a:off x="971600" y="2924944"/>
            <a:ext cx="73551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4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7800"/>
          </a:xfrm>
        </p:spPr>
        <p:txBody>
          <a:bodyPr>
            <a:normAutofit/>
          </a:bodyPr>
          <a:lstStyle/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9A24AB-3F45-4824-BEB3-FC5F980AD4A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0081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</a:t>
            </a:r>
            <a:r>
              <a:rPr lang="ru-RU" sz="4000" dirty="0" smtClean="0">
                <a:solidFill>
                  <a:srgbClr val="0070C0"/>
                </a:solidFill>
              </a:rPr>
              <a:t>. Очень простая программа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67544" y="1268760"/>
            <a:ext cx="806489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Найти десятое число Фибоначчи</a:t>
            </a:r>
            <a:endParaRPr lang="en-US" sz="2800" b="1" dirty="0" smtClean="0"/>
          </a:p>
          <a:p>
            <a:pPr marL="0" indent="0">
              <a:buNone/>
            </a:pP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0</a:t>
            </a:r>
            <a:r>
              <a:rPr lang="en-US" sz="2600" dirty="0" smtClean="0"/>
              <a:t>, 1, 1, 2, 3, 5, 8, 13, 21, 34, </a:t>
            </a:r>
            <a:r>
              <a:rPr lang="en-US" sz="2600" b="1" i="1" u="sng" dirty="0" smtClean="0"/>
              <a:t>55</a:t>
            </a:r>
            <a:r>
              <a:rPr lang="en-US" sz="2600" dirty="0" smtClean="0"/>
              <a:t>, …</a:t>
            </a:r>
            <a:r>
              <a:rPr lang="ru-RU" sz="2600" dirty="0" smtClean="0"/>
              <a:t>	</a:t>
            </a:r>
          </a:p>
          <a:p>
            <a:pPr marL="0" indent="0">
              <a:buNone/>
            </a:pPr>
            <a:r>
              <a:rPr lang="ru-RU" sz="2600" dirty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r8b, 0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r9b, 1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err="1" smtClean="0"/>
              <a:t>mov</a:t>
            </a:r>
            <a:r>
              <a:rPr lang="en-US" sz="2600" dirty="0" smtClean="0"/>
              <a:t> cx, 9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err="1" smtClean="0"/>
              <a:t>lp_fib</a:t>
            </a:r>
            <a:r>
              <a:rPr lang="en-US" sz="2600" dirty="0" smtClean="0"/>
              <a:t>: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		</a:t>
            </a:r>
            <a:r>
              <a:rPr lang="en-US" sz="2600" dirty="0" smtClean="0"/>
              <a:t>add r8b, r9b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r>
              <a:rPr lang="en-US" sz="2600" dirty="0" err="1" smtClean="0"/>
              <a:t>mov</a:t>
            </a:r>
            <a:r>
              <a:rPr lang="en-US" sz="2600" dirty="0" smtClean="0"/>
              <a:t> r10b, r9b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r>
              <a:rPr lang="en-US" sz="2600" dirty="0" err="1" smtClean="0"/>
              <a:t>mov</a:t>
            </a:r>
            <a:r>
              <a:rPr lang="en-US" sz="2600" dirty="0" smtClean="0"/>
              <a:t> r9b, r8b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r>
              <a:rPr lang="en-US" sz="2600" dirty="0" err="1" smtClean="0"/>
              <a:t>mov</a:t>
            </a:r>
            <a:r>
              <a:rPr lang="en-US" sz="2600" dirty="0" smtClean="0"/>
              <a:t> r8b, r10b</a:t>
            </a:r>
            <a:br>
              <a:rPr lang="en-US" sz="2600" dirty="0" smtClean="0"/>
            </a:br>
            <a:r>
              <a:rPr lang="en-US" sz="2600" dirty="0" smtClean="0"/>
              <a:t>		loop </a:t>
            </a:r>
            <a:r>
              <a:rPr lang="en-US" sz="2600" dirty="0" err="1" smtClean="0"/>
              <a:t>lp_fib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712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Вывод на печать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600" dirty="0" smtClean="0"/>
          </a:p>
          <a:p>
            <a:r>
              <a:rPr lang="ru-RU" sz="2600" b="1" dirty="0" smtClean="0"/>
              <a:t>Язык </a:t>
            </a:r>
            <a:r>
              <a:rPr lang="en-US" sz="2600" b="1" dirty="0" smtClean="0"/>
              <a:t>C</a:t>
            </a:r>
            <a:r>
              <a:rPr lang="en-US" sz="2600" b="1" dirty="0"/>
              <a:t>:</a:t>
            </a:r>
            <a:endParaRPr lang="ru-RU" sz="2600" b="1" dirty="0" smtClean="0"/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main()</a:t>
            </a:r>
          </a:p>
          <a:p>
            <a:pPr marL="0" indent="0">
              <a:buNone/>
            </a:pPr>
            <a:r>
              <a:rPr lang="en-US" sz="2600" dirty="0" smtClean="0"/>
              <a:t>{</a:t>
            </a:r>
            <a:br>
              <a:rPr lang="en-US" sz="2600" dirty="0" smtClean="0"/>
            </a:br>
            <a:r>
              <a:rPr lang="en-US" sz="2600" dirty="0" smtClean="0"/>
              <a:t>	…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(“%d”, fib_10);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ru-RU" sz="2600" dirty="0" smtClean="0"/>
          </a:p>
          <a:p>
            <a:r>
              <a:rPr lang="en-US" sz="2600" b="1" dirty="0" smtClean="0"/>
              <a:t>NASM:</a:t>
            </a:r>
            <a:endParaRPr lang="ru-RU" sz="2600" b="1" dirty="0"/>
          </a:p>
          <a:p>
            <a:pPr marL="0" indent="0">
              <a:buNone/>
            </a:pPr>
            <a:r>
              <a:rPr lang="ru-RU" sz="2600" dirty="0" smtClean="0"/>
              <a:t>В явном виде универсальной команды, которая выводила бы на печать любое значение, не существует</a:t>
            </a:r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787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Вывод на печать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600" dirty="0" smtClean="0"/>
          </a:p>
          <a:p>
            <a:r>
              <a:rPr lang="ru-RU" sz="2600" b="1" dirty="0" smtClean="0"/>
              <a:t>Посимвольный (поразрядный) вывод на печать</a:t>
            </a:r>
          </a:p>
          <a:p>
            <a:pPr lvl="1"/>
            <a:r>
              <a:rPr lang="ru-RU" sz="2400" dirty="0" smtClean="0"/>
              <a:t>Регистры</a:t>
            </a:r>
          </a:p>
          <a:p>
            <a:pPr lvl="1"/>
            <a:endParaRPr lang="ru-RU" sz="2200" b="1" dirty="0" smtClean="0"/>
          </a:p>
          <a:p>
            <a:r>
              <a:rPr lang="ru-RU" sz="2600" b="1" dirty="0" smtClean="0"/>
              <a:t>Системные вызовы (прерывания)</a:t>
            </a:r>
            <a:endParaRPr lang="ru-RU" sz="2600" b="1" dirty="0" smtClean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… (</a:t>
            </a:r>
            <a:r>
              <a:rPr lang="ru-RU" sz="2400" dirty="0" smtClean="0"/>
              <a:t>например, </a:t>
            </a:r>
            <a:r>
              <a:rPr lang="en-US" sz="2400" dirty="0" err="1" smtClean="0"/>
              <a:t>int</a:t>
            </a:r>
            <a:r>
              <a:rPr lang="en-US" sz="2400" dirty="0" smtClean="0"/>
              <a:t> 80h</a:t>
            </a:r>
            <a:r>
              <a:rPr lang="en-US" sz="2400" dirty="0" smtClean="0"/>
              <a:t>)</a:t>
            </a:r>
            <a:endParaRPr lang="ru-RU" sz="2400" dirty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b="1" dirty="0" smtClean="0"/>
              <a:t>Системные вызовы</a:t>
            </a:r>
          </a:p>
          <a:p>
            <a:pPr lvl="1"/>
            <a:r>
              <a:rPr lang="en-US" sz="2400" dirty="0" err="1" smtClean="0"/>
              <a:t>syscall</a:t>
            </a:r>
            <a:endParaRPr lang="en-US" sz="2400" dirty="0" smtClean="0"/>
          </a:p>
          <a:p>
            <a:pPr lvl="1"/>
            <a:endParaRPr lang="ru-RU" sz="2400" dirty="0"/>
          </a:p>
          <a:p>
            <a:r>
              <a:rPr lang="ru-RU" sz="2600" b="1" dirty="0" smtClean="0"/>
              <a:t>Использование макросов из файла </a:t>
            </a:r>
            <a:r>
              <a:rPr lang="ru-RU" sz="2600" dirty="0" smtClean="0"/>
              <a:t>(</a:t>
            </a:r>
            <a:r>
              <a:rPr lang="en-US" sz="2600" dirty="0" smtClean="0"/>
              <a:t>stud_io.inc</a:t>
            </a:r>
            <a:r>
              <a:rPr lang="ru-RU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Прерывания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600" dirty="0" smtClean="0"/>
          </a:p>
          <a:p>
            <a:r>
              <a:rPr lang="ru-RU" sz="2600" b="1" dirty="0" smtClean="0"/>
              <a:t>Виды прерываний</a:t>
            </a:r>
          </a:p>
          <a:p>
            <a:pPr lvl="1"/>
            <a:r>
              <a:rPr lang="ru-RU" sz="2400" dirty="0" smtClean="0"/>
              <a:t>Аппаратные</a:t>
            </a:r>
          </a:p>
          <a:p>
            <a:pPr lvl="1"/>
            <a:r>
              <a:rPr lang="ru-RU" sz="2400" dirty="0" smtClean="0"/>
              <a:t>Программные</a:t>
            </a:r>
          </a:p>
          <a:p>
            <a:r>
              <a:rPr lang="ru-RU" sz="2600" b="1" dirty="0" smtClean="0"/>
              <a:t>Вызов программного прерывания</a:t>
            </a:r>
            <a:r>
              <a:rPr lang="en-US" sz="2600" b="1" dirty="0" smtClean="0"/>
              <a:t>:</a:t>
            </a:r>
            <a:endParaRPr lang="ru-RU" sz="2600" b="1" dirty="0" smtClean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x</a:t>
            </a:r>
            <a:r>
              <a:rPr lang="ru-RU" sz="2400" dirty="0" smtClean="0"/>
              <a:t>, </a:t>
            </a:r>
            <a:r>
              <a:rPr lang="en-US" sz="2400" dirty="0" smtClean="0"/>
              <a:t>x – </a:t>
            </a:r>
            <a:r>
              <a:rPr lang="ru-RU" sz="2400" dirty="0" smtClean="0"/>
              <a:t>номер обработчика прерывания</a:t>
            </a:r>
          </a:p>
          <a:p>
            <a:pPr lvl="1"/>
            <a:r>
              <a:rPr lang="ru-RU" sz="2400" dirty="0" smtClean="0"/>
              <a:t>0 </a:t>
            </a:r>
            <a:r>
              <a:rPr lang="en-US" sz="2400" dirty="0" smtClean="0"/>
              <a:t>&lt;= x &lt;= 255</a:t>
            </a:r>
            <a:endParaRPr lang="ru-RU" sz="2400" dirty="0" smtClean="0"/>
          </a:p>
          <a:p>
            <a:r>
              <a:rPr lang="ru-RU" sz="2600" dirty="0" smtClean="0"/>
              <a:t>Суть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400" dirty="0" smtClean="0"/>
              <a:t>Пользователь передаёт управление ядру, с целью выполнения тех или иных действий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031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Прерывания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Необходимые регистры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для корректной работы команды </a:t>
            </a:r>
            <a:r>
              <a:rPr lang="en-US" sz="2800" b="1" dirty="0" err="1" smtClean="0">
                <a:solidFill>
                  <a:srgbClr val="0070C0"/>
                </a:solidFill>
              </a:rPr>
              <a:t>int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r>
              <a:rPr lang="en-US" sz="2600" dirty="0" err="1" smtClean="0"/>
              <a:t>rax</a:t>
            </a:r>
            <a:endParaRPr lang="en-US" sz="2600" dirty="0" smtClean="0"/>
          </a:p>
          <a:p>
            <a:pPr lvl="1"/>
            <a:r>
              <a:rPr lang="ru-RU" sz="2200" dirty="0" smtClean="0"/>
              <a:t>Номер системного вызова</a:t>
            </a:r>
            <a:endParaRPr lang="en-US" sz="2200" dirty="0" smtClean="0"/>
          </a:p>
          <a:p>
            <a:r>
              <a:rPr lang="en-US" sz="2600" dirty="0" err="1" smtClean="0"/>
              <a:t>rbx</a:t>
            </a:r>
            <a:endParaRPr lang="en-US" sz="2600" dirty="0" smtClean="0"/>
          </a:p>
          <a:p>
            <a:pPr lvl="1"/>
            <a:r>
              <a:rPr lang="ru-RU" sz="2200" dirty="0" smtClean="0"/>
              <a:t>Номер потока ввода/вывода</a:t>
            </a:r>
            <a:endParaRPr lang="en-US" sz="2200" dirty="0" smtClean="0"/>
          </a:p>
          <a:p>
            <a:r>
              <a:rPr lang="en-US" sz="2600" dirty="0" err="1" smtClean="0"/>
              <a:t>rcx</a:t>
            </a:r>
            <a:endParaRPr lang="en-US" sz="2600" dirty="0" smtClean="0"/>
          </a:p>
          <a:p>
            <a:pPr lvl="1"/>
            <a:r>
              <a:rPr lang="ru-RU" sz="2200" dirty="0" smtClean="0"/>
              <a:t>Вводимое/выводимое значение</a:t>
            </a:r>
            <a:endParaRPr lang="en-US" sz="2200" dirty="0" smtClean="0"/>
          </a:p>
          <a:p>
            <a:r>
              <a:rPr lang="en-US" sz="2600" dirty="0" err="1" smtClean="0"/>
              <a:t>rdx</a:t>
            </a:r>
            <a:endParaRPr lang="en-US" sz="2600" dirty="0" smtClean="0"/>
          </a:p>
          <a:p>
            <a:pPr lvl="1"/>
            <a:r>
              <a:rPr lang="ru-RU" sz="2200" dirty="0" smtClean="0"/>
              <a:t>Длина ввода/вывода</a:t>
            </a:r>
            <a:endParaRPr lang="en-US" sz="22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776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24AB-3F45-4824-BEB3-FC5F980AD4AC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5721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Assembler. </a:t>
            </a:r>
            <a:r>
              <a:rPr lang="ru-RU" sz="4000" dirty="0" smtClean="0">
                <a:solidFill>
                  <a:srgbClr val="0070C0"/>
                </a:solidFill>
              </a:rPr>
              <a:t>Прерывания</a:t>
            </a:r>
            <a:r>
              <a:rPr lang="ru-RU" sz="4000" dirty="0">
                <a:solidFill>
                  <a:srgbClr val="FF0000"/>
                </a:solidFill>
              </a:rPr>
              <a:t/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Значения регистров при вводе и выводе</a:t>
            </a:r>
            <a:endParaRPr lang="ru-RU" sz="2800" dirty="0" smtClean="0">
              <a:solidFill>
                <a:srgbClr val="0070C0"/>
              </a:solidFill>
            </a:endParaRPr>
          </a:p>
          <a:p>
            <a:endParaRPr lang="ru-RU" sz="2600" dirty="0" smtClean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r>
              <a:rPr lang="ru-RU" sz="2600" dirty="0"/>
              <a:t>Значения регистров </a:t>
            </a:r>
            <a:r>
              <a:rPr lang="en-US" sz="2600" dirty="0" err="1" smtClean="0"/>
              <a:t>rcx</a:t>
            </a:r>
            <a:r>
              <a:rPr lang="en-US" sz="2600" dirty="0" smtClean="0"/>
              <a:t> </a:t>
            </a:r>
            <a:r>
              <a:rPr lang="ru-RU" sz="2600" dirty="0"/>
              <a:t>и </a:t>
            </a:r>
            <a:r>
              <a:rPr lang="en-US" sz="2600" dirty="0" err="1"/>
              <a:t>rdx</a:t>
            </a:r>
            <a:r>
              <a:rPr lang="ru-RU" sz="2600" dirty="0"/>
              <a:t> – сообщение, которое будет выведено на экран и его длина (в байтах) соответственно</a:t>
            </a:r>
            <a:endParaRPr lang="en-US" sz="2600" dirty="0"/>
          </a:p>
          <a:p>
            <a:endParaRPr lang="ru-RU" sz="2600" dirty="0" smtClean="0"/>
          </a:p>
          <a:p>
            <a:endParaRPr lang="en-US" sz="260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94495"/>
              </p:ext>
            </p:extLst>
          </p:nvPr>
        </p:nvGraphicFramePr>
        <p:xfrm>
          <a:off x="988504" y="2269592"/>
          <a:ext cx="7166992" cy="190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352"/>
                <a:gridCol w="2439820"/>
                <a:gridCol w="2439820"/>
              </a:tblGrid>
              <a:tr h="634014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Регистр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Консольный ввод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Вывод на консоль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01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rax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3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4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01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rbx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2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1</a:t>
                      </a:r>
                      <a:endParaRPr lang="ru-RU" sz="2100" dirty="0"/>
                    </a:p>
                  </a:txBody>
                  <a:tcPr marL="107505" marR="107505" marT="53752" marB="53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8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537</Words>
  <Application>Microsoft Office PowerPoint</Application>
  <PresentationFormat>Экран (4:3)</PresentationFormat>
  <Paragraphs>276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Информатика</vt:lpstr>
      <vt:lpstr> Assembler. Целочисленное умножение и деление </vt:lpstr>
      <vt:lpstr> Assembler. Целочисленное умножение и деление </vt:lpstr>
      <vt:lpstr> Assembler. Очень простая программа </vt:lpstr>
      <vt:lpstr> Assembler. Вывод на печать </vt:lpstr>
      <vt:lpstr> Assembler. Вывод на печать </vt:lpstr>
      <vt:lpstr> Assembler. Прерывания </vt:lpstr>
      <vt:lpstr> Assembler. Прерывания </vt:lpstr>
      <vt:lpstr> Assembler. Прерывания </vt:lpstr>
      <vt:lpstr> Assembler. Прерывания </vt:lpstr>
      <vt:lpstr> Assembler. Прерывания </vt:lpstr>
      <vt:lpstr> Assembler. Syscall </vt:lpstr>
      <vt:lpstr> Assembler. Syscall </vt:lpstr>
      <vt:lpstr> Assembler. Syscall </vt:lpstr>
      <vt:lpstr> Assembler. Syscall </vt:lpstr>
      <vt:lpstr> Assembler. Syscall </vt:lpstr>
      <vt:lpstr> Assembler. Посимвольный вывод значения регистра </vt:lpstr>
      <vt:lpstr> Assembler. Посимвольный вывод значения регистра </vt:lpstr>
      <vt:lpstr> Assembler. Посимвольный вывод значения регистра </vt:lpstr>
      <vt:lpstr> Assembler. Посимвольный вывод значения регистра </vt:lpstr>
      <vt:lpstr> Assembler. Посимвольный вывод значения регистра </vt:lpstr>
      <vt:lpstr> Assembler. Работа со стеком </vt:lpstr>
      <vt:lpstr> Assembler. Работа со стеком </vt:lpstr>
      <vt:lpstr> Assembler. Работа со стеком </vt:lpstr>
      <vt:lpstr> Дизассемблирование </vt:lpstr>
      <vt:lpstr> Дизассемблирование. objdump </vt:lpstr>
      <vt:lpstr> Дизассемблирование. objdump </vt:lpstr>
      <vt:lpstr> Дизассемблирование. objdump </vt:lpstr>
      <vt:lpstr> Дизассемблирование. objdump </vt:lpstr>
      <vt:lpstr> Дизассемблирование. objdump </vt:lpstr>
      <vt:lpstr> Дизассемблирование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787</cp:revision>
  <dcterms:created xsi:type="dcterms:W3CDTF">2020-08-15T18:46:25Z</dcterms:created>
  <dcterms:modified xsi:type="dcterms:W3CDTF">2020-11-30T21:02:19Z</dcterms:modified>
</cp:coreProperties>
</file>