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7" r:id="rId3"/>
    <p:sldId id="302" r:id="rId4"/>
    <p:sldId id="303" r:id="rId5"/>
    <p:sldId id="310" r:id="rId6"/>
    <p:sldId id="304" r:id="rId7"/>
    <p:sldId id="301" r:id="rId8"/>
    <p:sldId id="311" r:id="rId9"/>
    <p:sldId id="278" r:id="rId10"/>
    <p:sldId id="314" r:id="rId11"/>
    <p:sldId id="309" r:id="rId12"/>
    <p:sldId id="298" r:id="rId13"/>
    <p:sldId id="308" r:id="rId14"/>
    <p:sldId id="305" r:id="rId15"/>
    <p:sldId id="316" r:id="rId16"/>
    <p:sldId id="307" r:id="rId17"/>
    <p:sldId id="284" r:id="rId18"/>
    <p:sldId id="289" r:id="rId19"/>
    <p:sldId id="283" r:id="rId20"/>
    <p:sldId id="290" r:id="rId21"/>
    <p:sldId id="291" r:id="rId22"/>
    <p:sldId id="292" r:id="rId23"/>
    <p:sldId id="315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2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25" autoAdjust="0"/>
    <p:restoredTop sz="94653" autoAdjust="0"/>
  </p:normalViewPr>
  <p:slideViewPr>
    <p:cSldViewPr>
      <p:cViewPr varScale="1">
        <p:scale>
          <a:sx n="107" d="100"/>
          <a:sy n="107" d="100"/>
        </p:scale>
        <p:origin x="6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A2CD7-9BB6-4960-9F7E-40C0AE20A85C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FF150-BE08-467F-9608-5B6D05145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59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FF150-BE08-467F-9608-5B6D0514529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34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FF150-BE08-467F-9608-5B6D0514529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00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501008"/>
            <a:ext cx="7854696" cy="1480128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dirty="0"/>
              <a:t>Образец подзаголовка</a:t>
            </a:r>
            <a:endParaRPr kumimoji="0" lang="en-US" dirty="0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201C-4AEA-4677-8A1C-269E9F6AFCC0}" type="datetime1">
              <a:rPr lang="ru-RU" smtClean="0"/>
              <a:t>17.10.2022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1B55-CE5C-4FF6-A53E-D7135ADE69FB}" type="datetime1">
              <a:rPr lang="ru-RU" smtClean="0"/>
              <a:t>17.10.2022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E5A6-515B-46A9-BB9C-FEF2BB5F82A7}" type="datetime1">
              <a:rPr lang="ru-RU" smtClean="0"/>
              <a:t>17.10.2022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8912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DE63-D958-4437-A83F-AFCAB4944C9F}" type="datetime1">
              <a:rPr lang="ru-RU" smtClean="0"/>
              <a:t>17.10.2022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FC7C-9BA2-4C05-AB2A-C8A618E07BBD}" type="datetime1">
              <a:rPr lang="ru-RU" smtClean="0"/>
              <a:t>17.10.2022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BD9-5086-4055-80F5-51523C6F7A0B}" type="datetime1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ikr_ifmo 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E2E-B3C0-4D0E-B654-2C45BCEE123E}" type="datetime1">
              <a:rPr lang="ru-RU" smtClean="0"/>
              <a:t>17.10.2022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408C-D02F-481A-849D-C88952581A07}" type="datetime1">
              <a:rPr lang="ru-RU" smtClean="0"/>
              <a:t>17.10.2022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84F7-8887-46C3-9BB7-258DA75F6838}" type="datetime1">
              <a:rPr lang="ru-RU" smtClean="0"/>
              <a:t>17.10.2022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0D0B-C557-4A0F-9A23-B9F056691AA2}" type="datetime1">
              <a:rPr lang="ru-RU" smtClean="0"/>
              <a:t>17.10.2022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8A1-CAFE-4388-8525-66D93EAFDF74}" type="datetime1">
              <a:rPr lang="ru-RU" smtClean="0"/>
              <a:t>17.10.2022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 userDrawn="1"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dirty="0"/>
              <a:t>Образец текста</a:t>
            </a:r>
          </a:p>
          <a:p>
            <a:pPr lvl="1" eaLnBrk="1" latinLnBrk="0" hangingPunct="1"/>
            <a:r>
              <a:rPr kumimoji="0" lang="ru-RU" dirty="0"/>
              <a:t>Второй уровень</a:t>
            </a:r>
          </a:p>
          <a:p>
            <a:pPr lvl="2" eaLnBrk="1" latinLnBrk="0" hangingPunct="1"/>
            <a:r>
              <a:rPr kumimoji="0" lang="ru-RU" dirty="0"/>
              <a:t>Третий уровень</a:t>
            </a:r>
          </a:p>
          <a:p>
            <a:pPr lvl="3" eaLnBrk="1" latinLnBrk="0" hangingPunct="1"/>
            <a:r>
              <a:rPr kumimoji="0" lang="ru-RU" dirty="0"/>
              <a:t>Четвертый уровень</a:t>
            </a:r>
          </a:p>
          <a:p>
            <a:pPr lvl="4" eaLnBrk="1" latinLnBrk="0" hangingPunct="1"/>
            <a:r>
              <a:rPr kumimoji="0" lang="ru-RU" dirty="0"/>
              <a:t>Пятый уровень</a:t>
            </a:r>
            <a:endParaRPr kumimoji="0" lang="en-US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7813429-150E-4AD0-97DF-EC8AB2FA9C75}" type="datetime1">
              <a:rPr lang="ru-RU" smtClean="0"/>
              <a:t>17.10.2022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25F9BE-81BF-4EDD-A4C5-DBC0FE84E8DA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3" name="Прямоугольник 2"/>
          <p:cNvSpPr/>
          <p:nvPr userDrawn="1"/>
        </p:nvSpPr>
        <p:spPr>
          <a:xfrm>
            <a:off x="7380312" y="6074438"/>
            <a:ext cx="1681486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gradFill>
                  <a:gsLst>
                    <a:gs pos="0">
                      <a:srgbClr val="53575C">
                        <a:alpha val="0"/>
                      </a:srgbClr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I.Krivtsova</a:t>
            </a:r>
            <a:r>
              <a:rPr lang="en-US" sz="2400" b="0" cap="none" spc="0" dirty="0">
                <a:ln w="0"/>
                <a:gradFill>
                  <a:gsLst>
                    <a:gs pos="0">
                      <a:srgbClr val="53575C">
                        <a:alpha val="0"/>
                      </a:srgbClr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</a:p>
          <a:p>
            <a:pPr algn="ctr"/>
            <a:r>
              <a:rPr lang="en-US" sz="1400" b="0" cap="none" spc="0" dirty="0">
                <a:ln w="0"/>
                <a:gradFill>
                  <a:gsLst>
                    <a:gs pos="0">
                      <a:srgbClr val="53575C">
                        <a:alpha val="0"/>
                      </a:srgbClr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ITMO</a:t>
            </a:r>
            <a:r>
              <a:rPr lang="en-US" sz="1400" b="0" cap="none" spc="0" baseline="0" dirty="0">
                <a:ln w="0"/>
                <a:gradFill>
                  <a:gsLst>
                    <a:gs pos="0">
                      <a:srgbClr val="53575C">
                        <a:alpha val="0"/>
                      </a:srgbClr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University</a:t>
            </a:r>
            <a:endParaRPr lang="ru-RU" sz="1400" b="0" cap="none" spc="0" dirty="0">
              <a:ln w="0"/>
              <a:gradFill>
                <a:gsLst>
                  <a:gs pos="0">
                    <a:srgbClr val="53575C">
                      <a:alpha val="0"/>
                    </a:srgbClr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4632" cy="1728192"/>
          </a:xfrm>
        </p:spPr>
        <p:txBody>
          <a:bodyPr>
            <a:normAutofit/>
          </a:bodyPr>
          <a:lstStyle/>
          <a:p>
            <a:pPr algn="ctr"/>
            <a:r>
              <a:rPr lang="ru-RU" sz="4400" b="0" dirty="0">
                <a:solidFill>
                  <a:schemeClr val="bg1"/>
                </a:solidFill>
                <a:effectLst/>
              </a:rPr>
              <a:t>Практическое </a:t>
            </a:r>
            <a:r>
              <a:rPr lang="ru-RU" sz="4400" b="0">
                <a:solidFill>
                  <a:schemeClr val="bg1"/>
                </a:solidFill>
                <a:effectLst/>
              </a:rPr>
              <a:t>занятие </a:t>
            </a:r>
            <a:r>
              <a:rPr lang="ru-RU" sz="4400" b="0" smtClean="0">
                <a:solidFill>
                  <a:schemeClr val="bg1"/>
                </a:solidFill>
                <a:effectLst/>
              </a:rPr>
              <a:t>7</a:t>
            </a:r>
            <a:r>
              <a:rPr lang="ru-RU" sz="4400" b="0" dirty="0">
                <a:solidFill>
                  <a:schemeClr val="accent3">
                    <a:lumMod val="50000"/>
                  </a:schemeClr>
                </a:solidFill>
                <a:effectLst/>
              </a:rPr>
              <a:t/>
            </a:r>
            <a:br>
              <a:rPr lang="ru-RU" sz="4400" b="0" dirty="0">
                <a:solidFill>
                  <a:schemeClr val="accent3">
                    <a:lumMod val="50000"/>
                  </a:schemeClr>
                </a:solidFill>
                <a:effectLst/>
              </a:rPr>
            </a:br>
            <a:r>
              <a:rPr lang="ru-RU" sz="4700" b="0" dirty="0">
                <a:solidFill>
                  <a:srgbClr val="0070C0"/>
                </a:solidFill>
                <a:effectLst/>
              </a:rPr>
              <a:t>Алгебраическая решетка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1538" y="3228536"/>
            <a:ext cx="6643734" cy="20578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1. Верхняя и нижняя полурешетки.</a:t>
            </a:r>
          </a:p>
          <a:p>
            <a:pPr algn="l">
              <a:buFont typeface="Arial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2. Аксиомы решетки. </a:t>
            </a:r>
          </a:p>
          <a:p>
            <a:pPr algn="l">
              <a:buFont typeface="Arial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3. Дистрибутивная решетка.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2204864"/>
            <a:ext cx="73448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7200">
              <a:buFont typeface="Arial" pitchFamily="34" charset="0"/>
              <a:buChar char="•"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нейтральный элемент нижней полурешетки 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dirty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&gt;,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т.е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 marL="457200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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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</a:p>
          <a:p>
            <a:pPr marL="457200" lvl="0"/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/>
            <a:r>
              <a:rPr lang="ru-RU" sz="3000" dirty="0" smtClean="0">
                <a:latin typeface="Arial" pitchFamily="34" charset="0"/>
                <a:cs typeface="Arial" pitchFamily="34" charset="0"/>
              </a:rPr>
              <a:t>называется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единицей полурешетки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5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27164"/>
              </p:ext>
            </p:extLst>
          </p:nvPr>
        </p:nvGraphicFramePr>
        <p:xfrm>
          <a:off x="467544" y="476672"/>
          <a:ext cx="8208912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6464">
                <a:tc>
                  <a:txBody>
                    <a:bodyPr/>
                    <a:lstStyle/>
                    <a:p>
                      <a:pPr algn="ctr"/>
                      <a:endParaRPr lang="ru-RU" sz="3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32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</a:t>
                      </a:r>
                      <a:r>
                        <a:rPr lang="ru-RU" sz="32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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3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3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algn="ctr"/>
                      <a:endParaRPr lang="ru-RU" sz="3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sz="32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3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</a:t>
                      </a:r>
                      <a:r>
                        <a:rPr lang="en-US" sz="32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  </a:t>
                      </a:r>
                      <a:r>
                        <a:rPr lang="ru-RU" sz="3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ru-RU" sz="32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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3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3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ru-RU" sz="32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</a:p>
                    <a:p>
                      <a:pPr algn="ctr"/>
                      <a:r>
                        <a:rPr lang="ru-RU" sz="3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нуль верхней полурешетки есть ее наименьший элемент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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3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ru-RU" sz="3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</a:t>
                      </a:r>
                      <a:r>
                        <a:rPr lang="ru-RU" sz="32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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3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3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algn="ctr"/>
                      <a:endParaRPr lang="ru-RU" sz="3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sz="32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32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</a:t>
                      </a:r>
                      <a:r>
                        <a:rPr lang="en-US" sz="32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</a:t>
                      </a:r>
                      <a:r>
                        <a:rPr lang="ru-RU" sz="32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ru-RU" sz="32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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3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ru-RU" sz="32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</a:p>
                    <a:p>
                      <a:pPr algn="ctr"/>
                      <a:r>
                        <a:rPr lang="ru-RU" sz="3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единица нижней полурешетки есть ее наибольший элемент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</a:t>
                      </a:r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3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ru-RU" sz="3200" b="1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endParaRPr lang="ru-RU" sz="3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539552" y="5445224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3000" dirty="0">
                <a:latin typeface="Arial" pitchFamily="34" charset="0"/>
                <a:cs typeface="Arial" pitchFamily="34" charset="0"/>
              </a:rPr>
              <a:t>В конечных решетках всегда 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3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и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(универсальные границы)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43717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04088"/>
            <a:ext cx="8295456" cy="852704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2. Аксиомы решетки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72816"/>
            <a:ext cx="8496944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Определение 4</a:t>
            </a:r>
            <a:endParaRPr lang="en-US" sz="3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Решетка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– это алгебра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3000" dirty="0"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3000" dirty="0">
                <a:latin typeface="Times New Roman" pitchFamily="18" charset="0"/>
                <a:cs typeface="Times New Roman" pitchFamily="18" charset="0"/>
                <a:sym typeface="Symbol"/>
              </a:rPr>
              <a:t>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такая, что:</a:t>
            </a:r>
          </a:p>
          <a:p>
            <a:pPr indent="457200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marL="457200" indent="457200">
              <a:buFont typeface="Arial" pitchFamily="34" charset="0"/>
              <a:buChar char="•"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dirty="0">
                <a:latin typeface="Times New Roman" pitchFamily="18" charset="0"/>
                <a:cs typeface="Times New Roman" pitchFamily="18" charset="0"/>
                <a:sym typeface="Symbol"/>
              </a:rPr>
              <a:t>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&gt; –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верхняя полурешетка,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457200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marL="457200" indent="457200">
              <a:buFont typeface="Arial" pitchFamily="34" charset="0"/>
              <a:buChar char="•"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dirty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&gt; –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нижняя полурешетка,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457200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marL="457200" indent="457200">
              <a:buFont typeface="Arial" pitchFamily="34" charset="0"/>
              <a:buChar char="•"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выполняются  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тождества поглощения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indent="457200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ru-RU" sz="3200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 err="1">
                <a:latin typeface="Arial" pitchFamily="34" charset="0"/>
                <a:cs typeface="Arial" pitchFamily="34" charset="0"/>
              </a:rPr>
              <a:t>,</a:t>
            </a:r>
            <a:r>
              <a:rPr lang="ru-RU" sz="3200" i="1" dirty="0" err="1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32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        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(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  <a:sym typeface="Symbol"/>
              </a:rPr>
              <a:t>=х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=х</a:t>
            </a:r>
            <a:r>
              <a:rPr lang="ru-RU" sz="3000" dirty="0"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1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196752"/>
            <a:ext cx="741682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Операции решетки:</a:t>
            </a:r>
          </a:p>
          <a:p>
            <a:pPr indent="457200">
              <a:buNone/>
            </a:pPr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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называется 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решетчатым объединением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и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ru-RU" sz="800" dirty="0">
              <a:latin typeface="Arial" pitchFamily="34" charset="0"/>
              <a:cs typeface="Arial" pitchFamily="34" charset="0"/>
            </a:endParaRPr>
          </a:p>
          <a:p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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называется 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решетчатым пересечением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и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ru-RU" sz="800" dirty="0">
              <a:latin typeface="Arial" pitchFamily="34" charset="0"/>
              <a:cs typeface="Arial" pitchFamily="34" charset="0"/>
            </a:endParaRPr>
          </a:p>
          <a:p>
            <a:r>
              <a:rPr lang="ru-RU" sz="3000" dirty="0">
                <a:latin typeface="Arial" pitchFamily="34" charset="0"/>
                <a:cs typeface="Arial" pitchFamily="34" charset="0"/>
              </a:rPr>
              <a:t>или 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обе операции – </a:t>
            </a:r>
            <a:r>
              <a:rPr lang="ru-RU" sz="3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решетчатыми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операциями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355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404664"/>
            <a:ext cx="8640960" cy="5182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Теорема 1</a:t>
            </a:r>
          </a:p>
          <a:p>
            <a:endParaRPr lang="ru-RU" sz="1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indent="457200">
              <a:lnSpc>
                <a:spcPct val="120000"/>
              </a:lnSpc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В любой решетке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естественный порядок  полурешетки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dirty="0">
                <a:latin typeface="Times New Roman" pitchFamily="18" charset="0"/>
                <a:cs typeface="Times New Roman" pitchFamily="18" charset="0"/>
                <a:sym typeface="Symbol"/>
              </a:rPr>
              <a:t>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есть порядок, 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двойственный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 к  порядку полурешетки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dirty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, т.е.  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ru-RU" sz="3200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 err="1">
                <a:latin typeface="Arial" pitchFamily="34" charset="0"/>
                <a:cs typeface="Arial" pitchFamily="34" charset="0"/>
              </a:rPr>
              <a:t>,</a:t>
            </a:r>
            <a:r>
              <a:rPr lang="ru-RU" sz="3200" i="1" dirty="0" err="1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32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имеет место равенство:</a:t>
            </a:r>
          </a:p>
          <a:p>
            <a:pPr indent="457200"/>
            <a:endParaRPr lang="ru-RU" sz="3000" dirty="0">
              <a:latin typeface="Arial" pitchFamily="34" charset="0"/>
              <a:cs typeface="Arial" pitchFamily="34" charset="0"/>
            </a:endParaRPr>
          </a:p>
          <a:p>
            <a:pPr indent="457200"/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тождества поглощения делают естественные порядки полурешеток взаимно двойственными.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408057"/>
              </p:ext>
            </p:extLst>
          </p:nvPr>
        </p:nvGraphicFramePr>
        <p:xfrm>
          <a:off x="2699792" y="3573016"/>
          <a:ext cx="4057107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0" name="Формула" r:id="rId3" imgW="1815840" imgH="507960" progId="Equation.3">
                  <p:embed/>
                </p:oleObj>
              </mc:Choice>
              <mc:Fallback>
                <p:oleObj name="Формула" r:id="rId3" imgW="181584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3573016"/>
                        <a:ext cx="4057107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43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260648"/>
            <a:ext cx="8424936" cy="5810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Теорема </a:t>
            </a:r>
            <a:r>
              <a:rPr lang="ru-RU" sz="3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endParaRPr lang="ru-RU" sz="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indent="457200">
              <a:lnSpc>
                <a:spcPct val="120000"/>
              </a:lnSpc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Любое упорядоченное множество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 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  в котором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ru-RU" sz="3000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dirty="0" err="1">
                <a:latin typeface="Arial" pitchFamily="34" charset="0"/>
                <a:cs typeface="Arial" pitchFamily="34" charset="0"/>
              </a:rPr>
              <a:t>,</a:t>
            </a:r>
            <a:r>
              <a:rPr lang="ru-RU" sz="3000" i="1" dirty="0" err="1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30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Х </a:t>
            </a: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</a:t>
            </a:r>
            <a:r>
              <a:rPr lang="ru-RU" sz="3000" i="1" dirty="0" smtClean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sup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и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inf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, является решеткой  в смысле определения 4, в которой решетчатые операции определены так:</a:t>
            </a:r>
          </a:p>
          <a:p>
            <a:pPr algn="ctr">
              <a:lnSpc>
                <a:spcPct val="120000"/>
              </a:lnSpc>
            </a:pPr>
            <a:r>
              <a:rPr lang="en-US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ru-RU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sup</a:t>
            </a:r>
            <a:r>
              <a:rPr lang="ru-RU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32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sz="32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32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ru-RU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inf 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32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этом естественный порядок решетки  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sup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inf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совпадает с исходным порядком 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C151B6-D6AA-4118-9845-E547C4FE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2" y="980728"/>
            <a:ext cx="282571" cy="30773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C151B6-D6AA-4118-9845-E547C4FE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993" y="5589240"/>
            <a:ext cx="282571" cy="3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7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692696"/>
            <a:ext cx="748883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Решетка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,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имеет нейтральный элемент по операции решетчатого объединения – решетка с нулем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и 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– 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нуль решетки 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есть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наименьший элемент решетки 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457200"/>
            <a:endParaRPr lang="ru-RU" sz="30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Решетка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,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имеет нейтральный элемент по операции решетчатого пересечения – решетка с единицей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и 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единица решетки 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есть наибольший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элемент решетки 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6596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836712"/>
            <a:ext cx="77048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Свойства операций решетки</a:t>
            </a:r>
          </a:p>
          <a:p>
            <a:pPr indent="457200" algn="ctr"/>
            <a:endParaRPr lang="ru-RU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indent="457200" algn="ctr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marL="514350" indent="457200">
              <a:buAutoNum type="arabicPeriod"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Ассоциативность</a:t>
            </a:r>
          </a:p>
          <a:p>
            <a:pPr marL="514350" indent="457200">
              <a:buAutoNum type="arabicPeriod"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Коммутативность</a:t>
            </a:r>
          </a:p>
          <a:p>
            <a:pPr marL="514350" indent="457200">
              <a:buFontTx/>
              <a:buAutoNum type="arabicPeriod"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Идемпотентность</a:t>
            </a:r>
            <a:endParaRPr lang="ru-RU" sz="30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200" dirty="0">
                <a:latin typeface="Arial" pitchFamily="34" charset="0"/>
                <a:cs typeface="Arial" pitchFamily="34" charset="0"/>
                <a:sym typeface="Symbol"/>
              </a:rPr>
              <a:t>4. </a:t>
            </a:r>
            <a:r>
              <a:rPr lang="ru-RU" sz="3000" dirty="0">
                <a:latin typeface="Arial" pitchFamily="34" charset="0"/>
                <a:cs typeface="Arial" pitchFamily="34" charset="0"/>
                <a:sym typeface="Symbol"/>
              </a:rPr>
              <a:t>Если решетка имеет нуль и единицу, то </a:t>
            </a:r>
            <a:r>
              <a:rPr lang="ru-RU" sz="3200" dirty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  <a:sym typeface="Symbol"/>
              </a:rPr>
              <a:t>х</a:t>
            </a:r>
            <a:r>
              <a:rPr lang="ru-RU" sz="3200" dirty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  <a:sym typeface="Symbol"/>
              </a:rPr>
              <a:t>Х </a:t>
            </a:r>
            <a:r>
              <a:rPr lang="ru-RU" sz="3000" dirty="0">
                <a:latin typeface="Arial" pitchFamily="34" charset="0"/>
                <a:cs typeface="Arial" pitchFamily="34" charset="0"/>
                <a:sym typeface="Symbol"/>
              </a:rPr>
              <a:t>справедливо:</a:t>
            </a:r>
          </a:p>
          <a:p>
            <a:pPr indent="457200"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=х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,         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indent="457200"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,         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=х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457200"/>
            <a:r>
              <a:rPr lang="ru-RU" sz="3200" dirty="0">
                <a:latin typeface="Arial" pitchFamily="34" charset="0"/>
                <a:cs typeface="Arial" pitchFamily="34" charset="0"/>
              </a:rPr>
              <a:t>5.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Поглощение:</a:t>
            </a:r>
          </a:p>
          <a:p>
            <a:pPr algn="ctr"/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(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  <a:sym typeface="Symbol"/>
              </a:rPr>
              <a:t>=х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=х</a:t>
            </a:r>
            <a:r>
              <a:rPr lang="ru-RU" sz="3200" dirty="0"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1268760"/>
            <a:ext cx="7056784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Определение 5</a:t>
            </a:r>
            <a:endParaRPr lang="en-US" sz="3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Подмножество элементов решетки, замкнутое относительно операций  </a:t>
            </a:r>
            <a:r>
              <a:rPr lang="ru-RU" sz="3000" dirty="0" smtClean="0"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)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и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)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то есть содержащее с каждыми двумя элементами  их точные верхнюю и нижнюю грани, называется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подрешеткой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244587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916832"/>
            <a:ext cx="7386614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Определение 6</a:t>
            </a:r>
            <a:endParaRPr lang="en-US" sz="3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ru-RU" sz="800" b="1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Решетка 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000" dirty="0"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>
                <a:latin typeface="Times New Roman" pitchFamily="18" charset="0"/>
                <a:cs typeface="Times New Roman" pitchFamily="18" charset="0"/>
                <a:sym typeface="Symbol"/>
              </a:rPr>
              <a:t>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называется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дистрибутивной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, если выполняются дистрибутивные законы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:</a:t>
            </a:r>
            <a:endParaRPr lang="ru-RU" sz="3000" dirty="0">
              <a:latin typeface="Arial" pitchFamily="34" charset="0"/>
              <a:cs typeface="Arial" pitchFamily="34" charset="0"/>
            </a:endParaRPr>
          </a:p>
          <a:p>
            <a:pPr indent="457200"/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556242"/>
              </p:ext>
            </p:extLst>
          </p:nvPr>
        </p:nvGraphicFramePr>
        <p:xfrm>
          <a:off x="2124113" y="4437112"/>
          <a:ext cx="5081587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1" name="Equation" r:id="rId3" imgW="1981080" imgH="672840" progId="Equation.DSMT4">
                  <p:embed/>
                </p:oleObj>
              </mc:Choice>
              <mc:Fallback>
                <p:oleObj name="Equation" r:id="rId3" imgW="1981080" imgH="672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113" y="4437112"/>
                        <a:ext cx="5081587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755576" y="908720"/>
            <a:ext cx="76026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chemeClr val="tx2"/>
                </a:solidFill>
                <a:latin typeface="+mj-lt"/>
              </a:rPr>
              <a:t>3. Дистрибутивная решетка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19256" cy="792088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1. Верхняя и нижняя полурешетки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190652" cy="4695800"/>
          </a:xfrm>
        </p:spPr>
        <p:txBody>
          <a:bodyPr>
            <a:noAutofit/>
          </a:bodyPr>
          <a:lstStyle/>
          <a:p>
            <a:pPr marL="0" indent="457200">
              <a:spcBef>
                <a:spcPts val="0"/>
              </a:spcBef>
              <a:buNone/>
            </a:pPr>
            <a:r>
              <a:rPr lang="ru-RU" sz="3000" dirty="0" smtClean="0">
                <a:latin typeface="Arial" pitchFamily="34" charset="0"/>
                <a:cs typeface="Arial" pitchFamily="34" charset="0"/>
              </a:rPr>
              <a:t>Обозначение: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  <a:sym typeface="Symbol"/>
              </a:rPr>
              <a:t> –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операция «сложение»</a:t>
            </a:r>
          </a:p>
          <a:p>
            <a:pPr marL="0" indent="457200">
              <a:spcBef>
                <a:spcPts val="0"/>
              </a:spcBef>
              <a:buNone/>
            </a:pP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ru-RU" sz="3000" i="1" dirty="0" smtClean="0">
                <a:latin typeface="Arial" pitchFamily="34" charset="0"/>
                <a:cs typeface="Arial" pitchFamily="34" charset="0"/>
              </a:rPr>
              <a:t>Полурешетка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– это алгебра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X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&gt;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 которой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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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X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выполняются:</a:t>
            </a:r>
            <a:endParaRPr lang="ru-RU" sz="30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ru-RU" sz="1400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1. ассоциативность: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z =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2. </a:t>
            </a:r>
            <a:r>
              <a:rPr lang="ru-RU" sz="3000" dirty="0">
                <a:latin typeface="Arial" pitchFamily="34" charset="0"/>
                <a:cs typeface="Arial" pitchFamily="34" charset="0"/>
                <a:sym typeface="Symbol"/>
              </a:rPr>
              <a:t>коммутативность:</a:t>
            </a:r>
            <a:endParaRPr lang="ru-RU" sz="3000" dirty="0">
              <a:latin typeface="Arial" pitchFamily="34" charset="0"/>
              <a:cs typeface="Arial" pitchFamily="34" charset="0"/>
            </a:endParaRPr>
          </a:p>
          <a:p>
            <a:pPr marL="0" indent="457200" algn="ctr">
              <a:spcBef>
                <a:spcPts val="0"/>
              </a:spcBef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  <a:sym typeface="Symbol"/>
              </a:rPr>
              <a:t>х</a:t>
            </a:r>
            <a:endParaRPr lang="ru-RU" sz="3000" dirty="0">
              <a:latin typeface="Arial" pitchFamily="34" charset="0"/>
              <a:cs typeface="Arial" pitchFamily="34" charset="0"/>
              <a:sym typeface="Symbol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ru-RU" sz="3000" dirty="0">
                <a:latin typeface="Arial" pitchFamily="34" charset="0"/>
                <a:cs typeface="Arial" pitchFamily="34" charset="0"/>
                <a:sym typeface="Symbol"/>
              </a:rPr>
              <a:t>3.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идемпотентность: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  <a:sym typeface="Symbol"/>
              </a:rPr>
              <a:t>х = х</a:t>
            </a:r>
            <a:endParaRPr lang="ru-RU" sz="32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indent="0" algn="ctr">
              <a:spcBef>
                <a:spcPts val="0"/>
              </a:spcBef>
              <a:buNone/>
            </a:pPr>
            <a:endParaRPr lang="ru-RU" sz="14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indent="457200">
              <a:buNone/>
            </a:pP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340768"/>
            <a:ext cx="6439912" cy="26642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1547664" y="4149080"/>
            <a:ext cx="64399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latin typeface="Arial" pitchFamily="34" charset="0"/>
                <a:cs typeface="Arial" pitchFamily="34" charset="0"/>
              </a:rPr>
              <a:t>    Пентагон                    Диамант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784220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340769"/>
            <a:ext cx="7200799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Теорема</a:t>
            </a:r>
            <a:r>
              <a:rPr lang="en-US" sz="3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2</a:t>
            </a:r>
            <a:endParaRPr lang="ru-RU" sz="3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ru-RU" sz="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indent="457200">
              <a:lnSpc>
                <a:spcPct val="120000"/>
              </a:lnSpc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Решетка  дистрибутивна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</a:t>
            </a:r>
            <a:r>
              <a:rPr lang="ru-RU" sz="3000" dirty="0">
                <a:latin typeface="Arial" pitchFamily="34" charset="0"/>
                <a:cs typeface="Arial" pitchFamily="34" charset="0"/>
                <a:sym typeface="Symbol"/>
              </a:rPr>
              <a:t> когда она не имеет подрешеток, изоморфных диаманту или пентагону.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42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420888"/>
            <a:ext cx="7931224" cy="3903712"/>
          </a:xfrm>
        </p:spPr>
        <p:txBody>
          <a:bodyPr>
            <a:normAutofit/>
          </a:bodyPr>
          <a:lstStyle/>
          <a:p>
            <a:r>
              <a:rPr lang="ru-RU" sz="3200" dirty="0"/>
              <a:t>Гретцер Г.  Общая теория решеток.</a:t>
            </a:r>
          </a:p>
          <a:p>
            <a:pPr marL="0" indent="0">
              <a:buNone/>
            </a:pPr>
            <a:r>
              <a:rPr lang="ru-RU" sz="3200" dirty="0"/>
              <a:t>   М.: Мир, 1982.</a:t>
            </a:r>
          </a:p>
        </p:txBody>
      </p:sp>
    </p:spTree>
    <p:extLst>
      <p:ext uri="{BB962C8B-B14F-4D97-AF65-F5344CB8AC3E}">
        <p14:creationId xmlns:p14="http://schemas.microsoft.com/office/powerpoint/2010/main" val="4110699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1052736"/>
            <a:ext cx="77048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Домашнее </a:t>
            </a:r>
            <a:r>
              <a:rPr lang="en-US" sz="3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ru-RU" sz="3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№4</a:t>
            </a:r>
            <a:endParaRPr lang="ru-RU" sz="32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32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Исследование свойств множества по </a:t>
            </a:r>
            <a:r>
              <a:rPr lang="ru-RU" sz="3200" b="1" smtClean="0">
                <a:latin typeface="Arial" pitchFamily="34" charset="0"/>
                <a:cs typeface="Arial" pitchFamily="34" charset="0"/>
              </a:rPr>
              <a:t>отношению порядка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24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620688"/>
            <a:ext cx="8278189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Определение 1</a:t>
            </a:r>
          </a:p>
          <a:p>
            <a:endParaRPr lang="ru-RU" sz="8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     </a:t>
            </a:r>
            <a:r>
              <a:rPr lang="ru-RU" sz="3200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 err="1">
                <a:latin typeface="Arial" pitchFamily="34" charset="0"/>
                <a:cs typeface="Arial" pitchFamily="34" charset="0"/>
              </a:rPr>
              <a:t>,</a:t>
            </a:r>
            <a:r>
              <a:rPr lang="ru-RU" sz="3200" i="1" dirty="0" err="1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32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7200" algn="r"/>
            <a:r>
              <a:rPr lang="ru-R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  </a:t>
            </a:r>
            <a:r>
              <a:rPr lang="ru-RU" sz="3600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</a:t>
            </a:r>
            <a:r>
              <a:rPr lang="ru-RU" sz="3600" i="1" dirty="0" err="1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(1)</a:t>
            </a:r>
          </a:p>
          <a:p>
            <a:pPr indent="457200"/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indent="457200"/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indent="457200"/>
            <a:r>
              <a:rPr lang="en-US" sz="3000" i="1" dirty="0">
                <a:latin typeface="Arial" pitchFamily="34" charset="0"/>
                <a:cs typeface="Arial" pitchFamily="34" charset="0"/>
              </a:rPr>
              <a:t>– </a:t>
            </a:r>
            <a:r>
              <a:rPr lang="ru-RU" sz="3000" i="1" dirty="0">
                <a:latin typeface="Arial" pitchFamily="34" charset="0"/>
                <a:cs typeface="Arial" pitchFamily="34" charset="0"/>
              </a:rPr>
              <a:t>естественный  порядок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полурешетки    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dirty="0">
                <a:latin typeface="Times New Roman" pitchFamily="18" charset="0"/>
                <a:cs typeface="Times New Roman" pitchFamily="18" charset="0"/>
                <a:sym typeface="Symbol"/>
              </a:rPr>
              <a:t>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&gt;.</a:t>
            </a:r>
          </a:p>
          <a:p>
            <a:pPr indent="457200"/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indent="457200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Вывод: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всякую полурешетку можно рассматривать как упорядоченное множество, причем отношение порядка определяется через операцию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)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этой полурешетки согласно (1).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916832"/>
            <a:ext cx="282571" cy="3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1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908720"/>
            <a:ext cx="806489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Элемент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есть точная верхняя грань двухэлементного множества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dirty="0">
              <a:latin typeface="Arial" pitchFamily="34" charset="0"/>
              <a:cs typeface="Arial" pitchFamily="34" charset="0"/>
            </a:endParaRPr>
          </a:p>
          <a:p>
            <a:pPr indent="457200">
              <a:lnSpc>
                <a:spcPct val="150000"/>
              </a:lnSpc>
              <a:buNone/>
            </a:pPr>
            <a:r>
              <a:rPr lang="ru-RU" sz="3000" i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3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sz="3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ru-RU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sup</a:t>
            </a:r>
            <a:r>
              <a:rPr lang="ru-RU" sz="3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3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ru-RU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(2)</a:t>
            </a:r>
          </a:p>
          <a:p>
            <a:pPr indent="457200">
              <a:buNone/>
            </a:pPr>
            <a:endParaRPr lang="ru-RU" sz="1400" dirty="0">
              <a:latin typeface="Arial" pitchFamily="34" charset="0"/>
              <a:cs typeface="Arial" pitchFamily="34" charset="0"/>
            </a:endParaRPr>
          </a:p>
          <a:p>
            <a:pPr indent="457200"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Полурешетка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sup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&gt;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называется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верхней полурешеткой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457200">
              <a:buNone/>
            </a:pPr>
            <a:endParaRPr lang="ru-RU" sz="1400" dirty="0">
              <a:latin typeface="Arial" pitchFamily="34" charset="0"/>
              <a:cs typeface="Arial" pitchFamily="34" charset="0"/>
            </a:endParaRPr>
          </a:p>
          <a:p>
            <a:pPr indent="457200">
              <a:buNone/>
            </a:pPr>
            <a:r>
              <a:rPr lang="ru-RU" sz="3000" b="1" dirty="0">
                <a:latin typeface="Arial" pitchFamily="34" charset="0"/>
                <a:cs typeface="Arial" pitchFamily="34" charset="0"/>
              </a:rPr>
              <a:t>Вывод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:   в полурешетке любое</a:t>
            </a:r>
          </a:p>
          <a:p>
            <a:pPr>
              <a:buNone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2-элементное (любое конечное) подмножество имеет точную верхнюю грань по естественному порядку полурешетки.</a:t>
            </a:r>
          </a:p>
        </p:txBody>
      </p:sp>
    </p:spTree>
    <p:extLst>
      <p:ext uri="{BB962C8B-B14F-4D97-AF65-F5344CB8AC3E}">
        <p14:creationId xmlns:p14="http://schemas.microsoft.com/office/powerpoint/2010/main" val="80945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79141AD-E796-40EA-B592-2BD72C3AB345}"/>
              </a:ext>
            </a:extLst>
          </p:cNvPr>
          <p:cNvSpPr/>
          <p:nvPr/>
        </p:nvSpPr>
        <p:spPr>
          <a:xfrm>
            <a:off x="755576" y="1268760"/>
            <a:ext cx="7776864" cy="3991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Верно и обратное:</a:t>
            </a:r>
          </a:p>
          <a:p>
            <a:pPr indent="457200"/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любое упорядоченное множество 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X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 &gt;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 в котором всякое 2-элементное подмножество имеет точную верхнюю грань, является полурешеткой, естественный порядок которой совпадает с отношением 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4F2E99-14E2-4656-A9AE-FC86DE7C2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2" y="2060848"/>
            <a:ext cx="282571" cy="30773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03F3ED-0932-4AAA-8E73-9755FA6B5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797152"/>
            <a:ext cx="282571" cy="3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0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332656"/>
            <a:ext cx="8064896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3000" dirty="0">
                <a:latin typeface="Arial" pitchFamily="34" charset="0"/>
                <a:cs typeface="Arial" pitchFamily="34" charset="0"/>
              </a:rPr>
              <a:t>Обозначение: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–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операция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«умножение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»</a:t>
            </a:r>
          </a:p>
          <a:p>
            <a:pPr indent="457200"/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Пусть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&gt; –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алгебра,</a:t>
            </a:r>
          </a:p>
          <a:p>
            <a:pPr indent="457200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в которой </a:t>
            </a:r>
            <a:r>
              <a:rPr lang="en-US" sz="3200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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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X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выполняются:</a:t>
            </a:r>
            <a:endParaRPr lang="ru-RU" sz="3000" dirty="0">
              <a:latin typeface="Arial" pitchFamily="34" charset="0"/>
              <a:cs typeface="Arial" pitchFamily="34" charset="0"/>
            </a:endParaRPr>
          </a:p>
          <a:p>
            <a:pPr algn="ctr"/>
            <a:endParaRPr lang="ru-RU" sz="800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indent="457200">
              <a:lnSpc>
                <a:spcPct val="120000"/>
              </a:lnSpc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1. ассоциативность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indent="457200">
              <a:lnSpc>
                <a:spcPct val="120000"/>
              </a:lnSpc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2.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коммутативность (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ru-RU" sz="3000" dirty="0">
              <a:latin typeface="Arial" pitchFamily="34" charset="0"/>
              <a:cs typeface="Arial" pitchFamily="34" charset="0"/>
              <a:sym typeface="Symbol"/>
            </a:endParaRPr>
          </a:p>
          <a:p>
            <a:pPr indent="457200">
              <a:lnSpc>
                <a:spcPct val="120000"/>
              </a:lnSpc>
            </a:pPr>
            <a:r>
              <a:rPr lang="ru-RU" sz="3000" dirty="0">
                <a:latin typeface="Arial" pitchFamily="34" charset="0"/>
                <a:cs typeface="Arial" pitchFamily="34" charset="0"/>
                <a:sym typeface="Symbol"/>
              </a:rPr>
              <a:t>3. </a:t>
            </a:r>
            <a:r>
              <a:rPr lang="ru-RU" sz="3000" dirty="0" smtClean="0">
                <a:latin typeface="Arial" pitchFamily="34" charset="0"/>
                <a:cs typeface="Arial" pitchFamily="34" charset="0"/>
                <a:sym typeface="Symbol"/>
              </a:rPr>
              <a:t>идемпотентность (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ru-RU" sz="30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indent="457200" algn="ctr"/>
            <a:endParaRPr lang="ru-RU" sz="8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indent="457200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– полурешетка.</a:t>
            </a:r>
          </a:p>
          <a:p>
            <a:pPr indent="457200"/>
            <a:endParaRPr lang="ru-RU" sz="1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Определение 2</a:t>
            </a:r>
          </a:p>
          <a:p>
            <a:endParaRPr lang="ru-RU" sz="7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     </a:t>
            </a:r>
            <a:r>
              <a:rPr lang="ru-RU" sz="3200" dirty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ru-RU" sz="3200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 err="1">
                <a:latin typeface="Arial" pitchFamily="34" charset="0"/>
                <a:cs typeface="Arial" pitchFamily="34" charset="0"/>
              </a:rPr>
              <a:t>,</a:t>
            </a:r>
            <a:r>
              <a:rPr lang="ru-RU" sz="3200" i="1" dirty="0" err="1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32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Х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7200"/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  <a:cs typeface="Times New Roman" pitchFamily="18" charset="0"/>
                <a:sym typeface="Symbol"/>
              </a:rPr>
              <a:t>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5877272"/>
            <a:ext cx="282571" cy="3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7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352928" cy="288032"/>
          </a:xfrm>
        </p:spPr>
        <p:txBody>
          <a:bodyPr>
            <a:normAutofit/>
          </a:bodyPr>
          <a:lstStyle/>
          <a:p>
            <a:pPr algn="ctr"/>
            <a:r>
              <a:rPr lang="ru-RU" sz="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836712"/>
                <a:ext cx="8280920" cy="5487888"/>
              </a:xfrm>
            </p:spPr>
            <p:txBody>
              <a:bodyPr>
                <a:noAutofit/>
              </a:bodyPr>
              <a:lstStyle/>
              <a:p>
                <a:pPr indent="457200">
                  <a:buNone/>
                </a:pP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Элемент  </a:t>
                </a:r>
                <a:r>
                  <a:rPr lang="en-US" sz="32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ru-RU" sz="32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</a:t>
                </a:r>
                <a:r>
                  <a:rPr lang="en-US" sz="32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ru-RU" sz="3200" i="1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есть точная нижняя грань двухэлементного множества </a:t>
                </a:r>
                <a:r>
                  <a:rPr lang="ru-RU" sz="32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sz="3200" i="1" dirty="0">
                    <a:latin typeface="Times New Roman" pitchFamily="18" charset="0"/>
                    <a:cs typeface="Times New Roman" pitchFamily="18" charset="0"/>
                  </a:rPr>
                  <a:t>x,y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ru-RU" sz="30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ru-RU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ru-RU" sz="3200" dirty="0">
                  <a:latin typeface="Arial" pitchFamily="34" charset="0"/>
                  <a:cs typeface="Arial" pitchFamily="34" charset="0"/>
                </a:endParaRPr>
              </a:p>
              <a:p>
                <a:pPr indent="457200" algn="r">
                  <a:buNone/>
                </a:pPr>
                <a:r>
                  <a:rPr lang="en-US" sz="3600" i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6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</a:t>
                </a:r>
                <a:r>
                  <a:rPr lang="en-US" sz="3600" i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y</a:t>
                </a:r>
                <a:r>
                  <a:rPr lang="ru-RU" sz="3600" i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36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3600" i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inf </a:t>
                </a:r>
                <a:r>
                  <a:rPr lang="en-US" sz="36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sz="3600" i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x,y</a:t>
                </a:r>
                <a:r>
                  <a:rPr lang="en-US" sz="36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ru-RU" sz="3600" i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(4)</a:t>
                </a:r>
              </a:p>
              <a:p>
                <a:pPr indent="457200" algn="r">
                  <a:buNone/>
                </a:pPr>
                <a:endParaRPr lang="en-US" sz="1400" dirty="0">
                  <a:latin typeface="Arial" pitchFamily="34" charset="0"/>
                  <a:cs typeface="Arial" pitchFamily="34" charset="0"/>
                </a:endParaRPr>
              </a:p>
              <a:p>
                <a:pPr indent="457200">
                  <a:buNone/>
                </a:pP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Полурешетка</a:t>
                </a:r>
                <a:r>
                  <a:rPr lang="ru-RU" sz="30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ru-RU" sz="3200" dirty="0">
                    <a:latin typeface="Times New Roman" pitchFamily="18" charset="0"/>
                    <a:cs typeface="Times New Roman" pitchFamily="18" charset="0"/>
                  </a:rPr>
                  <a:t>&lt;</a:t>
                </a:r>
                <a:r>
                  <a:rPr lang="ru-RU" sz="3200" i="1" dirty="0">
                    <a:latin typeface="Times New Roman" pitchFamily="18" charset="0"/>
                    <a:cs typeface="Times New Roman" pitchFamily="18" charset="0"/>
                  </a:rPr>
                  <a:t> Х</a:t>
                </a:r>
                <a:r>
                  <a:rPr lang="ru-RU" sz="32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3200" i="1" dirty="0">
                    <a:latin typeface="Times New Roman" pitchFamily="18" charset="0"/>
                    <a:cs typeface="Times New Roman" pitchFamily="18" charset="0"/>
                  </a:rPr>
                  <a:t>inf</a:t>
                </a:r>
                <a:r>
                  <a:rPr lang="ru-RU" sz="32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ru-RU" sz="3200" dirty="0">
                    <a:latin typeface="Times New Roman" pitchFamily="18" charset="0"/>
                    <a:cs typeface="Times New Roman" pitchFamily="18" charset="0"/>
                  </a:rPr>
                  <a:t>&gt; 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называется </a:t>
                </a:r>
                <a:r>
                  <a:rPr lang="ru-RU" sz="3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нижней полурешеткой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indent="457200">
                  <a:buNone/>
                </a:pPr>
                <a:endParaRPr lang="ru-RU" sz="1400" dirty="0">
                  <a:latin typeface="Arial" pitchFamily="34" charset="0"/>
                  <a:cs typeface="Arial" pitchFamily="34" charset="0"/>
                </a:endParaRPr>
              </a:p>
              <a:p>
                <a:pPr marL="0" indent="457200">
                  <a:spcBef>
                    <a:spcPts val="0"/>
                  </a:spcBef>
                  <a:buNone/>
                </a:pPr>
                <a:r>
                  <a:rPr lang="ru-RU" sz="2800" b="1" dirty="0">
                    <a:latin typeface="Arial" pitchFamily="34" charset="0"/>
                    <a:cs typeface="Arial" pitchFamily="34" charset="0"/>
                  </a:rPr>
                  <a:t>Вывод</a:t>
                </a:r>
                <a:r>
                  <a:rPr lang="ru-RU" sz="2800" dirty="0">
                    <a:latin typeface="Arial" pitchFamily="34" charset="0"/>
                    <a:cs typeface="Arial" pitchFamily="34" charset="0"/>
                  </a:rPr>
                  <a:t>:   в полурешетке любое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800" dirty="0">
                    <a:latin typeface="Arial" pitchFamily="34" charset="0"/>
                    <a:cs typeface="Arial" pitchFamily="34" charset="0"/>
                  </a:rPr>
                  <a:t>2-элементное (любое конечное) подмножество имеет точную нижнюю грань по </a:t>
                </a:r>
                <a:r>
                  <a:rPr lang="ru-RU" sz="2800" i="1" dirty="0">
                    <a:latin typeface="Arial" pitchFamily="34" charset="0"/>
                    <a:cs typeface="Arial" pitchFamily="34" charset="0"/>
                  </a:rPr>
                  <a:t>естественному порядку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≽</m:t>
                    </m:r>
                  </m:oMath>
                </a14:m>
                <a:r>
                  <a:rPr lang="ru-RU" sz="2800" dirty="0">
                    <a:latin typeface="Arial" pitchFamily="34" charset="0"/>
                    <a:cs typeface="Arial" pitchFamily="34" charset="0"/>
                  </a:rPr>
                  <a:t>  этой </a:t>
                </a:r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полурешетки.</a:t>
                </a:r>
                <a:endParaRPr lang="ru-RU" sz="2800" dirty="0">
                  <a:latin typeface="Arial" pitchFamily="34" charset="0"/>
                  <a:cs typeface="Arial" pitchFamily="34" charset="0"/>
                </a:endParaRPr>
              </a:p>
              <a:p>
                <a:pPr indent="457200">
                  <a:buNone/>
                </a:pPr>
                <a:endParaRPr lang="ru-RU" sz="3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836712"/>
                <a:ext cx="8280920" cy="5487888"/>
              </a:xfrm>
              <a:blipFill>
                <a:blip r:embed="rId2"/>
                <a:stretch>
                  <a:fillRect l="-1546" t="-1443" r="-20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45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37CAC2F-8165-4C05-8433-FC20C137F36F}"/>
              </a:ext>
            </a:extLst>
          </p:cNvPr>
          <p:cNvSpPr/>
          <p:nvPr/>
        </p:nvSpPr>
        <p:spPr>
          <a:xfrm>
            <a:off x="755576" y="1052736"/>
            <a:ext cx="7848872" cy="4545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Верно и обратное:</a:t>
            </a:r>
          </a:p>
          <a:p>
            <a:pPr indent="457200"/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любое упорядоченное множество 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X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 &gt;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 в котором всякое 2-элементное подмножество имеет точную нижнюю грань, является полурешеткой, причем естественный порядок этой полурешетки является порядком, двойственным  к исходному порядку 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C151B6-D6AA-4118-9845-E547C4FE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2" y="1844824"/>
            <a:ext cx="282571" cy="30773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DFDBC3-EE91-483E-8665-66F024CCC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42" y="5157192"/>
            <a:ext cx="282571" cy="3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8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700808"/>
            <a:ext cx="71723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Определение 3</a:t>
            </a:r>
            <a:endParaRPr lang="en-US" sz="3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marL="457200" indent="457200">
              <a:buFont typeface="Arial" pitchFamily="34" charset="0"/>
              <a:buChar char="•"/>
            </a:pPr>
            <a:r>
              <a:rPr lang="ru-RU" sz="3000" dirty="0">
                <a:latin typeface="Arial" pitchFamily="34" charset="0"/>
                <a:cs typeface="Arial" pitchFamily="34" charset="0"/>
              </a:rPr>
              <a:t>Нейтральный элемент верхней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полурешетки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т.е.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marL="4572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457200"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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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</a:p>
          <a:p>
            <a:pPr marL="457200" algn="ctr"/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/>
            <a:r>
              <a:rPr lang="ru-RU" sz="3000" dirty="0" smtClean="0">
                <a:latin typeface="Arial" pitchFamily="34" charset="0"/>
                <a:cs typeface="Arial" pitchFamily="34" charset="0"/>
              </a:rPr>
              <a:t>называется 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нулем</a:t>
            </a:r>
            <a:r>
              <a:rPr lang="en-US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полурешетки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ru-RU" sz="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4789</TotalTime>
  <Words>990</Words>
  <Application>Microsoft Office PowerPoint</Application>
  <PresentationFormat>Экран (4:3)</PresentationFormat>
  <Paragraphs>152</Paragraphs>
  <Slides>23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3" baseType="lpstr">
      <vt:lpstr>Arial</vt:lpstr>
      <vt:lpstr>Calibri</vt:lpstr>
      <vt:lpstr>Cambria Math</vt:lpstr>
      <vt:lpstr>Constantia</vt:lpstr>
      <vt:lpstr>Symbol</vt:lpstr>
      <vt:lpstr>Times New Roman</vt:lpstr>
      <vt:lpstr>Wingdings 2</vt:lpstr>
      <vt:lpstr>Поток</vt:lpstr>
      <vt:lpstr>Формула</vt:lpstr>
      <vt:lpstr>Equation</vt:lpstr>
      <vt:lpstr>Практическое занятие 7 Алгебраическая решетка</vt:lpstr>
      <vt:lpstr>1. Верхняя и нижняя полурешетки</vt:lpstr>
      <vt:lpstr>Презентация PowerPoint</vt:lpstr>
      <vt:lpstr>Презентация PowerPoint</vt:lpstr>
      <vt:lpstr>Презентация PowerPoint</vt:lpstr>
      <vt:lpstr>Презентация PowerPoint</vt:lpstr>
      <vt:lpstr>.</vt:lpstr>
      <vt:lpstr>Презентация PowerPoint</vt:lpstr>
      <vt:lpstr>Презентация PowerPoint</vt:lpstr>
      <vt:lpstr>Презентация PowerPoint</vt:lpstr>
      <vt:lpstr>Презентация PowerPoint</vt:lpstr>
      <vt:lpstr>2. Аксиомы решетки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Литература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8 Решетки</dc:title>
  <dc:creator>Кривцова</dc:creator>
  <cp:lastModifiedBy>Irina</cp:lastModifiedBy>
  <cp:revision>335</cp:revision>
  <dcterms:created xsi:type="dcterms:W3CDTF">2012-03-26T21:20:12Z</dcterms:created>
  <dcterms:modified xsi:type="dcterms:W3CDTF">2022-10-17T20:14:08Z</dcterms:modified>
</cp:coreProperties>
</file>