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05" r:id="rId3"/>
    <p:sldId id="257" r:id="rId4"/>
    <p:sldId id="269" r:id="rId5"/>
    <p:sldId id="258" r:id="rId6"/>
    <p:sldId id="310" r:id="rId7"/>
    <p:sldId id="270" r:id="rId8"/>
    <p:sldId id="259" r:id="rId9"/>
    <p:sldId id="312" r:id="rId10"/>
    <p:sldId id="271" r:id="rId11"/>
    <p:sldId id="261" r:id="rId12"/>
    <p:sldId id="260" r:id="rId13"/>
    <p:sldId id="262" r:id="rId14"/>
    <p:sldId id="272" r:id="rId15"/>
    <p:sldId id="311" r:id="rId16"/>
    <p:sldId id="294" r:id="rId17"/>
    <p:sldId id="295" r:id="rId18"/>
    <p:sldId id="273" r:id="rId19"/>
    <p:sldId id="296" r:id="rId20"/>
    <p:sldId id="297" r:id="rId21"/>
    <p:sldId id="298" r:id="rId22"/>
    <p:sldId id="299" r:id="rId23"/>
    <p:sldId id="307" r:id="rId24"/>
    <p:sldId id="286" r:id="rId25"/>
    <p:sldId id="303" r:id="rId26"/>
    <p:sldId id="302" r:id="rId27"/>
    <p:sldId id="300" r:id="rId28"/>
    <p:sldId id="301" r:id="rId29"/>
    <p:sldId id="274" r:id="rId30"/>
    <p:sldId id="264" r:id="rId31"/>
    <p:sldId id="275" r:id="rId32"/>
    <p:sldId id="265" r:id="rId33"/>
    <p:sldId id="266" r:id="rId34"/>
    <p:sldId id="30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D00"/>
    <a:srgbClr val="FFCC66"/>
    <a:srgbClr val="F8F8F8"/>
    <a:srgbClr val="F9C6C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4" autoAdjust="0"/>
    <p:restoredTop sz="94653" autoAdjust="0"/>
  </p:normalViewPr>
  <p:slideViewPr>
    <p:cSldViewPr>
      <p:cViewPr varScale="1">
        <p:scale>
          <a:sx n="105" d="100"/>
          <a:sy n="105" d="100"/>
        </p:scale>
        <p:origin x="-39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A2CD7-9BB6-4960-9F7E-40C0AE20A85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F150-BE08-467F-9608-5B6D05145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FF150-BE08-467F-9608-5B6D0514529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3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8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0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0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4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6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3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8EFD-BAC1-4429-98C8-C668B20040E8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D31ED3-4353-4FA9-B87B-E4CE36FD28F7}"/>
              </a:ext>
            </a:extLst>
          </p:cNvPr>
          <p:cNvSpPr/>
          <p:nvPr userDrawn="1"/>
        </p:nvSpPr>
        <p:spPr>
          <a:xfrm>
            <a:off x="5436096" y="5809075"/>
            <a:ext cx="457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0" i="0" kern="120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</a:t>
            </a:r>
            <a:r>
              <a:rPr lang="ru-RU" sz="28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I.Krivtsova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ITMO</a:t>
            </a:r>
            <a:r>
              <a:rPr lang="en-US" sz="18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ru-RU" sz="1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g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28670"/>
            <a:ext cx="7772400" cy="16430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>
                <a:effectLst/>
              </a:rPr>
              <a:t>Практическое занятие 6</a:t>
            </a:r>
            <a:r>
              <a:rPr lang="ru-RU" sz="4000" b="0" dirty="0">
                <a:effectLst/>
              </a:rPr>
              <a:t/>
            </a:r>
            <a:br>
              <a:rPr lang="ru-RU" sz="4000" b="0" dirty="0">
                <a:effectLst/>
              </a:rPr>
            </a:br>
            <a:r>
              <a:rPr lang="ru-RU" sz="4700" dirty="0">
                <a:solidFill>
                  <a:srgbClr val="0070C0"/>
                </a:solidFill>
              </a:rPr>
              <a:t>Исследование свойств </a:t>
            </a:r>
            <a:r>
              <a:rPr lang="ru-RU" sz="4700" dirty="0" smtClean="0">
                <a:solidFill>
                  <a:srgbClr val="0070C0"/>
                </a:solidFill>
              </a:rPr>
              <a:t>множеств</a:t>
            </a:r>
            <a:br>
              <a:rPr lang="ru-RU" sz="4700" dirty="0" smtClean="0">
                <a:solidFill>
                  <a:srgbClr val="0070C0"/>
                </a:solidFill>
              </a:rPr>
            </a:br>
            <a:r>
              <a:rPr lang="ru-RU" sz="4700" dirty="0" smtClean="0">
                <a:solidFill>
                  <a:srgbClr val="0070C0"/>
                </a:solidFill>
              </a:rPr>
              <a:t>по отношению порядка</a:t>
            </a:r>
            <a:endParaRPr lang="ru-RU" sz="4700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212976"/>
            <a:ext cx="6956846" cy="244827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3000" dirty="0">
                <a:solidFill>
                  <a:schemeClr val="tx1"/>
                </a:solidFill>
                <a:latin typeface="Constantia" panose="02030602050306030303" pitchFamily="18" charset="0"/>
              </a:rPr>
              <a:t>1. Элементы  </a:t>
            </a:r>
            <a:r>
              <a:rPr lang="ru-RU" sz="3000" dirty="0" err="1">
                <a:solidFill>
                  <a:schemeClr val="tx1"/>
                </a:solidFill>
                <a:latin typeface="Constantia" panose="02030602050306030303" pitchFamily="18" charset="0"/>
              </a:rPr>
              <a:t>ч.у.м</a:t>
            </a:r>
            <a:r>
              <a:rPr lang="ru-RU" sz="3000" dirty="0">
                <a:solidFill>
                  <a:schemeClr val="tx1"/>
                </a:solidFill>
                <a:latin typeface="Constantia" panose="02030602050306030303" pitchFamily="18" charset="0"/>
              </a:rPr>
              <a:t>. по отношению порядка.</a:t>
            </a:r>
          </a:p>
          <a:p>
            <a:pPr algn="l">
              <a:buFont typeface="Arial" pitchFamily="34" charset="0"/>
              <a:buChar char="•"/>
            </a:pPr>
            <a:r>
              <a:rPr lang="ru-RU" sz="3000" dirty="0">
                <a:solidFill>
                  <a:schemeClr val="tx1"/>
                </a:solidFill>
                <a:latin typeface="Constantia" panose="02030602050306030303" pitchFamily="18" charset="0"/>
              </a:rPr>
              <a:t>2. Супремум и инфимум упорядоченного подмножества.</a:t>
            </a:r>
          </a:p>
          <a:p>
            <a:pPr algn="l">
              <a:buFont typeface="Arial" pitchFamily="34" charset="0"/>
              <a:buChar char="•"/>
            </a:pPr>
            <a:r>
              <a:rPr lang="ru-RU" sz="3000" dirty="0">
                <a:solidFill>
                  <a:schemeClr val="tx1"/>
                </a:solidFill>
                <a:latin typeface="Constantia" panose="02030602050306030303" pitchFamily="18" charset="0"/>
              </a:rPr>
              <a:t>3. Понятие решетки.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5616" y="1196752"/>
            <a:ext cx="712879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 диаграмме Хассе:</a:t>
            </a:r>
          </a:p>
          <a:p>
            <a:pPr indent="457200"/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каждый элемент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изображают точкой на плоскости,</a:t>
            </a:r>
          </a:p>
          <a:p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если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то точку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располагают выше точки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 соединяют их отрезком (дугой).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717032"/>
            <a:ext cx="312600" cy="361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55576" y="1988840"/>
                <a:ext cx="7848872" cy="340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Пусть  </a:t>
                </a:r>
                <a:r>
                  <a:rPr lang="ru-RU" sz="3200" dirty="0">
                    <a:latin typeface="Arial" pitchFamily="34" charset="0"/>
                    <a:cs typeface="Arial" pitchFamily="34" charset="0"/>
                  </a:rPr>
                  <a:t>&lt;</a:t>
                </a:r>
                <a:r>
                  <a:rPr lang="ru-RU" sz="32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Х</a:t>
                </a:r>
                <a:r>
                  <a:rPr lang="ru-RU" sz="3200" dirty="0">
                    <a:latin typeface="Arial" pitchFamily="34" charset="0"/>
                    <a:cs typeface="Arial" pitchFamily="34" charset="0"/>
                  </a:rPr>
                  <a:t>,    &gt;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ru-RU" sz="3000" dirty="0" err="1">
                    <a:latin typeface="Arial" pitchFamily="34" charset="0"/>
                    <a:cs typeface="Arial" pitchFamily="34" charset="0"/>
                  </a:rPr>
                  <a:t>ч.у.м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indent="457200">
                  <a:lnSpc>
                    <a:spcPct val="150000"/>
                  </a:lnSpc>
                </a:pPr>
                <a:endParaRPr lang="ru-RU" sz="1200" dirty="0">
                  <a:latin typeface="Arial" pitchFamily="34" charset="0"/>
                  <a:cs typeface="Arial" pitchFamily="34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ru-RU" sz="3000" b="1" dirty="0">
                    <a:latin typeface="Arial" pitchFamily="34" charset="0"/>
                    <a:cs typeface="Arial" pitchFamily="34" charset="0"/>
                  </a:rPr>
                  <a:t>Определение 1</a:t>
                </a:r>
                <a:endParaRPr lang="ru-RU" sz="800" dirty="0">
                  <a:latin typeface="Arial" pitchFamily="34" charset="0"/>
                  <a:cs typeface="Arial" pitchFamily="34" charset="0"/>
                </a:endParaRPr>
              </a:p>
              <a:p>
                <a:pPr indent="457200">
                  <a:buNone/>
                </a:pP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Элемент  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i="1" baseline="-25000" dirty="0">
                    <a:latin typeface="Times New Roman" pitchFamily="18" charset="0"/>
                    <a:cs typeface="Times New Roman" pitchFamily="18" charset="0"/>
                  </a:rPr>
                  <a:t>max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200" i="1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называется 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максимальным элементом множества  </a:t>
                </a:r>
                <a:r>
                  <a:rPr lang="ru-RU" sz="32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Х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, если </a:t>
                </a:r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ru-RU" sz="36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х</a:t>
                </a:r>
                <a:r>
                  <a:rPr lang="ru-RU" sz="3200" dirty="0">
                    <a:latin typeface="Arial" pitchFamily="34" charset="0"/>
                    <a:cs typeface="Arial" pitchFamily="34" charset="0"/>
                    <a:sym typeface="Symbol"/>
                  </a:rPr>
                  <a:t>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Х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  <a:sym typeface="Symbol"/>
                  </a:rPr>
                  <a:t> такой, что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</a:rPr>
                  <a:t>х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sz="36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i="1" baseline="-25000" dirty="0" err="1">
                    <a:latin typeface="Times New Roman" pitchFamily="18" charset="0"/>
                    <a:cs typeface="Times New Roman" pitchFamily="18" charset="0"/>
                  </a:rPr>
                  <a:t>max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  <a:sym typeface="Symbol"/>
                  </a:rPr>
                  <a:t> 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88840"/>
                <a:ext cx="7848872" cy="3400931"/>
              </a:xfrm>
              <a:prstGeom prst="rect">
                <a:avLst/>
              </a:prstGeom>
              <a:blipFill>
                <a:blip r:embed="rId2"/>
                <a:stretch>
                  <a:fillRect l="-1865" b="-5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92080" y="4941168"/>
            <a:ext cx="291951" cy="280662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B7038B-58E2-4344-92C4-E16F0C94B704}"/>
              </a:ext>
            </a:extLst>
          </p:cNvPr>
          <p:cNvSpPr/>
          <p:nvPr/>
        </p:nvSpPr>
        <p:spPr>
          <a:xfrm>
            <a:off x="1187624" y="332656"/>
            <a:ext cx="741682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100" dirty="0">
                <a:latin typeface="Calibri" panose="020F0502020204030204" pitchFamily="34" charset="0"/>
                <a:cs typeface="Calibri" panose="020F0502020204030204" pitchFamily="34" charset="0"/>
              </a:rPr>
              <a:t>1. Элементы  множества</a:t>
            </a:r>
            <a:br>
              <a:rPr lang="ru-RU" sz="4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100" dirty="0">
                <a:latin typeface="Calibri" panose="020F0502020204030204" pitchFamily="34" charset="0"/>
                <a:cs typeface="Calibri" panose="020F0502020204030204" pitchFamily="34" charset="0"/>
              </a:rPr>
              <a:t>по отношению порядка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C25769-3FD8-4218-B4BE-073C0A740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276872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19256" cy="1440160"/>
          </a:xfrm>
        </p:spPr>
        <p:txBody>
          <a:bodyPr>
            <a:normAutofit/>
          </a:bodyPr>
          <a:lstStyle/>
          <a:p>
            <a:pPr algn="l"/>
            <a:r>
              <a:rPr lang="ru-RU" sz="800" dirty="0"/>
              <a:t>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3168352"/>
          </a:xfrm>
        </p:spPr>
        <p:txBody>
          <a:bodyPr>
            <a:normAutofit/>
          </a:bodyPr>
          <a:lstStyle/>
          <a:p>
            <a:pPr indent="457200">
              <a:lnSpc>
                <a:spcPct val="150000"/>
              </a:lnSpc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2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l-GR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наибольшим элементом множества  </a:t>
            </a: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по данному отношению порядка, если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0" algn="ctr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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848984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11560" y="1412775"/>
                <a:ext cx="8250140" cy="2569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ru-RU" sz="3000" b="1" dirty="0">
                    <a:latin typeface="Arial" pitchFamily="34" charset="0"/>
                    <a:cs typeface="Arial" pitchFamily="34" charset="0"/>
                  </a:rPr>
                  <a:t>Определение 3</a:t>
                </a:r>
              </a:p>
              <a:p>
                <a:pPr>
                  <a:lnSpc>
                    <a:spcPct val="150000"/>
                  </a:lnSpc>
                </a:pPr>
                <a:endParaRPr lang="ru-RU" sz="800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Элемент  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i="1" baseline="-25000" dirty="0"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называется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минимальным</a:t>
                </a:r>
                <a:r>
                  <a:rPr lang="en-US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элементом множества  </a:t>
                </a:r>
                <a:r>
                  <a:rPr lang="en-US" sz="32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, если 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ru-RU" sz="3200" i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х</a:t>
                </a:r>
                <a:r>
                  <a:rPr lang="ru-RU" sz="3200" dirty="0" err="1">
                    <a:latin typeface="Arial" pitchFamily="34" charset="0"/>
                    <a:cs typeface="Arial" pitchFamily="34" charset="0"/>
                    <a:sym typeface="Symbol"/>
                  </a:rPr>
                  <a:t></a:t>
                </a:r>
                <a:r>
                  <a:rPr lang="ru-RU" sz="3200" i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Х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ru-RU" sz="3200" dirty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  <a:sym typeface="Symbol"/>
                  </a:rPr>
                  <a:t>такой, что  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х    </a:t>
                </a:r>
                <a:r>
                  <a:rPr lang="en-US" sz="36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i="1" baseline="-25000" dirty="0" err="1"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5"/>
                <a:ext cx="8250140" cy="2569934"/>
              </a:xfrm>
              <a:prstGeom prst="rect">
                <a:avLst/>
              </a:prstGeom>
              <a:blipFill>
                <a:blip r:embed="rId2"/>
                <a:stretch>
                  <a:fillRect l="-1699" b="-8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573016"/>
            <a:ext cx="291951" cy="280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124744"/>
            <a:ext cx="7386614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4</a:t>
            </a:r>
          </a:p>
          <a:p>
            <a:pPr>
              <a:lnSpc>
                <a:spcPct val="150000"/>
              </a:lnSpc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baseline="-25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наименьшим элементом множества </a:t>
            </a:r>
            <a:r>
              <a:rPr lang="ru-RU" sz="3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по данному отношению порядка, если</a:t>
            </a:r>
          </a:p>
          <a:p>
            <a:pPr algn="ctr"/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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717032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196752"/>
            <a:ext cx="741682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Наибольший элемент называют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единицей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indent="457200"/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наименьший элемент –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нулем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000" i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по данному отношению порядка.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9316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95536" y="3212976"/>
            <a:ext cx="849694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 {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},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ч.у.м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множество максимальных элементов:</a:t>
            </a:r>
          </a:p>
          <a:p>
            <a:pPr lvl="0" algn="ctr"/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наибольший элемент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не существует;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наименьший элемент 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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/>
              </a:rPr>
              <a:t>т.е.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он же минимальный.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975265" y="476672"/>
            <a:ext cx="3193469" cy="25202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17" y="3399259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140968"/>
            <a:ext cx="799288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ч.у.м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множество максимальных элементов</a:t>
            </a:r>
          </a:p>
          <a:p>
            <a:pPr lvl="0" algn="ctr"/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[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наибольший элемент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не существует;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наименьший элемент   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(0,0) 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51240"/>
              </p:ext>
            </p:extLst>
          </p:nvPr>
        </p:nvGraphicFramePr>
        <p:xfrm>
          <a:off x="4860032" y="5150049"/>
          <a:ext cx="4160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8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150049"/>
                        <a:ext cx="41604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92696"/>
            <a:ext cx="3312368" cy="23676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67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772816"/>
            <a:ext cx="770485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Теорема</a:t>
            </a:r>
            <a:r>
              <a:rPr lang="en-US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Если наибольший (наименьший) элемент множества  по данному отношению порядка существует,  то он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единственный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9256" cy="58092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2. Супремум и инфимум</a:t>
            </a:r>
            <a:br>
              <a:rPr lang="ru-RU" sz="4000" dirty="0"/>
            </a:br>
            <a:r>
              <a:rPr lang="ru-RU" sz="4000" dirty="0"/>
              <a:t>упорядоченного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под</a:t>
            </a:r>
            <a:r>
              <a:rPr lang="ru-RU" sz="4000" dirty="0"/>
              <a:t>множества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2204865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Пусть  &lt;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&gt; – ч.у.м.,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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Х, М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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Обозначим     </a:t>
            </a:r>
            <a:r>
              <a:rPr lang="ru-RU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– ограничение отношения     на подмножество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>
              <a:buNone/>
            </a:pP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dirty="0" err="1">
                <a:latin typeface="Arial" pitchFamily="34" charset="0"/>
                <a:cs typeface="Arial" pitchFamily="34" charset="0"/>
              </a:rPr>
              <a:t>Ч.у.м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   &lt;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&gt; 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упорядоченным подмножеством</a:t>
            </a:r>
            <a:endParaRPr lang="ru-RU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dirty="0" err="1">
                <a:latin typeface="Arial" pitchFamily="34" charset="0"/>
                <a:cs typeface="Arial" pitchFamily="34" charset="0"/>
              </a:rPr>
              <a:t>ч.у.м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 &lt;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&gt;.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56" y="4488169"/>
            <a:ext cx="282571" cy="3077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92" y="5445224"/>
            <a:ext cx="282571" cy="3077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7" y="3515051"/>
            <a:ext cx="282571" cy="3077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57" y="3078154"/>
            <a:ext cx="282571" cy="3077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86" y="2487642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420888"/>
            <a:ext cx="7931224" cy="28803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Constantia" panose="02030602050306030303" pitchFamily="18" charset="0"/>
              </a:rPr>
              <a:t>Гретцер Г.  Общая теория решеток. М.: Мир, 1982</a:t>
            </a:r>
            <a:r>
              <a:rPr lang="ru-RU" sz="3200" dirty="0" smtClean="0">
                <a:latin typeface="Constantia" panose="02030602050306030303" pitchFamily="18" charset="0"/>
              </a:rPr>
              <a:t>.</a:t>
            </a:r>
          </a:p>
          <a:p>
            <a:pPr lvl="0"/>
            <a:r>
              <a:rPr lang="ru-RU" dirty="0">
                <a:latin typeface="Constantia" panose="02030602050306030303" pitchFamily="18" charset="0"/>
              </a:rPr>
              <a:t> </a:t>
            </a:r>
            <a:r>
              <a:rPr lang="ru-RU" dirty="0" err="1">
                <a:latin typeface="Constantia" panose="02030602050306030303" pitchFamily="18" charset="0"/>
              </a:rPr>
              <a:t>Набебин</a:t>
            </a:r>
            <a:r>
              <a:rPr lang="ru-RU" dirty="0">
                <a:latin typeface="Constantia" panose="02030602050306030303" pitchFamily="18" charset="0"/>
              </a:rPr>
              <a:t> А.А. Сборник заданий по дискретной математике. – М.: Научный мир, 2009. – 280 с</a:t>
            </a:r>
            <a:r>
              <a:rPr lang="ru-RU" dirty="0" smtClean="0">
                <a:latin typeface="Constantia" panose="02030602050306030303" pitchFamily="18" charset="0"/>
              </a:rPr>
              <a:t>.</a:t>
            </a:r>
            <a:endParaRPr lang="ru-RU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0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764704"/>
            <a:ext cx="727280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Порядок     </a:t>
            </a:r>
            <a:r>
              <a:rPr lang="ru-RU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на подмножестве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называют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порядком, индуцированным исходным порядком     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 всем множестве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полагаем</a:t>
            </a:r>
            <a:endParaRPr lang="en-US" sz="3000" dirty="0">
              <a:latin typeface="Arial" pitchFamily="34" charset="0"/>
              <a:cs typeface="Arial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120000"/>
              </a:lnSpc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75" y="3933056"/>
            <a:ext cx="282571" cy="3077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980728"/>
            <a:ext cx="282571" cy="3077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4D987-FC96-4545-86B4-D57AE1E5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62" y="3925772"/>
            <a:ext cx="282571" cy="3077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6DBCF2-2FB3-4C35-929A-FEB5E6EC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060848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96752"/>
            <a:ext cx="74888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Font typeface="Arial" pitchFamily="34" charset="0"/>
              <a:buChar char="•"/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5</a:t>
            </a: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Х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верхней гранью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выполняется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                                          </a:t>
            </a:r>
          </a:p>
          <a:p>
            <a:pPr indent="457200"/>
            <a:endParaRPr lang="ru-RU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нижней гранью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выполняется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    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                                 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83" y="4730687"/>
            <a:ext cx="282571" cy="3077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84" y="3380069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592" y="980728"/>
            <a:ext cx="727280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Верхним конусом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называют множество всех его верхних граней.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    .</a:t>
            </a: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Нижним конусом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называют множество всех его нижних граней.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      .</a:t>
            </a:r>
          </a:p>
          <a:p>
            <a:pPr indent="457200"/>
            <a:endParaRPr lang="ru-RU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59653"/>
              </p:ext>
            </p:extLst>
          </p:nvPr>
        </p:nvGraphicFramePr>
        <p:xfrm>
          <a:off x="3995936" y="2492896"/>
          <a:ext cx="7560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r:id="rId3" imgW="266469" imgH="190335" progId="Equation.DSMT4">
                  <p:embed/>
                </p:oleObj>
              </mc:Choice>
              <mc:Fallback>
                <p:oleObj r:id="rId3" imgW="266469" imgH="19033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92896"/>
                        <a:ext cx="75608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55535"/>
              </p:ext>
            </p:extLst>
          </p:nvPr>
        </p:nvGraphicFramePr>
        <p:xfrm>
          <a:off x="4067944" y="4941168"/>
          <a:ext cx="7200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0" r:id="rId5" imgW="266469" imgH="190335" progId="Equation.DSMT4">
                  <p:embed/>
                </p:oleObj>
              </mc:Choice>
              <mc:Fallback>
                <p:oleObj r:id="rId5" imgW="266469" imgH="1903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941168"/>
                        <a:ext cx="72008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9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5" y="548680"/>
            <a:ext cx="741682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Точной верхней гранью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супремумом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наименьший элемент множества всех его верхних граней.</a:t>
            </a:r>
          </a:p>
          <a:p>
            <a:pPr indent="457200"/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sup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Точной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нижней гранью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инфимумом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множества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называется наибольший элемент множества всех его нижних граней.</a:t>
            </a:r>
          </a:p>
          <a:p>
            <a:pPr indent="457200"/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inf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1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401195" y="1139602"/>
            <a:ext cx="4727576" cy="4741862"/>
            <a:chOff x="1474" y="727"/>
            <a:chExt cx="2978" cy="298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74" y="727"/>
              <a:ext cx="2971" cy="2975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522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731"/>
              <a:ext cx="2978" cy="2983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Прямая соединительная линия 5"/>
          <p:cNvCxnSpPr>
            <a:stCxn id="15" idx="4"/>
          </p:cNvCxnSpPr>
          <p:nvPr/>
        </p:nvCxnSpPr>
        <p:spPr>
          <a:xfrm>
            <a:off x="4216818" y="2733398"/>
            <a:ext cx="751226" cy="7676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932040" y="27089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endCxn id="22" idx="3"/>
          </p:cNvCxnSpPr>
          <p:nvPr/>
        </p:nvCxnSpPr>
        <p:spPr>
          <a:xfrm flipH="1">
            <a:off x="4152510" y="2723332"/>
            <a:ext cx="831323" cy="7671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-схема: узел 14"/>
          <p:cNvSpPr/>
          <p:nvPr/>
        </p:nvSpPr>
        <p:spPr>
          <a:xfrm>
            <a:off x="4175956" y="2661390"/>
            <a:ext cx="81723" cy="7200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 flipH="1" flipV="1">
            <a:off x="4942970" y="2661389"/>
            <a:ext cx="70789" cy="90155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4140542" y="3429000"/>
            <a:ext cx="81723" cy="7200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4942971" y="3441239"/>
            <a:ext cx="81723" cy="7200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9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548680"/>
            <a:ext cx="6696744" cy="525658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5157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632" y="1268760"/>
            <a:ext cx="69847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dirty="0">
                <a:latin typeface="Arial" pitchFamily="34" charset="0"/>
                <a:cs typeface="Arial" pitchFamily="34" charset="0"/>
              </a:rPr>
              <a:t>&lt;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2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dirty="0"/>
              <a:t>,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/>
              <a:t>П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&gt; – ч.у.м.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/>
            <a:r>
              <a:rPr lang="ru-RU" sz="3200" dirty="0">
                <a:latin typeface="Arial" pitchFamily="34" charset="0"/>
                <a:cs typeface="Arial" pitchFamily="34" charset="0"/>
              </a:rPr>
              <a:t>где 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П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 ⇔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={(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  0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ctr">
              <a:buFont typeface="Arial" pitchFamily="34" charset="0"/>
              <a:buChar char="•"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sup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2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</a:t>
            </a:r>
            <a:r>
              <a:rPr lang="ru-RU" sz="30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lvl="0" indent="-457200" algn="ctr">
              <a:buFont typeface="Arial" pitchFamily="34" charset="0"/>
              <a:buChar char="•"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inf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2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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= (0,0).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352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12776"/>
            <a:ext cx="71287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Теорема</a:t>
            </a:r>
            <a:r>
              <a:rPr lang="en-US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Если точная  верхняя  (нижняя) грань упорядоченного множества существует,  то она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единственная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403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806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3. Понятие решетки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700808"/>
            <a:ext cx="77768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Arial" pitchFamily="34" charset="0"/>
                <a:cs typeface="Arial" pitchFamily="34" charset="0"/>
              </a:rPr>
              <a:t>Пусть  &lt;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 &gt; – ч.у.м.;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Х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  <a:p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6</a:t>
            </a:r>
          </a:p>
          <a:p>
            <a:pPr indent="457200">
              <a:lnSpc>
                <a:spcPct val="15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верхней гранью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элементов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</a:p>
          <a:p>
            <a:pPr indent="457200" algn="ctr"/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у    а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;                    </a:t>
            </a:r>
          </a:p>
          <a:p>
            <a:pPr indent="457200"/>
            <a:endParaRPr lang="ru-RU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нижней гранью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элементов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 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а    у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                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733256"/>
            <a:ext cx="282571" cy="3077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510236"/>
            <a:ext cx="282571" cy="3077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515530"/>
            <a:ext cx="282571" cy="3077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82" y="1916832"/>
            <a:ext cx="282571" cy="3077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733256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196752"/>
            <a:ext cx="760206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7</a:t>
            </a:r>
          </a:p>
          <a:p>
            <a:pPr>
              <a:lnSpc>
                <a:spcPct val="150000"/>
              </a:lnSpc>
            </a:pPr>
            <a:endParaRPr lang="ru-RU" sz="800" b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2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точной верхней гранью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супремумом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элементов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и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 x    t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и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y 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t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2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sup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35" y="4221086"/>
            <a:ext cx="282571" cy="3077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221088"/>
            <a:ext cx="282571" cy="3077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63" y="4221085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79928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Font typeface="Arial" pitchFamily="34" charset="0"/>
              <a:buChar char="•"/>
            </a:pP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Отношение частичного порядка</a:t>
            </a:r>
            <a:endParaRPr lang="en-US" sz="3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000" dirty="0">
                <a:latin typeface="Arial" pitchFamily="34" charset="0"/>
                <a:cs typeface="Arial" pitchFamily="34" charset="0"/>
              </a:rPr>
              <a:t> – бинарное отношение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обладающее свойствами: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рефлексивности,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антисимметричности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транзитивности.</a:t>
            </a:r>
          </a:p>
          <a:p>
            <a:pPr indent="457200">
              <a:lnSpc>
                <a:spcPct val="15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.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Говорят, что элемент </a:t>
            </a:r>
            <a:r>
              <a:rPr lang="ru-RU" sz="3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предшествует или равен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а элемент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следует за или равен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9" y="3933056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24" y="1500174"/>
            <a:ext cx="7572428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8</a:t>
            </a:r>
          </a:p>
          <a:p>
            <a:pPr>
              <a:lnSpc>
                <a:spcPct val="150000"/>
              </a:lnSpc>
            </a:pPr>
            <a:endParaRPr lang="ru-RU" sz="800" b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Элемент 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точной нижней гранью</a:t>
            </a:r>
            <a:r>
              <a:rPr lang="ru-RU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или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инфимумом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элементов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и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</a:t>
            </a: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 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x 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и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t    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    a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ru-RU" sz="36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inf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67" y="4509118"/>
            <a:ext cx="282571" cy="3077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509119"/>
            <a:ext cx="282571" cy="3077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509119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556792"/>
            <a:ext cx="7488832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Определение 9</a:t>
            </a:r>
          </a:p>
          <a:p>
            <a:pPr>
              <a:lnSpc>
                <a:spcPct val="150000"/>
              </a:lnSpc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Решеткой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называется  ч.у.м. 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/>
              <a:t>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   &gt;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 котором каждая пара элементов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и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имеет  супремум  и  инфимум.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2564904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Мама\Downloads\Дм Лек8 рис1.jp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971600" y="332656"/>
            <a:ext cx="7215238" cy="5555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Мама\Downloads\Дм Лек8 рис2.jpg"/>
          <p:cNvPicPr>
            <a:picLocks noChangeAspect="1" noChangeArrowheads="1"/>
          </p:cNvPicPr>
          <p:nvPr/>
        </p:nvPicPr>
        <p:blipFill>
          <a:blip r:embed="rId2">
            <a:lum contrast="48000"/>
          </a:blip>
          <a:srcRect/>
          <a:stretch>
            <a:fillRect/>
          </a:stretch>
        </p:blipFill>
        <p:spPr bwMode="auto">
          <a:xfrm>
            <a:off x="1187624" y="620688"/>
            <a:ext cx="7143800" cy="342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046762" y="5085184"/>
            <a:ext cx="7168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Попарно неизоморфные 5-элементные решетки</a:t>
            </a:r>
            <a:endParaRPr lang="ru-RU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1944216" cy="19114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3667894" y="2004844"/>
            <a:ext cx="1944216" cy="19114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Рисунок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88840"/>
            <a:ext cx="2073399" cy="19114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899592" y="4149080"/>
            <a:ext cx="7690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        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1                           2                            3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56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48680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Font typeface="Arial" pitchFamily="34" charset="0"/>
              <a:buChar char="•"/>
            </a:pP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Отношение строгого порядка</a:t>
            </a:r>
            <a:endParaRPr lang="en-US" sz="3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8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000" dirty="0">
                <a:latin typeface="Arial" pitchFamily="34" charset="0"/>
                <a:cs typeface="Arial" pitchFamily="34" charset="0"/>
              </a:rPr>
              <a:t>– бинарное отношение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обладающее свойствами:</a:t>
            </a: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антирефлексивности,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антисимметричности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 транзитивности.</a:t>
            </a:r>
          </a:p>
          <a:p>
            <a:pPr indent="457200"/>
            <a:r>
              <a:rPr lang="ru-RU" sz="2800" dirty="0">
                <a:latin typeface="Arial" pitchFamily="34" charset="0"/>
                <a:cs typeface="Arial" pitchFamily="34" charset="0"/>
              </a:rPr>
              <a:t>                                 </a:t>
            </a: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  Говорят, что элемент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i="1" dirty="0">
                <a:latin typeface="Arial" panose="020B0604020202020204" pitchFamily="34" charset="0"/>
                <a:cs typeface="Arial" panose="020B0604020202020204" pitchFamily="34" charset="0"/>
              </a:rPr>
              <a:t>строго предшествует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а элемент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строго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следует за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43" y="4017717"/>
            <a:ext cx="282571" cy="3077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87624" y="3789040"/>
            <a:ext cx="6480720" cy="66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20000"/>
              </a:lnSpc>
            </a:pPr>
            <a:r>
              <a:rPr lang="ru-RU" sz="3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4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400" dirty="0"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4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4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36620"/>
            <a:ext cx="291951" cy="280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0800000" flipV="1">
            <a:off x="827583" y="1304764"/>
            <a:ext cx="763592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Font typeface="Arial" pitchFamily="34" charset="0"/>
              <a:buChar char="•"/>
            </a:pP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Отношение линейного порядка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  <a:p>
            <a:r>
              <a:rPr lang="ru-RU" sz="3000" dirty="0">
                <a:latin typeface="Arial" pitchFamily="34" charset="0"/>
                <a:cs typeface="Arial" pitchFamily="34" charset="0"/>
              </a:rPr>
              <a:t>– отношение частичного порядка на множестве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для которого любые два элемента сравнимы: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856080"/>
            <a:ext cx="282571" cy="3077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79712" y="3645024"/>
            <a:ext cx="53285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3400" i="1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3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3200" dirty="0">
                <a:latin typeface="Arial" pitchFamily="34" charset="0"/>
                <a:ea typeface="Calibri" pitchFamily="34" charset="0"/>
                <a:cs typeface="Arial" pitchFamily="34" charset="0"/>
              </a:rPr>
              <a:t>или </a:t>
            </a:r>
            <a:r>
              <a:rPr lang="ru-RU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lang="en-US" sz="3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3400" i="1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3400" dirty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56080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556792"/>
            <a:ext cx="74888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Непустое множество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с заданным на нем бинарным отношением порядка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упорядоченным.</a:t>
            </a:r>
          </a:p>
          <a:p>
            <a:pPr marL="274320" indent="457200">
              <a:lnSpc>
                <a:spcPct val="110000"/>
              </a:lnSpc>
              <a:buClr>
                <a:schemeClr val="accent3"/>
              </a:buClr>
              <a:defRPr/>
            </a:pPr>
            <a:endParaRPr lang="ru-RU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74320" indent="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</a:t>
            </a:r>
            <a:r>
              <a:rPr lang="ru-RU" sz="3200" dirty="0"/>
              <a:t>&lt;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97465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556792"/>
            <a:ext cx="7819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Частично (линейно) упорядоченное множество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непустое множество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с заданным на нем отношением частичного (линейного) порядка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Сокращенно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ч.у.м.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или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л.у.м.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39552" y="1052736"/>
                <a:ext cx="7890100" cy="3877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Рассмотрим  ч.у.м. 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Х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&gt;.</a:t>
                </a:r>
              </a:p>
              <a:p>
                <a:pPr indent="457200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Элемент  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0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доминирует над</a:t>
                </a:r>
                <a:r>
                  <a:rPr lang="en-US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х</a:t>
                </a:r>
                <a:endParaRPr lang="ru-RU" sz="3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( 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покрывает  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ru-RU" sz="3000" b="1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если</a:t>
                </a:r>
              </a:p>
              <a:p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                                    </a:t>
                </a:r>
              </a:p>
              <a:p>
                <a:pPr indent="457200" algn="ctr"/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и  </a:t>
                </a:r>
                <a14:m>
                  <m:oMath xmlns:m="http://schemas.openxmlformats.org/officeDocument/2006/math">
                    <m:r>
                      <a:rPr lang="ru-RU" sz="3600" i="1"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такой, что 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6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6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36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sz="3000" dirty="0"/>
                  <a:t>.</a:t>
                </a:r>
              </a:p>
              <a:p>
                <a:pPr indent="457200" algn="ctr"/>
                <a:endParaRPr lang="ru-RU" sz="3000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Обозначение: 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  y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7890100" cy="3877985"/>
              </a:xfrm>
              <a:prstGeom prst="rect">
                <a:avLst/>
              </a:prstGeom>
              <a:blipFill>
                <a:blip r:embed="rId2"/>
                <a:stretch>
                  <a:fillRect l="-1855" t="-2201" b="-5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437112"/>
            <a:ext cx="312600" cy="3613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67" y="3562284"/>
            <a:ext cx="291951" cy="2806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62284"/>
            <a:ext cx="291951" cy="2806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562284"/>
            <a:ext cx="291951" cy="2806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268760"/>
            <a:ext cx="282571" cy="307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1412777"/>
            <a:ext cx="7344816" cy="382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Конечное </a:t>
            </a:r>
            <a:r>
              <a:rPr lang="ru-RU" sz="3000" dirty="0" err="1">
                <a:latin typeface="Arial" pitchFamily="34" charset="0"/>
                <a:cs typeface="Arial" pitchFamily="34" charset="0"/>
              </a:rPr>
              <a:t>ч.у.м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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</a:t>
            </a:r>
            <a:r>
              <a:rPr lang="ru-RU" sz="3000" i="1" dirty="0">
                <a:latin typeface="Arial" pitchFamily="34" charset="0"/>
                <a:cs typeface="Arial" pitchFamily="34" charset="0"/>
                <a:sym typeface="Symbol"/>
              </a:rPr>
              <a:t> 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имеет </a:t>
            </a:r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диаграмму Хассе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если в нем строгий порядок определяется отношением доминирования:</a:t>
            </a:r>
          </a:p>
          <a:p>
            <a:pPr indent="457200"/>
            <a:endParaRPr lang="ru-RU" sz="3000" dirty="0"/>
          </a:p>
          <a:p>
            <a:pPr marL="457200" indent="-457200" algn="ctr">
              <a:lnSpc>
                <a:spcPct val="150000"/>
              </a:lnSpc>
              <a:buFont typeface="Symbol" pitchFamily="18" charset="2"/>
              <a:buChar char="&quot;"/>
            </a:pP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i="1" baseline="-25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такая, что 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200" i="1" baseline="-25000" dirty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…   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556792"/>
            <a:ext cx="282571" cy="3077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77072"/>
            <a:ext cx="291951" cy="280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14" y="4765698"/>
            <a:ext cx="312600" cy="3613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749217"/>
            <a:ext cx="312600" cy="36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80" y="4749217"/>
            <a:ext cx="312600" cy="3613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992" y="4749217"/>
            <a:ext cx="312600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64732"/>
      </p:ext>
    </p:extLst>
  </p:cSld>
  <p:clrMapOvr>
    <a:masterClrMapping/>
  </p:clrMapOvr>
</p:sld>
</file>

<file path=ppt/theme/theme1.xml><?xml version="1.0" encoding="utf-8"?>
<a:theme xmlns:a="http://schemas.openxmlformats.org/drawingml/2006/main" name="Практика №1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5432</TotalTime>
  <Words>1030</Words>
  <Application>Microsoft Office PowerPoint</Application>
  <PresentationFormat>Экран (4:3)</PresentationFormat>
  <Paragraphs>162</Paragraphs>
  <Slides>34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Constantia</vt:lpstr>
      <vt:lpstr>Symbol</vt:lpstr>
      <vt:lpstr>Times New Roman</vt:lpstr>
      <vt:lpstr>Практика №1</vt:lpstr>
      <vt:lpstr>Equation.DSMT4</vt:lpstr>
      <vt:lpstr>Практическое занятие 6 Исследование свойств множеств по отношению порядка</vt:lpstr>
      <vt:lpstr>Литература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Супремум и инфимум упорядоченного подмножества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Понятие решетки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Решетки</dc:title>
  <dc:creator>Кривцова</dc:creator>
  <cp:lastModifiedBy>Irina</cp:lastModifiedBy>
  <cp:revision>335</cp:revision>
  <dcterms:created xsi:type="dcterms:W3CDTF">2012-03-26T21:20:12Z</dcterms:created>
  <dcterms:modified xsi:type="dcterms:W3CDTF">2022-10-02T18:59:12Z</dcterms:modified>
</cp:coreProperties>
</file>