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67" r:id="rId16"/>
    <p:sldId id="268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4" autoAdjust="0"/>
  </p:normalViewPr>
  <p:slideViewPr>
    <p:cSldViewPr snapToGrid="0">
      <p:cViewPr varScale="1">
        <p:scale>
          <a:sx n="78" d="100"/>
          <a:sy n="78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45B49-C39A-41DE-A30F-9064DF85A613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04B18-F4AB-490D-AA35-6E648951A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32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04B18-F4AB-490D-AA35-6E648951AC0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9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2BA2-35C5-4EA5-BF58-E20B6517F45C}" type="datetime1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9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FF35-252E-4540-B82C-515CC55701C7}" type="datetime1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8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93F4-94FD-450C-A43B-DC3409A18D67}" type="datetime1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4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9E54-1E9B-43EB-BBEE-8A6AD3FA2379}" type="datetime1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2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1653-25EC-44DF-9EFD-13A0D1B99C9A}" type="datetime1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5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D70-2115-492C-A0A1-EBA316998E7E}" type="datetime1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E338-5330-4088-B8F0-4135D778CA55}" type="datetime1">
              <a:rPr lang="ru-RU" smtClean="0"/>
              <a:t>12.03.2018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4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A72A-7552-4A97-B60F-F85A572F0592}" type="datetime1">
              <a:rPr lang="ru-RU" smtClean="0"/>
              <a:t>12.03.2018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93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094B-9A08-4A44-B6EB-42EAC528C5E0}" type="datetime1">
              <a:rPr lang="ru-RU" smtClean="0"/>
              <a:t>12.03.2018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6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AFF2-B6B3-48A5-A817-58435A76D9CE}" type="datetime1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0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CDBB-1705-4667-B632-A1DCDD6F533A}" type="datetime1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CB19-CC4F-4D63-B4A9-8C912B154463}" type="datetime1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A65E-5DFD-465E-BB9D-66D7F34D9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1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1118" y="1728290"/>
            <a:ext cx="9144000" cy="2387600"/>
          </a:xfrm>
        </p:spPr>
        <p:txBody>
          <a:bodyPr/>
          <a:lstStyle/>
          <a:p>
            <a:r>
              <a:rPr lang="ru-RU" dirty="0" smtClean="0"/>
              <a:t>Планирование процессов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6204" y="594437"/>
            <a:ext cx="9144000" cy="1014029"/>
          </a:xfrm>
        </p:spPr>
        <p:txBody>
          <a:bodyPr/>
          <a:lstStyle/>
          <a:p>
            <a:r>
              <a:rPr lang="ru-RU" dirty="0" smtClean="0"/>
              <a:t>Курс: Операционные системы </a:t>
            </a:r>
          </a:p>
          <a:p>
            <a:r>
              <a:rPr lang="ru-RU" dirty="0" smtClean="0"/>
              <a:t>Лекция: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76820-133A-4948-A167-9050D86FA3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55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Shortest Job </a:t>
            </a:r>
            <a:r>
              <a:rPr lang="en-US" dirty="0" smtClean="0"/>
              <a:t>First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8865"/>
            <a:ext cx="10515600" cy="4138098"/>
          </a:xfrm>
        </p:spPr>
        <p:txBody>
          <a:bodyPr/>
          <a:lstStyle/>
          <a:p>
            <a:r>
              <a:rPr lang="ru-RU" dirty="0" smtClean="0"/>
              <a:t>Выбирается процесс с минимальным </a:t>
            </a:r>
            <a:r>
              <a:rPr lang="fr-FR" i="1" dirty="0"/>
              <a:t>CPU </a:t>
            </a:r>
            <a:r>
              <a:rPr lang="fr-FR" i="1" dirty="0" err="1" smtClean="0"/>
              <a:t>burst</a:t>
            </a:r>
            <a:r>
              <a:rPr lang="ru-RU" i="1" dirty="0" smtClean="0"/>
              <a:t> </a:t>
            </a:r>
            <a:r>
              <a:rPr lang="ru-RU" dirty="0" smtClean="0"/>
              <a:t>из числа находящихся в состоянии Готовность.</a:t>
            </a:r>
          </a:p>
          <a:p>
            <a:r>
              <a:rPr lang="ru-RU" dirty="0" smtClean="0"/>
              <a:t>При наличии нескольких подобных процессов используется </a:t>
            </a:r>
            <a:r>
              <a:rPr lang="en-US" dirty="0" smtClean="0"/>
              <a:t>FCFS</a:t>
            </a:r>
          </a:p>
          <a:p>
            <a:r>
              <a:rPr lang="ru-RU" dirty="0" smtClean="0"/>
              <a:t>Может быть </a:t>
            </a:r>
            <a:r>
              <a:rPr lang="ru-RU" dirty="0" err="1" smtClean="0"/>
              <a:t>невытесняющим</a:t>
            </a:r>
            <a:r>
              <a:rPr lang="ru-RU" dirty="0" smtClean="0"/>
              <a:t> (процесс забирает вычислительный ресурс на все необходимое время) и вытесняющим (учитывается появление новых процессов).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1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Невытесняющий</a:t>
            </a:r>
            <a:r>
              <a:rPr lang="ru-RU" dirty="0" smtClean="0"/>
              <a:t> </a:t>
            </a:r>
            <a:r>
              <a:rPr lang="en-US" dirty="0" smtClean="0"/>
              <a:t>SJF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99292"/>
              </p:ext>
            </p:extLst>
          </p:nvPr>
        </p:nvGraphicFramePr>
        <p:xfrm>
          <a:off x="838200" y="1989618"/>
          <a:ext cx="10515600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Процесс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0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3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effectLst/>
                        </a:rPr>
                        <a:t>CPU </a:t>
                      </a:r>
                      <a:r>
                        <a:rPr lang="fr-FR" b="1" dirty="0" err="1" smtClean="0">
                          <a:effectLst/>
                        </a:rPr>
                        <a:t>burst</a:t>
                      </a:r>
                      <a:r>
                        <a:rPr lang="fr-FR" b="1" dirty="0" smtClean="0">
                          <a:effectLst/>
                        </a:rPr>
                        <a:t>, </a:t>
                      </a:r>
                      <a:r>
                        <a:rPr lang="ru-RU" b="1" dirty="0" err="1" smtClean="0">
                          <a:effectLst/>
                        </a:rPr>
                        <a:t>мс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5" y="3105113"/>
            <a:ext cx="6125430" cy="2810267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66367"/>
              </p:ext>
            </p:extLst>
          </p:nvPr>
        </p:nvGraphicFramePr>
        <p:xfrm>
          <a:off x="6901845" y="3826643"/>
          <a:ext cx="4997856" cy="12801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708438"/>
                <a:gridCol w="3289418"/>
              </a:tblGrid>
              <a:tr h="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Ср.</a:t>
                      </a:r>
                      <a:r>
                        <a:rPr lang="ru-RU" b="1" baseline="0" dirty="0" smtClean="0"/>
                        <a:t> время </a:t>
                      </a:r>
                      <a:r>
                        <a:rPr lang="ru-RU" b="1" baseline="0" dirty="0" err="1" smtClean="0"/>
                        <a:t>ожид</a:t>
                      </a:r>
                      <a:r>
                        <a:rPr lang="ru-RU" b="1" baseline="0" dirty="0" smtClean="0"/>
                        <a:t>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(∑г)</a:t>
                      </a:r>
                      <a:r>
                        <a:rPr lang="en-US" dirty="0" smtClean="0"/>
                        <a:t>/n</a:t>
                      </a:r>
                      <a:r>
                        <a:rPr lang="en-US" baseline="0" dirty="0" smtClean="0"/>
                        <a:t> = 1</a:t>
                      </a:r>
                      <a:r>
                        <a:rPr lang="ru-RU" baseline="0" dirty="0" smtClean="0"/>
                        <a:t>4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4</a:t>
                      </a:r>
                      <a:r>
                        <a:rPr lang="en-US" baseline="0" dirty="0" smtClean="0"/>
                        <a:t> = </a:t>
                      </a:r>
                      <a:r>
                        <a:rPr lang="ru-RU" baseline="0" dirty="0" smtClean="0"/>
                        <a:t>3</a:t>
                      </a:r>
                      <a:r>
                        <a:rPr lang="en-US" baseline="0" dirty="0" smtClean="0"/>
                        <a:t>,</a:t>
                      </a:r>
                      <a:r>
                        <a:rPr lang="ru-RU" baseline="0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err="1" smtClean="0"/>
                        <a:t>мс</a:t>
                      </a:r>
                      <a:r>
                        <a:rPr lang="ru-RU" baseline="0" dirty="0" smtClean="0"/>
                        <a:t>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(для </a:t>
                      </a:r>
                      <a:r>
                        <a:rPr lang="en-US" sz="1600" i="1" baseline="0" dirty="0" smtClean="0"/>
                        <a:t>FCFS – 7 </a:t>
                      </a:r>
                      <a:r>
                        <a:rPr lang="ru-RU" sz="1600" i="1" baseline="0" dirty="0" err="1" smtClean="0"/>
                        <a:t>мс</a:t>
                      </a:r>
                      <a:r>
                        <a:rPr lang="ru-RU" sz="1600" i="1" baseline="0" dirty="0" smtClean="0"/>
                        <a:t>)</a:t>
                      </a:r>
                      <a:endParaRPr lang="ru-RU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Ср. полн. время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(∑г</a:t>
                      </a:r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∑и)</a:t>
                      </a:r>
                      <a:r>
                        <a:rPr lang="en-US" dirty="0" smtClean="0"/>
                        <a:t>/n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= (14+16)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4</a:t>
                      </a:r>
                      <a:r>
                        <a:rPr lang="en-US" baseline="0" dirty="0" smtClean="0"/>
                        <a:t> = </a:t>
                      </a:r>
                      <a:r>
                        <a:rPr lang="ru-RU" baseline="0" dirty="0" smtClean="0"/>
                        <a:t>7</a:t>
                      </a:r>
                      <a:r>
                        <a:rPr lang="en-US" baseline="0" dirty="0" smtClean="0"/>
                        <a:t>,</a:t>
                      </a:r>
                      <a:r>
                        <a:rPr lang="ru-RU" baseline="0" dirty="0" smtClean="0"/>
                        <a:t>5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Овал 6"/>
          <p:cNvSpPr/>
          <p:nvPr/>
        </p:nvSpPr>
        <p:spPr>
          <a:xfrm>
            <a:off x="9934833" y="1337902"/>
            <a:ext cx="481913" cy="457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5708823" y="1337901"/>
            <a:ext cx="481913" cy="457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595818" y="1337901"/>
            <a:ext cx="481913" cy="457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7821828" y="1337901"/>
            <a:ext cx="481913" cy="457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1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8054"/>
            <a:ext cx="10515600" cy="1325563"/>
          </a:xfrm>
        </p:spPr>
        <p:txBody>
          <a:bodyPr/>
          <a:lstStyle/>
          <a:p>
            <a:r>
              <a:rPr lang="ru-RU" dirty="0" smtClean="0"/>
              <a:t>Вытесняющий </a:t>
            </a:r>
            <a:r>
              <a:rPr lang="en-US" dirty="0" smtClean="0"/>
              <a:t>SJF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421087"/>
              </p:ext>
            </p:extLst>
          </p:nvPr>
        </p:nvGraphicFramePr>
        <p:xfrm>
          <a:off x="838200" y="1489061"/>
          <a:ext cx="10515600" cy="15621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/>
                <a:gridCol w="4009768"/>
                <a:gridCol w="30006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Процесс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Время </a:t>
                      </a:r>
                      <a:r>
                        <a:rPr lang="ru-RU" b="1" dirty="0" smtClean="0">
                          <a:effectLst/>
                        </a:rPr>
                        <a:t>появления с</a:t>
                      </a:r>
                      <a:r>
                        <a:rPr lang="ru-RU" b="1" baseline="0" dirty="0" smtClean="0">
                          <a:effectLst/>
                        </a:rPr>
                        <a:t> начала отсчета, </a:t>
                      </a:r>
                      <a:r>
                        <a:rPr lang="ru-RU" b="1" baseline="0" dirty="0" err="1" smtClean="0">
                          <a:effectLst/>
                        </a:rPr>
                        <a:t>мс</a:t>
                      </a:r>
                      <a:endParaRPr lang="ru-RU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effectLst/>
                        </a:rPr>
                        <a:t>CPU </a:t>
                      </a:r>
                      <a:r>
                        <a:rPr lang="fr-FR" b="1" dirty="0" err="1" smtClean="0">
                          <a:effectLst/>
                        </a:rPr>
                        <a:t>burst</a:t>
                      </a:r>
                      <a:r>
                        <a:rPr lang="fr-FR" b="1" dirty="0" smtClean="0">
                          <a:effectLst/>
                        </a:rPr>
                        <a:t>, </a:t>
                      </a:r>
                      <a:r>
                        <a:rPr lang="ru-RU" b="1" dirty="0" err="1" smtClean="0">
                          <a:effectLst/>
                        </a:rPr>
                        <a:t>мс</a:t>
                      </a:r>
                      <a:endParaRPr lang="fr-FR" b="1" dirty="0" smtClean="0">
                        <a:effectLst/>
                      </a:endParaRP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0</a:t>
                      </a:r>
                      <a:endParaRPr lang="fr-FR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7</a:t>
                      </a: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3</a:t>
                      </a:r>
                      <a:endParaRPr lang="fr-FR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5</a:t>
                      </a: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3" y="3251948"/>
            <a:ext cx="7468642" cy="280074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1504140" y="2643162"/>
            <a:ext cx="481913" cy="457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1491782" y="1701471"/>
            <a:ext cx="481913" cy="457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465045" y="4794423"/>
            <a:ext cx="783886" cy="1459053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652" y="6241528"/>
            <a:ext cx="298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– </a:t>
            </a:r>
            <a:r>
              <a:rPr lang="ru-RU" dirty="0" smtClean="0"/>
              <a:t>становится 1 в очереди до своего завершения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986262" y="6241528"/>
            <a:ext cx="365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ru-RU" baseline="-25000" dirty="0"/>
              <a:t>2</a:t>
            </a:r>
            <a:r>
              <a:rPr lang="en-US" dirty="0" smtClean="0"/>
              <a:t> – </a:t>
            </a:r>
            <a:r>
              <a:rPr lang="ru-RU" dirty="0" smtClean="0"/>
              <a:t>становится 3 в очереди и ждет завершения остальных процессов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3362246" y="5239264"/>
            <a:ext cx="1432175" cy="1112107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8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97" y="56202"/>
            <a:ext cx="12282617" cy="1325563"/>
          </a:xfrm>
        </p:spPr>
        <p:txBody>
          <a:bodyPr/>
          <a:lstStyle/>
          <a:p>
            <a:r>
              <a:rPr lang="ru-RU" dirty="0" smtClean="0"/>
              <a:t>Прогнозирование</a:t>
            </a:r>
            <a:r>
              <a:rPr lang="en-US" dirty="0" smtClean="0"/>
              <a:t> </a:t>
            </a:r>
            <a:r>
              <a:rPr lang="ru-RU" dirty="0" smtClean="0"/>
              <a:t>очередного значения </a:t>
            </a:r>
            <a:r>
              <a:rPr lang="en-US" dirty="0" smtClean="0"/>
              <a:t>CPU burst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97" y="1244857"/>
            <a:ext cx="6796218" cy="52053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Пусть для </a:t>
            </a:r>
            <a:r>
              <a:rPr lang="en-US" dirty="0" smtClean="0"/>
              <a:t>n-</a:t>
            </a:r>
            <a:r>
              <a:rPr lang="ru-RU" dirty="0" err="1" smtClean="0"/>
              <a:t>го</a:t>
            </a:r>
            <a:r>
              <a:rPr lang="ru-RU" dirty="0" smtClean="0"/>
              <a:t> </a:t>
            </a:r>
            <a:r>
              <a:rPr lang="en-US" dirty="0" smtClean="0"/>
              <a:t>CPU-burst:</a:t>
            </a:r>
          </a:p>
          <a:p>
            <a:r>
              <a:rPr lang="en-US" sz="2000" dirty="0" smtClean="0"/>
              <a:t>t(n) – </a:t>
            </a:r>
            <a:r>
              <a:rPr lang="ru-RU" sz="2000" dirty="0" smtClean="0"/>
              <a:t>истинное значение длительности текущего </a:t>
            </a:r>
            <a:r>
              <a:rPr lang="en-US" sz="2000" dirty="0" smtClean="0"/>
              <a:t>CPU-burst</a:t>
            </a:r>
            <a:endParaRPr lang="ru-RU" sz="2000" dirty="0" smtClean="0"/>
          </a:p>
          <a:p>
            <a:r>
              <a:rPr lang="en-US" sz="2000" dirty="0"/>
              <a:t>τ</a:t>
            </a:r>
            <a:r>
              <a:rPr lang="en-US" sz="2000" dirty="0" smtClean="0"/>
              <a:t>(n) – </a:t>
            </a:r>
            <a:r>
              <a:rPr lang="ru-RU" sz="2000" dirty="0" smtClean="0"/>
              <a:t>предсказанное </a:t>
            </a:r>
            <a:r>
              <a:rPr lang="ru-RU" sz="2000" dirty="0"/>
              <a:t>значение </a:t>
            </a:r>
            <a:r>
              <a:rPr lang="ru-RU" sz="2000" dirty="0" smtClean="0"/>
              <a:t>длительности текущего </a:t>
            </a:r>
            <a:r>
              <a:rPr lang="en-US" sz="2000" dirty="0" smtClean="0"/>
              <a:t>CPU-burst</a:t>
            </a:r>
            <a:endParaRPr lang="ru-RU" sz="2000" dirty="0" smtClean="0"/>
          </a:p>
          <a:p>
            <a:r>
              <a:rPr lang="en-US" sz="2000" dirty="0"/>
              <a:t>τ</a:t>
            </a:r>
            <a:r>
              <a:rPr lang="en-US" sz="2000" dirty="0" smtClean="0"/>
              <a:t>(n</a:t>
            </a:r>
            <a:r>
              <a:rPr lang="ru-RU" sz="2000" dirty="0" smtClean="0"/>
              <a:t>+1</a:t>
            </a:r>
            <a:r>
              <a:rPr lang="en-US" sz="2000" dirty="0" smtClean="0"/>
              <a:t>) </a:t>
            </a:r>
            <a:r>
              <a:rPr lang="en-US" sz="2000" dirty="0"/>
              <a:t>– </a:t>
            </a:r>
            <a:r>
              <a:rPr lang="ru-RU" sz="2000" dirty="0"/>
              <a:t>предсказанное значение длительности </a:t>
            </a:r>
            <a:r>
              <a:rPr lang="ru-RU" sz="2000" dirty="0" smtClean="0"/>
              <a:t>следующего </a:t>
            </a:r>
            <a:r>
              <a:rPr lang="en-US" sz="2000" dirty="0" smtClean="0"/>
              <a:t>CPU-burst</a:t>
            </a:r>
            <a:endParaRPr lang="ru-RU" sz="2000" dirty="0"/>
          </a:p>
          <a:p>
            <a:pPr marL="0" indent="0">
              <a:buNone/>
            </a:pPr>
            <a:r>
              <a:rPr lang="ru-RU" dirty="0" smtClean="0"/>
              <a:t>Для прогноза используем экспоненциальное скользящее среднее:</a:t>
            </a:r>
          </a:p>
          <a:p>
            <a:pPr marL="0" indent="0" algn="ctr">
              <a:buNone/>
            </a:pPr>
            <a:r>
              <a:rPr lang="en-US" b="1" dirty="0"/>
              <a:t>τ</a:t>
            </a:r>
            <a:r>
              <a:rPr lang="en-US" b="1" dirty="0" smtClean="0"/>
              <a:t>(n+1) = </a:t>
            </a:r>
            <a:r>
              <a:rPr lang="el-GR" b="1" dirty="0" smtClean="0"/>
              <a:t>α</a:t>
            </a:r>
            <a:r>
              <a:rPr lang="en-US" b="1" dirty="0" smtClean="0"/>
              <a:t>t(n) + (1-</a:t>
            </a:r>
            <a:r>
              <a:rPr lang="el-GR" b="1" dirty="0"/>
              <a:t>α</a:t>
            </a:r>
            <a:r>
              <a:rPr lang="en-US" b="1" dirty="0" smtClean="0"/>
              <a:t>)τ(n), </a:t>
            </a:r>
            <a:r>
              <a:rPr lang="en-US" b="1" dirty="0"/>
              <a:t>τ</a:t>
            </a:r>
            <a:r>
              <a:rPr lang="en-US" b="1" dirty="0" smtClean="0"/>
              <a:t>(0)=</a:t>
            </a:r>
            <a:r>
              <a:rPr lang="en-US" b="1" dirty="0" err="1" smtClean="0"/>
              <a:t>const</a:t>
            </a:r>
            <a:endParaRPr lang="en-US" b="1" dirty="0" smtClean="0"/>
          </a:p>
          <a:p>
            <a:pPr marL="0" indent="0">
              <a:buNone/>
            </a:pPr>
            <a:r>
              <a:rPr lang="ru-RU" sz="2000" dirty="0"/>
              <a:t>Если </a:t>
            </a:r>
            <a:r>
              <a:rPr lang="el-GR" sz="2000" dirty="0"/>
              <a:t>α</a:t>
            </a:r>
            <a:r>
              <a:rPr lang="ru-RU" sz="2000" dirty="0"/>
              <a:t>=1, то </a:t>
            </a:r>
            <a:r>
              <a:rPr lang="en-US" sz="2000" dirty="0" smtClean="0"/>
              <a:t>τ(n+1</a:t>
            </a:r>
            <a:r>
              <a:rPr lang="en-US" sz="2000" dirty="0"/>
              <a:t>) = </a:t>
            </a:r>
            <a:r>
              <a:rPr lang="en-US" sz="2000" dirty="0" smtClean="0"/>
              <a:t>t(n</a:t>
            </a:r>
            <a:r>
              <a:rPr lang="en-US" sz="2000" dirty="0"/>
              <a:t>)</a:t>
            </a:r>
            <a:r>
              <a:rPr lang="ru-RU" sz="2000" dirty="0"/>
              <a:t>, т.е. не учитывается предыстория процесса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Если </a:t>
            </a:r>
            <a:r>
              <a:rPr lang="el-GR" sz="2000" dirty="0"/>
              <a:t>α</a:t>
            </a:r>
            <a:r>
              <a:rPr lang="ru-RU" sz="2000" dirty="0"/>
              <a:t>=0, </a:t>
            </a:r>
            <a:r>
              <a:rPr lang="ru-RU" sz="2000" dirty="0"/>
              <a:t>то </a:t>
            </a:r>
            <a:r>
              <a:rPr lang="en-US" sz="2000" dirty="0" smtClean="0"/>
              <a:t>τ(n+1</a:t>
            </a:r>
            <a:r>
              <a:rPr lang="en-US" sz="2000" dirty="0"/>
              <a:t>) </a:t>
            </a:r>
            <a:r>
              <a:rPr lang="en-US" sz="2000" dirty="0"/>
              <a:t>=</a:t>
            </a:r>
            <a:r>
              <a:rPr lang="ru-RU" sz="2000" dirty="0"/>
              <a:t> </a:t>
            </a:r>
            <a:r>
              <a:rPr lang="en-US" sz="2000" dirty="0" smtClean="0"/>
              <a:t>τ(n</a:t>
            </a:r>
            <a:r>
              <a:rPr lang="en-US" sz="2000" dirty="0"/>
              <a:t>) = </a:t>
            </a:r>
            <a:r>
              <a:rPr lang="en-US" sz="2000" dirty="0" smtClean="0"/>
              <a:t>τ(n-1</a:t>
            </a:r>
            <a:r>
              <a:rPr lang="en-US" sz="2000" dirty="0"/>
              <a:t>) = … = </a:t>
            </a:r>
            <a:r>
              <a:rPr lang="en-US" sz="2000" dirty="0" smtClean="0"/>
              <a:t>τ(0</a:t>
            </a:r>
            <a:r>
              <a:rPr lang="en-US" sz="2000" dirty="0"/>
              <a:t>)</a:t>
            </a:r>
            <a:r>
              <a:rPr lang="ru-RU" sz="2000" dirty="0"/>
              <a:t>, т.е. не учитывается поведение процесса во времени.</a:t>
            </a:r>
          </a:p>
          <a:p>
            <a:pPr marL="0" indent="0">
              <a:buNone/>
            </a:pPr>
            <a:r>
              <a:rPr lang="ru-RU" sz="2000" dirty="0"/>
              <a:t>Обычно полагают </a:t>
            </a:r>
            <a:r>
              <a:rPr lang="el-GR" sz="2000" b="1" dirty="0"/>
              <a:t>α</a:t>
            </a:r>
            <a:r>
              <a:rPr lang="ru-RU" sz="2000" b="1" dirty="0"/>
              <a:t>=0.5</a:t>
            </a:r>
            <a:endParaRPr lang="ru-RU" sz="2000" b="1" dirty="0"/>
          </a:p>
        </p:txBody>
      </p:sp>
      <p:pic>
        <p:nvPicPr>
          <p:cNvPr id="6146" name="Picture 2" descr="http://www.cs.odu.edu/~cs471w/spring17/lectures/Scheduling_files/image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15" y="1511642"/>
            <a:ext cx="5211806" cy="455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Гарантированное планирование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r>
                  <a:rPr lang="en-US" dirty="0" smtClean="0"/>
                  <a:t>N – </a:t>
                </a:r>
                <a:r>
                  <a:rPr lang="ru-RU" dirty="0" smtClean="0"/>
                  <a:t>число пользователей в системе</a:t>
                </a:r>
              </a:p>
              <a:p>
                <a:r>
                  <a:rPr lang="ru-RU" dirty="0" smtClean="0"/>
                  <a:t>Каждый пользователь получает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процессорного времени</a:t>
                </a:r>
              </a:p>
              <a:p>
                <a:r>
                  <a:rPr lang="ru-RU" dirty="0" smtClean="0"/>
                  <a:t>Введем для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-</a:t>
                </a:r>
                <a:r>
                  <a:rPr lang="ru-RU" dirty="0" err="1" smtClean="0"/>
                  <a:t>го</a:t>
                </a:r>
                <a:r>
                  <a:rPr lang="ru-RU" dirty="0" smtClean="0"/>
                  <a:t> пользователя величины: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время нахождения пользователя в системе</a:t>
                </a:r>
              </a:p>
              <a:p>
                <a:pPr lvl="1"/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время, уже выделенное всем процессам пользователя</a:t>
                </a:r>
                <a:endParaRPr lang="ru-RU" dirty="0"/>
              </a:p>
              <a:p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ru-RU" dirty="0" smtClean="0"/>
                  <a:t> </a:t>
                </a:r>
                <a:r>
                  <a:rPr lang="en-US" dirty="0" smtClean="0"/>
                  <a:t>&lt;&lt;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/N </a:t>
                </a:r>
                <a:r>
                  <a:rPr lang="ru-RU" dirty="0" smtClean="0"/>
                  <a:t>то пользователь «обделен» процессорным временем</a:t>
                </a:r>
              </a:p>
              <a:p>
                <a:r>
                  <a:rPr lang="ru-RU" dirty="0" smtClean="0"/>
                  <a:t>Следовательно, очередной квант времени должен быть предоставлен процессу с наименьшим соотношением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N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 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15645"/>
            <a:ext cx="10515600" cy="1325563"/>
          </a:xfrm>
        </p:spPr>
        <p:txBody>
          <a:bodyPr/>
          <a:lstStyle/>
          <a:p>
            <a:r>
              <a:rPr lang="ru-RU" dirty="0" smtClean="0"/>
              <a:t>Приоритетное планирование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1762"/>
              </p:ext>
            </p:extLst>
          </p:nvPr>
        </p:nvGraphicFramePr>
        <p:xfrm>
          <a:off x="838200" y="920650"/>
          <a:ext cx="10515600" cy="15621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Процесс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Время </a:t>
                      </a:r>
                      <a:r>
                        <a:rPr lang="ru-RU" b="1" dirty="0" smtClean="0">
                          <a:effectLst/>
                        </a:rPr>
                        <a:t>появления</a:t>
                      </a:r>
                      <a:r>
                        <a:rPr lang="en-US" b="1" dirty="0" smtClean="0">
                          <a:effectLst/>
                        </a:rPr>
                        <a:t>,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ru-RU" b="1" baseline="0" dirty="0" err="1" smtClean="0">
                          <a:effectLst/>
                        </a:rPr>
                        <a:t>мс</a:t>
                      </a:r>
                      <a:endParaRPr lang="ru-RU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 </a:t>
                      </a:r>
                      <a:r>
                        <a:rPr lang="fr-FR" b="1" dirty="0">
                          <a:effectLst/>
                        </a:rPr>
                        <a:t>CPU </a:t>
                      </a:r>
                      <a:r>
                        <a:rPr lang="fr-FR" b="1" dirty="0" err="1" smtClean="0">
                          <a:effectLst/>
                        </a:rPr>
                        <a:t>burst</a:t>
                      </a:r>
                      <a:r>
                        <a:rPr lang="ru-RU" b="1" dirty="0" smtClean="0">
                          <a:effectLst/>
                        </a:rPr>
                        <a:t>, </a:t>
                      </a:r>
                      <a:r>
                        <a:rPr lang="ru-RU" b="1" dirty="0" err="1" smtClean="0">
                          <a:effectLst/>
                        </a:rPr>
                        <a:t>мс</a:t>
                      </a:r>
                      <a:endParaRPr lang="fr-FR" b="1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Приоритет</a:t>
                      </a:r>
                    </a:p>
                  </a:txBody>
                  <a:tcPr marL="19050" marR="19050" marT="19050" marB="1905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0</a:t>
                      </a:r>
                      <a:endParaRPr lang="fr-FR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4</a:t>
                      </a: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7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marL="19050" marR="19050" marT="19050" marB="1905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3</a:t>
                      </a:r>
                      <a:endParaRPr lang="fr-FR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40" y="2638299"/>
            <a:ext cx="7211431" cy="1988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199" y="4782062"/>
            <a:ext cx="7335274" cy="1950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3434379"/>
            <a:ext cx="18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/>
              <a:t>Невытесняющее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3784" y="5572452"/>
            <a:ext cx="16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Вытесняющее</a:t>
            </a:r>
            <a:endParaRPr lang="ru-RU" b="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Многоуровневые очереди</a:t>
            </a:r>
            <a:endParaRPr lang="ru-RU" dirty="0"/>
          </a:p>
        </p:txBody>
      </p:sp>
      <p:pic>
        <p:nvPicPr>
          <p:cNvPr id="8198" name="Picture 6" descr="Multilevel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42" y="1507524"/>
            <a:ext cx="6606746" cy="495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7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Многоуровневые очереди с обратной связью</a:t>
            </a:r>
            <a:endParaRPr lang="ru-RU" dirty="0"/>
          </a:p>
        </p:txBody>
      </p:sp>
      <p:pic>
        <p:nvPicPr>
          <p:cNvPr id="9218" name="Picture 2" descr="Multilevel Feedback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15" y="1873808"/>
            <a:ext cx="6271075" cy="46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1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Планирование процессов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30040"/>
              </p:ext>
            </p:extLst>
          </p:nvPr>
        </p:nvGraphicFramePr>
        <p:xfrm>
          <a:off x="926757" y="1549508"/>
          <a:ext cx="10540312" cy="4145280"/>
        </p:xfrm>
        <a:graphic>
          <a:graphicData uri="http://schemas.openxmlformats.org/drawingml/2006/table">
            <a:tbl>
              <a:tblPr/>
              <a:tblGrid>
                <a:gridCol w="3577918"/>
                <a:gridCol w="3481197"/>
                <a:gridCol w="3481197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 планирования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</a:t>
                      </a:r>
                      <a:r>
                        <a:rPr lang="ru-RU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планирования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Диапазон приоритетов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SCHED_FIFO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Политика планирования реального времени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FCFS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1 - 99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>
                          <a:effectLst/>
                        </a:rPr>
                        <a:t>SCHED_RR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Циклическая (</a:t>
                      </a:r>
                      <a:r>
                        <a:rPr lang="ru-RU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Round-Robin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политика планирования реального времени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1 - 99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SCHED_OTHER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Стандартный алгоритм диспетчеризации. Динамический приоритет основан на уровне </a:t>
                      </a:r>
                      <a:r>
                        <a:rPr lang="ru-RU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nice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увеличивается с каждым квантом времени, при котором процесс был готов к работе, но ему было отказано в этом планировщиком.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7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планирования </a:t>
            </a:r>
            <a:r>
              <a:rPr lang="en-US" dirty="0" smtClean="0"/>
              <a:t>Linux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543276"/>
              </p:ext>
            </p:extLst>
          </p:nvPr>
        </p:nvGraphicFramePr>
        <p:xfrm>
          <a:off x="1124465" y="1519883"/>
          <a:ext cx="9143999" cy="4812911"/>
        </p:xfrm>
        <a:graphic>
          <a:graphicData uri="http://schemas.openxmlformats.org/drawingml/2006/table">
            <a:tbl>
              <a:tblPr/>
              <a:tblGrid>
                <a:gridCol w="3810000"/>
                <a:gridCol w="5333999"/>
              </a:tblGrid>
              <a:tr h="34851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60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sched_getscheduler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Получение класса планирования процесса.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60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sched_setscheduler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Установка класса планирования процесса.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670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sched_getparam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Получение приоритета процесса.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60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sched_setparam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Установка приоритета планирования.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93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sched_get_priority_max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Получение максимального разрешённого значения приоритета для класса планирования.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939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sched_get_priority_min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Получение минимального разрешённого значения приоритета для класса планирования.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849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sched_rr_get_interval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Получение текущего временного интервала для процесса </a:t>
                      </a:r>
                      <a:r>
                        <a:rPr lang="ru-RU" sz="12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SCHED_RR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60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sched_yield</a:t>
                      </a:r>
                      <a:endParaRPr lang="fr-F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Передача выполнения другому процессу.</a:t>
                      </a:r>
                    </a:p>
                  </a:txBody>
                  <a:tcPr marL="26150" marR="26150" marT="26150" marB="261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планирования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Планирование процессов</a:t>
            </a:r>
            <a:r>
              <a:rPr lang="ru-RU" dirty="0"/>
              <a:t> в ОС это </a:t>
            </a:r>
            <a:r>
              <a:rPr lang="ru-RU" dirty="0" smtClean="0"/>
              <a:t>процедура выбора </a:t>
            </a:r>
            <a:r>
              <a:rPr lang="ru-RU" dirty="0"/>
              <a:t>– </a:t>
            </a:r>
            <a:r>
              <a:rPr lang="ru-RU" dirty="0" smtClean="0"/>
              <a:t>какой процесс будет </a:t>
            </a:r>
            <a:r>
              <a:rPr lang="ru-RU" dirty="0"/>
              <a:t>исполняться следующим и как долго </a:t>
            </a:r>
            <a:r>
              <a:rPr lang="ru-RU" dirty="0" smtClean="0"/>
              <a:t>он </a:t>
            </a:r>
            <a:r>
              <a:rPr lang="ru-RU" dirty="0"/>
              <a:t>будет исполняться.</a:t>
            </a:r>
          </a:p>
          <a:p>
            <a:r>
              <a:rPr lang="ru-RU" b="1" dirty="0"/>
              <a:t>Планировщик</a:t>
            </a:r>
            <a:r>
              <a:rPr lang="ru-RU" dirty="0"/>
              <a:t> - отвечающая за </a:t>
            </a:r>
            <a:r>
              <a:rPr lang="ru-RU" dirty="0" smtClean="0"/>
              <a:t>планирование часть </a:t>
            </a:r>
            <a:r>
              <a:rPr lang="ru-RU" dirty="0"/>
              <a:t>операционной системы.</a:t>
            </a:r>
          </a:p>
          <a:p>
            <a:r>
              <a:rPr lang="ru-RU" dirty="0"/>
              <a:t>Ситуации, когда необходимо планирование:</a:t>
            </a:r>
          </a:p>
          <a:p>
            <a:pPr lvl="1"/>
            <a:r>
              <a:rPr lang="ru-RU" dirty="0"/>
              <a:t>Когда создается процесс</a:t>
            </a:r>
          </a:p>
          <a:p>
            <a:pPr lvl="1"/>
            <a:r>
              <a:rPr lang="ru-RU" dirty="0"/>
              <a:t>Когда процесс завершает работу</a:t>
            </a:r>
          </a:p>
          <a:p>
            <a:pPr lvl="1"/>
            <a:r>
              <a:rPr lang="ru-RU" dirty="0"/>
              <a:t>Когда процесс блокируется на операции ввода/вывода, семафоре, и т.д.</a:t>
            </a:r>
          </a:p>
          <a:p>
            <a:pPr lvl="1"/>
            <a:r>
              <a:rPr lang="ru-RU" dirty="0"/>
              <a:t>При прерывании ввода/вывода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0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планирования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01" y="1492383"/>
            <a:ext cx="9164329" cy="4820323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2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планирования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7103"/>
            <a:ext cx="10515600" cy="4149859"/>
          </a:xfrm>
        </p:spPr>
        <p:txBody>
          <a:bodyPr/>
          <a:lstStyle/>
          <a:p>
            <a:r>
              <a:rPr lang="ru-RU" dirty="0"/>
              <a:t>Справедливость </a:t>
            </a:r>
            <a:endParaRPr lang="ru-RU" dirty="0" smtClean="0"/>
          </a:p>
          <a:p>
            <a:r>
              <a:rPr lang="ru-RU" dirty="0" smtClean="0"/>
              <a:t>Эффективность</a:t>
            </a:r>
          </a:p>
          <a:p>
            <a:r>
              <a:rPr lang="ru-RU" dirty="0"/>
              <a:t>Сокращение полного времени </a:t>
            </a:r>
            <a:r>
              <a:rPr lang="ru-RU" dirty="0" smtClean="0"/>
              <a:t>выполнения</a:t>
            </a:r>
          </a:p>
          <a:p>
            <a:r>
              <a:rPr lang="ru-RU" dirty="0"/>
              <a:t>Сокращение времени </a:t>
            </a:r>
            <a:r>
              <a:rPr lang="ru-RU" dirty="0" smtClean="0"/>
              <a:t>ожидания</a:t>
            </a:r>
          </a:p>
          <a:p>
            <a:r>
              <a:rPr lang="ru-RU" dirty="0"/>
              <a:t>Сокращение времени отклика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25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алгоритмам планирования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7103"/>
            <a:ext cx="10515600" cy="4149859"/>
          </a:xfrm>
        </p:spPr>
        <p:txBody>
          <a:bodyPr/>
          <a:lstStyle/>
          <a:p>
            <a:r>
              <a:rPr lang="ru-RU" dirty="0" smtClean="0"/>
              <a:t>Предсказуемость</a:t>
            </a:r>
          </a:p>
          <a:p>
            <a:r>
              <a:rPr lang="ru-RU" dirty="0" smtClean="0"/>
              <a:t>Минимальные накладные расходы</a:t>
            </a:r>
          </a:p>
          <a:p>
            <a:r>
              <a:rPr lang="ru-RU" dirty="0" smtClean="0"/>
              <a:t>Равномерная загрузка ресурсов ОС</a:t>
            </a:r>
          </a:p>
          <a:p>
            <a:r>
              <a:rPr lang="ru-RU" dirty="0" smtClean="0"/>
              <a:t>Масштабируемость при увеличении нагрузки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9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0717"/>
            <a:ext cx="10515600" cy="1325563"/>
          </a:xfrm>
        </p:spPr>
        <p:txBody>
          <a:bodyPr/>
          <a:lstStyle/>
          <a:p>
            <a:r>
              <a:rPr lang="ru-RU" dirty="0" smtClean="0"/>
              <a:t>Параметры планирования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29827"/>
              </p:ext>
            </p:extLst>
          </p:nvPr>
        </p:nvGraphicFramePr>
        <p:xfrm>
          <a:off x="227508" y="1110126"/>
          <a:ext cx="10300449" cy="55778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71122"/>
                <a:gridCol w="3740666"/>
                <a:gridCol w="4688661"/>
              </a:tblGrid>
              <a:tr h="35044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Статические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Динамические</a:t>
                      </a:r>
                      <a:endParaRPr lang="ru-RU" dirty="0"/>
                    </a:p>
                  </a:txBody>
                  <a:tcPr/>
                </a:tc>
              </a:tr>
              <a:tr h="14017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Параметры вычислительной системы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размер оперативной памяти, 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максимальное количество памяти на диске для осуществления свопинга,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подключенных устройств ввода-вывода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свободных ресурсов на данный момент времени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7134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Параметры процесса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пользователь, запустивший процесс,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приоритет процесса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запрошенное пользователем процессорное время,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соотношение процессорного времени и времени для операций ввода-вывода,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ресурсы вычислительной системы необходимые процессу.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effectLst/>
                        </a:rPr>
                        <a:t>сколько времени прошло с момента выгрузки процесса на диск или его загрузки в оперативную память,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effectLst/>
                        </a:rPr>
                        <a:t>сколько оперативной памяти занимает процесс,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effectLst/>
                        </a:rPr>
                        <a:t>сколько процессорного времени уже предоставлено процессу.</a:t>
                      </a:r>
                      <a:br>
                        <a:rPr lang="ru-RU" dirty="0" smtClean="0">
                          <a:effectLst/>
                        </a:rPr>
                      </a:b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330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промежуток времени непрерывного использования процессора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burst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промежуток времени непрерывного ожидания ввода-вывода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burst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9737" y="1816445"/>
            <a:ext cx="15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долгосрочное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575926" y="3899046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среднесрочное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575925" y="5962230"/>
            <a:ext cx="16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краткосрочное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9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Вытесняющее и </a:t>
            </a:r>
            <a:r>
              <a:rPr lang="ru-RU" dirty="0" err="1" smtClean="0"/>
              <a:t>невытесняющее</a:t>
            </a:r>
            <a:r>
              <a:rPr lang="ru-RU" dirty="0" smtClean="0"/>
              <a:t> планирование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1" y="1834407"/>
            <a:ext cx="7415561" cy="447899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2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1292" y="-92082"/>
            <a:ext cx="10515600" cy="1325563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First Come – First Served (FCFS)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292" y="1145395"/>
            <a:ext cx="10515600" cy="144168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Процесс</a:t>
            </a:r>
            <a:r>
              <a:rPr lang="ru-RU" dirty="0"/>
              <a:t>, получивший в свое распоряжение </a:t>
            </a:r>
            <a:r>
              <a:rPr lang="en-US" dirty="0" smtClean="0"/>
              <a:t>CPU</a:t>
            </a:r>
            <a:r>
              <a:rPr lang="ru-RU" dirty="0" smtClean="0"/>
              <a:t>, </a:t>
            </a:r>
            <a:r>
              <a:rPr lang="ru-RU" dirty="0"/>
              <a:t>занимает его до истечения текущего </a:t>
            </a:r>
            <a:r>
              <a:rPr lang="ru-RU" i="1" dirty="0"/>
              <a:t>CPU </a:t>
            </a:r>
            <a:r>
              <a:rPr lang="ru-RU" i="1" dirty="0" err="1"/>
              <a:t>burst</a:t>
            </a:r>
            <a:r>
              <a:rPr lang="ru-RU" dirty="0"/>
              <a:t> . </a:t>
            </a:r>
            <a:endParaRPr lang="en-US" dirty="0" smtClean="0"/>
          </a:p>
          <a:p>
            <a:r>
              <a:rPr lang="ru-RU" dirty="0" smtClean="0"/>
              <a:t>После </a:t>
            </a:r>
            <a:r>
              <a:rPr lang="ru-RU" dirty="0"/>
              <a:t>этого для выполнения выбирается новый процесс из начала очереди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Пример: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36258"/>
              </p:ext>
            </p:extLst>
          </p:nvPr>
        </p:nvGraphicFramePr>
        <p:xfrm>
          <a:off x="771292" y="2572814"/>
          <a:ext cx="10515600" cy="731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Процесс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0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p</a:t>
                      </a:r>
                      <a:r>
                        <a:rPr lang="fr-FR" baseline="-25000">
                          <a:effectLst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effectLst/>
                        </a:rPr>
                        <a:t>CPU </a:t>
                      </a:r>
                      <a:r>
                        <a:rPr lang="fr-FR" b="1" dirty="0" err="1" smtClean="0">
                          <a:effectLst/>
                        </a:rPr>
                        <a:t>burst</a:t>
                      </a:r>
                      <a:r>
                        <a:rPr lang="fr-FR" b="1" dirty="0" smtClean="0">
                          <a:effectLst/>
                        </a:rPr>
                        <a:t>, </a:t>
                      </a:r>
                      <a:r>
                        <a:rPr lang="ru-RU" b="1" dirty="0" err="1" smtClean="0">
                          <a:effectLst/>
                        </a:rPr>
                        <a:t>мс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Выполнение процессов при порядке p0,p1,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2" y="3467168"/>
            <a:ext cx="4829453" cy="21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Выполнение процессов при порядке p2, p1, 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89" y="3475406"/>
            <a:ext cx="4829021" cy="21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204"/>
              </p:ext>
            </p:extLst>
          </p:nvPr>
        </p:nvGraphicFramePr>
        <p:xfrm>
          <a:off x="89210" y="5707210"/>
          <a:ext cx="11909500" cy="74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18370"/>
                <a:gridCol w="4839630"/>
                <a:gridCol w="50515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Ср.</a:t>
                      </a:r>
                      <a:r>
                        <a:rPr lang="ru-RU" b="1" baseline="0" dirty="0" smtClean="0"/>
                        <a:t> время </a:t>
                      </a:r>
                      <a:r>
                        <a:rPr lang="ru-RU" b="1" baseline="0" dirty="0" err="1" smtClean="0"/>
                        <a:t>ожид</a:t>
                      </a:r>
                      <a:r>
                        <a:rPr lang="ru-RU" b="1" baseline="0" dirty="0" smtClean="0"/>
                        <a:t>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(0+13+17)</a:t>
                      </a:r>
                      <a:r>
                        <a:rPr lang="en-US" dirty="0" smtClean="0"/>
                        <a:t>/3</a:t>
                      </a:r>
                      <a:r>
                        <a:rPr lang="en-US" baseline="0" dirty="0" smtClean="0"/>
                        <a:t> = 10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(0+1+5)</a:t>
                      </a:r>
                      <a:r>
                        <a:rPr lang="en-US" dirty="0" smtClean="0"/>
                        <a:t>/3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ru-RU" baseline="0" dirty="0" smtClean="0"/>
                        <a:t>2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Ср. полн. время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(13+17+18)</a:t>
                      </a:r>
                      <a:r>
                        <a:rPr lang="en-US" dirty="0" smtClean="0"/>
                        <a:t>/3</a:t>
                      </a:r>
                      <a:r>
                        <a:rPr lang="en-US" baseline="0" dirty="0" smtClean="0"/>
                        <a:t> = 16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(1+5+18)</a:t>
                      </a:r>
                      <a:r>
                        <a:rPr lang="en-US" dirty="0" smtClean="0"/>
                        <a:t>/3</a:t>
                      </a:r>
                      <a:r>
                        <a:rPr lang="en-US" baseline="0" dirty="0" smtClean="0"/>
                        <a:t> = 8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747" y="19441"/>
            <a:ext cx="10515600" cy="1325563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Round Robin</a:t>
            </a:r>
            <a:endParaRPr lang="ru-RU" dirty="0"/>
          </a:p>
        </p:txBody>
      </p:sp>
      <p:pic>
        <p:nvPicPr>
          <p:cNvPr id="3074" name="Picture 2" descr="Картинки по запросу round robin планир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78" y="1081750"/>
            <a:ext cx="6031793" cy="32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15" y="4514348"/>
            <a:ext cx="6554115" cy="220058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358003" y="4421916"/>
            <a:ext cx="0" cy="23547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243203" y="4421916"/>
            <a:ext cx="0" cy="23547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268104" y="4409558"/>
            <a:ext cx="0" cy="23547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515949" y="4409559"/>
            <a:ext cx="0" cy="23547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936976" y="4409558"/>
            <a:ext cx="0" cy="23547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80502"/>
              </p:ext>
            </p:extLst>
          </p:nvPr>
        </p:nvGraphicFramePr>
        <p:xfrm>
          <a:off x="7027789" y="4946877"/>
          <a:ext cx="4997856" cy="12801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708438"/>
                <a:gridCol w="3289418"/>
              </a:tblGrid>
              <a:tr h="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Ср.</a:t>
                      </a:r>
                      <a:r>
                        <a:rPr lang="ru-RU" b="1" baseline="0" dirty="0" smtClean="0"/>
                        <a:t> время </a:t>
                      </a:r>
                      <a:r>
                        <a:rPr lang="ru-RU" b="1" baseline="0" dirty="0" err="1" smtClean="0"/>
                        <a:t>ожид</a:t>
                      </a:r>
                      <a:r>
                        <a:rPr lang="ru-RU" b="1" baseline="0" dirty="0" smtClean="0"/>
                        <a:t>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(∑г)</a:t>
                      </a:r>
                      <a:r>
                        <a:rPr lang="en-US" dirty="0" smtClean="0"/>
                        <a:t>/n</a:t>
                      </a:r>
                      <a:r>
                        <a:rPr lang="en-US" baseline="0" dirty="0" smtClean="0"/>
                        <a:t> = 17</a:t>
                      </a:r>
                      <a:r>
                        <a:rPr lang="en-US" dirty="0" smtClean="0"/>
                        <a:t>/3</a:t>
                      </a:r>
                      <a:r>
                        <a:rPr lang="en-US" baseline="0" dirty="0" smtClean="0"/>
                        <a:t> = 5,67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Ср. полн. время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(∑г</a:t>
                      </a:r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∑и)</a:t>
                      </a:r>
                      <a:r>
                        <a:rPr lang="en-US" dirty="0" smtClean="0"/>
                        <a:t>/n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= (17+18)</a:t>
                      </a:r>
                      <a:r>
                        <a:rPr lang="en-US" baseline="0" dirty="0" smtClean="0"/>
                        <a:t>/3</a:t>
                      </a:r>
                      <a:r>
                        <a:rPr lang="en-US" baseline="0" dirty="0" smtClean="0"/>
                        <a:t> = 11,67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9427" y="4226012"/>
            <a:ext cx="229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Пусть такт равен 4 </a:t>
            </a:r>
            <a:r>
              <a:rPr lang="ru-RU" dirty="0" err="1" smtClean="0"/>
              <a:t>мс</a:t>
            </a:r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A65E-5DFD-465E-BB9D-66D7F34D9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4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737</Words>
  <Application>Microsoft Office PowerPoint</Application>
  <PresentationFormat>Широкоэкранный</PresentationFormat>
  <Paragraphs>209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Tahoma</vt:lpstr>
      <vt:lpstr>Тема Office</vt:lpstr>
      <vt:lpstr>Планирование процессов</vt:lpstr>
      <vt:lpstr>Понятие планирования</vt:lpstr>
      <vt:lpstr>Уровни планирования</vt:lpstr>
      <vt:lpstr>Критерии планирования</vt:lpstr>
      <vt:lpstr>Требования к алгоритмам планирования</vt:lpstr>
      <vt:lpstr>Параметры планирования</vt:lpstr>
      <vt:lpstr>Вытесняющее и невытесняющее планирование</vt:lpstr>
      <vt:lpstr>Алгоритм First Come – First Served (FCFS)</vt:lpstr>
      <vt:lpstr>Алгоритм Round Robin</vt:lpstr>
      <vt:lpstr>Алгоритм Shortest Job First</vt:lpstr>
      <vt:lpstr>Невытесняющий SJF</vt:lpstr>
      <vt:lpstr>Вытесняющий SJF</vt:lpstr>
      <vt:lpstr>Прогнозирование очередного значения CPU burst</vt:lpstr>
      <vt:lpstr>Гарантированное планирование</vt:lpstr>
      <vt:lpstr>Приоритетное планирование</vt:lpstr>
      <vt:lpstr>Многоуровневые очереди</vt:lpstr>
      <vt:lpstr>Многоуровневые очереди с обратной связью</vt:lpstr>
      <vt:lpstr>Планирование процессов Linux</vt:lpstr>
      <vt:lpstr>Функции планирования Linux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Планирование процессов</dc:title>
  <dc:creator>Savkov Sergey</dc:creator>
  <cp:lastModifiedBy>Savkov Sergey</cp:lastModifiedBy>
  <cp:revision>26</cp:revision>
  <dcterms:created xsi:type="dcterms:W3CDTF">2018-03-11T15:00:15Z</dcterms:created>
  <dcterms:modified xsi:type="dcterms:W3CDTF">2018-03-11T21:54:34Z</dcterms:modified>
</cp:coreProperties>
</file>