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77" r:id="rId7"/>
    <p:sldId id="265" r:id="rId8"/>
    <p:sldId id="266" r:id="rId9"/>
    <p:sldId id="278" r:id="rId10"/>
    <p:sldId id="267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09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3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88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9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0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85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6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32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8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14D6E-3008-493E-A2CB-6F876CE3EAD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6111-EFAF-4BF2-823E-90672B419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4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1118" y="1728290"/>
            <a:ext cx="9144000" cy="2387600"/>
          </a:xfrm>
        </p:spPr>
        <p:txBody>
          <a:bodyPr/>
          <a:lstStyle/>
          <a:p>
            <a:r>
              <a:rPr lang="ru-RU" dirty="0" smtClean="0"/>
              <a:t>Взаимодействие процессов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6204" y="594437"/>
            <a:ext cx="9144000" cy="1014029"/>
          </a:xfrm>
        </p:spPr>
        <p:txBody>
          <a:bodyPr/>
          <a:lstStyle/>
          <a:p>
            <a:r>
              <a:rPr lang="ru-RU" dirty="0" smtClean="0"/>
              <a:t>Курс: Операционные системы </a:t>
            </a:r>
          </a:p>
          <a:p>
            <a:r>
              <a:rPr lang="ru-RU" dirty="0" smtClean="0"/>
              <a:t>Лекция: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12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Псевдопараллельное исполнение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</a:t>
            </a:r>
            <a:r>
              <a:rPr lang="ru-RU" dirty="0" smtClean="0"/>
              <a:t>ри </a:t>
            </a:r>
            <a:r>
              <a:rPr lang="ru-RU" dirty="0"/>
              <a:t>исполнении </a:t>
            </a:r>
            <a:r>
              <a:rPr lang="ru-RU" dirty="0"/>
              <a:t>активностей</a:t>
            </a:r>
            <a:r>
              <a:rPr lang="ru-RU" dirty="0"/>
              <a:t> псевдопараллельно, в режиме разделения </a:t>
            </a:r>
            <a:r>
              <a:rPr lang="ru-RU" dirty="0"/>
              <a:t>времени, они </a:t>
            </a:r>
            <a:r>
              <a:rPr lang="ru-RU" dirty="0"/>
              <a:t>могут расслоиться на неделимые операции с различным </a:t>
            </a:r>
            <a:r>
              <a:rPr lang="ru-RU" dirty="0" smtClean="0"/>
              <a:t>чередованием (</a:t>
            </a:r>
            <a:r>
              <a:rPr lang="en-US" dirty="0" smtClean="0"/>
              <a:t>interleaving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pt-BR" dirty="0"/>
              <a:t>а b c d e f </a:t>
            </a:r>
            <a:endParaRPr lang="ru-RU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b d c e f </a:t>
            </a:r>
            <a:endParaRPr lang="ru-RU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b d e c f </a:t>
            </a:r>
            <a:endParaRPr lang="ru-RU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b d e f </a:t>
            </a:r>
            <a:r>
              <a:rPr lang="pt-BR" dirty="0" smtClean="0"/>
              <a:t>c</a:t>
            </a:r>
            <a:endParaRPr lang="ru-RU" dirty="0" smtClean="0"/>
          </a:p>
          <a:p>
            <a:pPr lvl="1"/>
            <a:r>
              <a:rPr lang="pt-BR" dirty="0" smtClean="0"/>
              <a:t> </a:t>
            </a:r>
            <a:r>
              <a:rPr lang="pt-BR" dirty="0"/>
              <a:t>a d b c e f </a:t>
            </a:r>
            <a:endParaRPr lang="ru-RU" dirty="0" smtClean="0"/>
          </a:p>
          <a:p>
            <a:pPr lvl="1"/>
            <a:r>
              <a:rPr lang="pt-BR" dirty="0" smtClean="0"/>
              <a:t>...... </a:t>
            </a:r>
            <a:endParaRPr lang="ru-RU" dirty="0" smtClean="0"/>
          </a:p>
          <a:p>
            <a:pPr lvl="1"/>
            <a:r>
              <a:rPr lang="pt-BR" dirty="0" smtClean="0"/>
              <a:t>d </a:t>
            </a:r>
            <a:r>
              <a:rPr lang="pt-BR" dirty="0"/>
              <a:t>e f a b </a:t>
            </a:r>
            <a:r>
              <a:rPr lang="pt-BR" dirty="0" smtClean="0"/>
              <a:t>c</a:t>
            </a:r>
          </a:p>
          <a:p>
            <a:r>
              <a:rPr lang="ru-RU" dirty="0"/>
              <a:t>Н</a:t>
            </a:r>
            <a:r>
              <a:rPr lang="ru-RU" dirty="0" smtClean="0"/>
              <a:t>абор</a:t>
            </a:r>
            <a:r>
              <a:rPr lang="ru-RU" dirty="0"/>
              <a:t> активностей </a:t>
            </a:r>
            <a:r>
              <a:rPr lang="ru-RU" dirty="0" smtClean="0"/>
              <a:t>-</a:t>
            </a:r>
            <a:r>
              <a:rPr lang="ru-RU" dirty="0"/>
              <a:t> </a:t>
            </a:r>
            <a:r>
              <a:rPr lang="ru-RU" b="1" dirty="0"/>
              <a:t>детерминирован</a:t>
            </a:r>
            <a:r>
              <a:rPr lang="ru-RU" dirty="0"/>
              <a:t>, если всякий раз при псевдопараллельном исполнении для одного и того же набора входных данных он дает одинаковые выходные данные.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противном случае он </a:t>
            </a:r>
            <a:r>
              <a:rPr lang="ru-RU" b="1" dirty="0" err="1"/>
              <a:t>недетерминирован</a:t>
            </a:r>
            <a:r>
              <a:rPr lang="ru-RU" dirty="0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312289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детерминированности </a:t>
            </a:r>
            <a:r>
              <a:rPr lang="ru-RU" dirty="0" err="1" smtClean="0"/>
              <a:t>Бернстайна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ru-RU" b="1" dirty="0"/>
              <a:t>R(P</a:t>
            </a:r>
            <a:r>
              <a:rPr lang="ru-RU" b="1" dirty="0" smtClean="0"/>
              <a:t>)</a:t>
            </a:r>
            <a:r>
              <a:rPr lang="ru-RU" dirty="0" smtClean="0"/>
              <a:t> – набор </a:t>
            </a:r>
            <a:r>
              <a:rPr lang="ru-RU" dirty="0"/>
              <a:t>входных переменных </a:t>
            </a:r>
            <a:r>
              <a:rPr lang="ru-RU" dirty="0" smtClean="0"/>
              <a:t>программы, </a:t>
            </a:r>
            <a:r>
              <a:rPr lang="ru-RU" b="1" dirty="0" smtClean="0"/>
              <a:t>W(P)</a:t>
            </a:r>
            <a:r>
              <a:rPr lang="ru-RU" dirty="0" smtClean="0"/>
              <a:t> – набор </a:t>
            </a:r>
            <a:r>
              <a:rPr lang="ru-RU" dirty="0"/>
              <a:t>выходных переменных программы </a:t>
            </a:r>
            <a:endParaRPr lang="ru-RU" dirty="0" smtClean="0"/>
          </a:p>
          <a:p>
            <a:r>
              <a:rPr lang="ru-RU" dirty="0"/>
              <a:t>Если для двух данных </a:t>
            </a:r>
            <a:r>
              <a:rPr lang="ru-RU" i="1" dirty="0"/>
              <a:t>активностей</a:t>
            </a:r>
            <a:r>
              <a:rPr lang="ru-RU" dirty="0"/>
              <a:t> P и Q:</a:t>
            </a:r>
          </a:p>
          <a:p>
            <a:pPr lvl="1"/>
            <a:r>
              <a:rPr lang="ru-RU" dirty="0"/>
              <a:t>пересечение W(P) и W(Q) пусто,</a:t>
            </a:r>
          </a:p>
          <a:p>
            <a:pPr lvl="1"/>
            <a:r>
              <a:rPr lang="ru-RU" dirty="0"/>
              <a:t>пересечение W(P) с R(Q) пусто,</a:t>
            </a:r>
          </a:p>
          <a:p>
            <a:pPr lvl="1"/>
            <a:r>
              <a:rPr lang="ru-RU" dirty="0"/>
              <a:t>пересечение R(P) и W(Q) пусто,</a:t>
            </a:r>
          </a:p>
          <a:p>
            <a:r>
              <a:rPr lang="ru-RU" dirty="0"/>
              <a:t>тогда выполнение P и Q детерминировано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противном случае параллельное </a:t>
            </a:r>
            <a:r>
              <a:rPr lang="ru-RU" dirty="0"/>
              <a:t>выполнение P и Q </a:t>
            </a:r>
            <a:r>
              <a:rPr lang="ru-RU" dirty="0" smtClean="0"/>
              <a:t>может быть </a:t>
            </a:r>
            <a:r>
              <a:rPr lang="ru-RU" dirty="0" err="1" smtClean="0"/>
              <a:t>недетерминировано</a:t>
            </a:r>
            <a:r>
              <a:rPr lang="ru-RU" dirty="0" smtClean="0"/>
              <a:t>, т.е. для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Q </a:t>
            </a:r>
            <a:r>
              <a:rPr lang="ru-RU" dirty="0" smtClean="0"/>
              <a:t>возможен</a:t>
            </a:r>
            <a:r>
              <a:rPr lang="ru-RU" dirty="0"/>
              <a:t> </a:t>
            </a:r>
            <a:r>
              <a:rPr lang="ru-RU" b="1" dirty="0" err="1" smtClean="0"/>
              <a:t>race</a:t>
            </a:r>
            <a:r>
              <a:rPr lang="ru-RU" b="1" dirty="0" smtClean="0"/>
              <a:t> </a:t>
            </a:r>
            <a:r>
              <a:rPr lang="ru-RU" b="1" dirty="0" err="1"/>
              <a:t>condition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dirty="0"/>
              <a:t>с</a:t>
            </a:r>
            <a:r>
              <a:rPr lang="ru-RU" dirty="0" smtClean="0"/>
              <a:t>остояние </a:t>
            </a:r>
            <a:r>
              <a:rPr lang="ru-RU" dirty="0"/>
              <a:t>гонки, состояние состязания).</a:t>
            </a:r>
          </a:p>
        </p:txBody>
      </p:sp>
    </p:spTree>
    <p:extLst>
      <p:ext uri="{BB962C8B-B14F-4D97-AF65-F5344CB8AC3E}">
        <p14:creationId xmlns:p14="http://schemas.microsoft.com/office/powerpoint/2010/main" val="346590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Критические секции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6479"/>
          </a:xfrm>
        </p:spPr>
        <p:txBody>
          <a:bodyPr>
            <a:normAutofit fontScale="77500" lnSpcReduction="20000"/>
          </a:bodyPr>
          <a:lstStyle/>
          <a:p>
            <a:r>
              <a:rPr lang="ru-RU" b="1" i="1" dirty="0"/>
              <a:t>Критическая секция</a:t>
            </a:r>
            <a:r>
              <a:rPr lang="ru-RU" dirty="0"/>
              <a:t> – это часть программы, исполнение которой может привести к возникновению </a:t>
            </a:r>
            <a:r>
              <a:rPr lang="ru-RU" i="1" dirty="0" err="1"/>
              <a:t>race</a:t>
            </a:r>
            <a:r>
              <a:rPr lang="ru-RU" i="1" dirty="0"/>
              <a:t> </a:t>
            </a:r>
            <a:r>
              <a:rPr lang="ru-RU" i="1" dirty="0" err="1"/>
              <a:t>condition</a:t>
            </a:r>
            <a:r>
              <a:rPr lang="ru-RU" dirty="0"/>
              <a:t> для определенного набора программ</a:t>
            </a:r>
            <a:r>
              <a:rPr lang="ru-RU" dirty="0" smtClean="0"/>
              <a:t>.</a:t>
            </a:r>
          </a:p>
          <a:p>
            <a:r>
              <a:rPr lang="ru-RU" dirty="0"/>
              <a:t>Чтобы исключить эффект гонок </a:t>
            </a:r>
            <a:r>
              <a:rPr lang="ru-RU" i="1" dirty="0"/>
              <a:t>по</a:t>
            </a:r>
            <a:r>
              <a:rPr lang="ru-RU" dirty="0"/>
              <a:t> отношению к некоторому ресурсу, необходимо организовать работу так, чтобы в каждый момент времени только один процесс мог находиться в своей </a:t>
            </a:r>
            <a:r>
              <a:rPr lang="ru-RU" i="1" dirty="0"/>
              <a:t>критической секции</a:t>
            </a:r>
            <a:r>
              <a:rPr lang="ru-RU" dirty="0"/>
              <a:t>, связанной с этим ресурсом</a:t>
            </a:r>
            <a:r>
              <a:rPr lang="ru-RU" dirty="0" smtClean="0"/>
              <a:t>.</a:t>
            </a:r>
          </a:p>
          <a:p>
            <a:r>
              <a:rPr lang="ru-RU" i="1" dirty="0"/>
              <a:t>П</a:t>
            </a:r>
            <a:r>
              <a:rPr lang="ru-RU" i="1" dirty="0" smtClean="0"/>
              <a:t>о</a:t>
            </a:r>
            <a:r>
              <a:rPr lang="ru-RU" dirty="0"/>
              <a:t> отношению к другим процессам, участвующим во взаимодействии, </a:t>
            </a:r>
            <a:r>
              <a:rPr lang="ru-RU" i="1" dirty="0"/>
              <a:t>критическая секция</a:t>
            </a:r>
            <a:r>
              <a:rPr lang="ru-RU" dirty="0"/>
              <a:t> начинает выполняться как </a:t>
            </a:r>
            <a:r>
              <a:rPr lang="ru-RU" i="1" dirty="0"/>
              <a:t>атомарная операция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93" y="3949089"/>
            <a:ext cx="4276659" cy="244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80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алгоритмам синхронизации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Задача должна быть решена чисто программным способом на обычной машине, не имеющей специальных команд </a:t>
            </a:r>
            <a:r>
              <a:rPr lang="ru-RU" i="1" dirty="0"/>
              <a:t>взаимоисключения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Не </a:t>
            </a:r>
            <a:r>
              <a:rPr lang="ru-RU" dirty="0"/>
              <a:t>должно существовать никаких предположений об относительных скоростях выполняющихся процессов или числе процессоров, на которых они исполняются.</a:t>
            </a:r>
          </a:p>
          <a:p>
            <a:r>
              <a:rPr lang="ru-RU" dirty="0"/>
              <a:t>Если процесс </a:t>
            </a:r>
            <a:r>
              <a:rPr lang="ru-RU" dirty="0" err="1"/>
              <a:t>P</a:t>
            </a:r>
            <a:r>
              <a:rPr lang="ru-RU" baseline="-25000" dirty="0" err="1"/>
              <a:t>i</a:t>
            </a:r>
            <a:r>
              <a:rPr lang="ru-RU" dirty="0"/>
              <a:t> исполняется в своем </a:t>
            </a:r>
            <a:r>
              <a:rPr lang="ru-RU" i="1" dirty="0"/>
              <a:t>критическом участке</a:t>
            </a:r>
            <a:r>
              <a:rPr lang="ru-RU" dirty="0"/>
              <a:t>, то не существует никаких других процессов, которые исполняются в соответствующих </a:t>
            </a:r>
            <a:r>
              <a:rPr lang="ru-RU" i="1" dirty="0"/>
              <a:t>критических секциях</a:t>
            </a:r>
            <a:r>
              <a:rPr lang="ru-RU" dirty="0"/>
              <a:t>. </a:t>
            </a:r>
            <a:r>
              <a:rPr lang="ru-RU" i="1" dirty="0" smtClean="0"/>
              <a:t>(</a:t>
            </a:r>
            <a:r>
              <a:rPr lang="ru-RU" i="1" dirty="0" err="1"/>
              <a:t>mutual</a:t>
            </a:r>
            <a:r>
              <a:rPr lang="ru-RU" i="1" dirty="0"/>
              <a:t> </a:t>
            </a:r>
            <a:r>
              <a:rPr lang="ru-RU" i="1" dirty="0" err="1"/>
              <a:t>exclusion</a:t>
            </a:r>
            <a:r>
              <a:rPr lang="ru-RU" i="1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Процессы, которые находятся вне своих </a:t>
            </a:r>
            <a:r>
              <a:rPr lang="ru-RU" i="1" dirty="0"/>
              <a:t>критических участков</a:t>
            </a:r>
            <a:r>
              <a:rPr lang="ru-RU" dirty="0"/>
              <a:t> и не собираются входить в них, не могут препятствовать другим процессам входить в их собственные </a:t>
            </a:r>
            <a:r>
              <a:rPr lang="ru-RU" i="1" dirty="0"/>
              <a:t>критические участки</a:t>
            </a:r>
            <a:r>
              <a:rPr lang="ru-RU" dirty="0"/>
              <a:t>. Если нет процессов в </a:t>
            </a:r>
            <a:r>
              <a:rPr lang="ru-RU" i="1" dirty="0"/>
              <a:t>критических секциях</a:t>
            </a:r>
            <a:r>
              <a:rPr lang="ru-RU" dirty="0"/>
              <a:t> и имеются процессы, желающие войти в них, то только те процессы, которые не исполняются в </a:t>
            </a:r>
            <a:r>
              <a:rPr lang="ru-RU" i="1" dirty="0" err="1"/>
              <a:t>remainder</a:t>
            </a:r>
            <a:r>
              <a:rPr lang="ru-RU" dirty="0"/>
              <a:t> </a:t>
            </a:r>
            <a:r>
              <a:rPr lang="ru-RU" dirty="0" err="1"/>
              <a:t>section</a:t>
            </a:r>
            <a:r>
              <a:rPr lang="ru-RU" dirty="0"/>
              <a:t>, должны принимать решение о том, какой процесс войдет в свою </a:t>
            </a:r>
            <a:r>
              <a:rPr lang="ru-RU" i="1" dirty="0"/>
              <a:t>критическую секцию</a:t>
            </a:r>
            <a:r>
              <a:rPr lang="ru-RU" dirty="0"/>
              <a:t>. </a:t>
            </a:r>
            <a:r>
              <a:rPr lang="ru-RU" i="1" dirty="0" smtClean="0"/>
              <a:t>(</a:t>
            </a:r>
            <a:r>
              <a:rPr lang="ru-RU" i="1" dirty="0" err="1"/>
              <a:t>progress</a:t>
            </a:r>
            <a:r>
              <a:rPr lang="ru-RU" i="1" dirty="0"/>
              <a:t>)</a:t>
            </a:r>
            <a:r>
              <a:rPr lang="ru-RU" dirty="0"/>
              <a:t> .</a:t>
            </a:r>
          </a:p>
          <a:p>
            <a:r>
              <a:rPr lang="ru-RU" dirty="0"/>
              <a:t>Не должно возникать неограниченно долгого ожидания для входа одного из процессов в свой </a:t>
            </a:r>
            <a:r>
              <a:rPr lang="ru-RU" i="1" dirty="0"/>
              <a:t>критический участок</a:t>
            </a:r>
            <a:r>
              <a:rPr lang="ru-RU" dirty="0"/>
              <a:t>. </a:t>
            </a:r>
            <a:r>
              <a:rPr lang="ru-RU" i="1" dirty="0" smtClean="0"/>
              <a:t>(</a:t>
            </a:r>
            <a:r>
              <a:rPr lang="ru-RU" i="1" dirty="0" err="1"/>
              <a:t>bound</a:t>
            </a:r>
            <a:r>
              <a:rPr lang="ru-RU" i="1" dirty="0"/>
              <a:t> </a:t>
            </a:r>
            <a:r>
              <a:rPr lang="ru-RU" i="1" dirty="0" err="1"/>
              <a:t>waiting</a:t>
            </a:r>
            <a:r>
              <a:rPr lang="ru-RU" i="1" dirty="0"/>
              <a:t>)</a:t>
            </a:r>
            <a:r>
              <a:rPr lang="ru-RU" dirty="0"/>
              <a:t> 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52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Запрет прерываний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84" y="2001946"/>
            <a:ext cx="5857548" cy="35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06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Переменная-замок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42" y="1487075"/>
            <a:ext cx="68865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5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Строгое чередование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00" y="1790243"/>
            <a:ext cx="5834781" cy="431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93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Флаги готовности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90" y="1560925"/>
            <a:ext cx="53530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74" y="2664195"/>
            <a:ext cx="52768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28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887" y="-1327"/>
            <a:ext cx="10515600" cy="1325563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Петерсона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81" y="1215481"/>
            <a:ext cx="10108846" cy="506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80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783" y="-237994"/>
            <a:ext cx="10515600" cy="1325563"/>
          </a:xfrm>
        </p:spPr>
        <p:txBody>
          <a:bodyPr/>
          <a:lstStyle/>
          <a:p>
            <a:r>
              <a:rPr lang="ru-RU" dirty="0" smtClean="0"/>
              <a:t>Алгоритм пекарни Лампорта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"/>
          <a:stretch/>
        </p:blipFill>
        <p:spPr bwMode="auto">
          <a:xfrm>
            <a:off x="1048402" y="704850"/>
            <a:ext cx="9836715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02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нужно взаимодействие 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556" y="2375733"/>
            <a:ext cx="10515600" cy="3886690"/>
          </a:xfrm>
        </p:spPr>
        <p:txBody>
          <a:bodyPr>
            <a:normAutofit/>
          </a:bodyPr>
          <a:lstStyle/>
          <a:p>
            <a:r>
              <a:rPr lang="ru-RU" dirty="0"/>
              <a:t>Повышение скорости работы. </a:t>
            </a:r>
            <a:endParaRPr lang="ru-RU" dirty="0" smtClean="0"/>
          </a:p>
          <a:p>
            <a:r>
              <a:rPr lang="ru-RU" dirty="0" smtClean="0"/>
              <a:t>Совместное </a:t>
            </a:r>
            <a:r>
              <a:rPr lang="ru-RU" dirty="0"/>
              <a:t>использование данных. </a:t>
            </a:r>
            <a:endParaRPr lang="ru-RU" dirty="0" smtClean="0"/>
          </a:p>
          <a:p>
            <a:r>
              <a:rPr lang="ru-RU" dirty="0" smtClean="0"/>
              <a:t>Модульная </a:t>
            </a:r>
            <a:r>
              <a:rPr lang="ru-RU" dirty="0"/>
              <a:t>конструкция </a:t>
            </a:r>
            <a:r>
              <a:rPr lang="ru-RU" dirty="0" smtClean="0"/>
              <a:t>системы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Удобство </a:t>
            </a:r>
            <a:r>
              <a:rPr lang="ru-RU" dirty="0"/>
              <a:t>работы </a:t>
            </a:r>
            <a:r>
              <a:rPr lang="ru-RU" dirty="0" smtClean="0"/>
              <a:t>пользователя.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907" y="2802887"/>
            <a:ext cx="52959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76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средств обмена информацией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Сигнальные</a:t>
            </a:r>
            <a:r>
              <a:rPr lang="ru-RU" dirty="0"/>
              <a:t>. Передается минимальное количество информации – один бит, "да" или "нет". Используются, как правило, для извещения процесса о наступлении какого-либо события. 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i="1" dirty="0"/>
              <a:t>Канальные</a:t>
            </a:r>
            <a:r>
              <a:rPr lang="ru-RU" dirty="0"/>
              <a:t>. "Общение" процессов происходит через линии связи, предоставленные операционной </a:t>
            </a:r>
            <a:r>
              <a:rPr lang="ru-RU" dirty="0" smtClean="0"/>
              <a:t>системой.</a:t>
            </a:r>
            <a:endParaRPr lang="ru-RU" dirty="0"/>
          </a:p>
          <a:p>
            <a:r>
              <a:rPr lang="ru-RU" b="1" i="1" dirty="0"/>
              <a:t>Разделяемая память</a:t>
            </a:r>
            <a:r>
              <a:rPr lang="ru-RU" dirty="0"/>
              <a:t>. </a:t>
            </a:r>
            <a:r>
              <a:rPr lang="ru-RU" dirty="0" smtClean="0"/>
              <a:t>Два или более процессов могут совместно использовать некоторую область адресного пространства.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08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организация механизма передачи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5729"/>
            <a:ext cx="10515600" cy="4351338"/>
          </a:xfrm>
        </p:spPr>
        <p:txBody>
          <a:bodyPr/>
          <a:lstStyle/>
          <a:p>
            <a:r>
              <a:rPr lang="ru-RU" dirty="0" smtClean="0"/>
              <a:t>Порядок установления связи</a:t>
            </a:r>
          </a:p>
          <a:p>
            <a:r>
              <a:rPr lang="ru-RU" dirty="0" smtClean="0"/>
              <a:t>Адресация – прямая и непрямая</a:t>
            </a:r>
          </a:p>
          <a:p>
            <a:r>
              <a:rPr lang="ru-RU" dirty="0" smtClean="0"/>
              <a:t>Количество участников сеанса связи</a:t>
            </a:r>
          </a:p>
          <a:p>
            <a:r>
              <a:rPr lang="ru-RU" dirty="0" smtClean="0"/>
              <a:t>Направленность связи</a:t>
            </a:r>
          </a:p>
          <a:p>
            <a:pPr lvl="1"/>
            <a:r>
              <a:rPr lang="ru-RU" dirty="0" smtClean="0"/>
              <a:t>Симплексная</a:t>
            </a:r>
          </a:p>
          <a:p>
            <a:pPr lvl="1"/>
            <a:r>
              <a:rPr lang="ru-RU" dirty="0" smtClean="0"/>
              <a:t>Полудуплексная</a:t>
            </a:r>
          </a:p>
          <a:p>
            <a:pPr lvl="1"/>
            <a:r>
              <a:rPr lang="ru-RU" dirty="0" smtClean="0"/>
              <a:t>Дуплексная</a:t>
            </a:r>
          </a:p>
          <a:p>
            <a:r>
              <a:rPr lang="ru-RU" dirty="0" smtClean="0"/>
              <a:t>Способ завершения сеанса связи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88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передачи информации с помощью линий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Буферизация</a:t>
            </a:r>
          </a:p>
          <a:p>
            <a:pPr lvl="1"/>
            <a:r>
              <a:rPr lang="ru-RU" dirty="0" smtClean="0"/>
              <a:t>Буфер нулевой емкости или отсутствует</a:t>
            </a:r>
          </a:p>
          <a:p>
            <a:pPr lvl="1"/>
            <a:r>
              <a:rPr lang="ru-RU" dirty="0" smtClean="0"/>
              <a:t>Буфер ограниченной емкости</a:t>
            </a:r>
          </a:p>
          <a:p>
            <a:pPr lvl="1"/>
            <a:r>
              <a:rPr lang="ru-RU" dirty="0" smtClean="0"/>
              <a:t>Буфер неограниченной емкости</a:t>
            </a:r>
          </a:p>
          <a:p>
            <a:r>
              <a:rPr lang="ru-RU" dirty="0" smtClean="0"/>
              <a:t>Две модели передачи данных</a:t>
            </a:r>
          </a:p>
          <a:p>
            <a:pPr lvl="1"/>
            <a:r>
              <a:rPr lang="ru-RU" dirty="0"/>
              <a:t>Поток ввода</a:t>
            </a:r>
            <a:r>
              <a:rPr lang="en-US" dirty="0"/>
              <a:t>/</a:t>
            </a:r>
            <a:r>
              <a:rPr lang="ru-RU" dirty="0"/>
              <a:t>вывода</a:t>
            </a:r>
          </a:p>
          <a:p>
            <a:pPr lvl="1"/>
            <a:r>
              <a:rPr lang="ru-RU" dirty="0"/>
              <a:t>Сообщения</a:t>
            </a:r>
          </a:p>
          <a:p>
            <a:r>
              <a:rPr lang="ru-RU" dirty="0"/>
              <a:t>Надежность средств связи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01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надежности средств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7107"/>
            <a:ext cx="10515600" cy="3959856"/>
          </a:xfrm>
        </p:spPr>
        <p:txBody>
          <a:bodyPr/>
          <a:lstStyle/>
          <a:p>
            <a:r>
              <a:rPr lang="ru-RU" dirty="0"/>
              <a:t>Не происходит потери информации.</a:t>
            </a:r>
          </a:p>
          <a:p>
            <a:r>
              <a:rPr lang="ru-RU" dirty="0"/>
              <a:t>Не происходит повреждения информации.</a:t>
            </a:r>
          </a:p>
          <a:p>
            <a:r>
              <a:rPr lang="ru-RU" dirty="0"/>
              <a:t>Не появляется лишней информации.</a:t>
            </a:r>
          </a:p>
          <a:p>
            <a:r>
              <a:rPr lang="ru-RU" dirty="0"/>
              <a:t>Не нарушается порядок данных в процессе обмена.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10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 обмена информацией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570" y="2517731"/>
            <a:ext cx="10515600" cy="2744831"/>
          </a:xfrm>
        </p:spPr>
        <p:txBody>
          <a:bodyPr>
            <a:normAutofit/>
          </a:bodyPr>
          <a:lstStyle/>
          <a:p>
            <a:r>
              <a:rPr lang="ru-RU" sz="3200" dirty="0"/>
              <a:t>требуются ли от процесса какие-либо специальные действия по прекращению использования средства </a:t>
            </a:r>
            <a:r>
              <a:rPr lang="ru-RU" sz="3200" dirty="0" smtClean="0"/>
              <a:t>коммуникации. </a:t>
            </a:r>
          </a:p>
          <a:p>
            <a:r>
              <a:rPr lang="ru-RU" sz="3200" dirty="0" smtClean="0"/>
              <a:t>влияет </a:t>
            </a:r>
            <a:r>
              <a:rPr lang="ru-RU" sz="3200" dirty="0"/>
              <a:t>ли такое прекращение на поведение других процессов.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2504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Нити исполнения (</a:t>
            </a:r>
            <a:r>
              <a:rPr lang="en-US" dirty="0" smtClean="0"/>
              <a:t>threads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75465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Нить - </a:t>
            </a:r>
            <a:r>
              <a:rPr lang="ru-RU" dirty="0"/>
              <a:t>наименьшая единица обработки, исполнение которой может быть назначено ядром операционной системы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процессы, как правило, независимы, тогда как потоки выполнения существуют как составные элементы процессов</a:t>
            </a:r>
          </a:p>
          <a:p>
            <a:pPr lvl="1"/>
            <a:r>
              <a:rPr lang="ru-RU" dirty="0"/>
              <a:t>процессы несут значительно больше информации о состоянии, тогда как несколько потоков выполнения внутри процесса совместно используют информацию о состоянии, а также память и другие вычислительные ресурсы</a:t>
            </a:r>
          </a:p>
          <a:p>
            <a:pPr lvl="1"/>
            <a:r>
              <a:rPr lang="ru-RU" dirty="0"/>
              <a:t>процессы имеют отдельные адресные пространства, тогда как потоки выполнения совместно используют их адресное пространство</a:t>
            </a:r>
          </a:p>
          <a:p>
            <a:pPr lvl="1"/>
            <a:r>
              <a:rPr lang="ru-RU" dirty="0"/>
              <a:t>процессы взаимодействуют только через предоставляемые системой механизмы связей между процессами</a:t>
            </a:r>
          </a:p>
          <a:p>
            <a:pPr lvl="1"/>
            <a:r>
              <a:rPr lang="ru-RU" dirty="0"/>
              <a:t>переключение контекста между потоками выполнения в одном процессе, как правило, быстрее, чем переключение контекста между процессами.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430" y="2525146"/>
            <a:ext cx="3051088" cy="28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Активности и атомарные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Активности - </a:t>
            </a:r>
            <a:r>
              <a:rPr lang="ru-RU" dirty="0"/>
              <a:t>последовательное выполнение ряда действий, </a:t>
            </a:r>
            <a:r>
              <a:rPr lang="ru-RU" dirty="0" smtClean="0"/>
              <a:t>направленных </a:t>
            </a:r>
            <a:r>
              <a:rPr lang="ru-RU" dirty="0"/>
              <a:t>на достижение определенной цели. </a:t>
            </a:r>
            <a:endParaRPr lang="ru-RU" dirty="0" smtClean="0"/>
          </a:p>
          <a:p>
            <a:r>
              <a:rPr lang="ru-RU" dirty="0" smtClean="0"/>
              <a:t>Активности могут быть разбиты на </a:t>
            </a:r>
            <a:r>
              <a:rPr lang="ru-RU" dirty="0" err="1"/>
              <a:t>на</a:t>
            </a:r>
            <a:r>
              <a:rPr lang="ru-RU" dirty="0"/>
              <a:t> некоторые неделимые, или атомарные, </a:t>
            </a:r>
            <a:r>
              <a:rPr lang="ru-RU" i="1" dirty="0"/>
              <a:t>операции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az-Latn-AZ" b="1" dirty="0" smtClean="0"/>
              <a:t>P</a:t>
            </a:r>
            <a:r>
              <a:rPr lang="az-Latn-AZ" b="1" dirty="0"/>
              <a:t>: </a:t>
            </a:r>
            <a:r>
              <a:rPr lang="az-Latn-AZ" b="1" i="1" dirty="0"/>
              <a:t>a b c</a:t>
            </a:r>
            <a:r>
              <a:rPr lang="az-Latn-AZ" b="1" dirty="0"/>
              <a:t>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az-Latn-AZ" b="1" dirty="0" smtClean="0"/>
              <a:t>Q</a:t>
            </a:r>
            <a:r>
              <a:rPr lang="az-Latn-AZ" b="1" dirty="0"/>
              <a:t>: </a:t>
            </a:r>
            <a:r>
              <a:rPr lang="az-Latn-AZ" b="1" i="1" dirty="0"/>
              <a:t>d e </a:t>
            </a:r>
            <a:r>
              <a:rPr lang="az-Latn-AZ" b="1" i="1" dirty="0" smtClean="0"/>
              <a:t>f</a:t>
            </a:r>
            <a:endParaRPr lang="ru-RU" b="1" i="1" dirty="0" smtClean="0"/>
          </a:p>
          <a:p>
            <a:r>
              <a:rPr lang="ru-RU" dirty="0"/>
              <a:t>При </a:t>
            </a:r>
            <a:r>
              <a:rPr lang="ru-RU" dirty="0" smtClean="0"/>
              <a:t>последовательном </a:t>
            </a:r>
            <a:r>
              <a:rPr lang="ru-RU" dirty="0"/>
              <a:t>выполнении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pt-BR" b="1" dirty="0" smtClean="0"/>
              <a:t>PQ</a:t>
            </a:r>
            <a:r>
              <a:rPr lang="pt-BR" b="1" dirty="0"/>
              <a:t>: a b c d e f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566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236</Words>
  <Application>Microsoft Office PowerPoint</Application>
  <PresentationFormat>Произвольный</PresentationFormat>
  <Paragraphs>88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Взаимодействие процессов</vt:lpstr>
      <vt:lpstr>Зачем нужно взаимодействие процессов</vt:lpstr>
      <vt:lpstr>Категории средств обмена информацией</vt:lpstr>
      <vt:lpstr>Логическая организация механизма передачи информации</vt:lpstr>
      <vt:lpstr>Особенности передачи информации с помощью линий связи</vt:lpstr>
      <vt:lpstr>Условия надежности средств связи</vt:lpstr>
      <vt:lpstr>Завершение обмена информацией</vt:lpstr>
      <vt:lpstr>Нити исполнения (threads)</vt:lpstr>
      <vt:lpstr>Активности и атомарные операции</vt:lpstr>
      <vt:lpstr>Псевдопараллельное исполнение</vt:lpstr>
      <vt:lpstr>Условия детерминированности Бернстайна</vt:lpstr>
      <vt:lpstr>Критические секции</vt:lpstr>
      <vt:lpstr>Требования к алгоритмам синхронизации</vt:lpstr>
      <vt:lpstr>Запрет прерываний</vt:lpstr>
      <vt:lpstr>Переменная-замок</vt:lpstr>
      <vt:lpstr>Строгое чередование</vt:lpstr>
      <vt:lpstr>Флаги готовности</vt:lpstr>
      <vt:lpstr>Алгоритм Петерсона</vt:lpstr>
      <vt:lpstr>Алгоритм пекарни Лампорта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процессов</dc:title>
  <dc:creator>Savkov Sergey</dc:creator>
  <cp:lastModifiedBy>Savkov Sergey</cp:lastModifiedBy>
  <cp:revision>12</cp:revision>
  <dcterms:created xsi:type="dcterms:W3CDTF">2018-03-25T21:02:02Z</dcterms:created>
  <dcterms:modified xsi:type="dcterms:W3CDTF">2018-03-26T09:43:11Z</dcterms:modified>
</cp:coreProperties>
</file>