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6FC94-8B74-4F4C-B8BA-DD9C3D6DBDBD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127BB-1BBA-4752-B48D-9D3649093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21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127BB-1BBA-4752-B48D-9D36490936E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30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127BB-1BBA-4752-B48D-9D36490936E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5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A4CD-0918-4BFD-AA9A-F67E711B712B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34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3DDC-36E4-4E68-8C9F-5BCCF7F79FA9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262E-B233-468A-B3A0-C027B4634777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8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52C5-4B48-4A9B-9836-6CC4B01FD55E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4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E6F3-F4D6-47DA-90E1-21FF8925129C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BCB-A4AB-44C7-A1DD-4F60EF58EF2D}" type="datetime1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05AB-3DA3-4EDE-B029-3267DACF17D5}" type="datetime1">
              <a:rPr lang="ru-RU" smtClean="0"/>
              <a:t>11.02.2018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0FCA-574E-44F3-9DF2-9D6CD6300F76}" type="datetime1">
              <a:rPr lang="ru-RU" smtClean="0"/>
              <a:t>11.02.2018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D71A-E16D-4FD4-9CB8-6B7CD89C93D5}" type="datetime1">
              <a:rPr lang="ru-RU" smtClean="0"/>
              <a:t>11.02.2018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9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22CE-A0B0-4046-B758-40C545151328}" type="datetime1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3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A67B-EAFF-4694-9847-0D8E43BBF944}" type="datetime1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9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6BEA-C529-4ABD-9963-D5D4B4D7CC53}" type="datetime1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393D-CC55-4283-AA52-1EA8486D4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gsavkov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72368"/>
            <a:ext cx="9144000" cy="2387600"/>
          </a:xfrm>
        </p:spPr>
        <p:txBody>
          <a:bodyPr/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974076"/>
            <a:ext cx="9144000" cy="914878"/>
          </a:xfrm>
        </p:spPr>
        <p:txBody>
          <a:bodyPr/>
          <a:lstStyle/>
          <a:p>
            <a:r>
              <a:rPr lang="ru-RU" dirty="0" smtClean="0"/>
              <a:t>Вводная лекция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26544" y="4847422"/>
            <a:ext cx="9536935" cy="1465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Савков Сергей Витальевич</a:t>
            </a:r>
          </a:p>
          <a:p>
            <a:r>
              <a:rPr lang="ru-RU" dirty="0" smtClean="0"/>
              <a:t>ассистент кафедры БКФС</a:t>
            </a:r>
          </a:p>
          <a:p>
            <a:endParaRPr lang="ru-RU" dirty="0"/>
          </a:p>
          <a:p>
            <a:r>
              <a:rPr lang="en-US" dirty="0" smtClean="0">
                <a:hlinkClick r:id="rId2"/>
              </a:rPr>
              <a:t>sergsavkov@gmail.com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14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Операционная система как </a:t>
            </a:r>
            <a:r>
              <a:rPr lang="ru-RU" dirty="0" smtClean="0"/>
              <a:t>постоянно функционирующее ядро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10</a:t>
            </a:fld>
            <a:endParaRPr lang="ru-RU"/>
          </a:p>
        </p:txBody>
      </p:sp>
      <p:pic>
        <p:nvPicPr>
          <p:cNvPr id="5122" name="Picture 2" descr="http://5fan.ru/files/4/5fan_ru_24546_106459806e0a2fba4144f39886bb2c3b.html_files/rI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80" y="1690688"/>
            <a:ext cx="7246122" cy="50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6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482"/>
            <a:ext cx="10715368" cy="1325563"/>
          </a:xfrm>
        </p:spPr>
        <p:txBody>
          <a:bodyPr>
            <a:normAutofit/>
          </a:bodyPr>
          <a:lstStyle/>
          <a:p>
            <a:r>
              <a:rPr lang="ru-RU" dirty="0"/>
              <a:t>Краткая история эволюции вычислительных </a:t>
            </a:r>
            <a:r>
              <a:rPr lang="ru-RU" dirty="0" smtClean="0"/>
              <a:t>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6266"/>
            <a:ext cx="10515600" cy="4351338"/>
          </a:xfrm>
        </p:spPr>
        <p:txBody>
          <a:bodyPr/>
          <a:lstStyle/>
          <a:p>
            <a:r>
              <a:rPr lang="ru-RU" dirty="0"/>
              <a:t>Первый период (1945–1955 гг.). Ламповые машины. Операционных систем нет</a:t>
            </a:r>
          </a:p>
          <a:p>
            <a:r>
              <a:rPr lang="ru-RU" dirty="0"/>
              <a:t>Второй период (1955 г.–начало 60-х). Компьютеры на основе транзисторов. Пакетные операционные системы</a:t>
            </a:r>
            <a:endParaRPr lang="ru-RU" dirty="0" smtClean="0"/>
          </a:p>
          <a:p>
            <a:r>
              <a:rPr lang="ru-RU" dirty="0"/>
              <a:t>Третий период (начало 60-х – 1980 г.). Компьютеры на основе интегральных микросхем. Первые многозадачные ОС</a:t>
            </a:r>
          </a:p>
          <a:p>
            <a:r>
              <a:rPr lang="ru-RU" dirty="0"/>
              <a:t>Четвертый период (с 1980 г. по настоящее время). Персональные компьютеры. Классические, сетевые и распределенные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5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операционных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9437"/>
            <a:ext cx="10515600" cy="4187525"/>
          </a:xfrm>
        </p:spPr>
        <p:txBody>
          <a:bodyPr/>
          <a:lstStyle/>
          <a:p>
            <a:pPr lvl="0"/>
            <a:r>
              <a:rPr lang="ru-RU" dirty="0"/>
              <a:t>Планирование заданий и использования процессора.</a:t>
            </a:r>
          </a:p>
          <a:p>
            <a:pPr lvl="0"/>
            <a:r>
              <a:rPr lang="ru-RU" dirty="0"/>
              <a:t>Обеспечение программ средствами коммуникации и синхронизации.</a:t>
            </a:r>
          </a:p>
          <a:p>
            <a:pPr lvl="0"/>
            <a:r>
              <a:rPr lang="ru-RU" dirty="0"/>
              <a:t>Управление памятью.</a:t>
            </a:r>
          </a:p>
          <a:p>
            <a:pPr lvl="0"/>
            <a:r>
              <a:rPr lang="ru-RU" dirty="0"/>
              <a:t>Управление файловой системой.</a:t>
            </a:r>
          </a:p>
          <a:p>
            <a:pPr lvl="0"/>
            <a:r>
              <a:rPr lang="ru-RU" dirty="0"/>
              <a:t>Управление вводом-выводом.</a:t>
            </a:r>
          </a:p>
          <a:p>
            <a:pPr lvl="0"/>
            <a:r>
              <a:rPr lang="ru-RU" dirty="0"/>
              <a:t>Обеспечение </a:t>
            </a: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6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09567"/>
            <a:ext cx="10515600" cy="376739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ru-RU" dirty="0" smtClean="0"/>
              <a:t>Системные вызовы (</a:t>
            </a:r>
            <a:r>
              <a:rPr lang="en-US" dirty="0" smtClean="0"/>
              <a:t>system calls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ru-RU" dirty="0" smtClean="0"/>
              <a:t>Прерывания (</a:t>
            </a:r>
            <a:r>
              <a:rPr lang="en-US" dirty="0" smtClean="0"/>
              <a:t>hardware interrupts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ru-RU" dirty="0" smtClean="0"/>
              <a:t>Файловые системы (</a:t>
            </a:r>
            <a:r>
              <a:rPr lang="en-US" dirty="0" smtClean="0"/>
              <a:t>file systems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ru-RU" dirty="0" smtClean="0"/>
              <a:t>Процессы (</a:t>
            </a:r>
            <a:r>
              <a:rPr lang="en-US" dirty="0" smtClean="0"/>
              <a:t>processes, threads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7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ОС</a:t>
            </a:r>
            <a:r>
              <a:rPr lang="en-US" dirty="0" smtClean="0"/>
              <a:t>: </a:t>
            </a:r>
            <a:r>
              <a:rPr lang="ru-RU" dirty="0" smtClean="0"/>
              <a:t>монолитное ядро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14</a:t>
            </a:fld>
            <a:endParaRPr lang="ru-RU"/>
          </a:p>
        </p:txBody>
      </p:sp>
      <p:pic>
        <p:nvPicPr>
          <p:cNvPr id="7170" name="Picture 2" descr="http://fedoseev.net/materials/courses/admin/images/monolith_ker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99" y="1903668"/>
            <a:ext cx="9097542" cy="39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6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ОС</a:t>
            </a:r>
            <a:r>
              <a:rPr lang="en-US" dirty="0"/>
              <a:t>: </a:t>
            </a:r>
            <a:r>
              <a:rPr lang="ru-RU" dirty="0" smtClean="0"/>
              <a:t>многоуровневые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15</a:t>
            </a:fld>
            <a:endParaRPr lang="ru-RU"/>
          </a:p>
        </p:txBody>
      </p:sp>
      <p:pic>
        <p:nvPicPr>
          <p:cNvPr id="8194" name="Picture 2" descr="http://nethash.ru/praktikum-po-kursu-operacionnie-sistemi-posobie-prednaznacheno/2819_html_m1b43dd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2" y="2163461"/>
            <a:ext cx="8395302" cy="36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1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ОС</a:t>
            </a:r>
            <a:r>
              <a:rPr lang="en-US" dirty="0"/>
              <a:t>: </a:t>
            </a:r>
            <a:r>
              <a:rPr lang="ru-RU" dirty="0" smtClean="0"/>
              <a:t>виртуальные машины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16</a:t>
            </a:fld>
            <a:endParaRPr lang="ru-RU"/>
          </a:p>
        </p:txBody>
      </p:sp>
      <p:pic>
        <p:nvPicPr>
          <p:cNvPr id="9218" name="Picture 2" descr="http://baumanki.net/uploads/lectures/informatika-i-programmirovanie/lekcii-po-operacionnym-sistemam/files/6-3.1.-arhitekturnye-osobennosti-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77" y="1690688"/>
            <a:ext cx="8284091" cy="45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9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Микроядерная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17</a:t>
            </a:fld>
            <a:endParaRPr lang="ru-RU"/>
          </a:p>
        </p:txBody>
      </p:sp>
      <p:pic>
        <p:nvPicPr>
          <p:cNvPr id="10242" name="Picture 2" descr="http://baumanki.net/uploads/lectures/informatika-i-programmirovanie/lekcii-po-operacionnym-sistemam/files/2-3.1.-arhitekturnye-osobennosti-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57" y="1882044"/>
            <a:ext cx="8148165" cy="42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7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операционных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18</a:t>
            </a:fld>
            <a:endParaRPr lang="ru-RU"/>
          </a:p>
        </p:txBody>
      </p:sp>
      <p:pic>
        <p:nvPicPr>
          <p:cNvPr id="11270" name="Picture 6" descr="http://ok-t.ru/life-prog/baza1/7989923141204.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756"/>
            <a:ext cx="10226160" cy="40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88292"/>
            <a:ext cx="10515600" cy="4088671"/>
          </a:xfrm>
        </p:spPr>
        <p:txBody>
          <a:bodyPr/>
          <a:lstStyle/>
          <a:p>
            <a:r>
              <a:rPr lang="ru-RU" dirty="0" smtClean="0"/>
              <a:t>Теоретический курс</a:t>
            </a:r>
          </a:p>
          <a:p>
            <a:pPr lvl="1"/>
            <a:r>
              <a:rPr lang="ru-RU" dirty="0" smtClean="0"/>
              <a:t>Лекции</a:t>
            </a:r>
          </a:p>
          <a:p>
            <a:pPr lvl="1"/>
            <a:r>
              <a:rPr lang="ru-RU" dirty="0" smtClean="0"/>
              <a:t>Рубежный контроль (в форме контрольных работ)</a:t>
            </a:r>
          </a:p>
          <a:p>
            <a:r>
              <a:rPr lang="ru-RU" dirty="0" smtClean="0"/>
              <a:t>Практический курс (</a:t>
            </a:r>
            <a:r>
              <a:rPr lang="ru-RU" dirty="0" err="1" smtClean="0"/>
              <a:t>Ашевский</a:t>
            </a:r>
            <a:r>
              <a:rPr lang="ru-RU" dirty="0" smtClean="0"/>
              <a:t> Д. Ю.)</a:t>
            </a:r>
          </a:p>
          <a:p>
            <a:pPr lvl="1"/>
            <a:r>
              <a:rPr lang="ru-RU" dirty="0" smtClean="0"/>
              <a:t>Выполнение лабораторных работ</a:t>
            </a:r>
          </a:p>
          <a:p>
            <a:pPr lvl="1"/>
            <a:r>
              <a:rPr lang="ru-RU" dirty="0" smtClean="0"/>
              <a:t>Защита отчетов по ЛР -</a:t>
            </a:r>
            <a:r>
              <a:rPr lang="en-US" dirty="0" smtClean="0"/>
              <a:t>&gt; </a:t>
            </a:r>
            <a:r>
              <a:rPr lang="ru-RU" dirty="0" smtClean="0"/>
              <a:t>допуск к экзамену</a:t>
            </a:r>
            <a:endParaRPr lang="ru-RU" dirty="0"/>
          </a:p>
          <a:p>
            <a:r>
              <a:rPr lang="ru-RU" dirty="0" smtClean="0"/>
              <a:t>Итоговый контроль (экзамен)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9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Таненбаум</a:t>
            </a:r>
            <a:r>
              <a:rPr lang="ru-RU" dirty="0"/>
              <a:t> Э., Бос Х. </a:t>
            </a:r>
            <a:r>
              <a:rPr lang="ru-RU" dirty="0" smtClean="0"/>
              <a:t>«Современные </a:t>
            </a:r>
            <a:r>
              <a:rPr lang="ru-RU" dirty="0"/>
              <a:t>операционные </a:t>
            </a:r>
            <a:r>
              <a:rPr lang="ru-RU" dirty="0" smtClean="0"/>
              <a:t>системы»</a:t>
            </a:r>
          </a:p>
          <a:p>
            <a:r>
              <a:rPr lang="ru-RU" dirty="0" err="1"/>
              <a:t>Таненбаум</a:t>
            </a:r>
            <a:r>
              <a:rPr lang="ru-RU" dirty="0"/>
              <a:t> Э., </a:t>
            </a:r>
            <a:r>
              <a:rPr lang="ru-RU" dirty="0" err="1"/>
              <a:t>Вудхалл</a:t>
            </a:r>
            <a:r>
              <a:rPr lang="ru-RU" dirty="0"/>
              <a:t> А. </a:t>
            </a:r>
            <a:r>
              <a:rPr lang="ru-RU" dirty="0" smtClean="0"/>
              <a:t>«Операционные </a:t>
            </a:r>
            <a:r>
              <a:rPr lang="ru-RU" dirty="0"/>
              <a:t>системы: разработка и </a:t>
            </a:r>
            <a:r>
              <a:rPr lang="ru-RU" dirty="0" smtClean="0"/>
              <a:t>реализация»</a:t>
            </a:r>
          </a:p>
          <a:p>
            <a:r>
              <a:rPr lang="ru-RU" dirty="0" err="1"/>
              <a:t>Столлингс</a:t>
            </a:r>
            <a:r>
              <a:rPr lang="ru-RU" dirty="0"/>
              <a:t> В. </a:t>
            </a:r>
            <a:r>
              <a:rPr lang="ru-RU" dirty="0" smtClean="0"/>
              <a:t>«Операционные системы» (4-е издание)</a:t>
            </a:r>
          </a:p>
          <a:p>
            <a:r>
              <a:rPr lang="ru-RU" dirty="0" err="1"/>
              <a:t>Иртегов</a:t>
            </a:r>
            <a:r>
              <a:rPr lang="ru-RU" dirty="0"/>
              <a:t> Д.В</a:t>
            </a:r>
            <a:r>
              <a:rPr lang="ru-RU" dirty="0" smtClean="0"/>
              <a:t>. «Введение </a:t>
            </a:r>
            <a:r>
              <a:rPr lang="ru-RU" dirty="0"/>
              <a:t>в операционные </a:t>
            </a:r>
            <a:r>
              <a:rPr lang="ru-RU" dirty="0" smtClean="0"/>
              <a:t>системы»</a:t>
            </a:r>
          </a:p>
          <a:p>
            <a:r>
              <a:rPr lang="ru-RU" dirty="0" err="1"/>
              <a:t>Олифер</a:t>
            </a:r>
            <a:r>
              <a:rPr lang="ru-RU" dirty="0"/>
              <a:t> В.Г., </a:t>
            </a:r>
            <a:r>
              <a:rPr lang="ru-RU" dirty="0" err="1"/>
              <a:t>Олифер</a:t>
            </a:r>
            <a:r>
              <a:rPr lang="ru-RU" dirty="0"/>
              <a:t> Н.А. </a:t>
            </a:r>
            <a:r>
              <a:rPr lang="ru-RU" dirty="0" smtClean="0"/>
              <a:t>«Сетевые </a:t>
            </a:r>
            <a:r>
              <a:rPr lang="ru-RU" dirty="0"/>
              <a:t>операционные </a:t>
            </a:r>
            <a:r>
              <a:rPr lang="ru-RU" dirty="0" smtClean="0"/>
              <a:t>системы»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4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курса (примерное, может адаптироваться)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212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Введение. История ОС. </a:t>
            </a:r>
            <a:r>
              <a:rPr lang="ru-RU" dirty="0" smtClean="0"/>
              <a:t>Классификация ОС.</a:t>
            </a:r>
            <a:endParaRPr lang="ru-RU" dirty="0"/>
          </a:p>
          <a:p>
            <a:r>
              <a:rPr lang="ru-RU" dirty="0" smtClean="0"/>
              <a:t>Архитектура ОС. Виды архитектур.</a:t>
            </a:r>
            <a:endParaRPr lang="ru-RU" dirty="0"/>
          </a:p>
          <a:p>
            <a:r>
              <a:rPr lang="ru-RU" dirty="0"/>
              <a:t>Процессы и </a:t>
            </a:r>
            <a:r>
              <a:rPr lang="ru-RU" dirty="0" smtClean="0"/>
              <a:t>потоки.</a:t>
            </a:r>
            <a:endParaRPr lang="ru-RU" dirty="0"/>
          </a:p>
          <a:p>
            <a:r>
              <a:rPr lang="ru-RU" dirty="0"/>
              <a:t>Планирование </a:t>
            </a:r>
            <a:r>
              <a:rPr lang="ru-RU" dirty="0" smtClean="0"/>
              <a:t>процессов.</a:t>
            </a:r>
            <a:endParaRPr lang="ru-RU" dirty="0"/>
          </a:p>
          <a:p>
            <a:r>
              <a:rPr lang="ru-RU" dirty="0"/>
              <a:t>Механизмы и алгоритмы </a:t>
            </a:r>
            <a:r>
              <a:rPr lang="ru-RU" dirty="0" smtClean="0"/>
              <a:t>синхронизации.</a:t>
            </a:r>
            <a:endParaRPr lang="ru-RU" dirty="0"/>
          </a:p>
          <a:p>
            <a:r>
              <a:rPr lang="ru-RU" dirty="0" smtClean="0"/>
              <a:t>Тупики.</a:t>
            </a:r>
            <a:endParaRPr lang="ru-RU" dirty="0"/>
          </a:p>
          <a:p>
            <a:r>
              <a:rPr lang="ru-RU" dirty="0"/>
              <a:t>Управление </a:t>
            </a:r>
            <a:r>
              <a:rPr lang="ru-RU" dirty="0" smtClean="0"/>
              <a:t>памятью.</a:t>
            </a:r>
            <a:endParaRPr lang="ru-RU" dirty="0"/>
          </a:p>
          <a:p>
            <a:r>
              <a:rPr lang="ru-RU" dirty="0"/>
              <a:t>Файловые </a:t>
            </a:r>
            <a:r>
              <a:rPr lang="ru-RU" dirty="0" smtClean="0"/>
              <a:t>системы.</a:t>
            </a:r>
            <a:endParaRPr lang="ru-RU" dirty="0"/>
          </a:p>
          <a:p>
            <a:r>
              <a:rPr lang="ru-RU" dirty="0" smtClean="0"/>
              <a:t>Подсистема ввода-вывода.</a:t>
            </a:r>
            <a:endParaRPr lang="ru-RU" dirty="0"/>
          </a:p>
          <a:p>
            <a:r>
              <a:rPr lang="ru-RU" dirty="0"/>
              <a:t>Безопасность </a:t>
            </a:r>
            <a:r>
              <a:rPr lang="ru-RU" dirty="0" smtClean="0"/>
              <a:t>ОС.</a:t>
            </a:r>
            <a:endParaRPr lang="ru-RU" dirty="0"/>
          </a:p>
          <a:p>
            <a:r>
              <a:rPr lang="ru-RU" dirty="0"/>
              <a:t>Виртуализация и </a:t>
            </a:r>
            <a:r>
              <a:rPr lang="ru-RU" dirty="0" smtClean="0"/>
              <a:t>облака.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операционная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8336"/>
            <a:ext cx="10515600" cy="1336216"/>
          </a:xfrm>
        </p:spPr>
        <p:txBody>
          <a:bodyPr>
            <a:normAutofit fontScale="92500"/>
          </a:bodyPr>
          <a:lstStyle/>
          <a:p>
            <a:r>
              <a:rPr lang="ru-RU" dirty="0"/>
              <a:t>Операционная система — </a:t>
            </a:r>
            <a:r>
              <a:rPr lang="ru-RU" b="1" dirty="0"/>
              <a:t>комплекс взаимосвязанных программ</a:t>
            </a:r>
            <a:r>
              <a:rPr lang="ru-RU" dirty="0"/>
              <a:t>, предназначенных для </a:t>
            </a:r>
            <a:r>
              <a:rPr lang="ru-RU" b="1" dirty="0"/>
              <a:t>управления ресурсами компьютера </a:t>
            </a:r>
            <a:r>
              <a:rPr lang="ru-RU" dirty="0"/>
              <a:t>и организации </a:t>
            </a:r>
            <a:r>
              <a:rPr lang="ru-RU" b="1" dirty="0"/>
              <a:t>взаимодействия с </a:t>
            </a:r>
            <a:r>
              <a:rPr lang="ru-RU" b="1" dirty="0" smtClean="0"/>
              <a:t>пользователем </a:t>
            </a:r>
            <a:r>
              <a:rPr lang="ru-RU" dirty="0" smtClean="0"/>
              <a:t>(</a:t>
            </a:r>
            <a:r>
              <a:rPr lang="en-US" dirty="0" smtClean="0"/>
              <a:t>Wikipedia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50" name="Picture 2" descr="Картинки по запросу операционные систем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87" y="3161841"/>
            <a:ext cx="5684703" cy="356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3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102" y="-11017"/>
            <a:ext cx="12326957" cy="1325563"/>
          </a:xfrm>
        </p:spPr>
        <p:txBody>
          <a:bodyPr/>
          <a:lstStyle/>
          <a:p>
            <a:r>
              <a:rPr lang="ru-RU" dirty="0" smtClean="0"/>
              <a:t>Место ОС в структуре вычислительной системы</a:t>
            </a:r>
            <a:endParaRPr lang="ru-RU" dirty="0"/>
          </a:p>
        </p:txBody>
      </p:sp>
      <p:pic>
        <p:nvPicPr>
          <p:cNvPr id="3074" name="Picture 2" descr="https://dic.academic.ru/pictures/wiki/files/71/GeneralizedLayeredComputerStructure_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294" y="1113413"/>
            <a:ext cx="7601003" cy="5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793" y="2467779"/>
            <a:ext cx="210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 взаимосвязанных программ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7793" y="5067759"/>
            <a:ext cx="210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Управление ресурсами компьютера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0675" y="1113413"/>
            <a:ext cx="210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Взаимодействие с пользователем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535" y="234176"/>
            <a:ext cx="11710930" cy="1325563"/>
          </a:xfrm>
        </p:spPr>
        <p:txBody>
          <a:bodyPr/>
          <a:lstStyle/>
          <a:p>
            <a:r>
              <a:rPr lang="ru-RU" dirty="0" smtClean="0"/>
              <a:t>Операционная система как виртуальная машина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7</a:t>
            </a:fld>
            <a:endParaRPr lang="ru-RU"/>
          </a:p>
        </p:txBody>
      </p:sp>
      <p:pic>
        <p:nvPicPr>
          <p:cNvPr id="4098" name="Picture 2" descr="https://upload.wikimedia.org/wikibooks/ru/a/a5/Virtual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5" y="1702619"/>
            <a:ext cx="5990916" cy="45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1054" y="1439996"/>
            <a:ext cx="5140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Абстракция данных</a:t>
            </a:r>
            <a:r>
              <a:rPr lang="ru-RU" sz="2400" dirty="0"/>
              <a:t>– подход к обработке данных по принципу "черного ящика". Данные обрабатываются функцией высокого уровня с помощью вызова функций низкого уровня. </a:t>
            </a:r>
            <a:endParaRPr lang="ru-RU" sz="2400" dirty="0" smtClean="0"/>
          </a:p>
          <a:p>
            <a:endParaRPr lang="ru-RU" sz="2400" i="1" dirty="0"/>
          </a:p>
          <a:p>
            <a:r>
              <a:rPr lang="ru-RU" sz="2400" b="1" i="1" dirty="0" smtClean="0"/>
              <a:t>Абстракция</a:t>
            </a:r>
            <a:r>
              <a:rPr lang="ru-RU" sz="2400" b="1" i="1" dirty="0"/>
              <a:t> аппаратная</a:t>
            </a:r>
            <a:r>
              <a:rPr lang="ru-RU" sz="2400" dirty="0"/>
              <a:t>– концепция взаимодействия программ и устройств в рамках ОС, подразумевающая работу с устройством как с "черным ящиком", имеющим определенное количество входов и выходов.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84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563" y="216841"/>
            <a:ext cx="11516497" cy="1325563"/>
          </a:xfrm>
        </p:spPr>
        <p:txBody>
          <a:bodyPr/>
          <a:lstStyle/>
          <a:p>
            <a:r>
              <a:rPr lang="ru-RU" dirty="0"/>
              <a:t>Операционная система как </a:t>
            </a:r>
            <a:r>
              <a:rPr lang="ru-RU" dirty="0" smtClean="0"/>
              <a:t>менеджер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013"/>
          </a:xfrm>
        </p:spPr>
        <p:txBody>
          <a:bodyPr/>
          <a:lstStyle/>
          <a:p>
            <a:r>
              <a:rPr lang="ru-RU" dirty="0" smtClean="0"/>
              <a:t>ОС распределяет ресурсы между процессами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199" y="2729860"/>
            <a:ext cx="4709985" cy="2089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Ресурсы</a:t>
            </a:r>
          </a:p>
          <a:p>
            <a:r>
              <a:rPr lang="ru-RU" dirty="0" smtClean="0"/>
              <a:t>Процессорное время</a:t>
            </a:r>
          </a:p>
          <a:p>
            <a:r>
              <a:rPr lang="ru-RU" dirty="0" smtClean="0"/>
              <a:t>Основная память </a:t>
            </a:r>
          </a:p>
          <a:p>
            <a:r>
              <a:rPr lang="ru-RU" dirty="0" smtClean="0"/>
              <a:t>Устройства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</a:p>
          <a:p>
            <a:r>
              <a:rPr lang="ru-RU" dirty="0" smtClean="0"/>
              <a:t>Таймеры</a:t>
            </a:r>
          </a:p>
          <a:p>
            <a:r>
              <a:rPr lang="ru-RU" dirty="0" smtClean="0"/>
              <a:t>Некоторые процедуры ядра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42454" y="2729858"/>
            <a:ext cx="4967416" cy="2089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Процессы</a:t>
            </a:r>
          </a:p>
          <a:p>
            <a:r>
              <a:rPr lang="ru-RU" dirty="0" smtClean="0"/>
              <a:t>Исполнение на </a:t>
            </a:r>
            <a:r>
              <a:rPr lang="en-US" dirty="0" smtClean="0"/>
              <a:t>CPU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амять для кода и данных</a:t>
            </a:r>
          </a:p>
          <a:p>
            <a:r>
              <a:rPr lang="ru-RU" dirty="0" smtClean="0"/>
              <a:t>Обращения к устройствам</a:t>
            </a:r>
          </a:p>
          <a:p>
            <a:r>
              <a:rPr lang="ru-RU" dirty="0"/>
              <a:t>Системные события</a:t>
            </a:r>
          </a:p>
          <a:p>
            <a:r>
              <a:rPr lang="ru-RU" dirty="0" smtClean="0"/>
              <a:t>Синхронизация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97011" y="5250639"/>
            <a:ext cx="10515600" cy="1001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Критерии эффективности управления ресурсами</a:t>
            </a:r>
          </a:p>
          <a:p>
            <a:r>
              <a:rPr lang="ru-RU" dirty="0" smtClean="0"/>
              <a:t>Пропускная способность системы</a:t>
            </a:r>
          </a:p>
          <a:p>
            <a:r>
              <a:rPr lang="ru-RU" dirty="0" smtClean="0"/>
              <a:t>Время реакции системы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6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Операционная система как </a:t>
            </a:r>
            <a:r>
              <a:rPr lang="ru-RU" dirty="0" smtClean="0"/>
              <a:t>защитник пользователей 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3470" y="2183974"/>
            <a:ext cx="6668530" cy="39449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Контролируемый доступ к файлам</a:t>
            </a:r>
          </a:p>
          <a:p>
            <a:r>
              <a:rPr lang="ru-RU" sz="3200" dirty="0" smtClean="0"/>
              <a:t>Системный доступ – защита общедоступной вычислительной системы от несанкционированного использования и разрешение конфликтов</a:t>
            </a:r>
          </a:p>
          <a:p>
            <a:r>
              <a:rPr lang="ru-RU" sz="3200" dirty="0" smtClean="0"/>
              <a:t>Обнаружение ошибок и их обработка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393D-CC55-4283-AA52-1EA8486D42A1}" type="slidenum">
              <a:rPr lang="ru-RU" smtClean="0"/>
              <a:t>9</a:t>
            </a:fld>
            <a:endParaRPr lang="ru-RU"/>
          </a:p>
        </p:txBody>
      </p:sp>
      <p:pic>
        <p:nvPicPr>
          <p:cNvPr id="6148" name="Picture 4" descr="https://videouroki.net/videouroki/conspekty/infikt11/9-setevye-chervi-i-zashchita-ot-nih.files/image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0098"/>
            <a:ext cx="4157432" cy="35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26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431</Words>
  <Application>Microsoft Office PowerPoint</Application>
  <PresentationFormat>Широкоэкранный</PresentationFormat>
  <Paragraphs>105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Операционные системы</vt:lpstr>
      <vt:lpstr>Структура курса</vt:lpstr>
      <vt:lpstr>Литература</vt:lpstr>
      <vt:lpstr>Содержание курса (примерное, может адаптироваться)</vt:lpstr>
      <vt:lpstr>Что такое операционная система</vt:lpstr>
      <vt:lpstr>Место ОС в структуре вычислительной системы</vt:lpstr>
      <vt:lpstr>Операционная система как виртуальная машина</vt:lpstr>
      <vt:lpstr>Операционная система как менеджер ресурсов</vt:lpstr>
      <vt:lpstr>Операционная система как защитник пользователей и программ</vt:lpstr>
      <vt:lpstr>Операционная система как постоянно функционирующее ядро</vt:lpstr>
      <vt:lpstr>Краткая история эволюции вычислительных систем</vt:lpstr>
      <vt:lpstr>Основные функции операционных систем</vt:lpstr>
      <vt:lpstr>Основные понятия ОС</vt:lpstr>
      <vt:lpstr>Архитектура ОС: монолитное ядро</vt:lpstr>
      <vt:lpstr>Архитектура ОС: многоуровневые системы</vt:lpstr>
      <vt:lpstr>Архитектура ОС: виртуальные машины</vt:lpstr>
      <vt:lpstr>Микроядерная архитектура</vt:lpstr>
      <vt:lpstr>Классификация операционных систем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Savkov Sergey</dc:creator>
  <cp:lastModifiedBy>Savkov Sergey</cp:lastModifiedBy>
  <cp:revision>16</cp:revision>
  <dcterms:created xsi:type="dcterms:W3CDTF">2018-02-09T13:03:26Z</dcterms:created>
  <dcterms:modified xsi:type="dcterms:W3CDTF">2018-02-12T09:45:46Z</dcterms:modified>
</cp:coreProperties>
</file>