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0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115B-D6B5-4DE6-A800-1E8DC632F775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D0F45-6D82-459E-8F5B-F141E97E4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92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D0F45-6D82-459E-8F5B-F141E97E46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8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433-861B-4724-A9A9-00E720E4ADCE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2495-083A-4364-A005-260F7A6939F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2B-ECA4-4CB9-B8AA-37E4C5A49435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99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E203-5176-46B6-AC09-1D32ADCBE0C7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8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66D-D6FF-49D2-88B0-9C0BEFB99105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6B47-BC28-4848-AA17-2B69B7F1769C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14FC-D892-4E72-8AB8-4182C71C8286}" type="datetime1">
              <a:rPr lang="ru-RU" smtClean="0"/>
              <a:t>26.02.2018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0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8BE-B1A5-417D-962B-5CAFEA97375C}" type="datetime1">
              <a:rPr lang="ru-RU" smtClean="0"/>
              <a:t>26.02.2018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E5EB-3F30-4F16-A6DD-743C5D65D4D4}" type="datetime1">
              <a:rPr lang="ru-RU" smtClean="0"/>
              <a:t>26.02.2018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997F-9DF5-4CC3-B317-3AF2433DFF72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D65-EA53-40C7-8DD3-837A55A8EF64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4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3762-DB9E-49DC-9ABB-4577E9047EC2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6820-133A-4948-A167-9050D86FA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1118" y="1728290"/>
            <a:ext cx="9144000" cy="2387600"/>
          </a:xfrm>
        </p:spPr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6204" y="594437"/>
            <a:ext cx="9144000" cy="1014029"/>
          </a:xfrm>
        </p:spPr>
        <p:txBody>
          <a:bodyPr/>
          <a:lstStyle/>
          <a:p>
            <a:r>
              <a:rPr lang="ru-RU" dirty="0" smtClean="0"/>
              <a:t>Курс: Операционные системы </a:t>
            </a:r>
          </a:p>
          <a:p>
            <a:r>
              <a:rPr lang="ru-RU" dirty="0" smtClean="0"/>
              <a:t>Лекция: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процессов </a:t>
            </a:r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12463"/>
            <a:ext cx="10515600" cy="3664499"/>
          </a:xfrm>
        </p:spPr>
        <p:txBody>
          <a:bodyPr/>
          <a:lstStyle/>
          <a:p>
            <a:r>
              <a:rPr lang="ru-RU" dirty="0" smtClean="0"/>
              <a:t>Системные процессы</a:t>
            </a:r>
          </a:p>
          <a:p>
            <a:r>
              <a:rPr lang="ru-RU" dirty="0" smtClean="0"/>
              <a:t>Демоны</a:t>
            </a:r>
          </a:p>
          <a:p>
            <a:r>
              <a:rPr lang="ru-RU" dirty="0" smtClean="0"/>
              <a:t>Прикладные процессы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процессов </a:t>
            </a:r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3122" y="1825625"/>
            <a:ext cx="9850677" cy="4351338"/>
          </a:xfrm>
        </p:spPr>
        <p:txBody>
          <a:bodyPr/>
          <a:lstStyle/>
          <a:p>
            <a:r>
              <a:rPr lang="en-US" dirty="0" smtClean="0"/>
              <a:t>PID</a:t>
            </a:r>
          </a:p>
          <a:p>
            <a:r>
              <a:rPr lang="en-US" dirty="0" smtClean="0"/>
              <a:t>PPID</a:t>
            </a:r>
          </a:p>
          <a:p>
            <a:r>
              <a:rPr lang="en-US" dirty="0" smtClean="0"/>
              <a:t>UID, EUID</a:t>
            </a:r>
          </a:p>
          <a:p>
            <a:r>
              <a:rPr lang="en-US" dirty="0" smtClean="0"/>
              <a:t>GID, EGID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Nice</a:t>
            </a:r>
          </a:p>
          <a:p>
            <a:r>
              <a:rPr lang="en-US" dirty="0" smtClean="0"/>
              <a:t>State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9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0983"/>
            <a:ext cx="10515600" cy="1325563"/>
          </a:xfrm>
        </p:spPr>
        <p:txBody>
          <a:bodyPr/>
          <a:lstStyle/>
          <a:p>
            <a:r>
              <a:rPr lang="ru-RU" dirty="0" smtClean="0"/>
              <a:t>Состояния процессов в </a:t>
            </a:r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12</a:t>
            </a:fld>
            <a:endParaRPr lang="ru-RU"/>
          </a:p>
        </p:txBody>
      </p:sp>
      <p:pic>
        <p:nvPicPr>
          <p:cNvPr id="4100" name="Picture 4" descr="Состояния процесса в U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29" y="1591833"/>
            <a:ext cx="8432371" cy="490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7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процесса </a:t>
            </a:r>
            <a:r>
              <a:rPr lang="en-US" dirty="0" smtClean="0"/>
              <a:t>UNIX – fork()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13</a:t>
            </a:fld>
            <a:endParaRPr lang="ru-RU"/>
          </a:p>
        </p:txBody>
      </p:sp>
      <p:pic>
        <p:nvPicPr>
          <p:cNvPr id="8194" name="Picture 2" descr="Картинки по запросу unix f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70" y="1690688"/>
            <a:ext cx="4675917" cy="43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 процесса </a:t>
            </a:r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getpid</a:t>
            </a:r>
            <a:r>
              <a:rPr lang="en-US" dirty="0" smtClean="0"/>
              <a:t>(void)</a:t>
            </a:r>
          </a:p>
          <a:p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getppid</a:t>
            </a:r>
            <a:r>
              <a:rPr lang="en-US" dirty="0" smtClean="0"/>
              <a:t>(void)</a:t>
            </a:r>
            <a:endParaRPr lang="ru-RU" dirty="0" smtClean="0"/>
          </a:p>
          <a:p>
            <a:r>
              <a:rPr lang="en-US" dirty="0" err="1" smtClean="0"/>
              <a:t>uid_t</a:t>
            </a:r>
            <a:r>
              <a:rPr lang="en-US" dirty="0" smtClean="0"/>
              <a:t> </a:t>
            </a:r>
            <a:r>
              <a:rPr lang="en-US" dirty="0" err="1" smtClean="0"/>
              <a:t>getuid</a:t>
            </a:r>
            <a:r>
              <a:rPr lang="en-US" dirty="0" smtClean="0"/>
              <a:t>(void)</a:t>
            </a:r>
            <a:endParaRPr lang="ru-RU" dirty="0" smtClean="0"/>
          </a:p>
          <a:p>
            <a:r>
              <a:rPr lang="en-US" dirty="0" err="1" smtClean="0"/>
              <a:t>uid_t</a:t>
            </a:r>
            <a:r>
              <a:rPr lang="en-US" dirty="0" smtClean="0"/>
              <a:t> </a:t>
            </a:r>
            <a:r>
              <a:rPr lang="en-US" dirty="0" err="1" smtClean="0"/>
              <a:t>geteuid</a:t>
            </a:r>
            <a:r>
              <a:rPr lang="en-US" dirty="0" smtClean="0"/>
              <a:t>(void)</a:t>
            </a:r>
            <a:endParaRPr lang="ru-RU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id_t</a:t>
            </a:r>
            <a:r>
              <a:rPr lang="en-US" dirty="0" smtClean="0"/>
              <a:t> </a:t>
            </a:r>
            <a:r>
              <a:rPr lang="en-US" dirty="0" err="1" smtClean="0"/>
              <a:t>getgid</a:t>
            </a:r>
            <a:r>
              <a:rPr lang="en-US" dirty="0" smtClean="0"/>
              <a:t>(void)</a:t>
            </a:r>
            <a:endParaRPr lang="ru-RU" dirty="0" smtClean="0"/>
          </a:p>
          <a:p>
            <a:r>
              <a:rPr lang="en-US" dirty="0" err="1" smtClean="0"/>
              <a:t>gid_t</a:t>
            </a:r>
            <a:r>
              <a:rPr lang="en-US" dirty="0" smtClean="0"/>
              <a:t> </a:t>
            </a:r>
            <a:r>
              <a:rPr lang="en-US" dirty="0" err="1" smtClean="0"/>
              <a:t>getegid</a:t>
            </a:r>
            <a:r>
              <a:rPr lang="en-US" dirty="0" smtClean="0"/>
              <a:t>(void)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257" y="227338"/>
            <a:ext cx="10515600" cy="1325563"/>
          </a:xfrm>
        </p:spPr>
        <p:txBody>
          <a:bodyPr/>
          <a:lstStyle/>
          <a:p>
            <a:r>
              <a:rPr lang="ru-RU" dirty="0" smtClean="0"/>
              <a:t>Переключение контекста процесса – </a:t>
            </a:r>
            <a:r>
              <a:rPr lang="en-US" dirty="0" smtClean="0"/>
              <a:t>exec()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15</a:t>
            </a:fld>
            <a:endParaRPr lang="ru-RU"/>
          </a:p>
        </p:txBody>
      </p:sp>
      <p:pic>
        <p:nvPicPr>
          <p:cNvPr id="2050" name="Picture 2" descr="http://jklp.org/profession/papers/unix/figure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" b="33802"/>
          <a:stretch/>
        </p:blipFill>
        <p:spPr bwMode="auto">
          <a:xfrm>
            <a:off x="1530771" y="1465545"/>
            <a:ext cx="9416976" cy="53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1024"/>
            <a:ext cx="10850696" cy="1071811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Процесс</a:t>
            </a:r>
            <a:r>
              <a:rPr lang="ru-RU" dirty="0" smtClean="0"/>
              <a:t> -</a:t>
            </a:r>
            <a:r>
              <a:rPr lang="ru-RU" dirty="0"/>
              <a:t> </a:t>
            </a:r>
            <a:r>
              <a:rPr lang="ru-RU" dirty="0" smtClean="0"/>
              <a:t>абстракция</a:t>
            </a:r>
            <a:r>
              <a:rPr lang="ru-RU" dirty="0"/>
              <a:t>, характеризующая программу во время выполнения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30814" y="2365669"/>
            <a:ext cx="1718631" cy="4260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Процесс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2348" y="2346592"/>
            <a:ext cx="2875402" cy="93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Совокупность набора исполняющихся команд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2350" y="4021155"/>
            <a:ext cx="2875402" cy="93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Набор системных ресурсов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2350" y="5706363"/>
            <a:ext cx="2875402" cy="93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Набор характеристик текущего состояния (контекст)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54178" y="2141191"/>
            <a:ext cx="3734717" cy="53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Инструкции исполняемой программы (программ)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54178" y="2758132"/>
            <a:ext cx="3734717" cy="57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Инструкции ОС (при использовании системных вызовов)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954177" y="3653275"/>
            <a:ext cx="3734717" cy="37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Выделенная память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54175" y="4092997"/>
            <a:ext cx="3734717" cy="34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Стеки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54174" y="4916171"/>
            <a:ext cx="3734717" cy="36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Устройства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954173" y="4499629"/>
            <a:ext cx="3734717" cy="36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54172" y="5558032"/>
            <a:ext cx="3734717" cy="36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Значения регистров </a:t>
            </a:r>
            <a:r>
              <a:rPr lang="en-US" dirty="0" smtClean="0"/>
              <a:t>CPU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954172" y="5952407"/>
            <a:ext cx="3734717" cy="36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Значения переменных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954171" y="6357720"/>
            <a:ext cx="3734717" cy="36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Состояние стека</a:t>
            </a:r>
            <a:endParaRPr lang="ru-RU" dirty="0"/>
          </a:p>
        </p:txBody>
      </p:sp>
      <p:pic>
        <p:nvPicPr>
          <p:cNvPr id="1026" name="Picture 2" descr="Картинки по запросу icon program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76" y="2365669"/>
            <a:ext cx="966176" cy="96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hard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63" y="4032169"/>
            <a:ext cx="871889" cy="8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time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lum brigh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22" y="5739416"/>
            <a:ext cx="886683" cy="8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8772" y="278626"/>
            <a:ext cx="10900720" cy="1325563"/>
          </a:xfrm>
        </p:spPr>
        <p:txBody>
          <a:bodyPr/>
          <a:lstStyle/>
          <a:p>
            <a:r>
              <a:rPr lang="ru-RU" dirty="0" smtClean="0"/>
              <a:t>Простейшая диаграмма состояний процесса</a:t>
            </a:r>
            <a:endParaRPr lang="ru-RU" dirty="0"/>
          </a:p>
        </p:txBody>
      </p:sp>
      <p:pic>
        <p:nvPicPr>
          <p:cNvPr id="2050" name="Picture 2" descr="http://nethash.ru/praktikum-po-kursu-operacionnie-sistemi-posobie-prednaznacheno/2819_html_e1571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53" y="1690687"/>
            <a:ext cx="9764743" cy="22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4621427"/>
            <a:ext cx="10515600" cy="1555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 учитывает причину, по которой процесс не исполняется</a:t>
            </a:r>
          </a:p>
          <a:p>
            <a:pPr lvl="1"/>
            <a:r>
              <a:rPr lang="ru-RU" dirty="0" smtClean="0"/>
              <a:t>Процесс готов, но еще ждет очереди на исполнение</a:t>
            </a:r>
          </a:p>
          <a:p>
            <a:pPr lvl="1"/>
            <a:r>
              <a:rPr lang="ru-RU" dirty="0" smtClean="0"/>
              <a:t>Процесс не готов</a:t>
            </a:r>
          </a:p>
          <a:p>
            <a:r>
              <a:rPr lang="ru-RU" dirty="0" smtClean="0"/>
              <a:t>Не учитывает появление процесса в системе и его исчезновение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Детализированная диаграмма состояний процесса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4</a:t>
            </a:fld>
            <a:endParaRPr lang="ru-RU"/>
          </a:p>
        </p:txBody>
      </p:sp>
      <p:pic>
        <p:nvPicPr>
          <p:cNvPr id="3076" name="Picture 4" descr="http://nethash.ru/praktikum-po-kursu-operacionnie-sistemi-posobie-prednaznacheno/2819_html_m2a2130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590" y="1569308"/>
            <a:ext cx="8012241" cy="47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управления процессом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273" y="2458995"/>
            <a:ext cx="7440827" cy="3717968"/>
          </a:xfrm>
        </p:spPr>
        <p:txBody>
          <a:bodyPr/>
          <a:lstStyle/>
          <a:p>
            <a:r>
              <a:rPr lang="ru-RU" dirty="0" smtClean="0"/>
              <a:t>Блок управления процессом (</a:t>
            </a:r>
            <a:r>
              <a:rPr lang="en-US" dirty="0" smtClean="0"/>
              <a:t>PCB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модель процесса для конкретной ОС</a:t>
            </a:r>
          </a:p>
          <a:p>
            <a:r>
              <a:rPr lang="ru-RU" dirty="0" smtClean="0"/>
              <a:t>Любая операция (в рамках диаграммы состояний) – меняет </a:t>
            </a:r>
            <a:r>
              <a:rPr lang="en-US" dirty="0" smtClean="0"/>
              <a:t>PCB</a:t>
            </a:r>
          </a:p>
          <a:p>
            <a:r>
              <a:rPr lang="ru-RU" dirty="0" smtClean="0"/>
              <a:t>Между операциями </a:t>
            </a:r>
            <a:r>
              <a:rPr lang="en-US" dirty="0" smtClean="0"/>
              <a:t>PCB </a:t>
            </a:r>
            <a:r>
              <a:rPr lang="ru-RU" dirty="0" smtClean="0"/>
              <a:t>остается неизменным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5</a:t>
            </a:fld>
            <a:endParaRPr lang="ru-RU"/>
          </a:p>
        </p:txBody>
      </p:sp>
      <p:pic>
        <p:nvPicPr>
          <p:cNvPr id="5122" name="Picture 2" descr="Картинки по запросу process control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93" y="844630"/>
            <a:ext cx="3574107" cy="55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6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2261"/>
            <a:ext cx="10515600" cy="1325563"/>
          </a:xfrm>
        </p:spPr>
        <p:txBody>
          <a:bodyPr/>
          <a:lstStyle/>
          <a:p>
            <a:r>
              <a:rPr lang="ru-RU" dirty="0" smtClean="0"/>
              <a:t>Создание и завершение процесса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Картинки по запросу unix exit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47" y="1092429"/>
            <a:ext cx="5415467" cy="59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Многоразовые операции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552331"/>
              </p:ext>
            </p:extLst>
          </p:nvPr>
        </p:nvGraphicFramePr>
        <p:xfrm>
          <a:off x="838200" y="1825625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Приостановка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Блокирование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Разблокирование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 процесса из числа</a:t>
                      </a:r>
                      <a:r>
                        <a:rPr lang="ru-RU" baseline="0" dirty="0" smtClean="0"/>
                        <a:t> находящихся в состоянии </a:t>
                      </a:r>
                      <a:r>
                        <a:rPr lang="ru-RU" b="1" baseline="0" dirty="0" smtClean="0"/>
                        <a:t>Готовность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 счетчика команд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</a:t>
                      </a:r>
                      <a:r>
                        <a:rPr lang="ru-RU" baseline="0" dirty="0" smtClean="0"/>
                        <a:t> обращается с запросом к ОС (системный вызов)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Проверка,</a:t>
                      </a:r>
                      <a:r>
                        <a:rPr lang="ru-RU" baseline="0" dirty="0" smtClean="0"/>
                        <a:t> находится ли процесс в состоянии </a:t>
                      </a:r>
                      <a:r>
                        <a:rPr lang="ru-RU" b="1" baseline="0" dirty="0" smtClean="0"/>
                        <a:t>Ожидание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Подгрузка</a:t>
                      </a:r>
                      <a:r>
                        <a:rPr lang="ru-RU" dirty="0" smtClean="0"/>
                        <a:t> необходимой информации в </a:t>
                      </a:r>
                      <a:r>
                        <a:rPr lang="en-US" dirty="0" smtClean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 регистров</a:t>
                      </a:r>
                      <a:r>
                        <a:rPr lang="ru-RU" baseline="0" dirty="0" smtClean="0"/>
                        <a:t> (если необходимо)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 добавляет процесс в очередь</a:t>
                      </a:r>
                      <a:r>
                        <a:rPr lang="ru-RU" baseline="0" dirty="0" smtClean="0"/>
                        <a:t> ждущих процессов.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состояния на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="1" baseline="0" dirty="0" smtClean="0"/>
                        <a:t>Готовность</a:t>
                      </a:r>
                      <a:endParaRPr lang="ru-RU" b="1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состояния на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="1" baseline="0" dirty="0" smtClean="0"/>
                        <a:t>Исполнение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Передача управления 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Сохранение контекста</a:t>
                      </a:r>
                      <a:r>
                        <a:rPr lang="ru-RU" baseline="0" dirty="0" smtClean="0"/>
                        <a:t> процесса (если необходимо)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Восстановление регистров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состояния на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="1" baseline="0" dirty="0" smtClean="0"/>
                        <a:t>Готовность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состояния на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="1" baseline="0" dirty="0" smtClean="0"/>
                        <a:t>Ожидание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Передача управления процессу (команде определяемой счетчиком команд)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Переключение контекста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8</a:t>
            </a:fld>
            <a:endParaRPr lang="ru-RU"/>
          </a:p>
        </p:txBody>
      </p:sp>
      <p:pic>
        <p:nvPicPr>
          <p:cNvPr id="7170" name="Picture 2" descr="Картинки по запросу переключение контекс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4" y="1626465"/>
            <a:ext cx="9433269" cy="472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процессов в </a:t>
            </a:r>
            <a:r>
              <a:rPr lang="en-US" dirty="0" smtClean="0"/>
              <a:t>UNIX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92" y="1690688"/>
            <a:ext cx="6007380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301</Words>
  <Application>Microsoft Office PowerPoint</Application>
  <PresentationFormat>Произвольный</PresentationFormat>
  <Paragraphs>89</Paragraphs>
  <Slides>15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Процессы</vt:lpstr>
      <vt:lpstr>Понятие процесса</vt:lpstr>
      <vt:lpstr>Простейшая диаграмма состояний процесса</vt:lpstr>
      <vt:lpstr>Детализированная диаграмма состояний процесса</vt:lpstr>
      <vt:lpstr>Блок управления процессом</vt:lpstr>
      <vt:lpstr>Создание и завершение процесса </vt:lpstr>
      <vt:lpstr>Многоразовые операции</vt:lpstr>
      <vt:lpstr>Переключение контекста</vt:lpstr>
      <vt:lpstr>Иерархия процессов в UNIX</vt:lpstr>
      <vt:lpstr>Типы процессов UNIX</vt:lpstr>
      <vt:lpstr>Атрибуты процессов UNIX</vt:lpstr>
      <vt:lpstr>Состояния процессов в UNIX</vt:lpstr>
      <vt:lpstr>Создание процесса UNIX – fork()</vt:lpstr>
      <vt:lpstr>Идентификация процесса UNIX</vt:lpstr>
      <vt:lpstr>Переключение контекста процесса – exec()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</dc:title>
  <dc:creator>Savkov Sergey</dc:creator>
  <cp:lastModifiedBy>Savkov Sergey</cp:lastModifiedBy>
  <cp:revision>22</cp:revision>
  <dcterms:created xsi:type="dcterms:W3CDTF">2018-02-23T17:11:04Z</dcterms:created>
  <dcterms:modified xsi:type="dcterms:W3CDTF">2018-02-26T09:50:44Z</dcterms:modified>
</cp:coreProperties>
</file>