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Golos Text"/>
      <p:regular r:id="rId17"/>
      <p:bold r:id="rId18"/>
    </p:embeddedFont>
    <p:embeddedFont>
      <p:font typeface="Golos Text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TyraDEfV27QX+fVrP+L51ca/q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losTex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olosTextSemiBold-regular.fntdata"/><Relationship Id="rId6" Type="http://schemas.openxmlformats.org/officeDocument/2006/relationships/slide" Target="slides/slide1.xml"/><Relationship Id="rId18" Type="http://schemas.openxmlformats.org/officeDocument/2006/relationships/font" Target="fonts/GolosTex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2fc0cd01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02fc0cd018_4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2fc0cd0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02fc0cd018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2fc0cd01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02fc0cd01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2fc0cd0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202fc0cd018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02fc0cd018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02fc0cd018_3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80" name="Google Shape;80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0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86" name="Google Shape;86;p30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7" name="Google Shape;97;p32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8" name="Google Shape;98;p32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0" name="Google Shape;100;p32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1" name="Google Shape;101;p32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33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7" name="Google Shape;107;p33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08" name="Google Shape;108;p33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09" name="Google Shape;109;p33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34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14" name="Google Shape;114;p34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115" name="Google Shape;115;p34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116" name="Google Shape;116;p34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117" name="Google Shape;117;p34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124" name="Google Shape;124;p35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125" name="Google Shape;125;p35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126" name="Google Shape;126;p35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5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130" name="Google Shape;130;p35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131" name="Google Shape;131;p35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2fc0cd018_4_6"/>
          <p:cNvSpPr txBox="1"/>
          <p:nvPr>
            <p:ph type="title"/>
          </p:nvPr>
        </p:nvSpPr>
        <p:spPr>
          <a:xfrm>
            <a:off x="1371600" y="2442525"/>
            <a:ext cx="640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Фруктосия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1" type="body"/>
          </p:nvPr>
        </p:nvSpPr>
        <p:spPr>
          <a:xfrm>
            <a:off x="1065775" y="1704075"/>
            <a:ext cx="6674100" cy="29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 Нгуен Хоанг Ву - </a:t>
            </a:r>
            <a:r>
              <a:rPr lang="ru-RU" sz="1800"/>
              <a:t>Управление продукцией и разработка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 </a:t>
            </a:r>
            <a:r>
              <a:rPr lang="ru-RU" sz="1800"/>
              <a:t>Чу Ван Доан - </a:t>
            </a:r>
            <a:r>
              <a:rPr lang="ru-RU" sz="1800"/>
              <a:t>Маркетинг и продажи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/>
              <a:t> Дау Минь </a:t>
            </a:r>
            <a:r>
              <a:rPr lang="ru-RU" sz="1800"/>
              <a:t>Шы - </a:t>
            </a:r>
            <a:r>
              <a:rPr lang="ru-RU" sz="1800"/>
              <a:t>Управление финансами и логистикой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1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olos Text SemiBold"/>
              <a:buNone/>
            </a:pPr>
            <a:r>
              <a:rPr lang="ru-RU" sz="2800"/>
              <a:t>Команда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  <p:sp>
        <p:nvSpPr>
          <p:cNvPr id="197" name="Google Shape;197;p12"/>
          <p:cNvSpPr txBox="1"/>
          <p:nvPr/>
        </p:nvSpPr>
        <p:spPr>
          <a:xfrm>
            <a:off x="2530127" y="4077597"/>
            <a:ext cx="64008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olos Text"/>
              <a:buNone/>
            </a:pPr>
            <a:r>
              <a:rPr b="0" i="0" lang="ru-RU" sz="14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ФИО</a:t>
            </a: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: Чу Ван Доан - Нгуен Хоанг Ву - Дау Минь Шы</a:t>
            </a:r>
            <a:br>
              <a:rPr b="0" i="0" lang="ru-RU" sz="14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</a:b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ИТМО</a:t>
            </a:r>
            <a:r>
              <a:rPr b="0" i="0" lang="ru-RU" sz="14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, </a:t>
            </a:r>
            <a:r>
              <a:rPr lang="ru-RU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ФБИТ - ФСУ и 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</a:t>
            </a:r>
            <a:r>
              <a:rPr lang="ru-RU"/>
              <a:t>вежие фрукты быстро портятся и теряют свои полезные свойства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Невозможно найти в магазине, особенно в холодное время года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Проблема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Потребители, заботящиеся о своем здоровье</a:t>
            </a:r>
            <a:endParaRPr/>
          </a:p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Возраст: 25-45</a:t>
            </a:r>
            <a:endParaRPr/>
          </a:p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Пол: И мужской, и женский</a:t>
            </a:r>
            <a:endParaRPr/>
          </a:p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Уровень дохода: от среднего до высокого (располагаемый доход на премиальные товары для здоровья)</a:t>
            </a:r>
            <a:endParaRPr/>
          </a:p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Образ жизни: активный, ценю здоровое питание и хорошее самочувствие.</a:t>
            </a:r>
            <a:endParaRPr/>
          </a:p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Интересы: фитнес, органические/натуральные продукты, чистое питание.</a:t>
            </a:r>
            <a:endParaRPr/>
          </a:p>
          <a:p>
            <a:pPr indent="-101600" lvl="0" marL="0" rtl="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ru-RU"/>
              <a:t>Болевые точки: поиск удобных и здоровых вариантов питания, соответствующих их диетическим предпочтениям и образу жизни.</a:t>
            </a:r>
            <a:endParaRPr/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Целевая аудитория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idx="1" type="body"/>
          </p:nvPr>
        </p:nvSpPr>
        <p:spPr>
          <a:xfrm>
            <a:off x="624126" y="1233725"/>
            <a:ext cx="79155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ru-RU"/>
              <a:t>Долговременное хранение</a:t>
            </a:r>
            <a:endParaRPr/>
          </a:p>
          <a:p>
            <a:pPr indent="-10160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ru-RU"/>
              <a:t>Доступно круглый год</a:t>
            </a:r>
            <a:endParaRPr/>
          </a:p>
          <a:p>
            <a:pPr indent="-10160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ru-RU"/>
              <a:t>Экономия и отсутствие отходов</a:t>
            </a:r>
            <a:endParaRPr/>
          </a:p>
          <a:p>
            <a:pPr indent="-10160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ru-RU"/>
              <a:t>Удобство использования </a:t>
            </a:r>
            <a:endParaRPr/>
          </a:p>
          <a:p>
            <a:pPr indent="-10160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ru-RU"/>
              <a:t>Сохранение натурального вкуса и аромата. </a:t>
            </a:r>
            <a:endParaRPr/>
          </a:p>
          <a:p>
            <a:pPr indent="-101600" lvl="0" marL="0" rtl="0" algn="l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ru-RU"/>
              <a:t>Сохранение полезных свойств: Высокая концентрация витаминов, минералов и антиоксидантов.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Решение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02fc0cd018_0_14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-RU"/>
              <a:t>PAM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Население Вьетнама (2023): 99 миллионов человек.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Потребление продуктов питания и напитков на душу населения в год: $700 (по данным различных источников).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PAM = Население * Потребление на душу населения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-RU"/>
              <a:t>PAM = 99,000,000×700 = $69,300,000,000.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AutoNum type="arabicPeriod"/>
            </a:pPr>
            <a:r>
              <a:rPr lang="ru-RU"/>
              <a:t>TAM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Доля рынка сухофруктов в общем рынке продуктов питания: предположим, 2%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TAM = PAM * Доля рынка сухофруктов.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TAM = $69,300,000,000×0.02 = $1,386,000,000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02fc0cd018_0_1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Рынок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2fc0cd018_0_19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-RU"/>
              <a:t>3.  SAM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Доля порошка из сухофруктов в рынке сухофруктов: предположим, 20%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SAM = TAM * Доля порошка из сухофруктов.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-RU"/>
              <a:t>SAM = $1,386,000,000×0.20 = $277,200,000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-RU"/>
              <a:t>4.   SOM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Целевая доля рынка в первые годы: предположим, 5%.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SOM = SAM * Целевая доля рынка.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SOM = $277,200,000×0.05 = $13,860,000</a:t>
            </a:r>
            <a:endParaRPr/>
          </a:p>
        </p:txBody>
      </p:sp>
      <p:sp>
        <p:nvSpPr>
          <p:cNvPr id="166" name="Google Shape;166;g202fc0cd018_0_1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Рынок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2fc0cd018_0_32"/>
          <p:cNvSpPr txBox="1"/>
          <p:nvPr>
            <p:ph idx="1" type="body"/>
          </p:nvPr>
        </p:nvSpPr>
        <p:spPr>
          <a:xfrm>
            <a:off x="650963" y="1215790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-RU"/>
              <a:t>5.  Примерная прибыль</a:t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Средняя цена продажи порошка из сухофруктов (за кг): $20.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Себестоимость производства (за кг): $10.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Прибыль на кг: $10.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Объем продаж (в кг) при SOM: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320"/>
              </a:spcBef>
              <a:spcAft>
                <a:spcPts val="0"/>
              </a:spcAft>
              <a:buSzPts val="1600"/>
              <a:buChar char="-"/>
            </a:pPr>
            <a:r>
              <a:rPr lang="ru-RU"/>
              <a:t>Прибыль=Объем продаж (в кг)×Прибыль на кг</a:t>
            </a:r>
            <a:endParaRPr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ru-RU"/>
              <a:t> = 693,000 × 10 = $6,930,000</a:t>
            </a:r>
            <a:endParaRPr/>
          </a:p>
        </p:txBody>
      </p:sp>
      <p:sp>
        <p:nvSpPr>
          <p:cNvPr id="172" name="Google Shape;172;g202fc0cd018_0_3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Рынок</a:t>
            </a:r>
            <a:endParaRPr/>
          </a:p>
        </p:txBody>
      </p:sp>
      <p:pic>
        <p:nvPicPr>
          <p:cNvPr id="173" name="Google Shape;173;g202fc0cd018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6975" y="2557486"/>
            <a:ext cx="5350600" cy="4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2fc0cd018_3_2"/>
          <p:cNvSpPr txBox="1"/>
          <p:nvPr>
            <p:ph idx="1" type="body"/>
          </p:nvPr>
        </p:nvSpPr>
        <p:spPr>
          <a:xfrm>
            <a:off x="624113" y="1233715"/>
            <a:ext cx="71700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ru-RU" sz="2100"/>
              <a:t>Nutifood </a:t>
            </a:r>
            <a:endParaRPr sz="2100"/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ru-RU" sz="2100"/>
              <a:t>Vinamilk Dairy Group</a:t>
            </a:r>
            <a:endParaRPr sz="2100"/>
          </a:p>
          <a:p>
            <a:pPr indent="-317500" lvl="0" marL="2857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ru-RU" sz="2100"/>
              <a:t>Небольшие стартапы : The Fullei, Beemart, GreenLife</a:t>
            </a:r>
            <a:endParaRPr sz="2100"/>
          </a:p>
        </p:txBody>
      </p:sp>
      <p:sp>
        <p:nvSpPr>
          <p:cNvPr id="179" name="Google Shape;179;g202fc0cd018_3_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olos Text SemiBold"/>
              <a:buNone/>
            </a:pPr>
            <a:r>
              <a:rPr lang="ru-RU" sz="2800"/>
              <a:t>Конкуренты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Бизнес-модель </a:t>
            </a:r>
            <a:endParaRPr/>
          </a:p>
        </p:txBody>
      </p:sp>
      <p:pic>
        <p:nvPicPr>
          <p:cNvPr id="185" name="Google Shape;1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25" y="920325"/>
            <a:ext cx="8761324" cy="400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