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304" r:id="rId4"/>
    <p:sldId id="305" r:id="rId5"/>
    <p:sldId id="302" r:id="rId6"/>
    <p:sldId id="303" r:id="rId7"/>
    <p:sldId id="306" r:id="rId8"/>
    <p:sldId id="309" r:id="rId9"/>
    <p:sldId id="310" r:id="rId10"/>
    <p:sldId id="308" r:id="rId11"/>
    <p:sldId id="291" r:id="rId12"/>
    <p:sldId id="311" r:id="rId13"/>
    <p:sldId id="307" r:id="rId14"/>
    <p:sldId id="301" r:id="rId15"/>
    <p:sldId id="292" r:id="rId16"/>
    <p:sldId id="29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4F4F4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5" autoAdjust="0"/>
    <p:restoredTop sz="94660"/>
  </p:normalViewPr>
  <p:slideViewPr>
    <p:cSldViewPr>
      <p:cViewPr varScale="1">
        <p:scale>
          <a:sx n="104" d="100"/>
          <a:sy n="104" d="100"/>
        </p:scale>
        <p:origin x="11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0D3CF-AD0B-4573-8650-143C3E5BE06D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31F32-A482-4DDB-89BC-FE4772CA6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79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1F32-A482-4DDB-89BC-FE4772CA62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2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1F32-A482-4DDB-89BC-FE4772CA62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8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31F32-A482-4DDB-89BC-FE4772CA62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0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9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35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36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2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74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8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11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9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1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12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7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877AC-805F-43B8-8429-B8F45D0B48CC}" type="datetimeFigureOut">
              <a:rPr lang="ru-RU" smtClean="0"/>
              <a:t>24.09.2023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F6EB-26BE-4186-AF99-CDACF6190D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05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276872"/>
            <a:ext cx="7607188" cy="58018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565656"/>
                </a:solidFill>
              </a:rPr>
              <a:t/>
            </a:r>
            <a:br>
              <a:rPr lang="ru-RU" dirty="0" smtClean="0">
                <a:solidFill>
                  <a:srgbClr val="565656"/>
                </a:solidFill>
              </a:rPr>
            </a:br>
            <a:r>
              <a:rPr lang="ru-RU" dirty="0">
                <a:solidFill>
                  <a:srgbClr val="565656"/>
                </a:solidFill>
              </a:rPr>
              <a:t/>
            </a:r>
            <a:br>
              <a:rPr lang="ru-RU" dirty="0">
                <a:solidFill>
                  <a:srgbClr val="565656"/>
                </a:solidFill>
              </a:rPr>
            </a:br>
            <a:r>
              <a:rPr lang="ru-RU" dirty="0" smtClean="0">
                <a:solidFill>
                  <a:srgbClr val="565656"/>
                </a:solidFill>
              </a:rPr>
              <a:t>Практическое занятие </a:t>
            </a:r>
            <a:r>
              <a:rPr lang="ru-RU" dirty="0" smtClean="0">
                <a:solidFill>
                  <a:srgbClr val="565656"/>
                </a:solidFill>
              </a:rPr>
              <a:t>5-6</a:t>
            </a:r>
            <a:r>
              <a:rPr lang="ru-RU" dirty="0" smtClean="0">
                <a:solidFill>
                  <a:srgbClr val="565656"/>
                </a:solidFill>
              </a:rPr>
              <a:t/>
            </a:r>
            <a:br>
              <a:rPr lang="ru-RU" dirty="0" smtClean="0">
                <a:solidFill>
                  <a:srgbClr val="565656"/>
                </a:solidFill>
              </a:rPr>
            </a:br>
            <a:r>
              <a:rPr lang="ru-RU" dirty="0" smtClean="0">
                <a:solidFill>
                  <a:srgbClr val="565656"/>
                </a:solidFill>
              </a:rPr>
              <a:t/>
            </a:r>
            <a:br>
              <a:rPr lang="ru-RU" dirty="0" smtClean="0">
                <a:solidFill>
                  <a:srgbClr val="565656"/>
                </a:solidFill>
              </a:rPr>
            </a:br>
            <a:r>
              <a:rPr lang="ru-RU" sz="4800" dirty="0" smtClean="0">
                <a:solidFill>
                  <a:srgbClr val="565656"/>
                </a:solidFill>
              </a:rPr>
              <a:t>Законы распределения</a:t>
            </a:r>
            <a:br>
              <a:rPr lang="ru-RU" sz="4800" dirty="0" smtClean="0">
                <a:solidFill>
                  <a:srgbClr val="565656"/>
                </a:solidFill>
              </a:rPr>
            </a:br>
            <a:r>
              <a:rPr lang="ru-RU" sz="4800" dirty="0" smtClean="0">
                <a:solidFill>
                  <a:srgbClr val="565656"/>
                </a:solidFill>
              </a:rPr>
              <a:t>дискретных с.в.</a:t>
            </a:r>
            <a:endParaRPr lang="ru-RU" sz="4800" dirty="0">
              <a:solidFill>
                <a:srgbClr val="56565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2636912"/>
            <a:ext cx="7848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 smtClean="0"/>
              <a:t>.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3739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908720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Числовые характеристики биномиального распределения</a:t>
            </a:r>
          </a:p>
          <a:p>
            <a:pPr indent="457200"/>
            <a:endParaRPr lang="ru-RU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математическое ожидание  </a:t>
            </a:r>
            <a:r>
              <a:rPr lang="en-US" sz="3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3200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 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endParaRPr lang="ru-RU" sz="3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дисперсия</a:t>
            </a:r>
            <a:r>
              <a:rPr lang="ru-RU" sz="3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200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 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npq</a:t>
            </a:r>
            <a:endParaRPr lang="ru-RU" sz="3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реднее квадратическое отклонение 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826967"/>
              </p:ext>
            </p:extLst>
          </p:nvPr>
        </p:nvGraphicFramePr>
        <p:xfrm>
          <a:off x="3525093" y="3794042"/>
          <a:ext cx="1838995" cy="65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Уравнение" r:id="rId3" imgW="825480" imgH="291960" progId="Equation.3">
                  <p:embed/>
                </p:oleObj>
              </mc:Choice>
              <mc:Fallback>
                <p:oleObj name="Уравнение" r:id="rId3" imgW="825480" imgH="291960" progId="Equation.3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5093" y="3794042"/>
                        <a:ext cx="1838995" cy="652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39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48072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565656"/>
                </a:solidFill>
              </a:rPr>
              <a:t>Геометрическое распределение</a:t>
            </a:r>
            <a:endParaRPr lang="ru-RU" dirty="0">
              <a:solidFill>
                <a:srgbClr val="56565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57200" y="1196752"/>
                <a:ext cx="8363272" cy="5489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ru-RU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С.в. </a:t>
                </a:r>
                <a:r>
                  <a:rPr lang="ru-RU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число </a:t>
                </a:r>
                <a:r>
                  <a:rPr lang="ru-RU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экспериментов, которое нужно провести, прежде чем впервые появится событие </a:t>
                </a:r>
                <a:r>
                  <a:rPr lang="ru-RU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ctr"/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 1,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u-RU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 </a:t>
                </a:r>
                <a:r>
                  <a:rPr lang="ru-RU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вероятностями</a:t>
                </a:r>
              </a:p>
              <a:p>
                <a:pPr indent="457200"/>
                <a:endParaRPr lang="en-US" sz="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</a:t>
                </a:r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0,1,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…}</a:t>
                </a:r>
                <a:endParaRPr lang="en-U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</m:t>
                          </m:r>
                        </m:sup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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den>
                          </m:f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ru-RU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С.в</a:t>
                </a:r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имеет </a:t>
                </a:r>
                <a:r>
                  <a:rPr lang="ru-RU" sz="28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геометрическое </a:t>
                </a:r>
                <a:r>
                  <a:rPr lang="ru-RU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распределение.</a:t>
                </a:r>
              </a:p>
              <a:p>
                <a:pPr indent="457200"/>
                <a:endParaRPr lang="ru-RU" sz="7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Обозначение: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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(0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1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ru-RU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363272" cy="5489516"/>
              </a:xfrm>
              <a:prstGeom prst="rect">
                <a:avLst/>
              </a:prstGeom>
              <a:blipFill>
                <a:blip r:embed="rId3"/>
                <a:stretch>
                  <a:fillRect l="-1458" t="-1221" r="-292" b="-9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6C844D59-280B-4B6B-885C-E35CC96BA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21099"/>
              </p:ext>
            </p:extLst>
          </p:nvPr>
        </p:nvGraphicFramePr>
        <p:xfrm>
          <a:off x="2915816" y="3501008"/>
          <a:ext cx="2680640" cy="60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Уравнение" r:id="rId4" imgW="1447560" imgH="291960" progId="Equation.3">
                  <p:embed/>
                </p:oleObj>
              </mc:Choice>
              <mc:Fallback>
                <p:oleObj name="Уравнение" r:id="rId4" imgW="1447560" imgH="291960" progId="Equation.3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6C844D59-280B-4B6B-885C-E35CC96BA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01008"/>
                        <a:ext cx="2680640" cy="600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5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359433C-F9A0-448A-B7D8-947F7E66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6672"/>
            <a:ext cx="62007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619671" y="4725144"/>
            <a:ext cx="620077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Многоугольники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геометрического распределения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{0,2;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430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539552" y="836712"/>
                <a:ext cx="8208912" cy="3525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000" dirty="0" smtClean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Числовые характеристики</a:t>
                </a:r>
              </a:p>
              <a:p>
                <a:pPr algn="r"/>
                <a:endParaRPr lang="ru-RU" sz="8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ru-RU" sz="3000" dirty="0" smtClean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геометрического распределения       </a:t>
                </a:r>
                <a:endParaRPr lang="ru-RU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endParaRPr lang="ru-RU" sz="3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математическое ожидание  </a:t>
                </a:r>
                <a:r>
                  <a:rPr lang="en-US" sz="30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ru-RU" sz="3000" i="1" baseline="-250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х </a:t>
                </a:r>
                <a:r>
                  <a:rPr lang="ru-RU" sz="30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000" i="1" dirty="0">
                            <a:solidFill>
                              <a:srgbClr val="C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ru-RU" sz="3000" i="1" dirty="0">
                            <a:solidFill>
                              <a:srgbClr val="C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000" i="1" dirty="0">
                            <a:solidFill>
                              <a:srgbClr val="C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p</m:t>
                        </m:r>
                      </m:den>
                    </m:f>
                  </m:oMath>
                </a14:m>
                <a:endParaRPr lang="ru-RU" sz="3000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дисперсия</a:t>
                </a:r>
                <a:r>
                  <a:rPr lang="ru-RU" sz="3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ru-RU" sz="3000" i="1" baseline="-250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х </a:t>
                </a:r>
                <a:r>
                  <a:rPr lang="ru-RU" sz="30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000" i="1" dirty="0">
                            <a:solidFill>
                              <a:srgbClr val="C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ru-RU" sz="3000" i="1" dirty="0">
                            <a:solidFill>
                              <a:srgbClr val="C0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ru-RU" sz="3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ru-RU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sz="3000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среднее 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квадратическое отклонение </a:t>
                </a:r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36712"/>
                <a:ext cx="8208912" cy="3525965"/>
              </a:xfrm>
              <a:prstGeom prst="rect">
                <a:avLst/>
              </a:prstGeom>
              <a:blipFill>
                <a:blip r:embed="rId3"/>
                <a:stretch>
                  <a:fillRect l="-1560" t="-2245" b="-4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57780"/>
              </p:ext>
            </p:extLst>
          </p:nvPr>
        </p:nvGraphicFramePr>
        <p:xfrm>
          <a:off x="3707904" y="4362677"/>
          <a:ext cx="1542853" cy="106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Уравнение" r:id="rId4" imgW="774360" imgH="533160" progId="Equation.3">
                  <p:embed/>
                </p:oleObj>
              </mc:Choice>
              <mc:Fallback>
                <p:oleObj name="Уравнение" r:id="rId4" imgW="774360" imgH="533160" progId="Equation.3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7904" y="4362677"/>
                        <a:ext cx="1542853" cy="106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88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39552" y="476672"/>
                <a:ext cx="8136904" cy="6305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4000" dirty="0" smtClean="0">
                    <a:solidFill>
                      <a:srgbClr val="5656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 Пуассона</a:t>
                </a:r>
              </a:p>
              <a:p>
                <a:pPr indent="457200" algn="ctr"/>
                <a:endParaRPr lang="ru-RU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 algn="just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Пусть 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 1,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u-RU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 algn="just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 вероятностями </a:t>
                </a:r>
                <a:endParaRPr lang="ru-RU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 algn="ctr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</a:t>
                </a:r>
              </a:p>
              <a:p>
                <a:pPr indent="457200" algn="ctr"/>
                <a:r>
                  <a:rPr lang="ru-RU" sz="3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0,1,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…}</a:t>
                </a:r>
                <a:endParaRPr lang="ru-RU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 algn="ctr"/>
                <a:endParaRPr lang="ru-RU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 algn="just"/>
                <a:endParaRPr lang="ru-RU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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nary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𝑎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=1</m:t>
                      </m:r>
                    </m:oMath>
                  </m:oMathPara>
                </a14:m>
                <a:r>
                  <a:rPr lang="ru-RU" sz="3000" dirty="0">
                    <a:solidFill>
                      <a:srgbClr val="5656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3000" dirty="0">
                    <a:solidFill>
                      <a:srgbClr val="5656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r>
                  <a:rPr lang="ru-RU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С.в</a:t>
                </a:r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имеет </a:t>
                </a:r>
                <a:r>
                  <a:rPr lang="ru-RU" sz="32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</a:t>
                </a:r>
                <a:r>
                  <a:rPr lang="en-US" sz="32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2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Пуассона.</a:t>
                </a:r>
                <a:endParaRPr lang="ru-RU" sz="3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endParaRPr lang="ru-RU" sz="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Обозначение: 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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П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ru-RU" sz="32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а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а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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ru-RU" sz="32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6672"/>
                <a:ext cx="8136904" cy="6305124"/>
              </a:xfrm>
              <a:prstGeom prst="rect">
                <a:avLst/>
              </a:prstGeom>
              <a:blipFill>
                <a:blip r:embed="rId3"/>
                <a:stretch>
                  <a:fillRect t="-1741" r="-1949" b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F2A88638-4634-4FA9-9314-6BE53F0FB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453108"/>
              </p:ext>
            </p:extLst>
          </p:nvPr>
        </p:nvGraphicFramePr>
        <p:xfrm>
          <a:off x="1979712" y="2525548"/>
          <a:ext cx="3744416" cy="116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Уравнение" r:id="rId4" imgW="1638000" imgH="533160" progId="Equation.3">
                  <p:embed/>
                </p:oleObj>
              </mc:Choice>
              <mc:Fallback>
                <p:oleObj name="Уравнение" r:id="rId4" imgW="1638000" imgH="53316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F2A88638-4634-4FA9-9314-6BE53F0FB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525548"/>
                        <a:ext cx="3744416" cy="11661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39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DC3804CC-61B0-4CCD-AFAE-F5F01BC7E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027159"/>
              </p:ext>
            </p:extLst>
          </p:nvPr>
        </p:nvGraphicFramePr>
        <p:xfrm>
          <a:off x="1187624" y="548680"/>
          <a:ext cx="6976953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Точечный рисунок" r:id="rId4" imgW="7163800" imgH="2924583" progId="Paint.Picture">
                  <p:embed/>
                </p:oleObj>
              </mc:Choice>
              <mc:Fallback>
                <p:oleObj name="Точечный рисунок" r:id="rId4" imgW="7163800" imgH="2924583" progId="Paint.Picture">
                  <p:embed/>
                  <p:pic>
                    <p:nvPicPr>
                      <p:cNvPr id="31754" name="Object 10">
                        <a:extLst>
                          <a:ext uri="{FF2B5EF4-FFF2-40B4-BE49-F238E27FC236}">
                            <a16:creationId xmlns:a16="http://schemas.microsoft.com/office/drawing/2014/main" id="{DC3804CC-61B0-4CCD-AFAE-F5F01BC7E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8680"/>
                        <a:ext cx="6976953" cy="4032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87624" y="5013176"/>
            <a:ext cx="6976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400" dirty="0"/>
              <a:t>М</a:t>
            </a:r>
            <a:r>
              <a:rPr lang="ru-RU" altLang="ru-RU" sz="2400" dirty="0">
                <a:cs typeface="Tahoma" panose="020B0604030504040204" pitchFamily="34" charset="0"/>
              </a:rPr>
              <a:t>ногоугольники </a:t>
            </a:r>
            <a:r>
              <a:rPr lang="ru-RU" altLang="ru-RU" sz="2400" dirty="0" smtClean="0">
                <a:cs typeface="Tahoma" panose="020B0604030504040204" pitchFamily="34" charset="0"/>
              </a:rPr>
              <a:t>распределения Пуассона:</a:t>
            </a:r>
            <a:endParaRPr lang="en-US" altLang="ru-RU" sz="2400" dirty="0" smtClean="0">
              <a:cs typeface="Tahoma" panose="020B0604030504040204" pitchFamily="34" charset="0"/>
            </a:endParaRPr>
          </a:p>
          <a:p>
            <a:pPr algn="ctr"/>
            <a:endParaRPr lang="ru-RU" altLang="ru-RU" sz="800" dirty="0" smtClean="0">
              <a:cs typeface="Tahoma" panose="020B0604030504040204" pitchFamily="34" charset="0"/>
            </a:endParaRPr>
          </a:p>
          <a:p>
            <a:pPr algn="ct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ru-RU" altLang="ru-RU" sz="2400" i="1" dirty="0" smtClean="0"/>
              <a:t/>
            </a:r>
            <a:br>
              <a:rPr lang="ru-RU" altLang="ru-RU" sz="2400" i="1" dirty="0" smtClean="0"/>
            </a:br>
            <a:r>
              <a:rPr lang="en-US" altLang="ru-RU" sz="2400" i="1" dirty="0" smtClean="0">
                <a:latin typeface="Times New Roman" panose="02020603050405020304" pitchFamily="18" charset="0"/>
                <a:cs typeface="Tahoma" panose="020B0604030504040204" pitchFamily="34" charset="0"/>
              </a:rPr>
              <a:t>a</a:t>
            </a:r>
            <a:r>
              <a:rPr lang="en-US" altLang="ru-RU" sz="2400" i="1" dirty="0" smtClean="0">
                <a:cs typeface="Tahoma" panose="020B0604030504040204" pitchFamily="34" charset="0"/>
              </a:rPr>
              <a:t> </a:t>
            </a:r>
            <a:r>
              <a:rPr lang="en-US" altLang="ru-RU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ru-RU" sz="2400" i="1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0,5; 1; 2; 3,5; 5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5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1560" y="1124744"/>
            <a:ext cx="79928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Числовые характеристики</a:t>
            </a:r>
          </a:p>
          <a:p>
            <a:pPr algn="r">
              <a:lnSpc>
                <a:spcPct val="80000"/>
              </a:lnSpc>
            </a:pPr>
            <a:endParaRPr lang="ru-RU" sz="30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ru-RU" sz="3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распределения</a:t>
            </a:r>
            <a:r>
              <a:rPr lang="en-US" sz="3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Пуассона          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endParaRPr lang="ru-RU" sz="3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математическое ожидание  </a:t>
            </a:r>
            <a:r>
              <a:rPr lang="en-US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3200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endParaRPr lang="ru-RU" sz="32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дисперсия</a:t>
            </a:r>
            <a:r>
              <a:rPr lang="ru-RU" sz="3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200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endParaRPr lang="ru-RU" sz="32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среднее квадратическое отклонение 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77320"/>
              </p:ext>
            </p:extLst>
          </p:nvPr>
        </p:nvGraphicFramePr>
        <p:xfrm>
          <a:off x="3760739" y="4293096"/>
          <a:ext cx="1459333" cy="696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Уравнение" r:id="rId3" imgW="647640" imgH="279360" progId="Equation.3">
                  <p:embed/>
                </p:oleObj>
              </mc:Choice>
              <mc:Fallback>
                <p:oleObj name="Уравнение" r:id="rId3" imgW="647640" imgH="279360" progId="Equation.3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0739" y="4293096"/>
                        <a:ext cx="1459333" cy="696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1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565656"/>
                </a:solidFill>
              </a:rPr>
              <a:t>Литература</a:t>
            </a:r>
            <a:endParaRPr lang="ru-RU" dirty="0">
              <a:solidFill>
                <a:srgbClr val="56565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62880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>
                <a:latin typeface="Constantia" pitchFamily="18" charset="0"/>
              </a:rPr>
              <a:t>Гмурман В.Е. Руководство к решению задач по теории вероятностей и математической статистики. М.: Издательство «Юрайт», 2016.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err="1" smtClean="0">
                <a:latin typeface="Constantia" pitchFamily="18" charset="0"/>
              </a:rPr>
              <a:t>Вентцель</a:t>
            </a:r>
            <a:r>
              <a:rPr lang="ru-RU" sz="2800" dirty="0" smtClean="0">
                <a:latin typeface="Constantia" pitchFamily="18" charset="0"/>
              </a:rPr>
              <a:t> Е.С., Овчаров Л.А. Теория вероятностей и ее инженерные приложения. М.: </a:t>
            </a:r>
            <a:r>
              <a:rPr lang="ru-RU" sz="2800" dirty="0" err="1" smtClean="0">
                <a:latin typeface="Constantia" pitchFamily="18" charset="0"/>
              </a:rPr>
              <a:t>Высш</a:t>
            </a:r>
            <a:r>
              <a:rPr lang="ru-RU" sz="2800" dirty="0" smtClean="0">
                <a:latin typeface="Constantia" pitchFamily="18" charset="0"/>
              </a:rPr>
              <a:t>. </a:t>
            </a:r>
            <a:r>
              <a:rPr lang="ru-RU" sz="2800" dirty="0" err="1" smtClean="0">
                <a:latin typeface="Constantia" pitchFamily="18" charset="0"/>
              </a:rPr>
              <a:t>шк</a:t>
            </a:r>
            <a:r>
              <a:rPr lang="ru-RU" sz="2800" dirty="0" smtClean="0">
                <a:latin typeface="Constantia" pitchFamily="18" charset="0"/>
              </a:rPr>
              <a:t>., 2000.</a:t>
            </a:r>
          </a:p>
          <a:p>
            <a:pPr marL="342900" indent="-342900">
              <a:buFontTx/>
              <a:buAutoNum type="arabicPeriod"/>
            </a:pPr>
            <a:endParaRPr lang="ru-RU" sz="800" dirty="0" smtClean="0">
              <a:latin typeface="Constantia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2800" dirty="0" smtClean="0">
                <a:latin typeface="Constantia" pitchFamily="18" charset="0"/>
              </a:rPr>
              <a:t>Решетов С.В., Суслина И.А. Задачи для самостоятельного решения по теории вероятностей и математической статистике</a:t>
            </a:r>
            <a:r>
              <a:rPr lang="ru-RU" sz="2800" dirty="0">
                <a:latin typeface="Constantia" pitchFamily="18" charset="0"/>
              </a:rPr>
              <a:t> </a:t>
            </a:r>
            <a:r>
              <a:rPr lang="ru-RU" sz="2800" dirty="0" smtClean="0">
                <a:latin typeface="Constantia" pitchFamily="18" charset="0"/>
              </a:rPr>
              <a:t>– СПб: НИУ ИТМО, 2014.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120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9231"/>
            <a:ext cx="8229600" cy="89952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565656"/>
                </a:solidFill>
              </a:rPr>
              <a:t>Вырожденное </a:t>
            </a:r>
            <a:r>
              <a:rPr lang="ru-RU" dirty="0">
                <a:solidFill>
                  <a:srgbClr val="565656"/>
                </a:solidFill>
              </a:rPr>
              <a:t>распределение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5536" y="1484784"/>
                <a:ext cx="8640960" cy="4961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С.в. </a:t>
                </a:r>
                <a:r>
                  <a:rPr lang="ru-RU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 имеет </a:t>
                </a:r>
                <a:r>
                  <a:rPr lang="ru-RU" sz="3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вырожденное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если 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х</a:t>
                </a:r>
                <a:r>
                  <a:rPr lang="ru-RU" sz="3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sz="3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такое, что</a:t>
                </a:r>
              </a:p>
              <a:p>
                <a:pPr indent="457200"/>
                <a:endParaRPr lang="ru-RU" sz="3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indent="457200"/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Ряд распределения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Функция распределения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</a:t>
                </a:r>
              </a:p>
              <a:p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     </a:t>
                </a:r>
                <a:r>
                  <a:rPr lang="ru-RU" sz="3000" dirty="0" err="1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с</a:t>
                </a:r>
                <a:r>
                  <a:rPr lang="ru-RU" sz="3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.в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                              </a:t>
                </a:r>
                <a:r>
                  <a:rPr lang="ru-RU" sz="3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с.в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</a:p>
              <a:p>
                <a:pPr algn="ctr"/>
                <a:r>
                  <a:rPr lang="ru-RU" sz="3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</a:t>
                </a:r>
                <a:r>
                  <a:rPr lang="en-US" sz="32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2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ru-RU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ru-RU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ru-RU" sz="32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32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</m:t>
                              </m:r>
                              <m:r>
                                <a:rPr lang="ru-RU" sz="3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32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х</m:t>
                              </m:r>
                              <m:r>
                                <m:rPr>
                                  <m:nor/>
                                </m:rPr>
                                <a:rPr lang="ru-RU" sz="32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ru-RU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ru-RU" sz="32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32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</m:t>
                              </m:r>
                              <m:r>
                                <a:rPr lang="ru-RU" sz="3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32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х</m:t>
                              </m:r>
                              <m:r>
                                <m:rPr>
                                  <m:nor/>
                                </m:rPr>
                                <a:rPr lang="ru-RU" sz="32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ru-RU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</a:p>
              <a:p>
                <a:pPr indent="457200" algn="just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Обозначение: 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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</a:t>
                </a:r>
                <a:r>
                  <a:rPr lang="ru-RU" sz="3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х</a:t>
                </a:r>
                <a:r>
                  <a:rPr lang="ru-RU" sz="2400" i="1" baseline="-5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ru-RU" sz="2400" baseline="-5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8640960" cy="4961102"/>
              </a:xfrm>
              <a:prstGeom prst="rect">
                <a:avLst/>
              </a:prstGeom>
              <a:blipFill>
                <a:blip r:embed="rId3"/>
                <a:stretch>
                  <a:fillRect l="-1694" t="-1722" r="-565" b="-30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6C844D59-280B-4B6B-885C-E35CC96BA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234516"/>
              </p:ext>
            </p:extLst>
          </p:nvPr>
        </p:nvGraphicFramePr>
        <p:xfrm>
          <a:off x="3491880" y="2564904"/>
          <a:ext cx="20462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Уравнение" r:id="rId4" imgW="1002960" imgH="241200" progId="Equation.3">
                  <p:embed/>
                </p:oleObj>
              </mc:Choice>
              <mc:Fallback>
                <p:oleObj name="Уравнение" r:id="rId4" imgW="1002960" imgH="241200" progId="Equation.3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6C844D59-280B-4B6B-885C-E35CC96BA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564904"/>
                        <a:ext cx="2046287" cy="544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04412"/>
              </p:ext>
            </p:extLst>
          </p:nvPr>
        </p:nvGraphicFramePr>
        <p:xfrm>
          <a:off x="1187624" y="4293096"/>
          <a:ext cx="187220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46">
                  <a:extLst>
                    <a:ext uri="{9D8B030D-6E8A-4147-A177-3AD203B41FA5}">
                      <a16:colId xmlns:a16="http://schemas.microsoft.com/office/drawing/2014/main" val="2099864462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145475903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28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х</a:t>
                      </a:r>
                      <a:r>
                        <a:rPr lang="ru-RU" sz="2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lang="ru-RU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7894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5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0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075240" cy="936104"/>
          </a:xfrm>
        </p:spPr>
        <p:txBody>
          <a:bodyPr/>
          <a:lstStyle/>
          <a:p>
            <a:r>
              <a:rPr lang="ru-RU" dirty="0" smtClean="0">
                <a:solidFill>
                  <a:srgbClr val="565656"/>
                </a:solidFill>
              </a:rPr>
              <a:t>Распределение Бернулли</a:t>
            </a:r>
            <a:endParaRPr lang="ru-RU" dirty="0">
              <a:solidFill>
                <a:srgbClr val="56565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5536" y="1556792"/>
                <a:ext cx="8496944" cy="4782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С.в. </a:t>
                </a:r>
                <a:r>
                  <a:rPr lang="ru-RU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имеет </a:t>
                </a:r>
                <a:r>
                  <a:rPr lang="ru-RU" sz="3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 Бернулли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0,1}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причем                    </a:t>
                </a:r>
                <a:endParaRPr lang="ru-RU" sz="3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indent="457200"/>
                <a:endParaRPr lang="ru-RU" sz="3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Ряд 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распределения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Функция 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распределения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</a:t>
                </a:r>
              </a:p>
              <a:p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     </a:t>
                </a:r>
                <a:r>
                  <a:rPr lang="ru-RU" sz="3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с</a:t>
                </a:r>
                <a:r>
                  <a:rPr lang="ru-RU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.в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:                               </a:t>
                </a:r>
                <a:r>
                  <a:rPr lang="ru-RU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с.в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</a:p>
              <a:p>
                <a:pPr algn="ctr"/>
                <a:r>
                  <a:rPr lang="ru-RU" sz="3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3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3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32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ru-RU" sz="32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3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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0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30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3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0</m:t>
                              </m:r>
                              <m:r>
                                <a:rPr lang="en-US" sz="3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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ru-RU" sz="30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3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1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30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ru-RU" sz="30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30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</m:t>
                              </m:r>
                              <m:r>
                                <a:rPr lang="en-US" sz="3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3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</a:t>
                </a:r>
                <a:endParaRPr lang="ru-RU" sz="3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 algn="just"/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Обозначение: 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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ru-RU" sz="3000" baseline="-5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496944" cy="4782463"/>
              </a:xfrm>
              <a:prstGeom prst="rect">
                <a:avLst/>
              </a:prstGeom>
              <a:blipFill>
                <a:blip r:embed="rId3"/>
                <a:stretch>
                  <a:fillRect l="-1722" t="-1783" r="-933" b="-3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6C844D59-280B-4B6B-885C-E35CC96BA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91659"/>
              </p:ext>
            </p:extLst>
          </p:nvPr>
        </p:nvGraphicFramePr>
        <p:xfrm>
          <a:off x="4788024" y="2132856"/>
          <a:ext cx="1902272" cy="47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Уравнение" r:id="rId4" imgW="1002960" imgH="228600" progId="Equation.3">
                  <p:embed/>
                </p:oleObj>
              </mc:Choice>
              <mc:Fallback>
                <p:oleObj name="Уравнение" r:id="rId4" imgW="1002960" imgH="228600" progId="Equation.3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6C844D59-280B-4B6B-885C-E35CC96BA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132856"/>
                        <a:ext cx="1902272" cy="4796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6C844D59-280B-4B6B-885C-E35CC96BA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78830"/>
              </p:ext>
            </p:extLst>
          </p:nvPr>
        </p:nvGraphicFramePr>
        <p:xfrm>
          <a:off x="611560" y="2607711"/>
          <a:ext cx="2867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Уравнение" r:id="rId6" imgW="1511280" imgH="228600" progId="Equation.3">
                  <p:embed/>
                </p:oleObj>
              </mc:Choice>
              <mc:Fallback>
                <p:oleObj name="Уравнение" r:id="rId6" imgW="1511280" imgH="228600" progId="Equation.3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6C844D59-280B-4B6B-885C-E35CC96BA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07711"/>
                        <a:ext cx="2867025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0141"/>
              </p:ext>
            </p:extLst>
          </p:nvPr>
        </p:nvGraphicFramePr>
        <p:xfrm>
          <a:off x="755577" y="4221088"/>
          <a:ext cx="3240360" cy="134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77220103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445511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6764246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3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30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624465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3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3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ru-RU" sz="30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300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4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8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91264" cy="10081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4F4F4F"/>
                </a:solidFill>
              </a:rPr>
              <a:t>Биномиальное распределение</a:t>
            </a:r>
            <a:endParaRPr lang="ru-RU" dirty="0">
              <a:solidFill>
                <a:srgbClr val="4F4F4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11560" y="1844824"/>
                <a:ext cx="7992888" cy="4126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Производится 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независимых экспериментов;</a:t>
                </a:r>
              </a:p>
              <a:p>
                <a:pPr marL="514350" indent="-514350">
                  <a:buAutoNum type="arabicPeriod"/>
                </a:pPr>
                <a:endParaRPr lang="ru-RU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rabicPeriod"/>
                </a:pP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Каждый эксперимент имеет два исхода: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или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3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ru-RU" sz="3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</m:e>
                    </m:bar>
                  </m:oMath>
                </a14:m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514350" indent="-514350">
                  <a:buAutoNum type="arabicPeriod"/>
                </a:pPr>
                <a:endParaRPr lang="ru-RU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rabicPeriod"/>
                </a:pP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Вероятность появления события 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постоянна и равна  </a:t>
                </a:r>
                <a:r>
                  <a:rPr lang="ru-RU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ru-RU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С.в.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число появлений события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44824"/>
                <a:ext cx="7992888" cy="4126130"/>
              </a:xfrm>
              <a:prstGeom prst="rect">
                <a:avLst/>
              </a:prstGeom>
              <a:blipFill>
                <a:blip r:embed="rId2"/>
                <a:stretch>
                  <a:fillRect l="-1526" t="-2071" r="-763" b="-4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8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67544" y="260648"/>
                <a:ext cx="8352928" cy="5754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 1, 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 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u-RU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/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 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вероятностями</a:t>
                </a:r>
                <a:endParaRPr lang="en-U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где 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 1, 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 </a:t>
                </a:r>
                <a:r>
                  <a:rPr lang="en-US" sz="30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00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                   </a:t>
                </a:r>
                <a:endParaRPr lang="en-US" sz="30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indent="457200"/>
                <a:endParaRPr lang="ru-RU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3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sz="3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3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sz="3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+…+</m:t>
                      </m:r>
                    </m:oMath>
                  </m:oMathPara>
                </a14:m>
                <a:endParaRPr lang="en-US" sz="3000" b="0" i="0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indent="457200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  <a:p>
                <a:pPr indent="457200"/>
                <a:endParaRPr lang="ru-RU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С.в.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ru-RU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имеет </a:t>
                </a:r>
                <a:r>
                  <a:rPr lang="ru-RU" sz="28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биномиальное</a:t>
                </a:r>
                <a:r>
                  <a:rPr lang="ru-RU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8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</a:t>
                </a:r>
                <a:r>
                  <a:rPr lang="ru-RU" sz="3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indent="457200"/>
                <a:endParaRPr lang="ru-RU" sz="8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/>
                <a:r>
                  <a:rPr lang="ru-RU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Обозначение: 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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Bin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(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3000" i="1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(0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1)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3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3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sz="3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3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ru-RU" sz="3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60648"/>
                <a:ext cx="8352928" cy="5754204"/>
              </a:xfrm>
              <a:prstGeom prst="rect">
                <a:avLst/>
              </a:prstGeom>
              <a:blipFill>
                <a:blip r:embed="rId3"/>
                <a:stretch>
                  <a:fillRect t="-1377" b="-1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6C844D59-280B-4B6B-885C-E35CC96BA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81205"/>
              </p:ext>
            </p:extLst>
          </p:nvPr>
        </p:nvGraphicFramePr>
        <p:xfrm>
          <a:off x="3086495" y="1340768"/>
          <a:ext cx="3600400" cy="62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Уравнение" r:id="rId4" imgW="1765080" imgH="279360" progId="Equation.3">
                  <p:embed/>
                </p:oleObj>
              </mc:Choice>
              <mc:Fallback>
                <p:oleObj name="Уравнение" r:id="rId4" imgW="1765080" imgH="279360" progId="Equation.3">
                  <p:embed/>
                  <p:pic>
                    <p:nvPicPr>
                      <p:cNvPr id="1030" name="Object 6">
                        <a:extLst>
                          <a:ext uri="{FF2B5EF4-FFF2-40B4-BE49-F238E27FC236}">
                            <a16:creationId xmlns:a16="http://schemas.microsoft.com/office/drawing/2014/main" id="{6C844D59-280B-4B6B-885C-E35CC96BA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495" y="1340768"/>
                        <a:ext cx="3600400" cy="6298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9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CE04BF97-85C3-4C8C-96E1-96C66B8C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764704"/>
            <a:ext cx="7772400" cy="3863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 rot="10800000" flipV="1">
            <a:off x="755576" y="4939489"/>
            <a:ext cx="7772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Многоугольники биномиального распределения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{0,2; 0,3; 0,5; 0,7; 0,8}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423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476672"/>
            <a:ext cx="78488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Производящая функция</a:t>
            </a:r>
            <a:endParaRPr lang="en-US" sz="3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случайной </a:t>
            </a:r>
            <a:r>
              <a:rPr lang="ru-RU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величины</a:t>
            </a:r>
            <a:endParaRPr lang="ru-R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27584" y="2204864"/>
                <a:ext cx="7704856" cy="320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Пусть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 Х=</a:t>
                </a:r>
                <a:r>
                  <a:rPr lang="en-US" sz="3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{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0,1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…,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m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,…</a:t>
                </a:r>
                <a:r>
                  <a:rPr lang="en-US" sz="3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}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,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000" i="1" baseline="-2500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ru-RU" sz="3000" i="1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</a:rPr>
                  <a:t>= Р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</a:rPr>
                  <a:t>Х=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3000" i="1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indent="457200"/>
                <a:endParaRPr lang="en-US" sz="1400" b="1" dirty="0"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r>
                  <a:rPr lang="ru-RU" sz="3000" b="1" dirty="0" smtClean="0">
                    <a:latin typeface="Arial" pitchFamily="34" charset="0"/>
                    <a:cs typeface="Arial" pitchFamily="34" charset="0"/>
                  </a:rPr>
                  <a:t>Определение</a:t>
                </a:r>
                <a:endParaRPr lang="en-US" sz="3000" b="1" dirty="0"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endParaRPr lang="ru-RU" sz="8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Производящей функцией для </a:t>
                </a:r>
                <a:r>
                  <a:rPr lang="ru-RU" sz="3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с.в</a:t>
                </a:r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Х</a:t>
                </a:r>
                <a:r>
                  <a:rPr lang="ru-RU" sz="3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называется функция вида:</a:t>
                </a:r>
              </a:p>
              <a:p>
                <a:pPr indent="457200"/>
                <a:endParaRPr lang="ru-RU" sz="3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>
                            <a:latin typeface="Times New Roman" pitchFamily="18" charset="0"/>
                            <a:cs typeface="Times New Roman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200" i="1" baseline="-25000">
                            <a:latin typeface="Times New Roman" pitchFamily="18" charset="0"/>
                            <a:cs typeface="Times New Roman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3200" i="1" baseline="-2500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Times New Roman" pitchFamily="18" charset="0"/>
                            <a:cs typeface="Times New Roman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Times New Roman" pitchFamily="18" charset="0"/>
                            <a:cs typeface="Times New Roman" pitchFamily="18" charset="0"/>
                          </a:rPr>
                          <m:t>m</m:t>
                        </m:r>
                      </m:e>
                    </m:nary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где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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i="1" dirty="0">
                        <a:latin typeface="Times New Roman" pitchFamily="18" charset="0"/>
                        <a:cs typeface="Times New Roman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ru-RU" sz="3000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1</a:t>
                </a:r>
                <a:endParaRPr lang="ru-RU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4864"/>
                <a:ext cx="7704856" cy="3200876"/>
              </a:xfrm>
              <a:prstGeom prst="rect">
                <a:avLst/>
              </a:prstGeom>
              <a:blipFill>
                <a:blip r:embed="rId3"/>
                <a:stretch>
                  <a:fillRect l="-1899" t="-2667" b="-6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48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23528" y="764704"/>
                <a:ext cx="8280920" cy="422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000" dirty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  <a:t>Свойства производящей функции</a:t>
                </a:r>
              </a:p>
              <a:p>
                <a:endParaRPr lang="ru-RU" sz="140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r>
                  <a:rPr lang="ru-RU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1. 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30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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z</a:t>
                </a:r>
                <a:r>
                  <a:rPr lang="en-US" sz="30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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000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3000" i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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000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3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/>
                <a:endParaRPr lang="en-US" sz="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/>
                <a:r>
                  <a:rPr lang="en-US" sz="3000" dirty="0">
                    <a:latin typeface="Arial" pitchFamily="34" charset="0"/>
                    <a:cs typeface="Arial" pitchFamily="34" charset="0"/>
                  </a:rPr>
                  <a:t>2.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0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000" i="1" dirty="0">
                            <a:latin typeface="Times New Roman" pitchFamily="18" charset="0"/>
                            <a:cs typeface="Times New Roman" pitchFamily="18" charset="0"/>
                          </a:rPr>
                          <m:t>f</m:t>
                        </m:r>
                        <m:r>
                          <a:rPr lang="ru-RU" sz="3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3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х</m:t>
                        </m:r>
                        <m:r>
                          <m:rPr>
                            <m:nor/>
                          </m:rPr>
                          <a:rPr lang="ru-RU" sz="3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 m</a:t>
                </a:r>
                <a:r>
                  <a:rPr lang="ru-RU" sz="3000" i="1" baseline="-25000" dirty="0">
                    <a:latin typeface="Times New Roman" pitchFamily="18" charset="0"/>
                    <a:cs typeface="Times New Roman" pitchFamily="18" charset="0"/>
                  </a:rPr>
                  <a:t>х  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indent="457200"/>
                <a:endParaRPr lang="ru-RU" sz="800" dirty="0"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3.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000" i="1" dirty="0">
                            <a:latin typeface="Times New Roman" pitchFamily="18" charset="0"/>
                            <a:cs typeface="Times New Roman" pitchFamily="18" charset="0"/>
                          </a:rPr>
                          <m:t>f</m:t>
                        </m:r>
                        <m:r>
                          <a:rPr lang="ru-RU" sz="3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3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х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</m:t>
                        </m:r>
                      </m:sup>
                    </m:sSubSup>
                  </m:oMath>
                </a14:m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000" i="1" dirty="0">
                            <a:latin typeface="Times New Roman" pitchFamily="18" charset="0"/>
                            <a:cs typeface="Times New Roman" pitchFamily="18" charset="0"/>
                          </a:rPr>
                          <m:t>f</m:t>
                        </m:r>
                        <m:r>
                          <a:rPr lang="ru-RU" sz="3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3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х 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000" i="1" dirty="0">
                            <a:latin typeface="Times New Roman" pitchFamily="18" charset="0"/>
                            <a:cs typeface="Times New Roman" pitchFamily="18" charset="0"/>
                          </a:rPr>
                          <m:t>f</m:t>
                        </m:r>
                        <m:r>
                          <a:rPr lang="ru-RU" sz="3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3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х 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000" i="1" dirty="0" err="1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3000" i="1" baseline="-250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dirty="0">
                    <a:latin typeface="Arial" pitchFamily="34" charset="0"/>
                    <a:cs typeface="Arial" pitchFamily="34" charset="0"/>
                  </a:rPr>
                  <a:t>, </a:t>
                </a:r>
                <a:endParaRPr lang="ru-RU" sz="3000" dirty="0"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endParaRPr lang="ru-RU" sz="1400" dirty="0"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4. </a:t>
                </a:r>
                <a:r>
                  <a:rPr lang="en-US" sz="30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3000" i="1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f</m:t>
                            </m:r>
                            <m:r>
                              <a:rPr lang="ru-RU" sz="30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30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х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3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m:rPr>
                            <m:nor/>
                          </m:rPr>
                          <a:rPr lang="ru-RU" sz="3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000" i="1" baseline="-25000" dirty="0">
                    <a:latin typeface="Times New Roman" pitchFamily="18" charset="0"/>
                    <a:cs typeface="Times New Roman" pitchFamily="18" charset="0"/>
                  </a:rPr>
                  <a:t>k 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/>
                <a:endParaRPr lang="en-US" sz="80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57200"/>
                <a:r>
                  <a:rPr lang="en-US" sz="3000" dirty="0">
                    <a:latin typeface="Arial" pitchFamily="34" charset="0"/>
                    <a:cs typeface="Arial" pitchFamily="34" charset="0"/>
                  </a:rPr>
                  <a:t>5.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ru-RU" sz="3000" dirty="0">
                    <a:latin typeface="Arial" pitchFamily="34" charset="0"/>
                    <a:cs typeface="Arial" pitchFamily="34" charset="0"/>
                  </a:rPr>
                  <a:t>независимые 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</a:t>
                </a:r>
                <a:r>
                  <a:rPr lang="ru-RU" sz="3000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US" sz="3000" i="1" dirty="0" err="1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0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X+Y</a:t>
                </a:r>
                <a:r>
                  <a:rPr lang="ru-RU" sz="3000" i="1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000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</a:t>
                </a:r>
                <a:r>
                  <a:rPr lang="en-US" sz="3000" i="1" dirty="0" err="1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000" i="1" baseline="-250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280920" cy="4227119"/>
              </a:xfrm>
              <a:prstGeom prst="rect">
                <a:avLst/>
              </a:prstGeom>
              <a:blipFill>
                <a:blip r:embed="rId2"/>
                <a:stretch>
                  <a:fillRect t="-1873" b="-3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717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717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5028</TotalTime>
  <Words>419</Words>
  <Application>Microsoft Office PowerPoint</Application>
  <PresentationFormat>Экран (4:3)</PresentationFormat>
  <Paragraphs>139</Paragraphs>
  <Slides>16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Constantia</vt:lpstr>
      <vt:lpstr>Symbol</vt:lpstr>
      <vt:lpstr>Tahoma</vt:lpstr>
      <vt:lpstr>Times New Roman</vt:lpstr>
      <vt:lpstr>Тема Office</vt:lpstr>
      <vt:lpstr>Уравнение</vt:lpstr>
      <vt:lpstr>Точечный рисунок</vt:lpstr>
      <vt:lpstr>  Практическое занятие 5-6  Законы распределения дискретных с.в.</vt:lpstr>
      <vt:lpstr>Литература</vt:lpstr>
      <vt:lpstr>Вырожденное распределение</vt:lpstr>
      <vt:lpstr>Распределение Бернулли</vt:lpstr>
      <vt:lpstr>Биномиальное распределение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Геометрическое распределение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Irina</cp:lastModifiedBy>
  <cp:revision>223</cp:revision>
  <dcterms:created xsi:type="dcterms:W3CDTF">2017-08-29T07:32:32Z</dcterms:created>
  <dcterms:modified xsi:type="dcterms:W3CDTF">2023-09-24T10:46:54Z</dcterms:modified>
</cp:coreProperties>
</file>