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15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180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4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1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6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586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96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88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301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9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050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A1DE-9F7D-4C20-B357-BD0FACB9C90A}" type="datetimeFigureOut">
              <a:rPr lang="ru-RU" smtClean="0"/>
              <a:t>01.12.2023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23CF7-3BA7-4D8A-B3F2-B674F59135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7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15686" y="337458"/>
            <a:ext cx="11506200" cy="3172506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Визуальное моделирование </a:t>
            </a:r>
            <a:br>
              <a:rPr lang="en-US"/>
            </a:br>
            <a:r>
              <a:rPr lang="ru-RU"/>
              <a:t>при </a:t>
            </a:r>
            <a:r>
              <a:rPr lang="ru-RU" dirty="0"/>
              <a:t>анализе и проектировании. </a:t>
            </a:r>
            <a:br>
              <a:rPr lang="ru-RU" dirty="0"/>
            </a:br>
            <a:r>
              <a:rPr lang="ru-RU" dirty="0"/>
              <a:t>Основы </a:t>
            </a:r>
            <a:r>
              <a:rPr lang="ru-RU" dirty="0" err="1"/>
              <a:t>Unified</a:t>
            </a:r>
            <a:r>
              <a:rPr lang="ru-RU" dirty="0"/>
              <a:t> </a:t>
            </a:r>
            <a:r>
              <a:rPr lang="ru-RU" dirty="0" err="1"/>
              <a:t>Modeling</a:t>
            </a:r>
            <a:r>
              <a:rPr lang="ru-RU" dirty="0"/>
              <a:t> </a:t>
            </a:r>
            <a:r>
              <a:rPr lang="ru-RU" dirty="0" err="1"/>
              <a:t>Language</a:t>
            </a:r>
            <a:r>
              <a:rPr lang="ru-RU" dirty="0"/>
              <a:t> (UML)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75857" y="5780314"/>
            <a:ext cx="9144000" cy="653143"/>
          </a:xfrm>
        </p:spPr>
        <p:txBody>
          <a:bodyPr/>
          <a:lstStyle/>
          <a:p>
            <a:r>
              <a:rPr lang="ru-RU" dirty="0"/>
              <a:t>Ищенко Алексей Петрович</a:t>
            </a:r>
          </a:p>
        </p:txBody>
      </p:sp>
    </p:spTree>
    <p:extLst>
      <p:ext uri="{BB962C8B-B14F-4D97-AF65-F5344CB8AC3E}">
        <p14:creationId xmlns:p14="http://schemas.microsoft.com/office/powerpoint/2010/main" val="925334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Повторное использование. Виды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10896600" cy="488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Повторное использование достигается за счет следующих приемов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pPr lvl="1" algn="just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Компонентная разработка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 algn="just"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	Часть компонентов уже разработаны ранее, имеют четко описанный интерфейс. Они используются в качестве «кирпичиков» в новой системе.</a:t>
            </a:r>
          </a:p>
          <a:p>
            <a:pPr lvl="1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Использование паттернов (шаблонов) проектирования.</a:t>
            </a:r>
          </a:p>
          <a:p>
            <a:pPr lvl="1"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	Применяются известные подходы к решению некоторых встречавшихся ранее проблем.</a:t>
            </a:r>
          </a:p>
          <a:p>
            <a:pPr lvl="1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Использование стандартных прикладных (</a:t>
            </a:r>
            <a:r>
              <a:rPr lang="en-US" altLang="ru-RU" sz="2800" b="1" dirty="0">
                <a:solidFill>
                  <a:schemeClr val="bg2">
                    <a:lumMod val="10000"/>
                  </a:schemeClr>
                </a:solidFill>
              </a:rPr>
              <a:t>MKL, MFC…</a:t>
            </a:r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) и системных (</a:t>
            </a:r>
            <a:r>
              <a:rPr lang="en-US" altLang="ru-RU" sz="2800" b="1" dirty="0">
                <a:solidFill>
                  <a:schemeClr val="bg2">
                    <a:lumMod val="10000"/>
                  </a:schemeClr>
                </a:solidFill>
              </a:rPr>
              <a:t>API</a:t>
            </a:r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) библиотек</a:t>
            </a:r>
            <a:r>
              <a:rPr lang="en-US" altLang="ru-RU" sz="2800" b="1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altLang="ru-RU" sz="28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20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UML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845800" cy="4351338"/>
          </a:xfrm>
        </p:spPr>
        <p:txBody>
          <a:bodyPr/>
          <a:lstStyle/>
          <a:p>
            <a:pPr marL="0" indent="715963" algn="just">
              <a:lnSpc>
                <a:spcPct val="15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При изучении материалов по визуальному моделированию и языку </a:t>
            </a:r>
            <a:r>
              <a:rPr lang="en-US" altLang="ru-RU" sz="2800" dirty="0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в качестве основного источника рекомендуется классическая книга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en-US" altLang="ru-RU" sz="28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715963" algn="just">
              <a:lnSpc>
                <a:spcPct val="150000"/>
              </a:lnSpc>
              <a:buFontTx/>
              <a:buNone/>
            </a:pPr>
            <a:br>
              <a:rPr lang="en-US" altLang="ru-RU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Г. Буч, Дж. </a:t>
            </a:r>
            <a:r>
              <a:rPr lang="ru-RU" altLang="ru-RU" sz="2800" b="1" dirty="0" err="1">
                <a:solidFill>
                  <a:schemeClr val="bg2">
                    <a:lumMod val="10000"/>
                  </a:schemeClr>
                </a:solidFill>
              </a:rPr>
              <a:t>Рамбо</a:t>
            </a:r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, А. Джекобсон.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UML. Руководство пользователя. – ДМК-Пресс, Питер, 2004.</a:t>
            </a:r>
          </a:p>
        </p:txBody>
      </p:sp>
    </p:spTree>
    <p:extLst>
      <p:ext uri="{BB962C8B-B14F-4D97-AF65-F5344CB8AC3E}">
        <p14:creationId xmlns:p14="http://schemas.microsoft.com/office/powerpoint/2010/main" val="1870987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Модель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tabLst>
                <a:tab pos="4479925" algn="l"/>
              </a:tabLst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Проблема в разработке ПО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pPr marL="522288" lvl="1" indent="11113" algn="just">
              <a:lnSpc>
                <a:spcPct val="130000"/>
              </a:lnSpc>
              <a:buFontTx/>
              <a:buNone/>
              <a:tabLst>
                <a:tab pos="4479925" algn="l"/>
              </a:tabLst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Проекты не укладываются в сроки, бюджет, не удовлетворяют требованиям.</a:t>
            </a:r>
          </a:p>
          <a:p>
            <a:pPr marL="0" indent="0">
              <a:lnSpc>
                <a:spcPct val="130000"/>
              </a:lnSpc>
              <a:buNone/>
              <a:tabLst>
                <a:tab pos="4479925" algn="l"/>
              </a:tabLst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Как бороться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?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На помощь приходит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 моделирование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lnSpc>
                <a:spcPct val="130000"/>
              </a:lnSpc>
              <a:tabLst>
                <a:tab pos="4479925" algn="l"/>
              </a:tabLst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Модель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– упрощенное представление объектов и явлений реального мира.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06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Смысл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Модель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строят для того, чтобы лучше понять исследуемую систему.</a:t>
            </a:r>
          </a:p>
          <a:p>
            <a:pPr>
              <a:lnSpc>
                <a:spcPct val="12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Задачи моделирования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Визуализация системы в ее некотором состоянии.</a:t>
            </a:r>
          </a:p>
          <a:p>
            <a:pPr lvl="1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Определение структуры и поведения системы.</a:t>
            </a:r>
          </a:p>
          <a:p>
            <a:pPr lvl="1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Получение шаблона для создания системы.</a:t>
            </a:r>
          </a:p>
          <a:p>
            <a:pPr lvl="1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Документирование принятых решений.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086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Принципы моделирования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3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Выбор модели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оказывает определяющее влияние на подход к решению проблемы и на то, как будет выглядеть это решение.</a:t>
            </a:r>
          </a:p>
          <a:p>
            <a:pPr algn="just">
              <a:lnSpc>
                <a:spcPct val="13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Каждая модель может быть воплощена с разной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степенью абстракции.</a:t>
            </a:r>
          </a:p>
          <a:p>
            <a:pPr algn="just">
              <a:lnSpc>
                <a:spcPct val="13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Лучшие модели – те, что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ближе к реальности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3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Наилучший подход при разработке сложной системы – использовать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несколько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почти независимых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моделей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6720" y="365125"/>
            <a:ext cx="11297920" cy="1325563"/>
          </a:xfrm>
        </p:spPr>
        <p:txBody>
          <a:bodyPr/>
          <a:lstStyle/>
          <a:p>
            <a:pPr algn="ctr"/>
            <a:r>
              <a:rPr lang="ru-RU" altLang="ru-RU" dirty="0"/>
              <a:t>Моделирование и</a:t>
            </a:r>
            <a:r>
              <a:rPr lang="en-US" altLang="ru-RU" dirty="0"/>
              <a:t> </a:t>
            </a:r>
            <a:r>
              <a:rPr lang="ru-RU" altLang="ru-RU" dirty="0"/>
              <a:t>объектный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Объектный подход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dirty="0"/>
              <a:t>– один из ключевых подходов к моделированию.</a:t>
            </a:r>
          </a:p>
          <a:p>
            <a:pPr lvl="1" algn="just">
              <a:lnSpc>
                <a:spcPct val="110000"/>
              </a:lnSpc>
              <a:buFontTx/>
              <a:buNone/>
            </a:pPr>
            <a:r>
              <a:rPr lang="ru-RU" altLang="ru-RU" dirty="0"/>
              <a:t>В результате </a:t>
            </a:r>
            <a:r>
              <a:rPr lang="en-US" altLang="ru-RU" dirty="0"/>
              <a:t>OOA &amp; OOD </a:t>
            </a:r>
            <a:r>
              <a:rPr lang="ru-RU" altLang="ru-RU" dirty="0"/>
              <a:t>мы получаем «хороший» проект программной системы, прозрачный, удовлетворяющий требованиям, удобный для тестирования и отладки, коллективной разработки, развиваемый, допускающий повторное использование компонентов.</a:t>
            </a:r>
          </a:p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В больших системах проект слишком велик для восприятия одним человеком.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282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Идея визуального моделирования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>
                <a:solidFill>
                  <a:schemeClr val="bg2">
                    <a:lumMod val="10000"/>
                  </a:schemeClr>
                </a:solidFill>
              </a:rPr>
              <a:t>Путь к решению проблемы</a:t>
            </a:r>
            <a:r>
              <a:rPr lang="en-US" altLang="ru-RU" sz="3200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>
              <a:buNone/>
            </a:pPr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ВИЗУАЛЬНОЕ МОДЕЛИРОВАНИЕ</a:t>
            </a:r>
          </a:p>
          <a:p>
            <a:r>
              <a:rPr lang="ru-RU" altLang="ru-RU" sz="3200" dirty="0">
                <a:solidFill>
                  <a:schemeClr val="bg2">
                    <a:lumMod val="10000"/>
                  </a:schemeClr>
                </a:solidFill>
              </a:rPr>
              <a:t>В чем смысл</a:t>
            </a:r>
            <a:r>
              <a:rPr lang="en-US" altLang="ru-RU" sz="3200" dirty="0">
                <a:solidFill>
                  <a:schemeClr val="bg2">
                    <a:lumMod val="10000"/>
                  </a:schemeClr>
                </a:solidFill>
              </a:rPr>
              <a:t>?</a:t>
            </a:r>
            <a:endParaRPr lang="ru-RU" altLang="ru-RU" sz="3200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Визуализация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упрощает понимание проекта в целом.</a:t>
            </a:r>
          </a:p>
          <a:p>
            <a:pPr lvl="1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Визуализация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помогает согласовать терминологию и убедиться, что все одинаково понимают термины.</a:t>
            </a:r>
          </a:p>
          <a:p>
            <a:pPr lvl="1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Визуализация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делает обсуждение конструктивным и понятным.</a:t>
            </a:r>
          </a:p>
          <a:p>
            <a:endParaRPr lang="ru-RU" sz="3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34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ru-RU" dirty="0"/>
              <a:t>UML </a:t>
            </a:r>
            <a:r>
              <a:rPr lang="ru-RU" altLang="ru-RU" dirty="0"/>
              <a:t>как воплощение идеи </a:t>
            </a:r>
            <a:br>
              <a:rPr lang="ru-RU" altLang="ru-RU" dirty="0"/>
            </a:br>
            <a:r>
              <a:rPr lang="ru-RU" altLang="ru-RU" dirty="0"/>
              <a:t>визуального моделирования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52400" y="1600200"/>
            <a:ext cx="1149096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Для визуального моделирования нужна специальная нотация или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язык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2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(unified modeling language)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–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это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язык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для </a:t>
            </a:r>
          </a:p>
          <a:p>
            <a:pPr lvl="1" algn="just">
              <a:lnSpc>
                <a:spcPct val="120000"/>
              </a:lnSpc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визуализации, </a:t>
            </a:r>
          </a:p>
          <a:p>
            <a:pPr lvl="1" algn="just">
              <a:lnSpc>
                <a:spcPct val="120000"/>
              </a:lnSpc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специфицирования,</a:t>
            </a:r>
            <a:r>
              <a:rPr lang="en-US" altLang="ru-RU" sz="2800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u-RU" altLang="ru-RU" sz="2800" dirty="0">
              <a:solidFill>
                <a:schemeClr val="bg2">
                  <a:lumMod val="10000"/>
                </a:schemeClr>
              </a:solidFill>
            </a:endParaRPr>
          </a:p>
          <a:p>
            <a:pPr lvl="1" algn="just">
              <a:lnSpc>
                <a:spcPct val="120000"/>
              </a:lnSpc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конструирования,</a:t>
            </a:r>
          </a:p>
          <a:p>
            <a:pPr lvl="1" algn="just">
              <a:lnSpc>
                <a:spcPct val="120000"/>
              </a:lnSpc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документирования</a:t>
            </a:r>
          </a:p>
          <a:p>
            <a:pPr lvl="1" algn="just">
              <a:lnSpc>
                <a:spcPct val="12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элементов программных систем </a:t>
            </a:r>
            <a:r>
              <a:rPr lang="en-US" altLang="ru-RU" sz="2800" dirty="0">
                <a:solidFill>
                  <a:schemeClr val="bg2">
                    <a:lumMod val="10000"/>
                  </a:schemeClr>
                </a:solidFill>
              </a:rPr>
              <a:t>[3]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altLang="ru-RU" sz="2800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язык общего назначения, предназначенный для объектного моделирования.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1423467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Модели </a:t>
            </a:r>
            <a:r>
              <a:rPr lang="en-US" altLang="ru-RU" dirty="0"/>
              <a:t>UML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79120" y="1402080"/>
            <a:ext cx="1108456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533400" algn="just">
              <a:lnSpc>
                <a:spcPct val="110000"/>
              </a:lnSpc>
              <a:buFontTx/>
              <a:buNone/>
            </a:pP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UML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позволяет описывать систему следующими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моделями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533400" algn="just">
              <a:lnSpc>
                <a:spcPct val="11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Модель функционирования</a:t>
            </a:r>
          </a:p>
          <a:p>
            <a:pPr marL="808038" lvl="1" indent="-3175" algn="just">
              <a:lnSpc>
                <a:spcPct val="11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Как описывается функциональность системы с точки зрения пользователя.</a:t>
            </a:r>
          </a:p>
          <a:p>
            <a:pPr marL="0" indent="533400" algn="just">
              <a:lnSpc>
                <a:spcPct val="11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Объектная модель</a:t>
            </a:r>
          </a:p>
          <a:p>
            <a:pPr marL="808038" lvl="1" indent="-3175" algn="just">
              <a:lnSpc>
                <a:spcPct val="11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Как выглядит проект системы с точки зрения объектного подхода.</a:t>
            </a:r>
          </a:p>
          <a:p>
            <a:pPr marL="0" indent="533400" algn="just">
              <a:lnSpc>
                <a:spcPct val="11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Динамическая модель</a:t>
            </a:r>
          </a:p>
          <a:p>
            <a:pPr marL="808038" lvl="1" indent="-3175" algn="just">
              <a:lnSpc>
                <a:spcPct val="11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Как взаимодействуют друг с другом компоненты системы </a:t>
            </a:r>
            <a:b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в динамике, с течением времени. Какие процессы происходят </a:t>
            </a:r>
            <a:b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в системе.</a:t>
            </a:r>
          </a:p>
        </p:txBody>
      </p:sp>
    </p:spTree>
    <p:extLst>
      <p:ext uri="{BB962C8B-B14F-4D97-AF65-F5344CB8AC3E}">
        <p14:creationId xmlns:p14="http://schemas.microsoft.com/office/powerpoint/2010/main" val="1223992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Диаграммы </a:t>
            </a:r>
            <a:r>
              <a:rPr lang="en-US" altLang="ru-RU" dirty="0"/>
              <a:t>UML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2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Диаграммы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предназначены для визуального отображения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моделей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и их компонентов.</a:t>
            </a:r>
          </a:p>
          <a:p>
            <a:pPr algn="just">
              <a:lnSpc>
                <a:spcPct val="120000"/>
              </a:lnSpc>
            </a:pP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UML 2.0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13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типов диаграмм.</a:t>
            </a:r>
          </a:p>
          <a:p>
            <a:pPr lvl="1" algn="just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Структурные диаграммы (6)</a:t>
            </a:r>
          </a:p>
          <a:p>
            <a:pPr lvl="1" algn="just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Диаграммы поведения (3)</a:t>
            </a:r>
          </a:p>
          <a:p>
            <a:pPr lvl="1" algn="just">
              <a:lnSpc>
                <a:spcPct val="12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Диаграммы взаимодействия (4)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6837"/>
            <a:ext cx="10515600" cy="858203"/>
          </a:xfrm>
        </p:spPr>
        <p:txBody>
          <a:bodyPr/>
          <a:lstStyle/>
          <a:p>
            <a:pPr algn="ctr"/>
            <a:r>
              <a:rPr lang="ru-RU" dirty="0"/>
              <a:t>Анализ и проектирование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3520" y="812800"/>
            <a:ext cx="11744960" cy="47545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Решение задач с использованием вычислительной техники. При этом, особое внимание необходимо уделить тому, что непосредственное программирование или написание кода начинается далеко не сразу. Более того, этапы, предшествующие разработки не менее важны и сложны. Примерная схема может выглядеть так:</a:t>
            </a:r>
          </a:p>
          <a:p>
            <a:endParaRPr lang="ru-RU" dirty="0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773680" y="34036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6" name="Group 1"/>
          <p:cNvGrpSpPr>
            <a:grpSpLocks noChangeAspect="1"/>
          </p:cNvGrpSpPr>
          <p:nvPr/>
        </p:nvGrpSpPr>
        <p:grpSpPr bwMode="auto">
          <a:xfrm>
            <a:off x="2291814" y="2700693"/>
            <a:ext cx="7766586" cy="4157307"/>
            <a:chOff x="2278" y="6746"/>
            <a:chExt cx="10944" cy="5856"/>
          </a:xfrm>
        </p:grpSpPr>
        <p:sp>
          <p:nvSpPr>
            <p:cNvPr id="27" name="AutoShape 21"/>
            <p:cNvSpPr>
              <a:spLocks noChangeAspect="1" noChangeArrowheads="1" noTextEdit="1"/>
            </p:cNvSpPr>
            <p:nvPr/>
          </p:nvSpPr>
          <p:spPr bwMode="auto">
            <a:xfrm>
              <a:off x="2278" y="6746"/>
              <a:ext cx="10944" cy="58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28" name="Rectangle 20"/>
            <p:cNvSpPr>
              <a:spLocks noChangeArrowheads="1"/>
            </p:cNvSpPr>
            <p:nvPr/>
          </p:nvSpPr>
          <p:spPr bwMode="auto">
            <a:xfrm>
              <a:off x="2278" y="6746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Постановка задачи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19"/>
            <p:cNvSpPr>
              <a:spLocks noChangeArrowheads="1"/>
            </p:cNvSpPr>
            <p:nvPr/>
          </p:nvSpPr>
          <p:spPr bwMode="auto">
            <a:xfrm>
              <a:off x="2278" y="7994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Анализ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278" y="9338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Модель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7"/>
            <p:cNvSpPr>
              <a:spLocks noChangeArrowheads="1"/>
            </p:cNvSpPr>
            <p:nvPr/>
          </p:nvSpPr>
          <p:spPr bwMode="auto">
            <a:xfrm>
              <a:off x="2278" y="10682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Метод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16"/>
            <p:cNvSpPr>
              <a:spLocks noChangeArrowheads="1"/>
            </p:cNvSpPr>
            <p:nvPr/>
          </p:nvSpPr>
          <p:spPr bwMode="auto">
            <a:xfrm>
              <a:off x="2278" y="11930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Проектирование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10534" y="11930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Реализация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4"/>
            <p:cNvSpPr>
              <a:spLocks noChangeArrowheads="1"/>
            </p:cNvSpPr>
            <p:nvPr/>
          </p:nvSpPr>
          <p:spPr bwMode="auto">
            <a:xfrm>
              <a:off x="10534" y="10682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Отладка и </a:t>
              </a:r>
              <a:b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</a:b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тестирование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13"/>
            <p:cNvSpPr>
              <a:spLocks noChangeArrowheads="1"/>
            </p:cNvSpPr>
            <p:nvPr/>
          </p:nvSpPr>
          <p:spPr bwMode="auto">
            <a:xfrm>
              <a:off x="10534" y="9338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Внедрение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12"/>
            <p:cNvSpPr>
              <a:spLocks noChangeArrowheads="1"/>
            </p:cNvSpPr>
            <p:nvPr/>
          </p:nvSpPr>
          <p:spPr bwMode="auto">
            <a:xfrm>
              <a:off x="10534" y="7994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Сопровождение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1"/>
            <p:cNvSpPr>
              <a:spLocks noChangeArrowheads="1"/>
            </p:cNvSpPr>
            <p:nvPr/>
          </p:nvSpPr>
          <p:spPr bwMode="auto">
            <a:xfrm>
              <a:off x="10534" y="6746"/>
              <a:ext cx="2688" cy="672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003366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vert="horz" wrap="square" lIns="60350" tIns="30175" rIns="60350" bIns="30175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ru-RU" altLang="ru-RU" sz="10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Модификация</a:t>
              </a:r>
              <a:endPara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AutoShape 10"/>
            <p:cNvSpPr>
              <a:spLocks noChangeShapeType="1"/>
            </p:cNvSpPr>
            <p:nvPr/>
          </p:nvSpPr>
          <p:spPr bwMode="auto">
            <a:xfrm>
              <a:off x="3622" y="7418"/>
              <a:ext cx="0" cy="5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39" name="AutoShape 9"/>
            <p:cNvSpPr>
              <a:spLocks noChangeShapeType="1"/>
            </p:cNvSpPr>
            <p:nvPr/>
          </p:nvSpPr>
          <p:spPr bwMode="auto">
            <a:xfrm>
              <a:off x="3622" y="8666"/>
              <a:ext cx="0" cy="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0" name="AutoShape 8"/>
            <p:cNvSpPr>
              <a:spLocks noChangeShapeType="1"/>
            </p:cNvSpPr>
            <p:nvPr/>
          </p:nvSpPr>
          <p:spPr bwMode="auto">
            <a:xfrm>
              <a:off x="3622" y="10010"/>
              <a:ext cx="0" cy="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1" name="AutoShape 7"/>
            <p:cNvSpPr>
              <a:spLocks noChangeShapeType="1"/>
            </p:cNvSpPr>
            <p:nvPr/>
          </p:nvSpPr>
          <p:spPr bwMode="auto">
            <a:xfrm>
              <a:off x="3622" y="11354"/>
              <a:ext cx="0" cy="5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2" name="AutoShape 6"/>
            <p:cNvSpPr>
              <a:spLocks noChangeShapeType="1"/>
            </p:cNvSpPr>
            <p:nvPr/>
          </p:nvSpPr>
          <p:spPr bwMode="auto">
            <a:xfrm>
              <a:off x="4966" y="12266"/>
              <a:ext cx="5568" cy="0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3" name="AutoShape 5"/>
            <p:cNvSpPr>
              <a:spLocks noChangeShapeType="1"/>
            </p:cNvSpPr>
            <p:nvPr/>
          </p:nvSpPr>
          <p:spPr bwMode="auto">
            <a:xfrm flipV="1">
              <a:off x="11878" y="11354"/>
              <a:ext cx="0" cy="5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4" name="AutoShape 4"/>
            <p:cNvSpPr>
              <a:spLocks noChangeShapeType="1"/>
            </p:cNvSpPr>
            <p:nvPr/>
          </p:nvSpPr>
          <p:spPr bwMode="auto">
            <a:xfrm flipV="1">
              <a:off x="11878" y="10010"/>
              <a:ext cx="0" cy="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5" name="AutoShape 3"/>
            <p:cNvSpPr>
              <a:spLocks noChangeShapeType="1"/>
            </p:cNvSpPr>
            <p:nvPr/>
          </p:nvSpPr>
          <p:spPr bwMode="auto">
            <a:xfrm flipV="1">
              <a:off x="11878" y="8666"/>
              <a:ext cx="0" cy="672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46" name="AutoShape 2"/>
            <p:cNvSpPr>
              <a:spLocks noChangeShapeType="1"/>
            </p:cNvSpPr>
            <p:nvPr/>
          </p:nvSpPr>
          <p:spPr bwMode="auto">
            <a:xfrm flipV="1">
              <a:off x="11878" y="7418"/>
              <a:ext cx="0" cy="576"/>
            </a:xfrm>
            <a:prstGeom prst="straightConnector1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3366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grpSp>
        <p:nvGrpSpPr>
          <p:cNvPr id="47" name="Group 30"/>
          <p:cNvGrpSpPr>
            <a:grpSpLocks/>
          </p:cNvGrpSpPr>
          <p:nvPr/>
        </p:nvGrpSpPr>
        <p:grpSpPr bwMode="auto">
          <a:xfrm>
            <a:off x="4844152" y="3177761"/>
            <a:ext cx="2847078" cy="3595049"/>
            <a:chOff x="1900" y="960"/>
            <a:chExt cx="1968" cy="2688"/>
          </a:xfrm>
        </p:grpSpPr>
        <p:sp>
          <p:nvSpPr>
            <p:cNvPr id="48" name="Rectangle 25"/>
            <p:cNvSpPr>
              <a:spLocks noChangeArrowheads="1"/>
            </p:cNvSpPr>
            <p:nvPr/>
          </p:nvSpPr>
          <p:spPr bwMode="auto">
            <a:xfrm>
              <a:off x="1900" y="960"/>
              <a:ext cx="1968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/>
              <a:r>
                <a:rPr lang="ru-RU" altLang="ru-RU" b="1">
                  <a:solidFill>
                    <a:schemeClr val="folHlink"/>
                  </a:solidFill>
                </a:rPr>
                <a:t>АНАЛИЗ</a:t>
              </a:r>
            </a:p>
          </p:txBody>
        </p:sp>
        <p:sp>
          <p:nvSpPr>
            <p:cNvPr id="49" name="Rectangle 26"/>
            <p:cNvSpPr>
              <a:spLocks noChangeArrowheads="1"/>
            </p:cNvSpPr>
            <p:nvPr/>
          </p:nvSpPr>
          <p:spPr bwMode="auto">
            <a:xfrm>
              <a:off x="1900" y="1938"/>
              <a:ext cx="1968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/>
              <a:r>
                <a:rPr lang="ru-RU" altLang="ru-RU" b="1">
                  <a:solidFill>
                    <a:schemeClr val="folHlink"/>
                  </a:solidFill>
                </a:rPr>
                <a:t>ПРОЕКТИРОВАНИЕ</a:t>
              </a:r>
            </a:p>
          </p:txBody>
        </p:sp>
        <p:sp>
          <p:nvSpPr>
            <p:cNvPr id="50" name="Rectangle 27"/>
            <p:cNvSpPr>
              <a:spLocks noChangeArrowheads="1"/>
            </p:cNvSpPr>
            <p:nvPr/>
          </p:nvSpPr>
          <p:spPr bwMode="auto">
            <a:xfrm>
              <a:off x="1900" y="2928"/>
              <a:ext cx="1968" cy="72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anchor="ctr">
              <a:flatTx/>
            </a:bodyPr>
            <a:lstStyle/>
            <a:p>
              <a:pPr algn="ctr"/>
              <a:r>
                <a:rPr lang="ru-RU" altLang="ru-RU" b="1">
                  <a:solidFill>
                    <a:schemeClr val="folHlink"/>
                  </a:solidFill>
                </a:rPr>
                <a:t>ПРОГРАММИРОВАНИЕ</a:t>
              </a:r>
            </a:p>
          </p:txBody>
        </p:sp>
        <p:cxnSp>
          <p:nvCxnSpPr>
            <p:cNvPr id="51" name="AutoShape 28"/>
            <p:cNvCxnSpPr>
              <a:cxnSpLocks noChangeShapeType="1"/>
              <a:stCxn id="48" idx="2"/>
              <a:endCxn id="49" idx="0"/>
            </p:cNvCxnSpPr>
            <p:nvPr/>
          </p:nvCxnSpPr>
          <p:spPr bwMode="auto">
            <a:xfrm>
              <a:off x="2884" y="1680"/>
              <a:ext cx="0" cy="258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  <p:cxnSp>
          <p:nvCxnSpPr>
            <p:cNvPr id="52" name="AutoShape 29"/>
            <p:cNvCxnSpPr>
              <a:cxnSpLocks noChangeShapeType="1"/>
              <a:stCxn id="49" idx="2"/>
              <a:endCxn id="50" idx="0"/>
            </p:cNvCxnSpPr>
            <p:nvPr/>
          </p:nvCxnSpPr>
          <p:spPr bwMode="auto">
            <a:xfrm>
              <a:off x="2884" y="2658"/>
              <a:ext cx="0" cy="27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375582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0005"/>
            <a:ext cx="10515600" cy="1325563"/>
          </a:xfrm>
        </p:spPr>
        <p:txBody>
          <a:bodyPr/>
          <a:lstStyle/>
          <a:p>
            <a:pPr algn="ctr"/>
            <a:r>
              <a:rPr lang="ru-RU" altLang="ru-RU" dirty="0"/>
              <a:t>Структурные диаграммы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080" y="1073784"/>
            <a:ext cx="11460480" cy="481901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Диаграмма классов</a:t>
            </a: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 классы, их атрибуты и связи между классами.</a:t>
            </a:r>
            <a:endParaRPr lang="pt-BR" altLang="ru-RU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Диаграмма компонентов</a:t>
            </a: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 компоненты и связи между ними</a:t>
            </a:r>
            <a:endParaRPr lang="pt-BR" altLang="ru-RU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Структурная диаграмма</a:t>
            </a: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 внутреннюю структуру классов и связи с внешним миром</a:t>
            </a:r>
            <a:endParaRPr lang="pt-BR" altLang="ru-RU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Диаграмма развертывания</a:t>
            </a:r>
            <a:r>
              <a:rPr lang="pt-BR" altLang="ru-RU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u-RU" altLang="ru-RU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Показывает, как ПО размещается на аппаратуре (серверах, рабочих станциях...)</a:t>
            </a:r>
            <a:endParaRPr lang="pt-BR" altLang="ru-RU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Диаграмма объектов</a:t>
            </a:r>
            <a:r>
              <a:rPr lang="pt-BR" altLang="ru-RU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u-RU" altLang="ru-RU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 структуру системы в конкретный момент времени, объекты, их атрибуты...</a:t>
            </a:r>
            <a:endParaRPr lang="pt-BR" altLang="ru-RU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Диаграмма пакетов</a:t>
            </a:r>
            <a:r>
              <a:rPr lang="pt-BR" altLang="ru-RU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u-RU" altLang="ru-RU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533400" lvl="1" indent="0">
              <a:lnSpc>
                <a:spcPct val="90000"/>
              </a:lnSpc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Показывает, как система раскладывается на крупные составные части и связи между этими частями</a:t>
            </a:r>
          </a:p>
        </p:txBody>
      </p:sp>
    </p:spTree>
    <p:extLst>
      <p:ext uri="{BB962C8B-B14F-4D97-AF65-F5344CB8AC3E}">
        <p14:creationId xmlns:p14="http://schemas.microsoft.com/office/powerpoint/2010/main" val="96540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Диаграммы поведения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315720"/>
            <a:ext cx="11592560" cy="49225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6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Диаграмма действия</a:t>
            </a:r>
          </a:p>
          <a:p>
            <a:pPr marL="522288" lvl="1" indent="11113">
              <a:lnSpc>
                <a:spcPct val="16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Показывает потоки информации в системе.</a:t>
            </a:r>
          </a:p>
          <a:p>
            <a:pPr>
              <a:lnSpc>
                <a:spcPct val="16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Диаграмма состояния</a:t>
            </a:r>
          </a:p>
          <a:p>
            <a:pPr marL="522288" lvl="1" indent="11113">
              <a:lnSpc>
                <a:spcPct val="16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Представляет собой конечный автомат, показывающий функционирование системы.</a:t>
            </a:r>
          </a:p>
          <a:p>
            <a:pPr>
              <a:lnSpc>
                <a:spcPct val="160000"/>
              </a:lnSpc>
            </a:pP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Диаграмма вариантов использования</a:t>
            </a:r>
          </a:p>
          <a:p>
            <a:pPr marL="522288" lvl="1" indent="11113">
              <a:lnSpc>
                <a:spcPct val="160000"/>
              </a:lnSpc>
              <a:buFontTx/>
              <a:buNone/>
            </a:pP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Показывает работу системы с точки зрения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2362700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Диаграммы взаимодействия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11389360" cy="4881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b="1">
                <a:solidFill>
                  <a:schemeClr val="bg2">
                    <a:lumMod val="10000"/>
                  </a:schemeClr>
                </a:solidFill>
              </a:rPr>
              <a:t>Диаграмма кооперации</a:t>
            </a:r>
          </a:p>
          <a:p>
            <a:pPr marL="533400" lvl="1" indent="0">
              <a:buFontTx/>
              <a:buNone/>
            </a:pPr>
            <a:r>
              <a:rPr lang="ru-RU" altLang="ru-RU" sz="2800">
                <a:solidFill>
                  <a:schemeClr val="bg2">
                    <a:lumMod val="10000"/>
                  </a:schemeClr>
                </a:solidFill>
              </a:rPr>
              <a:t>Показывает структурную организацию участвующих во взаимодействии объектов</a:t>
            </a:r>
          </a:p>
          <a:p>
            <a:r>
              <a:rPr lang="ru-RU" altLang="ru-RU" b="1">
                <a:solidFill>
                  <a:schemeClr val="bg2">
                    <a:lumMod val="10000"/>
                  </a:schemeClr>
                </a:solidFill>
              </a:rPr>
              <a:t>Диаграмма взаимодействия</a:t>
            </a:r>
            <a:r>
              <a:rPr lang="ru-RU" altLang="ru-RU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en-US" altLang="ru-RU">
              <a:solidFill>
                <a:schemeClr val="bg2">
                  <a:lumMod val="10000"/>
                </a:schemeClr>
              </a:solidFill>
            </a:endParaRPr>
          </a:p>
          <a:p>
            <a:pPr marL="533400" lvl="1" indent="0">
              <a:buFontTx/>
              <a:buNone/>
            </a:pPr>
            <a:r>
              <a:rPr lang="ru-RU" altLang="ru-RU" sz="2800">
                <a:solidFill>
                  <a:schemeClr val="bg2">
                    <a:lumMod val="10000"/>
                  </a:schemeClr>
                </a:solidFill>
              </a:rPr>
              <a:t>(новация </a:t>
            </a:r>
            <a:r>
              <a:rPr lang="en-US" altLang="ru-RU" sz="2800">
                <a:solidFill>
                  <a:schemeClr val="bg2">
                    <a:lumMod val="10000"/>
                  </a:schemeClr>
                </a:solidFill>
              </a:rPr>
              <a:t>UML 2.0</a:t>
            </a:r>
            <a:r>
              <a:rPr lang="ru-RU" altLang="ru-RU" sz="280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r>
              <a:rPr lang="ru-RU" altLang="ru-RU" b="1">
                <a:solidFill>
                  <a:schemeClr val="bg2">
                    <a:lumMod val="10000"/>
                  </a:schemeClr>
                </a:solidFill>
              </a:rPr>
              <a:t>Диаграмма последовательности</a:t>
            </a:r>
          </a:p>
          <a:p>
            <a:pPr marL="533400" lvl="1" indent="0">
              <a:buFontTx/>
              <a:buNone/>
            </a:pPr>
            <a:r>
              <a:rPr lang="ru-RU" altLang="ru-RU" sz="2800">
                <a:solidFill>
                  <a:schemeClr val="bg2">
                    <a:lumMod val="10000"/>
                  </a:schemeClr>
                </a:solidFill>
              </a:rPr>
              <a:t>Показывает временную упорядоченность событий</a:t>
            </a:r>
          </a:p>
          <a:p>
            <a:r>
              <a:rPr lang="ru-RU" altLang="ru-RU" b="1">
                <a:solidFill>
                  <a:schemeClr val="bg2">
                    <a:lumMod val="10000"/>
                  </a:schemeClr>
                </a:solidFill>
              </a:rPr>
              <a:t>Временная диаграмма</a:t>
            </a:r>
          </a:p>
          <a:p>
            <a:pPr marL="533400" lvl="1" indent="0">
              <a:buFontTx/>
              <a:buNone/>
            </a:pPr>
            <a:r>
              <a:rPr lang="ru-RU" altLang="ru-RU" sz="2800">
                <a:solidFill>
                  <a:schemeClr val="bg2">
                    <a:lumMod val="10000"/>
                  </a:schemeClr>
                </a:solidFill>
              </a:rPr>
              <a:t>Диаграмма связана с временными рамками</a:t>
            </a:r>
            <a:endParaRPr lang="ru-RU" altLang="ru-RU" sz="28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7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Понятия </a:t>
            </a:r>
            <a:r>
              <a:rPr lang="en-US" altLang="ru-RU" dirty="0"/>
              <a:t>UML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36524" y="1600200"/>
            <a:ext cx="11588115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Для описания структуры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Актер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Атрибут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Класс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Компонент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Интерфейс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Объект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Пакет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Для описания поведения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Действие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Событие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Сообщение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Метод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Операция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Состояние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Вариант использования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. 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Для описания связей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Агрегация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Ассоциация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Композиция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Зависимость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Наследование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Некоторые другие понятия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Стереотип, Кратность, Роль.</a:t>
            </a:r>
          </a:p>
        </p:txBody>
      </p:sp>
    </p:spTree>
    <p:extLst>
      <p:ext uri="{BB962C8B-B14F-4D97-AF65-F5344CB8AC3E}">
        <p14:creationId xmlns:p14="http://schemas.microsoft.com/office/powerpoint/2010/main" val="35404678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Пример. Система бронирования билетов для авиакомпании</a:t>
            </a:r>
            <a:endParaRPr lang="ru-RU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10896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SRS</a:t>
            </a:r>
            <a:r>
              <a:rPr lang="en-US" altLang="ru-RU" dirty="0"/>
              <a:t> – Seat reservation system.</a:t>
            </a:r>
          </a:p>
          <a:p>
            <a:r>
              <a:rPr lang="ru-RU" altLang="ru-RU" dirty="0"/>
              <a:t>Авиакомпания «</a:t>
            </a:r>
            <a:r>
              <a:rPr lang="ru-RU" altLang="ru-RU" dirty="0" err="1"/>
              <a:t>GlobalAvia</a:t>
            </a:r>
            <a:r>
              <a:rPr lang="ru-RU" altLang="ru-RU" dirty="0"/>
              <a:t>». </a:t>
            </a:r>
          </a:p>
          <a:p>
            <a:r>
              <a:rPr lang="en-US" altLang="ru-RU" dirty="0"/>
              <a:t>SRS </a:t>
            </a:r>
            <a:r>
              <a:rPr lang="ru-RU" altLang="ru-RU" dirty="0"/>
              <a:t>должна содержать 2 части</a:t>
            </a:r>
            <a:r>
              <a:rPr lang="en-US" altLang="ru-RU" dirty="0"/>
              <a:t>:</a:t>
            </a:r>
          </a:p>
          <a:p>
            <a:pPr lvl="1"/>
            <a:r>
              <a:rPr lang="ru-RU" altLang="ru-RU" dirty="0"/>
              <a:t>Занесение информации. </a:t>
            </a:r>
          </a:p>
          <a:p>
            <a:pPr lvl="1"/>
            <a:r>
              <a:rPr lang="ru-RU" altLang="ru-RU" dirty="0"/>
              <a:t>Работа с клиентами.</a:t>
            </a:r>
          </a:p>
          <a:p>
            <a:r>
              <a:rPr lang="ru-RU" altLang="ru-RU" dirty="0"/>
              <a:t>Дополнительная информация</a:t>
            </a:r>
            <a:r>
              <a:rPr lang="en-US" altLang="ru-RU" dirty="0"/>
              <a:t>:</a:t>
            </a:r>
            <a:endParaRPr lang="ru-RU" altLang="ru-RU" dirty="0"/>
          </a:p>
          <a:p>
            <a:pPr lvl="1"/>
            <a:r>
              <a:rPr lang="ru-RU" altLang="ru-RU" dirty="0"/>
              <a:t>Рейсы спланированы так, что до пункта назначения можно долететь с пересадками.</a:t>
            </a:r>
          </a:p>
          <a:p>
            <a:pPr lvl="1"/>
            <a:r>
              <a:rPr lang="ru-RU" altLang="ru-RU" dirty="0"/>
              <a:t>Система должна помогать покупать билеты в зависимости от пожеланий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2168093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Как функционирует </a:t>
            </a:r>
            <a:br>
              <a:rPr lang="ru-RU" altLang="ru-RU" dirty="0"/>
            </a:br>
            <a:r>
              <a:rPr lang="ru-RU" altLang="ru-RU" dirty="0"/>
              <a:t>программная система</a:t>
            </a:r>
            <a:r>
              <a:rPr lang="en-US" altLang="ru-RU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533400"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Программная система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не функционирует сама по себе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533400"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Программная система функционирует под воздействием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актеров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пользователей, машин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и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других программ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533400" algn="just"/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Актер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ожидает, что система ведет себя строго определенным образом.</a:t>
            </a:r>
          </a:p>
          <a:p>
            <a:pPr marL="0" indent="533400" algn="just"/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Актер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оказывает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воздействие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– система выдает ожидаемый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результат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marL="0" indent="533400"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Модель того, как воздействие приводит к результату –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Вариант использования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86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9" y="147638"/>
            <a:ext cx="12106175" cy="1143000"/>
          </a:xfrm>
        </p:spPr>
        <p:txBody>
          <a:bodyPr/>
          <a:lstStyle/>
          <a:p>
            <a:pPr algn="ctr"/>
            <a:r>
              <a:rPr lang="ru-RU" altLang="ru-RU" sz="3600" dirty="0">
                <a:solidFill>
                  <a:schemeClr val="bg2">
                    <a:lumMod val="10000"/>
                  </a:schemeClr>
                </a:solidFill>
              </a:rPr>
              <a:t>Актеры и Варианты использования в </a:t>
            </a:r>
            <a:r>
              <a:rPr lang="en-US" altLang="ru-RU" sz="3600" dirty="0">
                <a:solidFill>
                  <a:schemeClr val="bg2">
                    <a:lumMod val="10000"/>
                  </a:schemeClr>
                </a:solidFill>
              </a:rPr>
              <a:t>UML</a:t>
            </a:r>
            <a:endParaRPr lang="ru-RU" altLang="ru-RU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24200" y="2133600"/>
            <a:ext cx="851916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ru-RU" altLang="ru-RU" sz="2400" b="1">
                <a:solidFill>
                  <a:schemeClr val="bg2">
                    <a:lumMod val="10000"/>
                  </a:schemeClr>
                </a:solidFill>
              </a:rPr>
              <a:t>Актер в </a:t>
            </a:r>
            <a:r>
              <a:rPr lang="en-US" altLang="ru-RU" sz="2400" b="1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altLang="ru-RU" sz="240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ru-RU" altLang="ru-RU" sz="2400">
                <a:solidFill>
                  <a:schemeClr val="bg2">
                    <a:lumMod val="10000"/>
                  </a:schemeClr>
                </a:solidFill>
              </a:rPr>
              <a:t>человек, машина  или программа, воздействует на систему, является внешним по отношению к ней.</a:t>
            </a:r>
            <a:endParaRPr lang="ru-RU" altLang="ru-RU" sz="2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124200" y="4648200"/>
            <a:ext cx="851916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830263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23825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4623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buFontTx/>
              <a:buNone/>
            </a:pPr>
            <a:r>
              <a:rPr lang="ru-RU" altLang="ru-RU" sz="2400" b="1">
                <a:solidFill>
                  <a:schemeClr val="bg2">
                    <a:lumMod val="10000"/>
                  </a:schemeClr>
                </a:solidFill>
              </a:rPr>
              <a:t>Вариант использования в </a:t>
            </a:r>
            <a:r>
              <a:rPr lang="en-US" altLang="ru-RU" sz="2400" b="1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en-US" altLang="ru-RU" sz="2400">
                <a:solidFill>
                  <a:schemeClr val="bg2">
                    <a:lumMod val="10000"/>
                  </a:schemeClr>
                </a:solidFill>
              </a:rPr>
              <a:t> – </a:t>
            </a:r>
            <a:r>
              <a:rPr lang="ru-RU" altLang="ru-RU" sz="2400">
                <a:solidFill>
                  <a:schemeClr val="bg2">
                    <a:lumMod val="10000"/>
                  </a:schemeClr>
                </a:solidFill>
              </a:rPr>
              <a:t>описание последовательности действий – (часто с вариантами – сценариями)</a:t>
            </a:r>
            <a:r>
              <a:rPr lang="en-US" altLang="ru-RU" sz="240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ru-RU" altLang="ru-RU" sz="2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996831" y="3233420"/>
            <a:ext cx="1481796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0" name="Group 8"/>
          <p:cNvGrpSpPr>
            <a:grpSpLocks noChangeAspect="1"/>
          </p:cNvGrpSpPr>
          <p:nvPr/>
        </p:nvGrpSpPr>
        <p:grpSpPr bwMode="auto">
          <a:xfrm>
            <a:off x="3970655" y="3233420"/>
            <a:ext cx="3623945" cy="1115060"/>
            <a:chOff x="4401" y="1134"/>
            <a:chExt cx="4680" cy="1440"/>
          </a:xfrm>
        </p:grpSpPr>
        <p:sp>
          <p:nvSpPr>
            <p:cNvPr id="11" name="AutoShape 11"/>
            <p:cNvSpPr>
              <a:spLocks noChangeAspect="1" noChangeArrowheads="1" noTextEdit="1"/>
            </p:cNvSpPr>
            <p:nvPr/>
          </p:nvSpPr>
          <p:spPr bwMode="auto">
            <a:xfrm>
              <a:off x="4401" y="1134"/>
              <a:ext cx="4680" cy="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12" name="Объект 11"/>
            <p:cNvGraphicFramePr>
              <a:graphicFrameLocks noChangeAspect="1"/>
            </p:cNvGraphicFramePr>
            <p:nvPr/>
          </p:nvGraphicFramePr>
          <p:xfrm>
            <a:off x="4761" y="1134"/>
            <a:ext cx="469" cy="1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23493" imgH="3463747" progId="Visio.Drawing.11">
                    <p:embed/>
                  </p:oleObj>
                </mc:Choice>
                <mc:Fallback>
                  <p:oleObj r:id="rId2" imgW="1123493" imgH="3463747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134"/>
                          <a:ext cx="469" cy="1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336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Объект 12"/>
            <p:cNvGraphicFramePr>
              <a:graphicFrameLocks noChangeAspect="1"/>
            </p:cNvGraphicFramePr>
            <p:nvPr/>
          </p:nvGraphicFramePr>
          <p:xfrm>
            <a:off x="6743" y="1362"/>
            <a:ext cx="1978" cy="1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923690" imgH="2027834" progId="Visio.Drawing.11">
                    <p:embed/>
                  </p:oleObj>
                </mc:Choice>
                <mc:Fallback>
                  <p:oleObj r:id="rId4" imgW="3923690" imgH="2027834" progId="Visio.Drawing.11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3" y="1362"/>
                          <a:ext cx="1978" cy="1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336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82381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Связь актеров и </a:t>
            </a:r>
            <a:br>
              <a:rPr lang="ru-RU" altLang="ru-RU" dirty="0"/>
            </a:br>
            <a:r>
              <a:rPr lang="ru-RU" altLang="ru-RU" dirty="0"/>
              <a:t>вариантов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1255"/>
          </a:xfrm>
        </p:spPr>
        <p:txBody>
          <a:bodyPr/>
          <a:lstStyle/>
          <a:p>
            <a:pPr marL="0" indent="533400" algn="just"/>
            <a:r>
              <a:rPr lang="ru-RU" altLang="ru-RU" dirty="0"/>
              <a:t>Актеры и варианты использования общаются</a:t>
            </a:r>
            <a:br>
              <a:rPr lang="ru-RU" altLang="ru-RU" dirty="0"/>
            </a:br>
            <a:r>
              <a:rPr lang="ru-RU" altLang="ru-RU" dirty="0"/>
              <a:t>     посредством посылки сообщений.</a:t>
            </a:r>
          </a:p>
          <a:p>
            <a:pPr marL="0" indent="533400" algn="just"/>
            <a:r>
              <a:rPr lang="ru-RU" altLang="ru-RU" dirty="0"/>
              <a:t>Сообщения могут идти в обе стороны.</a:t>
            </a:r>
          </a:p>
          <a:p>
            <a:pPr marL="0" indent="533400" algn="just"/>
            <a:r>
              <a:rPr lang="ru-RU" altLang="ru-RU" dirty="0"/>
              <a:t>Стрелка показывает инициатора общения</a:t>
            </a:r>
            <a:br>
              <a:rPr lang="ru-RU" altLang="ru-RU" dirty="0"/>
            </a:br>
            <a:r>
              <a:rPr lang="ru-RU" altLang="ru-RU" dirty="0"/>
              <a:t>     (актер на рисунке) и может быть опущена.</a:t>
            </a:r>
          </a:p>
          <a:p>
            <a:pPr marL="0" indent="533400" algn="just"/>
            <a:endParaRPr lang="ru-RU" altLang="ru-RU" dirty="0"/>
          </a:p>
          <a:p>
            <a:endParaRPr lang="ru-RU" dirty="0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543538" y="4381817"/>
            <a:ext cx="18211673" cy="5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 bwMode="auto">
          <a:xfrm>
            <a:off x="3568508" y="4381817"/>
            <a:ext cx="4826700" cy="1856423"/>
            <a:chOff x="4401" y="1134"/>
            <a:chExt cx="4680" cy="1801"/>
          </a:xfrm>
        </p:grpSpPr>
        <p:sp>
          <p:nvSpPr>
            <p:cNvPr id="9" name="AutoShape 12"/>
            <p:cNvSpPr>
              <a:spLocks noChangeAspect="1" noChangeArrowheads="1" noTextEdit="1"/>
            </p:cNvSpPr>
            <p:nvPr/>
          </p:nvSpPr>
          <p:spPr bwMode="auto">
            <a:xfrm>
              <a:off x="4401" y="1134"/>
              <a:ext cx="4680" cy="1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graphicFrame>
          <p:nvGraphicFramePr>
            <p:cNvPr id="10" name="Объект 9"/>
            <p:cNvGraphicFramePr>
              <a:graphicFrameLocks noChangeAspect="1"/>
            </p:cNvGraphicFramePr>
            <p:nvPr/>
          </p:nvGraphicFramePr>
          <p:xfrm>
            <a:off x="4761" y="1134"/>
            <a:ext cx="587" cy="1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123493" imgH="3463747" progId="Visio.Drawing.11">
                    <p:embed/>
                  </p:oleObj>
                </mc:Choice>
                <mc:Fallback>
                  <p:oleObj r:id="rId2" imgW="1123493" imgH="3463747" progId="Visio.Drawing.11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" y="1134"/>
                          <a:ext cx="587" cy="1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336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Объект 10"/>
            <p:cNvGraphicFramePr>
              <a:graphicFrameLocks noChangeAspect="1"/>
            </p:cNvGraphicFramePr>
            <p:nvPr/>
          </p:nvGraphicFramePr>
          <p:xfrm>
            <a:off x="6743" y="1427"/>
            <a:ext cx="2338" cy="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3923690" imgH="2027834" progId="Visio.Drawing.11">
                    <p:embed/>
                  </p:oleObj>
                </mc:Choice>
                <mc:Fallback>
                  <p:oleObj r:id="rId4" imgW="3923690" imgH="2027834" progId="Visio.Drawing.11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3" y="1427"/>
                          <a:ext cx="2338" cy="1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003366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AutoShape 9"/>
            <p:cNvSpPr>
              <a:spLocks noChangeShapeType="1"/>
            </p:cNvSpPr>
            <p:nvPr/>
          </p:nvSpPr>
          <p:spPr bwMode="auto">
            <a:xfrm flipV="1">
              <a:off x="5348" y="2033"/>
              <a:ext cx="1395" cy="2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641311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Актеры и Варианты использования в </a:t>
            </a:r>
            <a:r>
              <a:rPr lang="en-US" altLang="ru-RU" dirty="0"/>
              <a:t>SRS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Актеры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Пользователь.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Администратор.</a:t>
            </a:r>
          </a:p>
          <a:p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Варианты использования</a:t>
            </a:r>
            <a:r>
              <a:rPr lang="en-US" altLang="ru-RU" dirty="0">
                <a:solidFill>
                  <a:schemeClr val="bg2">
                    <a:lumMod val="10000"/>
                  </a:schemeClr>
                </a:solidFill>
              </a:rPr>
              <a:t>:</a:t>
            </a:r>
            <a:endParaRPr lang="ru-RU" altLang="ru-RU" dirty="0">
              <a:solidFill>
                <a:schemeClr val="bg2">
                  <a:lumMod val="10000"/>
                </a:schemeClr>
              </a:solidFill>
            </a:endParaRP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Забронировать билет.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Подобрать рейс.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Работать с данными.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Управлять рейсами.</a:t>
            </a:r>
          </a:p>
          <a:p>
            <a:pPr lvl="1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Работать с БД аэропорта.</a:t>
            </a:r>
          </a:p>
          <a:p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669279" y="1825624"/>
            <a:ext cx="13788873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691266"/>
              </p:ext>
            </p:extLst>
          </p:nvPr>
        </p:nvGraphicFramePr>
        <p:xfrm>
          <a:off x="5669280" y="1825625"/>
          <a:ext cx="5961639" cy="3681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52667" imgH="3866388" progId="Visio.Drawing.11">
                  <p:embed/>
                </p:oleObj>
              </mc:Choice>
              <mc:Fallback>
                <p:oleObj r:id="rId2" imgW="6252667" imgH="3866388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9280" y="1825625"/>
                        <a:ext cx="5961639" cy="36810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6845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Некоторые соображения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80184"/>
            <a:ext cx="10515600" cy="4940935"/>
          </a:xfrm>
        </p:spPr>
        <p:txBody>
          <a:bodyPr>
            <a:noAutofit/>
          </a:bodyPr>
          <a:lstStyle/>
          <a:p>
            <a:pPr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При таком моделировании обращают внимание на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поведение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системы, а не на ее реализацию.</a:t>
            </a:r>
            <a:endParaRPr lang="en-US" altLang="ru-RU" dirty="0">
              <a:solidFill>
                <a:schemeClr val="bg2">
                  <a:lumMod val="10000"/>
                </a:schemeClr>
              </a:solidFill>
            </a:endParaRPr>
          </a:p>
          <a:p>
            <a:pPr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Хорошая модель описывает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основное поведение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системы, не являясь слишком подробным.</a:t>
            </a:r>
          </a:p>
          <a:p>
            <a:pPr algn="just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Подобная модель позволяет проверить, удовлетворит ли система требования заказчика.</a:t>
            </a:r>
          </a:p>
          <a:p>
            <a:pPr algn="just">
              <a:lnSpc>
                <a:spcPct val="10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Система средних размеров может быть описана большим количеством вариантов использования.</a:t>
            </a:r>
          </a:p>
          <a:p>
            <a:pPr algn="just">
              <a:lnSpc>
                <a:spcPct val="10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Варианты использования могут описываться разными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сценариями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8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4800" y="365125"/>
            <a:ext cx="11887200" cy="1325563"/>
          </a:xfrm>
        </p:spPr>
        <p:txBody>
          <a:bodyPr/>
          <a:lstStyle/>
          <a:p>
            <a:r>
              <a:rPr lang="ru-RU" altLang="ru-RU" dirty="0"/>
              <a:t>Анализ – Проектирование - Программирование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altLang="ru-RU" dirty="0"/>
              <a:t>В настоящий момент в анализе и проектировании преобладает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объектный подход</a:t>
            </a:r>
          </a:p>
          <a:p>
            <a:pPr>
              <a:buFontTx/>
              <a:buNone/>
            </a:pPr>
            <a:r>
              <a:rPr lang="ru-RU" altLang="ru-RU" dirty="0"/>
              <a:t>2 вида разбиения предметной области на составляющие (</a:t>
            </a:r>
            <a:r>
              <a:rPr lang="ru-RU" altLang="ru-RU" b="1" dirty="0"/>
              <a:t>Декомпозиция</a:t>
            </a:r>
            <a:r>
              <a:rPr lang="ru-RU" altLang="ru-RU" dirty="0"/>
              <a:t>)</a:t>
            </a:r>
            <a:r>
              <a:rPr lang="en-US" altLang="ru-RU" dirty="0"/>
              <a:t>:</a:t>
            </a:r>
            <a:endParaRPr lang="ru-RU" altLang="ru-RU" dirty="0"/>
          </a:p>
          <a:p>
            <a:pPr lvl="1"/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Алгоритмическая декомпозиция</a:t>
            </a:r>
          </a:p>
          <a:p>
            <a:pPr lvl="1"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Основные элементы –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алгоритмы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lvl="1"/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Объектная декомпозиция</a:t>
            </a:r>
          </a:p>
          <a:p>
            <a:pPr lvl="1">
              <a:buFontTx/>
              <a:buNone/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	Основные элементы – виды абстракций (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классы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) и представители этих классов (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объекты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1369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Сценарии варианта использования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Для описания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сценариев Варианта использования 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используется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Диаграмма действия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1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Диаграмма действия это блок-схема, которая отображает динамику в поведении системы.</a:t>
            </a:r>
          </a:p>
          <a:p>
            <a:pPr algn="just">
              <a:lnSpc>
                <a:spcPct val="110000"/>
              </a:lnSpc>
            </a:pP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Может использоваться </a:t>
            </a: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не только</a:t>
            </a:r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 для описания сценариев Варианта использования.</a:t>
            </a:r>
          </a:p>
          <a:p>
            <a:pPr marL="0" indent="0">
              <a:buNone/>
            </a:pP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6896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Диаграммы действия в </a:t>
            </a:r>
            <a:r>
              <a:rPr lang="en-US" altLang="ru-RU" dirty="0"/>
              <a:t>SRS</a:t>
            </a:r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190240" y="1690688"/>
            <a:ext cx="1917879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0241672"/>
              </p:ext>
            </p:extLst>
          </p:nvPr>
        </p:nvGraphicFramePr>
        <p:xfrm>
          <a:off x="3190240" y="1690688"/>
          <a:ext cx="5933440" cy="5004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6358" imgH="3959352" progId="Visio.Drawing.11">
                  <p:embed/>
                </p:oleObj>
              </mc:Choice>
              <mc:Fallback>
                <p:oleObj r:id="rId2" imgW="4696358" imgH="3959352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240" y="1690688"/>
                        <a:ext cx="5933440" cy="5004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24271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Далее,</a:t>
            </a:r>
            <a:r>
              <a:rPr lang="en-US" dirty="0"/>
              <a:t> (</a:t>
            </a:r>
            <a:r>
              <a:rPr lang="ru-RU"/>
              <a:t>вторая часть)</a:t>
            </a:r>
            <a:br>
              <a:rPr lang="ru-RU" dirty="0"/>
            </a:br>
            <a:r>
              <a:rPr lang="ru-RU" altLang="ru-RU" b="1" dirty="0">
                <a:solidFill>
                  <a:schemeClr val="bg2">
                    <a:lumMod val="10000"/>
                  </a:schemeClr>
                </a:solidFill>
              </a:rPr>
              <a:t>Структура системы и ее описание средствами </a:t>
            </a:r>
            <a:r>
              <a:rPr lang="en-US" altLang="ru-RU" b="1" dirty="0">
                <a:solidFill>
                  <a:schemeClr val="bg2">
                    <a:lumMod val="10000"/>
                  </a:schemeClr>
                </a:solidFill>
              </a:rPr>
              <a:t>UML</a:t>
            </a:r>
            <a:r>
              <a:rPr lang="ru-RU" altLang="ru-RU" dirty="0"/>
              <a:t>:</a:t>
            </a:r>
          </a:p>
          <a:p>
            <a:pPr>
              <a:buFontTx/>
              <a:buChar char="-"/>
            </a:pPr>
            <a:r>
              <a:rPr lang="ru-RU" dirty="0"/>
              <a:t>Классы (шаблоны классов)</a:t>
            </a:r>
          </a:p>
          <a:p>
            <a:pPr>
              <a:buFontTx/>
              <a:buChar char="-"/>
            </a:pPr>
            <a:r>
              <a:rPr lang="ru-RU" dirty="0"/>
              <a:t>Объекты</a:t>
            </a:r>
          </a:p>
          <a:p>
            <a:pPr>
              <a:buFontTx/>
              <a:buChar char="-"/>
            </a:pPr>
            <a:r>
              <a:rPr lang="ru-RU" dirty="0"/>
              <a:t>Интерфейсы</a:t>
            </a:r>
          </a:p>
          <a:p>
            <a:pPr>
              <a:buFontTx/>
              <a:buChar char="-"/>
            </a:pPr>
            <a:r>
              <a:rPr lang="ru-RU" dirty="0"/>
              <a:t>Пакеты</a:t>
            </a:r>
          </a:p>
          <a:p>
            <a:pPr>
              <a:buFontTx/>
              <a:buChar char="-"/>
            </a:pPr>
            <a:r>
              <a:rPr lang="ru-RU" dirty="0"/>
              <a:t>Подсистемы</a:t>
            </a:r>
          </a:p>
          <a:p>
            <a:pPr>
              <a:buFontTx/>
              <a:buChar char="-"/>
            </a:pPr>
            <a:r>
              <a:rPr lang="ru-RU" dirty="0"/>
              <a:t>Компоненты</a:t>
            </a:r>
          </a:p>
          <a:p>
            <a:pPr>
              <a:buFontTx/>
              <a:buChar char="-"/>
            </a:pPr>
            <a:r>
              <a:rPr lang="ru-RU" dirty="0"/>
              <a:t>Комментарии</a:t>
            </a:r>
          </a:p>
          <a:p>
            <a:pPr>
              <a:buFontTx/>
              <a:buChar char="-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474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Алгоритмическая декомпозиция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08000" y="1825625"/>
            <a:ext cx="11277600" cy="4351338"/>
          </a:xfrm>
        </p:spPr>
        <p:txBody>
          <a:bodyPr/>
          <a:lstStyle/>
          <a:p>
            <a:r>
              <a:rPr lang="ru-RU" dirty="0"/>
              <a:t>В соответствии с алгоритмической декомпозицией предметной области мы при анализе задачи пытаемся понять, какие алгоритмы необходимо разработать для ее решения, каковы спецификации этих алгоритмов (вход, выход), и как эти алгоритмы связаны друг с другом. В языках программирования данный подход в полной мере поддерживается средствами модульного программирования (библиотеки, модули, подпрограммы).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599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7637"/>
            <a:ext cx="12638314" cy="1464129"/>
          </a:xfrm>
        </p:spPr>
        <p:txBody>
          <a:bodyPr/>
          <a:lstStyle/>
          <a:p>
            <a:pPr algn="ctr"/>
            <a:r>
              <a:rPr lang="ru-RU" altLang="ru-RU" sz="3600" dirty="0"/>
              <a:t>Алгоритмическая декомпозиция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295400" y="1752599"/>
            <a:ext cx="6934200" cy="87847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ru-RU" altLang="ru-RU" sz="2800" b="1"/>
              <a:t>ЗАДАЧА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495800" y="2666999"/>
            <a:ext cx="819150" cy="878477"/>
          </a:xfrm>
          <a:prstGeom prst="downArrow">
            <a:avLst>
              <a:gd name="adj1" fmla="val 50000"/>
              <a:gd name="adj2" fmla="val 3214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ru-RU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3400" y="3352800"/>
            <a:ext cx="3276600" cy="13665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ru-RU" altLang="ru-RU" sz="2800">
                <a:solidFill>
                  <a:srgbClr val="99FF33"/>
                </a:solidFill>
              </a:rPr>
              <a:t>Алгоритм1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81200" y="3733800"/>
            <a:ext cx="3276600" cy="13665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ru-RU" altLang="ru-RU" sz="2800">
                <a:solidFill>
                  <a:srgbClr val="99FF33"/>
                </a:solidFill>
              </a:rPr>
              <a:t>Алгоритм2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429000" y="4114800"/>
            <a:ext cx="3276600" cy="13665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ru-RU" altLang="ru-RU" sz="2800">
                <a:solidFill>
                  <a:srgbClr val="99FF33"/>
                </a:solidFill>
              </a:rPr>
              <a:t>Алгоритм3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53000" y="4495800"/>
            <a:ext cx="3276600" cy="13665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ru-RU" altLang="ru-RU" sz="2800">
                <a:solidFill>
                  <a:srgbClr val="99FF33"/>
                </a:solidFill>
              </a:rPr>
              <a:t>Алгоритм4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477000" y="4953000"/>
            <a:ext cx="3276600" cy="1366520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50000"/>
              </a:schemeClr>
            </a:prstShdw>
          </a:effectLst>
        </p:spPr>
        <p:txBody>
          <a:bodyPr wrap="none" anchor="ctr"/>
          <a:lstStyle/>
          <a:p>
            <a:pPr algn="ctr"/>
            <a:r>
              <a:rPr lang="ru-RU" altLang="ru-RU" sz="2800">
                <a:solidFill>
                  <a:srgbClr val="99FF33"/>
                </a:solidFill>
              </a:rPr>
              <a:t>Алгоритм5</a:t>
            </a:r>
          </a:p>
        </p:txBody>
      </p:sp>
      <p:cxnSp>
        <p:nvCxnSpPr>
          <p:cNvPr id="12" name="AutoShape 11"/>
          <p:cNvCxnSpPr>
            <a:cxnSpLocks noChangeShapeType="1"/>
            <a:stCxn id="7" idx="0"/>
            <a:endCxn id="8" idx="0"/>
          </p:cNvCxnSpPr>
          <p:nvPr/>
        </p:nvCxnSpPr>
        <p:spPr bwMode="auto">
          <a:xfrm rot="16200000" flipH="1">
            <a:off x="2705100" y="2819400"/>
            <a:ext cx="381000" cy="1447800"/>
          </a:xfrm>
          <a:prstGeom prst="curvedConnector3">
            <a:avLst>
              <a:gd name="adj1" fmla="val -60000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AutoShape 12"/>
          <p:cNvCxnSpPr>
            <a:cxnSpLocks noChangeShapeType="1"/>
            <a:stCxn id="8" idx="0"/>
            <a:endCxn id="9" idx="0"/>
          </p:cNvCxnSpPr>
          <p:nvPr/>
        </p:nvCxnSpPr>
        <p:spPr bwMode="auto">
          <a:xfrm rot="16200000" flipH="1">
            <a:off x="4152900" y="3200400"/>
            <a:ext cx="381000" cy="1447800"/>
          </a:xfrm>
          <a:prstGeom prst="curvedConnector3">
            <a:avLst>
              <a:gd name="adj1" fmla="val -60000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AutoShape 13"/>
          <p:cNvCxnSpPr>
            <a:cxnSpLocks noChangeShapeType="1"/>
            <a:stCxn id="9" idx="0"/>
            <a:endCxn id="10" idx="0"/>
          </p:cNvCxnSpPr>
          <p:nvPr/>
        </p:nvCxnSpPr>
        <p:spPr bwMode="auto">
          <a:xfrm rot="16200000" flipH="1">
            <a:off x="5638800" y="3543300"/>
            <a:ext cx="381000" cy="1524000"/>
          </a:xfrm>
          <a:prstGeom prst="curvedConnector3">
            <a:avLst>
              <a:gd name="adj1" fmla="val -60000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5" name="AutoShape 14"/>
          <p:cNvCxnSpPr>
            <a:cxnSpLocks noChangeShapeType="1"/>
            <a:stCxn id="10" idx="0"/>
            <a:endCxn id="11" idx="0"/>
          </p:cNvCxnSpPr>
          <p:nvPr/>
        </p:nvCxnSpPr>
        <p:spPr bwMode="auto">
          <a:xfrm rot="16200000" flipH="1">
            <a:off x="7124700" y="3962400"/>
            <a:ext cx="457200" cy="1524000"/>
          </a:xfrm>
          <a:prstGeom prst="curvedConnector3">
            <a:avLst>
              <a:gd name="adj1" fmla="val -50000"/>
            </a:avLst>
          </a:prstGeom>
          <a:ln>
            <a:headEnd/>
            <a:tailEnd type="triangl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Объектный подход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рамках объектной декомпозиции мы пытаемся выделить основные содержательные элементы задачи, разбить их на типы (классы). Далее для каждого класса абстракций мы определяем его свойства (данные) и поведение (операции), а также, как эти классы абстракций взаимодействуют друг с другом.</a:t>
            </a:r>
          </a:p>
          <a:p>
            <a:r>
              <a:rPr lang="ru-RU" dirty="0"/>
              <a:t>На сегодняшний день объектный подход и его основы – объектная модель и объектная декомпозиция – поддерживаются современными объектно-ориентированными языками программирования (</a:t>
            </a:r>
            <a:r>
              <a:rPr lang="en-US" dirty="0"/>
              <a:t>Object Pascal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++, </a:t>
            </a:r>
            <a:r>
              <a:rPr lang="en-US" dirty="0"/>
              <a:t>Java</a:t>
            </a:r>
            <a:r>
              <a:rPr lang="ru-RU" dirty="0"/>
              <a:t>, </a:t>
            </a:r>
            <a:r>
              <a:rPr lang="en-US" dirty="0"/>
              <a:t>C</a:t>
            </a:r>
            <a:r>
              <a:rPr lang="ru-RU" dirty="0"/>
              <a:t>#…).</a:t>
            </a:r>
          </a:p>
        </p:txBody>
      </p:sp>
    </p:spTree>
    <p:extLst>
      <p:ext uri="{BB962C8B-B14F-4D97-AF65-F5344CB8AC3E}">
        <p14:creationId xmlns:p14="http://schemas.microsoft.com/office/powerpoint/2010/main" val="1005936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Объектный подход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239520" y="2120950"/>
            <a:ext cx="1011428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Объектный подход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-"/>
              <a:tabLst>
                <a:tab pos="457200" algn="l"/>
                <a:tab pos="51689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OOA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analysis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3200" i="1" spc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объектно-ориентированный анализ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-"/>
              <a:tabLst>
                <a:tab pos="51689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OOD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design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3200" i="1" spc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проектирование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spcAft>
                <a:spcPts val="600"/>
              </a:spcAft>
              <a:buFont typeface="Courier New" panose="02070309020205020404" pitchFamily="49" charset="0"/>
              <a:buChar char="-"/>
              <a:tabLst>
                <a:tab pos="516890" algn="l"/>
              </a:tabLst>
            </a:pP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OOP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  <a:r>
              <a:rPr lang="ru-RU" sz="3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ru-RU" sz="3200" i="1" spc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объектно-ориентированное программирование.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26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>
                <a:solidFill>
                  <a:schemeClr val="bg2">
                    <a:lumMod val="10000"/>
                  </a:schemeClr>
                </a:solidFill>
              </a:rPr>
              <a:t>Принципы объектного подхода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57200" y="1600200"/>
            <a:ext cx="1104392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Абстрагирование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	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выделяем главное, выявляем виды абстракций</a:t>
            </a:r>
          </a:p>
          <a:p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Инкапсуляция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скрываем детали реализации</a:t>
            </a:r>
          </a:p>
          <a:p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Иерархия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иерархия помогает разбить задачу на уровни и постепенно ее решать</a:t>
            </a:r>
          </a:p>
          <a:p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Агрегация и наследование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абстракции можно создавать на основе имеющихся</a:t>
            </a:r>
          </a:p>
          <a:p>
            <a:r>
              <a:rPr lang="ru-RU" altLang="ru-RU" sz="2400" b="1" dirty="0">
                <a:solidFill>
                  <a:schemeClr val="bg2">
                    <a:lumMod val="10000"/>
                  </a:schemeClr>
                </a:solidFill>
              </a:rPr>
              <a:t>Полиморфизм</a:t>
            </a: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>
              <a:buFontTx/>
              <a:buNone/>
            </a:pPr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</a:rPr>
              <a:t>	полиморфизм позволяет иметь естественные имена и выполнять действия, релевантные ситуации, разбираясь на этапе работы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721734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altLang="ru-RU" dirty="0"/>
              <a:t>Повторное использование...</a:t>
            </a:r>
            <a:endParaRPr lang="ru-RU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284480" y="1561465"/>
            <a:ext cx="11643360" cy="2990215"/>
          </a:xfrm>
        </p:spPr>
        <p:txBody>
          <a:bodyPr/>
          <a:lstStyle/>
          <a:p>
            <a:pPr algn="just"/>
            <a:r>
              <a:rPr lang="ru-RU" altLang="ru-RU" sz="2800" b="1" dirty="0">
                <a:solidFill>
                  <a:schemeClr val="bg2">
                    <a:lumMod val="10000"/>
                  </a:schemeClr>
                </a:solidFill>
              </a:rPr>
              <a:t>Повторное использование</a:t>
            </a:r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 – применение уже существующих наработок в разрабатываемом ПО.</a:t>
            </a:r>
          </a:p>
          <a:p>
            <a:pPr algn="just"/>
            <a:r>
              <a:rPr lang="ru-RU" altLang="ru-RU" sz="2800" dirty="0">
                <a:solidFill>
                  <a:schemeClr val="bg2">
                    <a:lumMod val="10000"/>
                  </a:schemeClr>
                </a:solidFill>
              </a:rPr>
              <a:t>Повторное использование – важный элемент проектирования.</a:t>
            </a:r>
          </a:p>
          <a:p>
            <a:pPr lvl="1" algn="just"/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Необходимо проектировать новые элементы системы с тем, чтобы их в последствии можно было использовать.</a:t>
            </a:r>
          </a:p>
          <a:p>
            <a:pPr lvl="1" algn="just"/>
            <a:r>
              <a:rPr lang="ru-RU" altLang="ru-RU" sz="2400" dirty="0">
                <a:solidFill>
                  <a:schemeClr val="bg2">
                    <a:lumMod val="10000"/>
                  </a:schemeClr>
                </a:solidFill>
              </a:rPr>
              <a:t>Необходимо при проектировании системы рассматривать возможность использования того, что уже есть и работает.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4551680"/>
            <a:ext cx="11470640" cy="23063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altLang="ru-RU" dirty="0"/>
              <a:t>Достоинства повторного использования (по </a:t>
            </a:r>
            <a:r>
              <a:rPr lang="ru-RU" altLang="ru-RU" dirty="0" err="1"/>
              <a:t>Соммервилю</a:t>
            </a:r>
            <a:r>
              <a:rPr lang="ru-RU" altLang="ru-RU" dirty="0"/>
              <a:t>)</a:t>
            </a:r>
            <a:r>
              <a:rPr lang="en-US" altLang="ru-RU" dirty="0"/>
              <a:t>:</a:t>
            </a:r>
            <a:endParaRPr lang="ru-RU" altLang="ru-RU" dirty="0"/>
          </a:p>
          <a:p>
            <a:pPr lvl="1" algn="just"/>
            <a:r>
              <a:rPr lang="ru-RU" altLang="ru-RU" dirty="0"/>
              <a:t>Повышение надежности.</a:t>
            </a:r>
          </a:p>
          <a:p>
            <a:pPr lvl="1" algn="just"/>
            <a:r>
              <a:rPr lang="ru-RU" altLang="ru-RU" dirty="0"/>
              <a:t>Уменьшение проектных рисков.</a:t>
            </a:r>
          </a:p>
          <a:p>
            <a:pPr lvl="1" algn="just"/>
            <a:r>
              <a:rPr lang="ru-RU" altLang="ru-RU" dirty="0"/>
              <a:t>Эффективное использование специалистов.</a:t>
            </a:r>
          </a:p>
          <a:p>
            <a:pPr lvl="1" algn="just"/>
            <a:r>
              <a:rPr lang="ru-RU" altLang="ru-RU" dirty="0"/>
              <a:t>Соблюдение стандартов (пример</a:t>
            </a:r>
            <a:r>
              <a:rPr lang="en-US" altLang="ru-RU" dirty="0"/>
              <a:t>: UI)</a:t>
            </a:r>
            <a:r>
              <a:rPr lang="ru-RU" altLang="ru-RU" dirty="0"/>
              <a:t>.</a:t>
            </a:r>
          </a:p>
          <a:p>
            <a:pPr lvl="1" algn="just"/>
            <a:r>
              <a:rPr lang="ru-RU" altLang="ru-RU" dirty="0"/>
              <a:t>Ускорение разработки.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3202068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1522</Words>
  <Application>Microsoft Office PowerPoint</Application>
  <PresentationFormat>Широкоэкранный</PresentationFormat>
  <Paragraphs>214</Paragraphs>
  <Slides>32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40" baseType="lpstr">
      <vt:lpstr>Arial</vt:lpstr>
      <vt:lpstr>Calibri</vt:lpstr>
      <vt:lpstr>Calibri Light</vt:lpstr>
      <vt:lpstr>Courier New</vt:lpstr>
      <vt:lpstr>Times New Roman</vt:lpstr>
      <vt:lpstr>Verdana</vt:lpstr>
      <vt:lpstr>Тема Office</vt:lpstr>
      <vt:lpstr>Visio.Drawing.11</vt:lpstr>
      <vt:lpstr>Визуальное моделирование  при анализе и проектировании.  Основы Unified Modeling Language (UML)</vt:lpstr>
      <vt:lpstr>Анализ и проектирование</vt:lpstr>
      <vt:lpstr>Анализ – Проектирование - Программирование</vt:lpstr>
      <vt:lpstr>Алгоритмическая декомпозиция</vt:lpstr>
      <vt:lpstr>Алгоритмическая декомпозиция</vt:lpstr>
      <vt:lpstr>Объектный подход</vt:lpstr>
      <vt:lpstr>Объектный подход</vt:lpstr>
      <vt:lpstr>Принципы объектного подхода</vt:lpstr>
      <vt:lpstr>Повторное использование...</vt:lpstr>
      <vt:lpstr>Повторное использование. Виды</vt:lpstr>
      <vt:lpstr>UML</vt:lpstr>
      <vt:lpstr>Модель</vt:lpstr>
      <vt:lpstr>Смысл моделирования</vt:lpstr>
      <vt:lpstr>Принципы моделирования </vt:lpstr>
      <vt:lpstr>Моделирование и объектный подход</vt:lpstr>
      <vt:lpstr>Идея визуального моделирования</vt:lpstr>
      <vt:lpstr>UML как воплощение идеи  визуального моделирования</vt:lpstr>
      <vt:lpstr>Модели UML</vt:lpstr>
      <vt:lpstr>Диаграммы UML</vt:lpstr>
      <vt:lpstr>Структурные диаграммы</vt:lpstr>
      <vt:lpstr>Диаграммы поведения</vt:lpstr>
      <vt:lpstr>Диаграммы взаимодействия</vt:lpstr>
      <vt:lpstr>Понятия UML</vt:lpstr>
      <vt:lpstr>Пример. Система бронирования билетов для авиакомпании</vt:lpstr>
      <vt:lpstr>Как функционирует  программная система?</vt:lpstr>
      <vt:lpstr>Актеры и Варианты использования в UML</vt:lpstr>
      <vt:lpstr>Связь актеров и  вариантов использования</vt:lpstr>
      <vt:lpstr>Актеры и Варианты использования в SRS</vt:lpstr>
      <vt:lpstr>Некоторые соображения</vt:lpstr>
      <vt:lpstr>Сценарии варианта использования</vt:lpstr>
      <vt:lpstr>Диаграммы действия в SRS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Визуальное моделирование при анализе и проектировании.  Основы Unified Modeling Language (UML)</dc:title>
  <dc:creator>sit</dc:creator>
  <cp:lastModifiedBy>Рой Владислав</cp:lastModifiedBy>
  <cp:revision>16</cp:revision>
  <dcterms:created xsi:type="dcterms:W3CDTF">2020-10-08T05:35:35Z</dcterms:created>
  <dcterms:modified xsi:type="dcterms:W3CDTF">2023-12-01T09:50:31Z</dcterms:modified>
</cp:coreProperties>
</file>