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 id="295" r:id="rId41"/>
    <p:sldId id="296" r:id="rId4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605"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25.09.2024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25.09.2024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25.09.2024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25.09.2024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25.09.2024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25.09.2024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25.09.2024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25.09.2024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smtClean="0"/>
              <a:t>Технологии </a:t>
            </a:r>
            <a:r>
              <a:rPr lang="ru-RU" smtClean="0"/>
              <a:t>и методы программирования</a:t>
            </a:r>
            <a:r>
              <a:rPr lang="ru-RU" dirty="0" smtClean="0"/>
              <a:t/>
            </a:r>
            <a:br>
              <a:rPr lang="ru-RU" dirty="0" smtClean="0"/>
            </a:br>
            <a:r>
              <a:rPr lang="ru-RU" sz="3200" dirty="0" smtClean="0"/>
              <a:t>лекция </a:t>
            </a:r>
            <a:r>
              <a:rPr lang="ru-RU" sz="3200" dirty="0" smtClean="0"/>
              <a:t>4</a:t>
            </a:r>
            <a:endParaRPr lang="ru-RU" dirty="0"/>
          </a:p>
        </p:txBody>
      </p:sp>
      <p:sp>
        <p:nvSpPr>
          <p:cNvPr id="3" name="Подзаголовок 2"/>
          <p:cNvSpPr>
            <a:spLocks noGrp="1"/>
          </p:cNvSpPr>
          <p:nvPr>
            <p:ph type="subTitle" idx="1"/>
          </p:nvPr>
        </p:nvSpPr>
        <p:spPr/>
        <p:txBody>
          <a:bodyPr/>
          <a:lstStyle/>
          <a:p>
            <a:r>
              <a:rPr lang="ru-RU" dirty="0" smtClean="0"/>
              <a:t>Ищенко Алексей Петрович</a:t>
            </a:r>
            <a:endParaRPr lang="ru-RU" dirty="0"/>
          </a:p>
        </p:txBody>
      </p:sp>
    </p:spTree>
    <p:extLst>
      <p:ext uri="{BB962C8B-B14F-4D97-AF65-F5344CB8AC3E}">
        <p14:creationId xmlns:p14="http://schemas.microsoft.com/office/powerpoint/2010/main" val="3532664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разработки сложных программных систем</a:t>
            </a:r>
          </a:p>
        </p:txBody>
      </p:sp>
      <p:sp>
        <p:nvSpPr>
          <p:cNvPr id="3" name="Объект 2"/>
          <p:cNvSpPr>
            <a:spLocks noGrp="1"/>
          </p:cNvSpPr>
          <p:nvPr>
            <p:ph idx="1"/>
          </p:nvPr>
        </p:nvSpPr>
        <p:spPr/>
        <p:txBody>
          <a:bodyPr>
            <a:normAutofit/>
          </a:bodyPr>
          <a:lstStyle/>
          <a:p>
            <a:pPr marL="0" indent="0">
              <a:buNone/>
            </a:pPr>
            <a:r>
              <a:rPr lang="ru-RU" sz="2400" dirty="0"/>
              <a:t>Сложность определения требований </a:t>
            </a:r>
            <a:r>
              <a:rPr lang="ru-RU" sz="2400" dirty="0" smtClean="0"/>
              <a:t/>
            </a:r>
            <a:br>
              <a:rPr lang="ru-RU" sz="2400" dirty="0" smtClean="0"/>
            </a:br>
            <a:r>
              <a:rPr lang="ru-RU" sz="2400" dirty="0" smtClean="0"/>
              <a:t>к </a:t>
            </a:r>
            <a:r>
              <a:rPr lang="ru-RU" sz="2400" dirty="0"/>
              <a:t>программным системам обусловливается двумя факторами. Во-первых, при определении требований необходимо учесть большое количество различных факторов. Во-вторых, разработчики программных систем не являются специалистами в автоматизируемых предметных областях, а специалисты в предметной области, как правило, не могут сформулировать проблему в нужном ракурсе.</a:t>
            </a:r>
          </a:p>
          <a:p>
            <a:pPr marL="0" indent="0">
              <a:buNone/>
            </a:pPr>
            <a:endParaRPr lang="ru-RU" dirty="0"/>
          </a:p>
        </p:txBody>
      </p:sp>
    </p:spTree>
    <p:extLst>
      <p:ext uri="{BB962C8B-B14F-4D97-AF65-F5344CB8AC3E}">
        <p14:creationId xmlns:p14="http://schemas.microsoft.com/office/powerpoint/2010/main" val="4134352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разработки сложных программных систем</a:t>
            </a:r>
          </a:p>
        </p:txBody>
      </p:sp>
      <p:sp>
        <p:nvSpPr>
          <p:cNvPr id="3" name="Объект 2"/>
          <p:cNvSpPr>
            <a:spLocks noGrp="1"/>
          </p:cNvSpPr>
          <p:nvPr>
            <p:ph idx="1"/>
          </p:nvPr>
        </p:nvSpPr>
        <p:spPr/>
        <p:txBody>
          <a:bodyPr>
            <a:normAutofit/>
          </a:bodyPr>
          <a:lstStyle/>
          <a:p>
            <a:r>
              <a:rPr lang="ru-RU" sz="2400" dirty="0"/>
              <a:t>Отсутствие удовлетворительных средств формального описания поведения дискретных систем. В процессе создания программных систем используют языки сравнительно низкого уровня. Это приводит к ранней детализации операций в процессе создания программного обеспечения и увеличивает объём описаний разрабатываемых продуктов, который, как правило, превышает сотни тысяч операторов языка программирования. Средств же, позволяющих детально описывать поведение сложных дискретных систем </a:t>
            </a:r>
            <a:r>
              <a:rPr lang="ru-RU" sz="2400" dirty="0" smtClean="0"/>
              <a:t/>
            </a:r>
            <a:br>
              <a:rPr lang="ru-RU" sz="2400" dirty="0" smtClean="0"/>
            </a:br>
            <a:r>
              <a:rPr lang="ru-RU" sz="2400" dirty="0" smtClean="0"/>
              <a:t>на </a:t>
            </a:r>
            <a:r>
              <a:rPr lang="ru-RU" sz="2400" dirty="0"/>
              <a:t>более высоком уровне, чем универсальный язык программирования, не существует.</a:t>
            </a:r>
          </a:p>
        </p:txBody>
      </p:sp>
    </p:spTree>
    <p:extLst>
      <p:ext uri="{BB962C8B-B14F-4D97-AF65-F5344CB8AC3E}">
        <p14:creationId xmlns:p14="http://schemas.microsoft.com/office/powerpoint/2010/main" val="254072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разработки сложных программных систем</a:t>
            </a:r>
          </a:p>
        </p:txBody>
      </p:sp>
      <p:sp>
        <p:nvSpPr>
          <p:cNvPr id="3" name="Объект 2"/>
          <p:cNvSpPr>
            <a:spLocks noGrp="1"/>
          </p:cNvSpPr>
          <p:nvPr>
            <p:ph idx="1"/>
          </p:nvPr>
        </p:nvSpPr>
        <p:spPr/>
        <p:txBody>
          <a:bodyPr>
            <a:noAutofit/>
          </a:bodyPr>
          <a:lstStyle/>
          <a:p>
            <a:r>
              <a:rPr lang="ru-RU" sz="2400" dirty="0"/>
              <a:t>Коллективная разработка. Из-за больших объёмов проектов разработка программного обеспечения ведётся коллективом специалистов. Работая в  коллективе, отдельные специалисты должны взаимодействовать друг с другом, обеспечивая целостность проекта, что </a:t>
            </a:r>
            <a:r>
              <a:rPr lang="ru-RU" sz="2400" dirty="0" smtClean="0"/>
              <a:t/>
            </a:r>
            <a:br>
              <a:rPr lang="ru-RU" sz="2400" dirty="0" smtClean="0"/>
            </a:br>
            <a:r>
              <a:rPr lang="ru-RU" sz="2400" dirty="0" smtClean="0"/>
              <a:t>при </a:t>
            </a:r>
            <a:r>
              <a:rPr lang="ru-RU" sz="2400" dirty="0"/>
              <a:t>отсутствии удовлетворительных средств описания поведения сложных систем, </a:t>
            </a:r>
            <a:r>
              <a:rPr lang="ru-RU" sz="2400" dirty="0" err="1"/>
              <a:t>упоминавшемся</a:t>
            </a:r>
            <a:r>
              <a:rPr lang="ru-RU" sz="2400" dirty="0"/>
              <a:t> выше, достаточно сложно. Причём чем больше коллектив разработчиков, тем сложнее организовать процесс работы.</a:t>
            </a:r>
          </a:p>
        </p:txBody>
      </p:sp>
    </p:spTree>
    <p:extLst>
      <p:ext uri="{BB962C8B-B14F-4D97-AF65-F5344CB8AC3E}">
        <p14:creationId xmlns:p14="http://schemas.microsoft.com/office/powerpoint/2010/main" val="2860685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разработки сложных программных систем</a:t>
            </a:r>
          </a:p>
        </p:txBody>
      </p:sp>
      <p:sp>
        <p:nvSpPr>
          <p:cNvPr id="3" name="Объект 2"/>
          <p:cNvSpPr>
            <a:spLocks noGrp="1"/>
          </p:cNvSpPr>
          <p:nvPr>
            <p:ph idx="1"/>
          </p:nvPr>
        </p:nvSpPr>
        <p:spPr/>
        <p:txBody>
          <a:bodyPr>
            <a:normAutofit fontScale="77500" lnSpcReduction="20000"/>
          </a:bodyPr>
          <a:lstStyle/>
          <a:p>
            <a:r>
              <a:rPr lang="ru-RU" dirty="0"/>
              <a:t>Необходимость увеличения степени повторяемости кодов. На сложность разрабатываемого программного продукта влияет и то, что для увеличения производительности труда компании стремятся </a:t>
            </a:r>
            <a:r>
              <a:rPr lang="ru-RU" dirty="0" smtClean="0"/>
              <a:t/>
            </a:r>
            <a:br>
              <a:rPr lang="ru-RU" dirty="0" smtClean="0"/>
            </a:br>
            <a:r>
              <a:rPr lang="ru-RU" dirty="0" smtClean="0"/>
              <a:t>к </a:t>
            </a:r>
            <a:r>
              <a:rPr lang="ru-RU" dirty="0"/>
              <a:t>созданию библиотек компонентов, которые можно было бы использовать в дальнейших разработках. Однако в этом случае компоненты приходится делать более универсальными, что в конечном итоге увеличивает сложность разработки.</a:t>
            </a:r>
          </a:p>
          <a:p>
            <a:pPr marL="0" indent="0">
              <a:buNone/>
            </a:pPr>
            <a:r>
              <a:rPr lang="ru-RU" dirty="0"/>
              <a:t>Вместе взятые, эти факторы существенно увеличивают сложность процесса разработки. Однако очевидно, что все они напрямую связаны со сложностью объекта разработки – программной системы.</a:t>
            </a:r>
          </a:p>
        </p:txBody>
      </p:sp>
    </p:spTree>
    <p:extLst>
      <p:ext uri="{BB962C8B-B14F-4D97-AF65-F5344CB8AC3E}">
        <p14:creationId xmlns:p14="http://schemas.microsoft.com/office/powerpoint/2010/main" val="3284768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Основные подходы к разработке ПС</a:t>
            </a:r>
          </a:p>
        </p:txBody>
      </p:sp>
      <p:sp>
        <p:nvSpPr>
          <p:cNvPr id="3" name="Объект 2"/>
          <p:cNvSpPr>
            <a:spLocks noGrp="1"/>
          </p:cNvSpPr>
          <p:nvPr>
            <p:ph idx="1"/>
          </p:nvPr>
        </p:nvSpPr>
        <p:spPr/>
        <p:txBody>
          <a:bodyPr/>
          <a:lstStyle/>
          <a:p>
            <a:pPr marL="514350" indent="-514350">
              <a:buAutoNum type="arabicPeriod"/>
            </a:pPr>
            <a:r>
              <a:rPr lang="ru-RU" dirty="0" smtClean="0"/>
              <a:t>Разработка </a:t>
            </a:r>
            <a:r>
              <a:rPr lang="ru-RU" dirty="0"/>
              <a:t>носит творческий характер. </a:t>
            </a:r>
            <a:endParaRPr lang="ru-RU" dirty="0" smtClean="0"/>
          </a:p>
          <a:p>
            <a:pPr marL="514350" indent="-514350">
              <a:buAutoNum type="arabicPeriod"/>
            </a:pPr>
            <a:r>
              <a:rPr lang="ru-RU" dirty="0" smtClean="0"/>
              <a:t>Особенность </a:t>
            </a:r>
            <a:r>
              <a:rPr lang="ru-RU" dirty="0"/>
              <a:t>разрабатываемого продукта</a:t>
            </a:r>
            <a:r>
              <a:rPr lang="ru-RU" dirty="0" smtClean="0"/>
              <a:t>.</a:t>
            </a:r>
          </a:p>
          <a:p>
            <a:pPr marL="514350" indent="-514350">
              <a:buAutoNum type="arabicPeriod"/>
            </a:pPr>
            <a:r>
              <a:rPr lang="ru-RU" dirty="0" smtClean="0"/>
              <a:t>Продукт </a:t>
            </a:r>
            <a:r>
              <a:rPr lang="ru-RU" dirty="0"/>
              <a:t>разработки (или ПС) при своём использовании не расходуется и не расходует используемых ресурсов.</a:t>
            </a:r>
          </a:p>
        </p:txBody>
      </p:sp>
    </p:spTree>
    <p:extLst>
      <p:ext uri="{BB962C8B-B14F-4D97-AF65-F5344CB8AC3E}">
        <p14:creationId xmlns:p14="http://schemas.microsoft.com/office/powerpoint/2010/main" val="2153920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Разработка носит творческий характер</a:t>
            </a:r>
          </a:p>
        </p:txBody>
      </p:sp>
      <p:sp>
        <p:nvSpPr>
          <p:cNvPr id="3" name="Объект 2"/>
          <p:cNvSpPr>
            <a:spLocks noGrp="1"/>
          </p:cNvSpPr>
          <p:nvPr>
            <p:ph idx="1"/>
          </p:nvPr>
        </p:nvSpPr>
        <p:spPr>
          <a:xfrm>
            <a:off x="251520" y="1600200"/>
            <a:ext cx="8784976" cy="4525963"/>
          </a:xfrm>
        </p:spPr>
        <p:txBody>
          <a:bodyPr>
            <a:normAutofit/>
          </a:bodyPr>
          <a:lstStyle/>
          <a:p>
            <a:r>
              <a:rPr lang="ru-RU" sz="2800" dirty="0"/>
              <a:t>На каждом этапе нужно принимать обдуманные решения, производить какой-либо выбор, а не руководствоваться какой-либо последовательностью механических действий. То есть разработка ПС близка разработке или проектированию сложных устройств. Творческий характер присутствует на всех этапах разработки ПС.</a:t>
            </a:r>
          </a:p>
        </p:txBody>
      </p:sp>
    </p:spTree>
    <p:extLst>
      <p:ext uri="{BB962C8B-B14F-4D97-AF65-F5344CB8AC3E}">
        <p14:creationId xmlns:p14="http://schemas.microsoft.com/office/powerpoint/2010/main" val="359061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Особенность разрабатываемого продукта</a:t>
            </a:r>
          </a:p>
        </p:txBody>
      </p:sp>
      <p:sp>
        <p:nvSpPr>
          <p:cNvPr id="3" name="Объект 2"/>
          <p:cNvSpPr>
            <a:spLocks noGrp="1"/>
          </p:cNvSpPr>
          <p:nvPr>
            <p:ph idx="1"/>
          </p:nvPr>
        </p:nvSpPr>
        <p:spPr/>
        <p:txBody>
          <a:bodyPr>
            <a:normAutofit/>
          </a:bodyPr>
          <a:lstStyle/>
          <a:p>
            <a:r>
              <a:rPr lang="ru-RU" sz="2800" dirty="0"/>
              <a:t>ПС представляет собой совокупность некоторых текстов (статических объектов). Смысл же (семантика) этих объектов выражается процессами обработки данных и действиями пользователей по запуску этих процессов (т.е. является динамическим). Это определяет специфический двойственный характер программных средств.</a:t>
            </a:r>
          </a:p>
        </p:txBody>
      </p:sp>
    </p:spTree>
    <p:extLst>
      <p:ext uri="{BB962C8B-B14F-4D97-AF65-F5344CB8AC3E}">
        <p14:creationId xmlns:p14="http://schemas.microsoft.com/office/powerpoint/2010/main" val="3337789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Блочно</a:t>
            </a:r>
            <a:r>
              <a:rPr lang="ru-RU" dirty="0"/>
              <a:t>-иерархический подход </a:t>
            </a:r>
            <a:r>
              <a:rPr lang="ru-RU" dirty="0" smtClean="0"/>
              <a:t/>
            </a:r>
            <a:br>
              <a:rPr lang="ru-RU" dirty="0" smtClean="0"/>
            </a:br>
            <a:r>
              <a:rPr lang="ru-RU" dirty="0" smtClean="0"/>
              <a:t>к </a:t>
            </a:r>
            <a:r>
              <a:rPr lang="ru-RU" dirty="0"/>
              <a:t>созданию сложных систем</a:t>
            </a:r>
          </a:p>
        </p:txBody>
      </p:sp>
      <p:sp>
        <p:nvSpPr>
          <p:cNvPr id="3" name="Объект 2"/>
          <p:cNvSpPr>
            <a:spLocks noGrp="1"/>
          </p:cNvSpPr>
          <p:nvPr>
            <p:ph idx="1"/>
          </p:nvPr>
        </p:nvSpPr>
        <p:spPr>
          <a:xfrm>
            <a:off x="457200" y="1600200"/>
            <a:ext cx="8435280" cy="5069160"/>
          </a:xfrm>
        </p:spPr>
        <p:txBody>
          <a:bodyPr>
            <a:normAutofit fontScale="70000" lnSpcReduction="20000"/>
          </a:bodyPr>
          <a:lstStyle/>
          <a:p>
            <a:r>
              <a:rPr lang="ru-RU" dirty="0"/>
              <a:t>Подавляющее большинство сложных систем как в природе, так и в технике имеет иерархическую внутреннюю структуру. Это объясняется тем, что обычно связи элементов сложных систем различны как по типу, так и по силе, что и позволяет рассматривать эти системы как некоторую совокупность взаимозависимых подсистем. Внутренние связи элементов таких подсистем сильнее, чем связи между подсистемами. Например, компьютер состоит из процессора, памяти и внешних устройств, а Солнечная система включает Солнце и планеты, вращающиеся вокруг него.</a:t>
            </a:r>
          </a:p>
          <a:p>
            <a:r>
              <a:rPr lang="ru-RU" dirty="0"/>
              <a:t>В свою очередь, используя то же различие связей, можно каждую подсистему разделить на подсистемы и т.д. до самого нижнего «элементарного» уровня, причём выбор уровня, компоненты которого следует считать элементарными, остаётся за исследователем. На элементарном уровне система, как правило, состоит из немногих типов подсистем, по-разному скомбинированных и организованных. Иерархии такого типа получили название «целое-часть».</a:t>
            </a:r>
          </a:p>
        </p:txBody>
      </p:sp>
    </p:spTree>
    <p:extLst>
      <p:ext uri="{BB962C8B-B14F-4D97-AF65-F5344CB8AC3E}">
        <p14:creationId xmlns:p14="http://schemas.microsoft.com/office/powerpoint/2010/main" val="282835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Блочно</a:t>
            </a:r>
            <a:r>
              <a:rPr lang="ru-RU" dirty="0"/>
              <a:t>-иерархический подход </a:t>
            </a:r>
            <a:r>
              <a:rPr lang="ru-RU" dirty="0" smtClean="0"/>
              <a:t/>
            </a:r>
            <a:br>
              <a:rPr lang="ru-RU" dirty="0" smtClean="0"/>
            </a:br>
            <a:r>
              <a:rPr lang="ru-RU" dirty="0" smtClean="0"/>
              <a:t>к </a:t>
            </a:r>
            <a:r>
              <a:rPr lang="ru-RU" dirty="0"/>
              <a:t>созданию сложных систем</a:t>
            </a:r>
          </a:p>
        </p:txBody>
      </p:sp>
      <p:sp>
        <p:nvSpPr>
          <p:cNvPr id="3" name="Объект 2"/>
          <p:cNvSpPr>
            <a:spLocks noGrp="1"/>
          </p:cNvSpPr>
          <p:nvPr>
            <p:ph idx="1"/>
          </p:nvPr>
        </p:nvSpPr>
        <p:spPr/>
        <p:txBody>
          <a:bodyPr>
            <a:normAutofit fontScale="77500" lnSpcReduction="20000"/>
          </a:bodyPr>
          <a:lstStyle/>
          <a:p>
            <a:r>
              <a:rPr lang="ru-RU" dirty="0"/>
              <a:t>Поведение системы в целом обычно оказывается сложнее поведения отдельных частей, причём из-за более сильных внутренних связей особенности системы в основном обусловлены отношениями между её частями, а не частями как таковыми.</a:t>
            </a:r>
          </a:p>
          <a:p>
            <a:r>
              <a:rPr lang="ru-RU" dirty="0"/>
              <a:t>В природе существует ещё один вид иерархии – иерархия «простое-сложное», или иерархия развития (усложнения) систем в процессе эволюции. В этой иерархии любая функционирующая система является результатом развития более простой системы. Именно данный вид иерархии реализуется механизмом наследования объектно-ориентированного программирования.</a:t>
            </a:r>
          </a:p>
        </p:txBody>
      </p:sp>
    </p:spTree>
    <p:extLst>
      <p:ext uri="{BB962C8B-B14F-4D97-AF65-F5344CB8AC3E}">
        <p14:creationId xmlns:p14="http://schemas.microsoft.com/office/powerpoint/2010/main" val="1603345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Блочно</a:t>
            </a:r>
            <a:r>
              <a:rPr lang="ru-RU" dirty="0"/>
              <a:t>-иерархический подход </a:t>
            </a:r>
            <a:r>
              <a:rPr lang="ru-RU" dirty="0" smtClean="0"/>
              <a:t/>
            </a:r>
            <a:br>
              <a:rPr lang="ru-RU" dirty="0" smtClean="0"/>
            </a:br>
            <a:r>
              <a:rPr lang="ru-RU" dirty="0" smtClean="0"/>
              <a:t>к </a:t>
            </a:r>
            <a:r>
              <a:rPr lang="ru-RU" dirty="0"/>
              <a:t>созданию сложных систем</a:t>
            </a:r>
          </a:p>
        </p:txBody>
      </p:sp>
      <p:sp>
        <p:nvSpPr>
          <p:cNvPr id="3" name="Объект 2"/>
          <p:cNvSpPr>
            <a:spLocks noGrp="1"/>
          </p:cNvSpPr>
          <p:nvPr>
            <p:ph idx="1"/>
          </p:nvPr>
        </p:nvSpPr>
        <p:spPr/>
        <p:txBody>
          <a:bodyPr>
            <a:normAutofit fontScale="70000" lnSpcReduction="20000"/>
          </a:bodyPr>
          <a:lstStyle/>
          <a:p>
            <a:r>
              <a:rPr lang="ru-RU" dirty="0"/>
              <a:t>Будучи в значительной степени отражением природных и технических систем, программные системы обычно иерархические, т.е. обладают описанными выше свойствами. На этих свойствах иерархических систем строится </a:t>
            </a:r>
            <a:r>
              <a:rPr lang="ru-RU" dirty="0" err="1"/>
              <a:t>блочно</a:t>
            </a:r>
            <a:r>
              <a:rPr lang="ru-RU" dirty="0"/>
              <a:t>-иерархический подход к их исследованию или созданию. Этот подход предполагает сначала создавать части таких объектов (блоки, модули), а затем собирать из них сам объект.</a:t>
            </a:r>
          </a:p>
          <a:p>
            <a:r>
              <a:rPr lang="ru-RU" dirty="0"/>
              <a:t>Процесс разбиения сложного объекта на сравнительно независимые части получил название декомпозиции. При декомпозиции учитывают, что связи между отдельными частями должны быть слабее, чем связи элементов внутри частей. Кроме того, чтобы из полученных частей можно было собрать разрабатываемый объект, в процессе декомпозиции необходимо определить все виды связей частей между собой</a:t>
            </a:r>
            <a:r>
              <a:rPr lang="ru-RU" dirty="0" smtClean="0"/>
              <a:t>.</a:t>
            </a:r>
            <a:endParaRPr lang="ru-RU" dirty="0"/>
          </a:p>
        </p:txBody>
      </p:sp>
    </p:spTree>
    <p:extLst>
      <p:ext uri="{BB962C8B-B14F-4D97-AF65-F5344CB8AC3E}">
        <p14:creationId xmlns:p14="http://schemas.microsoft.com/office/powerpoint/2010/main" val="365069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Программа. Процесс обработки данных. Программное средство</a:t>
            </a:r>
          </a:p>
        </p:txBody>
      </p:sp>
      <p:sp>
        <p:nvSpPr>
          <p:cNvPr id="3" name="Объект 2"/>
          <p:cNvSpPr>
            <a:spLocks noGrp="1"/>
          </p:cNvSpPr>
          <p:nvPr>
            <p:ph idx="1"/>
          </p:nvPr>
        </p:nvSpPr>
        <p:spPr>
          <a:xfrm>
            <a:off x="457200" y="1600200"/>
            <a:ext cx="8229600" cy="4781128"/>
          </a:xfrm>
        </p:spPr>
        <p:txBody>
          <a:bodyPr>
            <a:normAutofit fontScale="70000" lnSpcReduction="20000"/>
          </a:bodyPr>
          <a:lstStyle/>
          <a:p>
            <a:r>
              <a:rPr lang="ru-RU" b="1" dirty="0"/>
              <a:t>Цель программирования </a:t>
            </a:r>
            <a:r>
              <a:rPr lang="ru-RU" dirty="0"/>
              <a:t>– описание процесса обработки данных (ПОД). </a:t>
            </a:r>
            <a:endParaRPr lang="ru-RU" dirty="0" smtClean="0"/>
          </a:p>
          <a:p>
            <a:r>
              <a:rPr lang="ru-RU" b="1" dirty="0" smtClean="0"/>
              <a:t>Данные</a:t>
            </a:r>
            <a:r>
              <a:rPr lang="ru-RU" dirty="0" smtClean="0"/>
              <a:t> </a:t>
            </a:r>
            <a:r>
              <a:rPr lang="ru-RU" dirty="0"/>
              <a:t>– это представление фактов и идей в формализованном виде, пригодном для передачи и переработки в некотором ПОД. </a:t>
            </a:r>
            <a:endParaRPr lang="ru-RU" dirty="0" smtClean="0"/>
          </a:p>
          <a:p>
            <a:r>
              <a:rPr lang="ru-RU" b="1" dirty="0" smtClean="0"/>
              <a:t>Информация</a:t>
            </a:r>
            <a:r>
              <a:rPr lang="ru-RU" dirty="0" smtClean="0"/>
              <a:t> </a:t>
            </a:r>
            <a:r>
              <a:rPr lang="ru-RU" dirty="0"/>
              <a:t>– это смысл, который придаётся данным при их переработке. </a:t>
            </a:r>
            <a:endParaRPr lang="ru-RU" dirty="0" smtClean="0"/>
          </a:p>
          <a:p>
            <a:r>
              <a:rPr lang="ru-RU" b="1" dirty="0" smtClean="0"/>
              <a:t>Обработка </a:t>
            </a:r>
            <a:r>
              <a:rPr lang="ru-RU" b="1" dirty="0"/>
              <a:t>данных </a:t>
            </a:r>
            <a:r>
              <a:rPr lang="ru-RU" dirty="0"/>
              <a:t>– систематическое выполнение некоторой последовательности действий с данными. Данные представляются и хранятся на носителях. </a:t>
            </a:r>
            <a:endParaRPr lang="ru-RU" dirty="0" smtClean="0"/>
          </a:p>
          <a:p>
            <a:r>
              <a:rPr lang="ru-RU" dirty="0" smtClean="0"/>
              <a:t>Совокупность </a:t>
            </a:r>
            <a:r>
              <a:rPr lang="ru-RU" dirty="0"/>
              <a:t>носителей данных, используемых при некоторой обработке данных, называется </a:t>
            </a:r>
            <a:r>
              <a:rPr lang="ru-RU" b="1" dirty="0"/>
              <a:t>информационной средой</a:t>
            </a:r>
            <a:r>
              <a:rPr lang="ru-RU" dirty="0"/>
              <a:t>. </a:t>
            </a:r>
            <a:endParaRPr lang="ru-RU" dirty="0" smtClean="0"/>
          </a:p>
          <a:p>
            <a:r>
              <a:rPr lang="ru-RU" dirty="0" smtClean="0"/>
              <a:t>Набор </a:t>
            </a:r>
            <a:r>
              <a:rPr lang="ru-RU" dirty="0"/>
              <a:t>данных, содержащихся в какой-либо момент в информационной среде, называют </a:t>
            </a:r>
            <a:r>
              <a:rPr lang="ru-RU" b="1" dirty="0"/>
              <a:t>состоянием этой среды</a:t>
            </a:r>
            <a:r>
              <a:rPr lang="ru-RU" dirty="0"/>
              <a:t>. </a:t>
            </a:r>
          </a:p>
        </p:txBody>
      </p:sp>
    </p:spTree>
    <p:extLst>
      <p:ext uri="{BB962C8B-B14F-4D97-AF65-F5344CB8AC3E}">
        <p14:creationId xmlns:p14="http://schemas.microsoft.com/office/powerpoint/2010/main" val="220227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Блочно</a:t>
            </a:r>
            <a:r>
              <a:rPr lang="ru-RU" dirty="0"/>
              <a:t>-иерархический подход </a:t>
            </a:r>
            <a:r>
              <a:rPr lang="ru-RU" dirty="0" smtClean="0"/>
              <a:t/>
            </a:r>
            <a:br>
              <a:rPr lang="ru-RU" dirty="0" smtClean="0"/>
            </a:br>
            <a:r>
              <a:rPr lang="ru-RU" dirty="0" smtClean="0"/>
              <a:t>к </a:t>
            </a:r>
            <a:r>
              <a:rPr lang="ru-RU" dirty="0"/>
              <a:t>созданию сложных систем</a:t>
            </a:r>
          </a:p>
        </p:txBody>
      </p:sp>
      <p:sp>
        <p:nvSpPr>
          <p:cNvPr id="3" name="Объект 2"/>
          <p:cNvSpPr>
            <a:spLocks noGrp="1"/>
          </p:cNvSpPr>
          <p:nvPr>
            <p:ph idx="1"/>
          </p:nvPr>
        </p:nvSpPr>
        <p:spPr/>
        <p:txBody>
          <a:bodyPr>
            <a:normAutofit fontScale="92500" lnSpcReduction="20000"/>
          </a:bodyPr>
          <a:lstStyle/>
          <a:p>
            <a:r>
              <a:rPr lang="ru-RU" sz="2800" dirty="0"/>
              <a:t>При создании очень сложных объектов процесс декомпозиции выполняется многократно: каждый блок, в свою очередь, декомпозируют на части, пока не получают блоки, которые сравнительно легко разработать. Данный метод разработки получил название пошаговой детализации.</a:t>
            </a:r>
          </a:p>
          <a:p>
            <a:r>
              <a:rPr lang="ru-RU" sz="2800" dirty="0"/>
              <a:t>Существенно и то, что в процессе декомпозиции стараются выделить аналогичные блоки, которые можно было бы разрабатывать на общей основе. Таким образом, как упоминалось выше, обеспечивают увеличение степени повторяемости кодов и, соответственно, снижение стоимости разработки.</a:t>
            </a:r>
          </a:p>
          <a:p>
            <a:endParaRPr lang="ru-RU" dirty="0"/>
          </a:p>
        </p:txBody>
      </p:sp>
    </p:spTree>
    <p:extLst>
      <p:ext uri="{BB962C8B-B14F-4D97-AF65-F5344CB8AC3E}">
        <p14:creationId xmlns:p14="http://schemas.microsoft.com/office/powerpoint/2010/main" val="3526612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Блочно</a:t>
            </a:r>
            <a:r>
              <a:rPr lang="ru-RU" dirty="0"/>
              <a:t>-иерархический подход </a:t>
            </a:r>
            <a:br>
              <a:rPr lang="ru-RU" dirty="0"/>
            </a:br>
            <a:r>
              <a:rPr lang="ru-RU" dirty="0"/>
              <a:t>к созданию сложных систем</a:t>
            </a:r>
          </a:p>
        </p:txBody>
      </p:sp>
      <p:sp>
        <p:nvSpPr>
          <p:cNvPr id="3" name="Объект 2"/>
          <p:cNvSpPr>
            <a:spLocks noGrp="1"/>
          </p:cNvSpPr>
          <p:nvPr>
            <p:ph idx="1"/>
          </p:nvPr>
        </p:nvSpPr>
        <p:spPr>
          <a:xfrm>
            <a:off x="457200" y="1600200"/>
            <a:ext cx="8435280" cy="4925144"/>
          </a:xfrm>
        </p:spPr>
        <p:txBody>
          <a:bodyPr>
            <a:normAutofit fontScale="77500" lnSpcReduction="20000"/>
          </a:bodyPr>
          <a:lstStyle/>
          <a:p>
            <a:r>
              <a:rPr lang="ru-RU" dirty="0"/>
              <a:t>Результат декомпозиции обычно представляют в виде схемы иерархии, на нижнем уровне которой располагают сравнительно простые блоки, а на верхнем – объект, подлежащий разработке. На каждом иерархическом уровне описание блоков выполняют с определённой степенью детализации, абстрагируясь от несущественных деталей. Следовательно, для каждого уровня используют свои формы документации и свои модели, отражающие сущность процессов, выполняемых каждым блоком. </a:t>
            </a:r>
            <a:endParaRPr lang="ru-RU" dirty="0" smtClean="0"/>
          </a:p>
          <a:p>
            <a:r>
              <a:rPr lang="ru-RU" dirty="0" smtClean="0"/>
              <a:t>Так</a:t>
            </a:r>
            <a:r>
              <a:rPr lang="ru-RU" dirty="0"/>
              <a:t>, для объекта в целом, как правило, удаётся сформулировать лишь самые общие требования, а блоки нижнего уровня должны быть специфицированы так, чтобы из них действительно можно было собрать работающий объект. Другими словами, чем больше блок, тем более абстрактным должно быть его описание.</a:t>
            </a:r>
          </a:p>
        </p:txBody>
      </p:sp>
    </p:spTree>
    <p:extLst>
      <p:ext uri="{BB962C8B-B14F-4D97-AF65-F5344CB8AC3E}">
        <p14:creationId xmlns:p14="http://schemas.microsoft.com/office/powerpoint/2010/main" val="3712003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2218258"/>
          </a:xfrm>
        </p:spPr>
        <p:txBody>
          <a:bodyPr>
            <a:normAutofit fontScale="90000"/>
          </a:bodyPr>
          <a:lstStyle/>
          <a:p>
            <a:r>
              <a:rPr lang="ru-RU" dirty="0"/>
              <a:t>Соотношение абстрактного и конкретного в описании блоков </a:t>
            </a:r>
            <a:r>
              <a:rPr lang="ru-RU" dirty="0" smtClean="0"/>
              <a:t/>
            </a:r>
            <a:br>
              <a:rPr lang="ru-RU" dirty="0" smtClean="0"/>
            </a:br>
            <a:r>
              <a:rPr lang="ru-RU" dirty="0" smtClean="0"/>
              <a:t>при </a:t>
            </a:r>
            <a:r>
              <a:rPr lang="ru-RU" dirty="0" err="1"/>
              <a:t>блочно</a:t>
            </a:r>
            <a:r>
              <a:rPr lang="ru-RU" dirty="0"/>
              <a:t>-иерархическом подходе</a:t>
            </a:r>
          </a:p>
        </p:txBody>
      </p:sp>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8524" y="2491581"/>
            <a:ext cx="7006951" cy="2743200"/>
          </a:xfrm>
          <a:prstGeom prst="rect">
            <a:avLst/>
          </a:prstGeom>
          <a:noFill/>
          <a:ln>
            <a:noFill/>
          </a:ln>
        </p:spPr>
      </p:pic>
    </p:spTree>
    <p:extLst>
      <p:ext uri="{BB962C8B-B14F-4D97-AF65-F5344CB8AC3E}">
        <p14:creationId xmlns:p14="http://schemas.microsoft.com/office/powerpoint/2010/main" val="1761335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Блочно</a:t>
            </a:r>
            <a:r>
              <a:rPr lang="ru-RU" dirty="0"/>
              <a:t>-иерархический подход </a:t>
            </a:r>
            <a:r>
              <a:rPr lang="ru-RU" dirty="0" smtClean="0"/>
              <a:t/>
            </a:r>
            <a:br>
              <a:rPr lang="ru-RU" dirty="0" smtClean="0"/>
            </a:br>
            <a:r>
              <a:rPr lang="ru-RU" dirty="0" smtClean="0"/>
              <a:t>к </a:t>
            </a:r>
            <a:r>
              <a:rPr lang="ru-RU" dirty="0"/>
              <a:t>созданию сложных систем</a:t>
            </a:r>
          </a:p>
        </p:txBody>
      </p:sp>
      <p:sp>
        <p:nvSpPr>
          <p:cNvPr id="3" name="Объект 2"/>
          <p:cNvSpPr>
            <a:spLocks noGrp="1"/>
          </p:cNvSpPr>
          <p:nvPr>
            <p:ph idx="1"/>
          </p:nvPr>
        </p:nvSpPr>
        <p:spPr/>
        <p:txBody>
          <a:bodyPr>
            <a:normAutofit/>
          </a:bodyPr>
          <a:lstStyle/>
          <a:p>
            <a:r>
              <a:rPr lang="ru-RU" sz="2800" dirty="0"/>
              <a:t>При соблюдении этого принципа разработчик сохраняет возможность осмысления проекта и, следовательно, может принимать наиболее правильные решения на каждом этапе, что называют локальной оптимизацией (в отличие от глобальной оптимизации характеристик объектов, которая для действительно сложных объектов не всегда возможна).</a:t>
            </a:r>
          </a:p>
        </p:txBody>
      </p:sp>
    </p:spTree>
    <p:extLst>
      <p:ext uri="{BB962C8B-B14F-4D97-AF65-F5344CB8AC3E}">
        <p14:creationId xmlns:p14="http://schemas.microsoft.com/office/powerpoint/2010/main" val="2124960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Блочно</a:t>
            </a:r>
            <a:r>
              <a:rPr lang="ru-RU" dirty="0"/>
              <a:t>-иерархический подход </a:t>
            </a:r>
            <a:br>
              <a:rPr lang="ru-RU" dirty="0"/>
            </a:br>
            <a:r>
              <a:rPr lang="ru-RU" dirty="0"/>
              <a:t>к созданию сложных систем</a:t>
            </a:r>
          </a:p>
        </p:txBody>
      </p:sp>
      <p:sp>
        <p:nvSpPr>
          <p:cNvPr id="3" name="Объект 2"/>
          <p:cNvSpPr>
            <a:spLocks noGrp="1"/>
          </p:cNvSpPr>
          <p:nvPr>
            <p:ph idx="1"/>
          </p:nvPr>
        </p:nvSpPr>
        <p:spPr/>
        <p:txBody>
          <a:bodyPr>
            <a:normAutofit fontScale="70000" lnSpcReduction="20000"/>
          </a:bodyPr>
          <a:lstStyle/>
          <a:p>
            <a:pPr marL="0" indent="0">
              <a:buNone/>
            </a:pPr>
            <a:r>
              <a:rPr lang="ru-RU" dirty="0" smtClean="0"/>
              <a:t>В </a:t>
            </a:r>
            <a:r>
              <a:rPr lang="ru-RU" dirty="0"/>
              <a:t>основе </a:t>
            </a:r>
            <a:r>
              <a:rPr lang="ru-RU" dirty="0" err="1"/>
              <a:t>блочно</a:t>
            </a:r>
            <a:r>
              <a:rPr lang="ru-RU" dirty="0"/>
              <a:t>-иерархического подхода лежат декомпозиция и иерархическое упорядочение. Важную роль играют также следующие принципы:</a:t>
            </a:r>
          </a:p>
          <a:p>
            <a:r>
              <a:rPr lang="ru-RU" dirty="0" smtClean="0"/>
              <a:t>формализация </a:t>
            </a:r>
            <a:r>
              <a:rPr lang="ru-RU" dirty="0"/>
              <a:t>– строгость методического подхода;</a:t>
            </a:r>
          </a:p>
          <a:p>
            <a:r>
              <a:rPr lang="ru-RU" dirty="0" smtClean="0"/>
              <a:t>повторяемость </a:t>
            </a:r>
            <a:r>
              <a:rPr lang="ru-RU" dirty="0"/>
              <a:t>– необходимость выделения одинаковых блоков для удешевления и ускорения разработки;</a:t>
            </a:r>
          </a:p>
          <a:p>
            <a:r>
              <a:rPr lang="ru-RU" dirty="0" smtClean="0"/>
              <a:t>локальная </a:t>
            </a:r>
            <a:r>
              <a:rPr lang="ru-RU" dirty="0"/>
              <a:t>оптимизация – оптимизация в пределах уровня иерархии;</a:t>
            </a:r>
          </a:p>
          <a:p>
            <a:r>
              <a:rPr lang="ru-RU" dirty="0" smtClean="0"/>
              <a:t>непротиворечивость </a:t>
            </a:r>
            <a:r>
              <a:rPr lang="ru-RU" dirty="0"/>
              <a:t>– контроль согласованности элементов между собой;</a:t>
            </a:r>
          </a:p>
          <a:p>
            <a:r>
              <a:rPr lang="ru-RU" dirty="0" smtClean="0"/>
              <a:t>полнота </a:t>
            </a:r>
            <a:r>
              <a:rPr lang="ru-RU" dirty="0"/>
              <a:t>– контроль на присутствие лишних элементов. Совокупность языков моделей, постановок задач, методов описаний некоторого иерархического уровня принято называть уровнем проектирования.</a:t>
            </a:r>
          </a:p>
        </p:txBody>
      </p:sp>
    </p:spTree>
    <p:extLst>
      <p:ext uri="{BB962C8B-B14F-4D97-AF65-F5344CB8AC3E}">
        <p14:creationId xmlns:p14="http://schemas.microsoft.com/office/powerpoint/2010/main" val="4036303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err="1"/>
              <a:t>Блочно</a:t>
            </a:r>
            <a:r>
              <a:rPr lang="ru-RU" dirty="0"/>
              <a:t>-иерархический подход </a:t>
            </a:r>
            <a:br>
              <a:rPr lang="ru-RU" dirty="0"/>
            </a:br>
            <a:r>
              <a:rPr lang="ru-RU" dirty="0"/>
              <a:t>к созданию сложных систем</a:t>
            </a:r>
          </a:p>
        </p:txBody>
      </p:sp>
      <p:sp>
        <p:nvSpPr>
          <p:cNvPr id="3" name="Объект 2"/>
          <p:cNvSpPr>
            <a:spLocks noGrp="1"/>
          </p:cNvSpPr>
          <p:nvPr>
            <p:ph idx="1"/>
          </p:nvPr>
        </p:nvSpPr>
        <p:spPr>
          <a:xfrm>
            <a:off x="457200" y="1600200"/>
            <a:ext cx="8435280" cy="5141168"/>
          </a:xfrm>
        </p:spPr>
        <p:txBody>
          <a:bodyPr>
            <a:normAutofit fontScale="70000" lnSpcReduction="20000"/>
          </a:bodyPr>
          <a:lstStyle/>
          <a:p>
            <a:pPr marL="0" indent="0">
              <a:buNone/>
            </a:pPr>
            <a:r>
              <a:rPr lang="ru-RU" dirty="0"/>
              <a:t>Каждый объект в процессе проектирования, как правило, приходится рассматривать с нескольких сторон. Различные взгляды на объект проектирования принято называть аспектами проектирования.</a:t>
            </a:r>
          </a:p>
          <a:p>
            <a:pPr marL="0" indent="0">
              <a:buNone/>
            </a:pPr>
            <a:r>
              <a:rPr lang="ru-RU" dirty="0"/>
              <a:t>Помимо того, что использование </a:t>
            </a:r>
            <a:r>
              <a:rPr lang="ru-RU" dirty="0" err="1"/>
              <a:t>блочно</a:t>
            </a:r>
            <a:r>
              <a:rPr lang="ru-RU" dirty="0"/>
              <a:t>-иерархического подхода делает возможным создание сложных систем, он также:</a:t>
            </a:r>
          </a:p>
          <a:p>
            <a:r>
              <a:rPr lang="ru-RU" dirty="0" smtClean="0"/>
              <a:t>упрощает </a:t>
            </a:r>
            <a:r>
              <a:rPr lang="ru-RU" dirty="0"/>
              <a:t>проверку работоспособности как системы в целом, так и отдельных блоков;</a:t>
            </a:r>
          </a:p>
          <a:p>
            <a:r>
              <a:rPr lang="ru-RU" dirty="0" smtClean="0"/>
              <a:t>обеспечивает </a:t>
            </a:r>
            <a:r>
              <a:rPr lang="ru-RU" dirty="0"/>
              <a:t>возможность модернизации систем, например замены ненадёжных блоков с сохранением их интерфейсов</a:t>
            </a:r>
            <a:r>
              <a:rPr lang="ru-RU" dirty="0" smtClean="0"/>
              <a:t>.</a:t>
            </a:r>
            <a:endParaRPr lang="ru-RU" dirty="0"/>
          </a:p>
          <a:p>
            <a:pPr marL="0" indent="0">
              <a:buNone/>
            </a:pPr>
            <a:r>
              <a:rPr lang="ru-RU" dirty="0"/>
              <a:t>Необходимо отметить, что использование </a:t>
            </a:r>
            <a:r>
              <a:rPr lang="ru-RU" dirty="0" err="1"/>
              <a:t>блочно</a:t>
            </a:r>
            <a:r>
              <a:rPr lang="ru-RU" dirty="0"/>
              <a:t>-иерархического подхода применительно к программным системам стало возможным только после конкретизации общих положений подхода и внесения некоторых изменений в процесс проектирования. </a:t>
            </a:r>
            <a:r>
              <a:rPr lang="ru-RU" dirty="0" smtClean="0"/>
              <a:t/>
            </a:r>
            <a:br>
              <a:rPr lang="ru-RU" dirty="0" smtClean="0"/>
            </a:br>
            <a:r>
              <a:rPr lang="ru-RU" dirty="0" smtClean="0"/>
              <a:t>При </a:t>
            </a:r>
            <a:r>
              <a:rPr lang="ru-RU" dirty="0"/>
              <a:t>этом структурный подход учитывает только свойства иерархии «целое-часть», а объектный – использует ещё и свойства иерархии «простое-сложное».</a:t>
            </a:r>
          </a:p>
          <a:p>
            <a:pPr marL="0" indent="0">
              <a:buNone/>
            </a:pPr>
            <a:endParaRPr lang="ru-RU" dirty="0"/>
          </a:p>
        </p:txBody>
      </p:sp>
    </p:spTree>
    <p:extLst>
      <p:ext uri="{BB962C8B-B14F-4D97-AF65-F5344CB8AC3E}">
        <p14:creationId xmlns:p14="http://schemas.microsoft.com/office/powerpoint/2010/main" val="3088176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507288" cy="1143000"/>
          </a:xfrm>
        </p:spPr>
        <p:txBody>
          <a:bodyPr>
            <a:normAutofit fontScale="90000"/>
          </a:bodyPr>
          <a:lstStyle/>
          <a:p>
            <a:r>
              <a:rPr lang="ru-RU" dirty="0"/>
              <a:t>Оценка качества процессов создания программного обеспечения</a:t>
            </a:r>
          </a:p>
        </p:txBody>
      </p:sp>
      <p:sp>
        <p:nvSpPr>
          <p:cNvPr id="3" name="Объект 2"/>
          <p:cNvSpPr>
            <a:spLocks noGrp="1"/>
          </p:cNvSpPr>
          <p:nvPr>
            <p:ph idx="1"/>
          </p:nvPr>
        </p:nvSpPr>
        <p:spPr>
          <a:xfrm>
            <a:off x="251520" y="1600200"/>
            <a:ext cx="8640960" cy="4997152"/>
          </a:xfrm>
        </p:spPr>
        <p:txBody>
          <a:bodyPr>
            <a:normAutofit fontScale="62500" lnSpcReduction="20000"/>
          </a:bodyPr>
          <a:lstStyle/>
          <a:p>
            <a:pPr marL="0" indent="0">
              <a:buNone/>
            </a:pPr>
            <a:r>
              <a:rPr lang="ru-RU" dirty="0"/>
              <a:t>Текущий период на рынке программного обеспечения характеризуется переходом от штучного ремесленного производства программных продуктов к их промышленному созданию. Соответственно, возросли требования </a:t>
            </a:r>
            <a:r>
              <a:rPr lang="ru-RU" dirty="0" smtClean="0"/>
              <a:t/>
            </a:r>
            <a:br>
              <a:rPr lang="ru-RU" dirty="0" smtClean="0"/>
            </a:br>
            <a:r>
              <a:rPr lang="ru-RU" dirty="0" smtClean="0"/>
              <a:t>к </a:t>
            </a:r>
            <a:r>
              <a:rPr lang="ru-RU" dirty="0"/>
              <a:t>качеству разрабатываемого программного обеспечения, что требует совершенствования процессов их разработки. На настоящий момент существует несколько стандартов, связанных с оценкой качества этих процессов, которое обеспечивает организация- разработчик. К наиболее известным относят: </a:t>
            </a:r>
          </a:p>
          <a:p>
            <a:r>
              <a:rPr lang="ru-RU" dirty="0" smtClean="0"/>
              <a:t>международные </a:t>
            </a:r>
            <a:r>
              <a:rPr lang="ru-RU" dirty="0"/>
              <a:t>стандарты серии ISO 9000 (ISO 9000 – ISO 9004); </a:t>
            </a:r>
          </a:p>
          <a:p>
            <a:r>
              <a:rPr lang="ru-RU" dirty="0" smtClean="0"/>
              <a:t>СММ </a:t>
            </a:r>
            <a:r>
              <a:rPr lang="ru-RU" dirty="0"/>
              <a:t>(</a:t>
            </a:r>
            <a:r>
              <a:rPr lang="ru-RU" dirty="0" err="1"/>
              <a:t>Capability</a:t>
            </a:r>
            <a:r>
              <a:rPr lang="ru-RU" dirty="0"/>
              <a:t> </a:t>
            </a:r>
            <a:r>
              <a:rPr lang="ru-RU" dirty="0" err="1"/>
              <a:t>Maturity</a:t>
            </a:r>
            <a:r>
              <a:rPr lang="ru-RU" dirty="0"/>
              <a:t> </a:t>
            </a:r>
            <a:r>
              <a:rPr lang="ru-RU" dirty="0" err="1"/>
              <a:t>Model</a:t>
            </a:r>
            <a:r>
              <a:rPr lang="ru-RU" dirty="0"/>
              <a:t>) – модель зрелости (совершенствования) процессов создания программного обеспечения, предложенная SEI (</a:t>
            </a:r>
            <a:r>
              <a:rPr lang="ru-RU" dirty="0" err="1"/>
              <a:t>Software</a:t>
            </a:r>
            <a:r>
              <a:rPr lang="ru-RU" dirty="0"/>
              <a:t> </a:t>
            </a:r>
            <a:r>
              <a:rPr lang="ru-RU" dirty="0" err="1"/>
              <a:t>Engineering</a:t>
            </a:r>
            <a:r>
              <a:rPr lang="ru-RU" dirty="0"/>
              <a:t> </a:t>
            </a:r>
            <a:r>
              <a:rPr lang="ru-RU" dirty="0" err="1"/>
              <a:t>Institute</a:t>
            </a:r>
            <a:r>
              <a:rPr lang="ru-RU" dirty="0"/>
              <a:t> – Институт программирования при университете Карнеги–</a:t>
            </a:r>
            <a:r>
              <a:rPr lang="ru-RU" dirty="0" err="1"/>
              <a:t>Меллон</a:t>
            </a:r>
            <a:r>
              <a:rPr lang="ru-RU" dirty="0"/>
              <a:t>); </a:t>
            </a:r>
          </a:p>
          <a:p>
            <a:r>
              <a:rPr lang="ru-RU" dirty="0" smtClean="0"/>
              <a:t>рабочая </a:t>
            </a:r>
            <a:r>
              <a:rPr lang="ru-RU" dirty="0"/>
              <a:t>версия международного стандарта ISO/IEC 15504: </a:t>
            </a:r>
            <a:r>
              <a:rPr lang="ru-RU" dirty="0" err="1"/>
              <a:t>Information</a:t>
            </a:r>
            <a:r>
              <a:rPr lang="ru-RU" dirty="0"/>
              <a:t> </a:t>
            </a:r>
            <a:r>
              <a:rPr lang="ru-RU" dirty="0" err="1"/>
              <a:t>Technology</a:t>
            </a:r>
            <a:r>
              <a:rPr lang="ru-RU" dirty="0"/>
              <a:t> – </a:t>
            </a:r>
            <a:r>
              <a:rPr lang="ru-RU" dirty="0" err="1"/>
              <a:t>Software</a:t>
            </a:r>
            <a:r>
              <a:rPr lang="ru-RU" dirty="0"/>
              <a:t> </a:t>
            </a:r>
            <a:r>
              <a:rPr lang="ru-RU" dirty="0" err="1"/>
              <a:t>Process</a:t>
            </a:r>
            <a:r>
              <a:rPr lang="ru-RU" dirty="0"/>
              <a:t> </a:t>
            </a:r>
            <a:r>
              <a:rPr lang="ru-RU" dirty="0" err="1"/>
              <a:t>Assessment</a:t>
            </a:r>
            <a:r>
              <a:rPr lang="ru-RU" dirty="0"/>
              <a:t>; эта версия более известна </a:t>
            </a:r>
            <a:r>
              <a:rPr lang="ru-RU" dirty="0" smtClean="0"/>
              <a:t/>
            </a:r>
            <a:br>
              <a:rPr lang="ru-RU" dirty="0" smtClean="0"/>
            </a:br>
            <a:r>
              <a:rPr lang="ru-RU" dirty="0" smtClean="0"/>
              <a:t>под </a:t>
            </a:r>
            <a:r>
              <a:rPr lang="ru-RU" dirty="0"/>
              <a:t>названием SPICE (</a:t>
            </a:r>
            <a:r>
              <a:rPr lang="ru-RU" dirty="0" err="1"/>
              <a:t>Software</a:t>
            </a:r>
            <a:r>
              <a:rPr lang="ru-RU" dirty="0"/>
              <a:t> </a:t>
            </a:r>
            <a:r>
              <a:rPr lang="ru-RU" dirty="0" err="1"/>
              <a:t>Process</a:t>
            </a:r>
            <a:r>
              <a:rPr lang="ru-RU" dirty="0"/>
              <a:t> </a:t>
            </a:r>
            <a:r>
              <a:rPr lang="ru-RU" dirty="0" err="1"/>
              <a:t>Improvement</a:t>
            </a:r>
            <a:r>
              <a:rPr lang="ru-RU" dirty="0"/>
              <a:t> </a:t>
            </a:r>
            <a:r>
              <a:rPr lang="ru-RU" dirty="0" err="1"/>
              <a:t>and</a:t>
            </a:r>
            <a:r>
              <a:rPr lang="ru-RU" dirty="0"/>
              <a:t> </a:t>
            </a:r>
            <a:r>
              <a:rPr lang="ru-RU" dirty="0" err="1"/>
              <a:t>Capability</a:t>
            </a:r>
            <a:r>
              <a:rPr lang="ru-RU" dirty="0"/>
              <a:t> </a:t>
            </a:r>
            <a:r>
              <a:rPr lang="ru-RU" dirty="0" err="1"/>
              <a:t>dEtermination</a:t>
            </a:r>
            <a:r>
              <a:rPr lang="ru-RU" dirty="0"/>
              <a:t> – определение возможностей и улучшение процесса создания программного обеспечения).</a:t>
            </a:r>
          </a:p>
        </p:txBody>
      </p:sp>
    </p:spTree>
    <p:extLst>
      <p:ext uri="{BB962C8B-B14F-4D97-AF65-F5344CB8AC3E}">
        <p14:creationId xmlns:p14="http://schemas.microsoft.com/office/powerpoint/2010/main" val="3854279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435280" cy="1143000"/>
          </a:xfrm>
        </p:spPr>
        <p:txBody>
          <a:bodyPr>
            <a:normAutofit fontScale="90000"/>
          </a:bodyPr>
          <a:lstStyle/>
          <a:p>
            <a:r>
              <a:rPr lang="ru-RU" dirty="0"/>
              <a:t>Оценка качества процессов создания программного обеспечения</a:t>
            </a:r>
          </a:p>
        </p:txBody>
      </p:sp>
      <p:sp>
        <p:nvSpPr>
          <p:cNvPr id="3" name="Объект 2"/>
          <p:cNvSpPr>
            <a:spLocks noGrp="1"/>
          </p:cNvSpPr>
          <p:nvPr>
            <p:ph idx="1"/>
          </p:nvPr>
        </p:nvSpPr>
        <p:spPr>
          <a:xfrm>
            <a:off x="457200" y="1600200"/>
            <a:ext cx="8507288" cy="5069160"/>
          </a:xfrm>
        </p:spPr>
        <p:txBody>
          <a:bodyPr>
            <a:normAutofit fontScale="62500" lnSpcReduction="20000"/>
          </a:bodyPr>
          <a:lstStyle/>
          <a:p>
            <a:r>
              <a:rPr lang="ru-RU" dirty="0"/>
              <a:t>Единый стандарт оценки программных процессов SPICE предполагает обеспечение постоянного улучшения процессов разработки программного обеспечения и может быть применен не только </a:t>
            </a:r>
            <a:r>
              <a:rPr lang="ru-RU" dirty="0" smtClean="0"/>
              <a:t/>
            </a:r>
            <a:br>
              <a:rPr lang="ru-RU" dirty="0" smtClean="0"/>
            </a:br>
            <a:r>
              <a:rPr lang="ru-RU" dirty="0" smtClean="0"/>
              <a:t>к </a:t>
            </a:r>
            <a:r>
              <a:rPr lang="ru-RU" dirty="0"/>
              <a:t>организации в целом, но и к отдельно взятым процессам. Стандарт позволяет проводить оценку проектирования программного обеспечения и при этом выявлять возможности улучшения процесса. </a:t>
            </a:r>
            <a:r>
              <a:rPr lang="ru-RU" dirty="0" smtClean="0"/>
              <a:t/>
            </a:r>
            <a:br>
              <a:rPr lang="ru-RU" dirty="0" smtClean="0"/>
            </a:br>
            <a:r>
              <a:rPr lang="ru-RU" dirty="0" smtClean="0"/>
              <a:t>В </a:t>
            </a:r>
            <a:r>
              <a:rPr lang="ru-RU" dirty="0"/>
              <a:t>некоторых случаях стандарт имеет преимущество перед группой стандартов ISO 9000, поскольку предоставляет более полный набор средств по обеспечению качества и улучшению процессов. </a:t>
            </a:r>
          </a:p>
          <a:p>
            <a:r>
              <a:rPr lang="ru-RU" dirty="0"/>
              <a:t>Оба направления зарекомендовали себя как достаточно жизнеспособные, но имеющие ряд недостатков. Общие принципы управления процессами, изложенные в требованиях стандартов семейства ISO 9000, дают возможность выбрать наиболее подходящий метод обеспечения и оценки качества процесса проектирования конкретного программного продукта и способствуют развитию новых методов управления и оценки. В то же время SPICE даёт возможность существенно сократить время на «отслеживание» и оценку процессов проектирования за счёт конкретных методик, но не позволяет рассматривать процесс проектирования программного продукта и качество самого продукта как систему.</a:t>
            </a:r>
          </a:p>
        </p:txBody>
      </p:sp>
    </p:spTree>
    <p:extLst>
      <p:ext uri="{BB962C8B-B14F-4D97-AF65-F5344CB8AC3E}">
        <p14:creationId xmlns:p14="http://schemas.microsoft.com/office/powerpoint/2010/main" val="2662137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0000" lnSpcReduction="20000"/>
          </a:bodyPr>
          <a:lstStyle/>
          <a:p>
            <a:r>
              <a:rPr lang="ru-RU" dirty="0"/>
              <a:t>Существуют и разнообразные методы оценки программных средств, которые должны обеспечивать требования различных групп потребителей. Следует отметить, что в данном случае круг потребителей такого рода продукции несколько расширен, что связано со специфическими особенностями программного обеспечения (ПО), поскольку к «классическим» группам потребителей (государство, организация, конкретный пользователь) необходимо добавить составляющую внешней среды (например, при использовании во время функционирования ПО локальных, глобальных сетей и т.п.) и потребителей, обслуживающих ПО. </a:t>
            </a:r>
          </a:p>
          <a:p>
            <a:r>
              <a:rPr lang="ru-RU" dirty="0"/>
              <a:t>Для определения групп потребительских свойств могут быть использованы как отечественные, так и международные нормативные документы. </a:t>
            </a:r>
          </a:p>
        </p:txBody>
      </p:sp>
      <p:sp>
        <p:nvSpPr>
          <p:cNvPr id="4" name="Заголовок 1"/>
          <p:cNvSpPr>
            <a:spLocks noGrp="1"/>
          </p:cNvSpPr>
          <p:nvPr>
            <p:ph type="title"/>
          </p:nvPr>
        </p:nvSpPr>
        <p:spPr>
          <a:xfrm>
            <a:off x="457200" y="274638"/>
            <a:ext cx="8435280" cy="1143000"/>
          </a:xfrm>
        </p:spPr>
        <p:txBody>
          <a:bodyPr>
            <a:normAutofit fontScale="90000"/>
          </a:bodyPr>
          <a:lstStyle/>
          <a:p>
            <a:r>
              <a:rPr lang="ru-RU" dirty="0"/>
              <a:t>Оценка качества процессов создания программного обеспечения</a:t>
            </a:r>
          </a:p>
        </p:txBody>
      </p:sp>
    </p:spTree>
    <p:extLst>
      <p:ext uri="{BB962C8B-B14F-4D97-AF65-F5344CB8AC3E}">
        <p14:creationId xmlns:p14="http://schemas.microsoft.com/office/powerpoint/2010/main" val="1052057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435280" cy="1143000"/>
          </a:xfrm>
        </p:spPr>
        <p:txBody>
          <a:bodyPr>
            <a:noAutofit/>
          </a:bodyPr>
          <a:lstStyle/>
          <a:p>
            <a:r>
              <a:rPr lang="ru-RU" sz="3600" dirty="0" smtClean="0"/>
              <a:t>Российские </a:t>
            </a:r>
            <a:r>
              <a:rPr lang="ru-RU" sz="3600" dirty="0"/>
              <a:t>стандарты предлагают использовать следующие группы и комплексные показатели качества:</a:t>
            </a:r>
          </a:p>
        </p:txBody>
      </p:sp>
      <p:sp>
        <p:nvSpPr>
          <p:cNvPr id="3" name="Объект 2"/>
          <p:cNvSpPr>
            <a:spLocks noGrp="1"/>
          </p:cNvSpPr>
          <p:nvPr>
            <p:ph idx="1"/>
          </p:nvPr>
        </p:nvSpPr>
        <p:spPr>
          <a:xfrm>
            <a:off x="457200" y="1600200"/>
            <a:ext cx="8229600" cy="4997152"/>
          </a:xfrm>
        </p:spPr>
        <p:txBody>
          <a:bodyPr>
            <a:normAutofit fontScale="77500" lnSpcReduction="20000"/>
          </a:bodyPr>
          <a:lstStyle/>
          <a:p>
            <a:r>
              <a:rPr lang="ru-RU" dirty="0" smtClean="0"/>
              <a:t>показатели </a:t>
            </a:r>
            <a:r>
              <a:rPr lang="ru-RU" dirty="0"/>
              <a:t>надёжности программных средств (ПС) (устойчивость функционирования, работоспособность); </a:t>
            </a:r>
          </a:p>
          <a:p>
            <a:r>
              <a:rPr lang="ru-RU" dirty="0" smtClean="0"/>
              <a:t>показатели </a:t>
            </a:r>
            <a:r>
              <a:rPr lang="ru-RU" dirty="0"/>
              <a:t>сопровождения (структурность, простота конструкции, наглядность, повторяемость); </a:t>
            </a:r>
          </a:p>
          <a:p>
            <a:r>
              <a:rPr lang="ru-RU" dirty="0" smtClean="0"/>
              <a:t>показатели </a:t>
            </a:r>
            <a:r>
              <a:rPr lang="ru-RU" dirty="0"/>
              <a:t>удобства применения (лёгкость освоения, доступность эксплуатационных программных документов, удобство эксплуатации и обслуживания); </a:t>
            </a:r>
          </a:p>
          <a:p>
            <a:r>
              <a:rPr lang="ru-RU" dirty="0" smtClean="0"/>
              <a:t>показатели </a:t>
            </a:r>
            <a:r>
              <a:rPr lang="ru-RU" dirty="0"/>
              <a:t>эффективности (уровень автоматизации, временная эффективность, ресурсоёмкость); </a:t>
            </a:r>
          </a:p>
          <a:p>
            <a:r>
              <a:rPr lang="ru-RU" dirty="0" smtClean="0"/>
              <a:t>показатели </a:t>
            </a:r>
            <a:r>
              <a:rPr lang="ru-RU" dirty="0"/>
              <a:t>универсальности (гибкость, мобильность, модифицируемость); </a:t>
            </a:r>
          </a:p>
          <a:p>
            <a:r>
              <a:rPr lang="ru-RU" dirty="0" smtClean="0"/>
              <a:t>показатели </a:t>
            </a:r>
            <a:r>
              <a:rPr lang="ru-RU" dirty="0"/>
              <a:t>корректности (полнота реализации, согласованность, логическая корректность, </a:t>
            </a:r>
            <a:r>
              <a:rPr lang="ru-RU" dirty="0" err="1"/>
              <a:t>проверенность</a:t>
            </a:r>
            <a:r>
              <a:rPr lang="ru-RU" dirty="0"/>
              <a:t>).</a:t>
            </a:r>
          </a:p>
        </p:txBody>
      </p:sp>
    </p:spTree>
    <p:extLst>
      <p:ext uri="{BB962C8B-B14F-4D97-AF65-F5344CB8AC3E}">
        <p14:creationId xmlns:p14="http://schemas.microsoft.com/office/powerpoint/2010/main" val="2253549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Программа. Процесс обработки данных. Программное средство</a:t>
            </a:r>
          </a:p>
        </p:txBody>
      </p:sp>
      <p:sp>
        <p:nvSpPr>
          <p:cNvPr id="3" name="Объект 2"/>
          <p:cNvSpPr>
            <a:spLocks noGrp="1"/>
          </p:cNvSpPr>
          <p:nvPr>
            <p:ph idx="1"/>
          </p:nvPr>
        </p:nvSpPr>
        <p:spPr>
          <a:xfrm>
            <a:off x="457200" y="1600200"/>
            <a:ext cx="8229600" cy="4853136"/>
          </a:xfrm>
        </p:spPr>
        <p:txBody>
          <a:bodyPr>
            <a:normAutofit fontScale="70000" lnSpcReduction="20000"/>
          </a:bodyPr>
          <a:lstStyle/>
          <a:p>
            <a:r>
              <a:rPr lang="ru-RU" dirty="0"/>
              <a:t>Следовательно, ПОД можно описать как последовательность сменяющих друг друга состояний некоторой информационной среды. Чтобы описать ПОД, необходимо определить последовательность состояний заданной информационной среды. </a:t>
            </a:r>
            <a:endParaRPr lang="ru-RU" dirty="0" smtClean="0"/>
          </a:p>
          <a:p>
            <a:r>
              <a:rPr lang="ru-RU" dirty="0" smtClean="0"/>
              <a:t>Для </a:t>
            </a:r>
            <a:r>
              <a:rPr lang="ru-RU" dirty="0"/>
              <a:t>того чтобы по заданному описанию ПОД порождался на ЭВМ автоматически, необходимо формализовать это описание. </a:t>
            </a:r>
            <a:r>
              <a:rPr lang="ru-RU" dirty="0" smtClean="0"/>
              <a:t>Такое </a:t>
            </a:r>
            <a:r>
              <a:rPr lang="ru-RU" dirty="0"/>
              <a:t>описание называют программой. </a:t>
            </a:r>
            <a:endParaRPr lang="ru-RU" dirty="0" smtClean="0"/>
          </a:p>
          <a:p>
            <a:r>
              <a:rPr lang="ru-RU" dirty="0" smtClean="0"/>
              <a:t>Программа </a:t>
            </a:r>
            <a:r>
              <a:rPr lang="ru-RU" dirty="0"/>
              <a:t>должна быть понятна и человеку, поэтому программы составляются на удобном, формализованном языке программирования</a:t>
            </a:r>
            <a:r>
              <a:rPr lang="ru-RU" dirty="0" smtClean="0"/>
              <a:t>.</a:t>
            </a:r>
          </a:p>
          <a:p>
            <a:r>
              <a:rPr lang="ru-RU" dirty="0"/>
              <a:t>Программа переводится на язык соответствующего компьютера с помощью другой программы-транслятора.</a:t>
            </a:r>
          </a:p>
          <a:p>
            <a:endParaRPr lang="ru-RU" dirty="0"/>
          </a:p>
        </p:txBody>
      </p:sp>
    </p:spTree>
    <p:extLst>
      <p:ext uri="{BB962C8B-B14F-4D97-AF65-F5344CB8AC3E}">
        <p14:creationId xmlns:p14="http://schemas.microsoft.com/office/powerpoint/2010/main" val="300991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435280" cy="1143000"/>
          </a:xfrm>
        </p:spPr>
        <p:txBody>
          <a:bodyPr>
            <a:noAutofit/>
          </a:bodyPr>
          <a:lstStyle/>
          <a:p>
            <a:r>
              <a:rPr lang="ru-RU" sz="3600" dirty="0"/>
              <a:t>Согласно ГОСТ Р ИСО 9126 следует обеспечивать следующие качественные характеристики программных средств:</a:t>
            </a:r>
          </a:p>
        </p:txBody>
      </p:sp>
      <p:sp>
        <p:nvSpPr>
          <p:cNvPr id="3" name="Объект 2"/>
          <p:cNvSpPr>
            <a:spLocks noGrp="1"/>
          </p:cNvSpPr>
          <p:nvPr>
            <p:ph idx="1"/>
          </p:nvPr>
        </p:nvSpPr>
        <p:spPr>
          <a:xfrm>
            <a:off x="0" y="1744216"/>
            <a:ext cx="9036496" cy="4925144"/>
          </a:xfrm>
        </p:spPr>
        <p:txBody>
          <a:bodyPr>
            <a:noAutofit/>
          </a:bodyPr>
          <a:lstStyle/>
          <a:p>
            <a:r>
              <a:rPr lang="ru-RU" sz="1800" dirty="0" smtClean="0"/>
              <a:t>функциональные </a:t>
            </a:r>
            <a:r>
              <a:rPr lang="ru-RU" sz="1800" dirty="0"/>
              <a:t>возможности (</a:t>
            </a:r>
            <a:r>
              <a:rPr lang="ru-RU" sz="1800" dirty="0" err="1"/>
              <a:t>Functionality</a:t>
            </a:r>
            <a:r>
              <a:rPr lang="ru-RU" sz="1800" dirty="0"/>
              <a:t>) – набор атрибутов, относящихся к сути набора функций и их конкретным свойствам. Функциями являются те, которые реализуют установленные или предполагаемые потребности; </a:t>
            </a:r>
          </a:p>
          <a:p>
            <a:r>
              <a:rPr lang="ru-RU" sz="1800" dirty="0" smtClean="0"/>
              <a:t>надёжность </a:t>
            </a:r>
            <a:r>
              <a:rPr lang="ru-RU" sz="1800" dirty="0"/>
              <a:t>(</a:t>
            </a:r>
            <a:r>
              <a:rPr lang="ru-RU" sz="1800" dirty="0" err="1"/>
              <a:t>Reliability</a:t>
            </a:r>
            <a:r>
              <a:rPr lang="ru-RU" sz="1800" dirty="0"/>
              <a:t>) – набор атрибутов, относящихся к способности программного обеспечения сохранять свой уровень качества функционирования при установленных условиях за установленный период времени; </a:t>
            </a:r>
          </a:p>
          <a:p>
            <a:r>
              <a:rPr lang="ru-RU" sz="1800" dirty="0" smtClean="0"/>
              <a:t>практичность </a:t>
            </a:r>
            <a:r>
              <a:rPr lang="ru-RU" sz="1800" dirty="0"/>
              <a:t>(</a:t>
            </a:r>
            <a:r>
              <a:rPr lang="ru-RU" sz="1800" dirty="0" err="1"/>
              <a:t>Usability</a:t>
            </a:r>
            <a:r>
              <a:rPr lang="ru-RU" sz="1800" dirty="0"/>
              <a:t>) – набор атрибутов, относящихся к объему работ, требуемых для использования и индивидуальной оценки такого использования определенным или предполагаемым кругом пользователей; </a:t>
            </a:r>
          </a:p>
          <a:p>
            <a:r>
              <a:rPr lang="ru-RU" sz="1800" dirty="0" smtClean="0"/>
              <a:t>эффективность </a:t>
            </a:r>
            <a:r>
              <a:rPr lang="ru-RU" sz="1800" dirty="0"/>
              <a:t>(</a:t>
            </a:r>
            <a:r>
              <a:rPr lang="ru-RU" sz="1800" dirty="0" err="1"/>
              <a:t>Efficiences</a:t>
            </a:r>
            <a:r>
              <a:rPr lang="ru-RU" sz="1800" dirty="0"/>
              <a:t>) – набор атрибутов, относящихся к соотношению между уровнем качества функционирования программного обеспечения и объемом используемых ресурсов при установленных условиях; </a:t>
            </a:r>
          </a:p>
          <a:p>
            <a:r>
              <a:rPr lang="ru-RU" sz="1800" dirty="0" err="1" smtClean="0"/>
              <a:t>сопровождаемость</a:t>
            </a:r>
            <a:r>
              <a:rPr lang="ru-RU" sz="1800" dirty="0" smtClean="0"/>
              <a:t> </a:t>
            </a:r>
            <a:r>
              <a:rPr lang="ru-RU" sz="1800" dirty="0"/>
              <a:t>(</a:t>
            </a:r>
            <a:r>
              <a:rPr lang="ru-RU" sz="1800" dirty="0" err="1"/>
              <a:t>Maintainability</a:t>
            </a:r>
            <a:r>
              <a:rPr lang="ru-RU" sz="1800" dirty="0"/>
              <a:t>) – набор атрибутов, относящихся к объему работ, требуемых для проведения конкретных изменений (модификаций); </a:t>
            </a:r>
          </a:p>
          <a:p>
            <a:r>
              <a:rPr lang="ru-RU" sz="1800" dirty="0" smtClean="0"/>
              <a:t>мобильность </a:t>
            </a:r>
            <a:r>
              <a:rPr lang="ru-RU" sz="1800" dirty="0"/>
              <a:t>(</a:t>
            </a:r>
            <a:r>
              <a:rPr lang="ru-RU" sz="1800" dirty="0" err="1"/>
              <a:t>Portability</a:t>
            </a:r>
            <a:r>
              <a:rPr lang="ru-RU" sz="1800" dirty="0"/>
              <a:t>) – набор атрибутов, относящихся к способности программного обеспечения быть перенесенным из одного окружения в другое. </a:t>
            </a:r>
          </a:p>
          <a:p>
            <a:endParaRPr lang="ru-RU" sz="2000" dirty="0"/>
          </a:p>
        </p:txBody>
      </p:sp>
    </p:spTree>
    <p:extLst>
      <p:ext uri="{BB962C8B-B14F-4D97-AF65-F5344CB8AC3E}">
        <p14:creationId xmlns:p14="http://schemas.microsoft.com/office/powerpoint/2010/main" val="702171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435280" cy="1143000"/>
          </a:xfrm>
        </p:spPr>
        <p:txBody>
          <a:bodyPr>
            <a:noAutofit/>
          </a:bodyPr>
          <a:lstStyle/>
          <a:p>
            <a:r>
              <a:rPr lang="ru-RU" sz="3600" dirty="0"/>
              <a:t>Приёмы обеспечения технологичности программного обеспечения </a:t>
            </a:r>
          </a:p>
        </p:txBody>
      </p:sp>
      <p:sp>
        <p:nvSpPr>
          <p:cNvPr id="3" name="Объект 2"/>
          <p:cNvSpPr>
            <a:spLocks noGrp="1"/>
          </p:cNvSpPr>
          <p:nvPr>
            <p:ph idx="1"/>
          </p:nvPr>
        </p:nvSpPr>
        <p:spPr>
          <a:xfrm>
            <a:off x="457200" y="1600200"/>
            <a:ext cx="8229600" cy="4997152"/>
          </a:xfrm>
        </p:spPr>
        <p:txBody>
          <a:bodyPr>
            <a:normAutofit fontScale="77500" lnSpcReduction="20000"/>
          </a:bodyPr>
          <a:lstStyle/>
          <a:p>
            <a:r>
              <a:rPr lang="ru-RU" dirty="0"/>
              <a:t>В условиях индустриального подхода к разработке и сопровождению программного обеспечения особый вес приобретают технологические характеристики разрабатываемых программ. Для обеспечения необходимых технологических свойств применяют специальные технологические приёмы и следуют определённым методикам, сформулированным всем предыдущим опытом создания программного обеспечения. К таким приёмам и методикам относят правила декомпозиции, методы проектирования, программирования и контроля качества, которые под общим названием «структурный подход к программированию» были сформулированы ещё в 60-х гг. XX в. </a:t>
            </a:r>
          </a:p>
        </p:txBody>
      </p:sp>
    </p:spTree>
    <p:extLst>
      <p:ext uri="{BB962C8B-B14F-4D97-AF65-F5344CB8AC3E}">
        <p14:creationId xmlns:p14="http://schemas.microsoft.com/office/powerpoint/2010/main" val="2117982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651304" cy="1143000"/>
          </a:xfrm>
        </p:spPr>
        <p:txBody>
          <a:bodyPr>
            <a:normAutofit fontScale="90000"/>
          </a:bodyPr>
          <a:lstStyle/>
          <a:p>
            <a:r>
              <a:rPr lang="ru-RU" dirty="0"/>
              <a:t>Приёмы обеспечения технологичности программного обеспечения </a:t>
            </a:r>
          </a:p>
        </p:txBody>
      </p:sp>
      <p:sp>
        <p:nvSpPr>
          <p:cNvPr id="3" name="Объект 2"/>
          <p:cNvSpPr>
            <a:spLocks noGrp="1"/>
          </p:cNvSpPr>
          <p:nvPr>
            <p:ph idx="1"/>
          </p:nvPr>
        </p:nvSpPr>
        <p:spPr/>
        <p:txBody>
          <a:bodyPr/>
          <a:lstStyle/>
          <a:p>
            <a:pPr marL="0" indent="0">
              <a:buNone/>
            </a:pPr>
            <a:r>
              <a:rPr lang="ru-RU" dirty="0"/>
              <a:t>В его основу были положены следующие основные концепции: </a:t>
            </a:r>
          </a:p>
          <a:p>
            <a:r>
              <a:rPr lang="ru-RU" dirty="0" smtClean="0"/>
              <a:t>нисходящая </a:t>
            </a:r>
            <a:r>
              <a:rPr lang="ru-RU" dirty="0"/>
              <a:t>разработка; </a:t>
            </a:r>
          </a:p>
          <a:p>
            <a:r>
              <a:rPr lang="ru-RU" dirty="0" smtClean="0"/>
              <a:t>модульное </a:t>
            </a:r>
            <a:r>
              <a:rPr lang="ru-RU" dirty="0"/>
              <a:t>программирование; </a:t>
            </a:r>
          </a:p>
          <a:p>
            <a:r>
              <a:rPr lang="ru-RU" dirty="0" smtClean="0"/>
              <a:t>структурное </a:t>
            </a:r>
            <a:r>
              <a:rPr lang="ru-RU" dirty="0"/>
              <a:t>программирование; </a:t>
            </a:r>
          </a:p>
          <a:p>
            <a:r>
              <a:rPr lang="ru-RU" dirty="0" smtClean="0"/>
              <a:t>сквозной </a:t>
            </a:r>
            <a:r>
              <a:rPr lang="ru-RU" dirty="0"/>
              <a:t>структурный контроль.</a:t>
            </a:r>
          </a:p>
        </p:txBody>
      </p:sp>
    </p:spTree>
    <p:extLst>
      <p:ext uri="{BB962C8B-B14F-4D97-AF65-F5344CB8AC3E}">
        <p14:creationId xmlns:p14="http://schemas.microsoft.com/office/powerpoint/2010/main" val="4221439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274638"/>
            <a:ext cx="8856984" cy="1143000"/>
          </a:xfrm>
        </p:spPr>
        <p:txBody>
          <a:bodyPr>
            <a:normAutofit fontScale="90000"/>
          </a:bodyPr>
          <a:lstStyle/>
          <a:p>
            <a:r>
              <a:rPr lang="ru-RU" dirty="0"/>
              <a:t>Приёмы обеспечения технологичности программного обеспечения </a:t>
            </a:r>
          </a:p>
        </p:txBody>
      </p:sp>
      <p:sp>
        <p:nvSpPr>
          <p:cNvPr id="3" name="Объект 2"/>
          <p:cNvSpPr>
            <a:spLocks noGrp="1"/>
          </p:cNvSpPr>
          <p:nvPr>
            <p:ph idx="1"/>
          </p:nvPr>
        </p:nvSpPr>
        <p:spPr>
          <a:xfrm>
            <a:off x="457200" y="1600200"/>
            <a:ext cx="8229600" cy="4997152"/>
          </a:xfrm>
        </p:spPr>
        <p:txBody>
          <a:bodyPr>
            <a:normAutofit fontScale="70000" lnSpcReduction="20000"/>
          </a:bodyPr>
          <a:lstStyle/>
          <a:p>
            <a:r>
              <a:rPr lang="ru-RU" dirty="0"/>
              <a:t>Под технологичностью понимают качество проекта программного продукта, от которого зависят трудовые и материальные затраты на его реализацию и последующие модификации. </a:t>
            </a:r>
          </a:p>
          <a:p>
            <a:r>
              <a:rPr lang="ru-RU" dirty="0"/>
              <a:t>Хороший проект сравнительно быстро и легко кодируется, тестируется, отлаживается и модифицируется. </a:t>
            </a:r>
          </a:p>
          <a:p>
            <a:r>
              <a:rPr lang="ru-RU" dirty="0"/>
              <a:t>Технологичность программного обеспечения определяется проработанностью его моделей, уровнем независимости модулей, стилем программирования и степенью повторного использования кодов. </a:t>
            </a:r>
          </a:p>
          <a:p>
            <a:r>
              <a:rPr lang="ru-RU" dirty="0"/>
              <a:t>Чем лучше проработана модель разрабатываемого программного обеспечения, тем чётче определены подзадачи и структуры данных, хранящие входную, промежуточную и выходную информацию, тем проще их проектирование и реализация и меньше вероятность ошибок, для исправления которых потребуется существенно изменять программу.</a:t>
            </a:r>
          </a:p>
        </p:txBody>
      </p:sp>
    </p:spTree>
    <p:extLst>
      <p:ext uri="{BB962C8B-B14F-4D97-AF65-F5344CB8AC3E}">
        <p14:creationId xmlns:p14="http://schemas.microsoft.com/office/powerpoint/2010/main" val="2278896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274638"/>
            <a:ext cx="8856984" cy="1143000"/>
          </a:xfrm>
        </p:spPr>
        <p:txBody>
          <a:bodyPr>
            <a:normAutofit fontScale="90000"/>
          </a:bodyPr>
          <a:lstStyle/>
          <a:p>
            <a:r>
              <a:rPr lang="ru-RU" dirty="0"/>
              <a:t>Приёмы обеспечения технологичности программного обеспечения </a:t>
            </a:r>
          </a:p>
        </p:txBody>
      </p:sp>
      <p:sp>
        <p:nvSpPr>
          <p:cNvPr id="3" name="Объект 2"/>
          <p:cNvSpPr>
            <a:spLocks noGrp="1"/>
          </p:cNvSpPr>
          <p:nvPr>
            <p:ph idx="1"/>
          </p:nvPr>
        </p:nvSpPr>
        <p:spPr>
          <a:xfrm>
            <a:off x="107504" y="1412776"/>
            <a:ext cx="9036496" cy="5400600"/>
          </a:xfrm>
        </p:spPr>
        <p:txBody>
          <a:bodyPr>
            <a:normAutofit fontScale="70000" lnSpcReduction="20000"/>
          </a:bodyPr>
          <a:lstStyle/>
          <a:p>
            <a:r>
              <a:rPr lang="ru-RU" dirty="0"/>
              <a:t>Чем выше независимость модулей, тем их легче понять, реализовать, модифицировать, а также находить в них ошибки и исправлять их. </a:t>
            </a:r>
          </a:p>
          <a:p>
            <a:r>
              <a:rPr lang="ru-RU" dirty="0"/>
              <a:t>Стиль программирования, под которым понимают стиль оформления программ и их «структурность», также существенно влияет на читаемость программного кода и количество ошибок программирования. </a:t>
            </a:r>
          </a:p>
          <a:p>
            <a:r>
              <a:rPr lang="ru-RU" dirty="0"/>
              <a:t>Увеличение степени повторного использования кодов предполагает как использование ранее разработанных библиотек подпрограмм или классов, так и унификацию кодов текущей разработки. Причём для данного критерия ситуация не так однозначна, как в предыдущих случаях: если степень повторного использования кодов повышается искусственно (например, путём разработки «суперуниверсальных» процедур), то технологичность проекта может существенно снизиться. </a:t>
            </a:r>
          </a:p>
          <a:p>
            <a:r>
              <a:rPr lang="ru-RU" dirty="0"/>
              <a:t>Как следует из определения, высокая технологичность проекта особенно важна, если разрабатывается программный продукт, рассчитанный на многолетнее интенсивное использование, или необходимо обеспечить повышенные требования к его качеству. </a:t>
            </a:r>
          </a:p>
        </p:txBody>
      </p:sp>
    </p:spTree>
    <p:extLst>
      <p:ext uri="{BB962C8B-B14F-4D97-AF65-F5344CB8AC3E}">
        <p14:creationId xmlns:p14="http://schemas.microsoft.com/office/powerpoint/2010/main" val="431453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274638"/>
            <a:ext cx="8856984" cy="1143000"/>
          </a:xfrm>
        </p:spPr>
        <p:txBody>
          <a:bodyPr>
            <a:normAutofit fontScale="90000"/>
          </a:bodyPr>
          <a:lstStyle/>
          <a:p>
            <a:r>
              <a:rPr lang="ru-RU" dirty="0"/>
              <a:t>Приёмы обеспечения технологичности программного обеспечения </a:t>
            </a:r>
          </a:p>
        </p:txBody>
      </p:sp>
      <p:sp>
        <p:nvSpPr>
          <p:cNvPr id="3" name="Объект 2"/>
          <p:cNvSpPr>
            <a:spLocks noGrp="1"/>
          </p:cNvSpPr>
          <p:nvPr>
            <p:ph idx="1"/>
          </p:nvPr>
        </p:nvSpPr>
        <p:spPr>
          <a:xfrm>
            <a:off x="457200" y="1600200"/>
            <a:ext cx="8229600" cy="4997152"/>
          </a:xfrm>
        </p:spPr>
        <p:txBody>
          <a:bodyPr>
            <a:normAutofit/>
          </a:bodyPr>
          <a:lstStyle/>
          <a:p>
            <a:r>
              <a:rPr lang="ru-RU" sz="2400" dirty="0"/>
              <a:t>При проектировании достаточно сложного программного обеспечения после определения его общей структуры выполняют декомпозицию компонентов в соответствии </a:t>
            </a:r>
            <a:r>
              <a:rPr lang="ru-RU" sz="2400" dirty="0" smtClean="0"/>
              <a:t/>
            </a:r>
            <a:br>
              <a:rPr lang="ru-RU" sz="2400" dirty="0" smtClean="0"/>
            </a:br>
            <a:r>
              <a:rPr lang="ru-RU" sz="2400" dirty="0" smtClean="0"/>
              <a:t>с </a:t>
            </a:r>
            <a:r>
              <a:rPr lang="ru-RU" sz="2400" dirty="0"/>
              <a:t>выбранным подходом до получения элементов, которые, по мнению проектировщика, в дальнейшей декомпозиции не нуждаются. </a:t>
            </a:r>
          </a:p>
          <a:p>
            <a:pPr marL="0" indent="0">
              <a:buNone/>
            </a:pPr>
            <a:r>
              <a:rPr lang="ru-RU" sz="2400" dirty="0"/>
              <a:t>Как упоминалось раньше, в настоящее время используют два способа декомпозиции разрабатываемого программного обеспечения, связанных с соответствующим подходом: </a:t>
            </a:r>
          </a:p>
          <a:p>
            <a:r>
              <a:rPr lang="ru-RU" sz="2400" dirty="0" smtClean="0"/>
              <a:t>процедурный </a:t>
            </a:r>
            <a:r>
              <a:rPr lang="ru-RU" sz="2400" dirty="0"/>
              <a:t>(или структурный – по названию подхода); </a:t>
            </a:r>
          </a:p>
          <a:p>
            <a:r>
              <a:rPr lang="ru-RU" sz="2400" dirty="0" smtClean="0"/>
              <a:t>объектный</a:t>
            </a:r>
            <a:r>
              <a:rPr lang="ru-RU" sz="2400" dirty="0"/>
              <a:t>.</a:t>
            </a:r>
          </a:p>
        </p:txBody>
      </p:sp>
    </p:spTree>
    <p:extLst>
      <p:ext uri="{BB962C8B-B14F-4D97-AF65-F5344CB8AC3E}">
        <p14:creationId xmlns:p14="http://schemas.microsoft.com/office/powerpoint/2010/main" val="3795916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Два </a:t>
            </a:r>
            <a:r>
              <a:rPr lang="ru-RU" dirty="0"/>
              <a:t>способа декомпозиции </a:t>
            </a:r>
          </a:p>
        </p:txBody>
      </p:sp>
      <p:sp>
        <p:nvSpPr>
          <p:cNvPr id="3" name="Объект 2"/>
          <p:cNvSpPr>
            <a:spLocks noGrp="1"/>
          </p:cNvSpPr>
          <p:nvPr>
            <p:ph idx="1"/>
          </p:nvPr>
        </p:nvSpPr>
        <p:spPr/>
        <p:txBody>
          <a:bodyPr>
            <a:normAutofit fontScale="70000" lnSpcReduction="20000"/>
          </a:bodyPr>
          <a:lstStyle/>
          <a:p>
            <a:r>
              <a:rPr lang="ru-RU" dirty="0"/>
              <a:t>Результатом процедурной декомпозиции является иерархия подпрограмм (процедур), в которой функции, связанные </a:t>
            </a:r>
            <a:r>
              <a:rPr lang="ru-RU" dirty="0" smtClean="0"/>
              <a:t/>
            </a:r>
            <a:br>
              <a:rPr lang="ru-RU" dirty="0" smtClean="0"/>
            </a:br>
            <a:r>
              <a:rPr lang="ru-RU" dirty="0" smtClean="0"/>
              <a:t>с </a:t>
            </a:r>
            <a:r>
              <a:rPr lang="ru-RU" dirty="0"/>
              <a:t>принятием решения, реализуются подпрограммами верхних уровней, а непосредственно обработка – подпрограммами нижних уровней. Это согласуется с принципом вертикального управления, который был сформулирован вместе с другими рекомендациями структурного подхода к программированию. Он также ограничивает возможные варианты передачи управления, требуя, чтобы любая подпрограмма возвращала управление той подпрограмме, которая её вызвала. </a:t>
            </a:r>
          </a:p>
          <a:p>
            <a:r>
              <a:rPr lang="ru-RU" dirty="0"/>
              <a:t>Результатом объектной декомпозиции является совокупность объектов, которые затем реализуют как переменные некоторых специально разрабатываемых типов (классов), представляющих собой совокупность полей данных и методов, работающих </a:t>
            </a:r>
            <a:r>
              <a:rPr lang="ru-RU" dirty="0" smtClean="0"/>
              <a:t/>
            </a:r>
            <a:br>
              <a:rPr lang="ru-RU" dirty="0" smtClean="0"/>
            </a:br>
            <a:r>
              <a:rPr lang="ru-RU" dirty="0" smtClean="0"/>
              <a:t>с </a:t>
            </a:r>
            <a:r>
              <a:rPr lang="ru-RU" dirty="0"/>
              <a:t>этими полями.</a:t>
            </a:r>
          </a:p>
        </p:txBody>
      </p:sp>
    </p:spTree>
    <p:extLst>
      <p:ext uri="{BB962C8B-B14F-4D97-AF65-F5344CB8AC3E}">
        <p14:creationId xmlns:p14="http://schemas.microsoft.com/office/powerpoint/2010/main" val="4265199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Модули</a:t>
            </a:r>
            <a:endParaRPr lang="ru-RU" dirty="0"/>
          </a:p>
        </p:txBody>
      </p:sp>
      <p:sp>
        <p:nvSpPr>
          <p:cNvPr id="3" name="Объект 2"/>
          <p:cNvSpPr>
            <a:spLocks noGrp="1"/>
          </p:cNvSpPr>
          <p:nvPr>
            <p:ph idx="1"/>
          </p:nvPr>
        </p:nvSpPr>
        <p:spPr/>
        <p:txBody>
          <a:bodyPr>
            <a:normAutofit fontScale="70000" lnSpcReduction="20000"/>
          </a:bodyPr>
          <a:lstStyle/>
          <a:p>
            <a:r>
              <a:rPr lang="ru-RU" dirty="0"/>
              <a:t>Модулем называют автономно компилируемую программную единицу. Термин «модуль» традиционно используется в двух смыслах. Первоначально, когда размер программ был сравнительно невелик и все подпрограммы компилировались отдельно, под модулем понималась подпрограмма, т.е. последовательность связанных фрагментов программы, обращение к которой выполняется по имени. Со временем, когда размер программ значительно вырос и появилась возможность создавать библиотеки ресурсов: констант, переменных, описаний типов, классов и подпрограмм, термин «модуль» стал использоваться и в смысле автономно компилируемого набора программных ресурсов. Данные модуль может получать и/или возвращать через общие области памяти или параметры. </a:t>
            </a:r>
          </a:p>
        </p:txBody>
      </p:sp>
    </p:spTree>
    <p:extLst>
      <p:ext uri="{BB962C8B-B14F-4D97-AF65-F5344CB8AC3E}">
        <p14:creationId xmlns:p14="http://schemas.microsoft.com/office/powerpoint/2010/main" val="4149495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Модули</a:t>
            </a:r>
            <a:endParaRPr lang="ru-RU" dirty="0"/>
          </a:p>
        </p:txBody>
      </p:sp>
      <p:sp>
        <p:nvSpPr>
          <p:cNvPr id="3" name="Объект 2"/>
          <p:cNvSpPr>
            <a:spLocks noGrp="1"/>
          </p:cNvSpPr>
          <p:nvPr>
            <p:ph idx="1"/>
          </p:nvPr>
        </p:nvSpPr>
        <p:spPr/>
        <p:txBody>
          <a:bodyPr>
            <a:normAutofit fontScale="85000" lnSpcReduction="20000"/>
          </a:bodyPr>
          <a:lstStyle/>
          <a:p>
            <a:pPr marL="0" indent="0">
              <a:buNone/>
            </a:pPr>
            <a:r>
              <a:rPr lang="ru-RU" dirty="0"/>
              <a:t>Первоначально к модулям (ещё понимаемым как подпрограммы) предъявлялись следующие требования: </a:t>
            </a:r>
          </a:p>
          <a:p>
            <a:r>
              <a:rPr lang="ru-RU" dirty="0" smtClean="0"/>
              <a:t>отдельная </a:t>
            </a:r>
            <a:r>
              <a:rPr lang="ru-RU" dirty="0"/>
              <a:t>компиляция; </a:t>
            </a:r>
          </a:p>
          <a:p>
            <a:r>
              <a:rPr lang="ru-RU" dirty="0" smtClean="0"/>
              <a:t>одна </a:t>
            </a:r>
            <a:r>
              <a:rPr lang="ru-RU" dirty="0"/>
              <a:t>точка входа; </a:t>
            </a:r>
          </a:p>
          <a:p>
            <a:r>
              <a:rPr lang="ru-RU" dirty="0" smtClean="0"/>
              <a:t>одна </a:t>
            </a:r>
            <a:r>
              <a:rPr lang="ru-RU" dirty="0"/>
              <a:t>точка выхода; </a:t>
            </a:r>
          </a:p>
          <a:p>
            <a:r>
              <a:rPr lang="ru-RU" dirty="0" smtClean="0"/>
              <a:t>соответствие </a:t>
            </a:r>
            <a:r>
              <a:rPr lang="ru-RU" dirty="0"/>
              <a:t>принципу вертикального управления; </a:t>
            </a:r>
          </a:p>
          <a:p>
            <a:r>
              <a:rPr lang="ru-RU" dirty="0" smtClean="0"/>
              <a:t>возможность </a:t>
            </a:r>
            <a:r>
              <a:rPr lang="ru-RU" dirty="0"/>
              <a:t>вызова других модулей; </a:t>
            </a:r>
          </a:p>
          <a:p>
            <a:r>
              <a:rPr lang="ru-RU" dirty="0" smtClean="0"/>
              <a:t>небольшой </a:t>
            </a:r>
            <a:r>
              <a:rPr lang="ru-RU" dirty="0"/>
              <a:t>размер (до 50 – 60 операторов языка); </a:t>
            </a:r>
          </a:p>
          <a:p>
            <a:r>
              <a:rPr lang="ru-RU" dirty="0" smtClean="0"/>
              <a:t>независимость </a:t>
            </a:r>
            <a:r>
              <a:rPr lang="ru-RU" dirty="0"/>
              <a:t>от истории вызовов; </a:t>
            </a:r>
          </a:p>
          <a:p>
            <a:r>
              <a:rPr lang="ru-RU" dirty="0" smtClean="0"/>
              <a:t>выполнение </a:t>
            </a:r>
            <a:r>
              <a:rPr lang="ru-RU" dirty="0"/>
              <a:t>одной функции. </a:t>
            </a:r>
          </a:p>
        </p:txBody>
      </p:sp>
    </p:spTree>
    <p:extLst>
      <p:ext uri="{BB962C8B-B14F-4D97-AF65-F5344CB8AC3E}">
        <p14:creationId xmlns:p14="http://schemas.microsoft.com/office/powerpoint/2010/main" val="559101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Модули</a:t>
            </a:r>
            <a:endParaRPr lang="ru-RU" dirty="0"/>
          </a:p>
        </p:txBody>
      </p:sp>
      <p:sp>
        <p:nvSpPr>
          <p:cNvPr id="3" name="Объект 2"/>
          <p:cNvSpPr>
            <a:spLocks noGrp="1"/>
          </p:cNvSpPr>
          <p:nvPr>
            <p:ph idx="1"/>
          </p:nvPr>
        </p:nvSpPr>
        <p:spPr/>
        <p:txBody>
          <a:bodyPr>
            <a:normAutofit fontScale="77500" lnSpcReduction="20000"/>
          </a:bodyPr>
          <a:lstStyle/>
          <a:p>
            <a:r>
              <a:rPr lang="ru-RU" dirty="0"/>
              <a:t>Требования одной точки входа, одной точки выхода, независимости от истории вызовов и соответствия принципу вертикального управления были вызваны тем, что в то время из-за серьёзных ограничений </a:t>
            </a:r>
            <a:r>
              <a:rPr lang="ru-RU" dirty="0" smtClean="0"/>
              <a:t/>
            </a:r>
            <a:br>
              <a:rPr lang="ru-RU" dirty="0" smtClean="0"/>
            </a:br>
            <a:r>
              <a:rPr lang="ru-RU" dirty="0" smtClean="0"/>
              <a:t>на </a:t>
            </a:r>
            <a:r>
              <a:rPr lang="ru-RU" dirty="0"/>
              <a:t>объём оперативной памяти программисты были вынуждены разрабатывать программы с максимально возможной повторяемостью кодов. В результате подпрограммы, имеющие несколько точек входа и выхода, не только были обычным явлением, но и считались высоким классом программирования. Следствием же было то, что программы было очень сложно не только модифицировать, но и понять, а иногда и просто полностью отладить. </a:t>
            </a:r>
          </a:p>
        </p:txBody>
      </p:sp>
    </p:spTree>
    <p:extLst>
      <p:ext uri="{BB962C8B-B14F-4D97-AF65-F5344CB8AC3E}">
        <p14:creationId xmlns:p14="http://schemas.microsoft.com/office/powerpoint/2010/main" val="406115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Подготовительная работа </a:t>
            </a:r>
            <a:r>
              <a:rPr lang="ru-RU" dirty="0" smtClean="0"/>
              <a:t/>
            </a:r>
            <a:br>
              <a:rPr lang="ru-RU" dirty="0" smtClean="0"/>
            </a:br>
            <a:r>
              <a:rPr lang="ru-RU" dirty="0" smtClean="0"/>
              <a:t>перед </a:t>
            </a:r>
            <a:r>
              <a:rPr lang="ru-RU" dirty="0"/>
              <a:t>составлением программы:</a:t>
            </a:r>
          </a:p>
        </p:txBody>
      </p:sp>
      <p:sp>
        <p:nvSpPr>
          <p:cNvPr id="3" name="Объект 2"/>
          <p:cNvSpPr>
            <a:spLocks noGrp="1"/>
          </p:cNvSpPr>
          <p:nvPr>
            <p:ph idx="1"/>
          </p:nvPr>
        </p:nvSpPr>
        <p:spPr>
          <a:xfrm>
            <a:off x="179512" y="1600200"/>
            <a:ext cx="8784976" cy="4525963"/>
          </a:xfrm>
        </p:spPr>
        <p:txBody>
          <a:bodyPr>
            <a:normAutofit fontScale="92500" lnSpcReduction="10000"/>
          </a:bodyPr>
          <a:lstStyle/>
          <a:p>
            <a:pPr marL="0" indent="0">
              <a:buNone/>
            </a:pPr>
            <a:r>
              <a:rPr lang="ru-RU" sz="2800" dirty="0"/>
              <a:t>– уточнение постановки;</a:t>
            </a:r>
          </a:p>
          <a:p>
            <a:pPr marL="0" indent="0">
              <a:buNone/>
            </a:pPr>
            <a:r>
              <a:rPr lang="ru-RU" sz="2800" dirty="0"/>
              <a:t>– выбор метода решения;</a:t>
            </a:r>
          </a:p>
          <a:p>
            <a:pPr marL="0" indent="0">
              <a:buNone/>
            </a:pPr>
            <a:r>
              <a:rPr lang="ru-RU" sz="2800" dirty="0"/>
              <a:t>– выяснение специфики области применения;</a:t>
            </a:r>
          </a:p>
          <a:p>
            <a:pPr marL="0" indent="0">
              <a:buNone/>
            </a:pPr>
            <a:r>
              <a:rPr lang="ru-RU" sz="2800" dirty="0"/>
              <a:t>– выяснение общей организации программы и т.д.</a:t>
            </a:r>
          </a:p>
          <a:p>
            <a:pPr marL="0" indent="0">
              <a:buNone/>
            </a:pPr>
            <a:endParaRPr lang="ru-RU" sz="2800" dirty="0" smtClean="0"/>
          </a:p>
          <a:p>
            <a:pPr marL="0" indent="0">
              <a:buNone/>
            </a:pPr>
            <a:r>
              <a:rPr lang="ru-RU" sz="2800" dirty="0" smtClean="0"/>
              <a:t>Результаты </a:t>
            </a:r>
            <a:r>
              <a:rPr lang="ru-RU" sz="2800" dirty="0"/>
              <a:t>подготовительной работы оформляются </a:t>
            </a:r>
            <a:r>
              <a:rPr lang="ru-RU" sz="2800" dirty="0" smtClean="0"/>
              <a:t/>
            </a:r>
            <a:br>
              <a:rPr lang="ru-RU" sz="2800" dirty="0" smtClean="0"/>
            </a:br>
            <a:r>
              <a:rPr lang="ru-RU" sz="2800" dirty="0" smtClean="0"/>
              <a:t>в </a:t>
            </a:r>
            <a:r>
              <a:rPr lang="ru-RU" sz="2800" dirty="0"/>
              <a:t>виде некоторой документации. Это значительно </a:t>
            </a:r>
            <a:r>
              <a:rPr lang="ru-RU" sz="2800" dirty="0" smtClean="0"/>
              <a:t>упрощает понимание человеком программы.</a:t>
            </a:r>
          </a:p>
          <a:p>
            <a:pPr marL="0" indent="0">
              <a:buNone/>
            </a:pPr>
            <a:r>
              <a:rPr lang="ru-RU" sz="2800" dirty="0"/>
              <a:t>Программное средство (ПС) – программа или логически связанная совокупность программ, размещённая на носителе и снабжённая документацией.</a:t>
            </a:r>
          </a:p>
          <a:p>
            <a:pPr marL="0" indent="0">
              <a:buNone/>
            </a:pPr>
            <a:endParaRPr lang="ru-RU" sz="2800" dirty="0"/>
          </a:p>
        </p:txBody>
      </p:sp>
    </p:spTree>
    <p:extLst>
      <p:ext uri="{BB962C8B-B14F-4D97-AF65-F5344CB8AC3E}">
        <p14:creationId xmlns:p14="http://schemas.microsoft.com/office/powerpoint/2010/main" val="3730723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Модули</a:t>
            </a:r>
            <a:endParaRPr lang="ru-RU" dirty="0"/>
          </a:p>
        </p:txBody>
      </p:sp>
      <p:sp>
        <p:nvSpPr>
          <p:cNvPr id="3" name="Объект 2"/>
          <p:cNvSpPr>
            <a:spLocks noGrp="1"/>
          </p:cNvSpPr>
          <p:nvPr>
            <p:ph idx="1"/>
          </p:nvPr>
        </p:nvSpPr>
        <p:spPr>
          <a:xfrm>
            <a:off x="457200" y="1600200"/>
            <a:ext cx="8507288" cy="4997152"/>
          </a:xfrm>
        </p:spPr>
        <p:txBody>
          <a:bodyPr>
            <a:normAutofit fontScale="70000" lnSpcReduction="20000"/>
          </a:bodyPr>
          <a:lstStyle/>
          <a:p>
            <a:pPr marL="0" indent="0">
              <a:buNone/>
            </a:pPr>
            <a:r>
              <a:rPr lang="ru-RU" dirty="0"/>
              <a:t>Со временем, когда основные требования структурного подхода стали поддерживаться языками программирования и под модулем стали понимать отдельно компилируемую библиотеку ресурсов, требование независимости модулей стало основным. </a:t>
            </a:r>
          </a:p>
          <a:p>
            <a:pPr marL="0" indent="0">
              <a:buNone/>
            </a:pPr>
            <a:r>
              <a:rPr lang="ru-RU" dirty="0"/>
              <a:t>Практика показала, что чем выше степень независимости модулей, тем: </a:t>
            </a:r>
          </a:p>
          <a:p>
            <a:r>
              <a:rPr lang="ru-RU" dirty="0" smtClean="0"/>
              <a:t>легче </a:t>
            </a:r>
            <a:r>
              <a:rPr lang="ru-RU" dirty="0"/>
              <a:t>разобраться в отдельном модуле и всей программе и, соответственно, тестировать, отлаживать и модифицировать её; </a:t>
            </a:r>
          </a:p>
          <a:p>
            <a:r>
              <a:rPr lang="ru-RU" dirty="0" smtClean="0"/>
              <a:t>меньше </a:t>
            </a:r>
            <a:r>
              <a:rPr lang="ru-RU" dirty="0"/>
              <a:t>вероятность появления новых ошибок при исправлении старых или внесении изменений в программу, т.е. вероятность появления «волнового» эффекта; </a:t>
            </a:r>
          </a:p>
          <a:p>
            <a:r>
              <a:rPr lang="ru-RU" dirty="0" smtClean="0"/>
              <a:t>проще </a:t>
            </a:r>
            <a:r>
              <a:rPr lang="ru-RU" dirty="0"/>
              <a:t>организовать разработку программного обеспечения группой программистов и легче его сопровождать</a:t>
            </a:r>
            <a:r>
              <a:rPr lang="ru-RU" dirty="0" smtClean="0"/>
              <a:t>.</a:t>
            </a:r>
          </a:p>
          <a:p>
            <a:pPr marL="0" indent="0">
              <a:buNone/>
            </a:pPr>
            <a:r>
              <a:rPr lang="ru-RU" dirty="0"/>
              <a:t>Таким образом, уменьшение зависимости модулей улучшает технологичность проекта. </a:t>
            </a:r>
            <a:r>
              <a:rPr lang="ru-RU" dirty="0" smtClean="0"/>
              <a:t>Степень </a:t>
            </a:r>
            <a:r>
              <a:rPr lang="ru-RU" dirty="0"/>
              <a:t>независимости модулей (как подпрограмм, так и библиотек) оценивают двумя критериями: сцеплением и связностью.</a:t>
            </a:r>
          </a:p>
        </p:txBody>
      </p:sp>
    </p:spTree>
    <p:extLst>
      <p:ext uri="{BB962C8B-B14F-4D97-AF65-F5344CB8AC3E}">
        <p14:creationId xmlns:p14="http://schemas.microsoft.com/office/powerpoint/2010/main" val="251425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Спасибо за внимание!</a:t>
            </a:r>
            <a:endParaRPr lang="ru-RU" dirty="0"/>
          </a:p>
        </p:txBody>
      </p:sp>
      <p:sp>
        <p:nvSpPr>
          <p:cNvPr id="3" name="Подзаголовок 2"/>
          <p:cNvSpPr>
            <a:spLocks noGrp="1"/>
          </p:cNvSpPr>
          <p:nvPr>
            <p:ph type="subTitle" idx="1"/>
          </p:nvPr>
        </p:nvSpPr>
        <p:spPr/>
        <p:txBody>
          <a:bodyPr/>
          <a:lstStyle/>
          <a:p>
            <a:r>
              <a:rPr lang="ru-RU" dirty="0" smtClean="0"/>
              <a:t>Далее «Сцепление модулей и </a:t>
            </a:r>
            <a:r>
              <a:rPr lang="ru-RU" dirty="0" err="1" smtClean="0"/>
              <a:t>др</a:t>
            </a:r>
            <a:r>
              <a:rPr lang="ru-RU" dirty="0" smtClean="0"/>
              <a:t>…»</a:t>
            </a:r>
          </a:p>
          <a:p>
            <a:endParaRPr lang="ru-RU" dirty="0"/>
          </a:p>
          <a:p>
            <a:r>
              <a:rPr lang="ru-RU" dirty="0" smtClean="0"/>
              <a:t>Ищенко Алексей Петрович</a:t>
            </a:r>
            <a:endParaRPr lang="ru-RU" dirty="0"/>
          </a:p>
        </p:txBody>
      </p:sp>
    </p:spTree>
    <p:extLst>
      <p:ext uri="{BB962C8B-B14F-4D97-AF65-F5344CB8AC3E}">
        <p14:creationId xmlns:p14="http://schemas.microsoft.com/office/powerpoint/2010/main" val="309908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Документация ПС позволяет понять:</a:t>
            </a:r>
          </a:p>
        </p:txBody>
      </p:sp>
      <p:sp>
        <p:nvSpPr>
          <p:cNvPr id="3" name="Объект 2"/>
          <p:cNvSpPr>
            <a:spLocks noGrp="1"/>
          </p:cNvSpPr>
          <p:nvPr>
            <p:ph idx="1"/>
          </p:nvPr>
        </p:nvSpPr>
        <p:spPr/>
        <p:txBody>
          <a:bodyPr/>
          <a:lstStyle/>
          <a:p>
            <a:pPr marL="0" indent="0">
              <a:buNone/>
            </a:pPr>
            <a:r>
              <a:rPr lang="ru-RU" dirty="0"/>
              <a:t>− какие функции выполняет та или иная программа ПС;</a:t>
            </a:r>
          </a:p>
          <a:p>
            <a:pPr marL="0" indent="0">
              <a:buNone/>
            </a:pPr>
            <a:r>
              <a:rPr lang="ru-RU" dirty="0"/>
              <a:t>− как подготовить исходные данные;</a:t>
            </a:r>
          </a:p>
          <a:p>
            <a:pPr marL="0" indent="0">
              <a:buNone/>
            </a:pPr>
            <a:r>
              <a:rPr lang="ru-RU" dirty="0"/>
              <a:t>− какие программы содержит ПС;</a:t>
            </a:r>
          </a:p>
          <a:p>
            <a:pPr marL="0" indent="0">
              <a:buNone/>
            </a:pPr>
            <a:r>
              <a:rPr lang="ru-RU" dirty="0"/>
              <a:t>− как запустить на выполнение;</a:t>
            </a:r>
          </a:p>
          <a:p>
            <a:pPr marL="0" indent="0">
              <a:buNone/>
            </a:pPr>
            <a:r>
              <a:rPr lang="ru-RU" dirty="0"/>
              <a:t>− что означают полученные результаты;</a:t>
            </a:r>
          </a:p>
          <a:p>
            <a:pPr marL="0" indent="0">
              <a:buNone/>
            </a:pPr>
            <a:r>
              <a:rPr lang="ru-RU" dirty="0"/>
              <a:t>− как её можно модифицировать.</a:t>
            </a:r>
          </a:p>
          <a:p>
            <a:pPr marL="0" indent="0">
              <a:buNone/>
            </a:pPr>
            <a:endParaRPr lang="ru-RU" dirty="0"/>
          </a:p>
        </p:txBody>
      </p:sp>
    </p:spTree>
    <p:extLst>
      <p:ext uri="{BB962C8B-B14F-4D97-AF65-F5344CB8AC3E}">
        <p14:creationId xmlns:p14="http://schemas.microsoft.com/office/powerpoint/2010/main" val="151288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Понятие правильности программы</a:t>
            </a:r>
          </a:p>
        </p:txBody>
      </p:sp>
      <p:sp>
        <p:nvSpPr>
          <p:cNvPr id="3" name="Объект 2"/>
          <p:cNvSpPr>
            <a:spLocks noGrp="1"/>
          </p:cNvSpPr>
          <p:nvPr>
            <p:ph idx="1"/>
          </p:nvPr>
        </p:nvSpPr>
        <p:spPr>
          <a:xfrm>
            <a:off x="179512" y="1600200"/>
            <a:ext cx="8784976" cy="5069160"/>
          </a:xfrm>
        </p:spPr>
        <p:txBody>
          <a:bodyPr>
            <a:normAutofit fontScale="70000" lnSpcReduction="20000"/>
          </a:bodyPr>
          <a:lstStyle/>
          <a:p>
            <a:r>
              <a:rPr lang="ru-RU" dirty="0"/>
              <a:t>Считается, что продуктом ТП является ПС, содержащее программы, выполняющие требуемые функции. </a:t>
            </a:r>
            <a:endParaRPr lang="ru-RU" dirty="0" smtClean="0"/>
          </a:p>
          <a:p>
            <a:r>
              <a:rPr lang="ru-RU" dirty="0" smtClean="0"/>
              <a:t>Под </a:t>
            </a:r>
            <a:r>
              <a:rPr lang="ru-RU" dirty="0"/>
              <a:t>программой часто понимают правильную программу, т.е. программу, не содержащую ошибок. Однако понятие ошибки </a:t>
            </a:r>
            <a:r>
              <a:rPr lang="ru-RU" dirty="0" smtClean="0"/>
              <a:t/>
            </a:r>
            <a:br>
              <a:rPr lang="ru-RU" dirty="0" smtClean="0"/>
            </a:br>
            <a:r>
              <a:rPr lang="ru-RU" dirty="0" smtClean="0"/>
              <a:t>в </a:t>
            </a:r>
            <a:r>
              <a:rPr lang="ru-RU" dirty="0"/>
              <a:t>программе трактуется многими программистами неоднозначно. </a:t>
            </a:r>
            <a:endParaRPr lang="ru-RU" dirty="0" smtClean="0"/>
          </a:p>
          <a:p>
            <a:r>
              <a:rPr lang="ru-RU" dirty="0" smtClean="0"/>
              <a:t>По </a:t>
            </a:r>
            <a:r>
              <a:rPr lang="ru-RU" dirty="0"/>
              <a:t>мнению Майерса в программе имеется ошибка, если она не выполняет того, что разумно ожидать от неё пользователю. </a:t>
            </a:r>
            <a:r>
              <a:rPr lang="ru-RU" dirty="0" smtClean="0"/>
              <a:t/>
            </a:r>
            <a:br>
              <a:rPr lang="ru-RU" dirty="0" smtClean="0"/>
            </a:br>
            <a:r>
              <a:rPr lang="ru-RU" dirty="0" smtClean="0"/>
              <a:t>При </a:t>
            </a:r>
            <a:r>
              <a:rPr lang="ru-RU" dirty="0"/>
              <a:t>этом разумность определяет документация. Поэтому понятие ошибки не формализовано. </a:t>
            </a:r>
            <a:endParaRPr lang="ru-RU" dirty="0" smtClean="0"/>
          </a:p>
          <a:p>
            <a:r>
              <a:rPr lang="ru-RU" dirty="0" smtClean="0"/>
              <a:t>А </a:t>
            </a:r>
            <a:r>
              <a:rPr lang="ru-RU" dirty="0"/>
              <a:t>так как в программном средстве программа логически связана </a:t>
            </a:r>
            <a:r>
              <a:rPr lang="ru-RU" dirty="0" smtClean="0"/>
              <a:t/>
            </a:r>
            <a:br>
              <a:rPr lang="ru-RU" dirty="0" smtClean="0"/>
            </a:br>
            <a:r>
              <a:rPr lang="ru-RU" dirty="0" smtClean="0"/>
              <a:t>с </a:t>
            </a:r>
            <a:r>
              <a:rPr lang="ru-RU" dirty="0"/>
              <a:t>программной документацией, правильно говорить не об ошибке </a:t>
            </a:r>
            <a:r>
              <a:rPr lang="ru-RU" dirty="0" smtClean="0"/>
              <a:t/>
            </a:r>
            <a:br>
              <a:rPr lang="ru-RU" dirty="0" smtClean="0"/>
            </a:br>
            <a:r>
              <a:rPr lang="ru-RU" dirty="0" smtClean="0"/>
              <a:t>в </a:t>
            </a:r>
            <a:r>
              <a:rPr lang="ru-RU" dirty="0"/>
              <a:t>программе, а об ошибке в ПС. </a:t>
            </a:r>
            <a:endParaRPr lang="ru-RU" dirty="0" smtClean="0"/>
          </a:p>
          <a:p>
            <a:r>
              <a:rPr lang="ru-RU" dirty="0" smtClean="0"/>
              <a:t>Частным </a:t>
            </a:r>
            <a:r>
              <a:rPr lang="ru-RU" dirty="0"/>
              <a:t>случаем ошибки может быть несогласованность документации с ПС. Так как задание на ПС неформально, то нельзя доказать правильность программы формальными методами. </a:t>
            </a:r>
            <a:endParaRPr lang="ru-RU" dirty="0" smtClean="0"/>
          </a:p>
          <a:p>
            <a:r>
              <a:rPr lang="ru-RU" dirty="0" smtClean="0"/>
              <a:t>Тестирование </a:t>
            </a:r>
            <a:r>
              <a:rPr lang="ru-RU" dirty="0"/>
              <a:t>не показывает правильность ПС, а лишь иллюстрирует наличие в нём ошибки.</a:t>
            </a:r>
          </a:p>
        </p:txBody>
      </p:sp>
    </p:spTree>
    <p:extLst>
      <p:ext uri="{BB962C8B-B14F-4D97-AF65-F5344CB8AC3E}">
        <p14:creationId xmlns:p14="http://schemas.microsoft.com/office/powerpoint/2010/main" val="114846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Надежность программного средства</a:t>
            </a:r>
          </a:p>
        </p:txBody>
      </p:sp>
      <p:sp>
        <p:nvSpPr>
          <p:cNvPr id="3" name="Объект 2"/>
          <p:cNvSpPr>
            <a:spLocks noGrp="1"/>
          </p:cNvSpPr>
          <p:nvPr>
            <p:ph idx="1"/>
          </p:nvPr>
        </p:nvSpPr>
        <p:spPr>
          <a:xfrm>
            <a:off x="457200" y="1340768"/>
            <a:ext cx="8229600" cy="5256584"/>
          </a:xfrm>
        </p:spPr>
        <p:txBody>
          <a:bodyPr>
            <a:normAutofit fontScale="70000" lnSpcReduction="20000"/>
          </a:bodyPr>
          <a:lstStyle/>
          <a:p>
            <a:r>
              <a:rPr lang="ru-RU" dirty="0"/>
              <a:t>Альтернативой правильности является надёжность. </a:t>
            </a:r>
            <a:endParaRPr lang="ru-RU" dirty="0" smtClean="0"/>
          </a:p>
          <a:p>
            <a:r>
              <a:rPr lang="ru-RU" b="1" dirty="0" smtClean="0"/>
              <a:t>Надёжность </a:t>
            </a:r>
            <a:r>
              <a:rPr lang="ru-RU" b="1" dirty="0"/>
              <a:t>ПС</a:t>
            </a:r>
            <a:r>
              <a:rPr lang="ru-RU" dirty="0"/>
              <a:t> – способность ПС безотказно выполнять определённые функции при заданных условиях в течение заданного времени и с достаточно большой вероятностью. </a:t>
            </a:r>
            <a:endParaRPr lang="ru-RU" dirty="0" smtClean="0"/>
          </a:p>
          <a:p>
            <a:r>
              <a:rPr lang="ru-RU" dirty="0" smtClean="0"/>
              <a:t>Под </a:t>
            </a:r>
            <a:r>
              <a:rPr lang="ru-RU" dirty="0"/>
              <a:t>отказом понимают наличие в ПС ошибки. Причём нужно отметить, что надёжное ПС не исключает наличия в нём ошибки. Важно, чтобы при практическом применении ПС эти ошибки проявлялись достаточно редко. Убедиться, что ПС обладает следующими свойствами, можно тестированием или практическим применением. Практически мы разрабатываем лишь надёжные, а не правильные ПС. </a:t>
            </a:r>
            <a:endParaRPr lang="ru-RU" dirty="0" smtClean="0"/>
          </a:p>
          <a:p>
            <a:r>
              <a:rPr lang="ru-RU" dirty="0" smtClean="0"/>
              <a:t>Программные </a:t>
            </a:r>
            <a:r>
              <a:rPr lang="ru-RU" dirty="0"/>
              <a:t>средства обладают различной степенью надёжности. Некоторые ошибки выражают лишь неудобства, а некоторые могут вызывать катастрофические последствия. Поэтому для оценки надёжности иногда используют дополнительный показатель, который учитывает стоимость или вред каждого отказа.</a:t>
            </a:r>
          </a:p>
        </p:txBody>
      </p:sp>
    </p:spTree>
    <p:extLst>
      <p:ext uri="{BB962C8B-B14F-4D97-AF65-F5344CB8AC3E}">
        <p14:creationId xmlns:p14="http://schemas.microsoft.com/office/powerpoint/2010/main" val="336303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разработки сложных программных систем</a:t>
            </a:r>
          </a:p>
        </p:txBody>
      </p:sp>
      <p:sp>
        <p:nvSpPr>
          <p:cNvPr id="3" name="Объект 2"/>
          <p:cNvSpPr>
            <a:spLocks noGrp="1"/>
          </p:cNvSpPr>
          <p:nvPr>
            <p:ph idx="1"/>
          </p:nvPr>
        </p:nvSpPr>
        <p:spPr/>
        <p:txBody>
          <a:bodyPr>
            <a:normAutofit fontScale="70000" lnSpcReduction="20000"/>
          </a:bodyPr>
          <a:lstStyle/>
          <a:p>
            <a:r>
              <a:rPr lang="ru-RU" dirty="0"/>
              <a:t>Большинство современных программных систем объективно очень сложны. Эта сложность обусловливается многими причинами, главной из которых является логическая сложность решаемых ими задач.</a:t>
            </a:r>
          </a:p>
          <a:p>
            <a:r>
              <a:rPr lang="ru-RU" dirty="0"/>
              <a:t>Пока вычислительных установок было мало и их возможности были ограничены, ЭВМ применяли в очень узких областях науки и техники, причём, в первую очередь, там, где решаемые задачи были хорошо детерминированы и требовали значительных вычислений. В наше время, когда созданы мощные компьютерные сети, появилась возможность переложить на них решение сложных ресурсоёмких задач, </a:t>
            </a:r>
            <a:r>
              <a:rPr lang="ru-RU" dirty="0" smtClean="0"/>
              <a:t/>
            </a:r>
            <a:br>
              <a:rPr lang="ru-RU" dirty="0" smtClean="0"/>
            </a:br>
            <a:r>
              <a:rPr lang="ru-RU" dirty="0" smtClean="0"/>
              <a:t>о </a:t>
            </a:r>
            <a:r>
              <a:rPr lang="ru-RU" dirty="0"/>
              <a:t>компьютеризации которых раньше никто и не думал. Сейчас </a:t>
            </a:r>
            <a:r>
              <a:rPr lang="ru-RU" dirty="0" smtClean="0"/>
              <a:t/>
            </a:r>
            <a:br>
              <a:rPr lang="ru-RU" dirty="0" smtClean="0"/>
            </a:br>
            <a:r>
              <a:rPr lang="ru-RU" dirty="0" smtClean="0"/>
              <a:t>в </a:t>
            </a:r>
            <a:r>
              <a:rPr lang="ru-RU" dirty="0"/>
              <a:t>процесс компьютеризации вовлекаются совершенно новые предметные области, а для уже освоенных областей усложняются сложившиеся постановки задач.</a:t>
            </a:r>
          </a:p>
          <a:p>
            <a:endParaRPr lang="ru-RU" dirty="0"/>
          </a:p>
        </p:txBody>
      </p:sp>
    </p:spTree>
    <p:extLst>
      <p:ext uri="{BB962C8B-B14F-4D97-AF65-F5344CB8AC3E}">
        <p14:creationId xmlns:p14="http://schemas.microsoft.com/office/powerpoint/2010/main" val="277214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разработки сложных программных систем</a:t>
            </a:r>
          </a:p>
        </p:txBody>
      </p:sp>
      <p:sp>
        <p:nvSpPr>
          <p:cNvPr id="3" name="Объект 2"/>
          <p:cNvSpPr>
            <a:spLocks noGrp="1"/>
          </p:cNvSpPr>
          <p:nvPr>
            <p:ph idx="1"/>
          </p:nvPr>
        </p:nvSpPr>
        <p:spPr/>
        <p:txBody>
          <a:bodyPr>
            <a:normAutofit fontScale="85000" lnSpcReduction="20000"/>
          </a:bodyPr>
          <a:lstStyle/>
          <a:p>
            <a:r>
              <a:rPr lang="ru-RU" dirty="0"/>
              <a:t>Дополнительными факторами, увеличивающими сложность разработки программных систем, являются:</a:t>
            </a:r>
          </a:p>
          <a:p>
            <a:pPr marL="0" indent="0">
              <a:buNone/>
            </a:pPr>
            <a:r>
              <a:rPr lang="ru-RU" dirty="0" smtClean="0"/>
              <a:t>- сложность </a:t>
            </a:r>
            <a:r>
              <a:rPr lang="ru-RU" dirty="0"/>
              <a:t>формального определения требований к программным системам;</a:t>
            </a:r>
          </a:p>
          <a:p>
            <a:pPr marL="0" indent="0">
              <a:buNone/>
            </a:pPr>
            <a:r>
              <a:rPr lang="ru-RU" dirty="0" smtClean="0"/>
              <a:t>- отсутствие </a:t>
            </a:r>
            <a:r>
              <a:rPr lang="ru-RU" dirty="0"/>
              <a:t>удовлетворительных средств описания поведения дискретных систем с большим числом состояний при недетерминированной последовательности входных воздействий;</a:t>
            </a:r>
          </a:p>
          <a:p>
            <a:pPr marL="0" indent="0">
              <a:buNone/>
            </a:pPr>
            <a:r>
              <a:rPr lang="ru-RU" dirty="0" smtClean="0"/>
              <a:t>- коллективная </a:t>
            </a:r>
            <a:r>
              <a:rPr lang="ru-RU" dirty="0"/>
              <a:t>разработка;</a:t>
            </a:r>
          </a:p>
          <a:p>
            <a:pPr marL="0" indent="0">
              <a:buNone/>
            </a:pPr>
            <a:r>
              <a:rPr lang="ru-RU" dirty="0" smtClean="0"/>
              <a:t>- необходимость </a:t>
            </a:r>
            <a:r>
              <a:rPr lang="ru-RU" dirty="0"/>
              <a:t>увеличения степени повторяемости кодов.</a:t>
            </a:r>
          </a:p>
        </p:txBody>
      </p:sp>
    </p:spTree>
    <p:extLst>
      <p:ext uri="{BB962C8B-B14F-4D97-AF65-F5344CB8AC3E}">
        <p14:creationId xmlns:p14="http://schemas.microsoft.com/office/powerpoint/2010/main" val="179167178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2741</Words>
  <Application>Microsoft Office PowerPoint</Application>
  <PresentationFormat>Экран (4:3)</PresentationFormat>
  <Paragraphs>174</Paragraphs>
  <Slides>41</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41</vt:i4>
      </vt:variant>
    </vt:vector>
  </HeadingPairs>
  <TitlesOfParts>
    <vt:vector size="44" baseType="lpstr">
      <vt:lpstr>Arial</vt:lpstr>
      <vt:lpstr>Calibri</vt:lpstr>
      <vt:lpstr>Тема Office</vt:lpstr>
      <vt:lpstr>Технологии и методы программирования лекция 4</vt:lpstr>
      <vt:lpstr>Программа. Процесс обработки данных. Программное средство</vt:lpstr>
      <vt:lpstr>Программа. Процесс обработки данных. Программное средство</vt:lpstr>
      <vt:lpstr>Подготовительная работа  перед составлением программы:</vt:lpstr>
      <vt:lpstr>Документация ПС позволяет понять:</vt:lpstr>
      <vt:lpstr>Понятие правильности программы</vt:lpstr>
      <vt:lpstr>Надежность программного средства</vt:lpstr>
      <vt:lpstr>Проблемы разработки сложных программных систем</vt:lpstr>
      <vt:lpstr>Проблемы разработки сложных программных систем</vt:lpstr>
      <vt:lpstr>Проблемы разработки сложных программных систем</vt:lpstr>
      <vt:lpstr>Проблемы разработки сложных программных систем</vt:lpstr>
      <vt:lpstr>Проблемы разработки сложных программных систем</vt:lpstr>
      <vt:lpstr>Проблемы разработки сложных программных систем</vt:lpstr>
      <vt:lpstr>Основные подходы к разработке ПС</vt:lpstr>
      <vt:lpstr>Разработка носит творческий характер</vt:lpstr>
      <vt:lpstr>Особенность разрабатываемого продукта</vt:lpstr>
      <vt:lpstr>Блочно-иерархический подход  к созданию сложных систем</vt:lpstr>
      <vt:lpstr>Блочно-иерархический подход  к созданию сложных систем</vt:lpstr>
      <vt:lpstr>Блочно-иерархический подход  к созданию сложных систем</vt:lpstr>
      <vt:lpstr>Блочно-иерархический подход  к созданию сложных систем</vt:lpstr>
      <vt:lpstr>Блочно-иерархический подход  к созданию сложных систем</vt:lpstr>
      <vt:lpstr>Соотношение абстрактного и конкретного в описании блоков  при блочно-иерархическом подходе</vt:lpstr>
      <vt:lpstr>Блочно-иерархический подход  к созданию сложных систем</vt:lpstr>
      <vt:lpstr>Блочно-иерархический подход  к созданию сложных систем</vt:lpstr>
      <vt:lpstr>Блочно-иерархический подход  к созданию сложных систем</vt:lpstr>
      <vt:lpstr>Оценка качества процессов создания программного обеспечения</vt:lpstr>
      <vt:lpstr>Оценка качества процессов создания программного обеспечения</vt:lpstr>
      <vt:lpstr>Оценка качества процессов создания программного обеспечения</vt:lpstr>
      <vt:lpstr>Российские стандарты предлагают использовать следующие группы и комплексные показатели качества:</vt:lpstr>
      <vt:lpstr>Согласно ГОСТ Р ИСО 9126 следует обеспечивать следующие качественные характеристики программных средств:</vt:lpstr>
      <vt:lpstr>Приёмы обеспечения технологичности программного обеспечения </vt:lpstr>
      <vt:lpstr>Приёмы обеспечения технологичности программного обеспечения </vt:lpstr>
      <vt:lpstr>Приёмы обеспечения технологичности программного обеспечения </vt:lpstr>
      <vt:lpstr>Приёмы обеспечения технологичности программного обеспечения </vt:lpstr>
      <vt:lpstr>Приёмы обеспечения технологичности программного обеспечения </vt:lpstr>
      <vt:lpstr>Два способа декомпозиции </vt:lpstr>
      <vt:lpstr>Модули</vt:lpstr>
      <vt:lpstr>Модули</vt:lpstr>
      <vt:lpstr>Модули</vt:lpstr>
      <vt:lpstr>Модули</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Господин-начальник</dc:creator>
  <cp:lastModifiedBy>Алексей Петрович Ищенко</cp:lastModifiedBy>
  <cp:revision>15</cp:revision>
  <dcterms:created xsi:type="dcterms:W3CDTF">2022-10-18T21:49:40Z</dcterms:created>
  <dcterms:modified xsi:type="dcterms:W3CDTF">2024-09-25T14:42:35Z</dcterms:modified>
</cp:coreProperties>
</file>