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3" r:id="rId4"/>
    <p:sldId id="294" r:id="rId5"/>
    <p:sldId id="295" r:id="rId6"/>
    <p:sldId id="297" r:id="rId7"/>
    <p:sldId id="298" r:id="rId8"/>
    <p:sldId id="299" r:id="rId9"/>
    <p:sldId id="300" r:id="rId10"/>
    <p:sldId id="301" r:id="rId11"/>
    <p:sldId id="302" r:id="rId12"/>
    <p:sldId id="303" r:id="rId13"/>
    <p:sldId id="304" r:id="rId14"/>
    <p:sldId id="305" r:id="rId15"/>
    <p:sldId id="306" r:id="rId16"/>
    <p:sldId id="310" r:id="rId17"/>
    <p:sldId id="309" r:id="rId18"/>
    <p:sldId id="311" r:id="rId19"/>
    <p:sldId id="308" r:id="rId20"/>
    <p:sldId id="312" r:id="rId21"/>
    <p:sldId id="313" r:id="rId22"/>
    <p:sldId id="314" r:id="rId23"/>
    <p:sldId id="315" r:id="rId24"/>
    <p:sldId id="316" r:id="rId25"/>
    <p:sldId id="317" r:id="rId26"/>
    <p:sldId id="320" r:id="rId27"/>
    <p:sldId id="318" r:id="rId28"/>
    <p:sldId id="319" r:id="rId29"/>
    <p:sldId id="321" r:id="rId30"/>
    <p:sldId id="322" r:id="rId31"/>
    <p:sldId id="323" r:id="rId32"/>
    <p:sldId id="324" r:id="rId33"/>
    <p:sldId id="325" r:id="rId34"/>
    <p:sldId id="326" r:id="rId35"/>
    <p:sldId id="327" r:id="rId36"/>
    <p:sldId id="328" r:id="rId37"/>
    <p:sldId id="330" r:id="rId38"/>
    <p:sldId id="329" r:id="rId39"/>
    <p:sldId id="331" r:id="rId40"/>
    <p:sldId id="296" r:id="rId4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605"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25.09.2024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25.09.2024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25.09.2024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25.09.2024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25.09.2024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25.09.2024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dirty="0" smtClean="0"/>
              <a:t>Технологии </a:t>
            </a:r>
            <a:r>
              <a:rPr lang="ru-RU" smtClean="0"/>
              <a:t>и методы  </a:t>
            </a:r>
            <a:r>
              <a:rPr lang="ru-RU" dirty="0" smtClean="0"/>
              <a:t>программирования</a:t>
            </a:r>
            <a:br>
              <a:rPr lang="ru-RU" dirty="0" smtClean="0"/>
            </a:br>
            <a:r>
              <a:rPr lang="ru-RU" sz="3200" smtClean="0"/>
              <a:t>лекция </a:t>
            </a:r>
            <a:r>
              <a:rPr lang="ru-RU" sz="3200" smtClean="0"/>
              <a:t>5</a:t>
            </a:r>
            <a:endParaRPr lang="ru-RU" dirty="0"/>
          </a:p>
        </p:txBody>
      </p:sp>
      <p:sp>
        <p:nvSpPr>
          <p:cNvPr id="3" name="Подзаголовок 2"/>
          <p:cNvSpPr>
            <a:spLocks noGrp="1"/>
          </p:cNvSpPr>
          <p:nvPr>
            <p:ph type="subTitle" idx="1"/>
          </p:nvPr>
        </p:nvSpPr>
        <p:spPr/>
        <p:txBody>
          <a:bodyPr/>
          <a:lstStyle/>
          <a:p>
            <a:r>
              <a:rPr lang="ru-RU" dirty="0" smtClean="0"/>
              <a:t>Ищенко Алексей Петрович</a:t>
            </a:r>
            <a:endParaRPr lang="ru-RU" dirty="0"/>
          </a:p>
        </p:txBody>
      </p:sp>
    </p:spTree>
    <p:extLst>
      <p:ext uri="{BB962C8B-B14F-4D97-AF65-F5344CB8AC3E}">
        <p14:creationId xmlns:p14="http://schemas.microsoft.com/office/powerpoint/2010/main" val="3532664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Сцепление модулей</a:t>
            </a:r>
          </a:p>
        </p:txBody>
      </p:sp>
      <p:sp>
        <p:nvSpPr>
          <p:cNvPr id="3" name="Объект 2"/>
          <p:cNvSpPr>
            <a:spLocks noGrp="1"/>
          </p:cNvSpPr>
          <p:nvPr>
            <p:ph idx="1"/>
          </p:nvPr>
        </p:nvSpPr>
        <p:spPr>
          <a:xfrm>
            <a:off x="395536" y="1628800"/>
            <a:ext cx="8229600" cy="4525963"/>
          </a:xfrm>
        </p:spPr>
        <p:txBody>
          <a:bodyPr>
            <a:normAutofit fontScale="77500" lnSpcReduction="20000"/>
          </a:bodyPr>
          <a:lstStyle/>
          <a:p>
            <a:pPr marL="0" indent="0">
              <a:buNone/>
            </a:pPr>
            <a:r>
              <a:rPr lang="ru-RU" b="1" dirty="0"/>
              <a:t>Сцепление по общей области данных</a:t>
            </a:r>
            <a:r>
              <a:rPr lang="ru-RU" dirty="0"/>
              <a:t> предполагает, что модули работают с общей областью данных. Этот тип сцепления считается недопустимым, поскольку: </a:t>
            </a:r>
          </a:p>
          <a:p>
            <a:r>
              <a:rPr lang="ru-RU" dirty="0" smtClean="0"/>
              <a:t>программы</a:t>
            </a:r>
            <a:r>
              <a:rPr lang="ru-RU" dirty="0"/>
              <a:t>, использующие данный тип сцепления, очень сложны для понимания при сопровождении программного обеспечения; </a:t>
            </a:r>
          </a:p>
          <a:p>
            <a:r>
              <a:rPr lang="ru-RU" dirty="0" smtClean="0"/>
              <a:t>ошибка </a:t>
            </a:r>
            <a:r>
              <a:rPr lang="ru-RU" dirty="0"/>
              <a:t>одного модуля, приводящая к изменению общих данных, может проявиться при выполнении другого модуля, что существенно усложняет локализацию ошибок; </a:t>
            </a:r>
          </a:p>
          <a:p>
            <a:r>
              <a:rPr lang="ru-RU" dirty="0" smtClean="0"/>
              <a:t>при </a:t>
            </a:r>
            <a:r>
              <a:rPr lang="ru-RU" dirty="0"/>
              <a:t>ссылке к данным в общей области модули используют конкретные имена, что уменьшает гибкость разрабатываемого программного обеспечения. </a:t>
            </a:r>
          </a:p>
        </p:txBody>
      </p:sp>
    </p:spTree>
    <p:extLst>
      <p:ext uri="{BB962C8B-B14F-4D97-AF65-F5344CB8AC3E}">
        <p14:creationId xmlns:p14="http://schemas.microsoft.com/office/powerpoint/2010/main" val="82517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Сцепление модулей</a:t>
            </a:r>
          </a:p>
        </p:txBody>
      </p:sp>
      <p:sp>
        <p:nvSpPr>
          <p:cNvPr id="3" name="Объект 2"/>
          <p:cNvSpPr>
            <a:spLocks noGrp="1"/>
          </p:cNvSpPr>
          <p:nvPr>
            <p:ph idx="1"/>
          </p:nvPr>
        </p:nvSpPr>
        <p:spPr/>
        <p:txBody>
          <a:bodyPr/>
          <a:lstStyle/>
          <a:p>
            <a:pPr marL="0" indent="0">
              <a:buNone/>
            </a:pPr>
            <a:r>
              <a:rPr lang="ru-RU" dirty="0"/>
              <a:t>Следует иметь в виду, что «подпрограммы </a:t>
            </a:r>
            <a:r>
              <a:rPr lang="en-US" dirty="0" smtClean="0"/>
              <a:t/>
            </a:r>
            <a:br>
              <a:rPr lang="en-US" dirty="0" smtClean="0"/>
            </a:br>
            <a:r>
              <a:rPr lang="ru-RU" dirty="0" smtClean="0"/>
              <a:t>с </a:t>
            </a:r>
            <a:r>
              <a:rPr lang="ru-RU" dirty="0"/>
              <a:t>памятью», действия которых зависят </a:t>
            </a:r>
            <a:r>
              <a:rPr lang="en-US" dirty="0" smtClean="0"/>
              <a:t/>
            </a:r>
            <a:br>
              <a:rPr lang="en-US" dirty="0" smtClean="0"/>
            </a:br>
            <a:r>
              <a:rPr lang="ru-RU" dirty="0" smtClean="0"/>
              <a:t>от </a:t>
            </a:r>
            <a:r>
              <a:rPr lang="ru-RU" dirty="0"/>
              <a:t>истории вызовов, используют сцепление по общей области, что делает их работу </a:t>
            </a:r>
            <a:r>
              <a:rPr lang="en-US" dirty="0" smtClean="0"/>
              <a:t/>
            </a:r>
            <a:br>
              <a:rPr lang="en-US" dirty="0" smtClean="0"/>
            </a:br>
            <a:r>
              <a:rPr lang="ru-RU" dirty="0" smtClean="0"/>
              <a:t>в </a:t>
            </a:r>
            <a:r>
              <a:rPr lang="ru-RU" dirty="0"/>
              <a:t>общем случае непредсказуемой. Именно этот вариант используют статические переменные С и C++.</a:t>
            </a:r>
          </a:p>
        </p:txBody>
      </p:sp>
    </p:spTree>
    <p:extLst>
      <p:ext uri="{BB962C8B-B14F-4D97-AF65-F5344CB8AC3E}">
        <p14:creationId xmlns:p14="http://schemas.microsoft.com/office/powerpoint/2010/main" val="2005982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Сцепление модулей</a:t>
            </a:r>
          </a:p>
        </p:txBody>
      </p:sp>
      <p:sp>
        <p:nvSpPr>
          <p:cNvPr id="3" name="Объект 2"/>
          <p:cNvSpPr>
            <a:spLocks noGrp="1"/>
          </p:cNvSpPr>
          <p:nvPr>
            <p:ph idx="1"/>
          </p:nvPr>
        </p:nvSpPr>
        <p:spPr/>
        <p:txBody>
          <a:bodyPr>
            <a:normAutofit fontScale="77500" lnSpcReduction="20000"/>
          </a:bodyPr>
          <a:lstStyle/>
          <a:p>
            <a:r>
              <a:rPr lang="ru-RU" dirty="0"/>
              <a:t>В случае </a:t>
            </a:r>
            <a:r>
              <a:rPr lang="ru-RU" b="1" dirty="0"/>
              <a:t>сцепления по содержимому </a:t>
            </a:r>
            <a:r>
              <a:rPr lang="ru-RU" dirty="0"/>
              <a:t>один модуль содержит обращения к внутренним компонентам другого (передаёт управление внутрь, читает и/или изменяет внутренние данные или сами коды), что полностью противоречит </a:t>
            </a:r>
            <a:r>
              <a:rPr lang="ru-RU" dirty="0" err="1"/>
              <a:t>блочно</a:t>
            </a:r>
            <a:r>
              <a:rPr lang="ru-RU" dirty="0"/>
              <a:t>-иерархическому подходу. Отдельный модуль в этом случае уже не является блоком («черным ящиком»): его содержимое должно учитываться в процессе разработки другого модуля. Современные универсальные языки процедурного программирования, например </a:t>
            </a:r>
            <a:r>
              <a:rPr lang="ru-RU" dirty="0" err="1"/>
              <a:t>Pascal</a:t>
            </a:r>
            <a:r>
              <a:rPr lang="ru-RU" dirty="0"/>
              <a:t>, данного типа сцепления в явном виде не поддерживают, но для языков низкого уровня, например Ассемблера, такой вид сцепления остаётся возможным. </a:t>
            </a:r>
          </a:p>
        </p:txBody>
      </p:sp>
    </p:spTree>
    <p:extLst>
      <p:ext uri="{BB962C8B-B14F-4D97-AF65-F5344CB8AC3E}">
        <p14:creationId xmlns:p14="http://schemas.microsoft.com/office/powerpoint/2010/main" val="204541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Х</a:t>
            </a:r>
            <a:r>
              <a:rPr lang="ru-RU" dirty="0" smtClean="0"/>
              <a:t>арактеристики </a:t>
            </a:r>
            <a:r>
              <a:rPr lang="ru-RU" dirty="0"/>
              <a:t>различных типов сцепления по экспертным оценкам</a:t>
            </a:r>
          </a:p>
        </p:txBody>
      </p:sp>
      <p:graphicFrame>
        <p:nvGraphicFramePr>
          <p:cNvPr id="4" name="Таблица 3"/>
          <p:cNvGraphicFramePr>
            <a:graphicFrameLocks noGrp="1"/>
          </p:cNvGraphicFramePr>
          <p:nvPr>
            <p:extLst>
              <p:ext uri="{D42A27DB-BD31-4B8C-83A1-F6EECF244321}">
                <p14:modId xmlns:p14="http://schemas.microsoft.com/office/powerpoint/2010/main" val="3646912318"/>
              </p:ext>
            </p:extLst>
          </p:nvPr>
        </p:nvGraphicFramePr>
        <p:xfrm>
          <a:off x="251516" y="1772817"/>
          <a:ext cx="8640963" cy="3151051"/>
        </p:xfrm>
        <a:graphic>
          <a:graphicData uri="http://schemas.openxmlformats.org/drawingml/2006/table">
            <a:tbl>
              <a:tblPr>
                <a:tableStyleId>{5C22544A-7EE6-4342-B048-85BDC9FD1C3A}</a:tableStyleId>
              </a:tblPr>
              <a:tblGrid>
                <a:gridCol w="1787786">
                  <a:extLst>
                    <a:ext uri="{9D8B030D-6E8A-4147-A177-3AD203B41FA5}">
                      <a16:colId xmlns:a16="http://schemas.microsoft.com/office/drawing/2014/main" val="20000"/>
                    </a:ext>
                  </a:extLst>
                </a:gridCol>
                <a:gridCol w="1092538">
                  <a:extLst>
                    <a:ext uri="{9D8B030D-6E8A-4147-A177-3AD203B41FA5}">
                      <a16:colId xmlns:a16="http://schemas.microsoft.com/office/drawing/2014/main" val="20001"/>
                    </a:ext>
                  </a:extLst>
                </a:gridCol>
                <a:gridCol w="1440156">
                  <a:extLst>
                    <a:ext uri="{9D8B030D-6E8A-4147-A177-3AD203B41FA5}">
                      <a16:colId xmlns:a16="http://schemas.microsoft.com/office/drawing/2014/main" val="20002"/>
                    </a:ext>
                  </a:extLst>
                </a:gridCol>
                <a:gridCol w="1440161">
                  <a:extLst>
                    <a:ext uri="{9D8B030D-6E8A-4147-A177-3AD203B41FA5}">
                      <a16:colId xmlns:a16="http://schemas.microsoft.com/office/drawing/2014/main" val="20003"/>
                    </a:ext>
                  </a:extLst>
                </a:gridCol>
                <a:gridCol w="1368155">
                  <a:extLst>
                    <a:ext uri="{9D8B030D-6E8A-4147-A177-3AD203B41FA5}">
                      <a16:colId xmlns:a16="http://schemas.microsoft.com/office/drawing/2014/main" val="20004"/>
                    </a:ext>
                  </a:extLst>
                </a:gridCol>
                <a:gridCol w="1512167">
                  <a:extLst>
                    <a:ext uri="{9D8B030D-6E8A-4147-A177-3AD203B41FA5}">
                      <a16:colId xmlns:a16="http://schemas.microsoft.com/office/drawing/2014/main" val="20005"/>
                    </a:ext>
                  </a:extLst>
                </a:gridCol>
              </a:tblGrid>
              <a:tr h="1215733">
                <a:tc>
                  <a:txBody>
                    <a:bodyPr/>
                    <a:lstStyle/>
                    <a:p>
                      <a:pPr algn="ctr">
                        <a:lnSpc>
                          <a:spcPct val="115000"/>
                        </a:lnSpc>
                        <a:spcAft>
                          <a:spcPts val="0"/>
                        </a:spcAft>
                      </a:pPr>
                      <a:r>
                        <a:rPr lang="ru-RU" sz="1600" dirty="0">
                          <a:effectLst/>
                        </a:rPr>
                        <a:t>Тип сцепления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smtClean="0">
                          <a:effectLst/>
                        </a:rPr>
                        <a:t>Сцепление </a:t>
                      </a:r>
                      <a:r>
                        <a:rPr lang="ru-RU" sz="1600" dirty="0">
                          <a:effectLst/>
                        </a:rPr>
                        <a:t>балл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Устойчивость </a:t>
                      </a:r>
                      <a:r>
                        <a:rPr lang="ru-RU" sz="1600" dirty="0" smtClean="0">
                          <a:effectLst/>
                        </a:rPr>
                        <a:t/>
                      </a:r>
                      <a:br>
                        <a:rPr lang="ru-RU" sz="1600" dirty="0" smtClean="0">
                          <a:effectLst/>
                        </a:rPr>
                      </a:br>
                      <a:r>
                        <a:rPr lang="ru-RU" sz="1600" dirty="0" smtClean="0">
                          <a:effectLst/>
                        </a:rPr>
                        <a:t>к </a:t>
                      </a:r>
                      <a:r>
                        <a:rPr lang="ru-RU" sz="1600" dirty="0">
                          <a:effectLst/>
                        </a:rPr>
                        <a:t>ошибкам </a:t>
                      </a:r>
                    </a:p>
                    <a:p>
                      <a:pPr algn="ctr">
                        <a:lnSpc>
                          <a:spcPct val="115000"/>
                        </a:lnSpc>
                        <a:spcAft>
                          <a:spcPts val="0"/>
                        </a:spcAft>
                      </a:pPr>
                      <a:r>
                        <a:rPr lang="ru-RU" sz="1600" dirty="0">
                          <a:effectLst/>
                        </a:rPr>
                        <a:t>других модулей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Наглядность </a:t>
                      </a:r>
                    </a:p>
                    <a:p>
                      <a:pPr algn="ctr">
                        <a:lnSpc>
                          <a:spcPct val="115000"/>
                        </a:lnSpc>
                        <a:spcAft>
                          <a:spcPts val="0"/>
                        </a:spcAft>
                      </a:pPr>
                      <a:r>
                        <a:rPr lang="ru-RU" sz="1600">
                          <a:effectLst/>
                        </a:rPr>
                        <a:t>(понятность)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Возможность изменения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Вероятность повторного использования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68442">
                <a:tc>
                  <a:txBody>
                    <a:bodyPr/>
                    <a:lstStyle/>
                    <a:p>
                      <a:pPr algn="ctr">
                        <a:lnSpc>
                          <a:spcPct val="115000"/>
                        </a:lnSpc>
                        <a:spcAft>
                          <a:spcPts val="0"/>
                        </a:spcAft>
                      </a:pPr>
                      <a:r>
                        <a:rPr lang="ru-RU" sz="1600">
                          <a:effectLst/>
                        </a:rPr>
                        <a:t>По данным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1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Хорошая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Хорошая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Хорошая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Большая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60040">
                <a:tc>
                  <a:txBody>
                    <a:bodyPr/>
                    <a:lstStyle/>
                    <a:p>
                      <a:pPr algn="ctr">
                        <a:lnSpc>
                          <a:spcPct val="115000"/>
                        </a:lnSpc>
                        <a:spcAft>
                          <a:spcPts val="0"/>
                        </a:spcAft>
                      </a:pPr>
                      <a:r>
                        <a:rPr lang="ru-RU" sz="1600">
                          <a:effectLst/>
                        </a:rPr>
                        <a:t>По образцу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3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Средняя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Хорошая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Средняя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Средняя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60040">
                <a:tc>
                  <a:txBody>
                    <a:bodyPr/>
                    <a:lstStyle/>
                    <a:p>
                      <a:pPr algn="ctr">
                        <a:lnSpc>
                          <a:spcPct val="115000"/>
                        </a:lnSpc>
                        <a:spcAft>
                          <a:spcPts val="0"/>
                        </a:spcAft>
                      </a:pPr>
                      <a:r>
                        <a:rPr lang="ru-RU" sz="1600" dirty="0">
                          <a:effectLst/>
                        </a:rPr>
                        <a:t>По управлению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4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Средняя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Плохая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Плохая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Малая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4748">
                <a:tc>
                  <a:txBody>
                    <a:bodyPr/>
                    <a:lstStyle/>
                    <a:p>
                      <a:pPr algn="ctr">
                        <a:lnSpc>
                          <a:spcPct val="115000"/>
                        </a:lnSpc>
                        <a:spcAft>
                          <a:spcPts val="0"/>
                        </a:spcAft>
                      </a:pPr>
                      <a:r>
                        <a:rPr lang="ru-RU" sz="1600">
                          <a:effectLst/>
                        </a:rPr>
                        <a:t>По общей области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6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Плохая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Плохая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Средняя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Малая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32048">
                <a:tc>
                  <a:txBody>
                    <a:bodyPr/>
                    <a:lstStyle/>
                    <a:p>
                      <a:pPr algn="ctr">
                        <a:lnSpc>
                          <a:spcPct val="115000"/>
                        </a:lnSpc>
                        <a:spcAft>
                          <a:spcPts val="0"/>
                        </a:spcAft>
                      </a:pPr>
                      <a:r>
                        <a:rPr lang="ru-RU" sz="1600">
                          <a:effectLst/>
                        </a:rPr>
                        <a:t>По содержимому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10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a:effectLst/>
                        </a:rPr>
                        <a:t>Плохая </a:t>
                      </a:r>
                      <a:endParaRPr lang="ru-RU" sz="16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Плохая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Плохая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15000"/>
                        </a:lnSpc>
                        <a:spcAft>
                          <a:spcPts val="0"/>
                        </a:spcAft>
                      </a:pPr>
                      <a:r>
                        <a:rPr lang="ru-RU" sz="1600" dirty="0">
                          <a:effectLst/>
                        </a:rPr>
                        <a:t>Малая </a:t>
                      </a:r>
                      <a:endParaRPr lang="ru-RU" sz="16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31815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Сцепление модулей</a:t>
            </a:r>
          </a:p>
        </p:txBody>
      </p:sp>
      <p:sp>
        <p:nvSpPr>
          <p:cNvPr id="3" name="Объект 2"/>
          <p:cNvSpPr>
            <a:spLocks noGrp="1"/>
          </p:cNvSpPr>
          <p:nvPr>
            <p:ph idx="1"/>
          </p:nvPr>
        </p:nvSpPr>
        <p:spPr/>
        <p:txBody>
          <a:bodyPr>
            <a:normAutofit fontScale="85000" lnSpcReduction="10000"/>
          </a:bodyPr>
          <a:lstStyle/>
          <a:p>
            <a:r>
              <a:rPr lang="ru-RU" dirty="0"/>
              <a:t>Допустимыми считают первые три типа сцепления, так как использование остальных приводит </a:t>
            </a:r>
            <a:r>
              <a:rPr lang="ru-RU" dirty="0" smtClean="0"/>
              <a:t/>
            </a:r>
            <a:br>
              <a:rPr lang="ru-RU" dirty="0" smtClean="0"/>
            </a:br>
            <a:r>
              <a:rPr lang="ru-RU" dirty="0" smtClean="0"/>
              <a:t>к </a:t>
            </a:r>
            <a:r>
              <a:rPr lang="ru-RU" dirty="0"/>
              <a:t>резкому ухудшению технологичности программ. </a:t>
            </a:r>
          </a:p>
          <a:p>
            <a:r>
              <a:rPr lang="ru-RU" dirty="0"/>
              <a:t>Как правило, модули сцепляются между собой несколькими способами. Учитывая это, качество программного обеспечения принято определять </a:t>
            </a:r>
            <a:r>
              <a:rPr lang="ru-RU" dirty="0" smtClean="0"/>
              <a:t/>
            </a:r>
            <a:br>
              <a:rPr lang="ru-RU" dirty="0" smtClean="0"/>
            </a:br>
            <a:r>
              <a:rPr lang="ru-RU" dirty="0" smtClean="0"/>
              <a:t>по </a:t>
            </a:r>
            <a:r>
              <a:rPr lang="ru-RU" dirty="0"/>
              <a:t>типу сцепления с худшими характеристиками. Так, если использовано сцепление по данным и сцепление по управлению, то определяющим считают сцепление по управлению.</a:t>
            </a:r>
          </a:p>
        </p:txBody>
      </p:sp>
    </p:spTree>
    <p:extLst>
      <p:ext uri="{BB962C8B-B14F-4D97-AF65-F5344CB8AC3E}">
        <p14:creationId xmlns:p14="http://schemas.microsoft.com/office/powerpoint/2010/main" val="916510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Сцепление модулей</a:t>
            </a:r>
          </a:p>
        </p:txBody>
      </p:sp>
      <p:sp>
        <p:nvSpPr>
          <p:cNvPr id="3" name="Объект 2"/>
          <p:cNvSpPr>
            <a:spLocks noGrp="1"/>
          </p:cNvSpPr>
          <p:nvPr>
            <p:ph idx="1"/>
          </p:nvPr>
        </p:nvSpPr>
        <p:spPr/>
        <p:txBody>
          <a:bodyPr>
            <a:normAutofit fontScale="92500" lnSpcReduction="20000"/>
          </a:bodyPr>
          <a:lstStyle/>
          <a:p>
            <a:r>
              <a:rPr lang="ru-RU" dirty="0"/>
              <a:t>В некоторых случаях сцепление модулей можно уменьшить, удалив необязательные связи и структурировав необходимые связи. Примером может служить объектно-ориентированное программирование, </a:t>
            </a:r>
            <a:r>
              <a:rPr lang="ru-RU" dirty="0" smtClean="0"/>
              <a:t/>
            </a:r>
            <a:br>
              <a:rPr lang="ru-RU" dirty="0" smtClean="0"/>
            </a:br>
            <a:r>
              <a:rPr lang="ru-RU" dirty="0" smtClean="0"/>
              <a:t>в </a:t>
            </a:r>
            <a:r>
              <a:rPr lang="ru-RU" dirty="0"/>
              <a:t>котором вместо большого количества параметров метод неявно получает адрес области (структуры), в которой расположены поля объекта, и явно дополнительные параметры. В результате модули оказываются сцепленными по образцу.</a:t>
            </a:r>
          </a:p>
        </p:txBody>
      </p:sp>
    </p:spTree>
    <p:extLst>
      <p:ext uri="{BB962C8B-B14F-4D97-AF65-F5344CB8AC3E}">
        <p14:creationId xmlns:p14="http://schemas.microsoft.com/office/powerpoint/2010/main" val="2743940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a:xfrm>
            <a:off x="457200" y="1600200"/>
            <a:ext cx="8229600" cy="4925144"/>
          </a:xfrm>
        </p:spPr>
        <p:txBody>
          <a:bodyPr>
            <a:normAutofit fontScale="77500" lnSpcReduction="20000"/>
          </a:bodyPr>
          <a:lstStyle/>
          <a:p>
            <a:r>
              <a:rPr lang="ru-RU" dirty="0"/>
              <a:t>Связность – мера прочности соединения функциональных и информационных объектов внутри одного модуля. Если сцепление характеризует качество отделения модулей, то связность характеризует степень взаимосвязи элементов, реализуемых одним модулем. Размещение сильно связанных элементов в одном модуле уменьшает межмодульные связи и, соответственно, взаимовлияние модулей. В то же время помещение сильно связанных элементов в разные модули не только усиливает межмодульные связи, но и усложняет понимание их взаимодействия. Объединение слабо связанных элементов также уменьшает технологичность модулей, так как такими элементами сложнее мысленно манипулировать.</a:t>
            </a:r>
          </a:p>
        </p:txBody>
      </p:sp>
    </p:spTree>
    <p:extLst>
      <p:ext uri="{BB962C8B-B14F-4D97-AF65-F5344CB8AC3E}">
        <p14:creationId xmlns:p14="http://schemas.microsoft.com/office/powerpoint/2010/main" val="1935273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p:txBody>
          <a:bodyPr>
            <a:normAutofit fontScale="92500" lnSpcReduction="10000"/>
          </a:bodyPr>
          <a:lstStyle/>
          <a:p>
            <a:pPr marL="0" indent="0">
              <a:buNone/>
            </a:pPr>
            <a:r>
              <a:rPr lang="ru-RU" dirty="0"/>
              <a:t>Различают следующие виды связности </a:t>
            </a:r>
            <a:r>
              <a:rPr lang="ru-RU" dirty="0" smtClean="0"/>
              <a:t/>
            </a:r>
            <a:br>
              <a:rPr lang="ru-RU" dirty="0" smtClean="0"/>
            </a:br>
            <a:r>
              <a:rPr lang="ru-RU" dirty="0" smtClean="0"/>
              <a:t>(</a:t>
            </a:r>
            <a:r>
              <a:rPr lang="ru-RU" dirty="0"/>
              <a:t>в порядке убывания уровня): </a:t>
            </a:r>
          </a:p>
          <a:p>
            <a:r>
              <a:rPr lang="ru-RU" dirty="0" smtClean="0"/>
              <a:t>функциональную</a:t>
            </a:r>
            <a:r>
              <a:rPr lang="ru-RU" dirty="0"/>
              <a:t>; </a:t>
            </a:r>
          </a:p>
          <a:p>
            <a:r>
              <a:rPr lang="ru-RU" dirty="0" smtClean="0"/>
              <a:t>последовательную</a:t>
            </a:r>
            <a:r>
              <a:rPr lang="ru-RU" dirty="0"/>
              <a:t>; </a:t>
            </a:r>
          </a:p>
          <a:p>
            <a:r>
              <a:rPr lang="ru-RU" dirty="0" smtClean="0"/>
              <a:t>информационную </a:t>
            </a:r>
            <a:r>
              <a:rPr lang="ru-RU" dirty="0"/>
              <a:t>(коммуникативную); </a:t>
            </a:r>
          </a:p>
          <a:p>
            <a:r>
              <a:rPr lang="ru-RU" dirty="0" smtClean="0"/>
              <a:t>процедурную</a:t>
            </a:r>
            <a:r>
              <a:rPr lang="ru-RU" dirty="0"/>
              <a:t>; </a:t>
            </a:r>
          </a:p>
          <a:p>
            <a:r>
              <a:rPr lang="ru-RU" dirty="0" smtClean="0"/>
              <a:t>временную</a:t>
            </a:r>
            <a:r>
              <a:rPr lang="ru-RU" dirty="0"/>
              <a:t>; </a:t>
            </a:r>
          </a:p>
          <a:p>
            <a:r>
              <a:rPr lang="ru-RU" dirty="0" smtClean="0"/>
              <a:t>логическую</a:t>
            </a:r>
            <a:r>
              <a:rPr lang="ru-RU" dirty="0"/>
              <a:t>; </a:t>
            </a:r>
          </a:p>
          <a:p>
            <a:r>
              <a:rPr lang="ru-RU" dirty="0" smtClean="0"/>
              <a:t>случайную</a:t>
            </a:r>
            <a:r>
              <a:rPr lang="ru-RU" dirty="0"/>
              <a:t>. </a:t>
            </a:r>
          </a:p>
        </p:txBody>
      </p:sp>
    </p:spTree>
    <p:extLst>
      <p:ext uri="{BB962C8B-B14F-4D97-AF65-F5344CB8AC3E}">
        <p14:creationId xmlns:p14="http://schemas.microsoft.com/office/powerpoint/2010/main" val="1935273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graphicFrame>
        <p:nvGraphicFramePr>
          <p:cNvPr id="4" name="Таблица 3"/>
          <p:cNvGraphicFramePr>
            <a:graphicFrameLocks noGrp="1"/>
          </p:cNvGraphicFramePr>
          <p:nvPr>
            <p:extLst>
              <p:ext uri="{D42A27DB-BD31-4B8C-83A1-F6EECF244321}">
                <p14:modId xmlns:p14="http://schemas.microsoft.com/office/powerpoint/2010/main" val="20487121"/>
              </p:ext>
            </p:extLst>
          </p:nvPr>
        </p:nvGraphicFramePr>
        <p:xfrm>
          <a:off x="1115616" y="1341092"/>
          <a:ext cx="6912768" cy="3780282"/>
        </p:xfrm>
        <a:graphic>
          <a:graphicData uri="http://schemas.openxmlformats.org/drawingml/2006/table">
            <a:tbl>
              <a:tblPr>
                <a:tableStyleId>{5C22544A-7EE6-4342-B048-85BDC9FD1C3A}</a:tableStyleId>
              </a:tblPr>
              <a:tblGrid>
                <a:gridCol w="230425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304256">
                  <a:extLst>
                    <a:ext uri="{9D8B030D-6E8A-4147-A177-3AD203B41FA5}">
                      <a16:colId xmlns:a16="http://schemas.microsoft.com/office/drawing/2014/main" val="20002"/>
                    </a:ext>
                  </a:extLst>
                </a:gridCol>
              </a:tblGrid>
              <a:tr h="2243929">
                <a:tc>
                  <a:txBody>
                    <a:bodyPr/>
                    <a:lstStyle/>
                    <a:p>
                      <a:pPr algn="ctr">
                        <a:lnSpc>
                          <a:spcPct val="115000"/>
                        </a:lnSpc>
                        <a:spcAft>
                          <a:spcPts val="0"/>
                        </a:spcAft>
                      </a:pPr>
                      <a:r>
                        <a:rPr lang="ru-RU" sz="1150" dirty="0">
                          <a:effectLst/>
                        </a:rPr>
                        <a:t>а) функциональная </a:t>
                      </a:r>
                      <a:endParaRPr lang="ru-RU" sz="1150" dirty="0">
                        <a:solidFill>
                          <a:srgbClr val="000000"/>
                        </a:solidFill>
                        <a:effectLst/>
                        <a:latin typeface="Times New Roman"/>
                        <a:ea typeface="Calibri"/>
                        <a:cs typeface="Times New Roman"/>
                      </a:endParaRPr>
                    </a:p>
                  </a:txBody>
                  <a:tcPr marL="68580" marR="68580" marT="0" marB="0"/>
                </a:tc>
                <a:tc>
                  <a:txBody>
                    <a:bodyPr/>
                    <a:lstStyle/>
                    <a:p>
                      <a:pPr algn="ctr">
                        <a:lnSpc>
                          <a:spcPct val="115000"/>
                        </a:lnSpc>
                        <a:spcAft>
                          <a:spcPts val="0"/>
                        </a:spcAft>
                      </a:pPr>
                      <a:r>
                        <a:rPr lang="ru-RU" sz="1150" dirty="0">
                          <a:effectLst/>
                        </a:rPr>
                        <a:t>б) последовательная </a:t>
                      </a:r>
                      <a:endParaRPr lang="ru-RU" sz="1150" dirty="0">
                        <a:solidFill>
                          <a:srgbClr val="000000"/>
                        </a:solidFill>
                        <a:effectLst/>
                        <a:latin typeface="Times New Roman"/>
                        <a:ea typeface="Calibri"/>
                        <a:cs typeface="Times New Roman"/>
                      </a:endParaRPr>
                    </a:p>
                  </a:txBody>
                  <a:tcPr marL="68580" marR="68580" marT="0" marB="0"/>
                </a:tc>
                <a:tc>
                  <a:txBody>
                    <a:bodyPr/>
                    <a:lstStyle/>
                    <a:p>
                      <a:pPr algn="ctr">
                        <a:lnSpc>
                          <a:spcPct val="115000"/>
                        </a:lnSpc>
                        <a:spcAft>
                          <a:spcPts val="0"/>
                        </a:spcAft>
                      </a:pPr>
                      <a:r>
                        <a:rPr lang="ru-RU" sz="1150">
                          <a:effectLst/>
                        </a:rPr>
                        <a:t>в) информационная </a:t>
                      </a:r>
                      <a:endParaRPr lang="ru-RU" sz="115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0"/>
                  </a:ext>
                </a:extLst>
              </a:tr>
              <a:tr h="1536353">
                <a:tc>
                  <a:txBody>
                    <a:bodyPr/>
                    <a:lstStyle/>
                    <a:p>
                      <a:pPr algn="ctr">
                        <a:lnSpc>
                          <a:spcPct val="115000"/>
                        </a:lnSpc>
                        <a:spcAft>
                          <a:spcPts val="0"/>
                        </a:spcAft>
                      </a:pPr>
                      <a:r>
                        <a:rPr lang="ru-RU" sz="1150">
                          <a:effectLst/>
                        </a:rPr>
                        <a:t>г) процедурная </a:t>
                      </a:r>
                      <a:endParaRPr lang="ru-RU" sz="1150">
                        <a:solidFill>
                          <a:srgbClr val="000000"/>
                        </a:solidFill>
                        <a:effectLst/>
                        <a:latin typeface="Times New Roman"/>
                        <a:ea typeface="Calibri"/>
                        <a:cs typeface="Times New Roman"/>
                      </a:endParaRPr>
                    </a:p>
                  </a:txBody>
                  <a:tcPr marL="68580" marR="68580" marT="0" marB="0"/>
                </a:tc>
                <a:tc>
                  <a:txBody>
                    <a:bodyPr/>
                    <a:lstStyle/>
                    <a:p>
                      <a:pPr algn="ctr">
                        <a:lnSpc>
                          <a:spcPct val="115000"/>
                        </a:lnSpc>
                        <a:spcAft>
                          <a:spcPts val="0"/>
                        </a:spcAft>
                      </a:pPr>
                      <a:r>
                        <a:rPr lang="ru-RU" sz="1150">
                          <a:effectLst/>
                        </a:rPr>
                        <a:t>д) временная </a:t>
                      </a:r>
                      <a:endParaRPr lang="ru-RU" sz="1150">
                        <a:solidFill>
                          <a:srgbClr val="000000"/>
                        </a:solidFill>
                        <a:effectLst/>
                        <a:latin typeface="Times New Roman"/>
                        <a:ea typeface="Calibri"/>
                        <a:cs typeface="Times New Roman"/>
                      </a:endParaRPr>
                    </a:p>
                  </a:txBody>
                  <a:tcPr marL="68580" marR="68580" marT="0" marB="0"/>
                </a:tc>
                <a:tc>
                  <a:txBody>
                    <a:bodyPr/>
                    <a:lstStyle/>
                    <a:p>
                      <a:pPr algn="ctr">
                        <a:lnSpc>
                          <a:spcPct val="115000"/>
                        </a:lnSpc>
                        <a:spcAft>
                          <a:spcPts val="0"/>
                        </a:spcAft>
                      </a:pPr>
                      <a:r>
                        <a:rPr lang="ru-RU" sz="1150" dirty="0">
                          <a:effectLst/>
                        </a:rPr>
                        <a:t>е) логическая </a:t>
                      </a:r>
                      <a:endParaRPr lang="ru-RU" sz="1150" dirty="0">
                        <a:solidFill>
                          <a:srgbClr val="000000"/>
                        </a:solidFill>
                        <a:effectLst/>
                        <a:latin typeface="Times New Roman"/>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pic>
        <p:nvPicPr>
          <p:cNvPr id="2054" name="Рисунок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44824"/>
            <a:ext cx="1276350" cy="10763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Рисунок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8047" y="1808289"/>
            <a:ext cx="12763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Рисунок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1844824"/>
            <a:ext cx="127635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2051" name="Рисунок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2790" y="3914006"/>
            <a:ext cx="1276350" cy="10001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Рисунок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3933056"/>
            <a:ext cx="1276350" cy="981075"/>
          </a:xfrm>
          <a:prstGeom prst="rect">
            <a:avLst/>
          </a:prstGeom>
          <a:noFill/>
          <a:extLst>
            <a:ext uri="{909E8E84-426E-40DD-AFC4-6F175D3DCCD1}">
              <a14:hiddenFill xmlns:a14="http://schemas.microsoft.com/office/drawing/2010/main">
                <a:solidFill>
                  <a:srgbClr val="FFFFFF"/>
                </a:solidFill>
              </a14:hiddenFill>
            </a:ext>
          </a:extLst>
        </p:spPr>
      </p:pic>
      <p:pic>
        <p:nvPicPr>
          <p:cNvPr id="2049" name="Рисунок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192" y="4005064"/>
            <a:ext cx="1276350" cy="981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392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a:xfrm>
            <a:off x="251520" y="1196752"/>
            <a:ext cx="8640960" cy="5472608"/>
          </a:xfrm>
        </p:spPr>
        <p:txBody>
          <a:bodyPr>
            <a:normAutofit fontScale="77500" lnSpcReduction="20000"/>
          </a:bodyPr>
          <a:lstStyle/>
          <a:p>
            <a:pPr marL="0" indent="0">
              <a:buNone/>
            </a:pPr>
            <a:r>
              <a:rPr lang="ru-RU" dirty="0"/>
              <a:t>При </a:t>
            </a:r>
            <a:r>
              <a:rPr lang="ru-RU" b="1" dirty="0"/>
              <a:t>функциональной связности </a:t>
            </a:r>
            <a:r>
              <a:rPr lang="ru-RU" dirty="0"/>
              <a:t>все объекты модуля предназначены для выполнения одной </a:t>
            </a:r>
            <a:r>
              <a:rPr lang="ru-RU" dirty="0" smtClean="0"/>
              <a:t>функции: </a:t>
            </a:r>
            <a:r>
              <a:rPr lang="ru-RU" dirty="0"/>
              <a:t>операции, объединяемые для выполнения одной функции, или данные, связанные с одной функцией. Модуль, элементы которого связаны функционально, имеет чётко определённую цель, при его вызове выполняется одна задача, например подпрограмма поиска минимального элемента массива. Такой модуль имеет максимальную связность, следствием которой являются его хорошие технологические качества: простота тестирования, модификации и сопровождения. Именно с этим связано одно из требований структурной декомпозиции «один модуль – одна связь между </a:t>
            </a:r>
            <a:r>
              <a:rPr lang="ru-RU" dirty="0" smtClean="0"/>
              <a:t/>
            </a:r>
            <a:br>
              <a:rPr lang="ru-RU" dirty="0" smtClean="0"/>
            </a:br>
            <a:r>
              <a:rPr lang="ru-RU" dirty="0" smtClean="0"/>
              <a:t>модулями-библиотеками </a:t>
            </a:r>
            <a:r>
              <a:rPr lang="ru-RU" dirty="0"/>
              <a:t>ресурсов». Например, если при проектировании текстового редактора предполагается функция редактирования, то лучше организовать модуль библиотеку функций редактирования, чем поместить часть функций в один модуль, а часть – в другой.</a:t>
            </a:r>
          </a:p>
          <a:p>
            <a:pPr marL="0" indent="0">
              <a:buNone/>
            </a:pPr>
            <a:endParaRPr lang="ru-RU" dirty="0"/>
          </a:p>
        </p:txBody>
      </p:sp>
    </p:spTree>
    <p:extLst>
      <p:ext uri="{BB962C8B-B14F-4D97-AF65-F5344CB8AC3E}">
        <p14:creationId xmlns:p14="http://schemas.microsoft.com/office/powerpoint/2010/main" val="227750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Модули</a:t>
            </a:r>
            <a:endParaRPr lang="ru-RU" dirty="0"/>
          </a:p>
        </p:txBody>
      </p:sp>
      <p:sp>
        <p:nvSpPr>
          <p:cNvPr id="3" name="Объект 2"/>
          <p:cNvSpPr>
            <a:spLocks noGrp="1"/>
          </p:cNvSpPr>
          <p:nvPr>
            <p:ph idx="1"/>
          </p:nvPr>
        </p:nvSpPr>
        <p:spPr/>
        <p:txBody>
          <a:bodyPr>
            <a:normAutofit fontScale="70000" lnSpcReduction="20000"/>
          </a:bodyPr>
          <a:lstStyle/>
          <a:p>
            <a:r>
              <a:rPr lang="ru-RU" dirty="0"/>
              <a:t>Модулем называют автономно компилируемую программную единицу. Термин «модуль» традиционно используется в двух смыслах. Первоначально, когда размер программ был сравнительно невелик и все подпрограммы компилировались отдельно, под модулем понималась подпрограмма, т.е. последовательность связанных фрагментов программы, обращение к которой выполняется по имени. </a:t>
            </a:r>
            <a:endParaRPr lang="en-US" dirty="0" smtClean="0"/>
          </a:p>
          <a:p>
            <a:r>
              <a:rPr lang="ru-RU" dirty="0" smtClean="0"/>
              <a:t>Со </a:t>
            </a:r>
            <a:r>
              <a:rPr lang="ru-RU" dirty="0"/>
              <a:t>временем, когда размер программ значительно вырос и появилась возможность создавать библиотеки ресурсов: констант, переменных, описаний типов, классов и подпрограмм, термин «модуль» стал использоваться и в смысле автономно компилируемого набора программных ресурсов. Данные модуль может получать и/или возвращать через общие области памяти или параметры. </a:t>
            </a:r>
          </a:p>
        </p:txBody>
      </p:sp>
    </p:spTree>
    <p:extLst>
      <p:ext uri="{BB962C8B-B14F-4D97-AF65-F5344CB8AC3E}">
        <p14:creationId xmlns:p14="http://schemas.microsoft.com/office/powerpoint/2010/main" val="414949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a:xfrm>
            <a:off x="179512" y="1600200"/>
            <a:ext cx="8507288" cy="4525963"/>
          </a:xfrm>
        </p:spPr>
        <p:txBody>
          <a:bodyPr>
            <a:normAutofit fontScale="77500" lnSpcReduction="20000"/>
          </a:bodyPr>
          <a:lstStyle/>
          <a:p>
            <a:r>
              <a:rPr lang="ru-RU" dirty="0"/>
              <a:t>При </a:t>
            </a:r>
            <a:r>
              <a:rPr lang="ru-RU" b="1" dirty="0"/>
              <a:t>последовательной связности</a:t>
            </a:r>
            <a:r>
              <a:rPr lang="ru-RU" dirty="0"/>
              <a:t> функций выход одной функции служит исходными данными для другой </a:t>
            </a:r>
            <a:r>
              <a:rPr lang="ru-RU" dirty="0" smtClean="0"/>
              <a:t>функции. </a:t>
            </a:r>
            <a:r>
              <a:rPr lang="ru-RU" dirty="0"/>
              <a:t>Как правило, такой модуль имеет одну точку входа, т.е. реализует одну подпрограмму, выполняющую две функции. Считают, что данные, используемые последовательными функциями, также связаны последовательно. Модуль с последовательной связностью функций можно разбить на два или более модулей как </a:t>
            </a:r>
            <a:r>
              <a:rPr lang="ru-RU" dirty="0" smtClean="0"/>
              <a:t/>
            </a:r>
            <a:br>
              <a:rPr lang="ru-RU" dirty="0" smtClean="0"/>
            </a:br>
            <a:r>
              <a:rPr lang="ru-RU" dirty="0" smtClean="0"/>
              <a:t>с </a:t>
            </a:r>
            <a:r>
              <a:rPr lang="ru-RU" dirty="0"/>
              <a:t>последовательной, так и с функциональной связностью. Такой модуль выполняет несколько функций, и, следовательно, его технологичность хуже: сложнее организовать тестирование, а при выполнении модификации мысленно приходится разделять функции модуля. </a:t>
            </a:r>
          </a:p>
        </p:txBody>
      </p:sp>
    </p:spTree>
    <p:extLst>
      <p:ext uri="{BB962C8B-B14F-4D97-AF65-F5344CB8AC3E}">
        <p14:creationId xmlns:p14="http://schemas.microsoft.com/office/powerpoint/2010/main" val="1591392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p:txBody>
          <a:bodyPr>
            <a:normAutofit fontScale="77500" lnSpcReduction="20000"/>
          </a:bodyPr>
          <a:lstStyle/>
          <a:p>
            <a:r>
              <a:rPr lang="ru-RU" b="1" dirty="0"/>
              <a:t>Информационно связанными </a:t>
            </a:r>
            <a:r>
              <a:rPr lang="ru-RU" dirty="0"/>
              <a:t>считают функции, обрабатывающие одни и те же </a:t>
            </a:r>
            <a:r>
              <a:rPr lang="ru-RU" dirty="0" smtClean="0"/>
              <a:t>данные. </a:t>
            </a:r>
            <a:r>
              <a:rPr lang="ru-RU" dirty="0"/>
              <a:t>При использовании структурных языков программирования раздельное выполнение функций можно осуществить, только если каждая функция реализуется своей подпрограммой. </a:t>
            </a:r>
          </a:p>
          <a:p>
            <a:r>
              <a:rPr lang="ru-RU" dirty="0"/>
              <a:t>Несмотря на объединение нескольких функций, информационно связанный модуль имеет неплохие показатели технологичности. Это объясняется тем, что все функции, работающие с некоторыми данными, собраны в одно место, что позволяет при изменении формата данных корректировать лишь один модуль. Информационно связанными также считают данные, которые обрабатываются одной функцией.</a:t>
            </a:r>
          </a:p>
        </p:txBody>
      </p:sp>
    </p:spTree>
    <p:extLst>
      <p:ext uri="{BB962C8B-B14F-4D97-AF65-F5344CB8AC3E}">
        <p14:creationId xmlns:p14="http://schemas.microsoft.com/office/powerpoint/2010/main" val="1591392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p:txBody>
          <a:bodyPr>
            <a:normAutofit fontScale="92500" lnSpcReduction="20000"/>
          </a:bodyPr>
          <a:lstStyle/>
          <a:p>
            <a:r>
              <a:rPr lang="ru-RU" b="1" dirty="0"/>
              <a:t>Процедурно связаны</a:t>
            </a:r>
            <a:r>
              <a:rPr lang="ru-RU" dirty="0"/>
              <a:t> функции или данные, которые являются частями одного </a:t>
            </a:r>
            <a:r>
              <a:rPr lang="ru-RU" dirty="0" smtClean="0"/>
              <a:t>процесса. </a:t>
            </a:r>
            <a:r>
              <a:rPr lang="ru-RU" dirty="0"/>
              <a:t>Обычно модули с процедурной связностью функций получают, если в модуле объединены функции альтернативных частей программы. При процедурной связности отдельные элементы модуля связаны крайне слабо, так как реализуемые ими действия связаны лишь общим процессом, следовательно, технологичность данного вида связи ниже, чем предыдущего. </a:t>
            </a:r>
          </a:p>
          <a:p>
            <a:endParaRPr lang="ru-RU" dirty="0"/>
          </a:p>
        </p:txBody>
      </p:sp>
    </p:spTree>
    <p:extLst>
      <p:ext uri="{BB962C8B-B14F-4D97-AF65-F5344CB8AC3E}">
        <p14:creationId xmlns:p14="http://schemas.microsoft.com/office/powerpoint/2010/main" val="1591392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a:xfrm>
            <a:off x="179512" y="1600200"/>
            <a:ext cx="8712968" cy="5069160"/>
          </a:xfrm>
        </p:spPr>
        <p:txBody>
          <a:bodyPr>
            <a:normAutofit fontScale="70000" lnSpcReduction="20000"/>
          </a:bodyPr>
          <a:lstStyle/>
          <a:p>
            <a:r>
              <a:rPr lang="ru-RU" sz="3400" b="1" dirty="0"/>
              <a:t>Временная связность </a:t>
            </a:r>
            <a:r>
              <a:rPr lang="ru-RU" sz="3400" dirty="0"/>
              <a:t>функций подразумевает, что эти функции выполняются параллельно или в течение некоторого периода </a:t>
            </a:r>
            <a:r>
              <a:rPr lang="ru-RU" sz="3400" dirty="0" smtClean="0"/>
              <a:t>времени. </a:t>
            </a:r>
            <a:r>
              <a:rPr lang="ru-RU" sz="3400" dirty="0"/>
              <a:t>Временная связность данных означает, что они используются в некотором временном интервале. Например, временную связность имеют функции, выполняемые </a:t>
            </a:r>
            <a:r>
              <a:rPr lang="ru-RU" sz="3400" dirty="0" smtClean="0"/>
              <a:t>при </a:t>
            </a:r>
            <a:r>
              <a:rPr lang="ru-RU" sz="3400" dirty="0"/>
              <a:t>инициализации некоторого процесса. Отличительной особенностью временной связности является то, что действия, реализуемые такими функциями, обычно могут выполняться </a:t>
            </a:r>
            <a:r>
              <a:rPr lang="ru-RU" sz="3400" dirty="0" smtClean="0"/>
              <a:t>в </a:t>
            </a:r>
            <a:r>
              <a:rPr lang="ru-RU" sz="3400" dirty="0"/>
              <a:t>любом порядке. Содержание модуля с временной связностью функций имеет тенденцию меняться: </a:t>
            </a:r>
            <a:r>
              <a:rPr lang="ru-RU" sz="3400" dirty="0" smtClean="0"/>
              <a:t/>
            </a:r>
            <a:br>
              <a:rPr lang="ru-RU" sz="3400" dirty="0" smtClean="0"/>
            </a:br>
            <a:r>
              <a:rPr lang="ru-RU" sz="3400" dirty="0" smtClean="0"/>
              <a:t>в </a:t>
            </a:r>
            <a:r>
              <a:rPr lang="ru-RU" sz="3400" dirty="0"/>
              <a:t>него могут включаться новые действия и/или исключаться старые. Большая вероятность модификации функции ещё больше уменьшает показатели технологичности модулей данного вида </a:t>
            </a:r>
            <a:r>
              <a:rPr lang="ru-RU" sz="3400" dirty="0" smtClean="0"/>
              <a:t>по </a:t>
            </a:r>
            <a:r>
              <a:rPr lang="ru-RU" sz="3400" dirty="0"/>
              <a:t>сравнению с предыдущим. </a:t>
            </a:r>
          </a:p>
          <a:p>
            <a:endParaRPr lang="ru-RU" dirty="0"/>
          </a:p>
        </p:txBody>
      </p:sp>
    </p:spTree>
    <p:extLst>
      <p:ext uri="{BB962C8B-B14F-4D97-AF65-F5344CB8AC3E}">
        <p14:creationId xmlns:p14="http://schemas.microsoft.com/office/powerpoint/2010/main" val="1591392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p:txBody>
          <a:bodyPr>
            <a:normAutofit fontScale="77500" lnSpcReduction="20000"/>
          </a:bodyPr>
          <a:lstStyle/>
          <a:p>
            <a:r>
              <a:rPr lang="ru-RU" sz="3400" dirty="0"/>
              <a:t>Логическая связь </a:t>
            </a:r>
            <a:r>
              <a:rPr lang="ru-RU" dirty="0"/>
              <a:t>базируется на объединении данных или функций в одну логическую </a:t>
            </a:r>
            <a:r>
              <a:rPr lang="ru-RU" dirty="0" smtClean="0"/>
              <a:t>группу. </a:t>
            </a:r>
            <a:r>
              <a:rPr lang="ru-RU" dirty="0"/>
              <a:t>В качестве примера можно привести функции обработки текстовой информации или данные одного и того же типа. Модуль с логической связностью функций часто реализует альтернативные варианты одной операции, например сложение целых чисел и сложение вещественных чисел. Из такого модуля всегда будет вызываться одна какая-либо его часть, при этом вызывающий и вызываемый модули будут связаны по управлению. Понять логику работы модулей, содержащих логически связанные компоненты, как правило, сложнее, чем модулей, использующих временную связность, следовательно, </a:t>
            </a:r>
            <a:r>
              <a:rPr lang="ru-RU" dirty="0" smtClean="0"/>
              <a:t/>
            </a:r>
            <a:br>
              <a:rPr lang="ru-RU" dirty="0" smtClean="0"/>
            </a:br>
            <a:r>
              <a:rPr lang="ru-RU" dirty="0" smtClean="0"/>
              <a:t>их </a:t>
            </a:r>
            <a:r>
              <a:rPr lang="ru-RU" dirty="0"/>
              <a:t>показатели технологичности ещё ниже.</a:t>
            </a:r>
          </a:p>
        </p:txBody>
      </p:sp>
    </p:spTree>
    <p:extLst>
      <p:ext uri="{BB962C8B-B14F-4D97-AF65-F5344CB8AC3E}">
        <p14:creationId xmlns:p14="http://schemas.microsoft.com/office/powerpoint/2010/main" val="2841901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p:txBody>
          <a:bodyPr>
            <a:normAutofit fontScale="85000" lnSpcReduction="20000"/>
          </a:bodyPr>
          <a:lstStyle/>
          <a:p>
            <a:r>
              <a:rPr lang="ru-RU" dirty="0"/>
              <a:t>В том случае, если связь между элементами мала или отсутствует, считают, что они имеют случайную связность. Модуль, элементы которого связаны случайно, имеет самые низкие показатели технологичности, так как элементы, объединённые в нём, вообще не связаны</a:t>
            </a:r>
            <a:r>
              <a:rPr lang="ru-RU" dirty="0" smtClean="0"/>
              <a:t>.</a:t>
            </a:r>
          </a:p>
          <a:p>
            <a:r>
              <a:rPr lang="ru-RU" dirty="0"/>
              <a:t>В трёх предпоследних случаях связь между несколькими подпрограммами в модуле обусловлена внешними причинами, а в последнем – вообще отсутствует. Это соответствующим образом проецируется на технологические характеристики модулей. </a:t>
            </a:r>
          </a:p>
        </p:txBody>
      </p:sp>
    </p:spTree>
    <p:extLst>
      <p:ext uri="{BB962C8B-B14F-4D97-AF65-F5344CB8AC3E}">
        <p14:creationId xmlns:p14="http://schemas.microsoft.com/office/powerpoint/2010/main" val="2841901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Характеристики </a:t>
            </a:r>
            <a:r>
              <a:rPr lang="ru-RU" dirty="0"/>
              <a:t>различных видов связности по экспертным оценкам</a:t>
            </a:r>
          </a:p>
        </p:txBody>
      </p:sp>
      <p:graphicFrame>
        <p:nvGraphicFramePr>
          <p:cNvPr id="4" name="Таблица 3"/>
          <p:cNvGraphicFramePr>
            <a:graphicFrameLocks noGrp="1"/>
          </p:cNvGraphicFramePr>
          <p:nvPr>
            <p:extLst>
              <p:ext uri="{D42A27DB-BD31-4B8C-83A1-F6EECF244321}">
                <p14:modId xmlns:p14="http://schemas.microsoft.com/office/powerpoint/2010/main" val="1785109640"/>
              </p:ext>
            </p:extLst>
          </p:nvPr>
        </p:nvGraphicFramePr>
        <p:xfrm>
          <a:off x="611560" y="1772813"/>
          <a:ext cx="7848870" cy="3612017"/>
        </p:xfrm>
        <a:graphic>
          <a:graphicData uri="http://schemas.openxmlformats.org/drawingml/2006/table">
            <a:tbl>
              <a:tblPr>
                <a:tableStyleId>{5C22544A-7EE6-4342-B048-85BDC9FD1C3A}</a:tableStyleId>
              </a:tblPr>
              <a:tblGrid>
                <a:gridCol w="1800200">
                  <a:extLst>
                    <a:ext uri="{9D8B030D-6E8A-4147-A177-3AD203B41FA5}">
                      <a16:colId xmlns:a16="http://schemas.microsoft.com/office/drawing/2014/main" val="20000"/>
                    </a:ext>
                  </a:extLst>
                </a:gridCol>
                <a:gridCol w="1339348">
                  <a:extLst>
                    <a:ext uri="{9D8B030D-6E8A-4147-A177-3AD203B41FA5}">
                      <a16:colId xmlns:a16="http://schemas.microsoft.com/office/drawing/2014/main" val="20001"/>
                    </a:ext>
                  </a:extLst>
                </a:gridCol>
                <a:gridCol w="1569774">
                  <a:extLst>
                    <a:ext uri="{9D8B030D-6E8A-4147-A177-3AD203B41FA5}">
                      <a16:colId xmlns:a16="http://schemas.microsoft.com/office/drawing/2014/main" val="20002"/>
                    </a:ext>
                  </a:extLst>
                </a:gridCol>
                <a:gridCol w="1569774">
                  <a:extLst>
                    <a:ext uri="{9D8B030D-6E8A-4147-A177-3AD203B41FA5}">
                      <a16:colId xmlns:a16="http://schemas.microsoft.com/office/drawing/2014/main" val="20003"/>
                    </a:ext>
                  </a:extLst>
                </a:gridCol>
                <a:gridCol w="1569774">
                  <a:extLst>
                    <a:ext uri="{9D8B030D-6E8A-4147-A177-3AD203B41FA5}">
                      <a16:colId xmlns:a16="http://schemas.microsoft.com/office/drawing/2014/main" val="20004"/>
                    </a:ext>
                  </a:extLst>
                </a:gridCol>
              </a:tblGrid>
              <a:tr h="806723">
                <a:tc>
                  <a:txBody>
                    <a:bodyPr/>
                    <a:lstStyle/>
                    <a:p>
                      <a:pPr>
                        <a:lnSpc>
                          <a:spcPct val="115000"/>
                        </a:lnSpc>
                        <a:spcAft>
                          <a:spcPts val="0"/>
                        </a:spcAft>
                      </a:pPr>
                      <a:r>
                        <a:rPr lang="ru-RU" sz="1600" dirty="0">
                          <a:effectLst/>
                        </a:rPr>
                        <a:t>Вид связности </a:t>
                      </a:r>
                      <a:endParaRPr lang="ru-RU" sz="20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dirty="0">
                          <a:effectLst/>
                        </a:rPr>
                        <a:t>Сцепление, балл </a:t>
                      </a:r>
                      <a:endParaRPr lang="ru-RU" sz="20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Наглядность </a:t>
                      </a:r>
                      <a:endParaRPr lang="ru-RU" sz="2000">
                        <a:effectLst/>
                      </a:endParaRPr>
                    </a:p>
                    <a:p>
                      <a:pPr algn="ctr">
                        <a:lnSpc>
                          <a:spcPct val="115000"/>
                        </a:lnSpc>
                        <a:spcAft>
                          <a:spcPts val="0"/>
                        </a:spcAft>
                      </a:pPr>
                      <a:r>
                        <a:rPr lang="ru-RU" sz="1600">
                          <a:effectLst/>
                        </a:rPr>
                        <a:t>(понятность)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Возможность изменения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Сопровождаемость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1166">
                <a:tc>
                  <a:txBody>
                    <a:bodyPr/>
                    <a:lstStyle/>
                    <a:p>
                      <a:pPr>
                        <a:lnSpc>
                          <a:spcPct val="115000"/>
                        </a:lnSpc>
                        <a:spcAft>
                          <a:spcPts val="0"/>
                        </a:spcAft>
                      </a:pPr>
                      <a:r>
                        <a:rPr lang="ru-RU" sz="1600">
                          <a:effectLst/>
                        </a:rPr>
                        <a:t>Функциональная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10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Хорошая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Хорошая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Хорошая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8298">
                <a:tc>
                  <a:txBody>
                    <a:bodyPr/>
                    <a:lstStyle/>
                    <a:p>
                      <a:pPr>
                        <a:lnSpc>
                          <a:spcPct val="115000"/>
                        </a:lnSpc>
                        <a:spcAft>
                          <a:spcPts val="0"/>
                        </a:spcAft>
                      </a:pPr>
                      <a:r>
                        <a:rPr lang="ru-RU" sz="1600">
                          <a:effectLst/>
                        </a:rPr>
                        <a:t>Последовательная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dirty="0">
                          <a:effectLst/>
                        </a:rPr>
                        <a:t>9 </a:t>
                      </a:r>
                      <a:endParaRPr lang="ru-RU" sz="20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Хорошая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Хорошая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Хорошая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1166">
                <a:tc>
                  <a:txBody>
                    <a:bodyPr/>
                    <a:lstStyle/>
                    <a:p>
                      <a:pPr>
                        <a:lnSpc>
                          <a:spcPct val="115000"/>
                        </a:lnSpc>
                        <a:spcAft>
                          <a:spcPts val="0"/>
                        </a:spcAft>
                      </a:pPr>
                      <a:r>
                        <a:rPr lang="ru-RU" sz="1600">
                          <a:effectLst/>
                        </a:rPr>
                        <a:t>Информационная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8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Средняя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Средняя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Средняя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1166">
                <a:tc>
                  <a:txBody>
                    <a:bodyPr/>
                    <a:lstStyle/>
                    <a:p>
                      <a:pPr>
                        <a:lnSpc>
                          <a:spcPct val="115000"/>
                        </a:lnSpc>
                        <a:spcAft>
                          <a:spcPts val="0"/>
                        </a:spcAft>
                      </a:pPr>
                      <a:r>
                        <a:rPr lang="ru-RU" sz="1600">
                          <a:effectLst/>
                        </a:rPr>
                        <a:t>Процедурная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5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Средняя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Средняя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Плохая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1166">
                <a:tc>
                  <a:txBody>
                    <a:bodyPr/>
                    <a:lstStyle/>
                    <a:p>
                      <a:pPr>
                        <a:lnSpc>
                          <a:spcPct val="115000"/>
                        </a:lnSpc>
                        <a:spcAft>
                          <a:spcPts val="0"/>
                        </a:spcAft>
                      </a:pPr>
                      <a:r>
                        <a:rPr lang="ru-RU" sz="1600">
                          <a:effectLst/>
                        </a:rPr>
                        <a:t>Временная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3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Средняя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Средняя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Плохая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1166">
                <a:tc>
                  <a:txBody>
                    <a:bodyPr/>
                    <a:lstStyle/>
                    <a:p>
                      <a:pPr>
                        <a:lnSpc>
                          <a:spcPct val="115000"/>
                        </a:lnSpc>
                        <a:spcAft>
                          <a:spcPts val="0"/>
                        </a:spcAft>
                      </a:pPr>
                      <a:r>
                        <a:rPr lang="ru-RU" sz="1600">
                          <a:effectLst/>
                        </a:rPr>
                        <a:t>Логическая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1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Плохая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Плохая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a:effectLst/>
                        </a:rPr>
                        <a:t>Плохая </a:t>
                      </a:r>
                      <a:endParaRPr lang="ru-RU" sz="200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91166">
                <a:tc>
                  <a:txBody>
                    <a:bodyPr/>
                    <a:lstStyle/>
                    <a:p>
                      <a:pPr>
                        <a:lnSpc>
                          <a:spcPct val="115000"/>
                        </a:lnSpc>
                        <a:spcAft>
                          <a:spcPts val="0"/>
                        </a:spcAft>
                      </a:pPr>
                      <a:r>
                        <a:rPr lang="ru-RU" sz="1600" dirty="0">
                          <a:effectLst/>
                        </a:rPr>
                        <a:t>Случайная </a:t>
                      </a:r>
                      <a:endParaRPr lang="ru-RU" sz="20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dirty="0">
                          <a:effectLst/>
                        </a:rPr>
                        <a:t>0 </a:t>
                      </a:r>
                      <a:endParaRPr lang="ru-RU" sz="20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dirty="0">
                          <a:effectLst/>
                        </a:rPr>
                        <a:t>Плохая </a:t>
                      </a:r>
                      <a:endParaRPr lang="ru-RU" sz="20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dirty="0">
                          <a:effectLst/>
                        </a:rPr>
                        <a:t>Плохая </a:t>
                      </a:r>
                      <a:endParaRPr lang="ru-RU" sz="20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ru-RU" sz="1600" dirty="0">
                          <a:effectLst/>
                        </a:rPr>
                        <a:t>Плохая </a:t>
                      </a:r>
                      <a:endParaRPr lang="ru-RU" sz="20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548151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Связность модулей</a:t>
            </a:r>
          </a:p>
        </p:txBody>
      </p:sp>
      <p:sp>
        <p:nvSpPr>
          <p:cNvPr id="3" name="Объект 2"/>
          <p:cNvSpPr>
            <a:spLocks noGrp="1"/>
          </p:cNvSpPr>
          <p:nvPr>
            <p:ph idx="1"/>
          </p:nvPr>
        </p:nvSpPr>
        <p:spPr>
          <a:xfrm>
            <a:off x="251520" y="1600200"/>
            <a:ext cx="8640960" cy="4925144"/>
          </a:xfrm>
        </p:spPr>
        <p:txBody>
          <a:bodyPr>
            <a:normAutofit fontScale="70000" lnSpcReduction="20000"/>
          </a:bodyPr>
          <a:lstStyle/>
          <a:p>
            <a:r>
              <a:rPr lang="ru-RU" dirty="0"/>
              <a:t>Анализ данных </a:t>
            </a:r>
            <a:r>
              <a:rPr lang="ru-RU" dirty="0" smtClean="0"/>
              <a:t>таблицы показывает</a:t>
            </a:r>
            <a:r>
              <a:rPr lang="ru-RU" dirty="0"/>
              <a:t>, что на практике целесообразно использовать функциональную, последовательную и информационную связности. </a:t>
            </a:r>
          </a:p>
          <a:p>
            <a:r>
              <a:rPr lang="ru-RU" dirty="0"/>
              <a:t>Как правило, при хорошо продуманной декомпозиции модули верхних уровней иерархии имеют функциональную или последовательную связность функций и данных. </a:t>
            </a:r>
            <a:endParaRPr lang="ru-RU" dirty="0" smtClean="0"/>
          </a:p>
          <a:p>
            <a:r>
              <a:rPr lang="ru-RU" dirty="0" smtClean="0"/>
              <a:t>Для </a:t>
            </a:r>
            <a:r>
              <a:rPr lang="ru-RU" dirty="0"/>
              <a:t>модулей обслуживания данных характерна информационная связность функций. Данные таких модулей могут быть связаны по-разному. Так, модули, содержащие описание классов при объектно-ориентированном подходе, характеризуются информационной связностью методов и функциональной связностью данных. </a:t>
            </a:r>
            <a:endParaRPr lang="ru-RU" dirty="0" smtClean="0"/>
          </a:p>
          <a:p>
            <a:r>
              <a:rPr lang="ru-RU" dirty="0" smtClean="0"/>
              <a:t>Получение </a:t>
            </a:r>
            <a:r>
              <a:rPr lang="ru-RU" dirty="0"/>
              <a:t>в процессе декомпозиции модулей с другими видами связности, скорее всего, означает недостаточно продуманное проектирование. Исключением являются лишь библиотеки ресурсов.</a:t>
            </a:r>
          </a:p>
        </p:txBody>
      </p:sp>
    </p:spTree>
    <p:extLst>
      <p:ext uri="{BB962C8B-B14F-4D97-AF65-F5344CB8AC3E}">
        <p14:creationId xmlns:p14="http://schemas.microsoft.com/office/powerpoint/2010/main" val="2841901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Библиотеки ресурсов</a:t>
            </a:r>
          </a:p>
        </p:txBody>
      </p:sp>
      <p:sp>
        <p:nvSpPr>
          <p:cNvPr id="3" name="Объект 2"/>
          <p:cNvSpPr>
            <a:spLocks noGrp="1"/>
          </p:cNvSpPr>
          <p:nvPr>
            <p:ph idx="1"/>
          </p:nvPr>
        </p:nvSpPr>
        <p:spPr/>
        <p:txBody>
          <a:bodyPr>
            <a:normAutofit fontScale="77500" lnSpcReduction="20000"/>
          </a:bodyPr>
          <a:lstStyle/>
          <a:p>
            <a:r>
              <a:rPr lang="ru-RU" dirty="0"/>
              <a:t>Различают библиотеки ресурсов двух типов: библиотеки подпрограмм и библиотеки классов. </a:t>
            </a:r>
          </a:p>
          <a:p>
            <a:r>
              <a:rPr lang="ru-RU" b="1" dirty="0"/>
              <a:t>Библиотеки подпрограмм </a:t>
            </a:r>
            <a:r>
              <a:rPr lang="ru-RU" dirty="0"/>
              <a:t>реализуют функции, близкие по назначению, например библиотека графического вывода информации. Связность подпрограмм между собой в такой библиотеке – логическая, а связность самих подпрограмм функциональная, так как каждая </a:t>
            </a:r>
            <a:r>
              <a:rPr lang="ru-RU" dirty="0" smtClean="0"/>
              <a:t/>
            </a:r>
            <a:br>
              <a:rPr lang="ru-RU" dirty="0" smtClean="0"/>
            </a:br>
            <a:r>
              <a:rPr lang="ru-RU" dirty="0" smtClean="0"/>
              <a:t>из </a:t>
            </a:r>
            <a:r>
              <a:rPr lang="ru-RU" dirty="0"/>
              <a:t>них обычно реализует одну функцию. </a:t>
            </a:r>
          </a:p>
          <a:p>
            <a:r>
              <a:rPr lang="ru-RU" b="1" dirty="0"/>
              <a:t>Библиотеки классов </a:t>
            </a:r>
            <a:r>
              <a:rPr lang="ru-RU" dirty="0"/>
              <a:t>реализуют близкие по назначению классы. Связность элементов класса информационная, связность классов между собой может быть функциональной для родственных или ассоциированных классов и логической для остальных.</a:t>
            </a:r>
          </a:p>
        </p:txBody>
      </p:sp>
    </p:spTree>
    <p:extLst>
      <p:ext uri="{BB962C8B-B14F-4D97-AF65-F5344CB8AC3E}">
        <p14:creationId xmlns:p14="http://schemas.microsoft.com/office/powerpoint/2010/main" val="384141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Библиотеки ресурсов</a:t>
            </a:r>
          </a:p>
        </p:txBody>
      </p:sp>
      <p:sp>
        <p:nvSpPr>
          <p:cNvPr id="3" name="Объект 2"/>
          <p:cNvSpPr>
            <a:spLocks noGrp="1"/>
          </p:cNvSpPr>
          <p:nvPr>
            <p:ph idx="1"/>
          </p:nvPr>
        </p:nvSpPr>
        <p:spPr>
          <a:xfrm>
            <a:off x="251520" y="1268760"/>
            <a:ext cx="8640960" cy="5328592"/>
          </a:xfrm>
        </p:spPr>
        <p:txBody>
          <a:bodyPr>
            <a:normAutofit fontScale="70000" lnSpcReduction="20000"/>
          </a:bodyPr>
          <a:lstStyle/>
          <a:p>
            <a:r>
              <a:rPr lang="ru-RU" dirty="0"/>
              <a:t>В качестве средства улучшения технологических характеристик библиотек ресурсов в настоящее время широко используют разделение тела модуля на интерфейсную часть и область реализации. </a:t>
            </a:r>
          </a:p>
          <a:p>
            <a:r>
              <a:rPr lang="ru-RU" dirty="0"/>
              <a:t>Интерфейсная часть в данном случае содержит совокупность объявлений ресурсов (заголовков подпрограмм, имен переменных, типов, классов и т.п.), которые данная библиотека предоставляет другим модулям. Ресурсы, объявление которых в интерфейсной части отсутствует, извне не доступны. Область реализации содержит тела подпрограмм и, возможно, внутренние ресурсы (подпрограммы, переменные, типы), используемые этими подпрограммами. </a:t>
            </a:r>
            <a:endParaRPr lang="ru-RU" dirty="0" smtClean="0"/>
          </a:p>
          <a:p>
            <a:r>
              <a:rPr lang="ru-RU" dirty="0" smtClean="0"/>
              <a:t>При </a:t>
            </a:r>
            <a:r>
              <a:rPr lang="ru-RU" dirty="0"/>
              <a:t>такой организации любые изменения реализации библиотеки, не затрагивающие её интерфейс, не требуют пересмотра модулей, связанных с библиотекой, что улучшает технологические характеристики модулей-библиотек. Кроме того, подобные библиотеки, как правило, хорошо отлажены и продуманы, так как часто используются разными программами.</a:t>
            </a:r>
          </a:p>
        </p:txBody>
      </p:sp>
    </p:spTree>
    <p:extLst>
      <p:ext uri="{BB962C8B-B14F-4D97-AF65-F5344CB8AC3E}">
        <p14:creationId xmlns:p14="http://schemas.microsoft.com/office/powerpoint/2010/main" val="2205470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Модули</a:t>
            </a:r>
            <a:endParaRPr lang="ru-RU" dirty="0"/>
          </a:p>
        </p:txBody>
      </p:sp>
      <p:sp>
        <p:nvSpPr>
          <p:cNvPr id="3" name="Объект 2"/>
          <p:cNvSpPr>
            <a:spLocks noGrp="1"/>
          </p:cNvSpPr>
          <p:nvPr>
            <p:ph idx="1"/>
          </p:nvPr>
        </p:nvSpPr>
        <p:spPr/>
        <p:txBody>
          <a:bodyPr>
            <a:normAutofit fontScale="85000" lnSpcReduction="20000"/>
          </a:bodyPr>
          <a:lstStyle/>
          <a:p>
            <a:pPr marL="0" indent="0">
              <a:buNone/>
            </a:pPr>
            <a:r>
              <a:rPr lang="ru-RU" dirty="0"/>
              <a:t>Первоначально к модулям (ещё понимаемым как подпрограммы) предъявлялись следующие требования: </a:t>
            </a:r>
          </a:p>
          <a:p>
            <a:r>
              <a:rPr lang="ru-RU" dirty="0" smtClean="0"/>
              <a:t>отдельная </a:t>
            </a:r>
            <a:r>
              <a:rPr lang="ru-RU" dirty="0"/>
              <a:t>компиляция; </a:t>
            </a:r>
          </a:p>
          <a:p>
            <a:r>
              <a:rPr lang="ru-RU" dirty="0" smtClean="0"/>
              <a:t>одна </a:t>
            </a:r>
            <a:r>
              <a:rPr lang="ru-RU" dirty="0"/>
              <a:t>точка входа; </a:t>
            </a:r>
          </a:p>
          <a:p>
            <a:r>
              <a:rPr lang="ru-RU" dirty="0" smtClean="0"/>
              <a:t>одна </a:t>
            </a:r>
            <a:r>
              <a:rPr lang="ru-RU" dirty="0"/>
              <a:t>точка выхода; </a:t>
            </a:r>
          </a:p>
          <a:p>
            <a:r>
              <a:rPr lang="ru-RU" dirty="0" smtClean="0"/>
              <a:t>соответствие </a:t>
            </a:r>
            <a:r>
              <a:rPr lang="ru-RU" dirty="0"/>
              <a:t>принципу вертикального управления; </a:t>
            </a:r>
          </a:p>
          <a:p>
            <a:r>
              <a:rPr lang="ru-RU" dirty="0" smtClean="0"/>
              <a:t>возможность </a:t>
            </a:r>
            <a:r>
              <a:rPr lang="ru-RU" dirty="0"/>
              <a:t>вызова других модулей; </a:t>
            </a:r>
          </a:p>
          <a:p>
            <a:r>
              <a:rPr lang="ru-RU" dirty="0" smtClean="0"/>
              <a:t>небольшой </a:t>
            </a:r>
            <a:r>
              <a:rPr lang="ru-RU" dirty="0"/>
              <a:t>размер (до 50 – 60 операторов языка); </a:t>
            </a:r>
          </a:p>
          <a:p>
            <a:r>
              <a:rPr lang="ru-RU" dirty="0" smtClean="0"/>
              <a:t>независимость </a:t>
            </a:r>
            <a:r>
              <a:rPr lang="ru-RU" dirty="0"/>
              <a:t>от истории вызовов; </a:t>
            </a:r>
          </a:p>
          <a:p>
            <a:r>
              <a:rPr lang="ru-RU" dirty="0" smtClean="0"/>
              <a:t>выполнение </a:t>
            </a:r>
            <a:r>
              <a:rPr lang="ru-RU" dirty="0"/>
              <a:t>одной функции. </a:t>
            </a:r>
          </a:p>
        </p:txBody>
      </p:sp>
    </p:spTree>
    <p:extLst>
      <p:ext uri="{BB962C8B-B14F-4D97-AF65-F5344CB8AC3E}">
        <p14:creationId xmlns:p14="http://schemas.microsoft.com/office/powerpoint/2010/main" val="5591018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marL="0" indent="0"/>
            <a:r>
              <a:rPr lang="ru-RU" sz="3600" dirty="0"/>
              <a:t>Нисходящая и восходящая разработка программного обеспечения </a:t>
            </a:r>
          </a:p>
        </p:txBody>
      </p:sp>
      <p:sp>
        <p:nvSpPr>
          <p:cNvPr id="3" name="Объект 2"/>
          <p:cNvSpPr>
            <a:spLocks noGrp="1"/>
          </p:cNvSpPr>
          <p:nvPr>
            <p:ph idx="1"/>
          </p:nvPr>
        </p:nvSpPr>
        <p:spPr>
          <a:xfrm>
            <a:off x="457200" y="1600200"/>
            <a:ext cx="8229600" cy="5069160"/>
          </a:xfrm>
        </p:spPr>
        <p:txBody>
          <a:bodyPr>
            <a:normAutofit fontScale="77500" lnSpcReduction="20000"/>
          </a:bodyPr>
          <a:lstStyle/>
          <a:p>
            <a:pPr marL="0" indent="0">
              <a:buNone/>
            </a:pPr>
            <a:r>
              <a:rPr lang="ru-RU" dirty="0" smtClean="0"/>
              <a:t>При </a:t>
            </a:r>
            <a:r>
              <a:rPr lang="ru-RU" dirty="0"/>
              <a:t>проектировании, реализации и тестировании компонентов структурной иерархии, полученной </a:t>
            </a:r>
            <a:r>
              <a:rPr lang="ru-RU" dirty="0" smtClean="0"/>
              <a:t/>
            </a:r>
            <a:br>
              <a:rPr lang="ru-RU" dirty="0" smtClean="0"/>
            </a:br>
            <a:r>
              <a:rPr lang="ru-RU" dirty="0" smtClean="0"/>
              <a:t>при </a:t>
            </a:r>
            <a:r>
              <a:rPr lang="ru-RU" dirty="0"/>
              <a:t>декомпозиции, применяют два подхода: </a:t>
            </a:r>
          </a:p>
          <a:p>
            <a:r>
              <a:rPr lang="ru-RU" dirty="0" smtClean="0"/>
              <a:t>восходящий</a:t>
            </a:r>
            <a:r>
              <a:rPr lang="ru-RU" dirty="0"/>
              <a:t>; </a:t>
            </a:r>
          </a:p>
          <a:p>
            <a:r>
              <a:rPr lang="ru-RU" dirty="0" smtClean="0"/>
              <a:t>нисходящий</a:t>
            </a:r>
            <a:r>
              <a:rPr lang="ru-RU" dirty="0"/>
              <a:t>.  </a:t>
            </a:r>
          </a:p>
          <a:p>
            <a:pPr marL="0" indent="0">
              <a:buNone/>
            </a:pPr>
            <a:r>
              <a:rPr lang="ru-RU" dirty="0"/>
              <a:t>В литературе встречается ещё один подход, получивший название «расширение ядра». Он предполагает, что </a:t>
            </a:r>
            <a:r>
              <a:rPr lang="ru-RU" dirty="0" smtClean="0"/>
              <a:t/>
            </a:r>
            <a:br>
              <a:rPr lang="ru-RU" dirty="0" smtClean="0"/>
            </a:br>
            <a:r>
              <a:rPr lang="ru-RU" dirty="0" smtClean="0"/>
              <a:t>в </a:t>
            </a:r>
            <a:r>
              <a:rPr lang="ru-RU" dirty="0"/>
              <a:t>первую очередь проектируют и разрабатывают некоторую основу – ядро программного обеспечения, например структуры данных и процедуры, связанные </a:t>
            </a:r>
            <a:r>
              <a:rPr lang="ru-RU" dirty="0" smtClean="0"/>
              <a:t/>
            </a:r>
            <a:br>
              <a:rPr lang="ru-RU" dirty="0" smtClean="0"/>
            </a:br>
            <a:r>
              <a:rPr lang="ru-RU" dirty="0" smtClean="0"/>
              <a:t>с </a:t>
            </a:r>
            <a:r>
              <a:rPr lang="ru-RU" dirty="0"/>
              <a:t>ними. В дальнейшем ядро наращивают, комбинируя восходящий и нисходящий методы. На практике данный подход в зависимости от уровня ядра практически сводится либо к нисходящему, либо к восходящему подходу. </a:t>
            </a:r>
          </a:p>
        </p:txBody>
      </p:sp>
    </p:spTree>
    <p:extLst>
      <p:ext uri="{BB962C8B-B14F-4D97-AF65-F5344CB8AC3E}">
        <p14:creationId xmlns:p14="http://schemas.microsoft.com/office/powerpoint/2010/main" val="2205470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Восходящий подход</a:t>
            </a:r>
          </a:p>
        </p:txBody>
      </p:sp>
      <p:sp>
        <p:nvSpPr>
          <p:cNvPr id="3" name="Объект 2"/>
          <p:cNvSpPr>
            <a:spLocks noGrp="1"/>
          </p:cNvSpPr>
          <p:nvPr>
            <p:ph idx="1"/>
          </p:nvPr>
        </p:nvSpPr>
        <p:spPr/>
        <p:txBody>
          <a:bodyPr>
            <a:normAutofit fontScale="92500" lnSpcReduction="20000"/>
          </a:bodyPr>
          <a:lstStyle/>
          <a:p>
            <a:r>
              <a:rPr lang="ru-RU" dirty="0"/>
              <a:t>При использовании восходящего подхода сначала проектируют и реализуют компоненты нижнего уровня, затем предыдущего и т.д. </a:t>
            </a:r>
            <a:r>
              <a:rPr lang="ru-RU" dirty="0" smtClean="0"/>
              <a:t/>
            </a:r>
            <a:br>
              <a:rPr lang="ru-RU" dirty="0" smtClean="0"/>
            </a:br>
            <a:r>
              <a:rPr lang="ru-RU" dirty="0" smtClean="0"/>
              <a:t>По </a:t>
            </a:r>
            <a:r>
              <a:rPr lang="ru-RU" dirty="0"/>
              <a:t>мере завершения тестирования и отладки компонентов осуществляют их сборку, причём компоненты нижнего уровня при таком подходе часто помещают в библиотеки компонентов. </a:t>
            </a:r>
          </a:p>
          <a:p>
            <a:r>
              <a:rPr lang="ru-RU" dirty="0"/>
              <a:t>Для тестирования и отладки компонентов проектируют и реализуют специальные тестирующие программы.</a:t>
            </a:r>
          </a:p>
        </p:txBody>
      </p:sp>
    </p:spTree>
    <p:extLst>
      <p:ext uri="{BB962C8B-B14F-4D97-AF65-F5344CB8AC3E}">
        <p14:creationId xmlns:p14="http://schemas.microsoft.com/office/powerpoint/2010/main" val="1936801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Восходящий подход</a:t>
            </a:r>
          </a:p>
        </p:txBody>
      </p:sp>
      <p:sp>
        <p:nvSpPr>
          <p:cNvPr id="3" name="Объект 2"/>
          <p:cNvSpPr>
            <a:spLocks noGrp="1"/>
          </p:cNvSpPr>
          <p:nvPr>
            <p:ph idx="1"/>
          </p:nvPr>
        </p:nvSpPr>
        <p:spPr/>
        <p:txBody>
          <a:bodyPr>
            <a:normAutofit fontScale="92500" lnSpcReduction="20000"/>
          </a:bodyPr>
          <a:lstStyle/>
          <a:p>
            <a:pPr marL="0" indent="0">
              <a:buNone/>
            </a:pPr>
            <a:r>
              <a:rPr lang="ru-RU" dirty="0"/>
              <a:t>Подход имеет следующие недостатки: </a:t>
            </a:r>
          </a:p>
          <a:p>
            <a:r>
              <a:rPr lang="ru-RU" dirty="0" smtClean="0"/>
              <a:t>увеличение </a:t>
            </a:r>
            <a:r>
              <a:rPr lang="ru-RU" dirty="0"/>
              <a:t>вероятности несогласованности компонентов вследствие неполноты спецификаций; </a:t>
            </a:r>
          </a:p>
          <a:p>
            <a:r>
              <a:rPr lang="ru-RU" dirty="0" smtClean="0"/>
              <a:t>наличие </a:t>
            </a:r>
            <a:r>
              <a:rPr lang="ru-RU" dirty="0"/>
              <a:t>издержек на проектирование и реализацию тестирующих программ, которые нельзя преобразовать в компоненты; </a:t>
            </a:r>
          </a:p>
          <a:p>
            <a:r>
              <a:rPr lang="ru-RU" dirty="0" smtClean="0"/>
              <a:t>позднее </a:t>
            </a:r>
            <a:r>
              <a:rPr lang="ru-RU" dirty="0"/>
              <a:t>проектирование интерфейса, а соответственно невозможность продемонстрировать его заказчику </a:t>
            </a:r>
            <a:r>
              <a:rPr lang="ru-RU" dirty="0" smtClean="0"/>
              <a:t/>
            </a:r>
            <a:br>
              <a:rPr lang="ru-RU" dirty="0" smtClean="0"/>
            </a:br>
            <a:r>
              <a:rPr lang="ru-RU" dirty="0" smtClean="0"/>
              <a:t>для </a:t>
            </a:r>
            <a:r>
              <a:rPr lang="ru-RU" dirty="0"/>
              <a:t>уточнения спецификаций и т.д. </a:t>
            </a:r>
          </a:p>
        </p:txBody>
      </p:sp>
    </p:spTree>
    <p:extLst>
      <p:ext uri="{BB962C8B-B14F-4D97-AF65-F5344CB8AC3E}">
        <p14:creationId xmlns:p14="http://schemas.microsoft.com/office/powerpoint/2010/main" val="2756771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Восходящий подход</a:t>
            </a:r>
          </a:p>
        </p:txBody>
      </p:sp>
      <p:sp>
        <p:nvSpPr>
          <p:cNvPr id="3" name="Объект 2"/>
          <p:cNvSpPr>
            <a:spLocks noGrp="1"/>
          </p:cNvSpPr>
          <p:nvPr>
            <p:ph idx="1"/>
          </p:nvPr>
        </p:nvSpPr>
        <p:spPr/>
        <p:txBody>
          <a:bodyPr>
            <a:normAutofit fontScale="92500" lnSpcReduction="20000"/>
          </a:bodyPr>
          <a:lstStyle/>
          <a:p>
            <a:r>
              <a:rPr lang="ru-RU" dirty="0"/>
              <a:t>Исторически восходящий подход появился раньше, что связано с особенностью мышления программистов, которые </a:t>
            </a:r>
            <a:r>
              <a:rPr lang="ru-RU" dirty="0" smtClean="0"/>
              <a:t/>
            </a:r>
            <a:br>
              <a:rPr lang="ru-RU" dirty="0" smtClean="0"/>
            </a:br>
            <a:r>
              <a:rPr lang="ru-RU" dirty="0" smtClean="0"/>
              <a:t>в </a:t>
            </a:r>
            <a:r>
              <a:rPr lang="ru-RU" dirty="0"/>
              <a:t>процессе обучения привыкают при написании небольших программ сначала детализировать компоненты нижних уровней (подпрограммы, классы). Это позволяет им лучше осознавать процессы верхних уровней. При промышленном изготовлении программного обеспечения восходящий подход в настоящее время практически </a:t>
            </a:r>
            <a:r>
              <a:rPr lang="ru-RU" dirty="0" smtClean="0"/>
              <a:t/>
            </a:r>
            <a:br>
              <a:rPr lang="ru-RU" dirty="0" smtClean="0"/>
            </a:br>
            <a:r>
              <a:rPr lang="ru-RU" dirty="0" smtClean="0"/>
              <a:t>не </a:t>
            </a:r>
            <a:r>
              <a:rPr lang="ru-RU" dirty="0"/>
              <a:t>используют. </a:t>
            </a:r>
          </a:p>
        </p:txBody>
      </p:sp>
    </p:spTree>
    <p:extLst>
      <p:ext uri="{BB962C8B-B14F-4D97-AF65-F5344CB8AC3E}">
        <p14:creationId xmlns:p14="http://schemas.microsoft.com/office/powerpoint/2010/main" val="1686880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Нисходящий подход</a:t>
            </a:r>
          </a:p>
        </p:txBody>
      </p:sp>
      <p:sp>
        <p:nvSpPr>
          <p:cNvPr id="3" name="Объект 2"/>
          <p:cNvSpPr>
            <a:spLocks noGrp="1"/>
          </p:cNvSpPr>
          <p:nvPr>
            <p:ph idx="1"/>
          </p:nvPr>
        </p:nvSpPr>
        <p:spPr>
          <a:xfrm>
            <a:off x="457200" y="1600200"/>
            <a:ext cx="8229600" cy="4853136"/>
          </a:xfrm>
        </p:spPr>
        <p:txBody>
          <a:bodyPr>
            <a:normAutofit fontScale="77500" lnSpcReduction="20000"/>
          </a:bodyPr>
          <a:lstStyle/>
          <a:p>
            <a:r>
              <a:rPr lang="ru-RU" dirty="0" smtClean="0"/>
              <a:t>Нисходящий </a:t>
            </a:r>
            <a:r>
              <a:rPr lang="ru-RU" dirty="0"/>
              <a:t>подход предполагает, что проектирование и последующая реализация компонентов выполняются «сверху-вниз», т.е. вначале проектируют компоненты верхних уровней иерархии, затем следующих и так далее до самых нижних уровней. В той же последовательности выполняют и реализацию компонентов. При этом </a:t>
            </a:r>
            <a:r>
              <a:rPr lang="ru-RU" dirty="0" smtClean="0"/>
              <a:t>в </a:t>
            </a:r>
            <a:r>
              <a:rPr lang="ru-RU" dirty="0"/>
              <a:t>процессе программирования компоненты нижних, ещё не реализованных уровней заменяют специально разработанными отладочными модулями – «заглушками», что позволяет тестировать и отлаживать уже реализованную часть</a:t>
            </a:r>
            <a:r>
              <a:rPr lang="ru-RU" dirty="0" smtClean="0"/>
              <a:t>.</a:t>
            </a:r>
          </a:p>
          <a:p>
            <a:r>
              <a:rPr lang="ru-RU" dirty="0"/>
              <a:t>При использовании нисходящего подхода применяют иерархический, операционный и комбинированный методы определения последовательности проектирования и реализации компонентов. </a:t>
            </a:r>
            <a:r>
              <a:rPr lang="ru-RU" dirty="0" smtClean="0"/>
              <a:t> </a:t>
            </a:r>
            <a:endParaRPr lang="ru-RU" dirty="0"/>
          </a:p>
        </p:txBody>
      </p:sp>
    </p:spTree>
    <p:extLst>
      <p:ext uri="{BB962C8B-B14F-4D97-AF65-F5344CB8AC3E}">
        <p14:creationId xmlns:p14="http://schemas.microsoft.com/office/powerpoint/2010/main" val="1813438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Нисходящий подход</a:t>
            </a:r>
          </a:p>
        </p:txBody>
      </p:sp>
      <p:sp>
        <p:nvSpPr>
          <p:cNvPr id="3" name="Объект 2"/>
          <p:cNvSpPr>
            <a:spLocks noGrp="1"/>
          </p:cNvSpPr>
          <p:nvPr>
            <p:ph idx="1"/>
          </p:nvPr>
        </p:nvSpPr>
        <p:spPr/>
        <p:txBody>
          <a:bodyPr>
            <a:normAutofit fontScale="85000" lnSpcReduction="20000"/>
          </a:bodyPr>
          <a:lstStyle/>
          <a:p>
            <a:r>
              <a:rPr lang="ru-RU" b="1" dirty="0"/>
              <a:t>Иерархический метод </a:t>
            </a:r>
            <a:r>
              <a:rPr lang="ru-RU" dirty="0"/>
              <a:t>предполагает выполнение разработки строго по уровням. Исключения допускаются при наличии зависимости по данным, т.е. если обнаруживается, что некоторый модуль использует результаты другого, то его рекомендуется программировать после этого модуля. Основной проблемой данного метода является большое количество достаточно сложных заглушек. Кроме того, при использовании данного метода основная масса модулей разрабатывается и реализуется в конце работы над проектом, что затрудняет распределение человеческих ресурсов. </a:t>
            </a:r>
          </a:p>
        </p:txBody>
      </p:sp>
    </p:spTree>
    <p:extLst>
      <p:ext uri="{BB962C8B-B14F-4D97-AF65-F5344CB8AC3E}">
        <p14:creationId xmlns:p14="http://schemas.microsoft.com/office/powerpoint/2010/main" val="2719475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Нисходящий подход</a:t>
            </a:r>
          </a:p>
        </p:txBody>
      </p:sp>
      <p:sp>
        <p:nvSpPr>
          <p:cNvPr id="3" name="Объект 2"/>
          <p:cNvSpPr>
            <a:spLocks noGrp="1"/>
          </p:cNvSpPr>
          <p:nvPr>
            <p:ph idx="1"/>
          </p:nvPr>
        </p:nvSpPr>
        <p:spPr>
          <a:xfrm>
            <a:off x="251520" y="1600200"/>
            <a:ext cx="8712968" cy="4525963"/>
          </a:xfrm>
        </p:spPr>
        <p:txBody>
          <a:bodyPr>
            <a:normAutofit fontScale="85000" lnSpcReduction="20000"/>
          </a:bodyPr>
          <a:lstStyle/>
          <a:p>
            <a:r>
              <a:rPr lang="ru-RU" b="1" dirty="0"/>
              <a:t>Операционный метод </a:t>
            </a:r>
            <a:r>
              <a:rPr lang="ru-RU" dirty="0"/>
              <a:t>связывает последовательность выполнения при запуске программы. Применение метода усложняется тем, что порядок выполнения модулей может зависеть от данных. Кроме того, модули вывода результатов, несмотря на то, что они вызываются последними, должны разрабатываться одними из первых, чтобы не проектировать сложную заглушку, обеспечивающую вывод результатов при тестировании. С точки зрения распределения человеческих ресурсов сложным является начало работ, пока не закончены все модули, находящиеся </a:t>
            </a:r>
            <a:r>
              <a:rPr lang="ru-RU" dirty="0" smtClean="0"/>
              <a:t/>
            </a:r>
            <a:br>
              <a:rPr lang="ru-RU" dirty="0" smtClean="0"/>
            </a:br>
            <a:r>
              <a:rPr lang="ru-RU" dirty="0" smtClean="0"/>
              <a:t>на </a:t>
            </a:r>
            <a:r>
              <a:rPr lang="ru-RU" dirty="0"/>
              <a:t>так называемом критическом пути.</a:t>
            </a:r>
          </a:p>
        </p:txBody>
      </p:sp>
    </p:spTree>
    <p:extLst>
      <p:ext uri="{BB962C8B-B14F-4D97-AF65-F5344CB8AC3E}">
        <p14:creationId xmlns:p14="http://schemas.microsoft.com/office/powerpoint/2010/main" val="2412565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Нисходящий подход</a:t>
            </a:r>
          </a:p>
        </p:txBody>
      </p:sp>
      <p:sp>
        <p:nvSpPr>
          <p:cNvPr id="3" name="Объект 2"/>
          <p:cNvSpPr>
            <a:spLocks noGrp="1"/>
          </p:cNvSpPr>
          <p:nvPr>
            <p:ph idx="1"/>
          </p:nvPr>
        </p:nvSpPr>
        <p:spPr>
          <a:xfrm>
            <a:off x="539552" y="1412776"/>
            <a:ext cx="8229600" cy="5069160"/>
          </a:xfrm>
        </p:spPr>
        <p:txBody>
          <a:bodyPr>
            <a:normAutofit fontScale="77500" lnSpcReduction="20000"/>
          </a:bodyPr>
          <a:lstStyle/>
          <a:p>
            <a:pPr marL="0" indent="0">
              <a:buNone/>
            </a:pPr>
            <a:r>
              <a:rPr lang="ru-RU" b="1" dirty="0"/>
              <a:t>Комбинированный метод </a:t>
            </a:r>
            <a:r>
              <a:rPr lang="ru-RU" dirty="0"/>
              <a:t>учитывает такие факторы, влияющие на последовательность разработки: </a:t>
            </a:r>
          </a:p>
          <a:p>
            <a:r>
              <a:rPr lang="ru-RU" dirty="0" smtClean="0"/>
              <a:t>достижимость </a:t>
            </a:r>
            <a:r>
              <a:rPr lang="ru-RU" dirty="0"/>
              <a:t>модуля – наличие всех модулей </a:t>
            </a:r>
            <a:r>
              <a:rPr lang="ru-RU" dirty="0" smtClean="0"/>
              <a:t/>
            </a:r>
            <a:br>
              <a:rPr lang="ru-RU" dirty="0" smtClean="0"/>
            </a:br>
            <a:r>
              <a:rPr lang="ru-RU" dirty="0" smtClean="0"/>
              <a:t>в </a:t>
            </a:r>
            <a:r>
              <a:rPr lang="ru-RU" dirty="0"/>
              <a:t>цепочке вызова данного модуля; </a:t>
            </a:r>
          </a:p>
          <a:p>
            <a:r>
              <a:rPr lang="ru-RU" dirty="0" smtClean="0"/>
              <a:t>зависимость </a:t>
            </a:r>
            <a:r>
              <a:rPr lang="ru-RU" dirty="0"/>
              <a:t>по данным – модули, формирующие некоторые данные, должны создаваться раньше обрабатывающих; </a:t>
            </a:r>
          </a:p>
          <a:p>
            <a:r>
              <a:rPr lang="ru-RU" dirty="0" smtClean="0"/>
              <a:t>обеспечение </a:t>
            </a:r>
            <a:r>
              <a:rPr lang="ru-RU" dirty="0"/>
              <a:t>возможности выдачи результатов – модули вывода результатов должны создаваться раньше обрабатывающих; </a:t>
            </a:r>
          </a:p>
          <a:p>
            <a:r>
              <a:rPr lang="ru-RU" dirty="0" smtClean="0"/>
              <a:t>готовность </a:t>
            </a:r>
            <a:r>
              <a:rPr lang="ru-RU" dirty="0"/>
              <a:t>вспомогательных модулей – вспомогательные модули, например модули закрытия файлов, завершения программы, должны создаваться раньше обрабатывающих; </a:t>
            </a:r>
          </a:p>
          <a:p>
            <a:r>
              <a:rPr lang="ru-RU" dirty="0" smtClean="0"/>
              <a:t>наличие </a:t>
            </a:r>
            <a:r>
              <a:rPr lang="ru-RU" dirty="0"/>
              <a:t>необходимых ресурсов. </a:t>
            </a:r>
          </a:p>
        </p:txBody>
      </p:sp>
    </p:spTree>
    <p:extLst>
      <p:ext uri="{BB962C8B-B14F-4D97-AF65-F5344CB8AC3E}">
        <p14:creationId xmlns:p14="http://schemas.microsoft.com/office/powerpoint/2010/main" val="2871972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Нисходящий подход</a:t>
            </a:r>
          </a:p>
        </p:txBody>
      </p:sp>
      <p:sp>
        <p:nvSpPr>
          <p:cNvPr id="3" name="Объект 2"/>
          <p:cNvSpPr>
            <a:spLocks noGrp="1"/>
          </p:cNvSpPr>
          <p:nvPr>
            <p:ph idx="1"/>
          </p:nvPr>
        </p:nvSpPr>
        <p:spPr>
          <a:xfrm>
            <a:off x="179512" y="1600200"/>
            <a:ext cx="8640960" cy="4925144"/>
          </a:xfrm>
        </p:spPr>
        <p:txBody>
          <a:bodyPr>
            <a:normAutofit fontScale="77500" lnSpcReduction="20000"/>
          </a:bodyPr>
          <a:lstStyle/>
          <a:p>
            <a:r>
              <a:rPr lang="ru-RU" dirty="0"/>
              <a:t>Кроме того, при прочих равных условиях сложные модули должны разрабатываться прежде простых, так как при их проектировании могут выявиться неточности </a:t>
            </a:r>
            <a:r>
              <a:rPr lang="ru-RU" dirty="0" smtClean="0"/>
              <a:t/>
            </a:r>
            <a:br>
              <a:rPr lang="ru-RU" dirty="0" smtClean="0"/>
            </a:br>
            <a:r>
              <a:rPr lang="ru-RU" dirty="0" smtClean="0"/>
              <a:t>в </a:t>
            </a:r>
            <a:r>
              <a:rPr lang="ru-RU" dirty="0"/>
              <a:t>спецификациях, а чем раньше это произойдет, тем лучше. </a:t>
            </a:r>
          </a:p>
          <a:p>
            <a:r>
              <a:rPr lang="ru-RU" dirty="0"/>
              <a:t>Нисходящий подход допускает нарушение нисходящей последовательности разработки компонентов </a:t>
            </a:r>
            <a:r>
              <a:rPr lang="ru-RU" dirty="0" smtClean="0"/>
              <a:t/>
            </a:r>
            <a:br>
              <a:rPr lang="ru-RU" dirty="0" smtClean="0"/>
            </a:br>
            <a:r>
              <a:rPr lang="ru-RU" dirty="0" smtClean="0"/>
              <a:t>в </a:t>
            </a:r>
            <a:r>
              <a:rPr lang="ru-RU" dirty="0"/>
              <a:t>специально оговоренных </a:t>
            </a:r>
            <a:r>
              <a:rPr lang="ru-RU" dirty="0" err="1"/>
              <a:t>слчаях</a:t>
            </a:r>
            <a:r>
              <a:rPr lang="ru-RU" dirty="0"/>
              <a:t>. Так, если некоторый компонент нижнего уровня используется многими компонентами более высоких уровней, то его рекомендуют проектировать и разрабатывать раньше, чем вызывающие его компоненты. И, наконец, </a:t>
            </a:r>
            <a:r>
              <a:rPr lang="ru-RU" dirty="0" smtClean="0"/>
              <a:t>в </a:t>
            </a:r>
            <a:r>
              <a:rPr lang="ru-RU" dirty="0"/>
              <a:t>первую очередь проектируют и реализуют компоненты, обеспечивающие обработку правильных данных, оставляя компоненты обработки неправильных данных напоследок. </a:t>
            </a:r>
          </a:p>
        </p:txBody>
      </p:sp>
    </p:spTree>
    <p:extLst>
      <p:ext uri="{BB962C8B-B14F-4D97-AF65-F5344CB8AC3E}">
        <p14:creationId xmlns:p14="http://schemas.microsoft.com/office/powerpoint/2010/main" val="10333219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Нисходящий подход</a:t>
            </a:r>
          </a:p>
        </p:txBody>
      </p:sp>
      <p:sp>
        <p:nvSpPr>
          <p:cNvPr id="3" name="Объект 2"/>
          <p:cNvSpPr>
            <a:spLocks noGrp="1"/>
          </p:cNvSpPr>
          <p:nvPr>
            <p:ph idx="1"/>
          </p:nvPr>
        </p:nvSpPr>
        <p:spPr>
          <a:xfrm>
            <a:off x="457200" y="1600200"/>
            <a:ext cx="8435280" cy="4997152"/>
          </a:xfrm>
        </p:spPr>
        <p:txBody>
          <a:bodyPr>
            <a:normAutofit fontScale="70000" lnSpcReduction="20000"/>
          </a:bodyPr>
          <a:lstStyle/>
          <a:p>
            <a:pPr marL="0" indent="0">
              <a:buNone/>
            </a:pPr>
            <a:r>
              <a:rPr lang="ru-RU" dirty="0"/>
              <a:t>Нисходящий подход обычно используют и при объектно-ориентированном программировании. В соответствии </a:t>
            </a:r>
            <a:r>
              <a:rPr lang="ru-RU" dirty="0" smtClean="0"/>
              <a:t/>
            </a:r>
            <a:br>
              <a:rPr lang="ru-RU" dirty="0" smtClean="0"/>
            </a:br>
            <a:r>
              <a:rPr lang="ru-RU" dirty="0" smtClean="0"/>
              <a:t>с </a:t>
            </a:r>
            <a:r>
              <a:rPr lang="ru-RU" dirty="0"/>
              <a:t>рекомендациями подхода вначале проектируют и реализуют пользовательский интерфейс программного обеспечения, затем разрабатывают классы некоторых базовых объектов предметной области, а уже потом, используя эти объекты, проектируют и реализуют остальные компоненты. Нисходящий подход обеспечивает: </a:t>
            </a:r>
          </a:p>
          <a:p>
            <a:r>
              <a:rPr lang="ru-RU" dirty="0" smtClean="0"/>
              <a:t>максимально </a:t>
            </a:r>
            <a:r>
              <a:rPr lang="ru-RU" dirty="0"/>
              <a:t>полное определение спецификаций проектируемого компонента и согласованность компонентов между собой; </a:t>
            </a:r>
          </a:p>
          <a:p>
            <a:r>
              <a:rPr lang="ru-RU" dirty="0" smtClean="0"/>
              <a:t>раннее </a:t>
            </a:r>
            <a:r>
              <a:rPr lang="ru-RU" dirty="0"/>
              <a:t>определение интерфейса пользователя, демонстрация которого заказчику позволяет уточнить требования к создаваемому программному обеспечению: </a:t>
            </a:r>
          </a:p>
          <a:p>
            <a:r>
              <a:rPr lang="ru-RU" dirty="0" smtClean="0"/>
              <a:t>возможность </a:t>
            </a:r>
            <a:r>
              <a:rPr lang="ru-RU" dirty="0"/>
              <a:t>нисходящего тестирования и комплексной отладки.</a:t>
            </a:r>
          </a:p>
        </p:txBody>
      </p:sp>
    </p:spTree>
    <p:extLst>
      <p:ext uri="{BB962C8B-B14F-4D97-AF65-F5344CB8AC3E}">
        <p14:creationId xmlns:p14="http://schemas.microsoft.com/office/powerpoint/2010/main" val="1595840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Модули</a:t>
            </a:r>
            <a:endParaRPr lang="ru-RU" dirty="0"/>
          </a:p>
        </p:txBody>
      </p:sp>
      <p:sp>
        <p:nvSpPr>
          <p:cNvPr id="3" name="Объект 2"/>
          <p:cNvSpPr>
            <a:spLocks noGrp="1"/>
          </p:cNvSpPr>
          <p:nvPr>
            <p:ph idx="1"/>
          </p:nvPr>
        </p:nvSpPr>
        <p:spPr/>
        <p:txBody>
          <a:bodyPr>
            <a:normAutofit fontScale="77500" lnSpcReduction="20000"/>
          </a:bodyPr>
          <a:lstStyle/>
          <a:p>
            <a:r>
              <a:rPr lang="ru-RU" dirty="0"/>
              <a:t>Требования одной точки входа, одной точки выхода, независимости от истории вызовов и соответствия принципу вертикального управления были вызваны тем, что в то время из-за серьёзных ограничений </a:t>
            </a:r>
            <a:r>
              <a:rPr lang="ru-RU" dirty="0" smtClean="0"/>
              <a:t/>
            </a:r>
            <a:br>
              <a:rPr lang="ru-RU" dirty="0" smtClean="0"/>
            </a:br>
            <a:r>
              <a:rPr lang="ru-RU" dirty="0" smtClean="0"/>
              <a:t>на </a:t>
            </a:r>
            <a:r>
              <a:rPr lang="ru-RU" dirty="0"/>
              <a:t>объём оперативной памяти программисты были вынуждены разрабатывать программы с максимально возможной повторяемостью кодов. В результате подпрограммы, имеющие несколько точек входа и выхода, не только были обычным явлением, но и считались высоким классом программирования. Следствием же было то, что программы было очень сложно не только модифицировать, но и понять, а иногда и просто полностью отладить. </a:t>
            </a:r>
          </a:p>
        </p:txBody>
      </p:sp>
    </p:spTree>
    <p:extLst>
      <p:ext uri="{BB962C8B-B14F-4D97-AF65-F5344CB8AC3E}">
        <p14:creationId xmlns:p14="http://schemas.microsoft.com/office/powerpoint/2010/main" val="40611564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Спасибо за внимание!</a:t>
            </a:r>
            <a:endParaRPr lang="ru-RU" dirty="0"/>
          </a:p>
        </p:txBody>
      </p:sp>
      <p:sp>
        <p:nvSpPr>
          <p:cNvPr id="3" name="Подзаголовок 2"/>
          <p:cNvSpPr>
            <a:spLocks noGrp="1"/>
          </p:cNvSpPr>
          <p:nvPr>
            <p:ph type="subTitle" idx="1"/>
          </p:nvPr>
        </p:nvSpPr>
        <p:spPr/>
        <p:txBody>
          <a:bodyPr/>
          <a:lstStyle/>
          <a:p>
            <a:endParaRPr lang="ru-RU" dirty="0"/>
          </a:p>
          <a:p>
            <a:r>
              <a:rPr lang="ru-RU" dirty="0" smtClean="0"/>
              <a:t>Ищенко Алексей Петрович</a:t>
            </a:r>
            <a:endParaRPr lang="ru-RU" dirty="0"/>
          </a:p>
        </p:txBody>
      </p:sp>
    </p:spTree>
    <p:extLst>
      <p:ext uri="{BB962C8B-B14F-4D97-AF65-F5344CB8AC3E}">
        <p14:creationId xmlns:p14="http://schemas.microsoft.com/office/powerpoint/2010/main" val="3099082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Модули</a:t>
            </a:r>
            <a:endParaRPr lang="ru-RU" dirty="0"/>
          </a:p>
        </p:txBody>
      </p:sp>
      <p:sp>
        <p:nvSpPr>
          <p:cNvPr id="3" name="Объект 2"/>
          <p:cNvSpPr>
            <a:spLocks noGrp="1"/>
          </p:cNvSpPr>
          <p:nvPr>
            <p:ph idx="1"/>
          </p:nvPr>
        </p:nvSpPr>
        <p:spPr>
          <a:xfrm>
            <a:off x="457200" y="1600200"/>
            <a:ext cx="8507288" cy="4997152"/>
          </a:xfrm>
        </p:spPr>
        <p:txBody>
          <a:bodyPr>
            <a:normAutofit fontScale="70000" lnSpcReduction="20000"/>
          </a:bodyPr>
          <a:lstStyle/>
          <a:p>
            <a:pPr marL="0" indent="0">
              <a:buNone/>
            </a:pPr>
            <a:r>
              <a:rPr lang="ru-RU" dirty="0"/>
              <a:t>Со временем, когда основные требования структурного подхода стали поддерживаться языками программирования и под модулем стали понимать отдельно компилируемую библиотеку ресурсов, требование независимости модулей стало основным. </a:t>
            </a:r>
          </a:p>
          <a:p>
            <a:pPr marL="0" indent="0">
              <a:buNone/>
            </a:pPr>
            <a:r>
              <a:rPr lang="ru-RU" dirty="0"/>
              <a:t>Практика показала, что чем выше степень независимости модулей, тем: </a:t>
            </a:r>
          </a:p>
          <a:p>
            <a:r>
              <a:rPr lang="ru-RU" dirty="0" smtClean="0"/>
              <a:t>легче </a:t>
            </a:r>
            <a:r>
              <a:rPr lang="ru-RU" dirty="0"/>
              <a:t>разобраться в отдельном модуле и всей программе и, соответственно, тестировать, отлаживать и модифицировать её; </a:t>
            </a:r>
          </a:p>
          <a:p>
            <a:r>
              <a:rPr lang="ru-RU" dirty="0" smtClean="0"/>
              <a:t>меньше </a:t>
            </a:r>
            <a:r>
              <a:rPr lang="ru-RU" dirty="0"/>
              <a:t>вероятность появления новых ошибок при исправлении старых или внесении изменений в программу, т.е. вероятность появления «волнового» эффекта; </a:t>
            </a:r>
          </a:p>
          <a:p>
            <a:r>
              <a:rPr lang="ru-RU" dirty="0" smtClean="0"/>
              <a:t>проще </a:t>
            </a:r>
            <a:r>
              <a:rPr lang="ru-RU" dirty="0"/>
              <a:t>организовать разработку программного обеспечения группой программистов и легче его сопровождать</a:t>
            </a:r>
            <a:r>
              <a:rPr lang="ru-RU" dirty="0" smtClean="0"/>
              <a:t>.</a:t>
            </a:r>
          </a:p>
          <a:p>
            <a:pPr marL="0" indent="0">
              <a:buNone/>
            </a:pPr>
            <a:r>
              <a:rPr lang="ru-RU" dirty="0"/>
              <a:t>Таким образом, уменьшение зависимости модулей улучшает технологичность проекта. </a:t>
            </a:r>
            <a:r>
              <a:rPr lang="ru-RU" dirty="0" smtClean="0"/>
              <a:t>Степень </a:t>
            </a:r>
            <a:r>
              <a:rPr lang="ru-RU" dirty="0"/>
              <a:t>независимости модулей (как подпрограмм, так и библиотек) оценивают двумя критериями: сцеплением и связностью.</a:t>
            </a:r>
          </a:p>
        </p:txBody>
      </p:sp>
    </p:spTree>
    <p:extLst>
      <p:ext uri="{BB962C8B-B14F-4D97-AF65-F5344CB8AC3E}">
        <p14:creationId xmlns:p14="http://schemas.microsoft.com/office/powerpoint/2010/main" val="251425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Сцепление модулей</a:t>
            </a:r>
          </a:p>
        </p:txBody>
      </p:sp>
      <p:sp>
        <p:nvSpPr>
          <p:cNvPr id="3" name="Объект 2"/>
          <p:cNvSpPr>
            <a:spLocks noGrp="1"/>
          </p:cNvSpPr>
          <p:nvPr>
            <p:ph idx="1"/>
          </p:nvPr>
        </p:nvSpPr>
        <p:spPr/>
        <p:txBody>
          <a:bodyPr>
            <a:normAutofit fontScale="77500" lnSpcReduction="20000"/>
          </a:bodyPr>
          <a:lstStyle/>
          <a:p>
            <a:pPr marL="0" indent="0">
              <a:buNone/>
            </a:pPr>
            <a:r>
              <a:rPr lang="ru-RU" dirty="0"/>
              <a:t>Сцепление является мерой взаимозависимости модулей, которая определяет, насколько хорошо модули отделены друг от друга. Модули независимы, если каждый из них </a:t>
            </a:r>
            <a:r>
              <a:rPr lang="en-US" dirty="0" smtClean="0"/>
              <a:t/>
            </a:r>
            <a:br>
              <a:rPr lang="en-US" dirty="0" smtClean="0"/>
            </a:br>
            <a:r>
              <a:rPr lang="ru-RU" dirty="0" smtClean="0"/>
              <a:t>не </a:t>
            </a:r>
            <a:r>
              <a:rPr lang="ru-RU" dirty="0"/>
              <a:t>содержит о другом никакой информации. Чем больше информации о других модулях хранит модуль, тем больше он с ними сцеплен. </a:t>
            </a:r>
          </a:p>
          <a:p>
            <a:pPr marL="0" indent="0">
              <a:buNone/>
            </a:pPr>
            <a:r>
              <a:rPr lang="ru-RU" dirty="0"/>
              <a:t>Различают пять типов сцепления модулей: </a:t>
            </a:r>
          </a:p>
          <a:p>
            <a:r>
              <a:rPr lang="ru-RU" dirty="0" smtClean="0"/>
              <a:t>по </a:t>
            </a:r>
            <a:r>
              <a:rPr lang="ru-RU" dirty="0"/>
              <a:t>данным; </a:t>
            </a:r>
          </a:p>
          <a:p>
            <a:r>
              <a:rPr lang="ru-RU" dirty="0" smtClean="0"/>
              <a:t>по </a:t>
            </a:r>
            <a:r>
              <a:rPr lang="ru-RU" dirty="0"/>
              <a:t>образцу; </a:t>
            </a:r>
          </a:p>
          <a:p>
            <a:r>
              <a:rPr lang="ru-RU" dirty="0" smtClean="0"/>
              <a:t>по </a:t>
            </a:r>
            <a:r>
              <a:rPr lang="ru-RU" dirty="0"/>
              <a:t>управлению; </a:t>
            </a:r>
          </a:p>
          <a:p>
            <a:r>
              <a:rPr lang="ru-RU" dirty="0" smtClean="0"/>
              <a:t>по </a:t>
            </a:r>
            <a:r>
              <a:rPr lang="ru-RU" dirty="0"/>
              <a:t>общей области данных; </a:t>
            </a:r>
          </a:p>
          <a:p>
            <a:r>
              <a:rPr lang="ru-RU" dirty="0" smtClean="0"/>
              <a:t>по </a:t>
            </a:r>
            <a:r>
              <a:rPr lang="ru-RU" dirty="0"/>
              <a:t>содержимому. </a:t>
            </a:r>
          </a:p>
          <a:p>
            <a:pPr marL="0" indent="0">
              <a:buNone/>
            </a:pPr>
            <a:endParaRPr lang="ru-RU" dirty="0"/>
          </a:p>
        </p:txBody>
      </p:sp>
    </p:spTree>
    <p:extLst>
      <p:ext uri="{BB962C8B-B14F-4D97-AF65-F5344CB8AC3E}">
        <p14:creationId xmlns:p14="http://schemas.microsoft.com/office/powerpoint/2010/main" val="129606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Сцепление модулей</a:t>
            </a:r>
          </a:p>
        </p:txBody>
      </p:sp>
      <p:sp>
        <p:nvSpPr>
          <p:cNvPr id="3" name="Объект 2"/>
          <p:cNvSpPr>
            <a:spLocks noGrp="1"/>
          </p:cNvSpPr>
          <p:nvPr>
            <p:ph idx="1"/>
          </p:nvPr>
        </p:nvSpPr>
        <p:spPr/>
        <p:txBody>
          <a:bodyPr/>
          <a:lstStyle/>
          <a:p>
            <a:r>
              <a:rPr lang="ru-RU" b="1" dirty="0"/>
              <a:t>Сцепление по данным </a:t>
            </a:r>
            <a:r>
              <a:rPr lang="ru-RU" dirty="0"/>
              <a:t>предполагает, что модули обмениваются данными, представленными скалярными значениями. При небольшом количестве передаваемых параметров этот тип обеспечивает наилучшие технологические характеристики программного </a:t>
            </a:r>
            <a:r>
              <a:rPr lang="ru-RU" dirty="0" smtClean="0"/>
              <a:t>обеспечения</a:t>
            </a:r>
            <a:r>
              <a:rPr lang="en-US" dirty="0"/>
              <a:t>.</a:t>
            </a:r>
            <a:endParaRPr lang="ru-RU" dirty="0"/>
          </a:p>
        </p:txBody>
      </p:sp>
    </p:spTree>
    <p:extLst>
      <p:ext uri="{BB962C8B-B14F-4D97-AF65-F5344CB8AC3E}">
        <p14:creationId xmlns:p14="http://schemas.microsoft.com/office/powerpoint/2010/main" val="310751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Сцепление модулей</a:t>
            </a:r>
          </a:p>
        </p:txBody>
      </p:sp>
      <p:sp>
        <p:nvSpPr>
          <p:cNvPr id="3" name="Объект 2"/>
          <p:cNvSpPr>
            <a:spLocks noGrp="1"/>
          </p:cNvSpPr>
          <p:nvPr>
            <p:ph idx="1"/>
          </p:nvPr>
        </p:nvSpPr>
        <p:spPr/>
        <p:txBody>
          <a:bodyPr>
            <a:normAutofit fontScale="92500" lnSpcReduction="20000"/>
          </a:bodyPr>
          <a:lstStyle/>
          <a:p>
            <a:r>
              <a:rPr lang="ru-RU" b="1" dirty="0"/>
              <a:t>Сцепление по образцу </a:t>
            </a:r>
            <a:r>
              <a:rPr lang="ru-RU" dirty="0"/>
              <a:t>предполагает, что модули обмениваются данными, объединёнными в структуры. Этот тип также обеспечивает неплохие характеристики, но они хуже, чем у предыдущего типа, так как конкретные передаваемые данные «спрятаны» в структуры и потому уменьшается «прозрачность» связи между модулями. Кроме того, при изменении структуры передаваемых данных необходимо модифицировать все использующие её модули. </a:t>
            </a:r>
          </a:p>
        </p:txBody>
      </p:sp>
    </p:spTree>
    <p:extLst>
      <p:ext uri="{BB962C8B-B14F-4D97-AF65-F5344CB8AC3E}">
        <p14:creationId xmlns:p14="http://schemas.microsoft.com/office/powerpoint/2010/main" val="3621305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Сцепление модулей</a:t>
            </a:r>
          </a:p>
        </p:txBody>
      </p:sp>
      <p:sp>
        <p:nvSpPr>
          <p:cNvPr id="3" name="Объект 2"/>
          <p:cNvSpPr>
            <a:spLocks noGrp="1"/>
          </p:cNvSpPr>
          <p:nvPr>
            <p:ph idx="1"/>
          </p:nvPr>
        </p:nvSpPr>
        <p:spPr/>
        <p:txBody>
          <a:bodyPr>
            <a:normAutofit fontScale="85000" lnSpcReduction="10000"/>
          </a:bodyPr>
          <a:lstStyle/>
          <a:p>
            <a:r>
              <a:rPr lang="ru-RU" dirty="0"/>
              <a:t>При </a:t>
            </a:r>
            <a:r>
              <a:rPr lang="ru-RU" b="1" dirty="0"/>
              <a:t>сцеплении по управлению </a:t>
            </a:r>
            <a:r>
              <a:rPr lang="ru-RU" dirty="0"/>
              <a:t>один модуль посылает другому некоторый информационный объект (флаг), предназначенный для управления внутренней логикой модуля. Таким способом часто выполняют настройку режимов работы программного обеспечения. Подобные настройки также снижают наглядность взаимодействия модулей и потому обеспечивают ещё худшие характеристики технологичности разрабатываемого программного обеспечения по сравнению </a:t>
            </a:r>
            <a:r>
              <a:rPr lang="en-US" dirty="0" smtClean="0"/>
              <a:t/>
            </a:r>
            <a:br>
              <a:rPr lang="en-US" dirty="0" smtClean="0"/>
            </a:br>
            <a:r>
              <a:rPr lang="ru-RU" dirty="0" smtClean="0"/>
              <a:t>с </a:t>
            </a:r>
            <a:r>
              <a:rPr lang="ru-RU" dirty="0"/>
              <a:t>предыдущими типами связей. </a:t>
            </a:r>
          </a:p>
          <a:p>
            <a:endParaRPr lang="ru-RU" dirty="0"/>
          </a:p>
        </p:txBody>
      </p:sp>
    </p:spTree>
    <p:extLst>
      <p:ext uri="{BB962C8B-B14F-4D97-AF65-F5344CB8AC3E}">
        <p14:creationId xmlns:p14="http://schemas.microsoft.com/office/powerpoint/2010/main" val="126845620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2186</Words>
  <Application>Microsoft Office PowerPoint</Application>
  <PresentationFormat>Экран (4:3)</PresentationFormat>
  <Paragraphs>220</Paragraphs>
  <Slides>40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40</vt:i4>
      </vt:variant>
    </vt:vector>
  </HeadingPairs>
  <TitlesOfParts>
    <vt:vector size="44" baseType="lpstr">
      <vt:lpstr>Arial</vt:lpstr>
      <vt:lpstr>Calibri</vt:lpstr>
      <vt:lpstr>Times New Roman</vt:lpstr>
      <vt:lpstr>Тема Office</vt:lpstr>
      <vt:lpstr>Технологии и методы  программирования лекция 5</vt:lpstr>
      <vt:lpstr>Модули</vt:lpstr>
      <vt:lpstr>Модули</vt:lpstr>
      <vt:lpstr>Модули</vt:lpstr>
      <vt:lpstr>Модули</vt:lpstr>
      <vt:lpstr>Сцепление модулей</vt:lpstr>
      <vt:lpstr>Сцепление модулей</vt:lpstr>
      <vt:lpstr>Сцепление модулей</vt:lpstr>
      <vt:lpstr>Сцепление модулей</vt:lpstr>
      <vt:lpstr>Сцепление модулей</vt:lpstr>
      <vt:lpstr>Сцепление модулей</vt:lpstr>
      <vt:lpstr>Сцепление модулей</vt:lpstr>
      <vt:lpstr>Характеристики различных типов сцепления по экспертным оценкам</vt:lpstr>
      <vt:lpstr>Сцепление модулей</vt:lpstr>
      <vt:lpstr>Сцепление модулей</vt:lpstr>
      <vt:lpstr>Связность модулей</vt:lpstr>
      <vt:lpstr>Связность модулей</vt:lpstr>
      <vt:lpstr>Связность модулей</vt:lpstr>
      <vt:lpstr>Связность модулей</vt:lpstr>
      <vt:lpstr>Связность модулей</vt:lpstr>
      <vt:lpstr>Связность модулей</vt:lpstr>
      <vt:lpstr>Связность модулей</vt:lpstr>
      <vt:lpstr>Связность модулей</vt:lpstr>
      <vt:lpstr>Связность модулей</vt:lpstr>
      <vt:lpstr>Связность модулей</vt:lpstr>
      <vt:lpstr>Характеристики различных видов связности по экспертным оценкам</vt:lpstr>
      <vt:lpstr>Связность модулей</vt:lpstr>
      <vt:lpstr>Библиотеки ресурсов</vt:lpstr>
      <vt:lpstr>Библиотеки ресурсов</vt:lpstr>
      <vt:lpstr>Нисходящая и восходящая разработка программного обеспечения </vt:lpstr>
      <vt:lpstr>Восходящий подход</vt:lpstr>
      <vt:lpstr>Восходящий подход</vt:lpstr>
      <vt:lpstr>Восходящий подход</vt:lpstr>
      <vt:lpstr>Нисходящий подход</vt:lpstr>
      <vt:lpstr>Нисходящий подход</vt:lpstr>
      <vt:lpstr>Нисходящий подход</vt:lpstr>
      <vt:lpstr>Нисходящий подход</vt:lpstr>
      <vt:lpstr>Нисходящий подход</vt:lpstr>
      <vt:lpstr>Нисходящий подход</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Господин-начальник</dc:creator>
  <cp:lastModifiedBy>Алексей Петрович Ищенко</cp:lastModifiedBy>
  <cp:revision>21</cp:revision>
  <dcterms:created xsi:type="dcterms:W3CDTF">2022-10-18T21:49:40Z</dcterms:created>
  <dcterms:modified xsi:type="dcterms:W3CDTF">2024-09-25T14:43:17Z</dcterms:modified>
</cp:coreProperties>
</file>