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88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0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3D74-970A-4F61-AE84-DB29C84D79E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6FEE-BBF3-4572-B81A-CABD7E1BD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64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3D74-970A-4F61-AE84-DB29C84D79E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6FEE-BBF3-4572-B81A-CABD7E1BD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32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3D74-970A-4F61-AE84-DB29C84D79E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6FEE-BBF3-4572-B81A-CABD7E1BD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0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3D74-970A-4F61-AE84-DB29C84D79E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6FEE-BBF3-4572-B81A-CABD7E1BD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00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3D74-970A-4F61-AE84-DB29C84D79E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6FEE-BBF3-4572-B81A-CABD7E1BD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71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3D74-970A-4F61-AE84-DB29C84D79E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6FEE-BBF3-4572-B81A-CABD7E1BD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30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3D74-970A-4F61-AE84-DB29C84D79E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6FEE-BBF3-4572-B81A-CABD7E1BD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2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3D74-970A-4F61-AE84-DB29C84D79E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6FEE-BBF3-4572-B81A-CABD7E1BD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05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3D74-970A-4F61-AE84-DB29C84D79E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6FEE-BBF3-4572-B81A-CABD7E1BD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42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3D74-970A-4F61-AE84-DB29C84D79E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6FEE-BBF3-4572-B81A-CABD7E1BD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63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3D74-970A-4F61-AE84-DB29C84D79E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6FEE-BBF3-4572-B81A-CABD7E1BD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3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3D74-970A-4F61-AE84-DB29C84D79E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6FEE-BBF3-4572-B81A-CABD7E1BD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8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Модели жизненного цикла ПО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Ищенко Алексей Петрович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68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Спиральная модель</a:t>
            </a:r>
            <a:r>
              <a:rPr lang="ru-RU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соответствует технологии проектирования «сверху — вниз». Предполагает использование программного прототипа, допускающего программное расширение. Проект системы циклически повторяет путь от детализации требований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 </a:t>
            </a:r>
            <a:r>
              <a:rPr lang="ru-RU" dirty="0"/>
              <a:t>детализации программного кода</a:t>
            </a:r>
            <a:r>
              <a:rPr lang="ru-RU" dirty="0" smtClean="0"/>
              <a:t>.</a:t>
            </a:r>
          </a:p>
          <a:p>
            <a:r>
              <a:rPr lang="ru-RU" dirty="0"/>
              <a:t>При проектировании архитектуры системы сначала определяется состав функциональных подсистем и решаются общесистемные вопросы (организация интегрированной базы данных, технология сбора, передачи и накопления информации). Затем формулируются отдельные задачи и разрабатывается технология их решения.</a:t>
            </a:r>
          </a:p>
          <a:p>
            <a:r>
              <a:rPr lang="ru-RU" dirty="0"/>
              <a:t>При программировании сначала разрабатываются головные программные модули, а затем — модули, исполняющие отдельные функции. Сначала обеспечивается взаимодействие модулей между собой и с базой данных, а затем — реализация алгоритмов.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51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Спиральная модель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Достоинства: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1. сокращение число итераций и, следовательно, число ошибок и несоответствий, которые необходимо исправлять;</a:t>
            </a:r>
          </a:p>
          <a:p>
            <a:pPr marL="0" indent="0">
              <a:buNone/>
            </a:pPr>
            <a:r>
              <a:rPr lang="ru-RU" dirty="0"/>
              <a:t>2. сокращение сроков проектирования;</a:t>
            </a:r>
          </a:p>
          <a:p>
            <a:pPr marL="0" indent="0">
              <a:buNone/>
            </a:pPr>
            <a:r>
              <a:rPr lang="ru-RU" dirty="0"/>
              <a:t>3. упрощение создания проектной документации.</a:t>
            </a:r>
          </a:p>
          <a:p>
            <a:r>
              <a:rPr lang="ru-RU" b="1" dirty="0"/>
              <a:t>Недостаток:</a:t>
            </a:r>
            <a:r>
              <a:rPr lang="ru-RU" dirty="0"/>
              <a:t> высокие требования к качеству общесистемного </a:t>
            </a:r>
            <a:r>
              <a:rPr lang="ru-RU" dirty="0" err="1"/>
              <a:t>репозитория</a:t>
            </a:r>
            <a:r>
              <a:rPr lang="ru-RU" dirty="0"/>
              <a:t> (общей базы проектных данных).</a:t>
            </a:r>
          </a:p>
          <a:p>
            <a:pPr marL="0" indent="0">
              <a:buNone/>
            </a:pPr>
            <a:r>
              <a:rPr lang="ru-RU" dirty="0"/>
              <a:t>Спиральная модель лежит в основе </a:t>
            </a:r>
            <a:r>
              <a:rPr lang="ru-RU" b="1" dirty="0"/>
              <a:t>технологии быстрой разработки приложений</a:t>
            </a:r>
            <a:r>
              <a:rPr lang="ru-RU" dirty="0"/>
              <a:t> или RAD-технологии (</a:t>
            </a:r>
            <a:r>
              <a:rPr lang="ru-RU" dirty="0" err="1"/>
              <a:t>rapid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), которая предполагает активное участие конечных пользователей будущей системы в процессе ее создания.</a:t>
            </a:r>
          </a:p>
        </p:txBody>
      </p:sp>
    </p:spTree>
    <p:extLst>
      <p:ext uri="{BB962C8B-B14F-4D97-AF65-F5344CB8AC3E}">
        <p14:creationId xmlns:p14="http://schemas.microsoft.com/office/powerpoint/2010/main" val="137803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Спиральная модель</a:t>
            </a:r>
            <a:r>
              <a:rPr lang="ru-RU" dirty="0" smtClean="0"/>
              <a:t> </a:t>
            </a:r>
            <a:endParaRPr lang="ru-RU" dirty="0"/>
          </a:p>
        </p:txBody>
      </p:sp>
      <p:pic>
        <p:nvPicPr>
          <p:cNvPr id="4" name="Объект 3" descr="http://ok-t.ru/studopediaru/baza11/1165433237522.files/image006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208912" cy="511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913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стадии информационного инжиниринга следующие: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Анализ </a:t>
            </a:r>
            <a:r>
              <a:rPr lang="ru-RU" b="1" dirty="0"/>
              <a:t>и планирование информационной стратегии.</a:t>
            </a:r>
            <a:r>
              <a:rPr lang="ru-RU" dirty="0"/>
              <a:t> Пользователи вместе со специалистами-разработчиками участвуют в идентификации проблемной области.</a:t>
            </a:r>
          </a:p>
          <a:p>
            <a:r>
              <a:rPr lang="ru-RU" b="1" dirty="0" smtClean="0"/>
              <a:t>Проектирование. </a:t>
            </a:r>
            <a:r>
              <a:rPr lang="ru-RU" dirty="0" smtClean="0"/>
              <a:t>Пользователи </a:t>
            </a:r>
            <a:r>
              <a:rPr lang="ru-RU" dirty="0"/>
              <a:t>под руководством разработчиков принимают участие в техническом проектировании.</a:t>
            </a:r>
          </a:p>
          <a:p>
            <a:r>
              <a:rPr lang="ru-RU" b="1" dirty="0" smtClean="0"/>
              <a:t>Конструирование</a:t>
            </a:r>
            <a:r>
              <a:rPr lang="ru-RU" b="1" dirty="0"/>
              <a:t>.</a:t>
            </a:r>
            <a:r>
              <a:rPr lang="ru-RU" dirty="0"/>
              <a:t> Разработчики проектируют рабочую версию ПО с использованием языков 4-го поколения;</a:t>
            </a:r>
          </a:p>
          <a:p>
            <a:r>
              <a:rPr lang="ru-RU" b="1" dirty="0" smtClean="0"/>
              <a:t>Внедрение</a:t>
            </a:r>
            <a:r>
              <a:rPr lang="ru-RU" b="1" dirty="0"/>
              <a:t>.</a:t>
            </a:r>
            <a:r>
              <a:rPr lang="ru-RU" dirty="0"/>
              <a:t> Разработчики обучают пользователей работе в среде новой ПО.</a:t>
            </a:r>
          </a:p>
          <a:p>
            <a:r>
              <a:rPr lang="ru-RU" b="1" dirty="0"/>
              <a:t>Процесс приобретения</a:t>
            </a:r>
            <a:r>
              <a:rPr lang="ru-RU" dirty="0"/>
              <a:t>(</a:t>
            </a:r>
            <a:r>
              <a:rPr lang="ru-RU" dirty="0" err="1"/>
              <a:t>acquisition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). Он состоит из действий и задач заказчика, приобретающего ПО.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80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</a:t>
            </a:r>
            <a:r>
              <a:rPr lang="ru-RU" b="1" dirty="0" smtClean="0"/>
              <a:t>приобретения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/>
              <a:t>acquisition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Данный процесс охватывает следующие действия.</a:t>
            </a:r>
          </a:p>
          <a:p>
            <a:pPr marL="0" indent="0">
              <a:buNone/>
            </a:pPr>
            <a:r>
              <a:rPr lang="ru-RU" dirty="0"/>
              <a:t>1) </a:t>
            </a:r>
            <a:r>
              <a:rPr lang="ru-RU" i="1" dirty="0"/>
              <a:t>Инициирование приобретения</a:t>
            </a:r>
            <a:r>
              <a:rPr lang="ru-RU" dirty="0"/>
              <a:t> 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2)</a:t>
            </a:r>
            <a:r>
              <a:rPr lang="ru-RU" i="1" dirty="0"/>
              <a:t> Подготовка заявочных </a:t>
            </a:r>
            <a:r>
              <a:rPr lang="ru-RU" i="1" dirty="0" smtClean="0"/>
              <a:t>предложений</a:t>
            </a:r>
          </a:p>
          <a:p>
            <a:pPr marL="0" indent="0">
              <a:buNone/>
            </a:pPr>
            <a:r>
              <a:rPr lang="ru-RU" dirty="0"/>
              <a:t>3) </a:t>
            </a:r>
            <a:r>
              <a:rPr lang="ru-RU" i="1" dirty="0"/>
              <a:t>Подготовка и корректировка договора </a:t>
            </a:r>
            <a:endParaRPr lang="ru-RU" i="1" dirty="0" smtClean="0"/>
          </a:p>
          <a:p>
            <a:pPr marL="0" indent="0">
              <a:buNone/>
            </a:pPr>
            <a:r>
              <a:rPr lang="ru-RU" dirty="0"/>
              <a:t>4) </a:t>
            </a:r>
            <a:r>
              <a:rPr lang="ru-RU" i="1" dirty="0"/>
              <a:t>Надзор за деятельностью поставщика </a:t>
            </a:r>
            <a:endParaRPr lang="ru-RU" i="1" dirty="0" smtClean="0"/>
          </a:p>
          <a:p>
            <a:pPr marL="0" indent="0">
              <a:buNone/>
            </a:pPr>
            <a:r>
              <a:rPr lang="ru-RU" dirty="0"/>
              <a:t>5) </a:t>
            </a:r>
            <a:r>
              <a:rPr lang="ru-RU" i="1" dirty="0" smtClean="0"/>
              <a:t>Приемка</a:t>
            </a:r>
            <a:r>
              <a:rPr lang="ru-RU" i="1" dirty="0"/>
              <a:t> </a:t>
            </a:r>
            <a:endParaRPr lang="ru-RU" i="1" dirty="0" smtClean="0"/>
          </a:p>
          <a:p>
            <a:pPr marL="0" indent="0">
              <a:buNone/>
            </a:pPr>
            <a:r>
              <a:rPr lang="ru-RU" dirty="0"/>
              <a:t>6) </a:t>
            </a:r>
            <a:r>
              <a:rPr lang="ru-RU" i="1" dirty="0"/>
              <a:t>Завершение работ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20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</a:t>
            </a:r>
            <a:r>
              <a:rPr lang="ru-RU" b="1" dirty="0" smtClean="0"/>
              <a:t>поставки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/>
              <a:t>supply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Заявочные предложения направляются выбранному поставщику (или нескольким поставщикам в случае проведения тендера). </a:t>
            </a:r>
            <a:r>
              <a:rPr lang="ru-RU" b="1" i="1" dirty="0"/>
              <a:t>Поставщик</a:t>
            </a:r>
            <a:r>
              <a:rPr lang="ru-RU" i="1" dirty="0"/>
              <a:t> — </a:t>
            </a:r>
            <a:r>
              <a:rPr lang="ru-RU" dirty="0"/>
              <a:t>это организация, которая заключает договор с заказчиком на поставку системы, ПО или программной услуги на условиях, оговоренных в договоре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Процесс поставки </a:t>
            </a:r>
            <a:r>
              <a:rPr lang="ru-RU" dirty="0"/>
              <a:t>охватывает действия и задачи, выполняемые поставщиком, который снабжает заказчика программным продуктом или услугой.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46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Процесс поставки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 smtClean="0"/>
              <a:t>supply</a:t>
            </a:r>
            <a:r>
              <a:rPr lang="ru-RU" dirty="0" smtClean="0"/>
              <a:t> </a:t>
            </a:r>
            <a:r>
              <a:rPr lang="ru-RU" dirty="0" err="1" smtClean="0"/>
              <a:t>process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 </a:t>
            </a:r>
            <a:r>
              <a:rPr lang="ru-RU" i="1" dirty="0"/>
              <a:t>Инициирование </a:t>
            </a:r>
            <a:r>
              <a:rPr lang="ru-RU" i="1" dirty="0" smtClean="0"/>
              <a:t>поставки</a:t>
            </a:r>
          </a:p>
          <a:p>
            <a:pPr marL="0" indent="0">
              <a:buNone/>
            </a:pPr>
            <a:r>
              <a:rPr lang="ru-RU" dirty="0"/>
              <a:t>2) </a:t>
            </a:r>
            <a:r>
              <a:rPr lang="ru-RU" i="1" dirty="0"/>
              <a:t>Подготовка ответа</a:t>
            </a:r>
            <a:r>
              <a:rPr lang="ru-RU" dirty="0"/>
              <a:t> 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3)</a:t>
            </a:r>
            <a:r>
              <a:rPr lang="ru-RU" i="1" dirty="0"/>
              <a:t> Подготовка </a:t>
            </a:r>
            <a:r>
              <a:rPr lang="ru-RU" i="1" dirty="0" smtClean="0"/>
              <a:t>договора</a:t>
            </a:r>
          </a:p>
          <a:p>
            <a:pPr marL="0" indent="0">
              <a:buNone/>
            </a:pPr>
            <a:r>
              <a:rPr lang="ru-RU" dirty="0"/>
              <a:t>4) </a:t>
            </a:r>
            <a:r>
              <a:rPr lang="ru-RU" i="1" dirty="0"/>
              <a:t>Планирование </a:t>
            </a:r>
            <a:endParaRPr lang="ru-RU" i="1" dirty="0" smtClean="0"/>
          </a:p>
          <a:p>
            <a:pPr marL="0" indent="0">
              <a:buNone/>
            </a:pPr>
            <a:r>
              <a:rPr lang="ru-RU" dirty="0"/>
              <a:t>5) </a:t>
            </a:r>
            <a:r>
              <a:rPr lang="ru-RU" i="1" dirty="0"/>
              <a:t>Выполнение и </a:t>
            </a:r>
            <a:r>
              <a:rPr lang="ru-RU" i="1" dirty="0" smtClean="0"/>
              <a:t>контроль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6) </a:t>
            </a:r>
            <a:r>
              <a:rPr lang="ru-RU" i="1" dirty="0"/>
              <a:t>Проверка и </a:t>
            </a:r>
            <a:r>
              <a:rPr lang="ru-RU" i="1" dirty="0" smtClean="0"/>
              <a:t>оценка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7) </a:t>
            </a:r>
            <a:r>
              <a:rPr lang="ru-RU" i="1" dirty="0"/>
              <a:t>Поставка и завершение </a:t>
            </a:r>
            <a:r>
              <a:rPr lang="ru-RU" i="1" dirty="0" smtClean="0"/>
              <a:t>работ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57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</a:t>
            </a:r>
            <a:r>
              <a:rPr lang="ru-RU" b="1" dirty="0" smtClean="0"/>
              <a:t>разработки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Предусматривает </a:t>
            </a:r>
            <a:r>
              <a:rPr lang="ru-RU" dirty="0"/>
              <a:t>действия и задачи, выполняемые разработчиком, и охватывает работы по созданию ПО и его компонентов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соответствии с заданными требованиями, включая оформление проектной и эксплуатационной документации, подготовку материалов, необходимых для проверки работоспособности и соответствующего качества программных продуктов, материалов, необходимых для организации обучения персонала, и т. д.</a:t>
            </a:r>
          </a:p>
        </p:txBody>
      </p:sp>
    </p:spTree>
    <p:extLst>
      <p:ext uri="{BB962C8B-B14F-4D97-AF65-F5344CB8AC3E}">
        <p14:creationId xmlns:p14="http://schemas.microsoft.com/office/powerpoint/2010/main" val="74057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Процесс разработки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 smtClean="0"/>
              <a:t>development</a:t>
            </a:r>
            <a:r>
              <a:rPr lang="ru-RU" dirty="0" smtClean="0"/>
              <a:t> </a:t>
            </a:r>
            <a:r>
              <a:rPr lang="ru-RU" dirty="0" err="1" smtClean="0"/>
              <a:t>process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1) </a:t>
            </a:r>
            <a:r>
              <a:rPr lang="ru-RU" i="1" dirty="0"/>
              <a:t>Подготовительная </a:t>
            </a:r>
            <a:r>
              <a:rPr lang="ru-RU" i="1" dirty="0" smtClean="0"/>
              <a:t>работа</a:t>
            </a:r>
          </a:p>
          <a:p>
            <a:pPr marL="0" indent="0">
              <a:buNone/>
            </a:pPr>
            <a:r>
              <a:rPr lang="ru-RU" dirty="0"/>
              <a:t>2) </a:t>
            </a:r>
            <a:r>
              <a:rPr lang="ru-RU" i="1" dirty="0"/>
              <a:t>Анализ требований к </a:t>
            </a:r>
            <a:r>
              <a:rPr lang="ru-RU" i="1" dirty="0" smtClean="0"/>
              <a:t>системе</a:t>
            </a:r>
          </a:p>
          <a:p>
            <a:pPr marL="0" indent="0">
              <a:buNone/>
            </a:pPr>
            <a:r>
              <a:rPr lang="ru-RU" dirty="0"/>
              <a:t>3) </a:t>
            </a:r>
            <a:r>
              <a:rPr lang="ru-RU" i="1" dirty="0"/>
              <a:t>Проектирование архитектуры системы </a:t>
            </a:r>
            <a:endParaRPr lang="ru-RU" i="1" dirty="0" smtClean="0"/>
          </a:p>
          <a:p>
            <a:pPr marL="0" indent="0">
              <a:buNone/>
            </a:pPr>
            <a:r>
              <a:rPr lang="ru-RU" dirty="0"/>
              <a:t>4) </a:t>
            </a:r>
            <a:r>
              <a:rPr lang="ru-RU" i="1" dirty="0"/>
              <a:t>Анализ требований к ПО </a:t>
            </a:r>
            <a:endParaRPr lang="ru-RU" i="1" dirty="0" smtClean="0"/>
          </a:p>
          <a:p>
            <a:pPr marL="0" indent="0">
              <a:buNone/>
            </a:pPr>
            <a:r>
              <a:rPr lang="ru-RU" dirty="0" smtClean="0"/>
              <a:t>5)</a:t>
            </a:r>
            <a:r>
              <a:rPr lang="ru-RU" dirty="0"/>
              <a:t> </a:t>
            </a:r>
            <a:r>
              <a:rPr lang="ru-RU" i="1" dirty="0"/>
              <a:t>Проектирование архитектуры ПО </a:t>
            </a:r>
            <a:endParaRPr lang="ru-RU" i="1" dirty="0" smtClean="0"/>
          </a:p>
          <a:p>
            <a:pPr marL="0" indent="0">
              <a:buNone/>
            </a:pPr>
            <a:r>
              <a:rPr lang="ru-RU" dirty="0" smtClean="0"/>
              <a:t>6)</a:t>
            </a:r>
            <a:r>
              <a:rPr lang="ru-RU" dirty="0"/>
              <a:t> </a:t>
            </a:r>
            <a:r>
              <a:rPr lang="ru-RU" i="1" dirty="0"/>
              <a:t>Детальное проектирование </a:t>
            </a:r>
            <a:endParaRPr lang="ru-RU" i="1" dirty="0" smtClean="0"/>
          </a:p>
          <a:p>
            <a:pPr marL="0" indent="0">
              <a:buNone/>
            </a:pPr>
            <a:r>
              <a:rPr lang="ru-RU" dirty="0" smtClean="0"/>
              <a:t>7)</a:t>
            </a:r>
            <a:r>
              <a:rPr lang="ru-RU" dirty="0"/>
              <a:t> </a:t>
            </a:r>
            <a:r>
              <a:rPr lang="ru-RU" i="1" dirty="0"/>
              <a:t>Кодирование и тестирование ПО </a:t>
            </a:r>
            <a:endParaRPr lang="ru-RU" i="1" dirty="0" smtClean="0"/>
          </a:p>
          <a:p>
            <a:pPr marL="0" indent="0">
              <a:buNone/>
            </a:pPr>
            <a:r>
              <a:rPr lang="ru-RU" dirty="0" smtClean="0"/>
              <a:t>8)</a:t>
            </a:r>
            <a:r>
              <a:rPr lang="ru-RU" dirty="0"/>
              <a:t> </a:t>
            </a:r>
            <a:r>
              <a:rPr lang="ru-RU" i="1" dirty="0"/>
              <a:t>Интеграция ПО </a:t>
            </a:r>
            <a:endParaRPr lang="ru-RU" i="1" dirty="0" smtClean="0"/>
          </a:p>
          <a:p>
            <a:pPr marL="0" indent="0">
              <a:buNone/>
            </a:pPr>
            <a:r>
              <a:rPr lang="ru-RU" dirty="0"/>
              <a:t>8) </a:t>
            </a:r>
            <a:r>
              <a:rPr lang="ru-RU" i="1" dirty="0"/>
              <a:t>Квалификационное тестирование ПО </a:t>
            </a:r>
            <a:endParaRPr lang="ru-RU" i="1" dirty="0" smtClean="0"/>
          </a:p>
          <a:p>
            <a:pPr marL="0" indent="0">
              <a:buNone/>
            </a:pPr>
            <a:r>
              <a:rPr lang="ru-RU" dirty="0"/>
              <a:t>9) </a:t>
            </a:r>
            <a:r>
              <a:rPr lang="ru-RU" i="1" dirty="0"/>
              <a:t>Интеграция </a:t>
            </a:r>
            <a:endParaRPr lang="ru-RU" i="1" dirty="0" smtClean="0"/>
          </a:p>
          <a:p>
            <a:pPr marL="0" indent="0">
              <a:buNone/>
            </a:pPr>
            <a:r>
              <a:rPr lang="ru-RU" dirty="0"/>
              <a:t>10) </a:t>
            </a:r>
            <a:r>
              <a:rPr lang="ru-RU" i="1" dirty="0"/>
              <a:t>Установка ПО </a:t>
            </a:r>
            <a:endParaRPr lang="ru-RU" i="1" dirty="0" smtClean="0"/>
          </a:p>
          <a:p>
            <a:pPr marL="0" indent="0">
              <a:buNone/>
            </a:pPr>
            <a:r>
              <a:rPr lang="ru-RU" dirty="0"/>
              <a:t>11) </a:t>
            </a:r>
            <a:r>
              <a:rPr lang="ru-RU" i="1" dirty="0"/>
              <a:t>Приемка ПО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67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</a:t>
            </a:r>
            <a:r>
              <a:rPr lang="ru-RU" b="1" dirty="0" smtClean="0"/>
              <a:t>эксплуатации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/>
              <a:t>operation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 </a:t>
            </a:r>
            <a:r>
              <a:rPr lang="ru-RU" i="1" dirty="0"/>
              <a:t>Подготовительная работа </a:t>
            </a:r>
            <a:endParaRPr lang="ru-RU" i="1" dirty="0" smtClean="0"/>
          </a:p>
          <a:p>
            <a:pPr marL="0" indent="0">
              <a:buNone/>
            </a:pPr>
            <a:r>
              <a:rPr lang="ru-RU" dirty="0"/>
              <a:t>2) </a:t>
            </a:r>
            <a:r>
              <a:rPr lang="ru-RU" i="1" dirty="0"/>
              <a:t>Эксплуатационное тестирование </a:t>
            </a:r>
            <a:endParaRPr lang="ru-RU" i="1" dirty="0" smtClean="0"/>
          </a:p>
          <a:p>
            <a:pPr marL="0" indent="0">
              <a:buNone/>
            </a:pPr>
            <a:r>
              <a:rPr lang="ru-RU" dirty="0"/>
              <a:t>3) </a:t>
            </a:r>
            <a:r>
              <a:rPr lang="ru-RU" i="1" dirty="0"/>
              <a:t>Эксплуатация системы </a:t>
            </a:r>
            <a:endParaRPr lang="ru-RU" i="1" dirty="0" smtClean="0"/>
          </a:p>
          <a:p>
            <a:pPr marL="0" indent="0">
              <a:buNone/>
            </a:pPr>
            <a:r>
              <a:rPr lang="ru-RU" dirty="0"/>
              <a:t>4) </a:t>
            </a:r>
            <a:r>
              <a:rPr lang="ru-RU" i="1" dirty="0"/>
              <a:t>Поддержка пользователей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43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Жизненный цикл программного обеспечения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ЖЦ ПО </a:t>
            </a:r>
            <a:r>
              <a:rPr lang="ru-RU" dirty="0"/>
              <a:t>— это непрерывный процесс, который начинается с момента принятия решения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 </a:t>
            </a:r>
            <a:r>
              <a:rPr lang="ru-RU" dirty="0"/>
              <a:t>необходимости его создания и заканчивается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момент его полного изъятия из эксплуатации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Основным нормативным документом, регламентирующим ЖЦ ПО, является международный стандарт </a:t>
            </a:r>
            <a:r>
              <a:rPr lang="ru-RU" b="1" dirty="0"/>
              <a:t>ISO/IEC 12207 </a:t>
            </a:r>
            <a:r>
              <a:rPr lang="ru-RU" dirty="0"/>
              <a:t>(ISO — </a:t>
            </a:r>
            <a:r>
              <a:rPr lang="ru-RU" dirty="0" err="1"/>
              <a:t>International</a:t>
            </a:r>
            <a:r>
              <a:rPr lang="ru-RU" dirty="0"/>
              <a:t> </a:t>
            </a:r>
            <a:r>
              <a:rPr lang="ru-RU" dirty="0" err="1"/>
              <a:t>Organization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Standardization</a:t>
            </a:r>
            <a:r>
              <a:rPr lang="ru-RU" dirty="0"/>
              <a:t> — Международная организация по стандартизации, IEC — </a:t>
            </a:r>
            <a:r>
              <a:rPr lang="ru-RU" dirty="0" err="1"/>
              <a:t>International</a:t>
            </a:r>
            <a:r>
              <a:rPr lang="ru-RU" dirty="0"/>
              <a:t> </a:t>
            </a:r>
            <a:r>
              <a:rPr lang="ru-RU" dirty="0" err="1"/>
              <a:t>Electrotechnical</a:t>
            </a:r>
            <a:r>
              <a:rPr lang="ru-RU" dirty="0"/>
              <a:t> </a:t>
            </a:r>
            <a:r>
              <a:rPr lang="ru-RU" dirty="0" err="1"/>
              <a:t>Commission</a:t>
            </a:r>
            <a:r>
              <a:rPr lang="ru-RU" dirty="0"/>
              <a:t> — Международная комиссия по электротехнике). </a:t>
            </a:r>
          </a:p>
        </p:txBody>
      </p:sp>
    </p:spTree>
    <p:extLst>
      <p:ext uri="{BB962C8B-B14F-4D97-AF65-F5344CB8AC3E}">
        <p14:creationId xmlns:p14="http://schemas.microsoft.com/office/powerpoint/2010/main" val="23359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</a:t>
            </a:r>
            <a:r>
              <a:rPr lang="ru-RU" b="1" dirty="0" smtClean="0"/>
              <a:t>сопровождения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/>
              <a:t>maintenance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 </a:t>
            </a:r>
            <a:r>
              <a:rPr lang="ru-RU" i="1" dirty="0"/>
              <a:t>Подготовительная </a:t>
            </a:r>
            <a:r>
              <a:rPr lang="ru-RU" i="1" dirty="0" smtClean="0"/>
              <a:t>работа</a:t>
            </a:r>
          </a:p>
          <a:p>
            <a:pPr marL="0" indent="0">
              <a:buNone/>
            </a:pPr>
            <a:r>
              <a:rPr lang="ru-RU" dirty="0"/>
              <a:t>2) </a:t>
            </a:r>
            <a:r>
              <a:rPr lang="ru-RU" i="1" dirty="0"/>
              <a:t>Анализ проблем и запросов на модификацию </a:t>
            </a:r>
            <a:r>
              <a:rPr lang="ru-RU" i="1" dirty="0" smtClean="0"/>
              <a:t>ПО</a:t>
            </a:r>
          </a:p>
          <a:p>
            <a:pPr marL="0" indent="0">
              <a:buNone/>
            </a:pPr>
            <a:r>
              <a:rPr lang="ru-RU" dirty="0"/>
              <a:t>3) </a:t>
            </a:r>
            <a:r>
              <a:rPr lang="ru-RU" i="1" dirty="0"/>
              <a:t>Модификация </a:t>
            </a:r>
            <a:endParaRPr lang="ru-RU" i="1" dirty="0" smtClean="0"/>
          </a:p>
          <a:p>
            <a:pPr marL="0" indent="0">
              <a:buNone/>
            </a:pPr>
            <a:r>
              <a:rPr lang="ru-RU" dirty="0"/>
              <a:t>4) </a:t>
            </a:r>
            <a:r>
              <a:rPr lang="ru-RU" i="1" dirty="0"/>
              <a:t>Проверка и приемка </a:t>
            </a:r>
            <a:endParaRPr lang="ru-RU" i="1" dirty="0" smtClean="0"/>
          </a:p>
          <a:p>
            <a:pPr marL="0" indent="0">
              <a:buNone/>
            </a:pPr>
            <a:r>
              <a:rPr lang="ru-RU" dirty="0"/>
              <a:t>5) </a:t>
            </a:r>
            <a:r>
              <a:rPr lang="ru-RU" i="1" dirty="0" smtClean="0"/>
              <a:t>Перенос </a:t>
            </a:r>
            <a:r>
              <a:rPr lang="ru-RU" i="1" dirty="0"/>
              <a:t>ПО в другую </a:t>
            </a:r>
            <a:r>
              <a:rPr lang="ru-RU" i="1" dirty="0" smtClean="0"/>
              <a:t>среду</a:t>
            </a:r>
          </a:p>
          <a:p>
            <a:pPr marL="0" indent="0">
              <a:buNone/>
            </a:pPr>
            <a:r>
              <a:rPr lang="ru-RU" dirty="0"/>
              <a:t>6) </a:t>
            </a:r>
            <a:r>
              <a:rPr lang="ru-RU" i="1" dirty="0"/>
              <a:t>Снятие ПО с эксплуатации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13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</a:t>
            </a:r>
            <a:r>
              <a:rPr lang="ru-RU" b="1" dirty="0" smtClean="0"/>
              <a:t>документирования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/>
              <a:t>documentation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Он предусматривает формализованное описание информации, созданной в течение ЖЦ ПО. Данный процесс состоит из набора действий, с помощью которых планируют, проектируют, разрабатывают, выпускают, редактируют, распространяют и сопровождают документы, необходимые для всех заинтересованных лиц, таких, как руководство, технические специалисты и пользователи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357464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Процесс управления </a:t>
            </a:r>
            <a:r>
              <a:rPr lang="ru-RU" b="1" dirty="0" smtClean="0"/>
              <a:t>конфигурацией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/>
              <a:t>configuration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Он предполагает применение административных и технических процедур на всем протяжении ЖЦ ПО для определения состояния компонентов ПО в системе, управления модификациями ПО, описания и подготовки отчетов о состоянии компонентов ПО и запросов на модификацию, обеспечения полноты, совместимости и корректности компонентов ПО, управления хранением и поставкой ПО.</a:t>
            </a:r>
          </a:p>
          <a:p>
            <a:pPr marL="0" indent="0">
              <a:buNone/>
            </a:pPr>
            <a:r>
              <a:rPr lang="ru-RU" dirty="0"/>
              <a:t>Согласно стандарту </a:t>
            </a:r>
            <a:r>
              <a:rPr lang="ru-RU" b="1" dirty="0"/>
              <a:t>IEEE-90 </a:t>
            </a:r>
            <a:r>
              <a:rPr lang="ru-RU" dirty="0"/>
              <a:t>под </a:t>
            </a:r>
            <a:r>
              <a:rPr lang="ru-RU" i="1" dirty="0"/>
              <a:t>конфигурацией ПО </a:t>
            </a:r>
            <a:r>
              <a:rPr lang="ru-RU" dirty="0"/>
              <a:t>понимается совокупность его функциональных и физических характеристик, установленных в технической документации и реализованных в ПО.</a:t>
            </a:r>
          </a:p>
          <a:p>
            <a:pPr marL="0" indent="0">
              <a:buNone/>
            </a:pPr>
            <a:r>
              <a:rPr lang="ru-RU" dirty="0"/>
              <a:t>Управление конфигурацией позволяет организовать, систематически учитывать и контролировать внесение изменений в ПО на всех стадиях ЖЦ. Общие принципы и рекомендации по управлению конфигурацией ПО отражены в проекте стандарта </a:t>
            </a:r>
            <a:r>
              <a:rPr lang="ru-RU" b="1" dirty="0"/>
              <a:t>ISO/I EC CD 12207-2: 1995 </a:t>
            </a:r>
            <a:r>
              <a:rPr lang="ru-RU" dirty="0"/>
              <a:t>«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Technology</a:t>
            </a:r>
            <a:r>
              <a:rPr lang="ru-RU" dirty="0"/>
              <a:t> —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Life</a:t>
            </a:r>
            <a:r>
              <a:rPr lang="ru-RU" dirty="0"/>
              <a:t> </a:t>
            </a:r>
            <a:r>
              <a:rPr lang="ru-RU" dirty="0" err="1"/>
              <a:t>Cycle</a:t>
            </a:r>
            <a:r>
              <a:rPr lang="ru-RU" dirty="0"/>
              <a:t> </a:t>
            </a:r>
            <a:r>
              <a:rPr lang="ru-RU" dirty="0" err="1"/>
              <a:t>Processes</a:t>
            </a:r>
            <a:r>
              <a:rPr lang="ru-RU" dirty="0"/>
              <a:t>. </a:t>
            </a:r>
            <a:r>
              <a:rPr lang="ru-RU" dirty="0" err="1"/>
              <a:t>Part</a:t>
            </a:r>
            <a:r>
              <a:rPr lang="ru-RU" dirty="0"/>
              <a:t> 2. </a:t>
            </a:r>
            <a:r>
              <a:rPr lang="ru-RU" dirty="0" err="1"/>
              <a:t>Configuration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».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561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обеспечения </a:t>
            </a:r>
            <a:r>
              <a:rPr lang="ru-RU" b="1" dirty="0" smtClean="0"/>
              <a:t>качества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/>
              <a:t>quality</a:t>
            </a:r>
            <a:r>
              <a:rPr lang="ru-RU" dirty="0"/>
              <a:t> </a:t>
            </a:r>
            <a:r>
              <a:rPr lang="ru-RU" dirty="0" err="1"/>
              <a:t>assurance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Он обеспечивает соответствующие гарантии того, что ПО и процессы его ЖЦ соответствуют заданным требованиям и утвержденным планам.</a:t>
            </a:r>
          </a:p>
          <a:p>
            <a:pPr marL="0" indent="0">
              <a:buNone/>
            </a:pPr>
            <a:r>
              <a:rPr lang="ru-RU" dirty="0"/>
              <a:t>Под </a:t>
            </a:r>
            <a:r>
              <a:rPr lang="ru-RU" i="1" dirty="0"/>
              <a:t>качеством ПО </a:t>
            </a:r>
            <a:r>
              <a:rPr lang="ru-RU" dirty="0"/>
              <a:t>понимается совокупность свойств, которые характеризуют способность ПО удовлетворять заданным требованиям.</a:t>
            </a:r>
          </a:p>
          <a:p>
            <a:pPr marL="0" indent="0">
              <a:buNone/>
            </a:pPr>
            <a:r>
              <a:rPr lang="ru-RU" dirty="0"/>
              <a:t>Для получения достоверных оценок создаваемого ПО процесс обеспечения его качества должен происходить независимо от субъектов, непосредственно связанных с разработкой ПО. При этом могут использоваться результаты других вспомогательных процессов, таких, как верификация, аттестация, совместная оценка, аудит и разрешение проблем.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31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</a:t>
            </a:r>
            <a:r>
              <a:rPr lang="ru-RU" b="1" dirty="0" smtClean="0"/>
              <a:t>верификации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/>
              <a:t>verification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Состоит </a:t>
            </a:r>
            <a:r>
              <a:rPr lang="ru-RU" dirty="0"/>
              <a:t>в определении того, что программные продукты, являющиеся результатами некоторого действия, полностью удовлетворяют требованиям или условиям, обусловленным предшествующими действиями </a:t>
            </a:r>
            <a:r>
              <a:rPr lang="ru-RU" i="1" dirty="0"/>
              <a:t>(верификация </a:t>
            </a:r>
            <a:r>
              <a:rPr lang="ru-RU" dirty="0"/>
              <a:t>в узком смысле означает формальное доказательство правильности ПО).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Для </a:t>
            </a:r>
            <a:r>
              <a:rPr lang="ru-RU" dirty="0"/>
              <a:t>повышения эффективности верификация должна как можно раньше интегрироваться с использующими ее процессами (такими, как поставка, разработка, эксплуатация или сопровождение). Данный процесс может включать анализ, оценку и тестирование.</a:t>
            </a:r>
          </a:p>
          <a:p>
            <a:pPr marL="0" indent="0">
              <a:buNone/>
            </a:pPr>
            <a:r>
              <a:rPr lang="ru-RU" dirty="0"/>
              <a:t>Верификация может проводиться с различными степенями независимости. Степень независимости может варьироваться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от </a:t>
            </a:r>
            <a:r>
              <a:rPr lang="ru-RU" dirty="0"/>
              <a:t>выполнения верификации самим исполнителем или другим специалистом данной организации до ее выполнения специалистом другой организации с различными вариациями. Если процесс верификации осуществляется организацией, не зависящей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от </a:t>
            </a:r>
            <a:r>
              <a:rPr lang="ru-RU" dirty="0"/>
              <a:t>поставщика, разработчика, оператора или службы сопровождения, то он называется </a:t>
            </a:r>
            <a:r>
              <a:rPr lang="ru-RU" i="1" dirty="0"/>
              <a:t>процессом независимой верификации.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259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</a:t>
            </a:r>
            <a:r>
              <a:rPr lang="ru-RU" b="1" dirty="0" smtClean="0"/>
              <a:t>аттестации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/>
              <a:t>validation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Под </a:t>
            </a:r>
            <a:r>
              <a:rPr lang="ru-RU" i="1" dirty="0"/>
              <a:t>аттестацией </a:t>
            </a:r>
            <a:r>
              <a:rPr lang="ru-RU" dirty="0"/>
              <a:t>обычно понимается подтверждение и оценка достоверности проведенного тестирования ПО. Аттестация должна гарантировать полное соответствие ПО спецификациям, требованиям и документации, а также возможность его безопасного и надежного применения пользователем. Аттестацию рекомендуется выполнять путем тестирования во всех возможных ситуациях и использовать при этом независимых специалистов. Аттестация может проводиться на начальных стадиях ЖЦ ПО или как часть работы по приемке ПО.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24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совместной </a:t>
            </a:r>
            <a:r>
              <a:rPr lang="ru-RU" b="1" dirty="0" smtClean="0"/>
              <a:t>оценки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/>
              <a:t>joint</a:t>
            </a:r>
            <a:r>
              <a:rPr lang="ru-RU" dirty="0"/>
              <a:t> </a:t>
            </a:r>
            <a:r>
              <a:rPr lang="ru-RU" dirty="0" err="1"/>
              <a:t>review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Предназначен </a:t>
            </a:r>
            <a:r>
              <a:rPr lang="ru-RU" dirty="0"/>
              <a:t>для оценки состояния работ по проекту и ПО, создаваемого при выполнении данных работ (действий). Он сосредоточен в основном на контроле планирования и управления ресурсами, персоналом, аппаратурой и инструментальными средствами проекта.</a:t>
            </a:r>
          </a:p>
          <a:p>
            <a:pPr marL="0" indent="0">
              <a:buNone/>
            </a:pPr>
            <a:r>
              <a:rPr lang="ru-RU" dirty="0"/>
              <a:t>Оценка применяется как на уровне управления проектом, так и на уровне технической реализации проекта и проводится в течение всего срока действия договора. Данный процесс может выполняться двумя любыми сторонами, участвующими в договоре,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 </a:t>
            </a:r>
            <a:r>
              <a:rPr lang="ru-RU" dirty="0"/>
              <a:t>этом одна сторона проверяет другую.</a:t>
            </a:r>
          </a:p>
        </p:txBody>
      </p:sp>
    </p:spTree>
    <p:extLst>
      <p:ext uri="{BB962C8B-B14F-4D97-AF65-F5344CB8AC3E}">
        <p14:creationId xmlns:p14="http://schemas.microsoft.com/office/powerpoint/2010/main" val="3933457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</a:t>
            </a:r>
            <a:r>
              <a:rPr lang="ru-RU" b="1" dirty="0" smtClean="0"/>
              <a:t>аудита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/>
              <a:t>audit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Представляет </a:t>
            </a:r>
            <a:r>
              <a:rPr lang="ru-RU" dirty="0"/>
              <a:t>собой определение соответствия требованиям, планам и условиям договора. Аудит может выполняться двумя любыми сторонами, участвующими в договоре, когда одна сторона проверяет другую.</a:t>
            </a:r>
          </a:p>
          <a:p>
            <a:r>
              <a:rPr lang="ru-RU" i="1" dirty="0"/>
              <a:t>Аудит — </a:t>
            </a:r>
            <a:r>
              <a:rPr lang="ru-RU" dirty="0"/>
              <a:t>это ревизия (проверка), проводимая компетентным органом (лицом) в целях обеспечения независимой оценки степени соответствия ПО или процессов установленным требованиям. Аудит служит для установления соответствия реальных работ и отчетов требованиям, планам и контракту. Аудиторы (ревизоры) не должны иметь прямой зависимости от разработчиков ПО. Они определяют состояние работ, использование ресурсов, соответствие документации спецификациям и стандартам, корректность тестирования.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757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разрешения </a:t>
            </a:r>
            <a:r>
              <a:rPr lang="ru-RU" b="1" dirty="0" smtClean="0"/>
              <a:t>проблем </a:t>
            </a:r>
            <a:r>
              <a:rPr lang="ru-RU" dirty="0" smtClean="0"/>
              <a:t>(</a:t>
            </a:r>
            <a:r>
              <a:rPr lang="ru-RU" dirty="0" err="1"/>
              <a:t>problem</a:t>
            </a:r>
            <a:r>
              <a:rPr lang="ru-RU" dirty="0"/>
              <a:t> </a:t>
            </a:r>
            <a:r>
              <a:rPr lang="ru-RU" dirty="0" err="1"/>
              <a:t>resolution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Предусматривает </a:t>
            </a:r>
            <a:r>
              <a:rPr lang="ru-RU" dirty="0"/>
              <a:t>анализ и решение проблем (включая обнаруженные несоответствия) независимо от их происхождения или источника, которые обнаружены в ходе разработки, эксплуатации, сопровождения или других процессов. Каждая обнаруженная проблема должна быть идентифицирована, описана, проанализирована и разрешена.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06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</a:t>
            </a:r>
            <a:r>
              <a:rPr lang="ru-RU" b="1" dirty="0" smtClean="0"/>
              <a:t>управления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Состоит </a:t>
            </a:r>
            <a:r>
              <a:rPr lang="ru-RU" dirty="0"/>
              <a:t>из действий и задач, которые могут выполняться любой стороной, управляющей своими процессами. Данная сторона (менеджер) отвечает за управление выпуском продукта, управление проектом и управление задачами соответствующих процессов, таких, как приобретение, поставка, разработка, эксплуатация, сопровождение и 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24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Жизненный цикл программного обеспечения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Структура ЖЦ ПО </a:t>
            </a:r>
            <a:r>
              <a:rPr lang="ru-RU" dirty="0" err="1"/>
              <a:t>по</a:t>
            </a:r>
            <a:r>
              <a:rPr lang="ru-RU" dirty="0"/>
              <a:t> стандарту ISO/IEC 12207 базируется на </a:t>
            </a:r>
            <a:r>
              <a:rPr lang="ru-RU" b="1" dirty="0"/>
              <a:t>трех группах процессов</a:t>
            </a:r>
            <a:r>
              <a:rPr lang="ru-RU" dirty="0"/>
              <a:t>:</a:t>
            </a:r>
          </a:p>
          <a:p>
            <a:r>
              <a:rPr lang="ru-RU" dirty="0" smtClean="0"/>
              <a:t>основные </a:t>
            </a:r>
            <a:r>
              <a:rPr lang="ru-RU" dirty="0"/>
              <a:t>процессы ЖЦ ПО (приобретение, поставка, разработка, эксплуатация, сопровождение);</a:t>
            </a:r>
          </a:p>
          <a:p>
            <a:r>
              <a:rPr lang="ru-RU" dirty="0" smtClean="0"/>
              <a:t>вспомогательные </a:t>
            </a:r>
            <a:r>
              <a:rPr lang="ru-RU" dirty="0"/>
              <a:t>процессы, обеспечивающие выполнение основных процессов (документирование, управление конфигурацией, обеспечение качества, верификация, аттестация, оценка, аудит, решение проблем);</a:t>
            </a:r>
          </a:p>
          <a:p>
            <a:r>
              <a:rPr lang="ru-RU" dirty="0" smtClean="0"/>
              <a:t>организационные </a:t>
            </a:r>
            <a:r>
              <a:rPr lang="ru-RU" dirty="0"/>
              <a:t>процессы (управление проектами, создание инфраструктуры проекта, определение, оценка и улучшение самого ЖЦ, обучение).</a:t>
            </a:r>
          </a:p>
        </p:txBody>
      </p:sp>
    </p:spTree>
    <p:extLst>
      <p:ext uri="{BB962C8B-B14F-4D97-AF65-F5344CB8AC3E}">
        <p14:creationId xmlns:p14="http://schemas.microsoft.com/office/powerpoint/2010/main" val="1544975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Процесс управления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 smtClean="0"/>
              <a:t>management</a:t>
            </a:r>
            <a:r>
              <a:rPr lang="ru-RU" dirty="0" smtClean="0"/>
              <a:t> </a:t>
            </a:r>
            <a:r>
              <a:rPr lang="ru-RU" dirty="0" err="1" smtClean="0"/>
              <a:t>process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544522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6500" dirty="0"/>
              <a:t>Процесс управления включает следующие действия.</a:t>
            </a:r>
          </a:p>
          <a:p>
            <a:pPr marL="0" indent="0">
              <a:buNone/>
            </a:pPr>
            <a:r>
              <a:rPr lang="ru-RU" sz="6500" dirty="0"/>
              <a:t>1) </a:t>
            </a:r>
            <a:r>
              <a:rPr lang="ru-RU" sz="6500" i="1" dirty="0"/>
              <a:t>Инициирование и определение области управления</a:t>
            </a:r>
            <a:r>
              <a:rPr lang="ru-RU" sz="6500" dirty="0"/>
              <a:t>. Менеджер должен убедиться, что необходимые для управления ресурсы (персонал, оборудование и технология) имеются в его распоряжении в достаточном количестве.</a:t>
            </a:r>
          </a:p>
          <a:p>
            <a:pPr marL="0" indent="0">
              <a:buNone/>
            </a:pPr>
            <a:r>
              <a:rPr lang="ru-RU" sz="6500" dirty="0"/>
              <a:t>2) </a:t>
            </a:r>
            <a:r>
              <a:rPr lang="ru-RU" sz="6500" i="1" dirty="0"/>
              <a:t>Планирование </a:t>
            </a:r>
            <a:r>
              <a:rPr lang="ru-RU" sz="6500" dirty="0"/>
              <a:t>подразумевает выполнение, как минимум, следующих задач:</a:t>
            </a:r>
          </a:p>
          <a:p>
            <a:r>
              <a:rPr lang="ru-RU" sz="6500" dirty="0" smtClean="0"/>
              <a:t>составление </a:t>
            </a:r>
            <a:r>
              <a:rPr lang="ru-RU" sz="6500" dirty="0"/>
              <a:t>графиков выполнения работ</a:t>
            </a:r>
            <a:r>
              <a:rPr lang="ru-RU" sz="6500" dirty="0" smtClean="0"/>
              <a:t>; оценку </a:t>
            </a:r>
            <a:r>
              <a:rPr lang="ru-RU" sz="6500" dirty="0"/>
              <a:t>затрат</a:t>
            </a:r>
            <a:r>
              <a:rPr lang="ru-RU" sz="6500" dirty="0" smtClean="0"/>
              <a:t>; выделение </a:t>
            </a:r>
            <a:r>
              <a:rPr lang="ru-RU" sz="6500" dirty="0"/>
              <a:t>требуемых ресурсов</a:t>
            </a:r>
            <a:r>
              <a:rPr lang="ru-RU" sz="6500" dirty="0" smtClean="0"/>
              <a:t>; распределение </a:t>
            </a:r>
            <a:r>
              <a:rPr lang="ru-RU" sz="6500" dirty="0"/>
              <a:t>ответственности</a:t>
            </a:r>
            <a:r>
              <a:rPr lang="ru-RU" sz="6500" dirty="0" smtClean="0"/>
              <a:t>; оценку </a:t>
            </a:r>
            <a:r>
              <a:rPr lang="ru-RU" sz="6500" dirty="0"/>
              <a:t>рисков, связанных с конкретными задачами</a:t>
            </a:r>
            <a:r>
              <a:rPr lang="ru-RU" sz="6500" dirty="0" smtClean="0"/>
              <a:t>; создание </a:t>
            </a:r>
            <a:r>
              <a:rPr lang="ru-RU" sz="6500" dirty="0"/>
              <a:t>инфраструктуры управления.</a:t>
            </a:r>
          </a:p>
          <a:p>
            <a:pPr marL="0" indent="0">
              <a:buNone/>
            </a:pPr>
            <a:r>
              <a:rPr lang="ru-RU" sz="6500" i="1" dirty="0"/>
              <a:t>3) Выполнение и контроль.</a:t>
            </a:r>
            <a:endParaRPr lang="ru-RU" sz="6500" dirty="0"/>
          </a:p>
          <a:p>
            <a:pPr marL="0" indent="0">
              <a:buNone/>
            </a:pPr>
            <a:r>
              <a:rPr lang="ru-RU" sz="6500" i="1" dirty="0"/>
              <a:t>4) Проверка и оценка.</a:t>
            </a:r>
            <a:endParaRPr lang="ru-RU" sz="6500" dirty="0"/>
          </a:p>
          <a:p>
            <a:pPr marL="0" indent="0">
              <a:buNone/>
            </a:pPr>
            <a:r>
              <a:rPr lang="ru-RU" sz="6500" dirty="0"/>
              <a:t>5) </a:t>
            </a:r>
            <a:r>
              <a:rPr lang="ru-RU" sz="6500" i="1" dirty="0"/>
              <a:t>Завершение</a:t>
            </a:r>
            <a:r>
              <a:rPr lang="ru-RU" sz="65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138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создания </a:t>
            </a:r>
            <a:r>
              <a:rPr lang="ru-RU" b="1" dirty="0" smtClean="0"/>
              <a:t>инфраструктуры </a:t>
            </a:r>
            <a:r>
              <a:rPr lang="ru-RU" dirty="0" smtClean="0"/>
              <a:t>(</a:t>
            </a:r>
            <a:r>
              <a:rPr lang="ru-RU" dirty="0" err="1"/>
              <a:t>infrastructure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Охватывает </a:t>
            </a:r>
            <a:r>
              <a:rPr lang="ru-RU" dirty="0"/>
              <a:t>выбор и поддержку (сопровождение) технологии, стандартов и инструментальных средств, выбор и установку аппаратных и программных средств, используемых для разработки, эксплуатации или сопровождения ПО. Инфраструктура должна модифицироваться и сопровождаться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соответствии с изменениями требований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 </a:t>
            </a:r>
            <a:r>
              <a:rPr lang="ru-RU" dirty="0"/>
              <a:t>соответствующим процессам. Инфраструктура, в свою очередь, является одним из объектов управления конфигурацией.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425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</a:t>
            </a:r>
            <a:r>
              <a:rPr lang="ru-RU" b="1" dirty="0" smtClean="0"/>
              <a:t>усовершенствования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/>
              <a:t>improvement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Он предусматривает оценку, измерение, контроль и усовершенствование процессов ЖЦ ПО. </a:t>
            </a:r>
            <a:endParaRPr lang="ru-RU" dirty="0" smtClean="0"/>
          </a:p>
          <a:p>
            <a:r>
              <a:rPr lang="ru-RU" dirty="0"/>
              <a:t>Усовершенствование процессов ЖЦ ПО направлено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ru-RU" dirty="0"/>
              <a:t>повышение производительности труда всех участвующих в них специалистов за счет совершенствования используемой технологии, методов управления, выбора инструментальных средств и обучения персонала. Усовершенствование основано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ru-RU" dirty="0"/>
              <a:t>анализе достоинств и недостатков каждого процесса. Такому анализу в большой степени способствует накопление в организации исторической, технической, экономической и иной информации по реализованным проектам.</a:t>
            </a:r>
          </a:p>
        </p:txBody>
      </p:sp>
    </p:spTree>
    <p:extLst>
      <p:ext uri="{BB962C8B-B14F-4D97-AF65-F5344CB8AC3E}">
        <p14:creationId xmlns:p14="http://schemas.microsoft.com/office/powerpoint/2010/main" val="629797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</a:t>
            </a:r>
            <a:r>
              <a:rPr lang="ru-RU" b="1" dirty="0" smtClean="0"/>
              <a:t>обучения</a:t>
            </a:r>
            <a:br>
              <a:rPr lang="ru-RU" b="1" dirty="0" smtClean="0"/>
            </a:br>
            <a:r>
              <a:rPr lang="ru-RU" dirty="0" smtClean="0"/>
              <a:t>(</a:t>
            </a:r>
            <a:r>
              <a:rPr lang="ru-RU" dirty="0" err="1"/>
              <a:t>training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Охватывает </a:t>
            </a:r>
            <a:r>
              <a:rPr lang="ru-RU" dirty="0"/>
              <a:t>первоначальное обучение и последующее постоянное повышение квалификации персонала. Приобретение, поставка, разработка, эксплуатация и сопровождение ПО в значительной степени зависят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от </a:t>
            </a:r>
            <a:r>
              <a:rPr lang="ru-RU" dirty="0"/>
              <a:t>уровня знаний и квалификации персонала. Например, разработчики ПО должны пройти необходимое обучение методам и средствам программной инженерии. Содержание процесса обучения определяется требованиями к проекту.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Оно </a:t>
            </a:r>
            <a:r>
              <a:rPr lang="ru-RU" dirty="0"/>
              <a:t>должно учитывать необходимые ресурсы и технические средства обучения. Должны быть разработаны и представлены методические материалы, необходимые для обучения пользователей в соответствии с учебным планом.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49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Взаимосвязь между процессами жизненного цикла программного обеспечения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43999" cy="6669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326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Ищенко Алексей Петрович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13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Процессы жизненного цикла программного обеспечения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856984" cy="659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77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Модели жизненного цикла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Модель жизненного цикла</a:t>
            </a:r>
            <a:r>
              <a:rPr lang="ru-RU" dirty="0"/>
              <a:t> — структура, определяющая последовательность выполнения и взаимосвязи стадий и этапов, выполняемых на протяжении ЖЦ. Модель ЖЦ зависит от специфики ПО и специфики условий, в которых последняя создается и функционирует. Основные модели ЖЦ следующие.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57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Каскадная </a:t>
            </a:r>
            <a:r>
              <a:rPr lang="ru-RU" b="1" dirty="0"/>
              <a:t>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определяет последовательный переход на следующий этап после завершения предыдущего.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этой модели характерна автоматизация отдельных несвязанных задач, не требующая информационной интеграции и совместимости, программного, технического и организационного сопряжения.</a:t>
            </a:r>
          </a:p>
          <a:p>
            <a:r>
              <a:rPr lang="ru-RU" b="1" dirty="0"/>
              <a:t>Достоинство</a:t>
            </a:r>
            <a:r>
              <a:rPr lang="ru-RU" dirty="0"/>
              <a:t>: хорошие показатели по срокам разработки и надежности при решении отдельных задач.</a:t>
            </a:r>
          </a:p>
          <a:p>
            <a:r>
              <a:rPr lang="ru-RU" b="1" dirty="0"/>
              <a:t>Недостаток</a:t>
            </a:r>
            <a:r>
              <a:rPr lang="ru-RU" dirty="0"/>
              <a:t>: неприменимость к большим и сложным проектам из-за изменчивости требований к системе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течение длительного проектирования.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06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Каскадная модель</a:t>
            </a:r>
            <a:endParaRPr lang="ru-RU" dirty="0"/>
          </a:p>
        </p:txBody>
      </p:sp>
      <p:pic>
        <p:nvPicPr>
          <p:cNvPr id="4" name="Объект 3" descr="http://ok-t.ru/studopediaru/baza11/1165433237522.files/image002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840760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65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Итерационная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соответствует технологии проектирования «снизу — вверх». Допускает итерационные возвраты на предыдущие этапы после </a:t>
            </a:r>
            <a:r>
              <a:rPr lang="ru-RU" dirty="0" smtClean="0"/>
              <a:t>выполнения </a:t>
            </a:r>
            <a:r>
              <a:rPr lang="ru-RU" dirty="0"/>
              <a:t>очередного </a:t>
            </a:r>
            <a:r>
              <a:rPr lang="ru-RU" dirty="0" smtClean="0"/>
              <a:t>этапа.</a:t>
            </a:r>
          </a:p>
          <a:p>
            <a:pPr marL="0" indent="0">
              <a:buNone/>
            </a:pPr>
            <a:r>
              <a:rPr lang="ru-RU" dirty="0"/>
              <a:t>Модель предусматривает обобщение полученных проектных решений отдельных задач в общесистемные решения. При этом возникает потребность в пересмотре ранее сформулированных требований.</a:t>
            </a:r>
          </a:p>
          <a:p>
            <a:r>
              <a:rPr lang="ru-RU" b="1" dirty="0"/>
              <a:t>Достоинство:</a:t>
            </a:r>
            <a:r>
              <a:rPr lang="ru-RU" dirty="0"/>
              <a:t> возможность оперативно вносить коррективы в проект.</a:t>
            </a:r>
          </a:p>
          <a:p>
            <a:r>
              <a:rPr lang="ru-RU" b="1" dirty="0"/>
              <a:t>Недостаток:</a:t>
            </a:r>
            <a:r>
              <a:rPr lang="ru-RU" dirty="0"/>
              <a:t> при большом числе итераций растет время проектирования, возникают расхождения в проектных решениях и документации, запутывается функциональная и системная архитектура созданной ПО. Необходимость в перепроектировании старой или создании новой системы может возникнуть сразу после этапа внедрения или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382532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Итерационная модель</a:t>
            </a:r>
            <a:endParaRPr lang="ru-RU" dirty="0"/>
          </a:p>
        </p:txBody>
      </p:sp>
      <p:pic>
        <p:nvPicPr>
          <p:cNvPr id="4" name="Объект 3" descr="http://ok-t.ru/studopediaru/baza11/1165433237522.files/image004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200800" cy="4176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340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843</Words>
  <Application>Microsoft Office PowerPoint</Application>
  <PresentationFormat>Экран (4:3)</PresentationFormat>
  <Paragraphs>132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8" baseType="lpstr">
      <vt:lpstr>Arial</vt:lpstr>
      <vt:lpstr>Calibri</vt:lpstr>
      <vt:lpstr>Тема Office</vt:lpstr>
      <vt:lpstr>Модели жизненного цикла ПО</vt:lpstr>
      <vt:lpstr>Жизненный цикл программного обеспечения</vt:lpstr>
      <vt:lpstr>Жизненный цикл программного обеспечения</vt:lpstr>
      <vt:lpstr>Презентация PowerPoint</vt:lpstr>
      <vt:lpstr>Модели жизненного цикла ПО</vt:lpstr>
      <vt:lpstr>Каскадная модель</vt:lpstr>
      <vt:lpstr>Каскадная модель</vt:lpstr>
      <vt:lpstr>Итерационная модель</vt:lpstr>
      <vt:lpstr>Итерационная модель</vt:lpstr>
      <vt:lpstr>Спиральная модель </vt:lpstr>
      <vt:lpstr>Спиральная модель </vt:lpstr>
      <vt:lpstr>Спиральная модель </vt:lpstr>
      <vt:lpstr>Основные стадии информационного инжиниринга следующие:</vt:lpstr>
      <vt:lpstr>Процесс приобретения (acquisition process)</vt:lpstr>
      <vt:lpstr>Процесс поставки (supply process)</vt:lpstr>
      <vt:lpstr>Процесс поставки (supply process)</vt:lpstr>
      <vt:lpstr>Процесс разработки (development process)</vt:lpstr>
      <vt:lpstr>Процесс разработки (development process)</vt:lpstr>
      <vt:lpstr>Процесс эксплуатации (operation process). </vt:lpstr>
      <vt:lpstr>Процесс сопровождения (maintenance process)</vt:lpstr>
      <vt:lpstr>Процесс документирования (documentation process)</vt:lpstr>
      <vt:lpstr>Процесс управления конфигурацией (configuration management process)</vt:lpstr>
      <vt:lpstr>Процесс обеспечения качества (quality assurance process)</vt:lpstr>
      <vt:lpstr>Процесс верификации (verification process).</vt:lpstr>
      <vt:lpstr>Процесс аттестации (validation process).</vt:lpstr>
      <vt:lpstr>Процесс совместной оценки (joint review process)</vt:lpstr>
      <vt:lpstr>Процесс аудита (audit process)</vt:lpstr>
      <vt:lpstr>Процесс разрешения проблем (problem resolution process)</vt:lpstr>
      <vt:lpstr>Процесс управления (management process)</vt:lpstr>
      <vt:lpstr>Процесс управления (management process)</vt:lpstr>
      <vt:lpstr>Процесс создания инфраструктуры (infrastructure process)</vt:lpstr>
      <vt:lpstr>Процесс усовершенствования (improvement process)</vt:lpstr>
      <vt:lpstr>Процесс обучения (training process)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жизненного цикла ПО</dc:title>
  <dc:creator>Customer</dc:creator>
  <cp:lastModifiedBy>Алексей Петрович Ищенко</cp:lastModifiedBy>
  <cp:revision>17</cp:revision>
  <dcterms:created xsi:type="dcterms:W3CDTF">2020-09-04T05:53:53Z</dcterms:created>
  <dcterms:modified xsi:type="dcterms:W3CDTF">2024-09-23T16:23:39Z</dcterms:modified>
</cp:coreProperties>
</file>